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0" r:id="rId3"/>
    <p:sldId id="261" r:id="rId4"/>
    <p:sldId id="262" r:id="rId5"/>
    <p:sldId id="263" r:id="rId6"/>
    <p:sldId id="265" r:id="rId7"/>
    <p:sldId id="264" r:id="rId8"/>
    <p:sldId id="266" r:id="rId9"/>
    <p:sldId id="267" r:id="rId10"/>
    <p:sldId id="278" r:id="rId11"/>
    <p:sldId id="268" r:id="rId12"/>
    <p:sldId id="282" r:id="rId13"/>
    <p:sldId id="296" r:id="rId14"/>
    <p:sldId id="297" r:id="rId15"/>
    <p:sldId id="302" r:id="rId16"/>
    <p:sldId id="364" r:id="rId17"/>
    <p:sldId id="269" r:id="rId18"/>
    <p:sldId id="270" r:id="rId19"/>
    <p:sldId id="404" r:id="rId20"/>
    <p:sldId id="405" r:id="rId21"/>
    <p:sldId id="406" r:id="rId22"/>
    <p:sldId id="360" r:id="rId23"/>
    <p:sldId id="40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29" autoAdjust="0"/>
  </p:normalViewPr>
  <p:slideViewPr>
    <p:cSldViewPr>
      <p:cViewPr>
        <p:scale>
          <a:sx n="60" d="100"/>
          <a:sy n="60" d="100"/>
        </p:scale>
        <p:origin x="-224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56BB4-FE56-4367-BF14-F534F9E127E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18CE2-C77C-47A7-8DD0-DCF30CE9A3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18CE2-C77C-47A7-8DD0-DCF30CE9A3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18CE2-C77C-47A7-8DD0-DCF30CE9A3B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3272-16E2-4AC1-A9F8-DFC9E948A61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E5AF5-FF83-485B-9D4B-5E65464E1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8153400" cy="2438400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</a:rPr>
              <a:t>ENDOCRINOLOGY</a:t>
            </a:r>
            <a:br>
              <a:rPr lang="en-US" sz="4800" b="1" i="1" dirty="0" smtClean="0">
                <a:solidFill>
                  <a:srgbClr val="FF0000"/>
                </a:solidFill>
              </a:rPr>
            </a:br>
            <a:r>
              <a:rPr lang="en-US" sz="4800" b="1" dirty="0" smtClean="0">
                <a:solidFill>
                  <a:srgbClr val="0070C0"/>
                </a:solidFill>
              </a:rPr>
              <a:t>COMPETENCY CODE: </a:t>
            </a:r>
            <a:r>
              <a:rPr lang="en-US" sz="4800" b="1" dirty="0" smtClean="0">
                <a:solidFill>
                  <a:srgbClr val="FF0000"/>
                </a:solidFill>
              </a:rPr>
              <a:t>PY8.2  </a:t>
            </a:r>
            <a:r>
              <a:rPr lang="en-US" sz="4800" b="1" i="1" dirty="0" smtClean="0">
                <a:solidFill>
                  <a:srgbClr val="FF0000"/>
                </a:solidFill>
              </a:rPr>
              <a:t/>
            </a:r>
            <a:br>
              <a:rPr lang="en-US" sz="4800" b="1" i="1" dirty="0" smtClean="0">
                <a:solidFill>
                  <a:srgbClr val="FF0000"/>
                </a:solidFill>
              </a:rPr>
            </a:br>
            <a:r>
              <a:rPr lang="en-US" sz="4800" b="1" i="1" dirty="0" smtClean="0">
                <a:solidFill>
                  <a:srgbClr val="FF0000"/>
                </a:solidFill>
              </a:rPr>
              <a:t>BY              </a:t>
            </a:r>
            <a:endParaRPr lang="en-US" sz="4800" b="1" i="1" dirty="0">
              <a:solidFill>
                <a:srgbClr val="FF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29200" y="5105400"/>
            <a:ext cx="4114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i="1" dirty="0" smtClean="0">
                <a:solidFill>
                  <a:schemeClr val="accent6">
                    <a:lumMod val="50000"/>
                  </a:schemeClr>
                </a:solidFill>
              </a:rPr>
              <a:t>          </a:t>
            </a:r>
            <a:r>
              <a:rPr lang="en-US" b="1" i="1" dirty="0" smtClean="0">
                <a:solidFill>
                  <a:srgbClr val="002060"/>
                </a:solidFill>
              </a:rPr>
              <a:t>DR J M HARSODA       </a:t>
            </a:r>
            <a:r>
              <a:rPr lang="en-US" sz="2400" b="1" i="1" dirty="0" smtClean="0">
                <a:solidFill>
                  <a:srgbClr val="002060"/>
                </a:solidFill>
              </a:rPr>
              <a:t/>
            </a:r>
            <a:br>
              <a:rPr lang="en-US" sz="2400" b="1" i="1" dirty="0" smtClean="0">
                <a:solidFill>
                  <a:srgbClr val="002060"/>
                </a:solidFill>
              </a:rPr>
            </a:br>
            <a:r>
              <a:rPr lang="en-US" sz="2400" b="1" i="1" dirty="0" smtClean="0">
                <a:solidFill>
                  <a:srgbClr val="002060"/>
                </a:solidFill>
              </a:rPr>
              <a:t>                  </a:t>
            </a:r>
            <a:r>
              <a:rPr lang="en-US" sz="2000" b="1" i="1" dirty="0" smtClean="0">
                <a:solidFill>
                  <a:srgbClr val="002060"/>
                </a:solidFill>
              </a:rPr>
              <a:t>PROFESSOR AND HEAD</a:t>
            </a:r>
            <a:endParaRPr lang="en-US" altLang="en-US" sz="2000" b="1" dirty="0" smtClean="0">
              <a:solidFill>
                <a:srgbClr val="002060"/>
              </a:solidFill>
            </a:endParaRPr>
          </a:p>
        </p:txBody>
      </p:sp>
      <p:pic>
        <p:nvPicPr>
          <p:cNvPr id="5" name="pic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4200" y="381000"/>
            <a:ext cx="27432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                    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Cyclic AMP mediated hormone activity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6" descr="11_0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8763000" cy="632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MECHANISMS OF HORMONES ACTION           </a:t>
            </a:r>
            <a:r>
              <a:rPr lang="en-US" sz="1800" b="1" dirty="0" smtClean="0">
                <a:solidFill>
                  <a:srgbClr val="FF0000"/>
                </a:solidFill>
              </a:rPr>
              <a:t>CONTD ……..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Transcription and translation effects:-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Steroid hormones modulate transcription in specific area of the </a:t>
            </a:r>
            <a:r>
              <a:rPr lang="en-US" b="1" dirty="0" smtClean="0">
                <a:solidFill>
                  <a:srgbClr val="C00000"/>
                </a:solidFill>
              </a:rPr>
              <a:t>chromatin </a:t>
            </a:r>
            <a:r>
              <a:rPr lang="en-US" dirty="0" smtClean="0">
                <a:solidFill>
                  <a:srgbClr val="C00000"/>
                </a:solidFill>
              </a:rPr>
              <a:t>by interacting with </a:t>
            </a:r>
            <a:r>
              <a:rPr lang="en-US" b="1" dirty="0" smtClean="0">
                <a:solidFill>
                  <a:srgbClr val="C00000"/>
                </a:solidFill>
              </a:rPr>
              <a:t>DNA.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As result of the interaction of steroid hormones with the chromatin, transcription is stimulated and specific </a:t>
            </a:r>
            <a:r>
              <a:rPr lang="en-US" b="1" dirty="0" smtClean="0">
                <a:solidFill>
                  <a:srgbClr val="002060"/>
                </a:solidFill>
              </a:rPr>
              <a:t>messenger RNA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(mRNA) </a:t>
            </a:r>
            <a:r>
              <a:rPr lang="en-US" dirty="0" smtClean="0">
                <a:solidFill>
                  <a:srgbClr val="002060"/>
                </a:solidFill>
              </a:rPr>
              <a:t>synthesis increases.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The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specific mRNAs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enter the cytoplasm and reach at ribosome, where they direct the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synthesis (translation) of specific proteins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and exert physiologic activity.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                                                                    </a:t>
            </a:r>
            <a:r>
              <a:rPr lang="en-US" b="1" dirty="0" smtClean="0">
                <a:solidFill>
                  <a:srgbClr val="002060"/>
                </a:solidFill>
              </a:rPr>
              <a:t>Transcription and translation effects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6" descr="11_0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648" r="12500"/>
          <a:stretch>
            <a:fillRect/>
          </a:stretch>
        </p:blipFill>
        <p:spPr bwMode="auto">
          <a:xfrm>
            <a:off x="0" y="457200"/>
            <a:ext cx="9144000" cy="6172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dna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524000"/>
            <a:ext cx="7429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PHOSPHOLIPASE  </a:t>
            </a:r>
            <a:r>
              <a:rPr lang="en-US" sz="3600" b="1" dirty="0" smtClean="0">
                <a:solidFill>
                  <a:srgbClr val="FF0000"/>
                </a:solidFill>
              </a:rPr>
              <a:t>C </a:t>
            </a:r>
            <a:r>
              <a:rPr lang="en-US" sz="3200" b="1" dirty="0" smtClean="0">
                <a:solidFill>
                  <a:srgbClr val="FF0000"/>
                </a:solidFill>
              </a:rPr>
              <a:t> SECOND MESSENGER SYSTEM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Some hormones activate </a:t>
            </a:r>
            <a:r>
              <a:rPr lang="en-US" dirty="0" err="1" smtClean="0">
                <a:solidFill>
                  <a:srgbClr val="002060"/>
                </a:solidFill>
              </a:rPr>
              <a:t>transmembrane</a:t>
            </a:r>
            <a:r>
              <a:rPr lang="en-US" dirty="0" smtClean="0">
                <a:solidFill>
                  <a:srgbClr val="002060"/>
                </a:solidFill>
              </a:rPr>
              <a:t> receptors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    that activate the enzyme </a:t>
            </a:r>
            <a:r>
              <a:rPr lang="en-US" b="1" dirty="0" err="1" smtClean="0">
                <a:solidFill>
                  <a:srgbClr val="002060"/>
                </a:solidFill>
              </a:rPr>
              <a:t>phospholipase</a:t>
            </a:r>
            <a:r>
              <a:rPr lang="en-US" b="1" dirty="0" smtClean="0">
                <a:solidFill>
                  <a:srgbClr val="002060"/>
                </a:solidFill>
              </a:rPr>
              <a:t> -C  </a:t>
            </a:r>
            <a:r>
              <a:rPr lang="en-US" dirty="0" smtClean="0">
                <a:solidFill>
                  <a:srgbClr val="002060"/>
                </a:solidFill>
              </a:rPr>
              <a:t>attached to the inside projections of the receptors.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This enzyme catalyzes the breakdown of some phospholipids in the cell membrane, especially </a:t>
            </a:r>
            <a:r>
              <a:rPr lang="en-US" b="1" dirty="0" err="1" smtClean="0">
                <a:solidFill>
                  <a:srgbClr val="002060"/>
                </a:solidFill>
              </a:rPr>
              <a:t>phosphatidylinositol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biphosphate</a:t>
            </a:r>
            <a:r>
              <a:rPr lang="en-US" b="1" dirty="0" smtClean="0">
                <a:solidFill>
                  <a:srgbClr val="002060"/>
                </a:solidFill>
              </a:rPr>
              <a:t> (PIP</a:t>
            </a:r>
            <a:r>
              <a:rPr lang="en-US" sz="2400" b="1" dirty="0" smtClean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), </a:t>
            </a:r>
            <a:r>
              <a:rPr lang="en-US" dirty="0" smtClean="0">
                <a:solidFill>
                  <a:srgbClr val="002060"/>
                </a:solidFill>
              </a:rPr>
              <a:t>into two different second messenger products: </a:t>
            </a:r>
            <a:r>
              <a:rPr lang="en-US" b="1" dirty="0" err="1" smtClean="0">
                <a:solidFill>
                  <a:srgbClr val="002060"/>
                </a:solidFill>
              </a:rPr>
              <a:t>inositol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triphosphate</a:t>
            </a:r>
            <a:r>
              <a:rPr lang="en-US" b="1" dirty="0" smtClean="0">
                <a:solidFill>
                  <a:srgbClr val="002060"/>
                </a:solidFill>
              </a:rPr>
              <a:t> (IP</a:t>
            </a:r>
            <a:r>
              <a:rPr lang="en-US" sz="2400" b="1" dirty="0" smtClean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) </a:t>
            </a:r>
            <a:r>
              <a:rPr lang="en-US" dirty="0" smtClean="0">
                <a:solidFill>
                  <a:srgbClr val="002060"/>
                </a:solidFill>
              </a:rPr>
              <a:t>and </a:t>
            </a:r>
            <a:r>
              <a:rPr lang="en-US" b="1" dirty="0" err="1" smtClean="0">
                <a:solidFill>
                  <a:srgbClr val="002060"/>
                </a:solidFill>
              </a:rPr>
              <a:t>diacylglycerol</a:t>
            </a:r>
            <a:r>
              <a:rPr lang="en-US" b="1" dirty="0" smtClean="0">
                <a:solidFill>
                  <a:srgbClr val="002060"/>
                </a:solidFill>
              </a:rPr>
              <a:t> (DAG). </a:t>
            </a:r>
            <a:r>
              <a:rPr lang="en-US" dirty="0" smtClean="0">
                <a:solidFill>
                  <a:srgbClr val="002060"/>
                </a:solidFill>
              </a:rPr>
              <a:t>The IP3 mobilizes calcium ions from mitochondria and the endoplasmic.</a:t>
            </a:r>
          </a:p>
          <a:p>
            <a:r>
              <a:rPr lang="en-US" b="1" dirty="0" smtClean="0"/>
              <a:t>Examples: (</a:t>
            </a:r>
            <a:r>
              <a:rPr lang="en-US" b="1" dirty="0" err="1" smtClean="0">
                <a:solidFill>
                  <a:srgbClr val="9933FF"/>
                </a:solidFill>
              </a:rPr>
              <a:t>GnRH</a:t>
            </a:r>
            <a:r>
              <a:rPr lang="en-US" b="1" dirty="0" smtClean="0">
                <a:solidFill>
                  <a:srgbClr val="9933FF"/>
                </a:solidFill>
              </a:rPr>
              <a:t> , GHRH </a:t>
            </a:r>
            <a:r>
              <a:rPr lang="en-US" b="1" dirty="0" smtClean="0"/>
              <a:t>and </a:t>
            </a:r>
            <a:r>
              <a:rPr lang="en-US" b="1" dirty="0" err="1" smtClean="0">
                <a:solidFill>
                  <a:srgbClr val="FF0000"/>
                </a:solidFill>
              </a:rPr>
              <a:t>oxytocin</a:t>
            </a:r>
            <a:r>
              <a:rPr lang="en-US" b="1" dirty="0" smtClean="0"/>
              <a:t> ).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PHOSPHOLIPASE  C  SECOND MESSENGER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6" descr="11_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667"/>
          <a:stretch>
            <a:fillRect/>
          </a:stretch>
        </p:blipFill>
        <p:spPr bwMode="auto">
          <a:xfrm>
            <a:off x="228600" y="914400"/>
            <a:ext cx="86868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PHOSPHOLIPASE  </a:t>
            </a:r>
            <a:r>
              <a:rPr lang="en-US" sz="3600" b="1" dirty="0" smtClean="0">
                <a:solidFill>
                  <a:srgbClr val="FF0000"/>
                </a:solidFill>
              </a:rPr>
              <a:t>C </a:t>
            </a:r>
            <a:r>
              <a:rPr lang="en-US" sz="3200" b="1" dirty="0" smtClean="0">
                <a:solidFill>
                  <a:srgbClr val="FF0000"/>
                </a:solidFill>
              </a:rPr>
              <a:t> SECOND MESSENGER SYSTEM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J:\endo-guyto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38200" y="533400"/>
            <a:ext cx="10896600" cy="662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508125" y="5984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endParaRPr lang="en-US" altLang="en-US">
              <a:latin typeface="Times New Roman" charset="0"/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3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9933FF"/>
                </a:solidFill>
              </a:rPr>
              <a:t>Epinephrine </a:t>
            </a:r>
            <a:r>
              <a:rPr lang="en-US" sz="2800" b="1" dirty="0">
                <a:solidFill>
                  <a:srgbClr val="9933FF"/>
                </a:solidFill>
              </a:rPr>
              <a:t>Can Act Through </a:t>
            </a:r>
            <a:r>
              <a:rPr lang="en-US" sz="2800" b="1" dirty="0" smtClean="0">
                <a:solidFill>
                  <a:srgbClr val="9933FF"/>
                </a:solidFill>
              </a:rPr>
              <a:t>Two </a:t>
            </a:r>
            <a:r>
              <a:rPr lang="en-US" sz="2800" b="1" dirty="0">
                <a:solidFill>
                  <a:srgbClr val="9933FF"/>
                </a:solidFill>
              </a:rPr>
              <a:t>2</a:t>
            </a:r>
            <a:r>
              <a:rPr lang="en-US" sz="2800" b="1" baseline="30000" dirty="0">
                <a:solidFill>
                  <a:srgbClr val="9933FF"/>
                </a:solidFill>
              </a:rPr>
              <a:t>nd</a:t>
            </a:r>
            <a:r>
              <a:rPr lang="en-US" sz="2800" b="1" dirty="0">
                <a:solidFill>
                  <a:srgbClr val="9933FF"/>
                </a:solidFill>
              </a:rPr>
              <a:t> Messenger Systems</a:t>
            </a:r>
          </a:p>
        </p:txBody>
      </p:sp>
      <p:pic>
        <p:nvPicPr>
          <p:cNvPr id="43018" name="Picture 10" descr="11_10"/>
          <p:cNvPicPr>
            <a:picLocks noChangeAspect="1" noChangeArrowheads="1"/>
          </p:cNvPicPr>
          <p:nvPr/>
        </p:nvPicPr>
        <p:blipFill>
          <a:blip r:embed="rId2" cstate="print"/>
          <a:srcRect b="11667"/>
          <a:stretch>
            <a:fillRect/>
          </a:stretch>
        </p:blipFill>
        <p:spPr bwMode="auto">
          <a:xfrm>
            <a:off x="228600" y="457200"/>
            <a:ext cx="8686800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REGULATION OF SECRETION OF HORMONES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FEEDBACK CONTROL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1  HYPOTHALAMIC –PITUITORY-TARGET GLAND MODEL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2   NEGATIVE FEEDBACK CONTROL :-</a:t>
            </a:r>
          </a:p>
          <a:p>
            <a:pPr>
              <a:buNone/>
            </a:pPr>
            <a:r>
              <a:rPr lang="en-US" b="1" dirty="0" smtClean="0"/>
              <a:t>               </a:t>
            </a:r>
            <a:r>
              <a:rPr lang="en-US" b="1" dirty="0" smtClean="0">
                <a:solidFill>
                  <a:srgbClr val="FF0000"/>
                </a:solidFill>
              </a:rPr>
              <a:t>LONG-LOOP FEEDBACK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SHORT-LOOP FEEDBACK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ULTRASHORT- LOOP FEEDBACK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FEEDBACK MECHANISMS FOR CONTROLLING HORMONE SECRETION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                                                                              </a:t>
            </a:r>
            <a:r>
              <a:rPr lang="en-US" sz="2800" b="1" dirty="0" smtClean="0">
                <a:solidFill>
                  <a:srgbClr val="002060"/>
                </a:solidFill>
              </a:rPr>
              <a:t>HYPOTHALAMUS</a:t>
            </a:r>
          </a:p>
          <a:p>
            <a:pPr>
              <a:buNone/>
            </a:pPr>
            <a:r>
              <a:rPr lang="en-US" sz="2800" b="1" dirty="0" smtClean="0"/>
              <a:t>                                              _               _   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ULTRA-LOOP FEEDBACK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  SHORT- LOOP FEEDBACK  </a:t>
            </a:r>
            <a:r>
              <a:rPr lang="en-US" sz="2400" b="1" dirty="0" smtClean="0"/>
              <a:t>   </a:t>
            </a:r>
            <a:r>
              <a:rPr lang="en-US" sz="2800" b="1" dirty="0" smtClean="0"/>
              <a:t>            _</a:t>
            </a:r>
          </a:p>
          <a:p>
            <a:pPr>
              <a:buNone/>
            </a:pPr>
            <a:r>
              <a:rPr lang="en-US" sz="2800" b="1" dirty="0" smtClean="0"/>
              <a:t>                                                      RH         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LONG-LOOP FEEDBACK</a:t>
            </a:r>
          </a:p>
          <a:p>
            <a:pPr>
              <a:buNone/>
            </a:pPr>
            <a:r>
              <a:rPr lang="en-US" sz="2800" b="1" dirty="0" smtClean="0"/>
              <a:t>                                                   +                            </a:t>
            </a:r>
            <a:r>
              <a:rPr lang="en-US" sz="2800" b="1" dirty="0" smtClean="0">
                <a:solidFill>
                  <a:srgbClr val="FF0000"/>
                </a:solidFill>
              </a:rPr>
              <a:t>ANT. PITUITORY</a:t>
            </a:r>
          </a:p>
          <a:p>
            <a:pPr>
              <a:buNone/>
            </a:pPr>
            <a:r>
              <a:rPr lang="en-US" sz="2800" b="1" dirty="0" smtClean="0"/>
              <a:t>                                                               _</a:t>
            </a:r>
          </a:p>
          <a:p>
            <a:pPr>
              <a:buNone/>
            </a:pPr>
            <a:r>
              <a:rPr lang="en-US" sz="2400" b="1" dirty="0" smtClean="0"/>
              <a:t>                                                                                 </a:t>
            </a:r>
          </a:p>
          <a:p>
            <a:pPr>
              <a:buNone/>
            </a:pPr>
            <a:r>
              <a:rPr lang="en-US" sz="2800" dirty="0" smtClean="0"/>
              <a:t>         </a:t>
            </a:r>
            <a:r>
              <a:rPr lang="en-US" sz="2400" b="1" dirty="0" smtClean="0"/>
              <a:t>PITUITORY TROPIC                                            TARGET GLAND </a:t>
            </a:r>
          </a:p>
          <a:p>
            <a:pPr>
              <a:buNone/>
            </a:pPr>
            <a:r>
              <a:rPr lang="en-US" sz="2800" b="1" dirty="0" smtClean="0"/>
              <a:t>               </a:t>
            </a:r>
            <a:r>
              <a:rPr lang="en-US" sz="2400" b="1" dirty="0" smtClean="0"/>
              <a:t>HORMONE  </a:t>
            </a:r>
            <a:r>
              <a:rPr lang="en-US" sz="2800" b="1" dirty="0" smtClean="0"/>
              <a:t>                +                           </a:t>
            </a:r>
            <a:r>
              <a:rPr lang="en-US" sz="2400" b="1" dirty="0" smtClean="0"/>
              <a:t>HORMONE       </a:t>
            </a:r>
            <a:r>
              <a:rPr lang="en-US" sz="2800" b="1" dirty="0" smtClean="0"/>
              <a:t>             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                                                                     </a:t>
            </a:r>
            <a:r>
              <a:rPr lang="en-US" sz="2800" b="1" dirty="0" smtClean="0">
                <a:solidFill>
                  <a:srgbClr val="7030A0"/>
                </a:solidFill>
              </a:rPr>
              <a:t>TARGET GLAND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 flipV="1">
            <a:off x="4038600" y="1143000"/>
            <a:ext cx="1060704" cy="1066800"/>
          </a:xfrm>
          <a:prstGeom prst="triangl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267200" y="3352800"/>
            <a:ext cx="6858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4343400" y="5410200"/>
            <a:ext cx="685800" cy="609600"/>
          </a:xfrm>
          <a:prstGeom prst="smileyFac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4419600"/>
            <a:ext cx="2514600" cy="10668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43600" y="4495800"/>
            <a:ext cx="2209800" cy="9906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352800" y="2133600"/>
            <a:ext cx="1295400" cy="3810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5" idx="3"/>
          </p:cNvCxnSpPr>
          <p:nvPr/>
        </p:nvCxnSpPr>
        <p:spPr>
          <a:xfrm rot="16200000" flipH="1">
            <a:off x="3540592" y="3241207"/>
            <a:ext cx="1096449" cy="55763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V="1">
            <a:off x="4038600" y="2590800"/>
            <a:ext cx="2819400" cy="990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6" idx="2"/>
          </p:cNvCxnSpPr>
          <p:nvPr/>
        </p:nvCxnSpPr>
        <p:spPr>
          <a:xfrm>
            <a:off x="3200400" y="5486400"/>
            <a:ext cx="1143000" cy="228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4953000" y="3962400"/>
            <a:ext cx="990602" cy="53340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 flipV="1">
            <a:off x="3200400" y="3962400"/>
            <a:ext cx="1066800" cy="457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6" idx="6"/>
          </p:cNvCxnSpPr>
          <p:nvPr/>
        </p:nvCxnSpPr>
        <p:spPr>
          <a:xfrm flipV="1">
            <a:off x="5029200" y="5486400"/>
            <a:ext cx="914400" cy="228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4267200" y="2514600"/>
            <a:ext cx="685800" cy="4572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 rot="16200000" flipV="1">
            <a:off x="4610100" y="2171700"/>
            <a:ext cx="53340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5" idx="0"/>
          </p:cNvCxnSpPr>
          <p:nvPr/>
        </p:nvCxnSpPr>
        <p:spPr>
          <a:xfrm rot="16200000" flipH="1">
            <a:off x="4248150" y="2990850"/>
            <a:ext cx="381000" cy="3429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5400000">
            <a:off x="4039394" y="2133600"/>
            <a:ext cx="608806" cy="1531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Left Arrow 82"/>
          <p:cNvSpPr/>
          <p:nvPr/>
        </p:nvSpPr>
        <p:spPr>
          <a:xfrm>
            <a:off x="5715000" y="990600"/>
            <a:ext cx="609600" cy="484632"/>
          </a:xfrm>
          <a:prstGeom prst="lef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Left Arrow 83"/>
          <p:cNvSpPr/>
          <p:nvPr/>
        </p:nvSpPr>
        <p:spPr>
          <a:xfrm>
            <a:off x="5867400" y="3048000"/>
            <a:ext cx="609600" cy="484632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Left Arrow 84"/>
          <p:cNvSpPr/>
          <p:nvPr/>
        </p:nvSpPr>
        <p:spPr>
          <a:xfrm>
            <a:off x="5943600" y="6019800"/>
            <a:ext cx="609600" cy="484632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Straight Arrow Connector 97"/>
          <p:cNvCxnSpPr/>
          <p:nvPr/>
        </p:nvCxnSpPr>
        <p:spPr>
          <a:xfrm rot="10800000" flipV="1">
            <a:off x="4953000" y="1752600"/>
            <a:ext cx="7620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10800000" flipV="1">
            <a:off x="5410200" y="2743200"/>
            <a:ext cx="3048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3124200" y="2362200"/>
            <a:ext cx="6096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0" y="6519446"/>
            <a:ext cx="662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724275" algn="l"/>
              </a:tabLst>
            </a:pP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</a:rPr>
              <a:t>J M </a:t>
            </a:r>
            <a:r>
              <a:rPr lang="en-US" sz="1600" b="1" dirty="0" err="1" smtClean="0">
                <a:solidFill>
                  <a:srgbClr val="FF0000"/>
                </a:solidFill>
                <a:latin typeface="Arial" pitchFamily="34" charset="0"/>
              </a:rPr>
              <a:t>Harsoda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</a:rPr>
              <a:t> (2011) EBES DOCUMENT, ENDOCRINOLOGY;SV.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1 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Catecholamines</a:t>
            </a:r>
            <a:r>
              <a:rPr lang="en-US" sz="2800" b="1" dirty="0" smtClean="0">
                <a:solidFill>
                  <a:srgbClr val="FF0000"/>
                </a:solidFill>
              </a:rPr>
              <a:t> are derived from the amino acid :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>
                <a:solidFill>
                  <a:srgbClr val="0070C0"/>
                </a:solidFill>
              </a:rPr>
              <a:t>A  P</a:t>
            </a:r>
            <a:r>
              <a:rPr lang="en-US" dirty="0" smtClean="0">
                <a:solidFill>
                  <a:srgbClr val="0070C0"/>
                </a:solidFill>
              </a:rPr>
              <a:t>henylalanine.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B  </a:t>
            </a:r>
            <a:r>
              <a:rPr lang="en-US" sz="2800" b="1" dirty="0" err="1" smtClean="0">
                <a:solidFill>
                  <a:srgbClr val="0070C0"/>
                </a:solidFill>
              </a:rPr>
              <a:t>Glutamic</a:t>
            </a:r>
            <a:r>
              <a:rPr lang="en-US" sz="2800" b="1" dirty="0" smtClean="0">
                <a:solidFill>
                  <a:srgbClr val="0070C0"/>
                </a:solidFill>
              </a:rPr>
              <a:t> acid.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C   </a:t>
            </a:r>
            <a:r>
              <a:rPr lang="en-US" sz="2800" b="1" dirty="0" err="1" smtClean="0">
                <a:solidFill>
                  <a:srgbClr val="0070C0"/>
                </a:solidFill>
              </a:rPr>
              <a:t>Leucine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D   </a:t>
            </a:r>
            <a:r>
              <a:rPr lang="en-US" sz="2800" b="1" dirty="0" err="1" smtClean="0">
                <a:solidFill>
                  <a:srgbClr val="0070C0"/>
                </a:solidFill>
              </a:rPr>
              <a:t>Asparatic</a:t>
            </a:r>
            <a:r>
              <a:rPr lang="en-US" sz="2800" b="1" dirty="0" smtClean="0">
                <a:solidFill>
                  <a:srgbClr val="0070C0"/>
                </a:solidFill>
              </a:rPr>
              <a:t> acid</a:t>
            </a:r>
            <a:endParaRPr lang="en-US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2 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Steroids are synthesized and secreted by endocrine organs derived from :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C0099"/>
                </a:solidFill>
              </a:rPr>
              <a:t>    </a:t>
            </a:r>
            <a:r>
              <a:rPr lang="en-US" sz="2800" b="1" dirty="0" smtClean="0">
                <a:solidFill>
                  <a:srgbClr val="0070C0"/>
                </a:solidFill>
              </a:rPr>
              <a:t>A  Ectoderm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B  Endoderm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C  M</a:t>
            </a:r>
            <a:r>
              <a:rPr lang="en-US" sz="2800" dirty="0" smtClean="0">
                <a:solidFill>
                  <a:srgbClr val="0070C0"/>
                </a:solidFill>
              </a:rPr>
              <a:t>esoderm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D  None of above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GENERAL PRINCIPLES OF ENDOCRINOLOGY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INTRODUCTION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DEFINITION AND HORMONE INFORMATION TRANSFER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CHEMISTRY OF HORMONES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HORMONE ASSAYS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MECHANISMS OF HORMONES ACTION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REGULATION OF SECRETION OF HORMONES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ENDOCRINOPATHIES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3 </a:t>
            </a:r>
            <a:r>
              <a:rPr lang="en-US" sz="2800" b="1" dirty="0" smtClean="0">
                <a:solidFill>
                  <a:srgbClr val="0000CC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Mechanism of </a:t>
            </a:r>
            <a:r>
              <a:rPr lang="en-US" sz="2800" b="1" dirty="0" err="1" smtClean="0">
                <a:solidFill>
                  <a:srgbClr val="FF0000"/>
                </a:solidFill>
              </a:rPr>
              <a:t>acton</a:t>
            </a:r>
            <a:r>
              <a:rPr lang="en-US" sz="2800" b="1" dirty="0" smtClean="0">
                <a:solidFill>
                  <a:srgbClr val="FF0000"/>
                </a:solidFill>
              </a:rPr>
              <a:t> of steroid hormones mediated through : 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C0099"/>
                </a:solidFill>
              </a:rPr>
              <a:t>   </a:t>
            </a:r>
            <a:r>
              <a:rPr lang="en-US" b="1" dirty="0" smtClean="0">
                <a:solidFill>
                  <a:srgbClr val="0070C0"/>
                </a:solidFill>
              </a:rPr>
              <a:t>A   Cyclic AMP mediated hormone activity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B   Transcription and translation effects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C    </a:t>
            </a:r>
            <a:r>
              <a:rPr lang="en-US" sz="2800" b="1" dirty="0" err="1" smtClean="0">
                <a:solidFill>
                  <a:srgbClr val="0070C0"/>
                </a:solidFill>
              </a:rPr>
              <a:t>Phospholipase</a:t>
            </a:r>
            <a:r>
              <a:rPr lang="en-US" sz="2800" b="1" dirty="0" smtClean="0">
                <a:solidFill>
                  <a:srgbClr val="0070C0"/>
                </a:solidFill>
              </a:rPr>
              <a:t>  c  second messenger system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D   Two 2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nd</a:t>
            </a:r>
            <a:r>
              <a:rPr lang="en-US" sz="2800" b="1" dirty="0" smtClean="0">
                <a:solidFill>
                  <a:srgbClr val="0070C0"/>
                </a:solidFill>
              </a:rPr>
              <a:t> Messenger Systems</a:t>
            </a:r>
            <a:endParaRPr lang="en-US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4 </a:t>
            </a:r>
            <a:r>
              <a:rPr lang="en-US" sz="2800" b="1" dirty="0" smtClean="0">
                <a:solidFill>
                  <a:srgbClr val="0000CC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Atrial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natriuretic</a:t>
            </a:r>
            <a:r>
              <a:rPr lang="en-US" sz="2800" b="1" dirty="0" smtClean="0">
                <a:solidFill>
                  <a:srgbClr val="7030A0"/>
                </a:solidFill>
              </a:rPr>
              <a:t> peptide (ANP) secreted by: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CC0099"/>
                </a:solidFill>
              </a:rPr>
              <a:t>    A   Liver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C0099"/>
                </a:solidFill>
              </a:rPr>
              <a:t>    B   Heart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C0099"/>
                </a:solidFill>
              </a:rPr>
              <a:t>    C</a:t>
            </a:r>
            <a:r>
              <a:rPr lang="en-US" sz="2800" b="1" dirty="0" smtClean="0">
                <a:solidFill>
                  <a:srgbClr val="FF0000"/>
                </a:solidFill>
              </a:rPr>
              <a:t>   Kidney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CC0099"/>
                </a:solidFill>
              </a:rPr>
              <a:t>    D   Skin</a:t>
            </a:r>
            <a:endParaRPr lang="en-US" sz="28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381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MCQ TEST AFTER END OF LECTURE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CC"/>
                </a:solidFill>
              </a:rPr>
              <a:t>5 </a:t>
            </a:r>
            <a:r>
              <a:rPr lang="en-US" sz="2800" b="1" dirty="0" smtClean="0">
                <a:solidFill>
                  <a:srgbClr val="FF0000"/>
                </a:solidFill>
              </a:rPr>
              <a:t>The peptide and protein hormone very greatly in size. (For example in human being):</a:t>
            </a: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C0099"/>
                </a:solidFill>
              </a:rPr>
              <a:t>   </a:t>
            </a:r>
            <a:r>
              <a:rPr lang="en-US" b="1" dirty="0" smtClean="0">
                <a:solidFill>
                  <a:srgbClr val="0070C0"/>
                </a:solidFill>
              </a:rPr>
              <a:t>A  STH/GH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B  LTH/</a:t>
            </a:r>
            <a:r>
              <a:rPr lang="en-US" sz="2800" b="1" dirty="0" err="1" smtClean="0">
                <a:solidFill>
                  <a:srgbClr val="0070C0"/>
                </a:solidFill>
              </a:rPr>
              <a:t>Prolactin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C  HCG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   D  ADH</a:t>
            </a:r>
          </a:p>
          <a:p>
            <a:pPr>
              <a:buNone/>
            </a:pPr>
            <a:endParaRPr lang="en-US" sz="2800" b="1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CC0099"/>
                </a:solidFill>
              </a:rPr>
              <a:t> 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C0099"/>
                </a:solidFill>
              </a:rPr>
              <a:t> 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CC0099"/>
                </a:solidFill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 smtClean="0">
              <a:solidFill>
                <a:srgbClr val="CC0099"/>
              </a:solidFill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CC0099"/>
                </a:solidFill>
              </a:rPr>
              <a:t>   </a:t>
            </a:r>
            <a:endParaRPr lang="en-US" sz="28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great thought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04800"/>
            <a:ext cx="9601200" cy="716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HARSODA</a:t>
            </a:r>
            <a:r>
              <a:rPr lang="en-US" sz="3200" b="1" dirty="0" smtClean="0">
                <a:solidFill>
                  <a:srgbClr val="002060"/>
                </a:solidFill>
              </a:rPr>
              <a:t> FAMILY WISHES YOU AND YOUR FAMILY GOOD HEALTH AGAINST </a:t>
            </a:r>
            <a:r>
              <a:rPr lang="en-US" sz="3200" b="1" dirty="0" smtClean="0">
                <a:solidFill>
                  <a:srgbClr val="FF0000"/>
                </a:solidFill>
              </a:rPr>
              <a:t>COVID-19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sz="2800" b="1" dirty="0" smtClean="0">
                <a:solidFill>
                  <a:srgbClr val="7030A0"/>
                </a:solidFill>
              </a:rPr>
              <a:t>H </a:t>
            </a:r>
            <a:r>
              <a:rPr lang="en-US" sz="2800" dirty="0" smtClean="0">
                <a:solidFill>
                  <a:srgbClr val="0070C0"/>
                </a:solidFill>
              </a:rPr>
              <a:t>=  HANDWASH FREQUENTLY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smtClean="0">
                <a:solidFill>
                  <a:srgbClr val="7030A0"/>
                </a:solidFill>
              </a:rPr>
              <a:t>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= AVOID GATHERING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7030A0"/>
                </a:solidFill>
              </a:rPr>
              <a:t>    </a:t>
            </a:r>
            <a:r>
              <a:rPr lang="en-US" sz="2800" b="1" dirty="0" smtClean="0">
                <a:solidFill>
                  <a:srgbClr val="7030A0"/>
                </a:solidFill>
              </a:rPr>
              <a:t>R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=  REMAIN LOCKED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7030A0"/>
                </a:solidFill>
              </a:rPr>
              <a:t>    S </a:t>
            </a:r>
            <a:r>
              <a:rPr lang="en-US" sz="2800" dirty="0" smtClean="0">
                <a:solidFill>
                  <a:srgbClr val="0070C0"/>
                </a:solidFill>
              </a:rPr>
              <a:t>=  SANITIZE PROPERLY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smtClean="0">
                <a:solidFill>
                  <a:srgbClr val="7030A0"/>
                </a:solidFill>
              </a:rPr>
              <a:t>O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=  OBEY THE COMMANDS BY GOVERNMENT.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smtClean="0">
                <a:solidFill>
                  <a:srgbClr val="7030A0"/>
                </a:solidFill>
              </a:rPr>
              <a:t>D </a:t>
            </a:r>
            <a:r>
              <a:rPr lang="en-US" sz="2800" dirty="0" smtClean="0">
                <a:solidFill>
                  <a:srgbClr val="0070C0"/>
                </a:solidFill>
              </a:rPr>
              <a:t>=  DON’T SPREAD RUMORS.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    </a:t>
            </a:r>
            <a:r>
              <a:rPr lang="en-US" sz="2800" b="1" dirty="0" smtClean="0">
                <a:solidFill>
                  <a:srgbClr val="7030A0"/>
                </a:solidFill>
              </a:rPr>
              <a:t>A</a:t>
            </a:r>
            <a:r>
              <a:rPr lang="en-US" sz="2800" dirty="0" smtClean="0">
                <a:solidFill>
                  <a:srgbClr val="0070C0"/>
                </a:solidFill>
              </a:rPr>
              <a:t> =  APPRECIATE THOSE WHO ARE WORKING FOR US.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9933FF"/>
                </a:solidFill>
              </a:rPr>
              <a:t>INTRODUCTION</a:t>
            </a:r>
            <a:endParaRPr lang="en-US" sz="4000" b="1" dirty="0">
              <a:solidFill>
                <a:srgbClr val="9933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638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NEUROAL CONTROL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ENDOCINE CONTORL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PRINCIPAL ENDOCIRNE ORGANS AND HORMONES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HORMONE SECRETING TISSUES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PRINCIPAL ENDOCIRNE ORGANS AND HORMONES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9933FF"/>
                </a:solidFill>
              </a:rPr>
              <a:t>PITUITARY GLAND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002060"/>
                </a:solidFill>
              </a:rPr>
              <a:t>Tropic hormones   (e.g., STH/GH, TSH , GTH and LTH/</a:t>
            </a:r>
            <a:r>
              <a:rPr lang="en-US" dirty="0" err="1" smtClean="0">
                <a:solidFill>
                  <a:srgbClr val="002060"/>
                </a:solidFill>
              </a:rPr>
              <a:t>Prolactin</a:t>
            </a:r>
            <a:r>
              <a:rPr lang="en-US" dirty="0" smtClean="0">
                <a:solidFill>
                  <a:srgbClr val="002060"/>
                </a:solidFill>
              </a:rPr>
              <a:t> )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HYPOTHALAMUS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</a:t>
            </a:r>
            <a:r>
              <a:rPr lang="en-US" dirty="0" err="1" smtClean="0">
                <a:solidFill>
                  <a:srgbClr val="7030A0"/>
                </a:solidFill>
              </a:rPr>
              <a:t>Hypophysiotropic</a:t>
            </a:r>
            <a:r>
              <a:rPr lang="en-US" dirty="0" smtClean="0">
                <a:solidFill>
                  <a:srgbClr val="7030A0"/>
                </a:solidFill>
              </a:rPr>
              <a:t> Hormones   (</a:t>
            </a:r>
            <a:r>
              <a:rPr lang="en-US" dirty="0" err="1" smtClean="0">
                <a:solidFill>
                  <a:srgbClr val="7030A0"/>
                </a:solidFill>
              </a:rPr>
              <a:t>e,g</a:t>
            </a:r>
            <a:r>
              <a:rPr lang="en-US" dirty="0" smtClean="0">
                <a:solidFill>
                  <a:srgbClr val="7030A0"/>
                </a:solidFill>
              </a:rPr>
              <a:t>., Releasing hormones/Releasing factors ) and ADH ,</a:t>
            </a:r>
            <a:r>
              <a:rPr lang="en-US" dirty="0" err="1" smtClean="0">
                <a:solidFill>
                  <a:srgbClr val="7030A0"/>
                </a:solidFill>
              </a:rPr>
              <a:t>Oxytocin</a:t>
            </a:r>
            <a:r>
              <a:rPr lang="en-US" dirty="0" smtClean="0">
                <a:solidFill>
                  <a:srgbClr val="7030A0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THYROID GLAND</a:t>
            </a:r>
            <a:r>
              <a:rPr lang="en-US" dirty="0" smtClean="0">
                <a:solidFill>
                  <a:srgbClr val="C00000"/>
                </a:solidFill>
              </a:rPr>
              <a:t>                                                     </a:t>
            </a:r>
            <a:r>
              <a:rPr lang="en-US" b="1" dirty="0" err="1" smtClean="0">
                <a:solidFill>
                  <a:srgbClr val="0070C0"/>
                </a:solidFill>
              </a:rPr>
              <a:t>Thyroxine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Triiodothyronine</a:t>
            </a:r>
            <a:r>
              <a:rPr lang="en-US" b="1" dirty="0" smtClean="0">
                <a:solidFill>
                  <a:srgbClr val="0070C0"/>
                </a:solidFill>
              </a:rPr>
              <a:t> and </a:t>
            </a:r>
            <a:r>
              <a:rPr lang="en-US" b="1" dirty="0" err="1" smtClean="0">
                <a:solidFill>
                  <a:srgbClr val="0070C0"/>
                </a:solidFill>
              </a:rPr>
              <a:t>Thyrocalcitonin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9933FF"/>
                </a:solidFill>
              </a:rPr>
              <a:t>ADRENAL GLANDS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Glucocorticoids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Mineralocorticoids</a:t>
            </a:r>
            <a:r>
              <a:rPr lang="en-US" dirty="0" smtClean="0">
                <a:solidFill>
                  <a:srgbClr val="FF0000"/>
                </a:solidFill>
              </a:rPr>
              <a:t>, Sex steroids and </a:t>
            </a:r>
            <a:r>
              <a:rPr lang="en-US" dirty="0" err="1" smtClean="0">
                <a:solidFill>
                  <a:srgbClr val="FF0000"/>
                </a:solidFill>
              </a:rPr>
              <a:t>catecholamines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PARATHYROID GLANDS    </a:t>
            </a:r>
            <a:r>
              <a:rPr lang="en-US" dirty="0" smtClean="0">
                <a:solidFill>
                  <a:srgbClr val="9933FF"/>
                </a:solidFill>
              </a:rPr>
              <a:t>Parathyroid hormone (PTH)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GONADS  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Testosterone, </a:t>
            </a:r>
            <a:r>
              <a:rPr lang="en-US" dirty="0" err="1" smtClean="0">
                <a:solidFill>
                  <a:srgbClr val="FF0000"/>
                </a:solidFill>
              </a:rPr>
              <a:t>Estradiol</a:t>
            </a:r>
            <a:r>
              <a:rPr lang="en-US" dirty="0" smtClean="0">
                <a:solidFill>
                  <a:srgbClr val="FF0000"/>
                </a:solidFill>
              </a:rPr>
              <a:t>, Progesterone</a:t>
            </a:r>
          </a:p>
          <a:p>
            <a:r>
              <a:rPr lang="en-US" b="1" dirty="0" smtClean="0">
                <a:solidFill>
                  <a:srgbClr val="9933FF"/>
                </a:solidFill>
              </a:rPr>
              <a:t>PANCREATIC ISLE</a:t>
            </a:r>
            <a:r>
              <a:rPr lang="en-US" dirty="0" smtClean="0">
                <a:solidFill>
                  <a:srgbClr val="9933FF"/>
                </a:solidFill>
              </a:rPr>
              <a:t>TS    </a:t>
            </a:r>
            <a:r>
              <a:rPr lang="en-US" dirty="0" smtClean="0">
                <a:solidFill>
                  <a:srgbClr val="002060"/>
                </a:solidFill>
              </a:rPr>
              <a:t>Insulin, Glucagon, </a:t>
            </a:r>
            <a:r>
              <a:rPr lang="en-US" dirty="0" err="1" smtClean="0">
                <a:solidFill>
                  <a:srgbClr val="002060"/>
                </a:solidFill>
              </a:rPr>
              <a:t>Somatostatin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HORMONE SECRETING TISSUES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HEART  </a:t>
            </a:r>
            <a:r>
              <a:rPr lang="en-US" b="1" dirty="0" smtClean="0"/>
              <a:t>    </a:t>
            </a:r>
            <a:r>
              <a:rPr lang="en-US" b="1" dirty="0" err="1" smtClean="0">
                <a:solidFill>
                  <a:srgbClr val="7030A0"/>
                </a:solidFill>
              </a:rPr>
              <a:t>Atrial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natriuretic</a:t>
            </a:r>
            <a:r>
              <a:rPr lang="en-US" b="1" dirty="0" smtClean="0">
                <a:solidFill>
                  <a:srgbClr val="7030A0"/>
                </a:solidFill>
              </a:rPr>
              <a:t> peptide (ANP)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KIDNEY   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1,25 –</a:t>
            </a:r>
            <a:r>
              <a:rPr lang="en-US" b="1" dirty="0" err="1" smtClean="0">
                <a:solidFill>
                  <a:srgbClr val="0070C0"/>
                </a:solidFill>
              </a:rPr>
              <a:t>Dihydroxycholecalciferol</a:t>
            </a:r>
            <a:r>
              <a:rPr lang="en-US" b="1" dirty="0" smtClean="0">
                <a:solidFill>
                  <a:srgbClr val="0070C0"/>
                </a:solidFill>
              </a:rPr>
              <a:t> (</a:t>
            </a:r>
            <a:r>
              <a:rPr lang="en-US" b="1" dirty="0" err="1" smtClean="0">
                <a:solidFill>
                  <a:srgbClr val="0070C0"/>
                </a:solidFill>
              </a:rPr>
              <a:t>calcitriol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                     </a:t>
            </a:r>
            <a:r>
              <a:rPr lang="en-US" b="1" dirty="0" err="1" smtClean="0">
                <a:solidFill>
                  <a:srgbClr val="0070C0"/>
                </a:solidFill>
              </a:rPr>
              <a:t>Erythropoetin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renin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LIVER        </a:t>
            </a:r>
            <a:r>
              <a:rPr lang="en-US" b="1" dirty="0" smtClean="0">
                <a:solidFill>
                  <a:srgbClr val="FF0000"/>
                </a:solidFill>
              </a:rPr>
              <a:t>25- </a:t>
            </a:r>
            <a:r>
              <a:rPr lang="en-US" b="1" dirty="0" err="1" smtClean="0">
                <a:solidFill>
                  <a:srgbClr val="FF0000"/>
                </a:solidFill>
              </a:rPr>
              <a:t>Hydroxycholecalciferol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</a:rPr>
              <a:t>calcidiol</a:t>
            </a:r>
            <a:r>
              <a:rPr lang="en-US" b="1" dirty="0" smtClean="0">
                <a:solidFill>
                  <a:srgbClr val="FF0000"/>
                </a:solidFill>
              </a:rPr>
              <a:t>),  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Somatomedin</a:t>
            </a:r>
            <a:r>
              <a:rPr lang="en-US" b="1" dirty="0" smtClean="0">
                <a:solidFill>
                  <a:srgbClr val="FF0000"/>
                </a:solidFill>
              </a:rPr>
              <a:t>, IGF-I and II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PINEAL GLAND </a:t>
            </a:r>
            <a:r>
              <a:rPr lang="en-US" b="1" dirty="0" smtClean="0"/>
              <a:t>   </a:t>
            </a:r>
            <a:r>
              <a:rPr lang="en-US" b="1" dirty="0" smtClean="0">
                <a:solidFill>
                  <a:srgbClr val="7030A0"/>
                </a:solidFill>
              </a:rPr>
              <a:t>Melatonin</a:t>
            </a:r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SKIN         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Calciferol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(Vitamin  D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3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GI TRACT  </a:t>
            </a:r>
            <a:r>
              <a:rPr lang="en-US" b="1" dirty="0" err="1" smtClean="0">
                <a:solidFill>
                  <a:srgbClr val="002060"/>
                </a:solidFill>
              </a:rPr>
              <a:t>Gastrin</a:t>
            </a:r>
            <a:r>
              <a:rPr lang="en-US" b="1" dirty="0" smtClean="0">
                <a:solidFill>
                  <a:srgbClr val="002060"/>
                </a:solidFill>
              </a:rPr>
              <a:t>, </a:t>
            </a:r>
            <a:r>
              <a:rPr lang="en-US" b="1" dirty="0" err="1" smtClean="0">
                <a:solidFill>
                  <a:srgbClr val="002060"/>
                </a:solidFill>
              </a:rPr>
              <a:t>Cholecystokinin</a:t>
            </a:r>
            <a:r>
              <a:rPr lang="en-US" b="1" dirty="0" smtClean="0">
                <a:solidFill>
                  <a:srgbClr val="002060"/>
                </a:solidFill>
              </a:rPr>
              <a:t> (CCK), </a:t>
            </a:r>
            <a:r>
              <a:rPr lang="en-US" b="1" dirty="0" err="1" smtClean="0">
                <a:solidFill>
                  <a:srgbClr val="002060"/>
                </a:solidFill>
              </a:rPr>
              <a:t>Secretin</a:t>
            </a:r>
            <a:r>
              <a:rPr lang="en-US" b="1" dirty="0" smtClean="0">
                <a:solidFill>
                  <a:srgbClr val="002060"/>
                </a:solidFill>
              </a:rPr>
              <a:t>,  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             </a:t>
            </a:r>
            <a:r>
              <a:rPr lang="en-US" b="1" dirty="0" err="1" smtClean="0">
                <a:solidFill>
                  <a:srgbClr val="002060"/>
                </a:solidFill>
              </a:rPr>
              <a:t>Vasoactive</a:t>
            </a:r>
            <a:r>
              <a:rPr lang="en-US" b="1" dirty="0" smtClean="0">
                <a:solidFill>
                  <a:srgbClr val="002060"/>
                </a:solidFill>
              </a:rPr>
              <a:t> intestinal peptide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                                                                                 </a:t>
            </a:r>
            <a:r>
              <a:rPr lang="en-US" sz="3200" b="1" dirty="0" smtClean="0">
                <a:solidFill>
                  <a:srgbClr val="7030A0"/>
                </a:solidFill>
              </a:rPr>
              <a:t>DEFINITION AND HORMONE INFORMATION TRANSFER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HORMONE :- </a:t>
            </a:r>
            <a:r>
              <a:rPr lang="en-US" dirty="0" smtClean="0">
                <a:solidFill>
                  <a:srgbClr val="002060"/>
                </a:solidFill>
              </a:rPr>
              <a:t>Hormones are </a:t>
            </a:r>
            <a:r>
              <a:rPr lang="en-US" dirty="0" err="1" smtClean="0">
                <a:solidFill>
                  <a:srgbClr val="002060"/>
                </a:solidFill>
              </a:rPr>
              <a:t>secretory</a:t>
            </a:r>
            <a:r>
              <a:rPr lang="en-US" dirty="0" smtClean="0">
                <a:solidFill>
                  <a:srgbClr val="002060"/>
                </a:solidFill>
              </a:rPr>
              <a:t> products of the ductless glands, which are released into the bloodstream and transported to specific target cells (or organs), where they elicit physiologic, morphologic, and biochemical responses.</a:t>
            </a:r>
          </a:p>
          <a:p>
            <a:r>
              <a:rPr lang="en-US" sz="2800" b="1" dirty="0" smtClean="0">
                <a:solidFill>
                  <a:srgbClr val="9933FF"/>
                </a:solidFill>
              </a:rPr>
              <a:t>METHODS OF HORMONE INFORMATION TRANSFER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</a:t>
            </a:r>
            <a:r>
              <a:rPr lang="en-US" b="1" dirty="0" smtClean="0">
                <a:solidFill>
                  <a:srgbClr val="FF0000"/>
                </a:solidFill>
              </a:rPr>
              <a:t>Endocrine signaling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 </a:t>
            </a:r>
            <a:r>
              <a:rPr lang="en-US" b="1" dirty="0" err="1" smtClean="0">
                <a:solidFill>
                  <a:srgbClr val="002060"/>
                </a:solidFill>
              </a:rPr>
              <a:t>Paracrine</a:t>
            </a:r>
            <a:r>
              <a:rPr lang="en-US" b="1" dirty="0" smtClean="0">
                <a:solidFill>
                  <a:srgbClr val="002060"/>
                </a:solidFill>
              </a:rPr>
              <a:t> signaling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          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Autocrine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signaling   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CHEMISTRY OF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PROTEIN AND POLYPEPTIDES</a:t>
            </a:r>
          </a:p>
          <a:p>
            <a:pPr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    Generally are water soluble and circulate  unbound in </a:t>
            </a:r>
            <a:r>
              <a:rPr lang="en-US" sz="3600" dirty="0" err="1" smtClean="0">
                <a:solidFill>
                  <a:srgbClr val="FF0000"/>
                </a:solidFill>
              </a:rPr>
              <a:t>plasma.The</a:t>
            </a:r>
            <a:r>
              <a:rPr lang="en-US" sz="3600" dirty="0" smtClean="0">
                <a:solidFill>
                  <a:srgbClr val="FF0000"/>
                </a:solidFill>
              </a:rPr>
              <a:t> peptide and protein hormones very greatly in size. For example, TRH is a </a:t>
            </a:r>
            <a:r>
              <a:rPr lang="en-US" sz="3600" dirty="0" err="1" smtClean="0">
                <a:solidFill>
                  <a:srgbClr val="FF0000"/>
                </a:solidFill>
              </a:rPr>
              <a:t>tripeptide</a:t>
            </a:r>
            <a:r>
              <a:rPr lang="en-US" sz="3600" dirty="0" smtClean="0">
                <a:solidFill>
                  <a:srgbClr val="FF0000"/>
                </a:solidFill>
              </a:rPr>
              <a:t>, HCG consists of 243 amino acid residues.</a:t>
            </a:r>
          </a:p>
          <a:p>
            <a:r>
              <a:rPr lang="en-US" sz="3600" b="1" dirty="0" smtClean="0">
                <a:solidFill>
                  <a:srgbClr val="002060"/>
                </a:solidFill>
              </a:rPr>
              <a:t>Protein and polypeptide type hormones:-</a:t>
            </a:r>
          </a:p>
          <a:p>
            <a:pPr>
              <a:buNone/>
            </a:pPr>
            <a:r>
              <a:rPr lang="en-US" sz="3600" dirty="0" smtClean="0"/>
              <a:t>    </a:t>
            </a:r>
            <a:r>
              <a:rPr lang="en-US" sz="3600" dirty="0" err="1" smtClean="0">
                <a:solidFill>
                  <a:schemeClr val="accent6">
                    <a:lumMod val="50000"/>
                  </a:schemeClr>
                </a:solidFill>
              </a:rPr>
              <a:t>Hormnes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 of anterior and posterior pituitary, insulin and PTH.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CONTD……       CHEMISTRY OF HORMONES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AMINO ACID DERIVATIVES</a:t>
            </a:r>
          </a:p>
          <a:p>
            <a:pPr>
              <a:buNone/>
            </a:pPr>
            <a:r>
              <a:rPr lang="en-US" sz="3800" b="1" dirty="0" smtClean="0">
                <a:solidFill>
                  <a:srgbClr val="7030A0"/>
                </a:solidFill>
              </a:rPr>
              <a:t>    </a:t>
            </a:r>
            <a:r>
              <a:rPr lang="en-US" sz="3800" b="1" dirty="0" err="1" smtClean="0">
                <a:solidFill>
                  <a:srgbClr val="002060"/>
                </a:solidFill>
              </a:rPr>
              <a:t>Catecholamines</a:t>
            </a:r>
            <a:r>
              <a:rPr lang="en-US" sz="3800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9933FF"/>
                </a:solidFill>
              </a:rPr>
              <a:t>which are water soluble, and </a:t>
            </a:r>
            <a:r>
              <a:rPr lang="en-US" b="1" dirty="0" smtClean="0">
                <a:solidFill>
                  <a:srgbClr val="9933FF"/>
                </a:solidFill>
              </a:rPr>
              <a:t>thyroid hormones</a:t>
            </a:r>
            <a:r>
              <a:rPr lang="en-US" dirty="0" smtClean="0">
                <a:solidFill>
                  <a:srgbClr val="9933FF"/>
                </a:solidFill>
              </a:rPr>
              <a:t>, which are lipid soluble, circulate in the plasma bound mainly to binding globulins.</a:t>
            </a:r>
          </a:p>
          <a:p>
            <a:pPr>
              <a:buNone/>
            </a:pPr>
            <a:r>
              <a:rPr lang="en-US" sz="3800" b="1" dirty="0" smtClean="0">
                <a:solidFill>
                  <a:srgbClr val="002060"/>
                </a:solidFill>
              </a:rPr>
              <a:t>    </a:t>
            </a:r>
            <a:r>
              <a:rPr lang="en-US" sz="3800" b="1" dirty="0" err="1" smtClean="0">
                <a:solidFill>
                  <a:srgbClr val="002060"/>
                </a:solidFill>
              </a:rPr>
              <a:t>Catecholamines</a:t>
            </a:r>
            <a:r>
              <a:rPr lang="en-US" sz="38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9933FF"/>
                </a:solidFill>
              </a:rPr>
              <a:t>are derived from the amino acid phenylalanine/tyrosine.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3800" b="1" dirty="0" smtClean="0">
                <a:solidFill>
                  <a:srgbClr val="002060"/>
                </a:solidFill>
              </a:rPr>
              <a:t>Thyroid hormones (T3,T4 )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9933FF"/>
                </a:solidFill>
              </a:rPr>
              <a:t>are derived from two iodinated tyrosine residues.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STEROIDS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Steroid hormones </a:t>
            </a:r>
            <a:r>
              <a:rPr lang="en-US" dirty="0" smtClean="0">
                <a:solidFill>
                  <a:srgbClr val="7030A0"/>
                </a:solidFill>
              </a:rPr>
              <a:t>are lipid soluble and circulate in the plasma bounds to  carrier proteins called steroid  binding globulins.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Steroids </a:t>
            </a:r>
            <a:r>
              <a:rPr lang="en-US" dirty="0" smtClean="0">
                <a:solidFill>
                  <a:srgbClr val="7030A0"/>
                </a:solidFill>
              </a:rPr>
              <a:t>are synthesized and secreted by endocrine organs derived from mesoderm(adrenal cortex, testis, ovary).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                                   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MECHANISMS OF HORMONES ACTION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Cyclic AMP mediated hormone activity:-</a:t>
            </a:r>
          </a:p>
          <a:p>
            <a:r>
              <a:rPr lang="en-US" sz="3600" dirty="0" smtClean="0">
                <a:solidFill>
                  <a:srgbClr val="7030A0"/>
                </a:solidFill>
              </a:rPr>
              <a:t>The first messenger is the hormone that bind to the membrane receptor and leads to activation membrane bound </a:t>
            </a:r>
            <a:r>
              <a:rPr lang="en-US" sz="3600" b="1" dirty="0" err="1" smtClean="0">
                <a:solidFill>
                  <a:srgbClr val="7030A0"/>
                </a:solidFill>
              </a:rPr>
              <a:t>adenyl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</a:rPr>
              <a:t>cyclase</a:t>
            </a:r>
            <a:r>
              <a:rPr lang="en-US" sz="3600" b="1" dirty="0" smtClean="0">
                <a:solidFill>
                  <a:srgbClr val="7030A0"/>
                </a:solidFill>
              </a:rPr>
              <a:t>. </a:t>
            </a:r>
            <a:r>
              <a:rPr lang="en-US" sz="3600" dirty="0" smtClean="0">
                <a:solidFill>
                  <a:srgbClr val="7030A0"/>
                </a:solidFill>
              </a:rPr>
              <a:t>This enzyme converts </a:t>
            </a:r>
            <a:r>
              <a:rPr lang="en-US" sz="3600" b="1" dirty="0" smtClean="0">
                <a:solidFill>
                  <a:srgbClr val="7030A0"/>
                </a:solidFill>
              </a:rPr>
              <a:t>ATP  to  cyclic AMP </a:t>
            </a:r>
            <a:r>
              <a:rPr lang="en-US" sz="3600" dirty="0" smtClean="0">
                <a:solidFill>
                  <a:srgbClr val="7030A0"/>
                </a:solidFill>
              </a:rPr>
              <a:t>in the presence of  Mg ++ .</a:t>
            </a:r>
          </a:p>
          <a:p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Cyclic AMP exerts physiologic activity via the </a:t>
            </a:r>
            <a:r>
              <a:rPr lang="en-US" sz="3600" dirty="0" err="1" smtClean="0">
                <a:solidFill>
                  <a:schemeClr val="accent6">
                    <a:lumMod val="50000"/>
                  </a:schemeClr>
                </a:solidFill>
              </a:rPr>
              <a:t>phosphorylation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</a:rPr>
              <a:t> of cyclic AMP dependent      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protein </a:t>
            </a:r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</a:rPr>
              <a:t>kinase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 A .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3740</TotalTime>
  <Words>946</Words>
  <Application>Microsoft Office PowerPoint</Application>
  <PresentationFormat>On-screen Show (4:3)</PresentationFormat>
  <Paragraphs>148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ENDOCRINOLOGY COMPETENCY CODE: PY8.2   BY              </vt:lpstr>
      <vt:lpstr>GENERAL PRINCIPLES OF ENDOCRINOLOGY</vt:lpstr>
      <vt:lpstr>INTRODUCTION</vt:lpstr>
      <vt:lpstr>PRINCIPAL ENDOCIRNE ORGANS AND HORMONES</vt:lpstr>
      <vt:lpstr>HORMONE SECRETING TISSUES</vt:lpstr>
      <vt:lpstr>                                                                                 DEFINITION AND HORMONE INFORMATION TRANSFER </vt:lpstr>
      <vt:lpstr>CHEMISTRY OF HORMONES</vt:lpstr>
      <vt:lpstr>CONTD……       CHEMISTRY OF HORMONES</vt:lpstr>
      <vt:lpstr>                                                                 MECHANISMS OF HORMONES ACTION </vt:lpstr>
      <vt:lpstr>                                                                                 Cyclic AMP mediated hormone activity </vt:lpstr>
      <vt:lpstr> MECHANISMS OF HORMONES ACTION           CONTD …….. </vt:lpstr>
      <vt:lpstr>                                                                    Transcription and translation effects </vt:lpstr>
      <vt:lpstr>PHOSPHOLIPASE  C  SECOND MESSENGER SYSTEM</vt:lpstr>
      <vt:lpstr>PHOSPHOLIPASE  C  SECOND MESSENGER SYSTEM</vt:lpstr>
      <vt:lpstr>PHOSPHOLIPASE  C  SECOND MESSENGER SYSTEM</vt:lpstr>
      <vt:lpstr>Epinephrine Can Act Through Two 2nd Messenger Systems</vt:lpstr>
      <vt:lpstr>REGULATION OF SECRETION OF HORMONES</vt:lpstr>
      <vt:lpstr>FEEDBACK MECHANISMS FOR CONTROLLING HORMONE SECRETION</vt:lpstr>
      <vt:lpstr>MCQ TEST AFTER END OF LECTURE</vt:lpstr>
      <vt:lpstr>MCQ TEST AFTER END OF LECTURE</vt:lpstr>
      <vt:lpstr>MCQ TEST AFTER END OF LECTURE</vt:lpstr>
      <vt:lpstr>Slide 22</vt:lpstr>
      <vt:lpstr>HARSODA FAMILY WISHES YOU AND YOUR FAMILY GOOD HEALTH AGAINST COVID-19</vt:lpstr>
    </vt:vector>
  </TitlesOfParts>
  <Company>svu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ENDOCRINE SYSTEM</dc:title>
  <dc:creator>physiology1</dc:creator>
  <cp:lastModifiedBy>user</cp:lastModifiedBy>
  <cp:revision>457</cp:revision>
  <dcterms:created xsi:type="dcterms:W3CDTF">2005-12-31T18:50:37Z</dcterms:created>
  <dcterms:modified xsi:type="dcterms:W3CDTF">2020-03-31T05:58:04Z</dcterms:modified>
</cp:coreProperties>
</file>