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16"/>
  </p:notesMasterIdLst>
  <p:handoutMasterIdLst>
    <p:handoutMasterId r:id="rId17"/>
  </p:handoutMasterIdLst>
  <p:sldIdLst>
    <p:sldId id="275" r:id="rId2"/>
    <p:sldId id="271" r:id="rId3"/>
    <p:sldId id="273" r:id="rId4"/>
    <p:sldId id="274" r:id="rId5"/>
    <p:sldId id="259" r:id="rId6"/>
    <p:sldId id="260" r:id="rId7"/>
    <p:sldId id="261" r:id="rId8"/>
    <p:sldId id="257" r:id="rId9"/>
    <p:sldId id="258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6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8B7C683-8F3E-4A26-8798-00AE37A26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04513F2-9693-4731-B2E3-3E96672C6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5E6CBC-B7D7-4AE9-9DDC-B047C7FFF519}" type="slidenum">
              <a:rPr lang="en-US"/>
              <a:pPr/>
              <a:t>2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926779-DC72-46C6-8B30-235510BB8E48}" type="slidenum">
              <a:rPr lang="en-US"/>
              <a:pPr/>
              <a:t>11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D2400E-BFF0-40C1-9784-E9DE34BD9F73}" type="slidenum">
              <a:rPr lang="en-US"/>
              <a:pPr/>
              <a:t>12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1093DB-4237-4B3D-BD5F-96893A3279E3}" type="slidenum">
              <a:rPr lang="en-US"/>
              <a:pPr/>
              <a:t>13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56B73-CE4C-42AE-86E0-D88DDCA910B9}" type="slidenum">
              <a:rPr lang="en-US"/>
              <a:pPr/>
              <a:t>14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2285DD-908A-45E4-ABDE-55263FAB28DE}" type="slidenum">
              <a:rPr lang="en-US"/>
              <a:pPr/>
              <a:t>3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20F36-F1ED-417E-913D-99B104C09C2F}" type="slidenum">
              <a:rPr lang="en-US"/>
              <a:pPr/>
              <a:t>4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3F8810-E187-4758-88D1-C2BE85737678}" type="slidenum">
              <a:rPr lang="en-US"/>
              <a:pPr/>
              <a:t>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A7180-DF50-4CE0-9298-E57963F57A9F}" type="slidenum">
              <a:rPr lang="en-US"/>
              <a:pPr/>
              <a:t>6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67B61C-9B1C-43BC-8F99-A614849B8A11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8A47D6-90C8-4D26-B4AD-DBAC592029CE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20CE89-7B40-4346-9687-7A176EA17103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D3489C-71B3-4834-B809-F861E36CA448}" type="slidenum">
              <a:rPr lang="en-US"/>
              <a:pPr/>
              <a:t>10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928C9-D956-424C-8FF5-05AA988027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1B4E3-246C-4291-AB56-41D6A91B06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324AB-4E0E-40E7-848E-6CFF061936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D81DB-B26B-412A-A896-4533688246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89A964-0ACA-424D-9923-CBDF92ED71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D9B04B-2C57-480E-B927-E7B552BE87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16315-1958-4AF5-A1AE-918008DE77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F1B02-A067-4A98-991B-2373819006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860DB-BA1D-4185-9501-D08A7DB47A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DD576-4B4E-4054-8E4D-FF7FF6DE84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0DE3E9-A6BE-444F-8338-7A970E6CAE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FAAFFAB5-0329-46FC-A77E-AAFA5333CD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914400"/>
            <a:ext cx="7696200" cy="3733800"/>
          </a:xfrm>
        </p:spPr>
        <p:txBody>
          <a:bodyPr/>
          <a:lstStyle/>
          <a:p>
            <a:pPr algn="ctr"/>
            <a:r>
              <a:rPr lang="en-US" sz="3600" dirty="0"/>
              <a:t>The Indian Medical Council Act, 1956;</a:t>
            </a:r>
            <a:br>
              <a:rPr lang="en-US" sz="3600" dirty="0"/>
            </a:br>
            <a:r>
              <a:rPr lang="en-US" sz="3600" dirty="0"/>
              <a:t>(Profession Conduct &amp; Ethics) </a:t>
            </a:r>
            <a:br>
              <a:rPr lang="en-US" sz="3600" dirty="0"/>
            </a:br>
            <a:r>
              <a:rPr lang="en-US" sz="3600" dirty="0"/>
              <a:t>&amp; </a:t>
            </a:r>
            <a:br>
              <a:rPr lang="en-US" sz="3600" dirty="0"/>
            </a:br>
            <a:r>
              <a:rPr lang="en-US" sz="3600" dirty="0"/>
              <a:t>Regulations, 2002</a:t>
            </a:r>
            <a:br>
              <a:rPr lang="en-US" sz="3600" dirty="0"/>
            </a:b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By- Rahul Sharma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>
                <a:solidFill>
                  <a:schemeClr val="folHlink"/>
                </a:solidFill>
              </a:rPr>
              <a:t>DUTIES OF A PHYSICIAN</a:t>
            </a:r>
            <a:br>
              <a:rPr lang="en-US" sz="3200">
                <a:solidFill>
                  <a:schemeClr val="folHlink"/>
                </a:solidFill>
              </a:rPr>
            </a:br>
            <a:r>
              <a:rPr lang="en-US" sz="3200">
                <a:solidFill>
                  <a:schemeClr val="folHlink"/>
                </a:solidFill>
              </a:rPr>
              <a:t>* TO THEIR PATIENTS</a:t>
            </a:r>
            <a:br>
              <a:rPr lang="en-US" sz="3200">
                <a:solidFill>
                  <a:schemeClr val="folHlink"/>
                </a:solidFill>
              </a:rPr>
            </a:br>
            <a:endParaRPr lang="en-US" sz="3200">
              <a:solidFill>
                <a:schemeClr val="folHlink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/>
              <a:t>In case of emergency treat or refer to appropriate physician</a:t>
            </a:r>
          </a:p>
          <a:p>
            <a:pPr eaLnBrk="1" hangingPunct="1">
              <a:defRPr/>
            </a:pPr>
            <a:r>
              <a:rPr lang="en-US" sz="2800"/>
              <a:t>Information revealed in confidence to be kept secret</a:t>
            </a:r>
          </a:p>
          <a:p>
            <a:pPr eaLnBrk="1" hangingPunct="1">
              <a:defRPr/>
            </a:pPr>
            <a:r>
              <a:rPr lang="en-US" sz="2800"/>
              <a:t>Never exaggerate or minimize the gravity of a situation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>
                <a:solidFill>
                  <a:schemeClr val="folHlink"/>
                </a:solidFill>
              </a:rPr>
              <a:t>DUTIES OF A PHYSICIAN</a:t>
            </a:r>
            <a:br>
              <a:rPr lang="en-US" sz="3200">
                <a:solidFill>
                  <a:schemeClr val="folHlink"/>
                </a:solidFill>
              </a:rPr>
            </a:br>
            <a:r>
              <a:rPr lang="en-US" sz="3200">
                <a:solidFill>
                  <a:schemeClr val="folHlink"/>
                </a:solidFill>
              </a:rPr>
              <a:t>* IN CONSULTATION</a:t>
            </a:r>
            <a:br>
              <a:rPr lang="en-US" sz="4000"/>
            </a:br>
            <a:endParaRPr lang="en-US" sz="4000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/>
              <a:t>Consultation only when justifiable, interest of patient</a:t>
            </a:r>
          </a:p>
          <a:p>
            <a:pPr eaLnBrk="1" hangingPunct="1">
              <a:defRPr/>
            </a:pPr>
            <a:r>
              <a:rPr lang="en-US" sz="2800"/>
              <a:t>Laboratory tests to be carried out judiciously</a:t>
            </a:r>
          </a:p>
          <a:p>
            <a:pPr eaLnBrk="1" hangingPunct="1">
              <a:defRPr/>
            </a:pPr>
            <a:r>
              <a:rPr lang="en-US" sz="2800"/>
              <a:t>Punctuality</a:t>
            </a:r>
          </a:p>
          <a:p>
            <a:pPr eaLnBrk="1" hangingPunct="1">
              <a:defRPr/>
            </a:pPr>
            <a:r>
              <a:rPr lang="en-US" sz="2800"/>
              <a:t>Never criticize referring physician</a:t>
            </a:r>
          </a:p>
          <a:p>
            <a:pPr eaLnBrk="1" hangingPunct="1">
              <a:defRPr/>
            </a:pPr>
            <a:r>
              <a:rPr lang="en-US" sz="2800"/>
              <a:t>Communicate opinion in writing to referring physician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696200" cy="1524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US" sz="3200" dirty="0">
                <a:solidFill>
                  <a:schemeClr val="folHlink"/>
                </a:solidFill>
              </a:rPr>
            </a:br>
            <a:r>
              <a:rPr lang="en-US" sz="3200" dirty="0">
                <a:solidFill>
                  <a:schemeClr val="folHlink"/>
                </a:solidFill>
              </a:rPr>
              <a:t>DUTIES OF A PHYSICIAN </a:t>
            </a:r>
            <a:br>
              <a:rPr lang="en-US" sz="3200" dirty="0">
                <a:solidFill>
                  <a:schemeClr val="folHlink"/>
                </a:solidFill>
              </a:rPr>
            </a:br>
            <a:r>
              <a:rPr lang="en-US" sz="3200" dirty="0">
                <a:solidFill>
                  <a:schemeClr val="folHlink"/>
                </a:solidFill>
              </a:rPr>
              <a:t>* TO THE PUBLIC AND TO PARAMEDICAL PROFESSION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Enlighten public regarding quarantine regulations and measures for prevention of epidemic</a:t>
            </a:r>
          </a:p>
          <a:p>
            <a:pPr eaLnBrk="1" hangingPunct="1">
              <a:defRPr/>
            </a:pPr>
            <a:r>
              <a:rPr lang="en-US" sz="2800" dirty="0"/>
              <a:t>Notify concerned authorities in accordance with laws, regulation and rules</a:t>
            </a:r>
          </a:p>
          <a:p>
            <a:pPr eaLnBrk="1" hangingPunct="1">
              <a:defRPr/>
            </a:pPr>
            <a:r>
              <a:rPr lang="en-US" sz="2800" dirty="0"/>
              <a:t>Recognize and promote practice of different paramedical services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chemeClr val="folHlink"/>
                </a:solidFill>
              </a:rPr>
              <a:t>RESPONSIBILITIES TO EACH OTHER</a:t>
            </a:r>
            <a:br>
              <a:rPr lang="en-US" sz="3200">
                <a:solidFill>
                  <a:schemeClr val="folHlink"/>
                </a:solidFill>
              </a:rPr>
            </a:br>
            <a:endParaRPr lang="en-US" sz="3200">
              <a:solidFill>
                <a:schemeClr val="folHlink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/>
              <a:t>Render service to fellow physicians and their  immediate family dependents</a:t>
            </a:r>
          </a:p>
          <a:p>
            <a:pPr eaLnBrk="1" hangingPunct="1">
              <a:defRPr/>
            </a:pPr>
            <a:r>
              <a:rPr lang="en-US" sz="2800"/>
              <a:t>No physician or consultant shall criticize referring physician </a:t>
            </a:r>
          </a:p>
          <a:p>
            <a:pPr eaLnBrk="1" hangingPunct="1">
              <a:defRPr/>
            </a:pPr>
            <a:r>
              <a:rPr lang="en-US" sz="2800"/>
              <a:t>Consideration for reputation of absent physician, while treating patient </a:t>
            </a:r>
          </a:p>
          <a:p>
            <a:pPr eaLnBrk="1" hangingPunct="1">
              <a:defRPr/>
            </a:pPr>
            <a:endParaRPr lang="en-US" sz="2800"/>
          </a:p>
          <a:p>
            <a:pPr eaLnBrk="1" hangingPunct="1">
              <a:defRPr/>
            </a:pPr>
            <a:endParaRPr lang="en-US" sz="2800"/>
          </a:p>
          <a:p>
            <a:pPr eaLnBrk="1" hangingPunct="1">
              <a:defRPr/>
            </a:pPr>
            <a:endParaRPr 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69620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dirty="0">
                <a:solidFill>
                  <a:schemeClr val="folHlink"/>
                </a:solidFill>
              </a:rPr>
              <a:t>UNETHICAL ACTS &amp; MISCONDUCTS</a:t>
            </a:r>
            <a:br>
              <a:rPr lang="en-US" sz="3200" dirty="0">
                <a:solidFill>
                  <a:schemeClr val="folHlink"/>
                </a:solidFill>
              </a:rPr>
            </a:br>
            <a:endParaRPr lang="en-US" sz="3200" dirty="0">
              <a:solidFill>
                <a:schemeClr val="folHlink"/>
              </a:solidFill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990600"/>
            <a:ext cx="76962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Advertisement</a:t>
            </a:r>
          </a:p>
          <a:p>
            <a:pPr eaLnBrk="1" hangingPunct="1">
              <a:defRPr/>
            </a:pPr>
            <a:r>
              <a:rPr lang="en-US" sz="2400" dirty="0"/>
              <a:t>Association</a:t>
            </a:r>
          </a:p>
          <a:p>
            <a:pPr eaLnBrk="1" hangingPunct="1">
              <a:defRPr/>
            </a:pPr>
            <a:r>
              <a:rPr lang="en-US" sz="2400" dirty="0"/>
              <a:t>Alcoholism</a:t>
            </a:r>
          </a:p>
          <a:p>
            <a:pPr eaLnBrk="1" hangingPunct="1">
              <a:defRPr/>
            </a:pPr>
            <a:r>
              <a:rPr lang="en-US" sz="2400" dirty="0"/>
              <a:t>Abortion</a:t>
            </a:r>
          </a:p>
          <a:p>
            <a:pPr eaLnBrk="1" hangingPunct="1">
              <a:defRPr/>
            </a:pPr>
            <a:r>
              <a:rPr lang="en-US" sz="2400" dirty="0"/>
              <a:t>Human rights violation</a:t>
            </a:r>
          </a:p>
          <a:p>
            <a:pPr eaLnBrk="1" hangingPunct="1">
              <a:defRPr/>
            </a:pPr>
            <a:r>
              <a:rPr lang="en-US" sz="2400" dirty="0"/>
              <a:t>False certification</a:t>
            </a:r>
          </a:p>
          <a:p>
            <a:pPr eaLnBrk="1" hangingPunct="1">
              <a:defRPr/>
            </a:pPr>
            <a:r>
              <a:rPr lang="en-US" sz="2400" dirty="0"/>
              <a:t>Breach of confidence</a:t>
            </a:r>
          </a:p>
          <a:p>
            <a:pPr eaLnBrk="1" hangingPunct="1">
              <a:defRPr/>
            </a:pPr>
            <a:r>
              <a:rPr lang="en-US" sz="2400" dirty="0"/>
              <a:t>Not taking appropriate consent of patient</a:t>
            </a:r>
          </a:p>
          <a:p>
            <a:pPr eaLnBrk="1" hangingPunct="1">
              <a:defRPr/>
            </a:pPr>
            <a:r>
              <a:rPr lang="en-US" sz="2400" dirty="0"/>
              <a:t>Falsification of degrees</a:t>
            </a:r>
          </a:p>
          <a:p>
            <a:pPr eaLnBrk="1" hangingPunct="1">
              <a:defRPr/>
            </a:pPr>
            <a:r>
              <a:rPr lang="en-US" sz="2400" dirty="0"/>
              <a:t>Violation of guidelines while conducting research</a:t>
            </a:r>
          </a:p>
          <a:p>
            <a:pPr eaLnBrk="1" hangingPunct="1">
              <a:defRPr/>
            </a:pPr>
            <a:r>
              <a:rPr lang="en-US" sz="2400" dirty="0"/>
              <a:t>Found absent from position at place of work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chemeClr val="folHlink"/>
                </a:solidFill>
              </a:rPr>
              <a:t>OBJECTIVES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At the end of the session the student shall have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the knowledge of </a:t>
            </a:r>
          </a:p>
          <a:p>
            <a:pPr eaLnBrk="1" hangingPunct="1">
              <a:defRPr/>
            </a:pPr>
            <a:r>
              <a:rPr lang="en-US" sz="2800"/>
              <a:t>Doctor – patient relationship: components, role of communication</a:t>
            </a:r>
          </a:p>
          <a:p>
            <a:pPr eaLnBrk="1" hangingPunct="1">
              <a:defRPr/>
            </a:pPr>
            <a:r>
              <a:rPr lang="en-US" sz="2800"/>
              <a:t>Ethics : definition, role of ethics in medicine, Act</a:t>
            </a:r>
          </a:p>
          <a:p>
            <a:pPr eaLnBrk="1" hangingPunct="1">
              <a:defRPr/>
            </a:pPr>
            <a:r>
              <a:rPr lang="en-US" sz="2800"/>
              <a:t>Consumer Protection Act : coverage, rights, implementation.  </a:t>
            </a:r>
          </a:p>
          <a:p>
            <a:pPr eaLnBrk="1" hangingPunct="1">
              <a:defRPr/>
            </a:pPr>
            <a:endParaRPr 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5500">
                <a:solidFill>
                  <a:schemeClr val="folHlink"/>
                </a:solidFill>
              </a:rPr>
              <a:t>DOCTOR-PATIENT RELATIONSHIP</a:t>
            </a:r>
          </a:p>
        </p:txBody>
      </p:sp>
      <p:pic>
        <p:nvPicPr>
          <p:cNvPr id="4099" name="Picture 5" descr="MCj040422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47244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j02407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304800"/>
            <a:ext cx="1163638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j02167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4348163"/>
            <a:ext cx="1450975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086" name="Group 38"/>
          <p:cNvGraphicFramePr>
            <a:graphicFrameLocks noGrp="1"/>
          </p:cNvGraphicFramePr>
          <p:nvPr>
            <p:ph idx="4294967295"/>
          </p:nvPr>
        </p:nvGraphicFramePr>
        <p:xfrm>
          <a:off x="914400" y="76200"/>
          <a:ext cx="8229600" cy="6533135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74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FACTORS FOR DOCTOR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PLANE OF RELATION-SHIP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FACTORS FOR PATIENT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Education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Professional competence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Disease-Spec,diag,anxie&amp;med.manag.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Experience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Communication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Planes – E,C,I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Confession,sec-recy,morality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Facilities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Ethical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Ignorance,mis-belief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Co-ordination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Social friend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Participation,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consistency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Advisor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Leader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5500">
                <a:solidFill>
                  <a:schemeClr val="folHlink"/>
                </a:solidFill>
              </a:rPr>
              <a:t>ETHICS IN MEDICINE</a:t>
            </a:r>
            <a:br>
              <a:rPr lang="en-US" sz="5500">
                <a:solidFill>
                  <a:schemeClr val="folHlink"/>
                </a:solidFill>
              </a:rPr>
            </a:br>
            <a:endParaRPr lang="en-US" sz="550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chemeClr val="folHlink"/>
                </a:solidFill>
              </a:rPr>
              <a:t>ETHICS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The discipline dealing with what is good and bad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and with moral duty and obligations</a:t>
            </a:r>
          </a:p>
          <a:p>
            <a:pPr eaLnBrk="1" hangingPunct="1">
              <a:defRPr/>
            </a:pPr>
            <a:r>
              <a:rPr lang="en-US" sz="2800"/>
              <a:t>A set of moral principles</a:t>
            </a:r>
          </a:p>
          <a:p>
            <a:pPr eaLnBrk="1" hangingPunct="1">
              <a:defRPr/>
            </a:pPr>
            <a:r>
              <a:rPr lang="en-US" sz="2800"/>
              <a:t>The principles of conduct guiding an individual or a group </a:t>
            </a:r>
          </a:p>
          <a:p>
            <a:pPr eaLnBrk="1" hangingPunct="1">
              <a:defRPr/>
            </a:pPr>
            <a:r>
              <a:rPr lang="en-US" sz="2800"/>
              <a:t>A guiding philosophy </a:t>
            </a:r>
          </a:p>
          <a:p>
            <a:pPr eaLnBrk="1" hangingPunct="1">
              <a:defRPr/>
            </a:pPr>
            <a:r>
              <a:rPr lang="en-US" sz="2800"/>
              <a:t>A consciousness of moral importance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/>
          </a:p>
          <a:p>
            <a:pPr eaLnBrk="1" hangingPunct="1">
              <a:defRPr/>
            </a:pPr>
            <a:endParaRPr 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-304800"/>
            <a:ext cx="8229600" cy="76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en-US" sz="4000"/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en-US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>
                <a:solidFill>
                  <a:schemeClr val="folHlink"/>
                </a:solidFill>
              </a:rPr>
              <a:t>THE INDIAN MEDICAL COUNCIL ACT 1956</a:t>
            </a:r>
          </a:p>
          <a:p>
            <a:pPr algn="ctr" eaLnBrk="1" hangingPunct="1">
              <a:defRPr/>
            </a:pPr>
            <a:endParaRPr lang="en-US">
              <a:solidFill>
                <a:schemeClr val="folHlink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>
                <a:solidFill>
                  <a:schemeClr val="folHlink"/>
                </a:solidFill>
              </a:rPr>
              <a:t>(PROFESSIONAL CONDUCT &amp; ETHICS)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>
              <a:solidFill>
                <a:schemeClr val="folHlink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>
                <a:solidFill>
                  <a:schemeClr val="folHlink"/>
                </a:solidFill>
              </a:rPr>
              <a:t>&amp; REGULATIONS , 2002</a:t>
            </a:r>
          </a:p>
        </p:txBody>
      </p:sp>
      <p:pic>
        <p:nvPicPr>
          <p:cNvPr id="8196" name="Picture 4" descr="j030084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52400"/>
            <a:ext cx="1814513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chemeClr val="folHlink"/>
                </a:solidFill>
              </a:rPr>
              <a:t>CHAPTERS DESCRIBED in ACT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/>
              <a:t>Code of medical ethics</a:t>
            </a:r>
          </a:p>
          <a:p>
            <a:pPr eaLnBrk="1" hangingPunct="1">
              <a:defRPr/>
            </a:pPr>
            <a:r>
              <a:rPr lang="en-US" sz="2800"/>
              <a:t>Duties of a physician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* to their patients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* in consultation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* to the public and to paramedical profession</a:t>
            </a:r>
          </a:p>
          <a:p>
            <a:pPr eaLnBrk="1" hangingPunct="1">
              <a:defRPr/>
            </a:pPr>
            <a:r>
              <a:rPr lang="en-US" sz="2800"/>
              <a:t>Responsibilities to each other</a:t>
            </a:r>
          </a:p>
          <a:p>
            <a:pPr eaLnBrk="1" hangingPunct="1">
              <a:defRPr/>
            </a:pPr>
            <a:r>
              <a:rPr lang="en-US" sz="2800"/>
              <a:t>Unethical acts &amp; Misconducts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/>
          </a:p>
          <a:p>
            <a:pPr eaLnBrk="1" hangingPunct="1">
              <a:buFont typeface="Wingdings" pitchFamily="2" charset="2"/>
              <a:buNone/>
              <a:defRPr/>
            </a:pPr>
            <a:endParaRPr lang="en-US"/>
          </a:p>
        </p:txBody>
      </p:sp>
      <p:pic>
        <p:nvPicPr>
          <p:cNvPr id="9220" name="Picture 5" descr="j030084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447800"/>
            <a:ext cx="1814513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>
                <a:solidFill>
                  <a:schemeClr val="folHlink"/>
                </a:solidFill>
              </a:rPr>
              <a:t>CODE OF MEDICAL ETHICS</a:t>
            </a:r>
            <a:br>
              <a:rPr lang="en-US"/>
            </a:b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800"/>
              <a:t>Qualified in modern system of medicine only.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800"/>
              <a:t>Update knowledge and skills, CME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800"/>
              <a:t>Maintain medical records, medical certificate register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800"/>
              <a:t>Display details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800"/>
              <a:t>Observance of sanitary laws and regulations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158</TotalTime>
  <Words>454</Words>
  <Application>Microsoft Office PowerPoint</Application>
  <PresentationFormat>On-screen Show (4:3)</PresentationFormat>
  <Paragraphs>101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Gill Sans MT</vt:lpstr>
      <vt:lpstr>Tahoma</vt:lpstr>
      <vt:lpstr>Verdana</vt:lpstr>
      <vt:lpstr>Wingdings</vt:lpstr>
      <vt:lpstr>Wingdings 2</vt:lpstr>
      <vt:lpstr>Solstice</vt:lpstr>
      <vt:lpstr>The Indian Medical Council Act, 1956; (Profession Conduct &amp; Ethics)  &amp;  Regulations, 2002 By- Rahul Sharma</vt:lpstr>
      <vt:lpstr>OBJECTIVES</vt:lpstr>
      <vt:lpstr>DOCTOR-PATIENT RELATIONSHIP</vt:lpstr>
      <vt:lpstr>PowerPoint Presentation</vt:lpstr>
      <vt:lpstr>ETHICS IN MEDICINE </vt:lpstr>
      <vt:lpstr>ETHICS</vt:lpstr>
      <vt:lpstr>PowerPoint Presentation</vt:lpstr>
      <vt:lpstr>CHAPTERS DESCRIBED in ACT</vt:lpstr>
      <vt:lpstr>CODE OF MEDICAL ETHICS </vt:lpstr>
      <vt:lpstr>DUTIES OF A PHYSICIAN * TO THEIR PATIENTS </vt:lpstr>
      <vt:lpstr>DUTIES OF A PHYSICIAN * IN CONSULTATION </vt:lpstr>
      <vt:lpstr> DUTIES OF A PHYSICIAN  * TO THE PUBLIC AND TO PARAMEDICAL PROFESSION </vt:lpstr>
      <vt:lpstr>RESPONSIBILITIES TO EACH OTHER </vt:lpstr>
      <vt:lpstr>UNETHICAL ACTS &amp; MISCONDUCTS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RAHUL SHARMA</cp:lastModifiedBy>
  <cp:revision>24</cp:revision>
  <cp:lastPrinted>1601-01-01T00:00:00Z</cp:lastPrinted>
  <dcterms:created xsi:type="dcterms:W3CDTF">1601-01-01T00:00:00Z</dcterms:created>
  <dcterms:modified xsi:type="dcterms:W3CDTF">2020-09-10T06:41:19Z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