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8"/>
  </p:notesMasterIdLst>
  <p:sldIdLst>
    <p:sldId id="260" r:id="rId3"/>
    <p:sldId id="282" r:id="rId4"/>
    <p:sldId id="283" r:id="rId5"/>
    <p:sldId id="261" r:id="rId6"/>
    <p:sldId id="294" r:id="rId7"/>
    <p:sldId id="284" r:id="rId8"/>
    <p:sldId id="286" r:id="rId9"/>
    <p:sldId id="287" r:id="rId10"/>
    <p:sldId id="262" r:id="rId11"/>
    <p:sldId id="263" r:id="rId12"/>
    <p:sldId id="271" r:id="rId13"/>
    <p:sldId id="290" r:id="rId14"/>
    <p:sldId id="295" r:id="rId15"/>
    <p:sldId id="272" r:id="rId16"/>
    <p:sldId id="291" r:id="rId17"/>
    <p:sldId id="273" r:id="rId18"/>
    <p:sldId id="274" r:id="rId19"/>
    <p:sldId id="296" r:id="rId20"/>
    <p:sldId id="292" r:id="rId21"/>
    <p:sldId id="297" r:id="rId22"/>
    <p:sldId id="298" r:id="rId23"/>
    <p:sldId id="299" r:id="rId24"/>
    <p:sldId id="300" r:id="rId25"/>
    <p:sldId id="301" r:id="rId26"/>
    <p:sldId id="257" r:id="rId27"/>
    <p:sldId id="275" r:id="rId28"/>
    <p:sldId id="276" r:id="rId29"/>
    <p:sldId id="277" r:id="rId30"/>
    <p:sldId id="278" r:id="rId31"/>
    <p:sldId id="293" r:id="rId32"/>
    <p:sldId id="280" r:id="rId33"/>
    <p:sldId id="288" r:id="rId34"/>
    <p:sldId id="289" r:id="rId35"/>
    <p:sldId id="258" r:id="rId36"/>
    <p:sldId id="25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 snapToGrid="0">
      <p:cViewPr>
        <p:scale>
          <a:sx n="69" d="100"/>
          <a:sy n="69" d="100"/>
        </p:scale>
        <p:origin x="-111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9F9B67-2A7A-4AC4-B208-C315CD0C23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E1E03C-F50F-4818-85B0-0E163B783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E6D4F-E95D-4A0B-9250-9B2E3D5F3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AFDB7-A6BC-4E7A-8308-A0BBB1FC1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0F9FE-9460-4504-9FF7-54C3381A2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59E48-9DB6-4CCA-A5F0-7422B9230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1ED46-4CDD-49F3-915E-3D5587FDD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8872D-7CDD-4E36-B5E8-5E9EB2EA7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BB013-6ADD-433C-A977-A4D4ACA1F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F974D-4ED0-4D2B-8760-EC6990818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989F-33D2-4C8A-9F30-024B9B495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C48A9-92FC-42D4-8D7D-F44101718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6D1B5-9065-4EA9-A36A-74680C5AD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DC600-CBC1-4206-A751-4086665C6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6DB7-9221-449D-B967-6BE276F77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FE34E-75C4-4CD6-AF8A-21B8C8534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1765-6CEC-409A-985F-45510B76A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543D-9E21-475A-B5C8-588DDB3C06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79092-AEDC-4ECB-899D-8120E4BDD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DDC4F-384E-430B-AF25-50AE6FFA5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2F078-E7B2-4552-8809-3A1463798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6AEA-C470-4CC2-A66B-886A48A8D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DF4FF-2C69-40EE-8FAE-4718F069F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7CD2F0-05B1-4E6A-A9EC-779FA5FF92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0143E0-280D-4990-80D4-E17A906C4C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2" y="443346"/>
            <a:ext cx="7689273" cy="2796886"/>
          </a:xfrm>
        </p:spPr>
        <p:txBody>
          <a:bodyPr/>
          <a:lstStyle/>
          <a:p>
            <a:r>
              <a:rPr lang="en-US" sz="4400" b="1" dirty="0" smtClean="0">
                <a:latin typeface="Algerian" pitchFamily="82" charset="0"/>
              </a:rPr>
              <a:t>INDIAN HEALTHCARE INDUSTRY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648200"/>
            <a:ext cx="7854696" cy="1752600"/>
          </a:xfrm>
        </p:spPr>
        <p:txBody>
          <a:bodyPr/>
          <a:lstStyle/>
          <a:p>
            <a:pPr algn="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Medha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Wadhwa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eofdreams.com/data_images/dreams/hospital/hospital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4111">
            <a:off x="1191491" y="3526993"/>
            <a:ext cx="3532910" cy="2638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lgerian" pitchFamily="82" charset="0"/>
              </a:rPr>
              <a:t>Key Trends in the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599"/>
            <a:ext cx="8686800" cy="525087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492" y="1330036"/>
            <a:ext cx="8358219" cy="5527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Algerian" pitchFamily="82" charset="0"/>
              </a:rPr>
              <a:t>Opportunities in the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27" y="1246910"/>
            <a:ext cx="8742218" cy="5193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lgerian" pitchFamily="82" charset="0"/>
              </a:rPr>
              <a:t>Challenges in the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29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Hospitals will always have a community / charitable angle to them…constant government regulation and scrutiny and thus super-profits…raise eyebrows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hospitals and healthcare providers are struggling with outdated information technology in India today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retain the healthcare workforce but also to develop an environment, which would attract those abroad to return (reverse brain drain)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growing demand for quality healthcare and the absence of matching delivery mechanism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166256"/>
            <a:ext cx="8853920" cy="648392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an acute shortage of faculty of medical teachers all over the country.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find good talent in India to provide the ancillary healthcare services, especially the voice based ones which require not only good English communication skills but also very good analytical skills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lgerian" pitchFamily="82" charset="0"/>
              </a:rPr>
              <a:t>Government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864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government plans to build 6 super specialty tertiary care hospitals with research and education centers across the country. These would cater to the economically challenged sections and make high-end clinical care available to the masses (but a lot more needs to be done)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government has also undertaken initiatives through its flagship programs such as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Rashtriya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Swastha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Yojana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(RSBY) and State level Insurance schemes like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Arogyashri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Chiranjeevi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Central government is setting up the first specialized device center “National Center for Medical Devices” in Gujarat to promote indigenous R&amp;D efforts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7927"/>
            <a:ext cx="9020175" cy="5738236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Customs duty on life-saving equipment has been reduced to 5% from 25%, and is exempted from countervailing duty. Import duty on medical equipment has been reduced to 7.5% in the current budget</a:t>
            </a: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government take on the current compulsory rural stint for medical professionals is that it should be continued; however it needs to be augmented with better facilities and support systems</a:t>
            </a:r>
          </a:p>
          <a:p>
            <a:endParaRPr lang="en-US" dirty="0"/>
          </a:p>
        </p:txBody>
      </p:sp>
      <p:sp>
        <p:nvSpPr>
          <p:cNvPr id="52226" name="AutoShape 2" descr="data:image/jpeg;base64,/9j/4AAQSkZJRgABAQAAAQABAAD/2wCEAAkGBhQSERQUEhQVFBQUFBQUFxQXFRYUFBcUFxcXFBQUFBUXHCYeFxkjGRQUHy8gJCcpLCwsFR4xNTAqNSYrLCkBCQoKDgwOGg8PFykdHBwsLCksKSwpKSksLCwpKSkpKSwpKSkpLCwpKSwsKSkpKSkpLCksKSwpLCwsLCkpLCksKf/AABEIALcBFAMBIgACEQEDEQH/xAAbAAABBQEBAAAAAAAAAAAAAAADAAECBAUGB//EAEMQAAEDAgMEBwUGBAQGAwAAAAEAAhEDIQQSMQVBUWEGInGBkaGxEzJSwdEUI0JicuEzgpLworLC8QcVQ1NjcySz4v/EABkBAAMBAQEAAAAAAAAAAAAAAAABAgMEBf/EACMRAQEAAgMBAQACAgMAAAAAAAABAhESITEDQSJRYYEEEzL/2gAMAwEAAhEDEQA/ANtrUQBRCkFJnhSCQTpAHEmAD+YT2I7sKATrYxqUDGjq94V8vBSs2e1b7OfiI8D8lE03fEO9v0KsOcohLR7ADX8GnvI+SZ2YfgPcQVaATwnotqTcTBu1w/lJ9Fu7E6TsphzCCOsXtdpc/hII5ea5lwAqR7dwOacpuImcovpFuxaBVy6TZtv7R2ww9ZoibnSZ+iwPteaTzQ3BNkCdy2mY6Hpu133UShgRoSEKvWyiS7l7s+iShidew+oUaVSEFlYkSCCCCNCN/wCyhmI3eacpVsYbGQlW2jKxH4qOPh9FEYkRMjvMLTmjiuVa0qAcq9StGoNxI6rtOPkh/aHHRju8tb+6i1S7mTGoOKpFlQ/AO0ud9Em4N++p/SwD1lI10VhPij7SxzTUe4aE2JtbvVCnhQ0zmcTfU204CyuY7CMFV8NbAcYsgKh2m3dB7L+iZ2LedGO8IHmrbWqUICmPaHcB2u+iX2Vx1cB2D6q5CRCAonADe5x74HkrWEw7W6CJI5pyEShr3pkDUFz2lMpOUUwZJPKSAIFIBQaiBZLOFJMnCDCxglh7vULPdtAgweKu4uu0CCQCbAbyZ4LJqYNznEgEiU8e01oU9pKwzHBYpwbxuKG4OG4quJbbzseAgnaoIKxw0njzRaeKZoAfqloOwbg21KYGVrqbgTMme2IiZ5ggrHbUyjKTMWlZFPGFkhr3NHwzb++2VH7cOPmi9iTS5tfGltOWGHZmDxIELId0lecpbkEnJBN80C5G4T6K07GNPPzRaVOm78Lf6Rxn1uqxsnsC7s/FF9JjnauaCYVunSLpiJ5/RUaTg0ACABYDdCnTxhY7MINiCDoQVH6Y4Y5pLXC43jQjiouSxO0faOmI5KBcgBVghMbvhFeVCnoiCtDG6Uv/AFD/AOyoq4R8XpS/9Q/z1EEKknATwnCUoBwLhWcb/Ef+o+qrN1HarGI9936neqAg1qeo8NBLiABqSYA7SVjdIulVPBgBwLnuBLWCBpaXHcO46FeXbZ6TVsU6aj7AnKxvutB3AdwuZKDewUdq0X+7Vpung9pPhKsleCGseK6boj0sqU67GVHuNJ3UILpDZs0idwMaIGnqRT0j81FxSYbeKCRTFIpkwZJJJMChTCGCphYtEwnBUFKUBiba/jM7G/5iui2VXaYZHu08xvqZGsciua6QGHsP5T5FaWwa04gj/wAXzb9FWFRn4er0mo5iPs9gSJlu4xvKu4fE0ajQ4UhB4k8xw5INChRqueWk9So6m4Ftg9vvC+uourGEwY0B53H0PNazSOp6zukb6bMNnptDSXtYdbSD47l5a/G1XvLRUeJdAgm0xeAvT+m2GyYF0bqlMzxOaPmvKaFSKsjc8fJTkeHi9TwNaf49Tv8A91a/5bWj+P3x/wDpR2ltNtJuciSSQ1sxJ7dwFr81hv6ZVtwptHDLPmSSs+60a9WjiG/9fyCt4SpiAP4w8APkudq9Kahj3P6Y+aTOkdT8vgnqjp2AxWIH/Ub3j9lF+08SNDTPcVzDukdT8vh+6NgNs1HOuGkdhB7rpXYbVXpFiKZGdtMjiAfrzVzYvS19as2m6m0B09YEzYE6HsWJi6uaOWilsTq4ikYtJ8muTgrusbi202ZnGBpxJPALMb0potHWcWzpmytnskrP6aY0toUyNXGRysR3rnMNscZc7iXO1I5+pSt0J27yv00wxDOuOqzKbg3zOPH8yE3pjh/jA5yPkuYwey2OLQGST28/DRa46N0xqzuBlLkfFqN6X4c6PB8foou6ZUB+Iefyaq1Po8wC1P1UH7HYPwI5DiPT6Y0zUEPp5BuOYOP85sPBa/8AzuSXZbEzZ02N7GIK55+yaLrFqDsyq7CVjhi6aFdpLQbgPb1oE6Tpxv2y5lsrGt0s2NSxGHdWM5mUzkcDHivP2bBhjiBmcdPqF6UKuXCvO7rzvhtw4xvtu5riMLQbSJc2YJMN0A7Ao+mVjf4YTKXbljhHzly3mI596BUaWkzYjxBXZ1HMIkw2TmJ320A4qjsnYn2vFiYDB16nEtBAygcTICeGfK6H0+Uwx3t6hhquZjHfE1p8QCiU3W7lGVGk63cFq5U0k0ppTB0k0pIAoapAJgU8rJokAkQmlLMkGftbZZqwQ7LAdumZ7+SycDtf2FYPNwWAG0m83iRyXRYmvkY50E5QTA1MbhK4faOo3ajwOicKuyb0mBa5zWgiZP3dTXXWbmAqL+m7RdrWE7oaR/epXMU6v8MmT7N5e3rEXIAMxroE9fGNmQ0jkHvA7gNFrjx/dlJj+xo7a6Tuq0nUyKbWvLXHK0gkggzJOthuXFSM7/1t9P3WhinXnnMajzWS8zUPaCpGp+N/F4mlSax1VmbMDFmu7de5Z+I25hierRcP5Kf1U+kLc1Gj2keUrFGGMaKcYe2mNv0P+yf6KavU+k2Fyx9mk8ctNc39mlFp4NPUG2pgK9OtWjJlBzHQaagWU8Fhmis4HQOd4SYQdknLVEcD6IpqAVXxxd6lIBY6oM3UsOfEaq1hdoNYaJcTFPNmtxmI8VmOMkfqKPTwucBoMSDfhAn5JitvpLXbUbg2tM5iw8LO0me0LOfiMvtBPuz/AJiEbbWGLTggXAnLS03RA17lTw+Ja2s4vbnYHdZs6gnj3pUR12wWFgpusW1G5S7gZkDyW2+nB7R8yuUw+0hTltNxNF8FrSYe1wkNJHGDHAglb2C2sXhhcIIt4Eifms9L26HC4eYCNj9kAt5oezMc1D6RdIvZlrWxqySb2LiCAOMNKekudxGHLXX4rnekdT7zDEah5/0rqMXixUuYDgXCByMSuQ6Su+9w4/WfIInp3x2mxwXUC2oLEubEgywiDoeOYdy4La+yq2G94SyTDwZb9RbcV32yrUKY/KPqp43ZwqtyuYHTuIkLW4yomVx8cP0a6O4jHHqNLac3qEGOeUfiP9khepbL6GU8PRLKYhzoLnuu4x8R9ALDxWlsvFN9m1oYGOHV9kBDRG8D4P8AbVaFN43pzGQZZ3L1xldpaSDYiZQsO7XuXR7e2dnaXNHWAPeOC5jBmx7UJWklGUpQDykmlJMDSnBQpUgVk0FDlw9DFuw+KeHPIaXEB2WW1IcHFmabGDEwTNrLs5XF7Vwc5iNXYssE3AALXNyjcZLhP5krNqmdxlk/WrtLpVQqUKopPzOylsZXC5tvHb+6wW4v2rGvOrhJi1zrA4TKwqpgVQ0QCNOw/wCy0tg9ag3lmH+Iqohbao+yuj5U7SjY0p4jDWWHWpEVHcgD6rqql9FgYukTVfAJimSYvEHU8tEShZ2s6MNTP/kiP5XH6LHa8x+0LcxYDsNT/K8H/CVh4XEh753FwA7NFeEljD6Z2XpBzX5rNPb6qviMS5roNrLocMGuLrRlJ8Faq7OZqWjwm3eruMYT/kWXVjmdmYkmoL8fQq1hr1Hzxd6ouK2N7CrSfcMqioW6H3Oq6BrEkIOFP3rrz1nCeN+CyvrsxvKbNUpnMItJK1tnAA0fzZ/8tvVZ2OZD2of2osMjUTr3j5oU2tpbGFN+GsG5ntk20nXs5rLxGHOepv63otDbGMc52FLjMtpnQDcDuCzq9XK5xvruHGBCV9H501tkUGzLrncLWyxJIOvvAXt2rrsLTo7wGs3jNkIzZWtFKGmXZyT1jBnuPD4GoZa6NxEb8ph09xHmuj+2w28g2GgOkEjkSDHfZHQ7WaW0gyq+mHh+Q2cNHNmWnwhZ23Np56oPNjYnt+qp7PwbgXvMy6wHL+whYvDnMDwIPhH0UbirKPR2h94RNiXf4n/sFW6QnNiaDRc5HWHEyEHC0CHieXldNtp//wApnKn6khOel+PQdkCWUv0NPkCuibhgPI+Z+ULmeiwHs2gPNRzGiTEayQL8Bb+VbuCrPyn2mXNNg2Yy2gGdTY35raeMqvjGZXTydPkpU8Yd3asmrVlwHGfVXWNJBO/VMLJ2kbtPvC43T4LnXsi+8kz+oarSx9SGh3wkHzgrOrv8SXE+MD0RQiCnUAU8qTSSUZSQBAU8oPtk3tgsttdDFy5zaToY93wYxj+4ZSVuGuFzu0nZqGJP/kcfDKEbGnN7boezqvG7M4eZHplRuiomibGz3D0PzRukbw91Q8Mjx2OaAT4keCXRRpFKu02h4PDUD6J76L9XqqiBopPamYFOzEpubf2mcjcGFrPElpWXjsRRZV6tO9Si4h76rzYy0gBoaJDg4Xscul1oVhZc9tPrPp0zoC8g7+tlkdktB7zxTgqzVouqYTKwdYluhvEAb1j0dmVaZEgCIMEjlGk8Fr4fEFtEEENsJJGa263bCLWrCM5qPdDmgNFKmzNMuNzNoEHtGu5zKxNxlU6GNLXElo624E/Mc1oM2kXADIe06LGqUp/FiHcg5tIeWZBq4PM3KGxLg4lzzUcSAQBMAAdY7lfKsv8Aow/p1GIoU61Nj6uIpMNAFjKbqjA4tcS42mdSVjYPZrnPc5t25nEHcRJgqx9jc9jabwTTDmv6lNoEhpbOWxNid/gui2NjqdAQQXNjUtLbcIddY3Kz/LfHGTqdOQ2nSIe23JDGHlzJuH57dkq9t7Fe1r52iBNlRwVUmtTB0DnQLbwZV4+FfVrF4PI7DkkulzdSTYbr6BPiBD3OLRujw/2VrbrgPYuOjXgn9IgH1U9t7MNOqWyHMc1j2PbcPY4SCPTlCVOK+DpFzsx0G/0Wrs+qHOE3BsJvBVHDvhmXSxj90XZ1MtyjeCsc/K1xdPTwwy6DTgoVMCMqs0n27UPFYkN8LLnlrWyMd+HDTK5/abpxZ5U2+q6Ku+VzOKqxiqhmAGgE8ssnyBXZg5snpvQnDZabyQRJFjyt4SXLSDxmEyCN49CO1B2LVDqTcptUbLXc/eb4glQOI69xBnQ8d63Yi0r1dIgEz5aLVo6DgqGCohznZXdYAa6RwV32wpWJniwDN3zuVBW2jROUjjPZxWLm4rTxuJLgSLAB0eEfNZFI2SogwKeVAFPKRpSkmTIGlVr04cVVwmJkdazm2d2jf3o/tguLenSk93Fc1h6zn06jQQAJqOtmLs5LoHDSJvu4LfqVrGdwlYOz2Q5w+Kg36f6lUTWdiAR7MFxe6rQtLREtbIbOp92O9aWxMIGteQXH2jWPIcQYsTFgOPkq7LjDmG2NRsnUQXadzdVdweIEls3y+kR5Qtak1UKARaqEVOz0aqbLnNqVS17SNZJG9dG5Y21sM62Vodmlp4i4fI59SO8qsamibPbNJtpEEEa7yrmFaxsRnAEywRlM8QR4Klstv3cZw0gkQZzf0gSjFtZ34nxyhvm5FgXqtX4aY7SFRqVzpLAf5Z+ahU2c4niOLyXHwEBGbgzly5oGsABvnEo6HanVxZBILnGNzdPHRBqY2Pw3/M4egWg3Zrd4ntJPqrVHDBugA7BCe4NVlMc95GZpj8oHlMR4o9HZTRUa9rS2DJBcDx0j6rT9mnAS5DQGMwoe2Du0WU7ZVZg+7dLG/hNwN9hr4LbcmD4a7v8AREorCc6sIzUbRq2b87o9DbVNnvB7TaJbI8Ztv3LoqL+q39LfQKTqbXatB7QE7jKJbGfhtuhwGWqOyQD5qyXEwTedDMzx9Qh1dgUH6sA7LeiqO6JNF6dR7e9Twk8Plas4iqGiXWAuue2az21ZziJa94EHe0nJHeCfAq+/o24yHVHPAiR6TdaWzdmw9gDcoDm7ouIj5KpNFXbYKiG0wwWAADfyloGWO70VqsxlZsnqvFjwlArUcr43PmO0aeSruqOa6wmeqW/EOXNasl3ZuHId1nAOa4bwJb81qYpjjZrYG8qjh8I0NMw6T+KDbcP74qtUxVWkfunuyQRlPWjgWzp6JhDbDCymZtmMRyFyfTxWbS0CrPr1HD7x7nkGJcZ3ifRWGKbTgoKkChgp5TNOUlHMkgnNOxoBDwdbEcR9Qj4faoeYBvNxpouTrYSxFStLpMNZ1myTMkjirFLJ75DnEANdBy5rAAneO0Lj4bjr5SV02KxfUdHAjXuVY0stemD/ANrLw0v8lkUccYytY1rTOgJOhI6xneoYnF1XEEuEg9UzuIIuBpqrmNk7Z2zfS7tBoa4AENGZpLQ8n3rGRu0G9Qwtq1MtykEPYSIt1S5t+6FkYgONy6TpYXnthWNiWqZSSZvfi39i5XIm10FVBR3NlINWW16DYxT9kisYihiOQ0qNw6I2hZWDTTBqWxpWcxQLFadTVPEYtjPec0d9/BXN3wqfKpAIdOuHAEaG4/sqRqWRSThRLEwek56k0XtQKtN0mJjQx9EZ71awAkO7fknLRYpUcWRYjS3Aq3TrtO+O36hHrYMHcFVq4AjSfUfVVM08VtvHUcRceSkHLNDXNv6Ijccd4B8j4hXMtp0t0Dd55tHqmqbSbRfSc6INWm2SYAk3cTuAAJ7lDDVhebSZ46SNywumlYZabQQZLnW7AB6lVj2Vep4mjnaCN8Hv1DgUbZdMvNx1haBF7e9yXknQ3pXiqDhTYPa0Rqx5MNH5H6s7LjlvXoWF6SUa9PLU+6qtn8RAP6HjfyN+1Vykui4Za5a6dDVwT2iMvhcLL2qTQZN87gcojf8AEeQlU8H0rxFMwfvGT1SSSY3dbf3qpi9pOxFV1R3HLG4Abh2Ge+VW0hOfmY075APrKKCq7yMwAOlz2owKhQkp5UJSlASSTSkmHFs2Wy2p3G8IzcKxkx/Y4FWhQJ1Kl9lC5ubo4sys3Le7jIi+iAyHHKXBmU6mYyi40Gv1WlicJw9Fg43DFzxm4i24jmrlliLNLW1alEUhlDi5xJD7ZYGgsZ1J4aC2qxcDiCKjSNQQe6RIHdK0sXSFRoAhsAQIAA5ANAssipgy06gQJBn0tqtMLNaRlO9vRabZCb2d1LAOlgPYfGD81Koy65L63nhmhECHN0Rl0GkCgOejFVsUXBpyiXRYG10TsmB0g2iS72bTAHvRvPDsCzdnYP2jw3dq48Bv+netRvRx0F1V4bEuMS48TJMLGOpDZgnTeeE817PyuPDjhfP1y5b3utvau0AwBlMiTwgwBoBzUdnVXFtiXknruJMMG4DiezitLZ+ywyllIhxHWI1vuB5aI1PDNY3K0QFwZfTCY8ZP9/21mN3sINUagVgNQ3i659tNK5C0Nk+6f1fIKhVV/ZA6p/V8gmmtGE4anyKQT0QbqIOoCBU2Y06K4FNoRobZf/KSND4rj+kzT9oyb2taO89b5heksavL9sY2cVWfr13AcoOUEdwWnz3tOWmlgK4pNyNuOI1Lo6x7LeSpbY2l1Mo/F6cVnHHgaz8I5N379SgYiqXuJP8AsNwSx+X8t1tl9v46hsLjKlP+G97P0uI8hZXGdIsSAWis8AkmAd7jJvE3JKoELR6O4L2mIaDo3rnsboPGF0Vyu72Nh8lNjTchoknUuN3E95K0pVbDvA1ntF1aayfdIdy0PgVnKqlKeVBzSNbJApkJKShKSYZwphPkRGtUsq43SrvpSFmYzZ03C2siE9icDnqeAOipYzZ53iV1DqSrYikrlTYPsZ33TR+VvpHyVx6o7Ntb+9f3V1yxvq54E4IjHQoFSGiRnLkJ7lMoNUJkWJw4qMLXEgGJggSBu9EPDbNpMMsYJ+I3PiUVqReq5ZSa30Wp6m56C5yi5yHUrABSBA/co1Hqm3HgmGAvPBonxOgVujsavVPWimOA6zvHQKiUsRiAtro/ROS4iTad9grWC6OsYQS2XfE7rHuK1WYWE5Squ6mommrxpIZpqkKfs0g1WjTUMqYPT3LyParIr1RwqVB/iK9eDV5d0uw2TF1eDnZ/6hPqStPn6jJhVgjAWUHBTZoFuhFy6noDhA99Vx3MaO8mf9K5Zd1/w6pRSqu+J7W/0tn/AFqPp/5Vj626mF4Hx+qE5hGo+YWs8Sq76UaLm3Y16VaeMcLTI4HrDwKO3FtPvNjm0/6T9UN2H3keCGaPAzyNirmaeK2Aw6VB3hwPkCkqEHeD4SnVc4XEVoUsqTAiNasNNQw1Qq01ZDUz2phQcxCexX3UlWqU0Gq4Wzo5H5K0qps9vOytBhlZ1UMQkGogpFReI1SNA2VWq9Cxe0GNN3CeAuT3C6FTp16n8OkWj4qnV8G6pyUtjirZVqu0mAxMu+FozHwC0sL0Pe+9aoXD4W9VvlfzWzgNh06IhrQBxi/8x39qfROao4TEVfdZ7McX3d3MHzK0cJ0NBvVc6oeBs3+ka966mnTA0U5TJnYfZrGABoDQNwsPBWmUyNIjeiOYNUg1LRE5vckE5SCuQkCU0JyEwemSJYoOpoyaEyByriv+ImzfcrAbsjvUfPwXduCp7TwDa1J1N2jhrwO4qsbq7TXiripUz1e9XNsbPbSquY1wOUkSNLGFWc3QcF0INC9I6FYfJhGT+Muf4mB5NC83leu4ekGsa0e61rWgcgAAs/p4rEeUoTAhIrFRFDc0KcpijRhwknKSNDYFNHaEklK0mqWVJJIGbTQq2H4JJIDH2g3KQeYUn40MEuNu8pJJX1cApbWfVMUWT+ZxAHhqrzeitWpHtaxAP4KYyjsLtUkkZfxvSfWthOizKPuMaD8Wp8StduEA7UkkgchQITpJgPLHZ6JyEkkEinKSSYMCpNSSThIlqjkSSVEYpw5JJASK5/pPgPtFEOpucCzWnbK4zcySLjnaAkknvXZSb6eebYwL2PL3syAuJiQbmTAgrOc+dEklvjdxGU1T02SQOJA8V7CGpJKfoMTZU6ZJZKJMU6SAESkkkm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>Risk Factors of the Hospital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Long gestation periods</a:t>
            </a:r>
          </a:p>
          <a:p>
            <a:pPr algn="just">
              <a:lnSpc>
                <a:spcPct val="20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Lack of qualified staff</a:t>
            </a:r>
          </a:p>
          <a:p>
            <a:pPr algn="just">
              <a:lnSpc>
                <a:spcPct val="20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Rising real estate prices</a:t>
            </a:r>
          </a:p>
          <a:p>
            <a:pPr algn="just">
              <a:lnSpc>
                <a:spcPct val="20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Lack of capital</a:t>
            </a:r>
          </a:p>
          <a:p>
            <a:pPr algn="just">
              <a:lnSpc>
                <a:spcPct val="20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Increasing operating cost</a:t>
            </a:r>
          </a:p>
          <a:p>
            <a:pPr algn="just">
              <a:lnSpc>
                <a:spcPct val="2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6" y="0"/>
            <a:ext cx="8229600" cy="134389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r>
              <a:rPr lang="en-US" sz="3600" b="1" dirty="0" smtClean="0">
                <a:latin typeface="Algerian" pitchFamily="82" charset="0"/>
              </a:rPr>
              <a:t>New - Age Healthcare Solutions</a:t>
            </a:r>
            <a:br>
              <a:rPr lang="en-US" sz="3600" b="1" dirty="0" smtClean="0">
                <a:latin typeface="Algerian" pitchFamily="82" charset="0"/>
              </a:rPr>
            </a:br>
            <a:endParaRPr lang="en-US" sz="3600" b="1" i="1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5964"/>
            <a:ext cx="9144000" cy="5902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274638"/>
            <a:ext cx="8659957" cy="11430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lgerian" pitchFamily="82" charset="0"/>
              </a:rPr>
              <a:t>Innovative Delivery Formats</a:t>
            </a:r>
            <a:br>
              <a:rPr lang="en-US" sz="4000" b="1" dirty="0" smtClean="0">
                <a:latin typeface="Algerian" pitchFamily="82" charset="0"/>
              </a:rPr>
            </a:b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09" y="734290"/>
            <a:ext cx="8783782" cy="5914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274638"/>
            <a:ext cx="8826211" cy="11430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lgerian" pitchFamily="82" charset="0"/>
              </a:rPr>
              <a:t>Deals in the Hospital Industry in India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4" y="1600200"/>
            <a:ext cx="8646102" cy="50499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27" y="1372620"/>
            <a:ext cx="8728364" cy="5485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i="1" u="sng" dirty="0" smtClean="0">
                <a:latin typeface="Algerian" pitchFamily="82" charset="0"/>
              </a:rPr>
              <a:t>SUMMARY</a:t>
            </a:r>
            <a:endParaRPr lang="en-US" sz="3600" b="1" i="1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080655"/>
            <a:ext cx="8707582" cy="554874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Indian healthcare industry: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US$65billion in 2012, is highly fragmented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dominated by private players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Tremendous entrepreneurial activity over the last few decades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global survey on healthcare costs suggests that India spends only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4.2% of its GDP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healthcare, compared to an average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8.5% globally, and lower than other emerging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countries such as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Brazil (9.0%), China (4.6%), and Russia (5.4%)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general government-run facilities have inadequate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equipment and poor quality, and as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 private players can capitalize on this opportunity.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private sector is expected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contribute 80% - 85% of the US$86billion investments required in healthcare till 2025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data:image/jpeg;base64,/9j/4AAQSkZJRgABAQAAAQABAAD/2wCEAAkGBxMTEhUUExQVFhUXGRwYFxgXGBgaHBgaHRgXGRwYGhkaHCggGhwlHBgXIjEhJSkrLi4uGCAzODMsNygtLiwBCgoKDg0OGxAQGzQmICYsLCw0LSwsLCwsNDQsLCwsLCwsLCwsLCwsLCwsLCwsLCwsLCwsLCwsLCwsLCwsLCwsLP/AABEIANAA8gMBEQACEQEDEQH/xAAbAAACAwEBAQAAAAAAAAAAAAAABgMEBQcCAf/EAEUQAAECAwUEBwUGBAUDBQAAAAECAwAEEQUSITFBBlFhcRMiMoGRobEHFELB0SNSYnLh8CQzQ/EWJVOCkmOishU0c8LS/8QAGwEAAgMBAQEAAAAAAAAAAAAAAAQDBQYCAQf/xAA9EQABAwIEAwUHAwMDBAMBAAABAAIDBBEFEiExE0FRBiJhcYEUMpGhscHRI0LwM1LhNHLxFSRDYoKSohb/2gAMAwEAAhEDEQA/AO4wIRAhECEQIRAhECEQIRAhECEQIRAhECF5WsDMgRy57W7leE2VKYthhHadQOahCzq2AG2Zc52qNy2W7oKDerlTXjFbVY7BGCGakKZrCVlTu1PRpWTdJQCSmtDgK0hOjxupkkAfGMp5hdOYANCvmze3cnON30OBJBuqSvApVujQzVUUJs82S+e26YWZxtXZWk8iI9ZUwv8AdcF6HAqwDEy6RHqEQIRAhECEQIRAhECEQIRAhECEQIRAhECEQIRAhECEQIRAhECEQIRAhfCY8JsLlCXLd2zlZbqld9f3EdZXllCvtGc5YW5j8vio3StASrMbaTr+DDQaSdVdZXgMPOGmYbVS6yOyjoPyq6bEWM0Bv5L6nZ6ZfF56YcJOlaDwFIlGGUkfvjMfHVJe3TyasaAof8FoR2qq5w/FHTN91oUEtRUnQlae0Tbnu6+iN1YRgd2GfdHy0xNgxF0cw0zLWQv4kDXDouFzs7NlKkuKUCOqok40qde8xto4Yd2D4KK55pp9klkXkvhYqF5HdTCo8YtaeNrgS4XGyp8UmIc0MOqcXtnnWzVtxX7848kwign1LLFJNrpW6OU0las8yaYqHOvkfrCD8AfHrTzW8DqE03E2jcJikNtMQl5FDvGHkYSkkraX+vHcdWp6GuZJsUzyVoNuiqFA+vhDEFXDOLsP5TjXgq3DK7RAhECEQIRAhECEQIRAhECEQIRAhECEQIRAhECEQIRAhECFkbQbRMSaLzywD8KRipR3BOZMLyTZTlaLu6BcOeGhc8n7anp80TWXYOg/mKH4lfDyGPEQ3DhTpe/Un05KpqMSa02bqfkrNl7MtNDIVzJONTvNczxMWzBHELMbZVMk0kuritxhgYBIjxzjzXAZrotqVaoMTCT3XKtaeKw1UqmuUcZlKYQVnzqACKRhu1TQKljxuR9CrTDRZhbyXBfa9LdDMhCMEKAWBz05A1i4wKYy0ocdwbKeQAOXWNgbODcv1RTADuoI1DXDhtAWWlu+Z5K3pghAqcTEjLu0CgfZo1VNE9U0oBExisoTJfks22ZRK88QYniIIsVy3um4WQ026yQppRI3E49xirrsBpqg52dx/UJ+Ktc3QprsLbCvVdz35EcxFDI+qoHZaoXb/cPureCsa9ODDyVCqSCDuh9j2vGZpuE8DfZSR2vUQIRAhECEQIRAhECEQIRAhECEQIRAhECEQIRAhZVr2mEJKULQHDleOFeQiCUvIsz4qN7wNEmSOzQLqnZhzpnq0KjknW6hPwihHE6mHaFsMbLsGvMndUNa6Zz8hNgtdTQTgABFgHF26RLA3ZeFJJ3x1oF4QV7bSE605RyTdAOVX23ajCIC1MtkJGikQpUckBSsc9RTelYw/a1ozxHzV1hZNnXXDPbYoe+ITX+mnD/cYb7OaUR8ynZfeXUNj3rrBqrWNmI+43yWQe8iZ5CuztqjKgI4iJo4FC6RzlWbdbVjig8MR9Ylc2RviPmozbmra5W83mDTIiIWy2fa1l0G6XWQthQh0PBQCCVCWEKOOe/URzKxr2FrhcdEAuB7p1TDZoclu06mh0Ncf14xifZuBMXUxOT+07ei0tOHtAzHVNUlOJcFQe6LBjg4XToN1ZjteogQiBCIEIgQiBCIEIgQiBCIEIgQvlYELy86EgqUQABUk6R4Sgrle1vtEWsqblDcbGCnjmeCB8/7xaUuHFwzzfBV09ZrlYqGzNlXQZybUqgxSFklRPfqfKFK2qaf0YBovYmEd6Qpk2StkzK3epSir1dMgAPACOoYRFHvrzVfUEvmt4LfdaxyiVrlA9mqgUyo8v3nEgcFEWOK8iSVWPeKF57O4q9KyhGcQPlF05DSuO6uoZEQF5KsWU7QNVStFIqKRj+1nuxHz+ycow0Pdl8Fwf20BPv7WVbiPC8Ya7Of6P1Knl3XR9linoim6SqpONSIu39oqSEBkjjoOizE2HzukJGq1nWnKYk04D6Q1T49h0x7kgv46fVKSUNSzUs0XiWlk7otjLcXBUQAOhUjrak4t+EcAsfo9eZC03aqiyHMD9mv/tV9DHV3Q6+835j8roFpPisW03VtBRUnFIrQw6x7HszNNwpmMu4BX7LnJe1pejguvIFFBJotB0Wg/dP6GM22U07zzaeS0BYHAArBmJ2espYKyXpauDqRingsaH94xJJTNeOJCvWyEaOXS9ldqmpxAKVC9TfnyhUON8rt00110wx2ukQIRAhECEQIRAhECEQIRAhYO1m0KJRoqJF84JHziWCF0z8jfU9FDNKI23KXtj7bcUQFEkudc10ByiN+RpcR7v4/K5jc7S6xfaDtMXypltVGEGi1D+oofAN4EWuHUQtx5PQeHX1SVVUlxyM2WXs/YIIExMi42nsI37sNTC2I4nnPCh8r/YLqGnyDM9XnlOT7obQKIGQ0SN54xBTwCIZnbqOWXPo1dAsyyW5VoIbpX4jqTHZeZHeC6MQgbfclBWd0SABIl7ivqQomAloQ1r3HRe1uBGdK7qxQV+NxU5yN1PnYBWsFG86lQvzixuA3ih84zVTjWIPIDbAHbLr81Zsp2DdUFWuP9YYZ0V9IWd/1R2pLvjZdkRKKUtVt5akoJJSKmoIG7CsJ1sFUxofOSfM3UTGtDyWrkPtiaBtFjDEpbH/eY1nZ3/RHzKJd04bFbUJWkBxSEkncR55RXYpgct80DSR8UsHxsdclOqVA4g1G8RmZIZIjlkbY+KsGPY8Xabr1WHaHFKqjN4nadDt8EtU0EUwNxY9Rus2YlnSrqnDfX5R9NwjHqatj10eN2/ceCy9ZQvpjrqOq9NSeBvqvHSmEWbqoX7osq5zgoGwl0FtwVABxOaRx4RzPentLEd+XXy8VLEXH8pGtyyHZB4Py6iADgRp+FQ1Sd0QuayZmdu3Tormkqs5yP3Tls1tSzOoLawlLtKKbVilY1Ka9ocMx5xWF8lK641arLKHixS/bOzTsg773IVKEm84xXIV7SOEOh0VW3MzRw/n86qLWI2dsmqW2p9/l+oejOZKSQRxFfSK50/CmDXt0vsmSM7dCvuyu2LgmTJThHSYdGvILByPf6xYTwhhu3Y7KOGUnR26f4gTCIEIgQiBCIEIgQvK1UBJ0jwmwQuD7cWkqYmcT2lXUD8Kc/ExdZRS0l/3O1Kqi4zT+ATmhlTUulKQekUkJJSMUppiK6HSvGMhRVccsxdM60bPmeQVlLG4Mswd4pUmlsyyquAOOp7DKT1W+Kj+yY0hnqMS0jGWPrzKQyR0/vauWrJTzkxKKW9dSCoXcKACpy7or3U7I5wyPku5JHGIuKdLAsxDDVEYkipVvh6V1zlVfTjumTmVceUaVgaBdcSOcRe6+S66x68WRCS8qxMu3UEjOM7jVaYYS1hs429Lm11d08fMJZs9Lqn1LUkIbAN5ThBK9OqK9VIzqcTTKKySehZT8CGz3EauKiibUOk4khsOTfyobTtOtUtY6FWkK4PhTg/iSeg+5T7pLNUuz0n0nVPYHaIwqdwjZRxsa2x1PxST3OcdFqKsdpklTdaqwNT3xm+1NhTssLa/Zd0zQ2Q2K4x7Wm/8ANZY60a/8zEnZzWit4lMSldP2Tl2BLoKUoJ4UrGyc51hYWCybiC48TU3Wi9MNg0KSg78v7xDNRR1TMsgDh/PgvGzcN2ZgIK9JUFDA1j5jjeFOw+fKPdOoP29FqsPrRUR6+8N15XlSK+kfLHKHx7jXROywtkYWu2UErM3wa4KSbqhuI1HA5x9Nhqw6Jrzs4XH481iKmlMchaOSoWyFKSejNKYqH3qaE74taPuuBl57eCXErQcjduqpS6w+yW1a9kn0PCJ6qI0snHYLt/cPuph3XW+CWpfZNPvbQvKSgqJNDRSSkE0B0xGcRVcTeCZY9Qralqi85H7p1e2kZZcDLhUlQwBX8XEE9qM4+jqIbTRbeH0VqJY3HI5Yc3Z4YmBMStOicPXQMkqOo4K3aGJ5pmV1OTtI3UjqPBRhhhf/AOp+Sg9okpVhuaRULZIOGdwnEdxhnCpxVUhbzb9lxO0xyX6rpuyNrCalGna1JTRX5hga+vfHqYadFswLpECEQIRAhECFn247SXcIPwmOSLkDqR9Vy82aSuEzRAtBlKskoCu8kGLLH5C2nIb0VfQt7+qZtotqCaty5p99zRHAfijO4B2bfK4VFULN5N6+J8PBOVteGjJHvzKwrEsEzCqmqWRitas16kknSNTXV8cDeFFuq6GEuOd625x73hxuWlx9mk0qNd6jCFLEQc71zVSixaF0uWaokDcKR691zddQRWZbwUKxpEgSbhrZTMN6CI3utumoI7nRYtrWslFcQScAO/yj520S4jVSOPun6A6WV6wtjYOqXlrfmFBNVEfcRrzMaejwenpxmy6/NQumLtkx2XsqTQvHAZITl3mLRrWsFguA0k3KZkyqUpupASBoBSPbr1zLhZtot0pTfGe7UNvStPR32KigYGS6dFwr2stk2rL4nFCO6iifOOuzR/7T/wCRTUvNN1gj7BGMfQ2AZQsjUAGQrWbnlpFDRSfuqxH6RG+mY7UaHwXAuFcs91FSUEiuaDjTkdRGP7XxPNGOILkO0I+6tMKf+vYdFedNIwmHF3FyjmtU6xFysZM0r3ro09laAuvEEg17gI3uFxN4DmycibeuunrdZnGmG4kbutRFCKUhoSOa/K46jY/zmqFzAW5mrCm5ItBV3snEcOH0MaGlqm1Iyu3+q7a7PYFLu0k+5damWj12li/z0JG4ioPfFbOx1M40x906t+49FcUds1zumpoytqSovpBScx8bK9aHT0IhSKc07sjvdPwVi6POPEJJnUzdlOUWS9KqNAulcNyhv4esc1uHNmbxY9D15hexT5e65NE7ajc1Jru0N5CgRu6ta+UV/ZiCSCplifta/wA1JiDgWNcOqs+xCd/h3EKUMLpAJGeIJ8hFi+zXkIiOi6gDXKBSr7AhECEQIWZtFaHQy61jtUon8xwET00XFlDVDO/JGSuW7G2o4+y4lS1KOOZJxrQ+cV1V+nXN6Zh9URd6A36LA2vkLsy0u9ipsCgzIy+UauSON5D37C6qw5ze6Nytyw9misBbwuoGIbGv1MZzEO0fEJhpttr/AIT1PQWGaT4KC07XdeX7uy2UJBpdGfNUdUNJfvuNydVFVzho6BO2yljpl0AnFxWZ+UWMugyjZVUbszszvRMt+kLWVlxABZRLUK8THQBISz3MBV6VIiF6s4MoGiybR2TYcUk9gDMJ+I8TC8MUcIsxoCnc261JGSbaF1CQkevfHeo3XrQFbJpHq9Vd12OwFC99lmWg5UUih7TtIoh/uH3UNPKHTW8FxH2np/zeWqcOjT3UvViLs7/orD+4/ZOSnQp2sKS+wQUKSvq5A0I7jG8FUABnFlk5gS8ofUATXAiHGDMLgrgAq1Y7XSFRxAThXju8IyHbSpbFSNi5uN/grfCoiZs3RXLaIS3ShJ0pGLwGJ5nLthb6rRynupak3HQ6m7W8E1KTiaE/sxvqMRuPe2Jss7ilrWctSStoKNHKJUMtxH1ievw57W3ZrbUfzxVKGGM+BWytIWkg4g5xWxTkAPabFcSNLXWSQ5KlmYU05iw8KVO4/NJpGjqnNr6HjMH6ketvLf0IVhTyhwB5paccfsyYK2zVNaKSeysblfI6RWzU7ZoRK33XAHyVxBNmNjuusApdZCX2wA4kXm1kGlRlUYVG8RTQ4i+leQ7VvVNPhbILjdJU1si9J9KuWUFsXSq4e0kUNRTUcRGloJKZ54rP3D0VfUNkAynkqXs/URLuEYGiu43lARSTM4tdGw8yE412WAuXQvZPbKnmHGlmqmV0qc6Go9UmHapobK4BeU7iWC6e4gTCIEIgQlXbxJUhtI1UfSHsNIE/olKwXYFy72Yr+1eTxUPn8zGd7SyGEh463+BTFCMzbeC2bYZSiYXMuiqRRDKNTQUA8anlDM9VLir20VKdLXe7pdRNY2nBmk35LMseemJmavLWQhGaU4ITwprTeYaq6GmooRBGLk7k7qOKaSZxe4pl2WWlanlJSK3+1qYsaZuSBoVNWm86cZdumPhHDyvYWC9yo5h/rACOmM0uuZZO9ZUDMlS8MonyBrUnxC991uSajTGEpALq7pHEbqyZippEWROce7rL2t2ojnKpHSXCh95IFDHWRLmpsLFRXirWnrElsqXzmTUmyozjdMoou0wLqDycEUjA2oBC4z7TGHFWswUpJAaGIBP365Qr2bextL3iB3jv6K1l930TdY8o70aKIUCANCPWNnLjGHRNGeZvxB+l1nH0kr3HKCttMiXE0epUZEHrcjoRGaqu1lLTPvSXd4Ws356p6nwmZ/8AU0HzWxKSyG2wSLrachqo/M8Yzsr5cQl9rrdtmt6+AHRXcULYW5I0p21tMi8RdOJ4ADxMWtHhjml0rzqeQ+QXT5hbKFh2XaBW8ubBokEICT8Qyu130AMaXD6Zrh7ORra9/us9iby+zeq2rVlkijiQeviQRlXHui1oahzyYJLd1U8Tye4V6RbIbbCzilKri6YkVFUq4jSKmooC2qdE39wzN+/5U74C9l27hYlr22h8hNMAczFvhVI+FxvrdEUDmalU9sDfl0ujG+ih/Mnqk+kL0hMIqKX+03Hk7VWMWr2u6plmpUWhKtvy6yh0oBbNcKjtNrH5qjgRFVTmPM6CQaHUHmrGRrhZ7eSo7I7VFSixMi64k3VpPge7jFTPHNhc3Ej1Ydx9wmGls7bHdfLDsvoQ+gdm+Qk7x0hp8of47ZMYiyG4tf5KHIW0rgetle9jIpMTw/EMf9xixrv6xXFJ7q6vCqbRAhfKwIWDtWiqUHcqOqaTJVNHUEfdQ1Dbx3XGtlldDaT7Zw6/rX9IQ7Uwl8ZsjD3WVzai0S651ccbjQ/8lxdYLQswjDw5+jnC7j9kjVymqnsNhoPyrLjYlJYNj+a4MeR+sU1PI6uqDJy5JuUNhjDU5bG2YWZdN7tK6x74v5DazQqEnO8yFbbK6mI3CwXkb8xKzXVm8tW4Yd+H1hgDQBLSHUlEg3HspREFspeAEJFtyrJsoa1CV6wFqGvsLr4p/PhBkXjpza6oqeKjUZ6UifK1g12SGZ8puN+SmD5Axz3DGMdiXaRkTzFSjMevL/KvqXD5HNBkNvBROrOpPpGUq8QrKjuzO0PLl8FaxUkbNQNVWUpO/wA4WbDNbutPwTAjavKplAGcdtoqhx0au9As+a2gbbyIJ8YuKLCJQcz9Pmo3SN80obQ7TPryUacco01PSxNOYi56nUpV8hWPJ2c7NqF0HHtKOQ5RZMIYblVtTWMiTlJWclDRYKQLgvAjUg4nvBh54bDJHUxHQnKfI/gqmErpSSeasyVqpWotqIJ+HiN0eYjROg/Wj2SkkTmjMFhTTP28ywMnWStHBaMRyxCoYdOTTU9YdSySx8naKxo3Z2WSCqZUCCTG4bG3L3QmstwmqXX01mrrm24D3LBT6gRlK2MR4ywcpGFvqNfohmg8iFF7Mrf6F0yqz1HTebP3XNRwCgPEcYzWLUr4HOtoW6/5VtE4OFzzW/7Rdn1KAnpcfbNfzAPjSNe76bolpaiPEact5jS32/Che10D/BT7P2ymYlga9bCvj+kUeE0TocYb0ylM1UgNNp1VL2dTDiFvOoVS8pROGGevhFpi1S5tXlaoaNv6V0/7GbVqmnXmlgVQApJGqSaY98PT05ha3NuQuIJ+I5wTbC100s/aCYU3LPKT2ghV3nTCJoGZ5A1RTOysJC59svtCqbao4sqUnfGcxF8tJWskvo13/KnhtLER1CU9trPWzOpmUjqOJoo7lCle/CvfG0MLJyxx1At+QqkvMdwOa0dlpAOLVMuCiEjqg6JEZztLib55RRw7k/wJzD4BGwyuW3KyDL00lxSiUmqgD94GlP0ifCs0LeERqEniQzjNfQpsfdGIGgMW7RfUqokcBcDkvUmnq848kOq6gHdVRxjqkb1ekStfr6JeRht6r3ggRzq4qWwaFCuY6ld6qeVYkDO9bwUErjl9VYamKiI3MIU7X3FkO1oBvPlHjfeUcpNg3qVYaTUhKc9TuEY3FsQdUz+yQnT9xWkw6kbHGJHb8lWn59DYITgB8WpijDRI7g0gsBu7mVcAaZnpbftFTrgaQpIWqtATjkTWmmEWcdJBRxGZ7S6253UDpgTlBsk/aq1XpaYEvitZb6SoNE0qRTEV0i2w+dlXHxGCwvZRPOXmvcnLTbxAFE3tVExbnDyG5iFVy4oxmi2mdkHT2ngPyiIOCwckk7FpHbBXG9jmB27yzxMRyuLWHKlvb5S4Lak2UoQAhISBoI8zEi6SlvmIJ5r2tAJ4/WIZ5HCJwB03+C6gNpAubPruT7aa4FaSO84iN5E8VGFF53y/ZWBbeF3hdW5ifAtZgb1dGf8AclQp4qEUccJOBTHoL/Ahd0DP0wUjWqCHVISMQop5AEiNth0nEpWPJ3aD8k6BlvdNdhopKTbdRXoQv/isfWM3j7stVSS22kI+IXEXeLvJUfZi+n30XhiULA4EXThxpXwiPtYG2aOdr38OifpxZdMs+16vLaVS8KgjQ/oR6x87qGy4TUtnj1Y4A28D9wnGFtQwtduEnWzZarPddW2kmWdBLZGSFKHYPEGNtQmCcirYeSqZy9g4XirlnJLEj+NzqjvzPr4xR4fH7fipcfdbqfsm6h3Aprcyrnsmd/zGYAqR0VBTLBSP1i+xR2aRLUIsF1+KtWCydpwegNN4ryrEsD8sjSo5hdhXDkPGQtJSP6bhvp5HEj97oXx+i48ZP88VxRSZTZOO18v7ywwlGNXan8tw/wBoRwnFxHQScU95nd8+i6qabNM0DY6rztEoS8n0acKpx5AVPyhPsvAarEH1T9cgJ9TspMRfw4Qwc1nWGohlhWt75iNDTf6o+qrK0f8Abp6SOsa7vmIsTsqGx1Wo3QJGELG5KsmEMYNFSfmBStNYmaw3skpJW2vbmqLs6n7p8YnbE7qoTKDyUZmUdHW6aXqUva0zrBw38S1+SDa2oXhmcRUAIOP4o6dDJzd8kZ2jWy0y4Orhv1yiorJXQQySX2bdMQ5ZnxttubLyJi6FGuYp9Y+WQSSZnBvvO0+O63WS1hyCRdodoE1IQaqBoOZ1jaYbhpY1sZ9UlVT6XC2NnbIQgJdUCXc7x0qKU84dx2FzKF4JsLDT1Wap6oyVIttdJHtBWDayBQmktiO8/SK/s4CKUa27xV/L7hTdJTrV1AuKGA1OGUbU09Xl0k//ACsrI1tzcJgExUa+EUjqecH3x8EvxGdCozMcD/xMLywTBpu8fBSMfGTt81Xamx1gEnBRGAJ1iNtPMY2nONlJMYg83HzXsTYqBRWJAyO+IpqeYMcS8bFeRmIvHd59Ujz89KpdKjLqK0LJCumUMQrP9I0lDFiDqXI2azSNsl+XVW5a03b5qOz5+UcnGVe7K6UuporpyaKKhjdpjTdEVTBiFPh0rDL3A3bh7+qmjY1oDW7KtNzUiHnFKlVFQWqqunUKm8ammlYnw84r7MxrJ7Cw/wDHf5rp4beynsuflltzpaYU2oSyqqLxcqKjC6csdYTxc1zZKbjy5xxBYZMqljjaBp0SxsI8ff2DvXTxQsRpO08TeC146KSIW0TvtG/0FoNODALFDxKf0JjI4jT8fDGHmAvIXZKghNNtyXvLIb0K0rr+UH1rGRwzGDQwyxO5ju+B5qxqKYSua7xSrtFOBJIHZZTdTxWc/wB8I+hdmqX2ah4zx3n6+nIKjr5eJNlGzdFvexSyiA9Mq+KiB5KV/wDWIaqTO9NUzMrV1GFtU1dQzjF9CknURydl4QuSe0vZ8vS/SoH2rBxpndrj4H1iyieKiLLz+/T1SLhw3XUfs7tkPtBCu2ny3x87xykdBKS3Yq4pn5m68lBt/M3jcGpS2O/rK+UbPszAKbCzKf3m/psFUV7+JUhvTRWWqIMs1xCj6/SO8OvJIXKHEe7EQn1oAnDdD7rhU7LXVouYViMN1TJdostZvIVzrDI7rgq9xuL+Kx31Yw40aLwL1LAqacSnEghQHlHEhDJWk7WXZ21XiSqhSioGqEk08B846lIe0AHdcSWI7qv2c+XELJ0NR4YiKPHYrU72t5sITWHAMnZfkQV4fbvJINaEaR81oyY52va3bqt9IAWEFIymEJfRVNEhYJJ3RvIJHNdmJVDWxl8RDV0JTlSEpHVG7KPMWiLqGV8h1ss5TSXna1mwK5d7QHf80TTMSyfNcVnZxodS2PNxWnl9wpnZQHUBSBRYAvo3/iTG1hqHUZEc57h2d08D9lnXC6YrOvBtN8UNMtaVoPKKqtczjuLDcFIPsCpXV0BMVdQ67co56LuBuZ/gNVVlOwONT4xJP3TlHLRQyuu6693tTpj4QhO67bdTZd0jc0wv5rlG09n3Ap1TyeseqgAkkk1NTkMPSPpWA4g14bTMjOm55BXEE/EdbL6qj7P0XrQZUaURfcPJKFH1pDPayQR4VIP7rD4lWLRsFmWq8VKrleJPjj84fweLJSMHgFy0ZnlbOzCbkpPr/wCm22P97gw8ozvap2eqo4hzeT8B/lN5QNFa2F2cfWtuaF1LSFjFRxXTBV0U0xFd8d9paqPhtgGrh8lIG7Jk9pjRDSHR/TcSe4j9Io6QCWgA8/qkpO7PdbslaoEmHa4hNBxVkBGCp8KdU4m2ntzufIbq1lqBHAXpKfZU+8iXTia1XxUT+xH1LEahsEWVvgB9lnqeMvdcrvFhWYmWYbZT8Ix4nU+MZ4K5AsFoR6vVFNOFKFKGYBPlHh2QVzqx7fS644hdL1SFA+YI3Y+EKvfJh9R3/dPP6FRC07NNwkqes5Vm2gFIr7u9ig7jqk/vdDOKUYrIMzdb/f8AKjp5TE6x5KZ0GYnUJ3VWeajX0hvFnCjoWQN5ABQUg4sxeUzMe7uurUipcaqCKnIYGg4U8ISonS0hAfsQPmvauNs7TZalmTfXABwMX8jAWZlnQCx2q131VTTdCzRYqVzrtso0tgJI3infpHpdrdcWGWyU5h+hpFtG0EXXjGCy2LCZARfOasOQ/vFdXOJOUcly94zZeSvrQCCDrnCzZNiEqWlpsl6XnPdnFoNSKgp4jUHu9IsJoBVxA+Fk4wl2V45LXVoUkFKsU8t3dHy+qoG087onAt8juttRVgniB581WfkUq+FPOlYhdVGEZZHOPTUD7XTJiDuSllGlIASDVNeRHAcIZf2gE9M+GZupbYEff8qiqcGEcomjNtbkfhc827bv2oEClTLo1/6mEWfZohtMHHYOKkmfliJTvYtllts36XzTLG6BxjTYlWsnIa0XbZZeSW5u0q8hz4Tn68RFE79HQ6t5H7FBYJRmZvzH3Cgnl1oga58v35mPYrPdxTsNvNem0LLczv8AhfXFXRyERPdcpAlLFp2s4mWdUvqlxRabGRup7aqHTSHoqJktVHHHrlGY+Z2CvqOmYxvE3uFzW1rSKzdqTpU7tw3R9Gw3CzCc7z6KxY0DZa+yCOjl5yZy+zEu2fxOkXqcQkV74qO1UvGmp6Mc3ZiPBu3zU43S6+q8a6CNbBHw4mtXkLb3KZVDorLTWlZh8q/2NJu/+ZMYDGaji42Lf+Jnzdr9EyU7l33eQk0DCqEk8ym8fNRMV9jM2aVxudFHI/K5g81d2tk+mk3E6lu8OacfSsR4FJxI5IjyJ+airG2c1yRrFtX+FAJxR8O9eQ+ZizwyjZDJJUu3OnkEtVTF4bGEybPSyZZr3l3tqNRXOuYjOz1cmJV2SHZvw8yn44200N37ldfsecLzLbpTdvpCqc/3Xvh5SNNxdXIF6vLqKgjeKR4ULiO3tmuS6xOMg1QbjyRwNAr98IalibV09juAkmkxSea2rEtSXtBgIdSFjOlaEEapIxBjNw182FS5JNYz8v8ACdkgbUNuN1T2ZsRTU08pXZCiEHekUp5R32lxGOZzOG64IBXFBAWA3CoSjpatUpOTiQTT/iflGjxFoMTCOgSUB7zvNbViufaqR91ZpyMOUkmemB6KpxGMNkv1TStzI78O+I2gm46JPNY+a9ut11yxHOPMyHHTRZc5YyVqKqkVxoKd8TxVrmNy22XLpS0AhXWGQhISnIDXnC0kmZ2YqJxzar6FQpfIbcjt+F37zb8wsDaCTU44i7QUBKlnJKcM/pFrR1TYY3ZvQdSpaTchQM2mlNG0pq2MKntE/f4coWqsK9tBfJo7lbYeHinY53QOzRrSZmRkDUaaH+8YDFMOnpzaZmnUarS0WIxzDQ2PRWmnxXERnJYwD3DdPTOuwpE2kUhNrJUopT9ggVP51YRpsNDjhpDb7nZVjLEWK6I2AUilDhpGfZiFVCbB59f8qR2HU0o7zfhoo5hiqTd7WhOkWUGOZyGVI7vOyQfgwju6A6+Kz2DUm8KODtDfxTw4ReccBgyuvGdj9iqSqpnvuQLOG4+4Xq7ewy1J3DfHEsoaLqrhhMz8gXK9vba6R66jBCRcQNyRmrmo+g3R9B7JYdlj4j99z59PIBauJjcgDdholFIrxJjcEho12ATLQAE3bTj3eXYkhS+gFx6n+s4Mv9qMO8RhMLJxHFJKw+7fK3/a3n6lDu61K8sgqISBVRIAG8k0A8Y3M8jYmF7tgL/BSQnRMu3C7riJVGIlmg1hqsi84fGg7o+ZYaw1LKiuf+8l3ps0fD6qW2hTjtc2RZ7Cxm220ruokH1jyg70UrUtVaPYUwbOvB9pqugoeWvlFDhNQYK+SI/uGnmExUtzQh3RItlSSOkW851WUKJA34mgA1MXOM1UsjvYqYXe7fw80nSRtaOLJsNlP0rk9NNsjAEgBOiE1146nlE8NDHhdJwm++7c/wA5LjiuqZcx2GwXeJZkIQlAySAkcgKQorFSwIRAhL1vSIqVFIUhYuuA5bqnh+kdRSmJ1+ShlYHBcW2isZ2ypgPM3lSyzXD4TuPEeY8pK+hjqoiQPPw8fJRQzOY4NPp/ldD2ftZEyylxJBwoeEfNK6jfSylh2VzG8PbdJltqu2jLq3pIPcuPqdab0jD4fhUEP9RydOmlm37gAQ8sBVTXGvflphlFfBJPHEJB7p+y6qIY5SWO3Cssu4qQe0MQPxDTvEWola9glG2xVBNTujcWn0Uy7QAzypUR2IXEXCSzOUzbwUKgggwpM0sN+m67Y7NdpX2sc5ha65tbReFjjlrEUrm5bO5/zRdxtdm7vJYtvOKW0pKcbp6wGeHDWJMP/TnHHNidjy/5TUZF+56rGs5u8KxqJCGaBevOVSTDav7REWRyDKV40C9woGX3g4gJdN28mqVAKFLwqBUVGG6M5ivZ2jdBJMGWIa46abC6sYa6ZvdJuFibdSKnLRAbAKuiawJoO2uMzgDh7Jr1Ks3TCNmZybrOmH2kgOMmg1QsK8iE+sV9Zg3EcXMePXRRRY5ANCtyXnL6agKH5hT1jPTUphdleRdXkErJ2B7DolS3bWKXgbyQUkYgmoxpujX4fRNhisbkOGv+FV18XE7zdCOa1HpwPJU2yoXhQuYUKk0xUgaitcOMQRsNO4STju/t8PA+KppY2mNxiGvMDn5eC5vt8ykFF3TDuKQfUecfR+xtQ9xka476rzC3uc0uKj2PkktpVPPJq0yaNJP9V/4UjgntE6U4GH+0le4gYfAe+8d4/wBrOZ8zsArcG+qyLTmlKUVrN5xZKieJNSYs8EoW08QsLaW9Bt+VC4l71rbFsJaLs86KtyyaoB+J5WCEjlnwwiq7W1x4LaGI96TfwaPeP2TLGW1PJOdhWemUl/eXxWamMcc0hRrQbjjUnkNIyzXPnBhZpG3U+n80Xb5BG253K2do2y7KKBA6zas+VflHOBvDnSMChrxYNKX/AGf2ilEspTiqJSMfSg4xm8TpZ3V7BTjv30TkUrBCS/ZZVq2h0hvXbqf6TfleMbyhoG0MRfIbvO7jzP4Co5pnTOyt25BdF9mGy5aT7y6PtF9kHMA/F8v7xUTTmeQv5cvyrKCERttzXQo4U6IEIgQqtpPIQ2pTnZAxjwheG1tUkommJhCmjRbasCk7tP7wjDiT6OQsn0bfQ9PA+C4fA2Vt2rntoWQ9ZT/StErlVH/gTooRYV+HxV0V49fL+bKGKd0TrOUG0U6lczKuINR1vUmLKvjLKVrT0+yWp3h0hKYtvpVXQImW+20Eqw1TkoekIYWeLRuj5glT1Ayyh3VW5a0+lYamUnEUCz6GPKKThy8N2xUFZFxI7jcLSmlhQDiclYKH3VfQxc05LXGF2428QqB0Y3Coys4W1EaHMb/1huWASNXj4g4XC3JOdCxxGf77ozlS00h1907fheBufQ7qRairAYAZnd+sDG2/UfvyC4kfpkZsvjkuKYYEZEfvGOHSZrh2oK5F26hZE8ltvFfUJPaSOqeJENU09QwWjOdvR248im2PEndduvraLwqKOJ3pNfLOHG4lDe0l2Ho7T57L0xPGyjbl274qCCKkAjMjEZ/vCDEam9HJkcDoRuOYXDnPaFkWpJk2peSlR+zaBoCR2nPDKMFhE7I6LvOA1P2V5WNc+CzRcpwQwThl+90eS4rTt0BufDVVEOD1UtrtsOpXm3ZtqVavLVQ/Cn4jxO6EBQSVk+ciwJGnQePn0WupWClhEbdguRWjMKeJoaKWrwFak98bFoyeQSs0ga0ucnBhu4hAQSlaQCFDMH5/3iqkcZCQ/UHksgKqQTGQHmqVobPi0SHKlktq/iAEkgpoTfap8Rp2d+PN7Csa/wCivcxwzBwsw+PR3gOq0tMY5WZmC3VYVtWgmZausI6NlgENI1A+8fxHM84tqVjqetEtS7O6QjMeR8B4BEjwyQNOxS1Zsk4+4hCAVLWaJG8/IUqeQMfR6qripYHTSGzWi6eijDW3KeZSVQ9NS8g0QqXliXH1DJ10donheokcAY+WVFTJK59ZNo5+w/tb+0eZ3Kk3NlqW7Ne8TrbY7IPkDQ+Jr4CGJx7FhhJ95+pSLTxqnwCYre/lAbwoAf7SIrOychfNJ5D6pjEhZrVzGyuq1dWCKHBP3lVww3Rraamjhc6Z418eiqZZXPAYNk1WBYJUemfw3A6CMjjWOunk4EGovqevh5K1o6IMbnfuumbNbStTKi22CejSLytK5UB7oeDXhgLxa/IrtsgcSAmGBdogQiBCimWQtJSrIihgXhF1ybajZp5panpTB1GLjQycT/qN8d43xM+OOtZkl97a6VGaF127I2a2wafFxdArJSVjyIMZp7a3Cn3j1Z0/mydHDqB3t1X232eS4lD7KUpU2QSlAoCmuYA1EX1LjVPiEZjLsr7bO+gPNJSUz4HZgLjwTFKMdLLJbcGaChVeIp+sU+BVwZWPhJ0O3mE1WRZo8yRtiKoVMSS80lSQOVSPnFviDTFIHj+dEvCczbFMdn9K0mrragg9VQIzG/nxi3M8NRG3I8B42/Cpp6Z7XnTRD9nKUtNxVUEVv6BI38eENRYkwRnP740y8yfDwUDRyXqcnkpAQ2SlINa6qO8xzHSGYl8upPLkB0UZuTZquytrgi7UBelcATz4xUT0UlM++7PmFEWZ/AqnP28tBulBQrjrxG8QzTUcU3fY7MPD7rz2d3NYU/aJc7aqiuUXVLQ8N12iyYihynRFlSpecCGSQrM40CQMyToBBXtggiMs+jQmY43vdlbun6Ts/oUC+4pf4lnP8qd3Ex8lxTEX1LrQxhjDtYd4+Kv6ega0d/U/JZ87bjaa3QpdM6Zd5hKLCJX2zuy+HP4J3M1mwSpObfrSVBNxFBh8R8qmL2DAYWAbn5KJ1QSlVU07NrqSpxVdchF22OOBlgLBIVFS2MZnFbtm2UG+uvFXpCc0+fQbLOVdcZu63ZbwlgE9I8ro29PvL4JSfU4RXOm73DiGZ3y9VxBREjNJoPmfJKO1G0j19roCplpo30BJzVvP3zvrvi3w7BxOSyTvPdofDwHRaCjs1tm6W5fnxXoETaHJiVSEzN2sxLgfzP8ArMjfjinjyq3UiXDi2ir/AHR/Tk6f+rj9Cp5IGSkOPJalg2C60lbTZAnHE/bOE9WUbViEAjN5YzAyHiXZa8YgGOmvwGbDnI4c/wDaPmm2jugFauzVhCQZfcvpWpVEpKRQCmAGP4j5QnLK2urGRsbYX1vqfsuJXBkbnrL2XF+dWrO5RI7s/MxH2sn7gYEthjOaa7dcIoUC8sCiE/iV8R4AeZhDszNDSU0k8zrAm3nbkOtyfkpsQY6SRrGi9lgNSDMonpZlQU4ck5nuEe1OIVmMyGKmFmcz+T9l5FBFSNzyG5WJbFtPP4GqUHsNjNX5uEaLD8Gp6Bmdwu7qf5okZ6t85yjZdc9nezxlJUX/AOY5RawfhwwT3DzJhSeXiPLk9DHkbZNURKVECEQIRAhU7RkQ4KjBY7Kt3A8I5I5jdeEArm21+xLcwq+P4eaGN9OCV86Z8/GGo6hkv6Uw1/nx8ko+NzDdqV5O35qz3A1OoNzILGKSN9YpsS7PNeC+Lf8AnwTMFZyKebLtRp4AtqBBxpGOEVRQ1DZCPdKsbtkbYc0k7T/w1ptvpwDox/MnD5ecfSK9ompRK3p/lUsHdkLStbaS3npdxDpoqWcok/hJGR4HHGIKKKOSka9u4uCupSRKWn0VhMylIvJ6zDmafunhuhtsbpCC02eNj9iq6qg/cAsu12ykXwbzRyUNOChoYvcPrGSnhP7sg3B5+IPNJsZbZZXvBORi1fC13vBdlvVXmbTUE3HEh1H3V6flVmIpajCbP4tO4td1H3HNdB1lE9JMO/ynuiV914VHILHzjyPFKun0nizjq3f1afspAGlMewVkuMF4uXTeCLqkqCgQCqoBHGnlGM7c4uyqZCISQATcEEa8rq0w5veddbO0ZdcbcLdFOXSUJOCSQMAeHCMjR1zeNnm3NhfoPAK4dGRHouae0xhSphtIBuhAKWxWl7fdGZjX9lImT/1D+43JP3VVxHZblZ1h2LMLOEu4rCo6hA8TSPoMs2EUo1kb8QSkZHPdoExydjlhRXMOtMCnZvXlnd1U/WM1itZT1cZbRROeeoFm/E2UMtM6VuVxsr3/AK6yP/boLi/vuDLiE5DvjLmjqH/1nZR0G/xS/CjpzoPU/YKhMBbhLj6664nAQxGI4hkhbZLOqC53c1PXn6dEr2u/704lqXQpZySAO0ajIbuOUaHBJG0k4mmNhzurigp3wtJfuUw7P2OJZ4NNKS5PkG+4MW5NJwUR952hpwrxxlxSsdjBGZuWAai/vPtz6hv1Vizu681qbQ2kmXbMrLE1r9o5WqlLVnVWqjmTp6dw04y8d4s0bDlp4JSpqDfhs35qebc6OWabJxoXFcgMPOEsAbxqiWp5DQeZ1KK85I2x+qzvZvQlxZ1JJ8f0jP8AaiQueAncPaGtWra+1AqUS6QtzVXwp79THmD9l5p7PqCQ3kOfX0XlViLI7hm6WA0txd4kvOnXMD9+Eby1Lh0PJo/nqSqT9Sd3VdH2C2LCCmafIWvNCaVCTlU8d26KeorTUbe7/N1ZwUwj33XQoVTSIEIgQiBCIEIgQsraGaZQ0emIAPZJ38IhnZnYW2v5Ly4G6UVPsTCShVxxJzSqhingxmsonZZm5m/P/PqupKWOUXadfklac2ILar8k8Wjn0a6lHccxF0yrw3EW2Jseh0KVLJ4DfcLP2vsucXKoW4lBW0q91FXjTDE00wi79njFMIWckoHu4mdy1tmHmp+UVLufEmmOYOh5g/OM9h8ppKl1M/Z2o+4T87eIwPal/Zx9cs85IzOmAJ3aKG/TuMWcodC7MNlCyzxqtBTzkstQzGRBxSocRqItmwxYhEHD3hzGhVdPEY3KF5ll/FhSWnP9NZ6hP4FaHgYIq+poTkqml7f7hv6jn6IDbpetR2YYUEuoUg8RQHkcj3RoqSemqm5oXB3lv6jkvREsd6116Q66jY/RwUrYgrFm7UOsqC0YKG44EbiNYqq7s3T1kZjfsfj6KZgcw3CaJX2iKUDfV0ZpkU3geRrhGBruwppvcbnHUHX1Vi2rJFirG1lsFmbZOIvtpIIzwA//AFFHhdOH07mdHFQREEar6tL0yLyZh08C4unhWkXENYyjHfibbqGi/wA106HONCsi0bLWnPA8dY2WF1FFXs7ji7qCdvRVsjZIXWIUMpPLZF0pruprXSnOEcawZl+LHoOaXfA2d1ybK89ZMw+m/MrErL59cEKX+RvtLPOg5xmWPY1/Dp2mR/hsPM7BO09JFAL/ADKqv20llCmpFBaQRRx9ZHTOD8w/lpO4Y46GLikwd8h4tR33DUNH9Nvn/cfkmXSAbf5TTYkl7hJ3qfxD+PEVGA7ga8zHcLTVVBbe4G5+yJ5ODFfmdliWZLdNMpGaWzUnerUxH2jrhDBw27nQD+fBK4fDmfmdyWnbd5aHHAaJI6NuuoGFRwiwwij9lomwD3iLnzKgqpeJKX8tlj2HZjpRcqog5pRUA4/ErdjkIXlZQ0buLUuGblzPoFK100wyRjRNMrswQB0hCU/cTh4nMxRVva9zu5SM9T+E3DhQGsp9Avc5asvKputgKXw05nSFaTD6uufxZibdSppJ4oBlZuuk7JhfujRcFFFN6lKUBJIB40IizyhvdbsF6wki5WvAukQIRAhECEQIRAhULYs5Lzd0hJIxF4AjkQdDHrXOaczTYrh7A4WK5ZbmxFFkyjipZ0ZtKJLZ/KdB+8IZ/RqdJRqlbPiPd2WIq2bSlMH2StI+JOIPr6xW1HZuKTVnyUzK8jRytS3tBYVg6hSd9QYUjoMSpDaGU26HX6qUywS+834KezLQkUul1lwJKsSkEZ6kDSFMUfiNQ1pdGA5v7m7runbDGTZ2h5KfbSQbnWfeGFJ94YF7DDpEajj/AHG6LzDKp9XFw5hZ4/l/VKzsETszTosyWnBMyoWMVIFFbyn9IKOtdRVWV2xXcsQmZpulx5CSo3F3Tqk5R9EytlZ3hcdVUasNipm9oHmU9G6AtvIocT0jZHI4juMU0/Z+N7uJCcrurTlKYY668Lbs1/EtOMKOamFBxHehfWHIRAKnGKM5S8PH/uLH/wCw0KmGqrr2VZP8mfYPB4LZPmCIci7TTt0npnebLOH5XYC+DYaaIqky6hvS+2fnEv8A/W0F7ODx5scuwCtO3rMm5pxoFpDakoCQVPNEUASCahWFaGMfQvw+indI5xewuLj3Hc76beK9aC0Wsrdh7PPMVLkzLtH/AOUE05IHW7zFlWV+HVTcsVM9w/2FvzKXe6UOu1wHqtLamYaMv0ge6QIIvUriRuvCo17jrGPw4VNBXloZkJ1F+njbQp52WaLUrFc20Q2P4ZhtpVO2ftHO4qGHhGyhwmoxAB1RI6QdB3GfLUpJseU2aPXcpbm7ZW6ordK3FHVR/fhGmo8DjhZlNgP7Wiw9evqunMff7q/sLYxm5pJVUtNELXXXHqp7z5Awh2oxOLD6Tgx6OdtZT08RcdU27UWl0jhCDUnqN7vxK+UU9ABRUPEl0J1PXwCQqHGefK3YLZsCx0stUVS8rtV3a5RhZsRM1dxntJA2H0VyyDJDkB3UFovSaFXnnQojAJwoANEpGQi1kxLFqpuSEZB4fkpUU9LGbv1P85Kp/jBI6ssyVcaUHjEcHZeomOaZ33K9fiMbBZgWbMTk1MKopZxwDbWZ4FX0jS02C0VCMz/nr8khJVzTGzU67HbAFKkPTIpdIUhrjmFLPPTx3RzVVxkGRmjVPBS5TmduukiK9OogQiBCIEIgQiBCIEIgQoJuTQ4KLSCPMciMRHhF14RdYU7s6QCW3DyVj3VHziZlRKzY38/yonwNck+astpztttqPFIr5UjlmPs2kb8NVC6hJ1aVkzOxsur+iB+VREMjGKFw1FvT8KP2WYbfVQyuyKGzeSlwYUpfw9Ikbi+Hxuu0/Irl1LUO0KLA2bXLuqN4BtVapJ35iM3jdXSzAOprl1+ifpGSsNn7Kq9ZUg0pRefKiT2U0AHDUw5QY1ixjEcMZAHMr2SOAG5K8Kt6zkCiGFL53j6mLJsmIu1e+yXL4BsFXc2qlBlIJpvupjssqDu8n4rnjM6L7L2xZjxuraLROoqPQ0iBz52ahStLCvlpbAqcUhUqptaFZqWALo4mJKfH4IwW1ObNyspOCT7qm/wJKsis1MtA6hCR5FWJ8IjbjMs5/Qa63mvHMDfeK8rfspvAdK5T81PKkS5qx41NlBnhBQvaWQCFNiWXcJqc8TvzroIgNFIXiR248102dgFgqybRspZ6zKk8esIabV18DQ2N9gFKyVilFh2c8PsnyjnRXpQxE/tPisG7cw8lPmY7mmuxbMaZlugZcAvVLjgFVKJzoK7sBujPtqjWV3tVcdBs36egRMHCPJHueaxXdmFF6+24pKQKJBTeIpyIjSVOIUFSBxH+mqq4qeeP3QpXtnVq/mOvL7wkcqCI4qnCovd+hXToqp+6Gdl0jJtI4qJUf7xM7HqNg/TaSfKy49glO5sm6ytgApKVPOGhANxGGfluj1+KTPHc7vkpGULB72qcLKsRiXFGkBPHMnvhBzi43cbpxrGtFgFox4ukQIRAhECEQIRAhECEQIRAhECFlbRSbzjRDLpbVQ5JBr5j1jpmS/f28FHIHW7q5TMSU82o3XGnqZpJKFd6Vx0cOppfcdbzS/tEjfeC8ptOdTgZVXMEfWIv+gXNw4L3263JRvz9orwShDQ/EofWGouz8Q1ebqN1c/kLLLdsl9z+dM8wCT5DCLWHDIY9m/L8pV9S925XpnZ9gZlauQpDfCibvb1KhzOOyvS9kt/AwVc8YjdU0rP3D0F12IpHclrJsByh/hac0K+kQPxSmb1+CkFJL0+ayp3ZtA+0eU2hG5OZ4AanlFTUY37QeFRRkv6kWA8UzHRGPvSu0X33x5YDTNWkaBIqsjjomI4sEgh/Wr33ceX+NyvXVj5O7ANFpSewrxBWpgnUl03lHuJr5Q3Jiscbf0ISQOtm/AalcNo3uN3u+69tyzKV3L7QUMCAlOHPCED2hqcgcacgHqSphQx3sH39FtS2zSnEFSA2sVpilOOWWFIbp8YkkbmdHb1/wuXUNtjdZ9obJIx6SU34pSdNapqBDQr4j7w+IuojSuGyXJzYSWUTcUts9xp4YxIPZ5drehXP6jf+FnObIzbX8mYChuvEeSojkw+J+n1H4XoqHj/lfUm1W8Lt4fvcYUdgkZ5BSe226qRNtWjq0OZNPWOW9nwdvsvTiFlKzak64QkBNTgEpqongANY7OBwRd6V1vquRXPebMC6tsTZUyyi9MuEkigbrUJG+taA8BCzgwG0d7eKbjDt3bpojlSogQiBCIEIgQiBCIEIgQiBCIEIgQiBCgmJNtfbQlX5kg+sC8IBWe7s1LH+nT8qlDxoY6D3DYrkxtPJRf4Tlf8ATP8AzX9Y640n9x+JXPBZ0XtrZeVT/SrzKj6mOS9x3J+K9ETRyVtqx5dOTLe/sg+Zjiy7yhXEoAyFOUer1Y+09tplmiSLy1YJSNePKO4YXzPDGbqKWURtuVzewLBftBd8m60k0K/VLY1O8/2ixL4aFvCgHe5lJNjfUHPJt0XULHsNiWSEtIAOqjio8zFY5xe7M43KsGsa0WAWjSPF0kva7ZJtxJVdN3enttfiT95O9JiWKYsGQi7eiXkiv3hoeqVLF2nmLLWliZAcl1GqHU5Eb0n1ScY9fThrc0WrfovGSnZ266vITqHkBxtQUlWREQpgFfZmRbc7aEq5gV8cxHlgiwWbMbMS6sgpP5VYeBrTuiRsj2+64rgxMPJUFbFtn+ovwT9IYbWzj930URpWLw1sHL166nFcKgeggdXVB/cgUkQ1st2zLHYYFGm0p3nMnmo4wq5xcbk3U7Whuyvx4ukQIRAhECEQIRAhECEQIRAhECEQIRAhECEQIRAhECEQIRAhECFiWns00+4VuFZBAF0GgoNK50PCJGSuYCG8/ionRNcbla0tLpbSEISEpSKAAUAER7qQCylgXqIEIIgQly3tlW30qSLtFYqQoVQT95NMW1cR3iJYpTGbhRSRBy+7D7PGSYLalXiVFVK1CRkEg65Z0EcyOa512iy9iYWtsUxRwpEQIRAhECEQIRAhECEQIRAhECEQIRA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MTEhUUExQVFhUXGRwYFxgXGBgaHBgaHRgXGRwYGhkaHCggGhwlHBgXIjEhJSkrLi4uGCAzODMsNygtLiwBCgoKDg0OGxAQGzQmICYsLCw0LSwsLCwsNDQsLCwsLCwsLCwsLCwsLCwsLCwsLCwsLCwsLCwsLCwsLCwsLCwsLP/AABEIANAA8gMBEQACEQEDEQH/xAAbAAACAwEBAQAAAAAAAAAAAAAABgMEBQcCAf/EAEUQAAECAwUEBwUGBAUDBQAAAAECAwAEEQUSITFBBlFhcRMiMoGRobEHFELB0SNSYnLh8CQzQ/EWJVOCkmOishU0c8LS/8QAGwEAAgMBAQEAAAAAAAAAAAAAAAQDBQYCAQf/xAA9EQABAwIEAwUHAwMDBAMBAAABAAIDBBEFEiExE0FRBiJhcYEUMpGhscHRI0LwM1LhNHLxFSRDYoKSohb/2gAMAwEAAhEDEQA/AO4wIRAhECEQIRAhECEQIRAhECEQIRAhECF5WsDMgRy57W7leE2VKYthhHadQOahCzq2AG2Zc52qNy2W7oKDerlTXjFbVY7BGCGakKZrCVlTu1PRpWTdJQCSmtDgK0hOjxupkkAfGMp5hdOYANCvmze3cnON30OBJBuqSvApVujQzVUUJs82S+e26YWZxtXZWk8iI9ZUwv8AdcF6HAqwDEy6RHqEQIRAhECEQIRAhECEQIRAhECEQIRAhECEQIRAhECEQIRAhECEQIRAhfCY8JsLlCXLd2zlZbqld9f3EdZXllCvtGc5YW5j8vio3StASrMbaTr+DDQaSdVdZXgMPOGmYbVS6yOyjoPyq6bEWM0Bv5L6nZ6ZfF56YcJOlaDwFIlGGUkfvjMfHVJe3TyasaAof8FoR2qq5w/FHTN91oUEtRUnQlae0Tbnu6+iN1YRgd2GfdHy0xNgxF0cw0zLWQv4kDXDouFzs7NlKkuKUCOqok40qde8xto4Yd2D4KK55pp9klkXkvhYqF5HdTCo8YtaeNrgS4XGyp8UmIc0MOqcXtnnWzVtxX7848kwign1LLFJNrpW6OU0las8yaYqHOvkfrCD8AfHrTzW8DqE03E2jcJikNtMQl5FDvGHkYSkkraX+vHcdWp6GuZJsUzyVoNuiqFA+vhDEFXDOLsP5TjXgq3DK7RAhECEQIRAhECEQIRAhECEQIRAhECEQIRAhECEQIRAhECFkbQbRMSaLzywD8KRipR3BOZMLyTZTlaLu6BcOeGhc8n7anp80TWXYOg/mKH4lfDyGPEQ3DhTpe/Un05KpqMSa02bqfkrNl7MtNDIVzJONTvNczxMWzBHELMbZVMk0kuritxhgYBIjxzjzXAZrotqVaoMTCT3XKtaeKw1UqmuUcZlKYQVnzqACKRhu1TQKljxuR9CrTDRZhbyXBfa9LdDMhCMEKAWBz05A1i4wKYy0ocdwbKeQAOXWNgbODcv1RTADuoI1DXDhtAWWlu+Z5K3pghAqcTEjLu0CgfZo1VNE9U0oBExisoTJfks22ZRK88QYniIIsVy3um4WQ026yQppRI3E49xirrsBpqg52dx/UJ+Ktc3QprsLbCvVdz35EcxFDI+qoHZaoXb/cPureCsa9ODDyVCqSCDuh9j2vGZpuE8DfZSR2vUQIRAhECEQIRAhECEQIRAhECEQIRAhECEQIRAhZVr2mEJKULQHDleOFeQiCUvIsz4qN7wNEmSOzQLqnZhzpnq0KjknW6hPwihHE6mHaFsMbLsGvMndUNa6Zz8hNgtdTQTgABFgHF26RLA3ZeFJJ3x1oF4QV7bSE605RyTdAOVX23ajCIC1MtkJGikQpUckBSsc9RTelYw/a1ozxHzV1hZNnXXDPbYoe+ITX+mnD/cYb7OaUR8ynZfeXUNj3rrBqrWNmI+43yWQe8iZ5CuztqjKgI4iJo4FC6RzlWbdbVjig8MR9Ylc2RviPmozbmra5W83mDTIiIWy2fa1l0G6XWQthQh0PBQCCVCWEKOOe/URzKxr2FrhcdEAuB7p1TDZoclu06mh0Ncf14xifZuBMXUxOT+07ei0tOHtAzHVNUlOJcFQe6LBjg4XToN1ZjteogQiBCIEIgQiBCIEIgQiBCIEIgQvlYELy86EgqUQABUk6R4Sgrle1vtEWsqblDcbGCnjmeCB8/7xaUuHFwzzfBV09ZrlYqGzNlXQZybUqgxSFklRPfqfKFK2qaf0YBovYmEd6Qpk2StkzK3epSir1dMgAPACOoYRFHvrzVfUEvmt4LfdaxyiVrlA9mqgUyo8v3nEgcFEWOK8iSVWPeKF57O4q9KyhGcQPlF05DSuO6uoZEQF5KsWU7QNVStFIqKRj+1nuxHz+ycow0Pdl8Fwf20BPv7WVbiPC8Ya7Of6P1Knl3XR9linoim6SqpONSIu39oqSEBkjjoOizE2HzukJGq1nWnKYk04D6Q1T49h0x7kgv46fVKSUNSzUs0XiWlk7otjLcXBUQAOhUjrak4t+EcAsfo9eZC03aqiyHMD9mv/tV9DHV3Q6+835j8roFpPisW03VtBRUnFIrQw6x7HszNNwpmMu4BX7LnJe1pejguvIFFBJotB0Wg/dP6GM22U07zzaeS0BYHAArBmJ2espYKyXpauDqRingsaH94xJJTNeOJCvWyEaOXS9ldqmpxAKVC9TfnyhUON8rt00110wx2ukQIRAhECEQIRAhECEQIRAhYO1m0KJRoqJF84JHziWCF0z8jfU9FDNKI23KXtj7bcUQFEkudc10ByiN+RpcR7v4/K5jc7S6xfaDtMXypltVGEGi1D+oofAN4EWuHUQtx5PQeHX1SVVUlxyM2WXs/YIIExMi42nsI37sNTC2I4nnPCh8r/YLqGnyDM9XnlOT7obQKIGQ0SN54xBTwCIZnbqOWXPo1dAsyyW5VoIbpX4jqTHZeZHeC6MQgbfclBWd0SABIl7ivqQomAloQ1r3HRe1uBGdK7qxQV+NxU5yN1PnYBWsFG86lQvzixuA3ih84zVTjWIPIDbAHbLr81Zsp2DdUFWuP9YYZ0V9IWd/1R2pLvjZdkRKKUtVt5akoJJSKmoIG7CsJ1sFUxofOSfM3UTGtDyWrkPtiaBtFjDEpbH/eY1nZ3/RHzKJd04bFbUJWkBxSEkncR55RXYpgct80DSR8UsHxsdclOqVA4g1G8RmZIZIjlkbY+KsGPY8Xabr1WHaHFKqjN4nadDt8EtU0EUwNxY9Rus2YlnSrqnDfX5R9NwjHqatj10eN2/ceCy9ZQvpjrqOq9NSeBvqvHSmEWbqoX7osq5zgoGwl0FtwVABxOaRx4RzPentLEd+XXy8VLEXH8pGtyyHZB4Py6iADgRp+FQ1Sd0QuayZmdu3Tormkqs5yP3Tls1tSzOoLawlLtKKbVilY1Ka9ocMx5xWF8lK641arLKHixS/bOzTsg773IVKEm84xXIV7SOEOh0VW3MzRw/n86qLWI2dsmqW2p9/l+oejOZKSQRxFfSK50/CmDXt0vsmSM7dCvuyu2LgmTJThHSYdGvILByPf6xYTwhhu3Y7KOGUnR26f4gTCIEIgQiBCIEIgQvK1UBJ0jwmwQuD7cWkqYmcT2lXUD8Kc/ExdZRS0l/3O1Kqi4zT+ATmhlTUulKQekUkJJSMUppiK6HSvGMhRVccsxdM60bPmeQVlLG4Mswd4pUmlsyyquAOOp7DKT1W+Kj+yY0hnqMS0jGWPrzKQyR0/vauWrJTzkxKKW9dSCoXcKACpy7or3U7I5wyPku5JHGIuKdLAsxDDVEYkipVvh6V1zlVfTjumTmVceUaVgaBdcSOcRe6+S66x68WRCS8qxMu3UEjOM7jVaYYS1hs429Lm11d08fMJZs9Lqn1LUkIbAN5ThBK9OqK9VIzqcTTKKySehZT8CGz3EauKiibUOk4khsOTfyobTtOtUtY6FWkK4PhTg/iSeg+5T7pLNUuz0n0nVPYHaIwqdwjZRxsa2x1PxST3OcdFqKsdpklTdaqwNT3xm+1NhTssLa/Zd0zQ2Q2K4x7Wm/8ANZY60a/8zEnZzWit4lMSldP2Tl2BLoKUoJ4UrGyc51hYWCybiC48TU3Wi9MNg0KSg78v7xDNRR1TMsgDh/PgvGzcN2ZgIK9JUFDA1j5jjeFOw+fKPdOoP29FqsPrRUR6+8N15XlSK+kfLHKHx7jXROywtkYWu2UErM3wa4KSbqhuI1HA5x9Nhqw6Jrzs4XH481iKmlMchaOSoWyFKSejNKYqH3qaE74taPuuBl57eCXErQcjduqpS6w+yW1a9kn0PCJ6qI0snHYLt/cPuph3XW+CWpfZNPvbQvKSgqJNDRSSkE0B0xGcRVcTeCZY9Qralqi85H7p1e2kZZcDLhUlQwBX8XEE9qM4+jqIbTRbeH0VqJY3HI5Yc3Z4YmBMStOicPXQMkqOo4K3aGJ5pmV1OTtI3UjqPBRhhhf/AOp+Sg9okpVhuaRULZIOGdwnEdxhnCpxVUhbzb9lxO0xyX6rpuyNrCalGna1JTRX5hga+vfHqYadFswLpECEQIRAhECFn247SXcIPwmOSLkDqR9Vy82aSuEzRAtBlKskoCu8kGLLH5C2nIb0VfQt7+qZtotqCaty5p99zRHAfijO4B2bfK4VFULN5N6+J8PBOVteGjJHvzKwrEsEzCqmqWRitas16kknSNTXV8cDeFFuq6GEuOd625x73hxuWlx9mk0qNd6jCFLEQc71zVSixaF0uWaokDcKR691zddQRWZbwUKxpEgSbhrZTMN6CI3utumoI7nRYtrWslFcQScAO/yj520S4jVSOPun6A6WV6wtjYOqXlrfmFBNVEfcRrzMaejwenpxmy6/NQumLtkx2XsqTQvHAZITl3mLRrWsFguA0k3KZkyqUpupASBoBSPbr1zLhZtot0pTfGe7UNvStPR32KigYGS6dFwr2stk2rL4nFCO6iifOOuzR/7T/wCRTUvNN1gj7BGMfQ2AZQsjUAGQrWbnlpFDRSfuqxH6RG+mY7UaHwXAuFcs91FSUEiuaDjTkdRGP7XxPNGOILkO0I+6tMKf+vYdFedNIwmHF3FyjmtU6xFysZM0r3ro09laAuvEEg17gI3uFxN4DmycibeuunrdZnGmG4kbutRFCKUhoSOa/K46jY/zmqFzAW5mrCm5ItBV3snEcOH0MaGlqm1Iyu3+q7a7PYFLu0k+5damWj12li/z0JG4ioPfFbOx1M40x906t+49FcUds1zumpoytqSovpBScx8bK9aHT0IhSKc07sjvdPwVi6POPEJJnUzdlOUWS9KqNAulcNyhv4esc1uHNmbxY9D15hexT5e65NE7ajc1Jru0N5CgRu6ta+UV/ZiCSCplifta/wA1JiDgWNcOqs+xCd/h3EKUMLpAJGeIJ8hFi+zXkIiOi6gDXKBSr7AhECEQIWZtFaHQy61jtUon8xwET00XFlDVDO/JGSuW7G2o4+y4lS1KOOZJxrQ+cV1V+nXN6Zh9URd6A36LA2vkLsy0u9ipsCgzIy+UauSON5D37C6qw5ze6Nytyw9misBbwuoGIbGv1MZzEO0fEJhpttr/AIT1PQWGaT4KC07XdeX7uy2UJBpdGfNUdUNJfvuNydVFVzho6BO2yljpl0AnFxWZ+UWMugyjZVUbszszvRMt+kLWVlxABZRLUK8THQBISz3MBV6VIiF6s4MoGiybR2TYcUk9gDMJ+I8TC8MUcIsxoCnc261JGSbaF1CQkevfHeo3XrQFbJpHq9Vd12OwFC99lmWg5UUih7TtIoh/uH3UNPKHTW8FxH2np/zeWqcOjT3UvViLs7/orD+4/ZOSnQp2sKS+wQUKSvq5A0I7jG8FUABnFlk5gS8ofUATXAiHGDMLgrgAq1Y7XSFRxAThXju8IyHbSpbFSNi5uN/grfCoiZs3RXLaIS3ShJ0pGLwGJ5nLthb6rRynupak3HQ6m7W8E1KTiaE/sxvqMRuPe2Jss7ilrWctSStoKNHKJUMtxH1ievw57W3ZrbUfzxVKGGM+BWytIWkg4g5xWxTkAPabFcSNLXWSQ5KlmYU05iw8KVO4/NJpGjqnNr6HjMH6ketvLf0IVhTyhwB5paccfsyYK2zVNaKSeysblfI6RWzU7ZoRK33XAHyVxBNmNjuusApdZCX2wA4kXm1kGlRlUYVG8RTQ4i+leQ7VvVNPhbILjdJU1si9J9KuWUFsXSq4e0kUNRTUcRGloJKZ54rP3D0VfUNkAynkqXs/URLuEYGiu43lARSTM4tdGw8yE412WAuXQvZPbKnmHGlmqmV0qc6Go9UmHapobK4BeU7iWC6e4gTCIEIgQlXbxJUhtI1UfSHsNIE/olKwXYFy72Yr+1eTxUPn8zGd7SyGEh463+BTFCMzbeC2bYZSiYXMuiqRRDKNTQUA8anlDM9VLir20VKdLXe7pdRNY2nBmk35LMseemJmavLWQhGaU4ITwprTeYaq6GmooRBGLk7k7qOKaSZxe4pl2WWlanlJSK3+1qYsaZuSBoVNWm86cZdumPhHDyvYWC9yo5h/rACOmM0uuZZO9ZUDMlS8MonyBrUnxC991uSajTGEpALq7pHEbqyZippEWROce7rL2t2ojnKpHSXCh95IFDHWRLmpsLFRXirWnrElsqXzmTUmyozjdMoou0wLqDycEUjA2oBC4z7TGHFWswUpJAaGIBP365Qr2bextL3iB3jv6K1l930TdY8o70aKIUCANCPWNnLjGHRNGeZvxB+l1nH0kr3HKCttMiXE0epUZEHrcjoRGaqu1lLTPvSXd4Ws356p6nwmZ/8AU0HzWxKSyG2wSLrachqo/M8Yzsr5cQl9rrdtmt6+AHRXcULYW5I0p21tMi8RdOJ4ADxMWtHhjml0rzqeQ+QXT5hbKFh2XaBW8ubBokEICT8Qyu130AMaXD6Zrh7ORra9/us9iby+zeq2rVlkijiQeviQRlXHui1oahzyYJLd1U8Tye4V6RbIbbCzilKri6YkVFUq4jSKmooC2qdE39wzN+/5U74C9l27hYlr22h8hNMAczFvhVI+FxvrdEUDmalU9sDfl0ujG+ih/Mnqk+kL0hMIqKX+03Hk7VWMWr2u6plmpUWhKtvy6yh0oBbNcKjtNrH5qjgRFVTmPM6CQaHUHmrGRrhZ7eSo7I7VFSixMi64k3VpPge7jFTPHNhc3Ej1Ydx9wmGls7bHdfLDsvoQ+gdm+Qk7x0hp8of47ZMYiyG4tf5KHIW0rgetle9jIpMTw/EMf9xixrv6xXFJ7q6vCqbRAhfKwIWDtWiqUHcqOqaTJVNHUEfdQ1Dbx3XGtlldDaT7Zw6/rX9IQ7Uwl8ZsjD3WVzai0S651ccbjQ/8lxdYLQswjDw5+jnC7j9kjVymqnsNhoPyrLjYlJYNj+a4MeR+sU1PI6uqDJy5JuUNhjDU5bG2YWZdN7tK6x74v5DazQqEnO8yFbbK6mI3CwXkb8xKzXVm8tW4Yd+H1hgDQBLSHUlEg3HspREFspeAEJFtyrJsoa1CV6wFqGvsLr4p/PhBkXjpza6oqeKjUZ6UifK1g12SGZ8puN+SmD5Axz3DGMdiXaRkTzFSjMevL/KvqXD5HNBkNvBROrOpPpGUq8QrKjuzO0PLl8FaxUkbNQNVWUpO/wA4WbDNbutPwTAjavKplAGcdtoqhx0au9As+a2gbbyIJ8YuKLCJQcz9Pmo3SN80obQ7TPryUacco01PSxNOYi56nUpV8hWPJ2c7NqF0HHtKOQ5RZMIYblVtTWMiTlJWclDRYKQLgvAjUg4nvBh54bDJHUxHQnKfI/gqmErpSSeasyVqpWotqIJ+HiN0eYjROg/Wj2SkkTmjMFhTTP28ywMnWStHBaMRyxCoYdOTTU9YdSySx8naKxo3Z2WSCqZUCCTG4bG3L3QmstwmqXX01mrrm24D3LBT6gRlK2MR4ywcpGFvqNfohmg8iFF7Mrf6F0yqz1HTebP3XNRwCgPEcYzWLUr4HOtoW6/5VtE4OFzzW/7Rdn1KAnpcfbNfzAPjSNe76bolpaiPEact5jS32/Che10D/BT7P2ymYlga9bCvj+kUeE0TocYb0ylM1UgNNp1VL2dTDiFvOoVS8pROGGevhFpi1S5tXlaoaNv6V0/7GbVqmnXmlgVQApJGqSaY98PT05ha3NuQuIJ+I5wTbC100s/aCYU3LPKT2ghV3nTCJoGZ5A1RTOysJC59svtCqbao4sqUnfGcxF8tJWskvo13/KnhtLER1CU9trPWzOpmUjqOJoo7lCle/CvfG0MLJyxx1At+QqkvMdwOa0dlpAOLVMuCiEjqg6JEZztLib55RRw7k/wJzD4BGwyuW3KyDL00lxSiUmqgD94GlP0ifCs0LeERqEniQzjNfQpsfdGIGgMW7RfUqokcBcDkvUmnq848kOq6gHdVRxjqkb1ekStfr6JeRht6r3ggRzq4qWwaFCuY6ld6qeVYkDO9bwUErjl9VYamKiI3MIU7X3FkO1oBvPlHjfeUcpNg3qVYaTUhKc9TuEY3FsQdUz+yQnT9xWkw6kbHGJHb8lWn59DYITgB8WpijDRI7g0gsBu7mVcAaZnpbftFTrgaQpIWqtATjkTWmmEWcdJBRxGZ7S6253UDpgTlBsk/aq1XpaYEvitZb6SoNE0qRTEV0i2w+dlXHxGCwvZRPOXmvcnLTbxAFE3tVExbnDyG5iFVy4oxmi2mdkHT2ngPyiIOCwckk7FpHbBXG9jmB27yzxMRyuLWHKlvb5S4Lak2UoQAhISBoI8zEi6SlvmIJ5r2tAJ4/WIZ5HCJwB03+C6gNpAubPruT7aa4FaSO84iN5E8VGFF53y/ZWBbeF3hdW5ifAtZgb1dGf8AclQp4qEUccJOBTHoL/Ahd0DP0wUjWqCHVISMQop5AEiNth0nEpWPJ3aD8k6BlvdNdhopKTbdRXoQv/isfWM3j7stVSS22kI+IXEXeLvJUfZi+n30XhiULA4EXThxpXwiPtYG2aOdr38OifpxZdMs+16vLaVS8KgjQ/oR6x87qGy4TUtnj1Y4A28D9wnGFtQwtduEnWzZarPddW2kmWdBLZGSFKHYPEGNtQmCcirYeSqZy9g4XirlnJLEj+NzqjvzPr4xR4fH7fipcfdbqfsm6h3Aprcyrnsmd/zGYAqR0VBTLBSP1i+xR2aRLUIsF1+KtWCydpwegNN4ryrEsD8sjSo5hdhXDkPGQtJSP6bhvp5HEj97oXx+i48ZP88VxRSZTZOO18v7ywwlGNXan8tw/wBoRwnFxHQScU95nd8+i6qabNM0DY6rztEoS8n0acKpx5AVPyhPsvAarEH1T9cgJ9TspMRfw4Qwc1nWGohlhWt75iNDTf6o+qrK0f8Abp6SOsa7vmIsTsqGx1Wo3QJGELG5KsmEMYNFSfmBStNYmaw3skpJW2vbmqLs6n7p8YnbE7qoTKDyUZmUdHW6aXqUva0zrBw38S1+SDa2oXhmcRUAIOP4o6dDJzd8kZ2jWy0y4Orhv1yiorJXQQySX2bdMQ5ZnxttubLyJi6FGuYp9Y+WQSSZnBvvO0+O63WS1hyCRdodoE1IQaqBoOZ1jaYbhpY1sZ9UlVT6XC2NnbIQgJdUCXc7x0qKU84dx2FzKF4JsLDT1Wap6oyVIttdJHtBWDayBQmktiO8/SK/s4CKUa27xV/L7hTdJTrV1AuKGA1OGUbU09Xl0k//ACsrI1tzcJgExUa+EUjqecH3x8EvxGdCozMcD/xMLywTBpu8fBSMfGTt81Xamx1gEnBRGAJ1iNtPMY2nONlJMYg83HzXsTYqBRWJAyO+IpqeYMcS8bFeRmIvHd59Ujz89KpdKjLqK0LJCumUMQrP9I0lDFiDqXI2azSNsl+XVW5a03b5qOz5+UcnGVe7K6UuporpyaKKhjdpjTdEVTBiFPh0rDL3A3bh7+qmjY1oDW7KtNzUiHnFKlVFQWqqunUKm8ammlYnw84r7MxrJ7Cw/wDHf5rp4beynsuflltzpaYU2oSyqqLxcqKjC6csdYTxc1zZKbjy5xxBYZMqljjaBp0SxsI8ff2DvXTxQsRpO08TeC146KSIW0TvtG/0FoNODALFDxKf0JjI4jT8fDGHmAvIXZKghNNtyXvLIb0K0rr+UH1rGRwzGDQwyxO5ju+B5qxqKYSua7xSrtFOBJIHZZTdTxWc/wB8I+hdmqX2ah4zx3n6+nIKjr5eJNlGzdFvexSyiA9Mq+KiB5KV/wDWIaqTO9NUzMrV1GFtU1dQzjF9CknURydl4QuSe0vZ8vS/SoH2rBxpndrj4H1iyieKiLLz+/T1SLhw3XUfs7tkPtBCu2ny3x87xykdBKS3Yq4pn5m68lBt/M3jcGpS2O/rK+UbPszAKbCzKf3m/psFUV7+JUhvTRWWqIMs1xCj6/SO8OvJIXKHEe7EQn1oAnDdD7rhU7LXVouYViMN1TJdostZvIVzrDI7rgq9xuL+Kx31Yw40aLwL1LAqacSnEghQHlHEhDJWk7WXZ21XiSqhSioGqEk08B846lIe0AHdcSWI7qv2c+XELJ0NR4YiKPHYrU72t5sITWHAMnZfkQV4fbvJINaEaR81oyY52va3bqt9IAWEFIymEJfRVNEhYJJ3RvIJHNdmJVDWxl8RDV0JTlSEpHVG7KPMWiLqGV8h1ss5TSXna1mwK5d7QHf80TTMSyfNcVnZxodS2PNxWnl9wpnZQHUBSBRYAvo3/iTG1hqHUZEc57h2d08D9lnXC6YrOvBtN8UNMtaVoPKKqtczjuLDcFIPsCpXV0BMVdQ67co56LuBuZ/gNVVlOwONT4xJP3TlHLRQyuu6693tTpj4QhO67bdTZd0jc0wv5rlG09n3Ap1TyeseqgAkkk1NTkMPSPpWA4g14bTMjOm55BXEE/EdbL6qj7P0XrQZUaURfcPJKFH1pDPayQR4VIP7rD4lWLRsFmWq8VKrleJPjj84fweLJSMHgFy0ZnlbOzCbkpPr/wCm22P97gw8ozvap2eqo4hzeT8B/lN5QNFa2F2cfWtuaF1LSFjFRxXTBV0U0xFd8d9paqPhtgGrh8lIG7Jk9pjRDSHR/TcSe4j9Io6QCWgA8/qkpO7PdbslaoEmHa4hNBxVkBGCp8KdU4m2ntzufIbq1lqBHAXpKfZU+8iXTia1XxUT+xH1LEahsEWVvgB9lnqeMvdcrvFhWYmWYbZT8Ix4nU+MZ4K5AsFoR6vVFNOFKFKGYBPlHh2QVzqx7fS644hdL1SFA+YI3Y+EKvfJh9R3/dPP6FRC07NNwkqes5Vm2gFIr7u9ig7jqk/vdDOKUYrIMzdb/f8AKjp5TE6x5KZ0GYnUJ3VWeajX0hvFnCjoWQN5ABQUg4sxeUzMe7uurUipcaqCKnIYGg4U8ISonS0hAfsQPmvauNs7TZalmTfXABwMX8jAWZlnQCx2q131VTTdCzRYqVzrtso0tgJI3infpHpdrdcWGWyU5h+hpFtG0EXXjGCy2LCZARfOasOQ/vFdXOJOUcly94zZeSvrQCCDrnCzZNiEqWlpsl6XnPdnFoNSKgp4jUHu9IsJoBVxA+Fk4wl2V45LXVoUkFKsU8t3dHy+qoG087onAt8juttRVgniB581WfkUq+FPOlYhdVGEZZHOPTUD7XTJiDuSllGlIASDVNeRHAcIZf2gE9M+GZupbYEff8qiqcGEcomjNtbkfhc827bv2oEClTLo1/6mEWfZohtMHHYOKkmfliJTvYtllts36XzTLG6BxjTYlWsnIa0XbZZeSW5u0q8hz4Tn68RFE79HQ6t5H7FBYJRmZvzH3Cgnl1oga58v35mPYrPdxTsNvNem0LLczv8AhfXFXRyERPdcpAlLFp2s4mWdUvqlxRabGRup7aqHTSHoqJktVHHHrlGY+Z2CvqOmYxvE3uFzW1rSKzdqTpU7tw3R9Gw3CzCc7z6KxY0DZa+yCOjl5yZy+zEu2fxOkXqcQkV74qO1UvGmp6Mc3ZiPBu3zU43S6+q8a6CNbBHw4mtXkLb3KZVDorLTWlZh8q/2NJu/+ZMYDGaji42Lf+Jnzdr9EyU7l33eQk0DCqEk8ym8fNRMV9jM2aVxudFHI/K5g81d2tk+mk3E6lu8OacfSsR4FJxI5IjyJ+airG2c1yRrFtX+FAJxR8O9eQ+ZizwyjZDJJUu3OnkEtVTF4bGEybPSyZZr3l3tqNRXOuYjOz1cmJV2SHZvw8yn44200N37ldfsecLzLbpTdvpCqc/3Xvh5SNNxdXIF6vLqKgjeKR4ULiO3tmuS6xOMg1QbjyRwNAr98IalibV09juAkmkxSea2rEtSXtBgIdSFjOlaEEapIxBjNw182FS5JNYz8v8ACdkgbUNuN1T2ZsRTU08pXZCiEHekUp5R32lxGOZzOG64IBXFBAWA3CoSjpatUpOTiQTT/iflGjxFoMTCOgSUB7zvNbViufaqR91ZpyMOUkmemB6KpxGMNkv1TStzI78O+I2gm46JPNY+a9ut11yxHOPMyHHTRZc5YyVqKqkVxoKd8TxVrmNy22XLpS0AhXWGQhISnIDXnC0kmZ2YqJxzar6FQpfIbcjt+F37zb8wsDaCTU44i7QUBKlnJKcM/pFrR1TYY3ZvQdSpaTchQM2mlNG0pq2MKntE/f4coWqsK9tBfJo7lbYeHinY53QOzRrSZmRkDUaaH+8YDFMOnpzaZmnUarS0WIxzDQ2PRWmnxXERnJYwD3DdPTOuwpE2kUhNrJUopT9ggVP51YRpsNDjhpDb7nZVjLEWK6I2AUilDhpGfZiFVCbB59f8qR2HU0o7zfhoo5hiqTd7WhOkWUGOZyGVI7vOyQfgwju6A6+Kz2DUm8KODtDfxTw4ReccBgyuvGdj9iqSqpnvuQLOG4+4Xq7ewy1J3DfHEsoaLqrhhMz8gXK9vba6R66jBCRcQNyRmrmo+g3R9B7JYdlj4j99z59PIBauJjcgDdholFIrxJjcEho12ATLQAE3bTj3eXYkhS+gFx6n+s4Mv9qMO8RhMLJxHFJKw+7fK3/a3n6lDu61K8sgqISBVRIAG8k0A8Y3M8jYmF7tgL/BSQnRMu3C7riJVGIlmg1hqsi84fGg7o+ZYaw1LKiuf+8l3ps0fD6qW2hTjtc2RZ7Cxm220ruokH1jyg70UrUtVaPYUwbOvB9pqugoeWvlFDhNQYK+SI/uGnmExUtzQh3RItlSSOkW851WUKJA34mgA1MXOM1UsjvYqYXe7fw80nSRtaOLJsNlP0rk9NNsjAEgBOiE1146nlE8NDHhdJwm++7c/wA5LjiuqZcx2GwXeJZkIQlAySAkcgKQorFSwIRAhL1vSIqVFIUhYuuA5bqnh+kdRSmJ1+ShlYHBcW2isZ2ypgPM3lSyzXD4TuPEeY8pK+hjqoiQPPw8fJRQzOY4NPp/ldD2ftZEyylxJBwoeEfNK6jfSylh2VzG8PbdJltqu2jLq3pIPcuPqdab0jD4fhUEP9RydOmlm37gAQ8sBVTXGvflphlFfBJPHEJB7p+y6qIY5SWO3Cssu4qQe0MQPxDTvEWola9glG2xVBNTujcWn0Uy7QAzypUR2IXEXCSzOUzbwUKgggwpM0sN+m67Y7NdpX2sc5ha65tbReFjjlrEUrm5bO5/zRdxtdm7vJYtvOKW0pKcbp6wGeHDWJMP/TnHHNidjy/5TUZF+56rGs5u8KxqJCGaBevOVSTDav7REWRyDKV40C9woGX3g4gJdN28mqVAKFLwqBUVGG6M5ivZ2jdBJMGWIa46abC6sYa6ZvdJuFibdSKnLRAbAKuiawJoO2uMzgDh7Jr1Ks3TCNmZybrOmH2kgOMmg1QsK8iE+sV9Zg3EcXMePXRRRY5ANCtyXnL6agKH5hT1jPTUphdleRdXkErJ2B7DolS3bWKXgbyQUkYgmoxpujX4fRNhisbkOGv+FV18XE7zdCOa1HpwPJU2yoXhQuYUKk0xUgaitcOMQRsNO4STju/t8PA+KppY2mNxiGvMDn5eC5vt8ykFF3TDuKQfUecfR+xtQ9xka476rzC3uc0uKj2PkktpVPPJq0yaNJP9V/4UjgntE6U4GH+0le4gYfAe+8d4/wBrOZ8zsArcG+qyLTmlKUVrN5xZKieJNSYs8EoW08QsLaW9Bt+VC4l71rbFsJaLs86KtyyaoB+J5WCEjlnwwiq7W1x4LaGI96TfwaPeP2TLGW1PJOdhWemUl/eXxWamMcc0hRrQbjjUnkNIyzXPnBhZpG3U+n80Xb5BG253K2do2y7KKBA6zas+VflHOBvDnSMChrxYNKX/AGf2ilEspTiqJSMfSg4xm8TpZ3V7BTjv30TkUrBCS/ZZVq2h0hvXbqf6TfleMbyhoG0MRfIbvO7jzP4Co5pnTOyt25BdF9mGy5aT7y6PtF9kHMA/F8v7xUTTmeQv5cvyrKCERttzXQo4U6IEIgQqtpPIQ2pTnZAxjwheG1tUkommJhCmjRbasCk7tP7wjDiT6OQsn0bfQ9PA+C4fA2Vt2rntoWQ9ZT/StErlVH/gTooRYV+HxV0V49fL+bKGKd0TrOUG0U6lczKuINR1vUmLKvjLKVrT0+yWp3h0hKYtvpVXQImW+20Eqw1TkoekIYWeLRuj5glT1Ayyh3VW5a0+lYamUnEUCz6GPKKThy8N2xUFZFxI7jcLSmlhQDiclYKH3VfQxc05LXGF2428QqB0Y3Coys4W1EaHMb/1huWASNXj4g4XC3JOdCxxGf77ozlS00h1907fheBufQ7qRairAYAZnd+sDG2/UfvyC4kfpkZsvjkuKYYEZEfvGOHSZrh2oK5F26hZE8ltvFfUJPaSOqeJENU09QwWjOdvR248im2PEndduvraLwqKOJ3pNfLOHG4lDe0l2Ho7T57L0xPGyjbl274qCCKkAjMjEZ/vCDEam9HJkcDoRuOYXDnPaFkWpJk2peSlR+zaBoCR2nPDKMFhE7I6LvOA1P2V5WNc+CzRcpwQwThl+90eS4rTt0BufDVVEOD1UtrtsOpXm3ZtqVavLVQ/Cn4jxO6EBQSVk+ciwJGnQePn0WupWClhEbdguRWjMKeJoaKWrwFak98bFoyeQSs0ga0ucnBhu4hAQSlaQCFDMH5/3iqkcZCQ/UHksgKqQTGQHmqVobPi0SHKlktq/iAEkgpoTfap8Rp2d+PN7Csa/wCivcxwzBwsw+PR3gOq0tMY5WZmC3VYVtWgmZausI6NlgENI1A+8fxHM84tqVjqetEtS7O6QjMeR8B4BEjwyQNOxS1Zsk4+4hCAVLWaJG8/IUqeQMfR6qripYHTSGzWi6eijDW3KeZSVQ9NS8g0QqXliXH1DJ10donheokcAY+WVFTJK59ZNo5+w/tb+0eZ3Kk3NlqW7Ne8TrbY7IPkDQ+Jr4CGJx7FhhJ95+pSLTxqnwCYre/lAbwoAf7SIrOychfNJ5D6pjEhZrVzGyuq1dWCKHBP3lVww3Rraamjhc6Z418eiqZZXPAYNk1WBYJUemfw3A6CMjjWOunk4EGovqevh5K1o6IMbnfuumbNbStTKi22CejSLytK5UB7oeDXhgLxa/IrtsgcSAmGBdogQiBCimWQtJSrIihgXhF1ybajZp5panpTB1GLjQycT/qN8d43xM+OOtZkl97a6VGaF127I2a2wafFxdArJSVjyIMZp7a3Cn3j1Z0/mydHDqB3t1X232eS4lD7KUpU2QSlAoCmuYA1EX1LjVPiEZjLsr7bO+gPNJSUz4HZgLjwTFKMdLLJbcGaChVeIp+sU+BVwZWPhJ0O3mE1WRZo8yRtiKoVMSS80lSQOVSPnFviDTFIHj+dEvCczbFMdn9K0mrragg9VQIzG/nxi3M8NRG3I8B42/Cpp6Z7XnTRD9nKUtNxVUEVv6BI38eENRYkwRnP740y8yfDwUDRyXqcnkpAQ2SlINa6qO8xzHSGYl8upPLkB0UZuTZquytrgi7UBelcATz4xUT0UlM++7PmFEWZ/AqnP28tBulBQrjrxG8QzTUcU3fY7MPD7rz2d3NYU/aJc7aqiuUXVLQ8N12iyYihynRFlSpecCGSQrM40CQMyToBBXtggiMs+jQmY43vdlbun6Ts/oUC+4pf4lnP8qd3Ex8lxTEX1LrQxhjDtYd4+Kv6ega0d/U/JZ87bjaa3QpdM6Zd5hKLCJX2zuy+HP4J3M1mwSpObfrSVBNxFBh8R8qmL2DAYWAbn5KJ1QSlVU07NrqSpxVdchF22OOBlgLBIVFS2MZnFbtm2UG+uvFXpCc0+fQbLOVdcZu63ZbwlgE9I8ro29PvL4JSfU4RXOm73DiGZ3y9VxBREjNJoPmfJKO1G0j19roCplpo30BJzVvP3zvrvi3w7BxOSyTvPdofDwHRaCjs1tm6W5fnxXoETaHJiVSEzN2sxLgfzP8ArMjfjinjyq3UiXDi2ir/AHR/Tk6f+rj9Cp5IGSkOPJalg2C60lbTZAnHE/bOE9WUbViEAjN5YzAyHiXZa8YgGOmvwGbDnI4c/wDaPmm2jugFauzVhCQZfcvpWpVEpKRQCmAGP4j5QnLK2urGRsbYX1vqfsuJXBkbnrL2XF+dWrO5RI7s/MxH2sn7gYEthjOaa7dcIoUC8sCiE/iV8R4AeZhDszNDSU0k8zrAm3nbkOtyfkpsQY6SRrGi9lgNSDMonpZlQU4ck5nuEe1OIVmMyGKmFmcz+T9l5FBFSNzyG5WJbFtPP4GqUHsNjNX5uEaLD8Gp6Bmdwu7qf5okZ6t85yjZdc9nezxlJUX/AOY5RawfhwwT3DzJhSeXiPLk9DHkbZNURKVECEQIRAhU7RkQ4KjBY7Kt3A8I5I5jdeEArm21+xLcwq+P4eaGN9OCV86Z8/GGo6hkv6Uw1/nx8ko+NzDdqV5O35qz3A1OoNzILGKSN9YpsS7PNeC+Lf8AnwTMFZyKebLtRp4AtqBBxpGOEVRQ1DZCPdKsbtkbYc0k7T/w1ptvpwDox/MnD5ecfSK9ompRK3p/lUsHdkLStbaS3npdxDpoqWcok/hJGR4HHGIKKKOSka9u4uCupSRKWn0VhMylIvJ6zDmafunhuhtsbpCC02eNj9iq6qg/cAsu12ykXwbzRyUNOChoYvcPrGSnhP7sg3B5+IPNJsZbZZXvBORi1fC13vBdlvVXmbTUE3HEh1H3V6flVmIpajCbP4tO4td1H3HNdB1lE9JMO/ynuiV914VHILHzjyPFKun0nizjq3f1afspAGlMewVkuMF4uXTeCLqkqCgQCqoBHGnlGM7c4uyqZCISQATcEEa8rq0w5veddbO0ZdcbcLdFOXSUJOCSQMAeHCMjR1zeNnm3NhfoPAK4dGRHouae0xhSphtIBuhAKWxWl7fdGZjX9lImT/1D+43JP3VVxHZblZ1h2LMLOEu4rCo6hA8TSPoMs2EUo1kb8QSkZHPdoExydjlhRXMOtMCnZvXlnd1U/WM1itZT1cZbRROeeoFm/E2UMtM6VuVxsr3/AK6yP/boLi/vuDLiE5DvjLmjqH/1nZR0G/xS/CjpzoPU/YKhMBbhLj6664nAQxGI4hkhbZLOqC53c1PXn6dEr2u/704lqXQpZySAO0ajIbuOUaHBJG0k4mmNhzurigp3wtJfuUw7P2OJZ4NNKS5PkG+4MW5NJwUR952hpwrxxlxSsdjBGZuWAai/vPtz6hv1Vizu681qbQ2kmXbMrLE1r9o5WqlLVnVWqjmTp6dw04y8d4s0bDlp4JSpqDfhs35qebc6OWabJxoXFcgMPOEsAbxqiWp5DQeZ1KK85I2x+qzvZvQlxZ1JJ8f0jP8AaiQueAncPaGtWra+1AqUS6QtzVXwp79THmD9l5p7PqCQ3kOfX0XlViLI7hm6WA0txd4kvOnXMD9+Eby1Lh0PJo/nqSqT9Sd3VdH2C2LCCmafIWvNCaVCTlU8d26KeorTUbe7/N1ZwUwj33XQoVTSIEIgQiBCIEIgQsraGaZQ0emIAPZJ38IhnZnYW2v5Ly4G6UVPsTCShVxxJzSqhingxmsonZZm5m/P/PqupKWOUXadfklac2ILar8k8Wjn0a6lHccxF0yrw3EW2Jseh0KVLJ4DfcLP2vsucXKoW4lBW0q91FXjTDE00wi79njFMIWckoHu4mdy1tmHmp+UVLufEmmOYOh5g/OM9h8ppKl1M/Z2o+4T87eIwPal/Zx9cs85IzOmAJ3aKG/TuMWcodC7MNlCyzxqtBTzkstQzGRBxSocRqItmwxYhEHD3hzGhVdPEY3KF5ll/FhSWnP9NZ6hP4FaHgYIq+poTkqml7f7hv6jn6IDbpetR2YYUEuoUg8RQHkcj3RoqSemqm5oXB3lv6jkvREsd6116Q66jY/RwUrYgrFm7UOsqC0YKG44EbiNYqq7s3T1kZjfsfj6KZgcw3CaJX2iKUDfV0ZpkU3geRrhGBruwppvcbnHUHX1Vi2rJFirG1lsFmbZOIvtpIIzwA//AFFHhdOH07mdHFQREEar6tL0yLyZh08C4unhWkXENYyjHfibbqGi/wA106HONCsi0bLWnPA8dY2WF1FFXs7ji7qCdvRVsjZIXWIUMpPLZF0pruprXSnOEcawZl+LHoOaXfA2d1ybK89ZMw+m/MrErL59cEKX+RvtLPOg5xmWPY1/Dp2mR/hsPM7BO09JFAL/ADKqv20llCmpFBaQRRx9ZHTOD8w/lpO4Y46GLikwd8h4tR33DUNH9Nvn/cfkmXSAbf5TTYkl7hJ3qfxD+PEVGA7ga8zHcLTVVBbe4G5+yJ5ODFfmdliWZLdNMpGaWzUnerUxH2jrhDBw27nQD+fBK4fDmfmdyWnbd5aHHAaJI6NuuoGFRwiwwij9lomwD3iLnzKgqpeJKX8tlj2HZjpRcqog5pRUA4/ErdjkIXlZQ0buLUuGblzPoFK100wyRjRNMrswQB0hCU/cTh4nMxRVva9zu5SM9T+E3DhQGsp9Avc5asvKputgKXw05nSFaTD6uufxZibdSppJ4oBlZuuk7JhfujRcFFFN6lKUBJIB40IizyhvdbsF6wki5WvAukQIRAhECEQIRAhULYs5Lzd0hJIxF4AjkQdDHrXOaczTYrh7A4WK5ZbmxFFkyjipZ0ZtKJLZ/KdB+8IZ/RqdJRqlbPiPd2WIq2bSlMH2StI+JOIPr6xW1HZuKTVnyUzK8jRytS3tBYVg6hSd9QYUjoMSpDaGU26HX6qUywS+834KezLQkUul1lwJKsSkEZ6kDSFMUfiNQ1pdGA5v7m7runbDGTZ2h5KfbSQbnWfeGFJ94YF7DDpEajj/AHG6LzDKp9XFw5hZ4/l/VKzsETszTosyWnBMyoWMVIFFbyn9IKOtdRVWV2xXcsQmZpulx5CSo3F3Tqk5R9EytlZ3hcdVUasNipm9oHmU9G6AtvIocT0jZHI4juMU0/Z+N7uJCcrurTlKYY668Lbs1/EtOMKOamFBxHehfWHIRAKnGKM5S8PH/uLH/wCw0KmGqrr2VZP8mfYPB4LZPmCIci7TTt0npnebLOH5XYC+DYaaIqky6hvS+2fnEv8A/W0F7ODx5scuwCtO3rMm5pxoFpDakoCQVPNEUASCahWFaGMfQvw+indI5xewuLj3Hc76beK9aC0Wsrdh7PPMVLkzLtH/AOUE05IHW7zFlWV+HVTcsVM9w/2FvzKXe6UOu1wHqtLamYaMv0ge6QIIvUriRuvCo17jrGPw4VNBXloZkJ1F+njbQp52WaLUrFc20Q2P4ZhtpVO2ftHO4qGHhGyhwmoxAB1RI6QdB3GfLUpJseU2aPXcpbm7ZW6ordK3FHVR/fhGmo8DjhZlNgP7Wiw9evqunMff7q/sLYxm5pJVUtNELXXXHqp7z5Awh2oxOLD6Tgx6OdtZT08RcdU27UWl0jhCDUnqN7vxK+UU9ABRUPEl0J1PXwCQqHGefK3YLZsCx0stUVS8rtV3a5RhZsRM1dxntJA2H0VyyDJDkB3UFovSaFXnnQojAJwoANEpGQi1kxLFqpuSEZB4fkpUU9LGbv1P85Kp/jBI6ssyVcaUHjEcHZeomOaZ33K9fiMbBZgWbMTk1MKopZxwDbWZ4FX0jS02C0VCMz/nr8khJVzTGzU67HbAFKkPTIpdIUhrjmFLPPTx3RzVVxkGRmjVPBS5TmduukiK9OogQiBCIEIgQiBCIEIgQoJuTQ4KLSCPMciMRHhF14RdYU7s6QCW3DyVj3VHziZlRKzY38/yonwNck+astpztttqPFIr5UjlmPs2kb8NVC6hJ1aVkzOxsur+iB+VREMjGKFw1FvT8KP2WYbfVQyuyKGzeSlwYUpfw9Ikbi+Hxuu0/Irl1LUO0KLA2bXLuqN4BtVapJ35iM3jdXSzAOprl1+ifpGSsNn7Kq9ZUg0pRefKiT2U0AHDUw5QY1ixjEcMZAHMr2SOAG5K8Kt6zkCiGFL53j6mLJsmIu1e+yXL4BsFXc2qlBlIJpvupjssqDu8n4rnjM6L7L2xZjxuraLROoqPQ0iBz52ahStLCvlpbAqcUhUqptaFZqWALo4mJKfH4IwW1ObNyspOCT7qm/wJKsis1MtA6hCR5FWJ8IjbjMs5/Qa63mvHMDfeK8rfspvAdK5T81PKkS5qx41NlBnhBQvaWQCFNiWXcJqc8TvzroIgNFIXiR248102dgFgqybRspZ6zKk8esIabV18DQ2N9gFKyVilFh2c8PsnyjnRXpQxE/tPisG7cw8lPmY7mmuxbMaZlugZcAvVLjgFVKJzoK7sBujPtqjWV3tVcdBs36egRMHCPJHueaxXdmFF6+24pKQKJBTeIpyIjSVOIUFSBxH+mqq4qeeP3QpXtnVq/mOvL7wkcqCI4qnCovd+hXToqp+6Gdl0jJtI4qJUf7xM7HqNg/TaSfKy49glO5sm6ytgApKVPOGhANxGGfluj1+KTPHc7vkpGULB72qcLKsRiXFGkBPHMnvhBzi43cbpxrGtFgFox4ukQIRAhECEQIRAhECEQIRAhECFlbRSbzjRDLpbVQ5JBr5j1jpmS/f28FHIHW7q5TMSU82o3XGnqZpJKFd6Vx0cOppfcdbzS/tEjfeC8ptOdTgZVXMEfWIv+gXNw4L3263JRvz9orwShDQ/EofWGouz8Q1ebqN1c/kLLLdsl9z+dM8wCT5DCLWHDIY9m/L8pV9S925XpnZ9gZlauQpDfCibvb1KhzOOyvS9kt/AwVc8YjdU0rP3D0F12IpHclrJsByh/hac0K+kQPxSmb1+CkFJL0+ayp3ZtA+0eU2hG5OZ4AanlFTUY37QeFRRkv6kWA8UzHRGPvSu0X33x5YDTNWkaBIqsjjomI4sEgh/Wr33ceX+NyvXVj5O7ANFpSewrxBWpgnUl03lHuJr5Q3Jiscbf0ISQOtm/AalcNo3uN3u+69tyzKV3L7QUMCAlOHPCED2hqcgcacgHqSphQx3sH39FtS2zSnEFSA2sVpilOOWWFIbp8YkkbmdHb1/wuXUNtjdZ9obJIx6SU34pSdNapqBDQr4j7w+IuojSuGyXJzYSWUTcUts9xp4YxIPZ5drehXP6jf+FnObIzbX8mYChuvEeSojkw+J+n1H4XoqHj/lfUm1W8Lt4fvcYUdgkZ5BSe226qRNtWjq0OZNPWOW9nwdvsvTiFlKzak64QkBNTgEpqongANY7OBwRd6V1vquRXPebMC6tsTZUyyi9MuEkigbrUJG+taA8BCzgwG0d7eKbjDt3bpojlSogQiBCIEIgQiBCIEIgQiBCIEIgQiBCgmJNtfbQlX5kg+sC8IBWe7s1LH+nT8qlDxoY6D3DYrkxtPJRf4Tlf8ATP8AzX9Y640n9x+JXPBZ0XtrZeVT/SrzKj6mOS9x3J+K9ETRyVtqx5dOTLe/sg+Zjiy7yhXEoAyFOUer1Y+09tplmiSLy1YJSNePKO4YXzPDGbqKWURtuVzewLBftBd8m60k0K/VLY1O8/2ixL4aFvCgHe5lJNjfUHPJt0XULHsNiWSEtIAOqjio8zFY5xe7M43KsGsa0WAWjSPF0kva7ZJtxJVdN3enttfiT95O9JiWKYsGQi7eiXkiv3hoeqVLF2nmLLWliZAcl1GqHU5Eb0n1ScY9fThrc0WrfovGSnZ266vITqHkBxtQUlWREQpgFfZmRbc7aEq5gV8cxHlgiwWbMbMS6sgpP5VYeBrTuiRsj2+64rgxMPJUFbFtn+ovwT9IYbWzj930URpWLw1sHL166nFcKgeggdXVB/cgUkQ1st2zLHYYFGm0p3nMnmo4wq5xcbk3U7Whuyvx4ukQIRAhECEQIRAhECEQIRAhECEQIRAhECEQIRAhECEQIRAhECFiWns00+4VuFZBAF0GgoNK50PCJGSuYCG8/ionRNcbla0tLpbSEISEpSKAAUAER7qQCylgXqIEIIgQly3tlW30qSLtFYqQoVQT95NMW1cR3iJYpTGbhRSRBy+7D7PGSYLalXiVFVK1CRkEg65Z0EcyOa512iy9iYWtsUxRwpEQIRAhECEQIRAhECEQIRAhECEQIRA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xMTEhUUExQVFhUXGRwYFxgXGBgaHBgaHRgXGRwYGhkaHCggGhwlHBgXIjEhJSkrLi4uGCAzODMsNygtLiwBCgoKDg0OGxAQGzQmICYsLCw0LSwsLCwsNDQsLCwsLCwsLCwsLCwsLCwsLCwsLCwsLCwsLCwsLCwsLCwsLCwsLP/AABEIANAA8gMBEQACEQEDEQH/xAAbAAACAwEBAQAAAAAAAAAAAAAABgMEBQcCAf/EAEUQAAECAwUEBwUGBAUDBQAAAAECAwAEEQUSITFBBlFhcRMiMoGRobEHFELB0SNSYnLh8CQzQ/EWJVOCkmOishU0c8LS/8QAGwEAAgMBAQEAAAAAAAAAAAAAAAQDBQYCAQf/xAA9EQABAwIEAwUHAwMDBAMBAAABAAIDBBEFEiExE0FRBiJhcYEUMpGhscHRI0LwM1LhNHLxFSRDYoKSohb/2gAMAwEAAhEDEQA/AO4wIRAhECEQIRAhECEQIRAhECEQIRAhECF5WsDMgRy57W7leE2VKYthhHadQOahCzq2AG2Zc52qNy2W7oKDerlTXjFbVY7BGCGakKZrCVlTu1PRpWTdJQCSmtDgK0hOjxupkkAfGMp5hdOYANCvmze3cnON30OBJBuqSvApVujQzVUUJs82S+e26YWZxtXZWk8iI9ZUwv8AdcF6HAqwDEy6RHqEQIRAhECEQIRAhECEQIRAhECEQIRAhECEQIRAhECEQIRAhECEQIRAhfCY8JsLlCXLd2zlZbqld9f3EdZXllCvtGc5YW5j8vio3StASrMbaTr+DDQaSdVdZXgMPOGmYbVS6yOyjoPyq6bEWM0Bv5L6nZ6ZfF56YcJOlaDwFIlGGUkfvjMfHVJe3TyasaAof8FoR2qq5w/FHTN91oUEtRUnQlae0Tbnu6+iN1YRgd2GfdHy0xNgxF0cw0zLWQv4kDXDouFzs7NlKkuKUCOqok40qde8xto4Yd2D4KK55pp9klkXkvhYqF5HdTCo8YtaeNrgS4XGyp8UmIc0MOqcXtnnWzVtxX7848kwign1LLFJNrpW6OU0las8yaYqHOvkfrCD8AfHrTzW8DqE03E2jcJikNtMQl5FDvGHkYSkkraX+vHcdWp6GuZJsUzyVoNuiqFA+vhDEFXDOLsP5TjXgq3DK7RAhECEQIRAhECEQIRAhECEQIRAhECEQIRAhECEQIRAhECFkbQbRMSaLzywD8KRipR3BOZMLyTZTlaLu6BcOeGhc8n7anp80TWXYOg/mKH4lfDyGPEQ3DhTpe/Un05KpqMSa02bqfkrNl7MtNDIVzJONTvNczxMWzBHELMbZVMk0kuritxhgYBIjxzjzXAZrotqVaoMTCT3XKtaeKw1UqmuUcZlKYQVnzqACKRhu1TQKljxuR9CrTDRZhbyXBfa9LdDMhCMEKAWBz05A1i4wKYy0ocdwbKeQAOXWNgbODcv1RTADuoI1DXDhtAWWlu+Z5K3pghAqcTEjLu0CgfZo1VNE9U0oBExisoTJfks22ZRK88QYniIIsVy3um4WQ026yQppRI3E49xirrsBpqg52dx/UJ+Ktc3QprsLbCvVdz35EcxFDI+qoHZaoXb/cPureCsa9ODDyVCqSCDuh9j2vGZpuE8DfZSR2vUQIRAhECEQIRAhECEQIRAhECEQIRAhECEQIRAhZVr2mEJKULQHDleOFeQiCUvIsz4qN7wNEmSOzQLqnZhzpnq0KjknW6hPwihHE6mHaFsMbLsGvMndUNa6Zz8hNgtdTQTgABFgHF26RLA3ZeFJJ3x1oF4QV7bSE605RyTdAOVX23ajCIC1MtkJGikQpUckBSsc9RTelYw/a1ozxHzV1hZNnXXDPbYoe+ITX+mnD/cYb7OaUR8ynZfeXUNj3rrBqrWNmI+43yWQe8iZ5CuztqjKgI4iJo4FC6RzlWbdbVjig8MR9Ylc2RviPmozbmra5W83mDTIiIWy2fa1l0G6XWQthQh0PBQCCVCWEKOOe/URzKxr2FrhcdEAuB7p1TDZoclu06mh0Ncf14xifZuBMXUxOT+07ei0tOHtAzHVNUlOJcFQe6LBjg4XToN1ZjteogQiBCIEIgQiBCIEIgQiBCIEIgQvlYELy86EgqUQABUk6R4Sgrle1vtEWsqblDcbGCnjmeCB8/7xaUuHFwzzfBV09ZrlYqGzNlXQZybUqgxSFklRPfqfKFK2qaf0YBovYmEd6Qpk2StkzK3epSir1dMgAPACOoYRFHvrzVfUEvmt4LfdaxyiVrlA9mqgUyo8v3nEgcFEWOK8iSVWPeKF57O4q9KyhGcQPlF05DSuO6uoZEQF5KsWU7QNVStFIqKRj+1nuxHz+ycow0Pdl8Fwf20BPv7WVbiPC8Ya7Of6P1Knl3XR9linoim6SqpONSIu39oqSEBkjjoOizE2HzukJGq1nWnKYk04D6Q1T49h0x7kgv46fVKSUNSzUs0XiWlk7otjLcXBUQAOhUjrak4t+EcAsfo9eZC03aqiyHMD9mv/tV9DHV3Q6+835j8roFpPisW03VtBRUnFIrQw6x7HszNNwpmMu4BX7LnJe1pejguvIFFBJotB0Wg/dP6GM22U07zzaeS0BYHAArBmJ2espYKyXpauDqRingsaH94xJJTNeOJCvWyEaOXS9ldqmpxAKVC9TfnyhUON8rt00110wx2ukQIRAhECEQIRAhECEQIRAhYO1m0KJRoqJF84JHziWCF0z8jfU9FDNKI23KXtj7bcUQFEkudc10ByiN+RpcR7v4/K5jc7S6xfaDtMXypltVGEGi1D+oofAN4EWuHUQtx5PQeHX1SVVUlxyM2WXs/YIIExMi42nsI37sNTC2I4nnPCh8r/YLqGnyDM9XnlOT7obQKIGQ0SN54xBTwCIZnbqOWXPo1dAsyyW5VoIbpX4jqTHZeZHeC6MQgbfclBWd0SABIl7ivqQomAloQ1r3HRe1uBGdK7qxQV+NxU5yN1PnYBWsFG86lQvzixuA3ih84zVTjWIPIDbAHbLr81Zsp2DdUFWuP9YYZ0V9IWd/1R2pLvjZdkRKKUtVt5akoJJSKmoIG7CsJ1sFUxofOSfM3UTGtDyWrkPtiaBtFjDEpbH/eY1nZ3/RHzKJd04bFbUJWkBxSEkncR55RXYpgct80DSR8UsHxsdclOqVA4g1G8RmZIZIjlkbY+KsGPY8Xabr1WHaHFKqjN4nadDt8EtU0EUwNxY9Rus2YlnSrqnDfX5R9NwjHqatj10eN2/ceCy9ZQvpjrqOq9NSeBvqvHSmEWbqoX7osq5zgoGwl0FtwVABxOaRx4RzPentLEd+XXy8VLEXH8pGtyyHZB4Py6iADgRp+FQ1Sd0QuayZmdu3Tormkqs5yP3Tls1tSzOoLawlLtKKbVilY1Ka9ocMx5xWF8lK641arLKHixS/bOzTsg773IVKEm84xXIV7SOEOh0VW3MzRw/n86qLWI2dsmqW2p9/l+oejOZKSQRxFfSK50/CmDXt0vsmSM7dCvuyu2LgmTJThHSYdGvILByPf6xYTwhhu3Y7KOGUnR26f4gTCIEIgQiBCIEIgQvK1UBJ0jwmwQuD7cWkqYmcT2lXUD8Kc/ExdZRS0l/3O1Kqi4zT+ATmhlTUulKQekUkJJSMUppiK6HSvGMhRVccsxdM60bPmeQVlLG4Mswd4pUmlsyyquAOOp7DKT1W+Kj+yY0hnqMS0jGWPrzKQyR0/vauWrJTzkxKKW9dSCoXcKACpy7or3U7I5wyPku5JHGIuKdLAsxDDVEYkipVvh6V1zlVfTjumTmVceUaVgaBdcSOcRe6+S66x68WRCS8qxMu3UEjOM7jVaYYS1hs429Lm11d08fMJZs9Lqn1LUkIbAN5ThBK9OqK9VIzqcTTKKySehZT8CGz3EauKiibUOk4khsOTfyobTtOtUtY6FWkK4PhTg/iSeg+5T7pLNUuz0n0nVPYHaIwqdwjZRxsa2x1PxST3OcdFqKsdpklTdaqwNT3xm+1NhTssLa/Zd0zQ2Q2K4x7Wm/8ANZY60a/8zEnZzWit4lMSldP2Tl2BLoKUoJ4UrGyc51hYWCybiC48TU3Wi9MNg0KSg78v7xDNRR1TMsgDh/PgvGzcN2ZgIK9JUFDA1j5jjeFOw+fKPdOoP29FqsPrRUR6+8N15XlSK+kfLHKHx7jXROywtkYWu2UErM3wa4KSbqhuI1HA5x9Nhqw6Jrzs4XH481iKmlMchaOSoWyFKSejNKYqH3qaE74taPuuBl57eCXErQcjduqpS6w+yW1a9kn0PCJ6qI0snHYLt/cPuph3XW+CWpfZNPvbQvKSgqJNDRSSkE0B0xGcRVcTeCZY9Qralqi85H7p1e2kZZcDLhUlQwBX8XEE9qM4+jqIbTRbeH0VqJY3HI5Yc3Z4YmBMStOicPXQMkqOo4K3aGJ5pmV1OTtI3UjqPBRhhhf/AOp+Sg9okpVhuaRULZIOGdwnEdxhnCpxVUhbzb9lxO0xyX6rpuyNrCalGna1JTRX5hga+vfHqYadFswLpECEQIRAhECFn247SXcIPwmOSLkDqR9Vy82aSuEzRAtBlKskoCu8kGLLH5C2nIb0VfQt7+qZtotqCaty5p99zRHAfijO4B2bfK4VFULN5N6+J8PBOVteGjJHvzKwrEsEzCqmqWRitas16kknSNTXV8cDeFFuq6GEuOd625x73hxuWlx9mk0qNd6jCFLEQc71zVSixaF0uWaokDcKR691zddQRWZbwUKxpEgSbhrZTMN6CI3utumoI7nRYtrWslFcQScAO/yj520S4jVSOPun6A6WV6wtjYOqXlrfmFBNVEfcRrzMaejwenpxmy6/NQumLtkx2XsqTQvHAZITl3mLRrWsFguA0k3KZkyqUpupASBoBSPbr1zLhZtot0pTfGe7UNvStPR32KigYGS6dFwr2stk2rL4nFCO6iifOOuzR/7T/wCRTUvNN1gj7BGMfQ2AZQsjUAGQrWbnlpFDRSfuqxH6RG+mY7UaHwXAuFcs91FSUEiuaDjTkdRGP7XxPNGOILkO0I+6tMKf+vYdFedNIwmHF3FyjmtU6xFysZM0r3ro09laAuvEEg17gI3uFxN4DmycibeuunrdZnGmG4kbutRFCKUhoSOa/K46jY/zmqFzAW5mrCm5ItBV3snEcOH0MaGlqm1Iyu3+q7a7PYFLu0k+5damWj12li/z0JG4ioPfFbOx1M40x906t+49FcUds1zumpoytqSovpBScx8bK9aHT0IhSKc07sjvdPwVi6POPEJJnUzdlOUWS9KqNAulcNyhv4esc1uHNmbxY9D15hexT5e65NE7ajc1Jru0N5CgRu6ta+UV/ZiCSCplifta/wA1JiDgWNcOqs+xCd/h3EKUMLpAJGeIJ8hFi+zXkIiOi6gDXKBSr7AhECEQIWZtFaHQy61jtUon8xwET00XFlDVDO/JGSuW7G2o4+y4lS1KOOZJxrQ+cV1V+nXN6Zh9URd6A36LA2vkLsy0u9ipsCgzIy+UauSON5D37C6qw5ze6Nytyw9misBbwuoGIbGv1MZzEO0fEJhpttr/AIT1PQWGaT4KC07XdeX7uy2UJBpdGfNUdUNJfvuNydVFVzho6BO2yljpl0AnFxWZ+UWMugyjZVUbszszvRMt+kLWVlxABZRLUK8THQBISz3MBV6VIiF6s4MoGiybR2TYcUk9gDMJ+I8TC8MUcIsxoCnc261JGSbaF1CQkevfHeo3XrQFbJpHq9Vd12OwFC99lmWg5UUih7TtIoh/uH3UNPKHTW8FxH2np/zeWqcOjT3UvViLs7/orD+4/ZOSnQp2sKS+wQUKSvq5A0I7jG8FUABnFlk5gS8ofUATXAiHGDMLgrgAq1Y7XSFRxAThXju8IyHbSpbFSNi5uN/grfCoiZs3RXLaIS3ShJ0pGLwGJ5nLthb6rRynupak3HQ6m7W8E1KTiaE/sxvqMRuPe2Jss7ilrWctSStoKNHKJUMtxH1ievw57W3ZrbUfzxVKGGM+BWytIWkg4g5xWxTkAPabFcSNLXWSQ5KlmYU05iw8KVO4/NJpGjqnNr6HjMH6ketvLf0IVhTyhwB5paccfsyYK2zVNaKSeysblfI6RWzU7ZoRK33XAHyVxBNmNjuusApdZCX2wA4kXm1kGlRlUYVG8RTQ4i+leQ7VvVNPhbILjdJU1si9J9KuWUFsXSq4e0kUNRTUcRGloJKZ54rP3D0VfUNkAynkqXs/URLuEYGiu43lARSTM4tdGw8yE412WAuXQvZPbKnmHGlmqmV0qc6Go9UmHapobK4BeU7iWC6e4gTCIEIgQlXbxJUhtI1UfSHsNIE/olKwXYFy72Yr+1eTxUPn8zGd7SyGEh463+BTFCMzbeC2bYZSiYXMuiqRRDKNTQUA8anlDM9VLir20VKdLXe7pdRNY2nBmk35LMseemJmavLWQhGaU4ITwprTeYaq6GmooRBGLk7k7qOKaSZxe4pl2WWlanlJSK3+1qYsaZuSBoVNWm86cZdumPhHDyvYWC9yo5h/rACOmM0uuZZO9ZUDMlS8MonyBrUnxC991uSajTGEpALq7pHEbqyZippEWROce7rL2t2ojnKpHSXCh95IFDHWRLmpsLFRXirWnrElsqXzmTUmyozjdMoou0wLqDycEUjA2oBC4z7TGHFWswUpJAaGIBP365Qr2bextL3iB3jv6K1l930TdY8o70aKIUCANCPWNnLjGHRNGeZvxB+l1nH0kr3HKCttMiXE0epUZEHrcjoRGaqu1lLTPvSXd4Ws356p6nwmZ/8AU0HzWxKSyG2wSLrachqo/M8Yzsr5cQl9rrdtmt6+AHRXcULYW5I0p21tMi8RdOJ4ADxMWtHhjml0rzqeQ+QXT5hbKFh2XaBW8ubBokEICT8Qyu130AMaXD6Zrh7ORra9/us9iby+zeq2rVlkijiQeviQRlXHui1oahzyYJLd1U8Tye4V6RbIbbCzilKri6YkVFUq4jSKmooC2qdE39wzN+/5U74C9l27hYlr22h8hNMAczFvhVI+FxvrdEUDmalU9sDfl0ujG+ih/Mnqk+kL0hMIqKX+03Hk7VWMWr2u6plmpUWhKtvy6yh0oBbNcKjtNrH5qjgRFVTmPM6CQaHUHmrGRrhZ7eSo7I7VFSixMi64k3VpPge7jFTPHNhc3Ej1Ydx9wmGls7bHdfLDsvoQ+gdm+Qk7x0hp8of47ZMYiyG4tf5KHIW0rgetle9jIpMTw/EMf9xixrv6xXFJ7q6vCqbRAhfKwIWDtWiqUHcqOqaTJVNHUEfdQ1Dbx3XGtlldDaT7Zw6/rX9IQ7Uwl8ZsjD3WVzai0S651ccbjQ/8lxdYLQswjDw5+jnC7j9kjVymqnsNhoPyrLjYlJYNj+a4MeR+sU1PI6uqDJy5JuUNhjDU5bG2YWZdN7tK6x74v5DazQqEnO8yFbbK6mI3CwXkb8xKzXVm8tW4Yd+H1hgDQBLSHUlEg3HspREFspeAEJFtyrJsoa1CV6wFqGvsLr4p/PhBkXjpza6oqeKjUZ6UifK1g12SGZ8puN+SmD5Axz3DGMdiXaRkTzFSjMevL/KvqXD5HNBkNvBROrOpPpGUq8QrKjuzO0PLl8FaxUkbNQNVWUpO/wA4WbDNbutPwTAjavKplAGcdtoqhx0au9As+a2gbbyIJ8YuKLCJQcz9Pmo3SN80obQ7TPryUacco01PSxNOYi56nUpV8hWPJ2c7NqF0HHtKOQ5RZMIYblVtTWMiTlJWclDRYKQLgvAjUg4nvBh54bDJHUxHQnKfI/gqmErpSSeasyVqpWotqIJ+HiN0eYjROg/Wj2SkkTmjMFhTTP28ywMnWStHBaMRyxCoYdOTTU9YdSySx8naKxo3Z2WSCqZUCCTG4bG3L3QmstwmqXX01mrrm24D3LBT6gRlK2MR4ywcpGFvqNfohmg8iFF7Mrf6F0yqz1HTebP3XNRwCgPEcYzWLUr4HOtoW6/5VtE4OFzzW/7Rdn1KAnpcfbNfzAPjSNe76bolpaiPEact5jS32/Che10D/BT7P2ymYlga9bCvj+kUeE0TocYb0ylM1UgNNp1VL2dTDiFvOoVS8pROGGevhFpi1S5tXlaoaNv6V0/7GbVqmnXmlgVQApJGqSaY98PT05ha3NuQuIJ+I5wTbC100s/aCYU3LPKT2ghV3nTCJoGZ5A1RTOysJC59svtCqbao4sqUnfGcxF8tJWskvo13/KnhtLER1CU9trPWzOpmUjqOJoo7lCle/CvfG0MLJyxx1At+QqkvMdwOa0dlpAOLVMuCiEjqg6JEZztLib55RRw7k/wJzD4BGwyuW3KyDL00lxSiUmqgD94GlP0ifCs0LeERqEniQzjNfQpsfdGIGgMW7RfUqokcBcDkvUmnq848kOq6gHdVRxjqkb1ekStfr6JeRht6r3ggRzq4qWwaFCuY6ld6qeVYkDO9bwUErjl9VYamKiI3MIU7X3FkO1oBvPlHjfeUcpNg3qVYaTUhKc9TuEY3FsQdUz+yQnT9xWkw6kbHGJHb8lWn59DYITgB8WpijDRI7g0gsBu7mVcAaZnpbftFTrgaQpIWqtATjkTWmmEWcdJBRxGZ7S6253UDpgTlBsk/aq1XpaYEvitZb6SoNE0qRTEV0i2w+dlXHxGCwvZRPOXmvcnLTbxAFE3tVExbnDyG5iFVy4oxmi2mdkHT2ngPyiIOCwckk7FpHbBXG9jmB27yzxMRyuLWHKlvb5S4Lak2UoQAhISBoI8zEi6SlvmIJ5r2tAJ4/WIZ5HCJwB03+C6gNpAubPruT7aa4FaSO84iN5E8VGFF53y/ZWBbeF3hdW5ifAtZgb1dGf8AclQp4qEUccJOBTHoL/Ahd0DP0wUjWqCHVISMQop5AEiNth0nEpWPJ3aD8k6BlvdNdhopKTbdRXoQv/isfWM3j7stVSS22kI+IXEXeLvJUfZi+n30XhiULA4EXThxpXwiPtYG2aOdr38OifpxZdMs+16vLaVS8KgjQ/oR6x87qGy4TUtnj1Y4A28D9wnGFtQwtduEnWzZarPddW2kmWdBLZGSFKHYPEGNtQmCcirYeSqZy9g4XirlnJLEj+NzqjvzPr4xR4fH7fipcfdbqfsm6h3Aprcyrnsmd/zGYAqR0VBTLBSP1i+xR2aRLUIsF1+KtWCydpwegNN4ryrEsD8sjSo5hdhXDkPGQtJSP6bhvp5HEj97oXx+i48ZP88VxRSZTZOO18v7ywwlGNXan8tw/wBoRwnFxHQScU95nd8+i6qabNM0DY6rztEoS8n0acKpx5AVPyhPsvAarEH1T9cgJ9TspMRfw4Qwc1nWGohlhWt75iNDTf6o+qrK0f8Abp6SOsa7vmIsTsqGx1Wo3QJGELG5KsmEMYNFSfmBStNYmaw3skpJW2vbmqLs6n7p8YnbE7qoTKDyUZmUdHW6aXqUva0zrBw38S1+SDa2oXhmcRUAIOP4o6dDJzd8kZ2jWy0y4Orhv1yiorJXQQySX2bdMQ5ZnxttubLyJi6FGuYp9Y+WQSSZnBvvO0+O63WS1hyCRdodoE1IQaqBoOZ1jaYbhpY1sZ9UlVT6XC2NnbIQgJdUCXc7x0qKU84dx2FzKF4JsLDT1Wap6oyVIttdJHtBWDayBQmktiO8/SK/s4CKUa27xV/L7hTdJTrV1AuKGA1OGUbU09Xl0k//ACsrI1tzcJgExUa+EUjqecH3x8EvxGdCozMcD/xMLywTBpu8fBSMfGTt81Xamx1gEnBRGAJ1iNtPMY2nONlJMYg83HzXsTYqBRWJAyO+IpqeYMcS8bFeRmIvHd59Ujz89KpdKjLqK0LJCumUMQrP9I0lDFiDqXI2azSNsl+XVW5a03b5qOz5+UcnGVe7K6UuporpyaKKhjdpjTdEVTBiFPh0rDL3A3bh7+qmjY1oDW7KtNzUiHnFKlVFQWqqunUKm8ammlYnw84r7MxrJ7Cw/wDHf5rp4beynsuflltzpaYU2oSyqqLxcqKjC6csdYTxc1zZKbjy5xxBYZMqljjaBp0SxsI8ff2DvXTxQsRpO08TeC146KSIW0TvtG/0FoNODALFDxKf0JjI4jT8fDGHmAvIXZKghNNtyXvLIb0K0rr+UH1rGRwzGDQwyxO5ju+B5qxqKYSua7xSrtFOBJIHZZTdTxWc/wB8I+hdmqX2ah4zx3n6+nIKjr5eJNlGzdFvexSyiA9Mq+KiB5KV/wDWIaqTO9NUzMrV1GFtU1dQzjF9CknURydl4QuSe0vZ8vS/SoH2rBxpndrj4H1iyieKiLLz+/T1SLhw3XUfs7tkPtBCu2ny3x87xykdBKS3Yq4pn5m68lBt/M3jcGpS2O/rK+UbPszAKbCzKf3m/psFUV7+JUhvTRWWqIMs1xCj6/SO8OvJIXKHEe7EQn1oAnDdD7rhU7LXVouYViMN1TJdostZvIVzrDI7rgq9xuL+Kx31Yw40aLwL1LAqacSnEghQHlHEhDJWk7WXZ21XiSqhSioGqEk08B846lIe0AHdcSWI7qv2c+XELJ0NR4YiKPHYrU72t5sITWHAMnZfkQV4fbvJINaEaR81oyY52va3bqt9IAWEFIymEJfRVNEhYJJ3RvIJHNdmJVDWxl8RDV0JTlSEpHVG7KPMWiLqGV8h1ss5TSXna1mwK5d7QHf80TTMSyfNcVnZxodS2PNxWnl9wpnZQHUBSBRYAvo3/iTG1hqHUZEc57h2d08D9lnXC6YrOvBtN8UNMtaVoPKKqtczjuLDcFIPsCpXV0BMVdQ67co56LuBuZ/gNVVlOwONT4xJP3TlHLRQyuu6693tTpj4QhO67bdTZd0jc0wv5rlG09n3Ap1TyeseqgAkkk1NTkMPSPpWA4g14bTMjOm55BXEE/EdbL6qj7P0XrQZUaURfcPJKFH1pDPayQR4VIP7rD4lWLRsFmWq8VKrleJPjj84fweLJSMHgFy0ZnlbOzCbkpPr/wCm22P97gw8ozvap2eqo4hzeT8B/lN5QNFa2F2cfWtuaF1LSFjFRxXTBV0U0xFd8d9paqPhtgGrh8lIG7Jk9pjRDSHR/TcSe4j9Io6QCWgA8/qkpO7PdbslaoEmHa4hNBxVkBGCp8KdU4m2ntzufIbq1lqBHAXpKfZU+8iXTia1XxUT+xH1LEahsEWVvgB9lnqeMvdcrvFhWYmWYbZT8Ix4nU+MZ4K5AsFoR6vVFNOFKFKGYBPlHh2QVzqx7fS644hdL1SFA+YI3Y+EKvfJh9R3/dPP6FRC07NNwkqes5Vm2gFIr7u9ig7jqk/vdDOKUYrIMzdb/f8AKjp5TE6x5KZ0GYnUJ3VWeajX0hvFnCjoWQN5ABQUg4sxeUzMe7uurUipcaqCKnIYGg4U8ISonS0hAfsQPmvauNs7TZalmTfXABwMX8jAWZlnQCx2q131VTTdCzRYqVzrtso0tgJI3infpHpdrdcWGWyU5h+hpFtG0EXXjGCy2LCZARfOasOQ/vFdXOJOUcly94zZeSvrQCCDrnCzZNiEqWlpsl6XnPdnFoNSKgp4jUHu9IsJoBVxA+Fk4wl2V45LXVoUkFKsU8t3dHy+qoG087onAt8juttRVgniB581WfkUq+FPOlYhdVGEZZHOPTUD7XTJiDuSllGlIASDVNeRHAcIZf2gE9M+GZupbYEff8qiqcGEcomjNtbkfhc827bv2oEClTLo1/6mEWfZohtMHHYOKkmfliJTvYtllts36XzTLG6BxjTYlWsnIa0XbZZeSW5u0q8hz4Tn68RFE79HQ6t5H7FBYJRmZvzH3Cgnl1oga58v35mPYrPdxTsNvNem0LLczv8AhfXFXRyERPdcpAlLFp2s4mWdUvqlxRabGRup7aqHTSHoqJktVHHHrlGY+Z2CvqOmYxvE3uFzW1rSKzdqTpU7tw3R9Gw3CzCc7z6KxY0DZa+yCOjl5yZy+zEu2fxOkXqcQkV74qO1UvGmp6Mc3ZiPBu3zU43S6+q8a6CNbBHw4mtXkLb3KZVDorLTWlZh8q/2NJu/+ZMYDGaji42Lf+Jnzdr9EyU7l33eQk0DCqEk8ym8fNRMV9jM2aVxudFHI/K5g81d2tk+mk3E6lu8OacfSsR4FJxI5IjyJ+airG2c1yRrFtX+FAJxR8O9eQ+ZizwyjZDJJUu3OnkEtVTF4bGEybPSyZZr3l3tqNRXOuYjOz1cmJV2SHZvw8yn44200N37ldfsecLzLbpTdvpCqc/3Xvh5SNNxdXIF6vLqKgjeKR4ULiO3tmuS6xOMg1QbjyRwNAr98IalibV09juAkmkxSea2rEtSXtBgIdSFjOlaEEapIxBjNw182FS5JNYz8v8ACdkgbUNuN1T2ZsRTU08pXZCiEHekUp5R32lxGOZzOG64IBXFBAWA3CoSjpatUpOTiQTT/iflGjxFoMTCOgSUB7zvNbViufaqR91ZpyMOUkmemB6KpxGMNkv1TStzI78O+I2gm46JPNY+a9ut11yxHOPMyHHTRZc5YyVqKqkVxoKd8TxVrmNy22XLpS0AhXWGQhISnIDXnC0kmZ2YqJxzar6FQpfIbcjt+F37zb8wsDaCTU44i7QUBKlnJKcM/pFrR1TYY3ZvQdSpaTchQM2mlNG0pq2MKntE/f4coWqsK9tBfJo7lbYeHinY53QOzRrSZmRkDUaaH+8YDFMOnpzaZmnUarS0WIxzDQ2PRWmnxXERnJYwD3DdPTOuwpE2kUhNrJUopT9ggVP51YRpsNDjhpDb7nZVjLEWK6I2AUilDhpGfZiFVCbB59f8qR2HU0o7zfhoo5hiqTd7WhOkWUGOZyGVI7vOyQfgwju6A6+Kz2DUm8KODtDfxTw4ReccBgyuvGdj9iqSqpnvuQLOG4+4Xq7ewy1J3DfHEsoaLqrhhMz8gXK9vba6R66jBCRcQNyRmrmo+g3R9B7JYdlj4j99z59PIBauJjcgDdholFIrxJjcEho12ATLQAE3bTj3eXYkhS+gFx6n+s4Mv9qMO8RhMLJxHFJKw+7fK3/a3n6lDu61K8sgqISBVRIAG8k0A8Y3M8jYmF7tgL/BSQnRMu3C7riJVGIlmg1hqsi84fGg7o+ZYaw1LKiuf+8l3ps0fD6qW2hTjtc2RZ7Cxm220ruokH1jyg70UrUtVaPYUwbOvB9pqugoeWvlFDhNQYK+SI/uGnmExUtzQh3RItlSSOkW851WUKJA34mgA1MXOM1UsjvYqYXe7fw80nSRtaOLJsNlP0rk9NNsjAEgBOiE1146nlE8NDHhdJwm++7c/wA5LjiuqZcx2GwXeJZkIQlAySAkcgKQorFSwIRAhL1vSIqVFIUhYuuA5bqnh+kdRSmJ1+ShlYHBcW2isZ2ypgPM3lSyzXD4TuPEeY8pK+hjqoiQPPw8fJRQzOY4NPp/ldD2ftZEyylxJBwoeEfNK6jfSylh2VzG8PbdJltqu2jLq3pIPcuPqdab0jD4fhUEP9RydOmlm37gAQ8sBVTXGvflphlFfBJPHEJB7p+y6qIY5SWO3Cssu4qQe0MQPxDTvEWola9glG2xVBNTujcWn0Uy7QAzypUR2IXEXCSzOUzbwUKgggwpM0sN+m67Y7NdpX2sc5ha65tbReFjjlrEUrm5bO5/zRdxtdm7vJYtvOKW0pKcbp6wGeHDWJMP/TnHHNidjy/5TUZF+56rGs5u8KxqJCGaBevOVSTDav7REWRyDKV40C9woGX3g4gJdN28mqVAKFLwqBUVGG6M5ivZ2jdBJMGWIa46abC6sYa6ZvdJuFibdSKnLRAbAKuiawJoO2uMzgDh7Jr1Ks3TCNmZybrOmH2kgOMmg1QsK8iE+sV9Zg3EcXMePXRRRY5ANCtyXnL6agKH5hT1jPTUphdleRdXkErJ2B7DolS3bWKXgbyQUkYgmoxpujX4fRNhisbkOGv+FV18XE7zdCOa1HpwPJU2yoXhQuYUKk0xUgaitcOMQRsNO4STju/t8PA+KppY2mNxiGvMDn5eC5vt8ykFF3TDuKQfUecfR+xtQ9xka476rzC3uc0uKj2PkktpVPPJq0yaNJP9V/4UjgntE6U4GH+0le4gYfAe+8d4/wBrOZ8zsArcG+qyLTmlKUVrN5xZKieJNSYs8EoW08QsLaW9Bt+VC4l71rbFsJaLs86KtyyaoB+J5WCEjlnwwiq7W1x4LaGI96TfwaPeP2TLGW1PJOdhWemUl/eXxWamMcc0hRrQbjjUnkNIyzXPnBhZpG3U+n80Xb5BG253K2do2y7KKBA6zas+VflHOBvDnSMChrxYNKX/AGf2ilEspTiqJSMfSg4xm8TpZ3V7BTjv30TkUrBCS/ZZVq2h0hvXbqf6TfleMbyhoG0MRfIbvO7jzP4Co5pnTOyt25BdF9mGy5aT7y6PtF9kHMA/F8v7xUTTmeQv5cvyrKCERttzXQo4U6IEIgQqtpPIQ2pTnZAxjwheG1tUkommJhCmjRbasCk7tP7wjDiT6OQsn0bfQ9PA+C4fA2Vt2rntoWQ9ZT/StErlVH/gTooRYV+HxV0V49fL+bKGKd0TrOUG0U6lczKuINR1vUmLKvjLKVrT0+yWp3h0hKYtvpVXQImW+20Eqw1TkoekIYWeLRuj5glT1Ayyh3VW5a0+lYamUnEUCz6GPKKThy8N2xUFZFxI7jcLSmlhQDiclYKH3VfQxc05LXGF2428QqB0Y3Coys4W1EaHMb/1huWASNXj4g4XC3JOdCxxGf77ozlS00h1907fheBufQ7qRairAYAZnd+sDG2/UfvyC4kfpkZsvjkuKYYEZEfvGOHSZrh2oK5F26hZE8ltvFfUJPaSOqeJENU09QwWjOdvR248im2PEndduvraLwqKOJ3pNfLOHG4lDe0l2Ho7T57L0xPGyjbl274qCCKkAjMjEZ/vCDEam9HJkcDoRuOYXDnPaFkWpJk2peSlR+zaBoCR2nPDKMFhE7I6LvOA1P2V5WNc+CzRcpwQwThl+90eS4rTt0BufDVVEOD1UtrtsOpXm3ZtqVavLVQ/Cn4jxO6EBQSVk+ciwJGnQePn0WupWClhEbdguRWjMKeJoaKWrwFak98bFoyeQSs0ga0ucnBhu4hAQSlaQCFDMH5/3iqkcZCQ/UHksgKqQTGQHmqVobPi0SHKlktq/iAEkgpoTfap8Rp2d+PN7Csa/wCivcxwzBwsw+PR3gOq0tMY5WZmC3VYVtWgmZausI6NlgENI1A+8fxHM84tqVjqetEtS7O6QjMeR8B4BEjwyQNOxS1Zsk4+4hCAVLWaJG8/IUqeQMfR6qripYHTSGzWi6eijDW3KeZSVQ9NS8g0QqXliXH1DJ10donheokcAY+WVFTJK59ZNo5+w/tb+0eZ3Kk3NlqW7Ne8TrbY7IPkDQ+Jr4CGJx7FhhJ95+pSLTxqnwCYre/lAbwoAf7SIrOychfNJ5D6pjEhZrVzGyuq1dWCKHBP3lVww3Rraamjhc6Z418eiqZZXPAYNk1WBYJUemfw3A6CMjjWOunk4EGovqevh5K1o6IMbnfuumbNbStTKi22CejSLytK5UB7oeDXhgLxa/IrtsgcSAmGBdogQiBCimWQtJSrIihgXhF1ybajZp5panpTB1GLjQycT/qN8d43xM+OOtZkl97a6VGaF127I2a2wafFxdArJSVjyIMZp7a3Cn3j1Z0/mydHDqB3t1X232eS4lD7KUpU2QSlAoCmuYA1EX1LjVPiEZjLsr7bO+gPNJSUz4HZgLjwTFKMdLLJbcGaChVeIp+sU+BVwZWPhJ0O3mE1WRZo8yRtiKoVMSS80lSQOVSPnFviDTFIHj+dEvCczbFMdn9K0mrragg9VQIzG/nxi3M8NRG3I8B42/Cpp6Z7XnTRD9nKUtNxVUEVv6BI38eENRYkwRnP740y8yfDwUDRyXqcnkpAQ2SlINa6qO8xzHSGYl8upPLkB0UZuTZquytrgi7UBelcATz4xUT0UlM++7PmFEWZ/AqnP28tBulBQrjrxG8QzTUcU3fY7MPD7rz2d3NYU/aJc7aqiuUXVLQ8N12iyYihynRFlSpecCGSQrM40CQMyToBBXtggiMs+jQmY43vdlbun6Ts/oUC+4pf4lnP8qd3Ex8lxTEX1LrQxhjDtYd4+Kv6ega0d/U/JZ87bjaa3QpdM6Zd5hKLCJX2zuy+HP4J3M1mwSpObfrSVBNxFBh8R8qmL2DAYWAbn5KJ1QSlVU07NrqSpxVdchF22OOBlgLBIVFS2MZnFbtm2UG+uvFXpCc0+fQbLOVdcZu63ZbwlgE9I8ro29PvL4JSfU4RXOm73DiGZ3y9VxBREjNJoPmfJKO1G0j19roCplpo30BJzVvP3zvrvi3w7BxOSyTvPdofDwHRaCjs1tm6W5fnxXoETaHJiVSEzN2sxLgfzP8ArMjfjinjyq3UiXDi2ir/AHR/Tk6f+rj9Cp5IGSkOPJalg2C60lbTZAnHE/bOE9WUbViEAjN5YzAyHiXZa8YgGOmvwGbDnI4c/wDaPmm2jugFauzVhCQZfcvpWpVEpKRQCmAGP4j5QnLK2urGRsbYX1vqfsuJXBkbnrL2XF+dWrO5RI7s/MxH2sn7gYEthjOaa7dcIoUC8sCiE/iV8R4AeZhDszNDSU0k8zrAm3nbkOtyfkpsQY6SRrGi9lgNSDMonpZlQU4ck5nuEe1OIVmMyGKmFmcz+T9l5FBFSNzyG5WJbFtPP4GqUHsNjNX5uEaLD8Gp6Bmdwu7qf5okZ6t85yjZdc9nezxlJUX/AOY5RawfhwwT3DzJhSeXiPLk9DHkbZNURKVECEQIRAhU7RkQ4KjBY7Kt3A8I5I5jdeEArm21+xLcwq+P4eaGN9OCV86Z8/GGo6hkv6Uw1/nx8ko+NzDdqV5O35qz3A1OoNzILGKSN9YpsS7PNeC+Lf8AnwTMFZyKebLtRp4AtqBBxpGOEVRQ1DZCPdKsbtkbYc0k7T/w1ptvpwDox/MnD5ecfSK9ompRK3p/lUsHdkLStbaS3npdxDpoqWcok/hJGR4HHGIKKKOSka9u4uCupSRKWn0VhMylIvJ6zDmafunhuhtsbpCC02eNj9iq6qg/cAsu12ykXwbzRyUNOChoYvcPrGSnhP7sg3B5+IPNJsZbZZXvBORi1fC13vBdlvVXmbTUE3HEh1H3V6flVmIpajCbP4tO4td1H3HNdB1lE9JMO/ynuiV914VHILHzjyPFKun0nizjq3f1afspAGlMewVkuMF4uXTeCLqkqCgQCqoBHGnlGM7c4uyqZCISQATcEEa8rq0w5veddbO0ZdcbcLdFOXSUJOCSQMAeHCMjR1zeNnm3NhfoPAK4dGRHouae0xhSphtIBuhAKWxWl7fdGZjX9lImT/1D+43JP3VVxHZblZ1h2LMLOEu4rCo6hA8TSPoMs2EUo1kb8QSkZHPdoExydjlhRXMOtMCnZvXlnd1U/WM1itZT1cZbRROeeoFm/E2UMtM6VuVxsr3/AK6yP/boLi/vuDLiE5DvjLmjqH/1nZR0G/xS/CjpzoPU/YKhMBbhLj6664nAQxGI4hkhbZLOqC53c1PXn6dEr2u/704lqXQpZySAO0ajIbuOUaHBJG0k4mmNhzurigp3wtJfuUw7P2OJZ4NNKS5PkG+4MW5NJwUR952hpwrxxlxSsdjBGZuWAai/vPtz6hv1Vizu681qbQ2kmXbMrLE1r9o5WqlLVnVWqjmTp6dw04y8d4s0bDlp4JSpqDfhs35qebc6OWabJxoXFcgMPOEsAbxqiWp5DQeZ1KK85I2x+qzvZvQlxZ1JJ8f0jP8AaiQueAncPaGtWra+1AqUS6QtzVXwp79THmD9l5p7PqCQ3kOfX0XlViLI7hm6WA0txd4kvOnXMD9+Eby1Lh0PJo/nqSqT9Sd3VdH2C2LCCmafIWvNCaVCTlU8d26KeorTUbe7/N1ZwUwj33XQoVTSIEIgQiBCIEIgQsraGaZQ0emIAPZJ38IhnZnYW2v5Ly4G6UVPsTCShVxxJzSqhingxmsonZZm5m/P/PqupKWOUXadfklac2ILar8k8Wjn0a6lHccxF0yrw3EW2Jseh0KVLJ4DfcLP2vsucXKoW4lBW0q91FXjTDE00wi79njFMIWckoHu4mdy1tmHmp+UVLufEmmOYOh5g/OM9h8ppKl1M/Z2o+4T87eIwPal/Zx9cs85IzOmAJ3aKG/TuMWcodC7MNlCyzxqtBTzkstQzGRBxSocRqItmwxYhEHD3hzGhVdPEY3KF5ll/FhSWnP9NZ6hP4FaHgYIq+poTkqml7f7hv6jn6IDbpetR2YYUEuoUg8RQHkcj3RoqSemqm5oXB3lv6jkvREsd6116Q66jY/RwUrYgrFm7UOsqC0YKG44EbiNYqq7s3T1kZjfsfj6KZgcw3CaJX2iKUDfV0ZpkU3geRrhGBruwppvcbnHUHX1Vi2rJFirG1lsFmbZOIvtpIIzwA//AFFHhdOH07mdHFQREEar6tL0yLyZh08C4unhWkXENYyjHfibbqGi/wA106HONCsi0bLWnPA8dY2WF1FFXs7ji7qCdvRVsjZIXWIUMpPLZF0pruprXSnOEcawZl+LHoOaXfA2d1ybK89ZMw+m/MrErL59cEKX+RvtLPOg5xmWPY1/Dp2mR/hsPM7BO09JFAL/ADKqv20llCmpFBaQRRx9ZHTOD8w/lpO4Y46GLikwd8h4tR33DUNH9Nvn/cfkmXSAbf5TTYkl7hJ3qfxD+PEVGA7ga8zHcLTVVBbe4G5+yJ5ODFfmdliWZLdNMpGaWzUnerUxH2jrhDBw27nQD+fBK4fDmfmdyWnbd5aHHAaJI6NuuoGFRwiwwij9lomwD3iLnzKgqpeJKX8tlj2HZjpRcqog5pRUA4/ErdjkIXlZQ0buLUuGblzPoFK100wyRjRNMrswQB0hCU/cTh4nMxRVva9zu5SM9T+E3DhQGsp9Avc5asvKputgKXw05nSFaTD6uufxZibdSppJ4oBlZuuk7JhfujRcFFFN6lKUBJIB40IizyhvdbsF6wki5WvAukQIRAhECEQIRAhULYs5Lzd0hJIxF4AjkQdDHrXOaczTYrh7A4WK5ZbmxFFkyjipZ0ZtKJLZ/KdB+8IZ/RqdJRqlbPiPd2WIq2bSlMH2StI+JOIPr6xW1HZuKTVnyUzK8jRytS3tBYVg6hSd9QYUjoMSpDaGU26HX6qUywS+834KezLQkUul1lwJKsSkEZ6kDSFMUfiNQ1pdGA5v7m7runbDGTZ2h5KfbSQbnWfeGFJ94YF7DDpEajj/AHG6LzDKp9XFw5hZ4/l/VKzsETszTosyWnBMyoWMVIFFbyn9IKOtdRVWV2xXcsQmZpulx5CSo3F3Tqk5R9EytlZ3hcdVUasNipm9oHmU9G6AtvIocT0jZHI4juMU0/Z+N7uJCcrurTlKYY668Lbs1/EtOMKOamFBxHehfWHIRAKnGKM5S8PH/uLH/wCw0KmGqrr2VZP8mfYPB4LZPmCIci7TTt0npnebLOH5XYC+DYaaIqky6hvS+2fnEv8A/W0F7ODx5scuwCtO3rMm5pxoFpDakoCQVPNEUASCahWFaGMfQvw+indI5xewuLj3Hc76beK9aC0Wsrdh7PPMVLkzLtH/AOUE05IHW7zFlWV+HVTcsVM9w/2FvzKXe6UOu1wHqtLamYaMv0ge6QIIvUriRuvCo17jrGPw4VNBXloZkJ1F+njbQp52WaLUrFc20Q2P4ZhtpVO2ftHO4qGHhGyhwmoxAB1RI6QdB3GfLUpJseU2aPXcpbm7ZW6ordK3FHVR/fhGmo8DjhZlNgP7Wiw9evqunMff7q/sLYxm5pJVUtNELXXXHqp7z5Awh2oxOLD6Tgx6OdtZT08RcdU27UWl0jhCDUnqN7vxK+UU9ABRUPEl0J1PXwCQqHGefK3YLZsCx0stUVS8rtV3a5RhZsRM1dxntJA2H0VyyDJDkB3UFovSaFXnnQojAJwoANEpGQi1kxLFqpuSEZB4fkpUU9LGbv1P85Kp/jBI6ssyVcaUHjEcHZeomOaZ33K9fiMbBZgWbMTk1MKopZxwDbWZ4FX0jS02C0VCMz/nr8khJVzTGzU67HbAFKkPTIpdIUhrjmFLPPTx3RzVVxkGRmjVPBS5TmduukiK9OogQiBCIEIgQiBCIEIgQoJuTQ4KLSCPMciMRHhF14RdYU7s6QCW3DyVj3VHziZlRKzY38/yonwNck+astpztttqPFIr5UjlmPs2kb8NVC6hJ1aVkzOxsur+iB+VREMjGKFw1FvT8KP2WYbfVQyuyKGzeSlwYUpfw9Ikbi+Hxuu0/Irl1LUO0KLA2bXLuqN4BtVapJ35iM3jdXSzAOprl1+ifpGSsNn7Kq9ZUg0pRefKiT2U0AHDUw5QY1ixjEcMZAHMr2SOAG5K8Kt6zkCiGFL53j6mLJsmIu1e+yXL4BsFXc2qlBlIJpvupjssqDu8n4rnjM6L7L2xZjxuraLROoqPQ0iBz52ahStLCvlpbAqcUhUqptaFZqWALo4mJKfH4IwW1ObNyspOCT7qm/wJKsis1MtA6hCR5FWJ8IjbjMs5/Qa63mvHMDfeK8rfspvAdK5T81PKkS5qx41NlBnhBQvaWQCFNiWXcJqc8TvzroIgNFIXiR248102dgFgqybRspZ6zKk8esIabV18DQ2N9gFKyVilFh2c8PsnyjnRXpQxE/tPisG7cw8lPmY7mmuxbMaZlugZcAvVLjgFVKJzoK7sBujPtqjWV3tVcdBs36egRMHCPJHueaxXdmFF6+24pKQKJBTeIpyIjSVOIUFSBxH+mqq4qeeP3QpXtnVq/mOvL7wkcqCI4qnCovd+hXToqp+6Gdl0jJtI4qJUf7xM7HqNg/TaSfKy49glO5sm6ytgApKVPOGhANxGGfluj1+KTPHc7vkpGULB72qcLKsRiXFGkBPHMnvhBzi43cbpxrGtFgFox4ukQIRAhECEQIRAhECEQIRAhECFlbRSbzjRDLpbVQ5JBr5j1jpmS/f28FHIHW7q5TMSU82o3XGnqZpJKFd6Vx0cOppfcdbzS/tEjfeC8ptOdTgZVXMEfWIv+gXNw4L3263JRvz9orwShDQ/EofWGouz8Q1ebqN1c/kLLLdsl9z+dM8wCT5DCLWHDIY9m/L8pV9S925XpnZ9gZlauQpDfCibvb1KhzOOyvS9kt/AwVc8YjdU0rP3D0F12IpHclrJsByh/hac0K+kQPxSmb1+CkFJL0+ayp3ZtA+0eU2hG5OZ4AanlFTUY37QeFRRkv6kWA8UzHRGPvSu0X33x5YDTNWkaBIqsjjomI4sEgh/Wr33ceX+NyvXVj5O7ANFpSewrxBWpgnUl03lHuJr5Q3Jiscbf0ISQOtm/AalcNo3uN3u+69tyzKV3L7QUMCAlOHPCED2hqcgcacgHqSphQx3sH39FtS2zSnEFSA2sVpilOOWWFIbp8YkkbmdHb1/wuXUNtjdZ9obJIx6SU34pSdNapqBDQr4j7w+IuojSuGyXJzYSWUTcUts9xp4YxIPZ5drehXP6jf+FnObIzbX8mYChuvEeSojkw+J+n1H4XoqHj/lfUm1W8Lt4fvcYUdgkZ5BSe226qRNtWjq0OZNPWOW9nwdvsvTiFlKzak64QkBNTgEpqongANY7OBwRd6V1vquRXPebMC6tsTZUyyi9MuEkigbrUJG+taA8BCzgwG0d7eKbjDt3bpojlSogQiBCIEIgQiBCIEIgQiBCIEIgQiBCgmJNtfbQlX5kg+sC8IBWe7s1LH+nT8qlDxoY6D3DYrkxtPJRf4Tlf8ATP8AzX9Y640n9x+JXPBZ0XtrZeVT/SrzKj6mOS9x3J+K9ETRyVtqx5dOTLe/sg+Zjiy7yhXEoAyFOUer1Y+09tplmiSLy1YJSNePKO4YXzPDGbqKWURtuVzewLBftBd8m60k0K/VLY1O8/2ixL4aFvCgHe5lJNjfUHPJt0XULHsNiWSEtIAOqjio8zFY5xe7M43KsGsa0WAWjSPF0kva7ZJtxJVdN3enttfiT95O9JiWKYsGQi7eiXkiv3hoeqVLF2nmLLWliZAcl1GqHU5Eb0n1ScY9fThrc0WrfovGSnZ266vITqHkBxtQUlWREQpgFfZmRbc7aEq5gV8cxHlgiwWbMbMS6sgpP5VYeBrTuiRsj2+64rgxMPJUFbFtn+ovwT9IYbWzj930URpWLw1sHL166nFcKgeggdXVB/cgUkQ1st2zLHYYFGm0p3nMnmo4wq5xcbk3U7Whuyvx4ukQIRAhECEQIRAhECEQIRAhECEQIRAhECEQIRAhECEQIRAhECFiWns00+4VuFZBAF0GgoNK50PCJGSuYCG8/ionRNcbla0tLpbSEISEpSKAAUAER7qQCylgXqIEIIgQly3tlW30qSLtFYqQoVQT95NMW1cR3iJYpTGbhRSRBy+7D7PGSYLalXiVFVK1CRkEg65Z0EcyOa512iy9iYWtsUxRwpEQIRAhECEQIRAhECEQIRAhECEQIRA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data:image/jpeg;base64,/9j/4AAQSkZJRgABAQAAAQABAAD/2wCEAAkGBxMTEhUUExQVFhUXGRwYFxgXGBgaHBgaHRgXGRwYGhkaHCggGhwlHBgXIjEhJSkrLi4uGCAzODMsNygtLiwBCgoKDg0OGxAQGzQmICYsLCw0LSwsLCwsNDQsLCwsLCwsLCwsLCwsLCwsLCwsLCwsLCwsLCwsLCwsLCwsLCwsLP/AABEIANAA8gMBEQACEQEDEQH/xAAbAAACAwEBAQAAAAAAAAAAAAAABgMEBQcCAf/EAEUQAAECAwUEBwUGBAUDBQAAAAECAwAEEQUSITFBBlFhcRMiMoGRobEHFELB0SNSYnLh8CQzQ/EWJVOCkmOishU0c8LS/8QAGwEAAgMBAQEAAAAAAAAAAAAAAAQDBQYCAQf/xAA9EQABAwIEAwUHAwMDBAMBAAABAAIDBBEFEiExE0FRBiJhcYEUMpGhscHRI0LwM1LhNHLxFSRDYoKSohb/2gAMAwEAAhEDEQA/AO4wIRAhECEQIRAhECEQIRAhECEQIRAhECF5WsDMgRy57W7leE2VKYthhHadQOahCzq2AG2Zc52qNy2W7oKDerlTXjFbVY7BGCGakKZrCVlTu1PRpWTdJQCSmtDgK0hOjxupkkAfGMp5hdOYANCvmze3cnON30OBJBuqSvApVujQzVUUJs82S+e26YWZxtXZWk8iI9ZUwv8AdcF6HAqwDEy6RHqEQIRAhECEQIRAhECEQIRAhECEQIRAhECEQIRAhECEQIRAhECEQIRAhfCY8JsLlCXLd2zlZbqld9f3EdZXllCvtGc5YW5j8vio3StASrMbaTr+DDQaSdVdZXgMPOGmYbVS6yOyjoPyq6bEWM0Bv5L6nZ6ZfF56YcJOlaDwFIlGGUkfvjMfHVJe3TyasaAof8FoR2qq5w/FHTN91oUEtRUnQlae0Tbnu6+iN1YRgd2GfdHy0xNgxF0cw0zLWQv4kDXDouFzs7NlKkuKUCOqok40qde8xto4Yd2D4KK55pp9klkXkvhYqF5HdTCo8YtaeNrgS4XGyp8UmIc0MOqcXtnnWzVtxX7848kwign1LLFJNrpW6OU0las8yaYqHOvkfrCD8AfHrTzW8DqE03E2jcJikNtMQl5FDvGHkYSkkraX+vHcdWp6GuZJsUzyVoNuiqFA+vhDEFXDOLsP5TjXgq3DK7RAhECEQIRAhECEQIRAhECEQIRAhECEQIRAhECEQIRAhECFkbQbRMSaLzywD8KRipR3BOZMLyTZTlaLu6BcOeGhc8n7anp80TWXYOg/mKH4lfDyGPEQ3DhTpe/Un05KpqMSa02bqfkrNl7MtNDIVzJONTvNczxMWzBHELMbZVMk0kuritxhgYBIjxzjzXAZrotqVaoMTCT3XKtaeKw1UqmuUcZlKYQVnzqACKRhu1TQKljxuR9CrTDRZhbyXBfa9LdDMhCMEKAWBz05A1i4wKYy0ocdwbKeQAOXWNgbODcv1RTADuoI1DXDhtAWWlu+Z5K3pghAqcTEjLu0CgfZo1VNE9U0oBExisoTJfks22ZRK88QYniIIsVy3um4WQ026yQppRI3E49xirrsBpqg52dx/UJ+Ktc3QprsLbCvVdz35EcxFDI+qoHZaoXb/cPureCsa9ODDyVCqSCDuh9j2vGZpuE8DfZSR2vUQIRAhECEQIRAhECEQIRAhECEQIRAhECEQIRAhZVr2mEJKULQHDleOFeQiCUvIsz4qN7wNEmSOzQLqnZhzpnq0KjknW6hPwihHE6mHaFsMbLsGvMndUNa6Zz8hNgtdTQTgABFgHF26RLA3ZeFJJ3x1oF4QV7bSE605RyTdAOVX23ajCIC1MtkJGikQpUckBSsc9RTelYw/a1ozxHzV1hZNnXXDPbYoe+ITX+mnD/cYb7OaUR8ynZfeXUNj3rrBqrWNmI+43yWQe8iZ5CuztqjKgI4iJo4FC6RzlWbdbVjig8MR9Ylc2RviPmozbmra5W83mDTIiIWy2fa1l0G6XWQthQh0PBQCCVCWEKOOe/URzKxr2FrhcdEAuB7p1TDZoclu06mh0Ncf14xifZuBMXUxOT+07ei0tOHtAzHVNUlOJcFQe6LBjg4XToN1ZjteogQiBCIEIgQiBCIEIgQiBCIEIgQvlYELy86EgqUQABUk6R4Sgrle1vtEWsqblDcbGCnjmeCB8/7xaUuHFwzzfBV09ZrlYqGzNlXQZybUqgxSFklRPfqfKFK2qaf0YBovYmEd6Qpk2StkzK3epSir1dMgAPACOoYRFHvrzVfUEvmt4LfdaxyiVrlA9mqgUyo8v3nEgcFEWOK8iSVWPeKF57O4q9KyhGcQPlF05DSuO6uoZEQF5KsWU7QNVStFIqKRj+1nuxHz+ycow0Pdl8Fwf20BPv7WVbiPC8Ya7Of6P1Knl3XR9linoim6SqpONSIu39oqSEBkjjoOizE2HzukJGq1nWnKYk04D6Q1T49h0x7kgv46fVKSUNSzUs0XiWlk7otjLcXBUQAOhUjrak4t+EcAsfo9eZC03aqiyHMD9mv/tV9DHV3Q6+835j8roFpPisW03VtBRUnFIrQw6x7HszNNwpmMu4BX7LnJe1pejguvIFFBJotB0Wg/dP6GM22U07zzaeS0BYHAArBmJ2espYKyXpauDqRingsaH94xJJTNeOJCvWyEaOXS9ldqmpxAKVC9TfnyhUON8rt00110wx2ukQIRAhECEQIRAhECEQIRAhYO1m0KJRoqJF84JHziWCF0z8jfU9FDNKI23KXtj7bcUQFEkudc10ByiN+RpcR7v4/K5jc7S6xfaDtMXypltVGEGi1D+oofAN4EWuHUQtx5PQeHX1SVVUlxyM2WXs/YIIExMi42nsI37sNTC2I4nnPCh8r/YLqGnyDM9XnlOT7obQKIGQ0SN54xBTwCIZnbqOWXPo1dAsyyW5VoIbpX4jqTHZeZHeC6MQgbfclBWd0SABIl7ivqQomAloQ1r3HRe1uBGdK7qxQV+NxU5yN1PnYBWsFG86lQvzixuA3ih84zVTjWIPIDbAHbLr81Zsp2DdUFWuP9YYZ0V9IWd/1R2pLvjZdkRKKUtVt5akoJJSKmoIG7CsJ1sFUxofOSfM3UTGtDyWrkPtiaBtFjDEpbH/eY1nZ3/RHzKJd04bFbUJWkBxSEkncR55RXYpgct80DSR8UsHxsdclOqVA4g1G8RmZIZIjlkbY+KsGPY8Xabr1WHaHFKqjN4nadDt8EtU0EUwNxY9Rus2YlnSrqnDfX5R9NwjHqatj10eN2/ceCy9ZQvpjrqOq9NSeBvqvHSmEWbqoX7osq5zgoGwl0FtwVABxOaRx4RzPentLEd+XXy8VLEXH8pGtyyHZB4Py6iADgRp+FQ1Sd0QuayZmdu3Tormkqs5yP3Tls1tSzOoLawlLtKKbVilY1Ka9ocMx5xWF8lK641arLKHixS/bOzTsg773IVKEm84xXIV7SOEOh0VW3MzRw/n86qLWI2dsmqW2p9/l+oejOZKSQRxFfSK50/CmDXt0vsmSM7dCvuyu2LgmTJThHSYdGvILByPf6xYTwhhu3Y7KOGUnR26f4gTCIEIgQiBCIEIgQvK1UBJ0jwmwQuD7cWkqYmcT2lXUD8Kc/ExdZRS0l/3O1Kqi4zT+ATmhlTUulKQekUkJJSMUppiK6HSvGMhRVccsxdM60bPmeQVlLG4Mswd4pUmlsyyquAOOp7DKT1W+Kj+yY0hnqMS0jGWPrzKQyR0/vauWrJTzkxKKW9dSCoXcKACpy7or3U7I5wyPku5JHGIuKdLAsxDDVEYkipVvh6V1zlVfTjumTmVceUaVgaBdcSOcRe6+S66x68WRCS8qxMu3UEjOM7jVaYYS1hs429Lm11d08fMJZs9Lqn1LUkIbAN5ThBK9OqK9VIzqcTTKKySehZT8CGz3EauKiibUOk4khsOTfyobTtOtUtY6FWkK4PhTg/iSeg+5T7pLNUuz0n0nVPYHaIwqdwjZRxsa2x1PxST3OcdFqKsdpklTdaqwNT3xm+1NhTssLa/Zd0zQ2Q2K4x7Wm/8ANZY60a/8zEnZzWit4lMSldP2Tl2BLoKUoJ4UrGyc51hYWCybiC48TU3Wi9MNg0KSg78v7xDNRR1TMsgDh/PgvGzcN2ZgIK9JUFDA1j5jjeFOw+fKPdOoP29FqsPrRUR6+8N15XlSK+kfLHKHx7jXROywtkYWu2UErM3wa4KSbqhuI1HA5x9Nhqw6Jrzs4XH481iKmlMchaOSoWyFKSejNKYqH3qaE74taPuuBl57eCXErQcjduqpS6w+yW1a9kn0PCJ6qI0snHYLt/cPuph3XW+CWpfZNPvbQvKSgqJNDRSSkE0B0xGcRVcTeCZY9Qralqi85H7p1e2kZZcDLhUlQwBX8XEE9qM4+jqIbTRbeH0VqJY3HI5Yc3Z4YmBMStOicPXQMkqOo4K3aGJ5pmV1OTtI3UjqPBRhhhf/AOp+Sg9okpVhuaRULZIOGdwnEdxhnCpxVUhbzb9lxO0xyX6rpuyNrCalGna1JTRX5hga+vfHqYadFswLpECEQIRAhECFn247SXcIPwmOSLkDqR9Vy82aSuEzRAtBlKskoCu8kGLLH5C2nIb0VfQt7+qZtotqCaty5p99zRHAfijO4B2bfK4VFULN5N6+J8PBOVteGjJHvzKwrEsEzCqmqWRitas16kknSNTXV8cDeFFuq6GEuOd625x73hxuWlx9mk0qNd6jCFLEQc71zVSixaF0uWaokDcKR691zddQRWZbwUKxpEgSbhrZTMN6CI3utumoI7nRYtrWslFcQScAO/yj520S4jVSOPun6A6WV6wtjYOqXlrfmFBNVEfcRrzMaejwenpxmy6/NQumLtkx2XsqTQvHAZITl3mLRrWsFguA0k3KZkyqUpupASBoBSPbr1zLhZtot0pTfGe7UNvStPR32KigYGS6dFwr2stk2rL4nFCO6iifOOuzR/7T/wCRTUvNN1gj7BGMfQ2AZQsjUAGQrWbnlpFDRSfuqxH6RG+mY7UaHwXAuFcs91FSUEiuaDjTkdRGP7XxPNGOILkO0I+6tMKf+vYdFedNIwmHF3FyjmtU6xFysZM0r3ro09laAuvEEg17gI3uFxN4DmycibeuunrdZnGmG4kbutRFCKUhoSOa/K46jY/zmqFzAW5mrCm5ItBV3snEcOH0MaGlqm1Iyu3+q7a7PYFLu0k+5damWj12li/z0JG4ioPfFbOx1M40x906t+49FcUds1zumpoytqSovpBScx8bK9aHT0IhSKc07sjvdPwVi6POPEJJnUzdlOUWS9KqNAulcNyhv4esc1uHNmbxY9D15hexT5e65NE7ajc1Jru0N5CgRu6ta+UV/ZiCSCplifta/wA1JiDgWNcOqs+xCd/h3EKUMLpAJGeIJ8hFi+zXkIiOi6gDXKBSr7AhECEQIWZtFaHQy61jtUon8xwET00XFlDVDO/JGSuW7G2o4+y4lS1KOOZJxrQ+cV1V+nXN6Zh9URd6A36LA2vkLsy0u9ipsCgzIy+UauSON5D37C6qw5ze6Nytyw9misBbwuoGIbGv1MZzEO0fEJhpttr/AIT1PQWGaT4KC07XdeX7uy2UJBpdGfNUdUNJfvuNydVFVzho6BO2yljpl0AnFxWZ+UWMugyjZVUbszszvRMt+kLWVlxABZRLUK8THQBISz3MBV6VIiF6s4MoGiybR2TYcUk9gDMJ+I8TC8MUcIsxoCnc261JGSbaF1CQkevfHeo3XrQFbJpHq9Vd12OwFC99lmWg5UUih7TtIoh/uH3UNPKHTW8FxH2np/zeWqcOjT3UvViLs7/orD+4/ZOSnQp2sKS+wQUKSvq5A0I7jG8FUABnFlk5gS8ofUATXAiHGDMLgrgAq1Y7XSFRxAThXju8IyHbSpbFSNi5uN/grfCoiZs3RXLaIS3ShJ0pGLwGJ5nLthb6rRynupak3HQ6m7W8E1KTiaE/sxvqMRuPe2Jss7ilrWctSStoKNHKJUMtxH1ievw57W3ZrbUfzxVKGGM+BWytIWkg4g5xWxTkAPabFcSNLXWSQ5KlmYU05iw8KVO4/NJpGjqnNr6HjMH6ketvLf0IVhTyhwB5paccfsyYK2zVNaKSeysblfI6RWzU7ZoRK33XAHyVxBNmNjuusApdZCX2wA4kXm1kGlRlUYVG8RTQ4i+leQ7VvVNPhbILjdJU1si9J9KuWUFsXSq4e0kUNRTUcRGloJKZ54rP3D0VfUNkAynkqXs/URLuEYGiu43lARSTM4tdGw8yE412WAuXQvZPbKnmHGlmqmV0qc6Go9UmHapobK4BeU7iWC6e4gTCIEIgQlXbxJUhtI1UfSHsNIE/olKwXYFy72Yr+1eTxUPn8zGd7SyGEh463+BTFCMzbeC2bYZSiYXMuiqRRDKNTQUA8anlDM9VLir20VKdLXe7pdRNY2nBmk35LMseemJmavLWQhGaU4ITwprTeYaq6GmooRBGLk7k7qOKaSZxe4pl2WWlanlJSK3+1qYsaZuSBoVNWm86cZdumPhHDyvYWC9yo5h/rACOmM0uuZZO9ZUDMlS8MonyBrUnxC991uSajTGEpALq7pHEbqyZippEWROce7rL2t2ojnKpHSXCh95IFDHWRLmpsLFRXirWnrElsqXzmTUmyozjdMoou0wLqDycEUjA2oBC4z7TGHFWswUpJAaGIBP365Qr2bextL3iB3jv6K1l930TdY8o70aKIUCANCPWNnLjGHRNGeZvxB+l1nH0kr3HKCttMiXE0epUZEHrcjoRGaqu1lLTPvSXd4Ws356p6nwmZ/8AU0HzWxKSyG2wSLrachqo/M8Yzsr5cQl9rrdtmt6+AHRXcULYW5I0p21tMi8RdOJ4ADxMWtHhjml0rzqeQ+QXT5hbKFh2XaBW8ubBokEICT8Qyu130AMaXD6Zrh7ORra9/us9iby+zeq2rVlkijiQeviQRlXHui1oahzyYJLd1U8Tye4V6RbIbbCzilKri6YkVFUq4jSKmooC2qdE39wzN+/5U74C9l27hYlr22h8hNMAczFvhVI+FxvrdEUDmalU9sDfl0ujG+ih/Mnqk+kL0hMIqKX+03Hk7VWMWr2u6plmpUWhKtvy6yh0oBbNcKjtNrH5qjgRFVTmPM6CQaHUHmrGRrhZ7eSo7I7VFSixMi64k3VpPge7jFTPHNhc3Ej1Ydx9wmGls7bHdfLDsvoQ+gdm+Qk7x0hp8of47ZMYiyG4tf5KHIW0rgetle9jIpMTw/EMf9xixrv6xXFJ7q6vCqbRAhfKwIWDtWiqUHcqOqaTJVNHUEfdQ1Dbx3XGtlldDaT7Zw6/rX9IQ7Uwl8ZsjD3WVzai0S651ccbjQ/8lxdYLQswjDw5+jnC7j9kjVymqnsNhoPyrLjYlJYNj+a4MeR+sU1PI6uqDJy5JuUNhjDU5bG2YWZdN7tK6x74v5DazQqEnO8yFbbK6mI3CwXkb8xKzXVm8tW4Yd+H1hgDQBLSHUlEg3HspREFspeAEJFtyrJsoa1CV6wFqGvsLr4p/PhBkXjpza6oqeKjUZ6UifK1g12SGZ8puN+SmD5Axz3DGMdiXaRkTzFSjMevL/KvqXD5HNBkNvBROrOpPpGUq8QrKjuzO0PLl8FaxUkbNQNVWUpO/wA4WbDNbutPwTAjavKplAGcdtoqhx0au9As+a2gbbyIJ8YuKLCJQcz9Pmo3SN80obQ7TPryUacco01PSxNOYi56nUpV8hWPJ2c7NqF0HHtKOQ5RZMIYblVtTWMiTlJWclDRYKQLgvAjUg4nvBh54bDJHUxHQnKfI/gqmErpSSeasyVqpWotqIJ+HiN0eYjROg/Wj2SkkTmjMFhTTP28ywMnWStHBaMRyxCoYdOTTU9YdSySx8naKxo3Z2WSCqZUCCTG4bG3L3QmstwmqXX01mrrm24D3LBT6gRlK2MR4ywcpGFvqNfohmg8iFF7Mrf6F0yqz1HTebP3XNRwCgPEcYzWLUr4HOtoW6/5VtE4OFzzW/7Rdn1KAnpcfbNfzAPjSNe76bolpaiPEact5jS32/Che10D/BT7P2ymYlga9bCvj+kUeE0TocYb0ylM1UgNNp1VL2dTDiFvOoVS8pROGGevhFpi1S5tXlaoaNv6V0/7GbVqmnXmlgVQApJGqSaY98PT05ha3NuQuIJ+I5wTbC100s/aCYU3LPKT2ghV3nTCJoGZ5A1RTOysJC59svtCqbao4sqUnfGcxF8tJWskvo13/KnhtLER1CU9trPWzOpmUjqOJoo7lCle/CvfG0MLJyxx1At+QqkvMdwOa0dlpAOLVMuCiEjqg6JEZztLib55RRw7k/wJzD4BGwyuW3KyDL00lxSiUmqgD94GlP0ifCs0LeERqEniQzjNfQpsfdGIGgMW7RfUqokcBcDkvUmnq848kOq6gHdVRxjqkb1ekStfr6JeRht6r3ggRzq4qWwaFCuY6ld6qeVYkDO9bwUErjl9VYamKiI3MIU7X3FkO1oBvPlHjfeUcpNg3qVYaTUhKc9TuEY3FsQdUz+yQnT9xWkw6kbHGJHb8lWn59DYITgB8WpijDRI7g0gsBu7mVcAaZnpbftFTrgaQpIWqtATjkTWmmEWcdJBRxGZ7S6253UDpgTlBsk/aq1XpaYEvitZb6SoNE0qRTEV0i2w+dlXHxGCwvZRPOXmvcnLTbxAFE3tVExbnDyG5iFVy4oxmi2mdkHT2ngPyiIOCwckk7FpHbBXG9jmB27yzxMRyuLWHKlvb5S4Lak2UoQAhISBoI8zEi6SlvmIJ5r2tAJ4/WIZ5HCJwB03+C6gNpAubPruT7aa4FaSO84iN5E8VGFF53y/ZWBbeF3hdW5ifAtZgb1dGf8AclQp4qEUccJOBTHoL/Ahd0DP0wUjWqCHVISMQop5AEiNth0nEpWPJ3aD8k6BlvdNdhopKTbdRXoQv/isfWM3j7stVSS22kI+IXEXeLvJUfZi+n30XhiULA4EXThxpXwiPtYG2aOdr38OifpxZdMs+16vLaVS8KgjQ/oR6x87qGy4TUtnj1Y4A28D9wnGFtQwtduEnWzZarPddW2kmWdBLZGSFKHYPEGNtQmCcirYeSqZy9g4XirlnJLEj+NzqjvzPr4xR4fH7fipcfdbqfsm6h3Aprcyrnsmd/zGYAqR0VBTLBSP1i+xR2aRLUIsF1+KtWCydpwegNN4ryrEsD8sjSo5hdhXDkPGQtJSP6bhvp5HEj97oXx+i48ZP88VxRSZTZOO18v7ywwlGNXan8tw/wBoRwnFxHQScU95nd8+i6qabNM0DY6rztEoS8n0acKpx5AVPyhPsvAarEH1T9cgJ9TspMRfw4Qwc1nWGohlhWt75iNDTf6o+qrK0f8Abp6SOsa7vmIsTsqGx1Wo3QJGELG5KsmEMYNFSfmBStNYmaw3skpJW2vbmqLs6n7p8YnbE7qoTKDyUZmUdHW6aXqUva0zrBw38S1+SDa2oXhmcRUAIOP4o6dDJzd8kZ2jWy0y4Orhv1yiorJXQQySX2bdMQ5ZnxttubLyJi6FGuYp9Y+WQSSZnBvvO0+O63WS1hyCRdodoE1IQaqBoOZ1jaYbhpY1sZ9UlVT6XC2NnbIQgJdUCXc7x0qKU84dx2FzKF4JsLDT1Wap6oyVIttdJHtBWDayBQmktiO8/SK/s4CKUa27xV/L7hTdJTrV1AuKGA1OGUbU09Xl0k//ACsrI1tzcJgExUa+EUjqecH3x8EvxGdCozMcD/xMLywTBpu8fBSMfGTt81Xamx1gEnBRGAJ1iNtPMY2nONlJMYg83HzXsTYqBRWJAyO+IpqeYMcS8bFeRmIvHd59Ujz89KpdKjLqK0LJCumUMQrP9I0lDFiDqXI2azSNsl+XVW5a03b5qOz5+UcnGVe7K6UuporpyaKKhjdpjTdEVTBiFPh0rDL3A3bh7+qmjY1oDW7KtNzUiHnFKlVFQWqqunUKm8ammlYnw84r7MxrJ7Cw/wDHf5rp4beynsuflltzpaYU2oSyqqLxcqKjC6csdYTxc1zZKbjy5xxBYZMqljjaBp0SxsI8ff2DvXTxQsRpO08TeC146KSIW0TvtG/0FoNODALFDxKf0JjI4jT8fDGHmAvIXZKghNNtyXvLIb0K0rr+UH1rGRwzGDQwyxO5ju+B5qxqKYSua7xSrtFOBJIHZZTdTxWc/wB8I+hdmqX2ah4zx3n6+nIKjr5eJNlGzdFvexSyiA9Mq+KiB5KV/wDWIaqTO9NUzMrV1GFtU1dQzjF9CknURydl4QuSe0vZ8vS/SoH2rBxpndrj4H1iyieKiLLz+/T1SLhw3XUfs7tkPtBCu2ny3x87xykdBKS3Yq4pn5m68lBt/M3jcGpS2O/rK+UbPszAKbCzKf3m/psFUV7+JUhvTRWWqIMs1xCj6/SO8OvJIXKHEe7EQn1oAnDdD7rhU7LXVouYViMN1TJdostZvIVzrDI7rgq9xuL+Kx31Yw40aLwL1LAqacSnEghQHlHEhDJWk7WXZ21XiSqhSioGqEk08B846lIe0AHdcSWI7qv2c+XELJ0NR4YiKPHYrU72t5sITWHAMnZfkQV4fbvJINaEaR81oyY52va3bqt9IAWEFIymEJfRVNEhYJJ3RvIJHNdmJVDWxl8RDV0JTlSEpHVG7KPMWiLqGV8h1ss5TSXna1mwK5d7QHf80TTMSyfNcVnZxodS2PNxWnl9wpnZQHUBSBRYAvo3/iTG1hqHUZEc57h2d08D9lnXC6YrOvBtN8UNMtaVoPKKqtczjuLDcFIPsCpXV0BMVdQ67co56LuBuZ/gNVVlOwONT4xJP3TlHLRQyuu6693tTpj4QhO67bdTZd0jc0wv5rlG09n3Ap1TyeseqgAkkk1NTkMPSPpWA4g14bTMjOm55BXEE/EdbL6qj7P0XrQZUaURfcPJKFH1pDPayQR4VIP7rD4lWLRsFmWq8VKrleJPjj84fweLJSMHgFy0ZnlbOzCbkpPr/wCm22P97gw8ozvap2eqo4hzeT8B/lN5QNFa2F2cfWtuaF1LSFjFRxXTBV0U0xFd8d9paqPhtgGrh8lIG7Jk9pjRDSHR/TcSe4j9Io6QCWgA8/qkpO7PdbslaoEmHa4hNBxVkBGCp8KdU4m2ntzufIbq1lqBHAXpKfZU+8iXTia1XxUT+xH1LEahsEWVvgB9lnqeMvdcrvFhWYmWYbZT8Ix4nU+MZ4K5AsFoR6vVFNOFKFKGYBPlHh2QVzqx7fS644hdL1SFA+YI3Y+EKvfJh9R3/dPP6FRC07NNwkqes5Vm2gFIr7u9ig7jqk/vdDOKUYrIMzdb/f8AKjp5TE6x5KZ0GYnUJ3VWeajX0hvFnCjoWQN5ABQUg4sxeUzMe7uurUipcaqCKnIYGg4U8ISonS0hAfsQPmvauNs7TZalmTfXABwMX8jAWZlnQCx2q131VTTdCzRYqVzrtso0tgJI3infpHpdrdcWGWyU5h+hpFtG0EXXjGCy2LCZARfOasOQ/vFdXOJOUcly94zZeSvrQCCDrnCzZNiEqWlpsl6XnPdnFoNSKgp4jUHu9IsJoBVxA+Fk4wl2V45LXVoUkFKsU8t3dHy+qoG087onAt8juttRVgniB581WfkUq+FPOlYhdVGEZZHOPTUD7XTJiDuSllGlIASDVNeRHAcIZf2gE9M+GZupbYEff8qiqcGEcomjNtbkfhc827bv2oEClTLo1/6mEWfZohtMHHYOKkmfliJTvYtllts36XzTLG6BxjTYlWsnIa0XbZZeSW5u0q8hz4Tn68RFE79HQ6t5H7FBYJRmZvzH3Cgnl1oga58v35mPYrPdxTsNvNem0LLczv8AhfXFXRyERPdcpAlLFp2s4mWdUvqlxRabGRup7aqHTSHoqJktVHHHrlGY+Z2CvqOmYxvE3uFzW1rSKzdqTpU7tw3R9Gw3CzCc7z6KxY0DZa+yCOjl5yZy+zEu2fxOkXqcQkV74qO1UvGmp6Mc3ZiPBu3zU43S6+q8a6CNbBHw4mtXkLb3KZVDorLTWlZh8q/2NJu/+ZMYDGaji42Lf+Jnzdr9EyU7l33eQk0DCqEk8ym8fNRMV9jM2aVxudFHI/K5g81d2tk+mk3E6lu8OacfSsR4FJxI5IjyJ+airG2c1yRrFtX+FAJxR8O9eQ+ZizwyjZDJJUu3OnkEtVTF4bGEybPSyZZr3l3tqNRXOuYjOz1cmJV2SHZvw8yn44200N37ldfsecLzLbpTdvpCqc/3Xvh5SNNxdXIF6vLqKgjeKR4ULiO3tmuS6xOMg1QbjyRwNAr98IalibV09juAkmkxSea2rEtSXtBgIdSFjOlaEEapIxBjNw182FS5JNYz8v8ACdkgbUNuN1T2ZsRTU08pXZCiEHekUp5R32lxGOZzOG64IBXFBAWA3CoSjpatUpOTiQTT/iflGjxFoMTCOgSUB7zvNbViufaqR91ZpyMOUkmemB6KpxGMNkv1TStzI78O+I2gm46JPNY+a9ut11yxHOPMyHHTRZc5YyVqKqkVxoKd8TxVrmNy22XLpS0AhXWGQhISnIDXnC0kmZ2YqJxzar6FQpfIbcjt+F37zb8wsDaCTU44i7QUBKlnJKcM/pFrR1TYY3ZvQdSpaTchQM2mlNG0pq2MKntE/f4coWqsK9tBfJo7lbYeHinY53QOzRrSZmRkDUaaH+8YDFMOnpzaZmnUarS0WIxzDQ2PRWmnxXERnJYwD3DdPTOuwpE2kUhNrJUopT9ggVP51YRpsNDjhpDb7nZVjLEWK6I2AUilDhpGfZiFVCbB59f8qR2HU0o7zfhoo5hiqTd7WhOkWUGOZyGVI7vOyQfgwju6A6+Kz2DUm8KODtDfxTw4ReccBgyuvGdj9iqSqpnvuQLOG4+4Xq7ewy1J3DfHEsoaLqrhhMz8gXK9vba6R66jBCRcQNyRmrmo+g3R9B7JYdlj4j99z59PIBauJjcgDdholFIrxJjcEho12ATLQAE3bTj3eXYkhS+gFx6n+s4Mv9qMO8RhMLJxHFJKw+7fK3/a3n6lDu61K8sgqISBVRIAG8k0A8Y3M8jYmF7tgL/BSQnRMu3C7riJVGIlmg1hqsi84fGg7o+ZYaw1LKiuf+8l3ps0fD6qW2hTjtc2RZ7Cxm220ruokH1jyg70UrUtVaPYUwbOvB9pqugoeWvlFDhNQYK+SI/uGnmExUtzQh3RItlSSOkW851WUKJA34mgA1MXOM1UsjvYqYXe7fw80nSRtaOLJsNlP0rk9NNsjAEgBOiE1146nlE8NDHhdJwm++7c/wA5LjiuqZcx2GwXeJZkIQlAySAkcgKQorFSwIRAhL1vSIqVFIUhYuuA5bqnh+kdRSmJ1+ShlYHBcW2isZ2ypgPM3lSyzXD4TuPEeY8pK+hjqoiQPPw8fJRQzOY4NPp/ldD2ftZEyylxJBwoeEfNK6jfSylh2VzG8PbdJltqu2jLq3pIPcuPqdab0jD4fhUEP9RydOmlm37gAQ8sBVTXGvflphlFfBJPHEJB7p+y6qIY5SWO3Cssu4qQe0MQPxDTvEWola9glG2xVBNTujcWn0Uy7QAzypUR2IXEXCSzOUzbwUKgggwpM0sN+m67Y7NdpX2sc5ha65tbReFjjlrEUrm5bO5/zRdxtdm7vJYtvOKW0pKcbp6wGeHDWJMP/TnHHNidjy/5TUZF+56rGs5u8KxqJCGaBevOVSTDav7REWRyDKV40C9woGX3g4gJdN28mqVAKFLwqBUVGG6M5ivZ2jdBJMGWIa46abC6sYa6ZvdJuFibdSKnLRAbAKuiawJoO2uMzgDh7Jr1Ks3TCNmZybrOmH2kgOMmg1QsK8iE+sV9Zg3EcXMePXRRRY5ANCtyXnL6agKH5hT1jPTUphdleRdXkErJ2B7DolS3bWKXgbyQUkYgmoxpujX4fRNhisbkOGv+FV18XE7zdCOa1HpwPJU2yoXhQuYUKk0xUgaitcOMQRsNO4STju/t8PA+KppY2mNxiGvMDn5eC5vt8ykFF3TDuKQfUecfR+xtQ9xka476rzC3uc0uKj2PkktpVPPJq0yaNJP9V/4UjgntE6U4GH+0le4gYfAe+8d4/wBrOZ8zsArcG+qyLTmlKUVrN5xZKieJNSYs8EoW08QsLaW9Bt+VC4l71rbFsJaLs86KtyyaoB+J5WCEjlnwwiq7W1x4LaGI96TfwaPeP2TLGW1PJOdhWemUl/eXxWamMcc0hRrQbjjUnkNIyzXPnBhZpG3U+n80Xb5BG253K2do2y7KKBA6zas+VflHOBvDnSMChrxYNKX/AGf2ilEspTiqJSMfSg4xm8TpZ3V7BTjv30TkUrBCS/ZZVq2h0hvXbqf6TfleMbyhoG0MRfIbvO7jzP4Co5pnTOyt25BdF9mGy5aT7y6PtF9kHMA/F8v7xUTTmeQv5cvyrKCERttzXQo4U6IEIgQqtpPIQ2pTnZAxjwheG1tUkommJhCmjRbasCk7tP7wjDiT6OQsn0bfQ9PA+C4fA2Vt2rntoWQ9ZT/StErlVH/gTooRYV+HxV0V49fL+bKGKd0TrOUG0U6lczKuINR1vUmLKvjLKVrT0+yWp3h0hKYtvpVXQImW+20Eqw1TkoekIYWeLRuj5glT1Ayyh3VW5a0+lYamUnEUCz6GPKKThy8N2xUFZFxI7jcLSmlhQDiclYKH3VfQxc05LXGF2428QqB0Y3Coys4W1EaHMb/1huWASNXj4g4XC3JOdCxxGf77ozlS00h1907fheBufQ7qRairAYAZnd+sDG2/UfvyC4kfpkZsvjkuKYYEZEfvGOHSZrh2oK5F26hZE8ltvFfUJPaSOqeJENU09QwWjOdvR248im2PEndduvraLwqKOJ3pNfLOHG4lDe0l2Ho7T57L0xPGyjbl274qCCKkAjMjEZ/vCDEam9HJkcDoRuOYXDnPaFkWpJk2peSlR+zaBoCR2nPDKMFhE7I6LvOA1P2V5WNc+CzRcpwQwThl+90eS4rTt0BufDVVEOD1UtrtsOpXm3ZtqVavLVQ/Cn4jxO6EBQSVk+ciwJGnQePn0WupWClhEbdguRWjMKeJoaKWrwFak98bFoyeQSs0ga0ucnBhu4hAQSlaQCFDMH5/3iqkcZCQ/UHksgKqQTGQHmqVobPi0SHKlktq/iAEkgpoTfap8Rp2d+PN7Csa/wCivcxwzBwsw+PR3gOq0tMY5WZmC3VYVtWgmZausI6NlgENI1A+8fxHM84tqVjqetEtS7O6QjMeR8B4BEjwyQNOxS1Zsk4+4hCAVLWaJG8/IUqeQMfR6qripYHTSGzWi6eijDW3KeZSVQ9NS8g0QqXliXH1DJ10donheokcAY+WVFTJK59ZNo5+w/tb+0eZ3Kk3NlqW7Ne8TrbY7IPkDQ+Jr4CGJx7FhhJ95+pSLTxqnwCYre/lAbwoAf7SIrOychfNJ5D6pjEhZrVzGyuq1dWCKHBP3lVww3Rraamjhc6Z418eiqZZXPAYNk1WBYJUemfw3A6CMjjWOunk4EGovqevh5K1o6IMbnfuumbNbStTKi22CejSLytK5UB7oeDXhgLxa/IrtsgcSAmGBdogQiBCimWQtJSrIihgXhF1ybajZp5panpTB1GLjQycT/qN8d43xM+OOtZkl97a6VGaF127I2a2wafFxdArJSVjyIMZp7a3Cn3j1Z0/mydHDqB3t1X232eS4lD7KUpU2QSlAoCmuYA1EX1LjVPiEZjLsr7bO+gPNJSUz4HZgLjwTFKMdLLJbcGaChVeIp+sU+BVwZWPhJ0O3mE1WRZo8yRtiKoVMSS80lSQOVSPnFviDTFIHj+dEvCczbFMdn9K0mrragg9VQIzG/nxi3M8NRG3I8B42/Cpp6Z7XnTRD9nKUtNxVUEVv6BI38eENRYkwRnP740y8yfDwUDRyXqcnkpAQ2SlINa6qO8xzHSGYl8upPLkB0UZuTZquytrgi7UBelcATz4xUT0UlM++7PmFEWZ/AqnP28tBulBQrjrxG8QzTUcU3fY7MPD7rz2d3NYU/aJc7aqiuUXVLQ8N12iyYihynRFlSpecCGSQrM40CQMyToBBXtggiMs+jQmY43vdlbun6Ts/oUC+4pf4lnP8qd3Ex8lxTEX1LrQxhjDtYd4+Kv6ega0d/U/JZ87bjaa3QpdM6Zd5hKLCJX2zuy+HP4J3M1mwSpObfrSVBNxFBh8R8qmL2DAYWAbn5KJ1QSlVU07NrqSpxVdchF22OOBlgLBIVFS2MZnFbtm2UG+uvFXpCc0+fQbLOVdcZu63ZbwlgE9I8ro29PvL4JSfU4RXOm73DiGZ3y9VxBREjNJoPmfJKO1G0j19roCplpo30BJzVvP3zvrvi3w7BxOSyTvPdofDwHRaCjs1tm6W5fnxXoETaHJiVSEzN2sxLgfzP8ArMjfjinjyq3UiXDi2ir/AHR/Tk6f+rj9Cp5IGSkOPJalg2C60lbTZAnHE/bOE9WUbViEAjN5YzAyHiXZa8YgGOmvwGbDnI4c/wDaPmm2jugFauzVhCQZfcvpWpVEpKRQCmAGP4j5QnLK2urGRsbYX1vqfsuJXBkbnrL2XF+dWrO5RI7s/MxH2sn7gYEthjOaa7dcIoUC8sCiE/iV8R4AeZhDszNDSU0k8zrAm3nbkOtyfkpsQY6SRrGi9lgNSDMonpZlQU4ck5nuEe1OIVmMyGKmFmcz+T9l5FBFSNzyG5WJbFtPP4GqUHsNjNX5uEaLD8Gp6Bmdwu7qf5okZ6t85yjZdc9nezxlJUX/AOY5RawfhwwT3DzJhSeXiPLk9DHkbZNURKVECEQIRAhU7RkQ4KjBY7Kt3A8I5I5jdeEArm21+xLcwq+P4eaGN9OCV86Z8/GGo6hkv6Uw1/nx8ko+NzDdqV5O35qz3A1OoNzILGKSN9YpsS7PNeC+Lf8AnwTMFZyKebLtRp4AtqBBxpGOEVRQ1DZCPdKsbtkbYc0k7T/w1ptvpwDox/MnD5ecfSK9ompRK3p/lUsHdkLStbaS3npdxDpoqWcok/hJGR4HHGIKKKOSka9u4uCupSRKWn0VhMylIvJ6zDmafunhuhtsbpCC02eNj9iq6qg/cAsu12ykXwbzRyUNOChoYvcPrGSnhP7sg3B5+IPNJsZbZZXvBORi1fC13vBdlvVXmbTUE3HEh1H3V6flVmIpajCbP4tO4td1H3HNdB1lE9JMO/ynuiV914VHILHzjyPFKun0nizjq3f1afspAGlMewVkuMF4uXTeCLqkqCgQCqoBHGnlGM7c4uyqZCISQATcEEa8rq0w5veddbO0ZdcbcLdFOXSUJOCSQMAeHCMjR1zeNnm3NhfoPAK4dGRHouae0xhSphtIBuhAKWxWl7fdGZjX9lImT/1D+43JP3VVxHZblZ1h2LMLOEu4rCo6hA8TSPoMs2EUo1kb8QSkZHPdoExydjlhRXMOtMCnZvXlnd1U/WM1itZT1cZbRROeeoFm/E2UMtM6VuVxsr3/AK6yP/boLi/vuDLiE5DvjLmjqH/1nZR0G/xS/CjpzoPU/YKhMBbhLj6664nAQxGI4hkhbZLOqC53c1PXn6dEr2u/704lqXQpZySAO0ajIbuOUaHBJG0k4mmNhzurigp3wtJfuUw7P2OJZ4NNKS5PkG+4MW5NJwUR952hpwrxxlxSsdjBGZuWAai/vPtz6hv1Vizu681qbQ2kmXbMrLE1r9o5WqlLVnVWqjmTp6dw04y8d4s0bDlp4JSpqDfhs35qebc6OWabJxoXFcgMPOEsAbxqiWp5DQeZ1KK85I2x+qzvZvQlxZ1JJ8f0jP8AaiQueAncPaGtWra+1AqUS6QtzVXwp79THmD9l5p7PqCQ3kOfX0XlViLI7hm6WA0txd4kvOnXMD9+Eby1Lh0PJo/nqSqT9Sd3VdH2C2LCCmafIWvNCaVCTlU8d26KeorTUbe7/N1ZwUwj33XQoVTSIEIgQiBCIEIgQsraGaZQ0emIAPZJ38IhnZnYW2v5Ly4G6UVPsTCShVxxJzSqhingxmsonZZm5m/P/PqupKWOUXadfklac2ILar8k8Wjn0a6lHccxF0yrw3EW2Jseh0KVLJ4DfcLP2vsucXKoW4lBW0q91FXjTDE00wi79njFMIWckoHu4mdy1tmHmp+UVLufEmmOYOh5g/OM9h8ppKl1M/Z2o+4T87eIwPal/Zx9cs85IzOmAJ3aKG/TuMWcodC7MNlCyzxqtBTzkstQzGRBxSocRqItmwxYhEHD3hzGhVdPEY3KF5ll/FhSWnP9NZ6hP4FaHgYIq+poTkqml7f7hv6jn6IDbpetR2YYUEuoUg8RQHkcj3RoqSemqm5oXB3lv6jkvREsd6116Q66jY/RwUrYgrFm7UOsqC0YKG44EbiNYqq7s3T1kZjfsfj6KZgcw3CaJX2iKUDfV0ZpkU3geRrhGBruwppvcbnHUHX1Vi2rJFirG1lsFmbZOIvtpIIzwA//AFFHhdOH07mdHFQREEar6tL0yLyZh08C4unhWkXENYyjHfibbqGi/wA106HONCsi0bLWnPA8dY2WF1FFXs7ji7qCdvRVsjZIXWIUMpPLZF0pruprXSnOEcawZl+LHoOaXfA2d1ybK89ZMw+m/MrErL59cEKX+RvtLPOg5xmWPY1/Dp2mR/hsPM7BO09JFAL/ADKqv20llCmpFBaQRRx9ZHTOD8w/lpO4Y46GLikwd8h4tR33DUNH9Nvn/cfkmXSAbf5TTYkl7hJ3qfxD+PEVGA7ga8zHcLTVVBbe4G5+yJ5ODFfmdliWZLdNMpGaWzUnerUxH2jrhDBw27nQD+fBK4fDmfmdyWnbd5aHHAaJI6NuuoGFRwiwwij9lomwD3iLnzKgqpeJKX8tlj2HZjpRcqog5pRUA4/ErdjkIXlZQ0buLUuGblzPoFK100wyRjRNMrswQB0hCU/cTh4nMxRVva9zu5SM9T+E3DhQGsp9Avc5asvKputgKXw05nSFaTD6uufxZibdSppJ4oBlZuuk7JhfujRcFFFN6lKUBJIB40IizyhvdbsF6wki5WvAukQIRAhECEQIRAhULYs5Lzd0hJIxF4AjkQdDHrXOaczTYrh7A4WK5ZbmxFFkyjipZ0ZtKJLZ/KdB+8IZ/RqdJRqlbPiPd2WIq2bSlMH2StI+JOIPr6xW1HZuKTVnyUzK8jRytS3tBYVg6hSd9QYUjoMSpDaGU26HX6qUywS+834KezLQkUul1lwJKsSkEZ6kDSFMUfiNQ1pdGA5v7m7runbDGTZ2h5KfbSQbnWfeGFJ94YF7DDpEajj/AHG6LzDKp9XFw5hZ4/l/VKzsETszTosyWnBMyoWMVIFFbyn9IKOtdRVWV2xXcsQmZpulx5CSo3F3Tqk5R9EytlZ3hcdVUasNipm9oHmU9G6AtvIocT0jZHI4juMU0/Z+N7uJCcrurTlKYY668Lbs1/EtOMKOamFBxHehfWHIRAKnGKM5S8PH/uLH/wCw0KmGqrr2VZP8mfYPB4LZPmCIci7TTt0npnebLOH5XYC+DYaaIqky6hvS+2fnEv8A/W0F7ODx5scuwCtO3rMm5pxoFpDakoCQVPNEUASCahWFaGMfQvw+indI5xewuLj3Hc76beK9aC0Wsrdh7PPMVLkzLtH/AOUE05IHW7zFlWV+HVTcsVM9w/2FvzKXe6UOu1wHqtLamYaMv0ge6QIIvUriRuvCo17jrGPw4VNBXloZkJ1F+njbQp52WaLUrFc20Q2P4ZhtpVO2ftHO4qGHhGyhwmoxAB1RI6QdB3GfLUpJseU2aPXcpbm7ZW6ordK3FHVR/fhGmo8DjhZlNgP7Wiw9evqunMff7q/sLYxm5pJVUtNELXXXHqp7z5Awh2oxOLD6Tgx6OdtZT08RcdU27UWl0jhCDUnqN7vxK+UU9ABRUPEl0J1PXwCQqHGefK3YLZsCx0stUVS8rtV3a5RhZsRM1dxntJA2H0VyyDJDkB3UFovSaFXnnQojAJwoANEpGQi1kxLFqpuSEZB4fkpUU9LGbv1P85Kp/jBI6ssyVcaUHjEcHZeomOaZ33K9fiMbBZgWbMTk1MKopZxwDbWZ4FX0jS02C0VCMz/nr8khJVzTGzU67HbAFKkPTIpdIUhrjmFLPPTx3RzVVxkGRmjVPBS5TmduukiK9OogQiBCIEIgQiBCIEIgQoJuTQ4KLSCPMciMRHhF14RdYU7s6QCW3DyVj3VHziZlRKzY38/yonwNck+astpztttqPFIr5UjlmPs2kb8NVC6hJ1aVkzOxsur+iB+VREMjGKFw1FvT8KP2WYbfVQyuyKGzeSlwYUpfw9Ikbi+Hxuu0/Irl1LUO0KLA2bXLuqN4BtVapJ35iM3jdXSzAOprl1+ifpGSsNn7Kq9ZUg0pRefKiT2U0AHDUw5QY1ixjEcMZAHMr2SOAG5K8Kt6zkCiGFL53j6mLJsmIu1e+yXL4BsFXc2qlBlIJpvupjssqDu8n4rnjM6L7L2xZjxuraLROoqPQ0iBz52ahStLCvlpbAqcUhUqptaFZqWALo4mJKfH4IwW1ObNyspOCT7qm/wJKsis1MtA6hCR5FWJ8IjbjMs5/Qa63mvHMDfeK8rfspvAdK5T81PKkS5qx41NlBnhBQvaWQCFNiWXcJqc8TvzroIgNFIXiR248102dgFgqybRspZ6zKk8esIabV18DQ2N9gFKyVilFh2c8PsnyjnRXpQxE/tPisG7cw8lPmY7mmuxbMaZlugZcAvVLjgFVKJzoK7sBujPtqjWV3tVcdBs36egRMHCPJHueaxXdmFF6+24pKQKJBTeIpyIjSVOIUFSBxH+mqq4qeeP3QpXtnVq/mOvL7wkcqCI4qnCovd+hXToqp+6Gdl0jJtI4qJUf7xM7HqNg/TaSfKy49glO5sm6ytgApKVPOGhANxGGfluj1+KTPHc7vkpGULB72qcLKsRiXFGkBPHMnvhBzi43cbpxrGtFgFox4ukQIRAhECEQIRAhECEQIRAhECFlbRSbzjRDLpbVQ5JBr5j1jpmS/f28FHIHW7q5TMSU82o3XGnqZpJKFd6Vx0cOppfcdbzS/tEjfeC8ptOdTgZVXMEfWIv+gXNw4L3263JRvz9orwShDQ/EofWGouz8Q1ebqN1c/kLLLdsl9z+dM8wCT5DCLWHDIY9m/L8pV9S925XpnZ9gZlauQpDfCibvb1KhzOOyvS9kt/AwVc8YjdU0rP3D0F12IpHclrJsByh/hac0K+kQPxSmb1+CkFJL0+ayp3ZtA+0eU2hG5OZ4AanlFTUY37QeFRRkv6kWA8UzHRGPvSu0X33x5YDTNWkaBIqsjjomI4sEgh/Wr33ceX+NyvXVj5O7ANFpSewrxBWpgnUl03lHuJr5Q3Jiscbf0ISQOtm/AalcNo3uN3u+69tyzKV3L7QUMCAlOHPCED2hqcgcacgHqSphQx3sH39FtS2zSnEFSA2sVpilOOWWFIbp8YkkbmdHb1/wuXUNtjdZ9obJIx6SU34pSdNapqBDQr4j7w+IuojSuGyXJzYSWUTcUts9xp4YxIPZ5drehXP6jf+FnObIzbX8mYChuvEeSojkw+J+n1H4XoqHj/lfUm1W8Lt4fvcYUdgkZ5BSe226qRNtWjq0OZNPWOW9nwdvsvTiFlKzak64QkBNTgEpqongANY7OBwRd6V1vquRXPebMC6tsTZUyyi9MuEkigbrUJG+taA8BCzgwG0d7eKbjDt3bpojlSogQiBCIEIgQiBCIEIgQiBCIEIgQiBCgmJNtfbQlX5kg+sC8IBWe7s1LH+nT8qlDxoY6D3DYrkxtPJRf4Tlf8ATP8AzX9Y640n9x+JXPBZ0XtrZeVT/SrzKj6mOS9x3J+K9ETRyVtqx5dOTLe/sg+Zjiy7yhXEoAyFOUer1Y+09tplmiSLy1YJSNePKO4YXzPDGbqKWURtuVzewLBftBd8m60k0K/VLY1O8/2ixL4aFvCgHe5lJNjfUHPJt0XULHsNiWSEtIAOqjio8zFY5xe7M43KsGsa0WAWjSPF0kva7ZJtxJVdN3enttfiT95O9JiWKYsGQi7eiXkiv3hoeqVLF2nmLLWliZAcl1GqHU5Eb0n1ScY9fThrc0WrfovGSnZ266vITqHkBxtQUlWREQpgFfZmRbc7aEq5gV8cxHlgiwWbMbMS6sgpP5VYeBrTuiRsj2+64rgxMPJUFbFtn+ovwT9IYbWzj930URpWLw1sHL166nFcKgeggdXVB/cgUkQ1st2zLHYYFGm0p3nMnmo4wq5xcbk3U7Whuyvx4ukQIRAhECEQIRAhECEQIRAhECEQIRAhECEQIRAhECEQIRAhECFiWns00+4VuFZBAF0GgoNK50PCJGSuYCG8/ionRNcbla0tLpbSEISEpSKAAUAER7qQCylgXqIEIIgQly3tlW30qSLtFYqQoVQT95NMW1cR3iJYpTGbhRSRBy+7D7PGSYLalXiVFVK1CRkEg65Z0EcyOa512iy9iYWtsUxRwpEQIRAhECEQIRAhECEQIRAhECEQIRA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data:image/jpeg;base64,/9j/4AAQSkZJRgABAQAAAQABAAD/2wCEAAkGBxMTEhUUExQVFhUXGRwYFxgXGBgaHBgaHRgXGRwYGhkaHCggGhwlHBgXIjEhJSkrLi4uGCAzODMsNygtLiwBCgoKDg0OGxAQGzQmICYsLCw0LSwsLCwsNDQsLCwsLCwsLCwsLCwsLCwsLCwsLCwsLCwsLCwsLCwsLCwsLCwsLP/AABEIANAA8gMBEQACEQEDEQH/xAAbAAACAwEBAQAAAAAAAAAAAAAABgMEBQcCAf/EAEUQAAECAwUEBwUGBAUDBQAAAAECAwAEEQUSITFBBlFhcRMiMoGRobEHFELB0SNSYnLh8CQzQ/EWJVOCkmOishU0c8LS/8QAGwEAAgMBAQEAAAAAAAAAAAAAAAQDBQYCAQf/xAA9EQABAwIEAwUHAwMDBAMBAAABAAIDBBEFEiExE0FRBiJhcYEUMpGhscHRI0LwM1LhNHLxFSRDYoKSohb/2gAMAwEAAhEDEQA/AO4wIRAhECEQIRAhECEQIRAhECEQIRAhECF5WsDMgRy57W7leE2VKYthhHadQOahCzq2AG2Zc52qNy2W7oKDerlTXjFbVY7BGCGakKZrCVlTu1PRpWTdJQCSmtDgK0hOjxupkkAfGMp5hdOYANCvmze3cnON30OBJBuqSvApVujQzVUUJs82S+e26YWZxtXZWk8iI9ZUwv8AdcF6HAqwDEy6RHqEQIRAhECEQIRAhECEQIRAhECEQIRAhECEQIRAhECEQIRAhECEQIRAhfCY8JsLlCXLd2zlZbqld9f3EdZXllCvtGc5YW5j8vio3StASrMbaTr+DDQaSdVdZXgMPOGmYbVS6yOyjoPyq6bEWM0Bv5L6nZ6ZfF56YcJOlaDwFIlGGUkfvjMfHVJe3TyasaAof8FoR2qq5w/FHTN91oUEtRUnQlae0Tbnu6+iN1YRgd2GfdHy0xNgxF0cw0zLWQv4kDXDouFzs7NlKkuKUCOqok40qde8xto4Yd2D4KK55pp9klkXkvhYqF5HdTCo8YtaeNrgS4XGyp8UmIc0MOqcXtnnWzVtxX7848kwign1LLFJNrpW6OU0las8yaYqHOvkfrCD8AfHrTzW8DqE03E2jcJikNtMQl5FDvGHkYSkkraX+vHcdWp6GuZJsUzyVoNuiqFA+vhDEFXDOLsP5TjXgq3DK7RAhECEQIRAhECEQIRAhECEQIRAhECEQIRAhECEQIRAhECFkbQbRMSaLzywD8KRipR3BOZMLyTZTlaLu6BcOeGhc8n7anp80TWXYOg/mKH4lfDyGPEQ3DhTpe/Un05KpqMSa02bqfkrNl7MtNDIVzJONTvNczxMWzBHELMbZVMk0kuritxhgYBIjxzjzXAZrotqVaoMTCT3XKtaeKw1UqmuUcZlKYQVnzqACKRhu1TQKljxuR9CrTDRZhbyXBfa9LdDMhCMEKAWBz05A1i4wKYy0ocdwbKeQAOXWNgbODcv1RTADuoI1DXDhtAWWlu+Z5K3pghAqcTEjLu0CgfZo1VNE9U0oBExisoTJfks22ZRK88QYniIIsVy3um4WQ026yQppRI3E49xirrsBpqg52dx/UJ+Ktc3QprsLbCvVdz35EcxFDI+qoHZaoXb/cPureCsa9ODDyVCqSCDuh9j2vGZpuE8DfZSR2vUQIRAhECEQIRAhECEQIRAhECEQIRAhECEQIRAhZVr2mEJKULQHDleOFeQiCUvIsz4qN7wNEmSOzQLqnZhzpnq0KjknW6hPwihHE6mHaFsMbLsGvMndUNa6Zz8hNgtdTQTgABFgHF26RLA3ZeFJJ3x1oF4QV7bSE605RyTdAOVX23ajCIC1MtkJGikQpUckBSsc9RTelYw/a1ozxHzV1hZNnXXDPbYoe+ITX+mnD/cYb7OaUR8ynZfeXUNj3rrBqrWNmI+43yWQe8iZ5CuztqjKgI4iJo4FC6RzlWbdbVjig8MR9Ylc2RviPmozbmra5W83mDTIiIWy2fa1l0G6XWQthQh0PBQCCVCWEKOOe/URzKxr2FrhcdEAuB7p1TDZoclu06mh0Ncf14xifZuBMXUxOT+07ei0tOHtAzHVNUlOJcFQe6LBjg4XToN1ZjteogQiBCIEIgQiBCIEIgQiBCIEIgQvlYELy86EgqUQABUk6R4Sgrle1vtEWsqblDcbGCnjmeCB8/7xaUuHFwzzfBV09ZrlYqGzNlXQZybUqgxSFklRPfqfKFK2qaf0YBovYmEd6Qpk2StkzK3epSir1dMgAPACOoYRFHvrzVfUEvmt4LfdaxyiVrlA9mqgUyo8v3nEgcFEWOK8iSVWPeKF57O4q9KyhGcQPlF05DSuO6uoZEQF5KsWU7QNVStFIqKRj+1nuxHz+ycow0Pdl8Fwf20BPv7WVbiPC8Ya7Of6P1Knl3XR9linoim6SqpONSIu39oqSEBkjjoOizE2HzukJGq1nWnKYk04D6Q1T49h0x7kgv46fVKSUNSzUs0XiWlk7otjLcXBUQAOhUjrak4t+EcAsfo9eZC03aqiyHMD9mv/tV9DHV3Q6+835j8roFpPisW03VtBRUnFIrQw6x7HszNNwpmMu4BX7LnJe1pejguvIFFBJotB0Wg/dP6GM22U07zzaeS0BYHAArBmJ2espYKyXpauDqRingsaH94xJJTNeOJCvWyEaOXS9ldqmpxAKVC9TfnyhUON8rt00110wx2ukQIRAhECEQIRAhECEQIRAhYO1m0KJRoqJF84JHziWCF0z8jfU9FDNKI23KXtj7bcUQFEkudc10ByiN+RpcR7v4/K5jc7S6xfaDtMXypltVGEGi1D+oofAN4EWuHUQtx5PQeHX1SVVUlxyM2WXs/YIIExMi42nsI37sNTC2I4nnPCh8r/YLqGnyDM9XnlOT7obQKIGQ0SN54xBTwCIZnbqOWXPo1dAsyyW5VoIbpX4jqTHZeZHeC6MQgbfclBWd0SABIl7ivqQomAloQ1r3HRe1uBGdK7qxQV+NxU5yN1PnYBWsFG86lQvzixuA3ih84zVTjWIPIDbAHbLr81Zsp2DdUFWuP9YYZ0V9IWd/1R2pLvjZdkRKKUtVt5akoJJSKmoIG7CsJ1sFUxofOSfM3UTGtDyWrkPtiaBtFjDEpbH/eY1nZ3/RHzKJd04bFbUJWkBxSEkncR55RXYpgct80DSR8UsHxsdclOqVA4g1G8RmZIZIjlkbY+KsGPY8Xabr1WHaHFKqjN4nadDt8EtU0EUwNxY9Rus2YlnSrqnDfX5R9NwjHqatj10eN2/ceCy9ZQvpjrqOq9NSeBvqvHSmEWbqoX7osq5zgoGwl0FtwVABxOaRx4RzPentLEd+XXy8VLEXH8pGtyyHZB4Py6iADgRp+FQ1Sd0QuayZmdu3Tormkqs5yP3Tls1tSzOoLawlLtKKbVilY1Ka9ocMx5xWF8lK641arLKHixS/bOzTsg773IVKEm84xXIV7SOEOh0VW3MzRw/n86qLWI2dsmqW2p9/l+oejOZKSQRxFfSK50/CmDXt0vsmSM7dCvuyu2LgmTJThHSYdGvILByPf6xYTwhhu3Y7KOGUnR26f4gTCIEIgQiBCIEIgQvK1UBJ0jwmwQuD7cWkqYmcT2lXUD8Kc/ExdZRS0l/3O1Kqi4zT+ATmhlTUulKQekUkJJSMUppiK6HSvGMhRVccsxdM60bPmeQVlLG4Mswd4pUmlsyyquAOOp7DKT1W+Kj+yY0hnqMS0jGWPrzKQyR0/vauWrJTzkxKKW9dSCoXcKACpy7or3U7I5wyPku5JHGIuKdLAsxDDVEYkipVvh6V1zlVfTjumTmVceUaVgaBdcSOcRe6+S66x68WRCS8qxMu3UEjOM7jVaYYS1hs429Lm11d08fMJZs9Lqn1LUkIbAN5ThBK9OqK9VIzqcTTKKySehZT8CGz3EauKiibUOk4khsOTfyobTtOtUtY6FWkK4PhTg/iSeg+5T7pLNUuz0n0nVPYHaIwqdwjZRxsa2x1PxST3OcdFqKsdpklTdaqwNT3xm+1NhTssLa/Zd0zQ2Q2K4x7Wm/8ANZY60a/8zEnZzWit4lMSldP2Tl2BLoKUoJ4UrGyc51hYWCybiC48TU3Wi9MNg0KSg78v7xDNRR1TMsgDh/PgvGzcN2ZgIK9JUFDA1j5jjeFOw+fKPdOoP29FqsPrRUR6+8N15XlSK+kfLHKHx7jXROywtkYWu2UErM3wa4KSbqhuI1HA5x9Nhqw6Jrzs4XH481iKmlMchaOSoWyFKSejNKYqH3qaE74taPuuBl57eCXErQcjduqpS6w+yW1a9kn0PCJ6qI0snHYLt/cPuph3XW+CWpfZNPvbQvKSgqJNDRSSkE0B0xGcRVcTeCZY9Qralqi85H7p1e2kZZcDLhUlQwBX8XEE9qM4+jqIbTRbeH0VqJY3HI5Yc3Z4YmBMStOicPXQMkqOo4K3aGJ5pmV1OTtI3UjqPBRhhhf/AOp+Sg9okpVhuaRULZIOGdwnEdxhnCpxVUhbzb9lxO0xyX6rpuyNrCalGna1JTRX5hga+vfHqYadFswLpECEQIRAhECFn247SXcIPwmOSLkDqR9Vy82aSuEzRAtBlKskoCu8kGLLH5C2nIb0VfQt7+qZtotqCaty5p99zRHAfijO4B2bfK4VFULN5N6+J8PBOVteGjJHvzKwrEsEzCqmqWRitas16kknSNTXV8cDeFFuq6GEuOd625x73hxuWlx9mk0qNd6jCFLEQc71zVSixaF0uWaokDcKR691zddQRWZbwUKxpEgSbhrZTMN6CI3utumoI7nRYtrWslFcQScAO/yj520S4jVSOPun6A6WV6wtjYOqXlrfmFBNVEfcRrzMaejwenpxmy6/NQumLtkx2XsqTQvHAZITl3mLRrWsFguA0k3KZkyqUpupASBoBSPbr1zLhZtot0pTfGe7UNvStPR32KigYGS6dFwr2stk2rL4nFCO6iifOOuzR/7T/wCRTUvNN1gj7BGMfQ2AZQsjUAGQrWbnlpFDRSfuqxH6RG+mY7UaHwXAuFcs91FSUEiuaDjTkdRGP7XxPNGOILkO0I+6tMKf+vYdFedNIwmHF3FyjmtU6xFysZM0r3ro09laAuvEEg17gI3uFxN4DmycibeuunrdZnGmG4kbutRFCKUhoSOa/K46jY/zmqFzAW5mrCm5ItBV3snEcOH0MaGlqm1Iyu3+q7a7PYFLu0k+5damWj12li/z0JG4ioPfFbOx1M40x906t+49FcUds1zumpoytqSovpBScx8bK9aHT0IhSKc07sjvdPwVi6POPEJJnUzdlOUWS9KqNAulcNyhv4esc1uHNmbxY9D15hexT5e65NE7ajc1Jru0N5CgRu6ta+UV/ZiCSCplifta/wA1JiDgWNcOqs+xCd/h3EKUMLpAJGeIJ8hFi+zXkIiOi6gDXKBSr7AhECEQIWZtFaHQy61jtUon8xwET00XFlDVDO/JGSuW7G2o4+y4lS1KOOZJxrQ+cV1V+nXN6Zh9URd6A36LA2vkLsy0u9ipsCgzIy+UauSON5D37C6qw5ze6Nytyw9misBbwuoGIbGv1MZzEO0fEJhpttr/AIT1PQWGaT4KC07XdeX7uy2UJBpdGfNUdUNJfvuNydVFVzho6BO2yljpl0AnFxWZ+UWMugyjZVUbszszvRMt+kLWVlxABZRLUK8THQBISz3MBV6VIiF6s4MoGiybR2TYcUk9gDMJ+I8TC8MUcIsxoCnc261JGSbaF1CQkevfHeo3XrQFbJpHq9Vd12OwFC99lmWg5UUih7TtIoh/uH3UNPKHTW8FxH2np/zeWqcOjT3UvViLs7/orD+4/ZOSnQp2sKS+wQUKSvq5A0I7jG8FUABnFlk5gS8ofUATXAiHGDMLgrgAq1Y7XSFRxAThXju8IyHbSpbFSNi5uN/grfCoiZs3RXLaIS3ShJ0pGLwGJ5nLthb6rRynupak3HQ6m7W8E1KTiaE/sxvqMRuPe2Jss7ilrWctSStoKNHKJUMtxH1ievw57W3ZrbUfzxVKGGM+BWytIWkg4g5xWxTkAPabFcSNLXWSQ5KlmYU05iw8KVO4/NJpGjqnNr6HjMH6ketvLf0IVhTyhwB5paccfsyYK2zVNaKSeysblfI6RWzU7ZoRK33XAHyVxBNmNjuusApdZCX2wA4kXm1kGlRlUYVG8RTQ4i+leQ7VvVNPhbILjdJU1si9J9KuWUFsXSq4e0kUNRTUcRGloJKZ54rP3D0VfUNkAynkqXs/URLuEYGiu43lARSTM4tdGw8yE412WAuXQvZPbKnmHGlmqmV0qc6Go9UmHapobK4BeU7iWC6e4gTCIEIgQlXbxJUhtI1UfSHsNIE/olKwXYFy72Yr+1eTxUPn8zGd7SyGEh463+BTFCMzbeC2bYZSiYXMuiqRRDKNTQUA8anlDM9VLir20VKdLXe7pdRNY2nBmk35LMseemJmavLWQhGaU4ITwprTeYaq6GmooRBGLk7k7qOKaSZxe4pl2WWlanlJSK3+1qYsaZuSBoVNWm86cZdumPhHDyvYWC9yo5h/rACOmM0uuZZO9ZUDMlS8MonyBrUnxC991uSajTGEpALq7pHEbqyZippEWROce7rL2t2ojnKpHSXCh95IFDHWRLmpsLFRXirWnrElsqXzmTUmyozjdMoou0wLqDycEUjA2oBC4z7TGHFWswUpJAaGIBP365Qr2bextL3iB3jv6K1l930TdY8o70aKIUCANCPWNnLjGHRNGeZvxB+l1nH0kr3HKCttMiXE0epUZEHrcjoRGaqu1lLTPvSXd4Ws356p6nwmZ/8AU0HzWxKSyG2wSLrachqo/M8Yzsr5cQl9rrdtmt6+AHRXcULYW5I0p21tMi8RdOJ4ADxMWtHhjml0rzqeQ+QXT5hbKFh2XaBW8ubBokEICT8Qyu130AMaXD6Zrh7ORra9/us9iby+zeq2rVlkijiQeviQRlXHui1oahzyYJLd1U8Tye4V6RbIbbCzilKri6YkVFUq4jSKmooC2qdE39wzN+/5U74C9l27hYlr22h8hNMAczFvhVI+FxvrdEUDmalU9sDfl0ujG+ih/Mnqk+kL0hMIqKX+03Hk7VWMWr2u6plmpUWhKtvy6yh0oBbNcKjtNrH5qjgRFVTmPM6CQaHUHmrGRrhZ7eSo7I7VFSixMi64k3VpPge7jFTPHNhc3Ej1Ydx9wmGls7bHdfLDsvoQ+gdm+Qk7x0hp8of47ZMYiyG4tf5KHIW0rgetle9jIpMTw/EMf9xixrv6xXFJ7q6vCqbRAhfKwIWDtWiqUHcqOqaTJVNHUEfdQ1Dbx3XGtlldDaT7Zw6/rX9IQ7Uwl8ZsjD3WVzai0S651ccbjQ/8lxdYLQswjDw5+jnC7j9kjVymqnsNhoPyrLjYlJYNj+a4MeR+sU1PI6uqDJy5JuUNhjDU5bG2YWZdN7tK6x74v5DazQqEnO8yFbbK6mI3CwXkb8xKzXVm8tW4Yd+H1hgDQBLSHUlEg3HspREFspeAEJFtyrJsoa1CV6wFqGvsLr4p/PhBkXjpza6oqeKjUZ6UifK1g12SGZ8puN+SmD5Axz3DGMdiXaRkTzFSjMevL/KvqXD5HNBkNvBROrOpPpGUq8QrKjuzO0PLl8FaxUkbNQNVWUpO/wA4WbDNbutPwTAjavKplAGcdtoqhx0au9As+a2gbbyIJ8YuKLCJQcz9Pmo3SN80obQ7TPryUacco01PSxNOYi56nUpV8hWPJ2c7NqF0HHtKOQ5RZMIYblVtTWMiTlJWclDRYKQLgvAjUg4nvBh54bDJHUxHQnKfI/gqmErpSSeasyVqpWotqIJ+HiN0eYjROg/Wj2SkkTmjMFhTTP28ywMnWStHBaMRyxCoYdOTTU9YdSySx8naKxo3Z2WSCqZUCCTG4bG3L3QmstwmqXX01mrrm24D3LBT6gRlK2MR4ywcpGFvqNfohmg8iFF7Mrf6F0yqz1HTebP3XNRwCgPEcYzWLUr4HOtoW6/5VtE4OFzzW/7Rdn1KAnpcfbNfzAPjSNe76bolpaiPEact5jS32/Che10D/BT7P2ymYlga9bCvj+kUeE0TocYb0ylM1UgNNp1VL2dTDiFvOoVS8pROGGevhFpi1S5tXlaoaNv6V0/7GbVqmnXmlgVQApJGqSaY98PT05ha3NuQuIJ+I5wTbC100s/aCYU3LPKT2ghV3nTCJoGZ5A1RTOysJC59svtCqbao4sqUnfGcxF8tJWskvo13/KnhtLER1CU9trPWzOpmUjqOJoo7lCle/CvfG0MLJyxx1At+QqkvMdwOa0dlpAOLVMuCiEjqg6JEZztLib55RRw7k/wJzD4BGwyuW3KyDL00lxSiUmqgD94GlP0ifCs0LeERqEniQzjNfQpsfdGIGgMW7RfUqokcBcDkvUmnq848kOq6gHdVRxjqkb1ekStfr6JeRht6r3ggRzq4qWwaFCuY6ld6qeVYkDO9bwUErjl9VYamKiI3MIU7X3FkO1oBvPlHjfeUcpNg3qVYaTUhKc9TuEY3FsQdUz+yQnT9xWkw6kbHGJHb8lWn59DYITgB8WpijDRI7g0gsBu7mVcAaZnpbftFTrgaQpIWqtATjkTWmmEWcdJBRxGZ7S6253UDpgTlBsk/aq1XpaYEvitZb6SoNE0qRTEV0i2w+dlXHxGCwvZRPOXmvcnLTbxAFE3tVExbnDyG5iFVy4oxmi2mdkHT2ngPyiIOCwckk7FpHbBXG9jmB27yzxMRyuLWHKlvb5S4Lak2UoQAhISBoI8zEi6SlvmIJ5r2tAJ4/WIZ5HCJwB03+C6gNpAubPruT7aa4FaSO84iN5E8VGFF53y/ZWBbeF3hdW5ifAtZgb1dGf8AclQp4qEUccJOBTHoL/Ahd0DP0wUjWqCHVISMQop5AEiNth0nEpWPJ3aD8k6BlvdNdhopKTbdRXoQv/isfWM3j7stVSS22kI+IXEXeLvJUfZi+n30XhiULA4EXThxpXwiPtYG2aOdr38OifpxZdMs+16vLaVS8KgjQ/oR6x87qGy4TUtnj1Y4A28D9wnGFtQwtduEnWzZarPddW2kmWdBLZGSFKHYPEGNtQmCcirYeSqZy9g4XirlnJLEj+NzqjvzPr4xR4fH7fipcfdbqfsm6h3Aprcyrnsmd/zGYAqR0VBTLBSP1i+xR2aRLUIsF1+KtWCydpwegNN4ryrEsD8sjSo5hdhXDkPGQtJSP6bhvp5HEj97oXx+i48ZP88VxRSZTZOO18v7ywwlGNXan8tw/wBoRwnFxHQScU95nd8+i6qabNM0DY6rztEoS8n0acKpx5AVPyhPsvAarEH1T9cgJ9TspMRfw4Qwc1nWGohlhWt75iNDTf6o+qrK0f8Abp6SOsa7vmIsTsqGx1Wo3QJGELG5KsmEMYNFSfmBStNYmaw3skpJW2vbmqLs6n7p8YnbE7qoTKDyUZmUdHW6aXqUva0zrBw38S1+SDa2oXhmcRUAIOP4o6dDJzd8kZ2jWy0y4Orhv1yiorJXQQySX2bdMQ5ZnxttubLyJi6FGuYp9Y+WQSSZnBvvO0+O63WS1hyCRdodoE1IQaqBoOZ1jaYbhpY1sZ9UlVT6XC2NnbIQgJdUCXc7x0qKU84dx2FzKF4JsLDT1Wap6oyVIttdJHtBWDayBQmktiO8/SK/s4CKUa27xV/L7hTdJTrV1AuKGA1OGUbU09Xl0k//ACsrI1tzcJgExUa+EUjqecH3x8EvxGdCozMcD/xMLywTBpu8fBSMfGTt81Xamx1gEnBRGAJ1iNtPMY2nONlJMYg83HzXsTYqBRWJAyO+IpqeYMcS8bFeRmIvHd59Ujz89KpdKjLqK0LJCumUMQrP9I0lDFiDqXI2azSNsl+XVW5a03b5qOz5+UcnGVe7K6UuporpyaKKhjdpjTdEVTBiFPh0rDL3A3bh7+qmjY1oDW7KtNzUiHnFKlVFQWqqunUKm8ammlYnw84r7MxrJ7Cw/wDHf5rp4beynsuflltzpaYU2oSyqqLxcqKjC6csdYTxc1zZKbjy5xxBYZMqljjaBp0SxsI8ff2DvXTxQsRpO08TeC146KSIW0TvtG/0FoNODALFDxKf0JjI4jT8fDGHmAvIXZKghNNtyXvLIb0K0rr+UH1rGRwzGDQwyxO5ju+B5qxqKYSua7xSrtFOBJIHZZTdTxWc/wB8I+hdmqX2ah4zx3n6+nIKjr5eJNlGzdFvexSyiA9Mq+KiB5KV/wDWIaqTO9NUzMrV1GFtU1dQzjF9CknURydl4QuSe0vZ8vS/SoH2rBxpndrj4H1iyieKiLLz+/T1SLhw3XUfs7tkPtBCu2ny3x87xykdBKS3Yq4pn5m68lBt/M3jcGpS2O/rK+UbPszAKbCzKf3m/psFUV7+JUhvTRWWqIMs1xCj6/SO8OvJIXKHEe7EQn1oAnDdD7rhU7LXVouYViMN1TJdostZvIVzrDI7rgq9xuL+Kx31Yw40aLwL1LAqacSnEghQHlHEhDJWk7WXZ21XiSqhSioGqEk08B846lIe0AHdcSWI7qv2c+XELJ0NR4YiKPHYrU72t5sITWHAMnZfkQV4fbvJINaEaR81oyY52va3bqt9IAWEFIymEJfRVNEhYJJ3RvIJHNdmJVDWxl8RDV0JTlSEpHVG7KPMWiLqGV8h1ss5TSXna1mwK5d7QHf80TTMSyfNcVnZxodS2PNxWnl9wpnZQHUBSBRYAvo3/iTG1hqHUZEc57h2d08D9lnXC6YrOvBtN8UNMtaVoPKKqtczjuLDcFIPsCpXV0BMVdQ67co56LuBuZ/gNVVlOwONT4xJP3TlHLRQyuu6693tTpj4QhO67bdTZd0jc0wv5rlG09n3Ap1TyeseqgAkkk1NTkMPSPpWA4g14bTMjOm55BXEE/EdbL6qj7P0XrQZUaURfcPJKFH1pDPayQR4VIP7rD4lWLRsFmWq8VKrleJPjj84fweLJSMHgFy0ZnlbOzCbkpPr/wCm22P97gw8ozvap2eqo4hzeT8B/lN5QNFa2F2cfWtuaF1LSFjFRxXTBV0U0xFd8d9paqPhtgGrh8lIG7Jk9pjRDSHR/TcSe4j9Io6QCWgA8/qkpO7PdbslaoEmHa4hNBxVkBGCp8KdU4m2ntzufIbq1lqBHAXpKfZU+8iXTia1XxUT+xH1LEahsEWVvgB9lnqeMvdcrvFhWYmWYbZT8Ix4nU+MZ4K5AsFoR6vVFNOFKFKGYBPlHh2QVzqx7fS644hdL1SFA+YI3Y+EKvfJh9R3/dPP6FRC07NNwkqes5Vm2gFIr7u9ig7jqk/vdDOKUYrIMzdb/f8AKjp5TE6x5KZ0GYnUJ3VWeajX0hvFnCjoWQN5ABQUg4sxeUzMe7uurUipcaqCKnIYGg4U8ISonS0hAfsQPmvauNs7TZalmTfXABwMX8jAWZlnQCx2q131VTTdCzRYqVzrtso0tgJI3infpHpdrdcWGWyU5h+hpFtG0EXXjGCy2LCZARfOasOQ/vFdXOJOUcly94zZeSvrQCCDrnCzZNiEqWlpsl6XnPdnFoNSKgp4jUHu9IsJoBVxA+Fk4wl2V45LXVoUkFKsU8t3dHy+qoG087onAt8juttRVgniB581WfkUq+FPOlYhdVGEZZHOPTUD7XTJiDuSllGlIASDVNeRHAcIZf2gE9M+GZupbYEff8qiqcGEcomjNtbkfhc827bv2oEClTLo1/6mEWfZohtMHHYOKkmfliJTvYtllts36XzTLG6BxjTYlWsnIa0XbZZeSW5u0q8hz4Tn68RFE79HQ6t5H7FBYJRmZvzH3Cgnl1oga58v35mPYrPdxTsNvNem0LLczv8AhfXFXRyERPdcpAlLFp2s4mWdUvqlxRabGRup7aqHTSHoqJktVHHHrlGY+Z2CvqOmYxvE3uFzW1rSKzdqTpU7tw3R9Gw3CzCc7z6KxY0DZa+yCOjl5yZy+zEu2fxOkXqcQkV74qO1UvGmp6Mc3ZiPBu3zU43S6+q8a6CNbBHw4mtXkLb3KZVDorLTWlZh8q/2NJu/+ZMYDGaji42Lf+Jnzdr9EyU7l33eQk0DCqEk8ym8fNRMV9jM2aVxudFHI/K5g81d2tk+mk3E6lu8OacfSsR4FJxI5IjyJ+airG2c1yRrFtX+FAJxR8O9eQ+ZizwyjZDJJUu3OnkEtVTF4bGEybPSyZZr3l3tqNRXOuYjOz1cmJV2SHZvw8yn44200N37ldfsecLzLbpTdvpCqc/3Xvh5SNNxdXIF6vLqKgjeKR4ULiO3tmuS6xOMg1QbjyRwNAr98IalibV09juAkmkxSea2rEtSXtBgIdSFjOlaEEapIxBjNw182FS5JNYz8v8ACdkgbUNuN1T2ZsRTU08pXZCiEHekUp5R32lxGOZzOG64IBXFBAWA3CoSjpatUpOTiQTT/iflGjxFoMTCOgSUB7zvNbViufaqR91ZpyMOUkmemB6KpxGMNkv1TStzI78O+I2gm46JPNY+a9ut11yxHOPMyHHTRZc5YyVqKqkVxoKd8TxVrmNy22XLpS0AhXWGQhISnIDXnC0kmZ2YqJxzar6FQpfIbcjt+F37zb8wsDaCTU44i7QUBKlnJKcM/pFrR1TYY3ZvQdSpaTchQM2mlNG0pq2MKntE/f4coWqsK9tBfJo7lbYeHinY53QOzRrSZmRkDUaaH+8YDFMOnpzaZmnUarS0WIxzDQ2PRWmnxXERnJYwD3DdPTOuwpE2kUhNrJUopT9ggVP51YRpsNDjhpDb7nZVjLEWK6I2AUilDhpGfZiFVCbB59f8qR2HU0o7zfhoo5hiqTd7WhOkWUGOZyGVI7vOyQfgwju6A6+Kz2DUm8KODtDfxTw4ReccBgyuvGdj9iqSqpnvuQLOG4+4Xq7ewy1J3DfHEsoaLqrhhMz8gXK9vba6R66jBCRcQNyRmrmo+g3R9B7JYdlj4j99z59PIBauJjcgDdholFIrxJjcEho12ATLQAE3bTj3eXYkhS+gFx6n+s4Mv9qMO8RhMLJxHFJKw+7fK3/a3n6lDu61K8sgqISBVRIAG8k0A8Y3M8jYmF7tgL/BSQnRMu3C7riJVGIlmg1hqsi84fGg7o+ZYaw1LKiuf+8l3ps0fD6qW2hTjtc2RZ7Cxm220ruokH1jyg70UrUtVaPYUwbOvB9pqugoeWvlFDhNQYK+SI/uGnmExUtzQh3RItlSSOkW851WUKJA34mgA1MXOM1UsjvYqYXe7fw80nSRtaOLJsNlP0rk9NNsjAEgBOiE1146nlE8NDHhdJwm++7c/wA5LjiuqZcx2GwXeJZkIQlAySAkcgKQorFSwIRAhL1vSIqVFIUhYuuA5bqnh+kdRSmJ1+ShlYHBcW2isZ2ypgPM3lSyzXD4TuPEeY8pK+hjqoiQPPw8fJRQzOY4NPp/ldD2ftZEyylxJBwoeEfNK6jfSylh2VzG8PbdJltqu2jLq3pIPcuPqdab0jD4fhUEP9RydOmlm37gAQ8sBVTXGvflphlFfBJPHEJB7p+y6qIY5SWO3Cssu4qQe0MQPxDTvEWola9glG2xVBNTujcWn0Uy7QAzypUR2IXEXCSzOUzbwUKgggwpM0sN+m67Y7NdpX2sc5ha65tbReFjjlrEUrm5bO5/zRdxtdm7vJYtvOKW0pKcbp6wGeHDWJMP/TnHHNidjy/5TUZF+56rGs5u8KxqJCGaBevOVSTDav7REWRyDKV40C9woGX3g4gJdN28mqVAKFLwqBUVGG6M5ivZ2jdBJMGWIa46abC6sYa6ZvdJuFibdSKnLRAbAKuiawJoO2uMzgDh7Jr1Ks3TCNmZybrOmH2kgOMmg1QsK8iE+sV9Zg3EcXMePXRRRY5ANCtyXnL6agKH5hT1jPTUphdleRdXkErJ2B7DolS3bWKXgbyQUkYgmoxpujX4fRNhisbkOGv+FV18XE7zdCOa1HpwPJU2yoXhQuYUKk0xUgaitcOMQRsNO4STju/t8PA+KppY2mNxiGvMDn5eC5vt8ykFF3TDuKQfUecfR+xtQ9xka476rzC3uc0uKj2PkktpVPPJq0yaNJP9V/4UjgntE6U4GH+0le4gYfAe+8d4/wBrOZ8zsArcG+qyLTmlKUVrN5xZKieJNSYs8EoW08QsLaW9Bt+VC4l71rbFsJaLs86KtyyaoB+J5WCEjlnwwiq7W1x4LaGI96TfwaPeP2TLGW1PJOdhWemUl/eXxWamMcc0hRrQbjjUnkNIyzXPnBhZpG3U+n80Xb5BG253K2do2y7KKBA6zas+VflHOBvDnSMChrxYNKX/AGf2ilEspTiqJSMfSg4xm8TpZ3V7BTjv30TkUrBCS/ZZVq2h0hvXbqf6TfleMbyhoG0MRfIbvO7jzP4Co5pnTOyt25BdF9mGy5aT7y6PtF9kHMA/F8v7xUTTmeQv5cvyrKCERttzXQo4U6IEIgQqtpPIQ2pTnZAxjwheG1tUkommJhCmjRbasCk7tP7wjDiT6OQsn0bfQ9PA+C4fA2Vt2rntoWQ9ZT/StErlVH/gTooRYV+HxV0V49fL+bKGKd0TrOUG0U6lczKuINR1vUmLKvjLKVrT0+yWp3h0hKYtvpVXQImW+20Eqw1TkoekIYWeLRuj5glT1Ayyh3VW5a0+lYamUnEUCz6GPKKThy8N2xUFZFxI7jcLSmlhQDiclYKH3VfQxc05LXGF2428QqB0Y3Coys4W1EaHMb/1huWASNXj4g4XC3JOdCxxGf77ozlS00h1907fheBufQ7qRairAYAZnd+sDG2/UfvyC4kfpkZsvjkuKYYEZEfvGOHSZrh2oK5F26hZE8ltvFfUJPaSOqeJENU09QwWjOdvR248im2PEndduvraLwqKOJ3pNfLOHG4lDe0l2Ho7T57L0xPGyjbl274qCCKkAjMjEZ/vCDEam9HJkcDoRuOYXDnPaFkWpJk2peSlR+zaBoCR2nPDKMFhE7I6LvOA1P2V5WNc+CzRcpwQwThl+90eS4rTt0BufDVVEOD1UtrtsOpXm3ZtqVavLVQ/Cn4jxO6EBQSVk+ciwJGnQePn0WupWClhEbdguRWjMKeJoaKWrwFak98bFoyeQSs0ga0ucnBhu4hAQSlaQCFDMH5/3iqkcZCQ/UHksgKqQTGQHmqVobPi0SHKlktq/iAEkgpoTfap8Rp2d+PN7Csa/wCivcxwzBwsw+PR3gOq0tMY5WZmC3VYVtWgmZausI6NlgENI1A+8fxHM84tqVjqetEtS7O6QjMeR8B4BEjwyQNOxS1Zsk4+4hCAVLWaJG8/IUqeQMfR6qripYHTSGzWi6eijDW3KeZSVQ9NS8g0QqXliXH1DJ10donheokcAY+WVFTJK59ZNo5+w/tb+0eZ3Kk3NlqW7Ne8TrbY7IPkDQ+Jr4CGJx7FhhJ95+pSLTxqnwCYre/lAbwoAf7SIrOychfNJ5D6pjEhZrVzGyuq1dWCKHBP3lVww3Rraamjhc6Z418eiqZZXPAYNk1WBYJUemfw3A6CMjjWOunk4EGovqevh5K1o6IMbnfuumbNbStTKi22CejSLytK5UB7oeDXhgLxa/IrtsgcSAmGBdogQiBCimWQtJSrIihgXhF1ybajZp5panpTB1GLjQycT/qN8d43xM+OOtZkl97a6VGaF127I2a2wafFxdArJSVjyIMZp7a3Cn3j1Z0/mydHDqB3t1X232eS4lD7KUpU2QSlAoCmuYA1EX1LjVPiEZjLsr7bO+gPNJSUz4HZgLjwTFKMdLLJbcGaChVeIp+sU+BVwZWPhJ0O3mE1WRZo8yRtiKoVMSS80lSQOVSPnFviDTFIHj+dEvCczbFMdn9K0mrragg9VQIzG/nxi3M8NRG3I8B42/Cpp6Z7XnTRD9nKUtNxVUEVv6BI38eENRYkwRnP740y8yfDwUDRyXqcnkpAQ2SlINa6qO8xzHSGYl8upPLkB0UZuTZquytrgi7UBelcATz4xUT0UlM++7PmFEWZ/AqnP28tBulBQrjrxG8QzTUcU3fY7MPD7rz2d3NYU/aJc7aqiuUXVLQ8N12iyYihynRFlSpecCGSQrM40CQMyToBBXtggiMs+jQmY43vdlbun6Ts/oUC+4pf4lnP8qd3Ex8lxTEX1LrQxhjDtYd4+Kv6ega0d/U/JZ87bjaa3QpdM6Zd5hKLCJX2zuy+HP4J3M1mwSpObfrSVBNxFBh8R8qmL2DAYWAbn5KJ1QSlVU07NrqSpxVdchF22OOBlgLBIVFS2MZnFbtm2UG+uvFXpCc0+fQbLOVdcZu63ZbwlgE9I8ro29PvL4JSfU4RXOm73DiGZ3y9VxBREjNJoPmfJKO1G0j19roCplpo30BJzVvP3zvrvi3w7BxOSyTvPdofDwHRaCjs1tm6W5fnxXoETaHJiVSEzN2sxLgfzP8ArMjfjinjyq3UiXDi2ir/AHR/Tk6f+rj9Cp5IGSkOPJalg2C60lbTZAnHE/bOE9WUbViEAjN5YzAyHiXZa8YgGOmvwGbDnI4c/wDaPmm2jugFauzVhCQZfcvpWpVEpKRQCmAGP4j5QnLK2urGRsbYX1vqfsuJXBkbnrL2XF+dWrO5RI7s/MxH2sn7gYEthjOaa7dcIoUC8sCiE/iV8R4AeZhDszNDSU0k8zrAm3nbkOtyfkpsQY6SRrGi9lgNSDMonpZlQU4ck5nuEe1OIVmMyGKmFmcz+T9l5FBFSNzyG5WJbFtPP4GqUHsNjNX5uEaLD8Gp6Bmdwu7qf5okZ6t85yjZdc9nezxlJUX/AOY5RawfhwwT3DzJhSeXiPLk9DHkbZNURKVECEQIRAhU7RkQ4KjBY7Kt3A8I5I5jdeEArm21+xLcwq+P4eaGN9OCV86Z8/GGo6hkv6Uw1/nx8ko+NzDdqV5O35qz3A1OoNzILGKSN9YpsS7PNeC+Lf8AnwTMFZyKebLtRp4AtqBBxpGOEVRQ1DZCPdKsbtkbYc0k7T/w1ptvpwDox/MnD5ecfSK9ompRK3p/lUsHdkLStbaS3npdxDpoqWcok/hJGR4HHGIKKKOSka9u4uCupSRKWn0VhMylIvJ6zDmafunhuhtsbpCC02eNj9iq6qg/cAsu12ykXwbzRyUNOChoYvcPrGSnhP7sg3B5+IPNJsZbZZXvBORi1fC13vBdlvVXmbTUE3HEh1H3V6flVmIpajCbP4tO4td1H3HNdB1lE9JMO/ynuiV914VHILHzjyPFKun0nizjq3f1afspAGlMewVkuMF4uXTeCLqkqCgQCqoBHGnlGM7c4uyqZCISQATcEEa8rq0w5veddbO0ZdcbcLdFOXSUJOCSQMAeHCMjR1zeNnm3NhfoPAK4dGRHouae0xhSphtIBuhAKWxWl7fdGZjX9lImT/1D+43JP3VVxHZblZ1h2LMLOEu4rCo6hA8TSPoMs2EUo1kb8QSkZHPdoExydjlhRXMOtMCnZvXlnd1U/WM1itZT1cZbRROeeoFm/E2UMtM6VuVxsr3/AK6yP/boLi/vuDLiE5DvjLmjqH/1nZR0G/xS/CjpzoPU/YKhMBbhLj6664nAQxGI4hkhbZLOqC53c1PXn6dEr2u/704lqXQpZySAO0ajIbuOUaHBJG0k4mmNhzurigp3wtJfuUw7P2OJZ4NNKS5PkG+4MW5NJwUR952hpwrxxlxSsdjBGZuWAai/vPtz6hv1Vizu681qbQ2kmXbMrLE1r9o5WqlLVnVWqjmTp6dw04y8d4s0bDlp4JSpqDfhs35qebc6OWabJxoXFcgMPOEsAbxqiWp5DQeZ1KK85I2x+qzvZvQlxZ1JJ8f0jP8AaiQueAncPaGtWra+1AqUS6QtzVXwp79THmD9l5p7PqCQ3kOfX0XlViLI7hm6WA0txd4kvOnXMD9+Eby1Lh0PJo/nqSqT9Sd3VdH2C2LCCmafIWvNCaVCTlU8d26KeorTUbe7/N1ZwUwj33XQoVTSIEIgQiBCIEIgQsraGaZQ0emIAPZJ38IhnZnYW2v5Ly4G6UVPsTCShVxxJzSqhingxmsonZZm5m/P/PqupKWOUXadfklac2ILar8k8Wjn0a6lHccxF0yrw3EW2Jseh0KVLJ4DfcLP2vsucXKoW4lBW0q91FXjTDE00wi79njFMIWckoHu4mdy1tmHmp+UVLufEmmOYOh5g/OM9h8ppKl1M/Z2o+4T87eIwPal/Zx9cs85IzOmAJ3aKG/TuMWcodC7MNlCyzxqtBTzkstQzGRBxSocRqItmwxYhEHD3hzGhVdPEY3KF5ll/FhSWnP9NZ6hP4FaHgYIq+poTkqml7f7hv6jn6IDbpetR2YYUEuoUg8RQHkcj3RoqSemqm5oXB3lv6jkvREsd6116Q66jY/RwUrYgrFm7UOsqC0YKG44EbiNYqq7s3T1kZjfsfj6KZgcw3CaJX2iKUDfV0ZpkU3geRrhGBruwppvcbnHUHX1Vi2rJFirG1lsFmbZOIvtpIIzwA//AFFHhdOH07mdHFQREEar6tL0yLyZh08C4unhWkXENYyjHfibbqGi/wA106HONCsi0bLWnPA8dY2WF1FFXs7ji7qCdvRVsjZIXWIUMpPLZF0pruprXSnOEcawZl+LHoOaXfA2d1ybK89ZMw+m/MrErL59cEKX+RvtLPOg5xmWPY1/Dp2mR/hsPM7BO09JFAL/ADKqv20llCmpFBaQRRx9ZHTOD8w/lpO4Y46GLikwd8h4tR33DUNH9Nvn/cfkmXSAbf5TTYkl7hJ3qfxD+PEVGA7ga8zHcLTVVBbe4G5+yJ5ODFfmdliWZLdNMpGaWzUnerUxH2jrhDBw27nQD+fBK4fDmfmdyWnbd5aHHAaJI6NuuoGFRwiwwij9lomwD3iLnzKgqpeJKX8tlj2HZjpRcqog5pRUA4/ErdjkIXlZQ0buLUuGblzPoFK100wyRjRNMrswQB0hCU/cTh4nMxRVva9zu5SM9T+E3DhQGsp9Avc5asvKputgKXw05nSFaTD6uufxZibdSppJ4oBlZuuk7JhfujRcFFFN6lKUBJIB40IizyhvdbsF6wki5WvAukQIRAhECEQIRAhULYs5Lzd0hJIxF4AjkQdDHrXOaczTYrh7A4WK5ZbmxFFkyjipZ0ZtKJLZ/KdB+8IZ/RqdJRqlbPiPd2WIq2bSlMH2StI+JOIPr6xW1HZuKTVnyUzK8jRytS3tBYVg6hSd9QYUjoMSpDaGU26HX6qUywS+834KezLQkUul1lwJKsSkEZ6kDSFMUfiNQ1pdGA5v7m7runbDGTZ2h5KfbSQbnWfeGFJ94YF7DDpEajj/AHG6LzDKp9XFw5hZ4/l/VKzsETszTosyWnBMyoWMVIFFbyn9IKOtdRVWV2xXcsQmZpulx5CSo3F3Tqk5R9EytlZ3hcdVUasNipm9oHmU9G6AtvIocT0jZHI4juMU0/Z+N7uJCcrurTlKYY668Lbs1/EtOMKOamFBxHehfWHIRAKnGKM5S8PH/uLH/wCw0KmGqrr2VZP8mfYPB4LZPmCIci7TTt0npnebLOH5XYC+DYaaIqky6hvS+2fnEv8A/W0F7ODx5scuwCtO3rMm5pxoFpDakoCQVPNEUASCahWFaGMfQvw+indI5xewuLj3Hc76beK9aC0Wsrdh7PPMVLkzLtH/AOUE05IHW7zFlWV+HVTcsVM9w/2FvzKXe6UOu1wHqtLamYaMv0ge6QIIvUriRuvCo17jrGPw4VNBXloZkJ1F+njbQp52WaLUrFc20Q2P4ZhtpVO2ftHO4qGHhGyhwmoxAB1RI6QdB3GfLUpJseU2aPXcpbm7ZW6ordK3FHVR/fhGmo8DjhZlNgP7Wiw9evqunMff7q/sLYxm5pJVUtNELXXXHqp7z5Awh2oxOLD6Tgx6OdtZT08RcdU27UWl0jhCDUnqN7vxK+UU9ABRUPEl0J1PXwCQqHGefK3YLZsCx0stUVS8rtV3a5RhZsRM1dxntJA2H0VyyDJDkB3UFovSaFXnnQojAJwoANEpGQi1kxLFqpuSEZB4fkpUU9LGbv1P85Kp/jBI6ssyVcaUHjEcHZeomOaZ33K9fiMbBZgWbMTk1MKopZxwDbWZ4FX0jS02C0VCMz/nr8khJVzTGzU67HbAFKkPTIpdIUhrjmFLPPTx3RzVVxkGRmjVPBS5TmduukiK9OogQiBCIEIgQiBCIEIgQoJuTQ4KLSCPMciMRHhF14RdYU7s6QCW3DyVj3VHziZlRKzY38/yonwNck+astpztttqPFIr5UjlmPs2kb8NVC6hJ1aVkzOxsur+iB+VREMjGKFw1FvT8KP2WYbfVQyuyKGzeSlwYUpfw9Ikbi+Hxuu0/Irl1LUO0KLA2bXLuqN4BtVapJ35iM3jdXSzAOprl1+ifpGSsNn7Kq9ZUg0pRefKiT2U0AHDUw5QY1ixjEcMZAHMr2SOAG5K8Kt6zkCiGFL53j6mLJsmIu1e+yXL4BsFXc2qlBlIJpvupjssqDu8n4rnjM6L7L2xZjxuraLROoqPQ0iBz52ahStLCvlpbAqcUhUqptaFZqWALo4mJKfH4IwW1ObNyspOCT7qm/wJKsis1MtA6hCR5FWJ8IjbjMs5/Qa63mvHMDfeK8rfspvAdK5T81PKkS5qx41NlBnhBQvaWQCFNiWXcJqc8TvzroIgNFIXiR248102dgFgqybRspZ6zKk8esIabV18DQ2N9gFKyVilFh2c8PsnyjnRXpQxE/tPisG7cw8lPmY7mmuxbMaZlugZcAvVLjgFVKJzoK7sBujPtqjWV3tVcdBs36egRMHCPJHueaxXdmFF6+24pKQKJBTeIpyIjSVOIUFSBxH+mqq4qeeP3QpXtnVq/mOvL7wkcqCI4qnCovd+hXToqp+6Gdl0jJtI4qJUf7xM7HqNg/TaSfKy49glO5sm6ytgApKVPOGhANxGGfluj1+KTPHc7vkpGULB72qcLKsRiXFGkBPHMnvhBzi43cbpxrGtFgFox4ukQIRAhECEQIRAhECEQIRAhECFlbRSbzjRDLpbVQ5JBr5j1jpmS/f28FHIHW7q5TMSU82o3XGnqZpJKFd6Vx0cOppfcdbzS/tEjfeC8ptOdTgZVXMEfWIv+gXNw4L3263JRvz9orwShDQ/EofWGouz8Q1ebqN1c/kLLLdsl9z+dM8wCT5DCLWHDIY9m/L8pV9S925XpnZ9gZlauQpDfCibvb1KhzOOyvS9kt/AwVc8YjdU0rP3D0F12IpHclrJsByh/hac0K+kQPxSmb1+CkFJL0+ayp3ZtA+0eU2hG5OZ4AanlFTUY37QeFRRkv6kWA8UzHRGPvSu0X33x5YDTNWkaBIqsjjomI4sEgh/Wr33ceX+NyvXVj5O7ANFpSewrxBWpgnUl03lHuJr5Q3Jiscbf0ISQOtm/AalcNo3uN3u+69tyzKV3L7QUMCAlOHPCED2hqcgcacgHqSphQx3sH39FtS2zSnEFSA2sVpilOOWWFIbp8YkkbmdHb1/wuXUNtjdZ9obJIx6SU34pSdNapqBDQr4j7w+IuojSuGyXJzYSWUTcUts9xp4YxIPZ5drehXP6jf+FnObIzbX8mYChuvEeSojkw+J+n1H4XoqHj/lfUm1W8Lt4fvcYUdgkZ5BSe226qRNtWjq0OZNPWOW9nwdvsvTiFlKzak64QkBNTgEpqongANY7OBwRd6V1vquRXPebMC6tsTZUyyi9MuEkigbrUJG+taA8BCzgwG0d7eKbjDt3bpojlSogQiBCIEIgQiBCIEIgQiBCIEIgQiBCgmJNtfbQlX5kg+sC8IBWe7s1LH+nT8qlDxoY6D3DYrkxtPJRf4Tlf8ATP8AzX9Y640n9x+JXPBZ0XtrZeVT/SrzKj6mOS9x3J+K9ETRyVtqx5dOTLe/sg+Zjiy7yhXEoAyFOUer1Y+09tplmiSLy1YJSNePKO4YXzPDGbqKWURtuVzewLBftBd8m60k0K/VLY1O8/2ixL4aFvCgHe5lJNjfUHPJt0XULHsNiWSEtIAOqjio8zFY5xe7M43KsGsa0WAWjSPF0kva7ZJtxJVdN3enttfiT95O9JiWKYsGQi7eiXkiv3hoeqVLF2nmLLWliZAcl1GqHU5Eb0n1ScY9fThrc0WrfovGSnZ266vITqHkBxtQUlWREQpgFfZmRbc7aEq5gV8cxHlgiwWbMbMS6sgpP5VYeBrTuiRsj2+64rgxMPJUFbFtn+ovwT9IYbWzj930URpWLw1sHL166nFcKgeggdXVB/cgUkQ1st2zLHYYFGm0p3nMnmo4wq5xcbk3U7Whuyvx4ukQIRAhECEQIRAhECEQIRAhECEQIRAhECEQIRAhECEQIRAhECFiWns00+4VuFZBAF0GgoNK50PCJGSuYCG8/ionRNcbla0tLpbSEISEpSKAAUAER7qQCylgXqIEIIgQly3tlW30qSLtFYqQoVQT95NMW1cR3iJYpTGbhRSRBy+7D7PGSYLalXiVFVK1CRkEg65Z0EcyOa512iy9iYWtsUxRwpEQIRAhECEQIRAhECEQIRAhECEQIRA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274638"/>
            <a:ext cx="885392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4" y="387927"/>
            <a:ext cx="8922621" cy="5902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826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430544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of evidence</a:t>
                      </a:r>
                      <a:endParaRPr lang="en-US" dirty="0"/>
                    </a:p>
                  </a:txBody>
                  <a:tcPr/>
                </a:tc>
              </a:tr>
              <a:tr h="6833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 Antiqua"/>
                          <a:ea typeface="Times New Roman"/>
                          <a:cs typeface="Shruti"/>
                        </a:rPr>
                        <a:t>Descriptive</a:t>
                      </a:r>
                      <a:endParaRPr lang="en-US" sz="11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Book Antiqua"/>
                          <a:ea typeface="Times New Roman"/>
                          <a:cs typeface="Shruti"/>
                        </a:rPr>
                        <a:t>Naresh Vashist, Puneet Jain (2013), FOREIGN DIRECT INVESTMENT IN HOSPITAL INDUSTRY-A REVIEW IJTBM, Vol. No. 2, Issue No. 4, Apr-Jun</a:t>
                      </a:r>
                      <a:endParaRPr lang="en-US" sz="11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Book Antiqua"/>
                        <a:ea typeface="Times New Roman"/>
                        <a:cs typeface="Avenir-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 Antiqua"/>
                          <a:ea typeface="Times New Roman"/>
                          <a:cs typeface="Shruti"/>
                        </a:rPr>
                        <a:t>There is growing interest among foreign players to enter India’s healthcare sector through capital investments, technology tie-ups, and collaborative ventures across various segments, including diagnostics, medical equipment, hospitals, and education and training.</a:t>
                      </a:r>
                      <a:endParaRPr lang="en-US" sz="11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 Antiqua"/>
                          <a:ea typeface="Times New Roman"/>
                          <a:cs typeface="Avenir-Book"/>
                        </a:rPr>
                        <a:t>The results of this study provide the current status of FDI in Hospitals and diagnostic centers in healthcare sector</a:t>
                      </a:r>
                      <a:endParaRPr lang="en-US" sz="11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8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430544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of evidence</a:t>
                      </a:r>
                      <a:endParaRPr lang="en-US" dirty="0"/>
                    </a:p>
                  </a:txBody>
                  <a:tcPr/>
                </a:tc>
              </a:tr>
              <a:tr h="6833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Book Antiqua"/>
                          <a:ea typeface="Times New Roman"/>
                          <a:cs typeface="Shruti"/>
                        </a:rPr>
                        <a:t>Descriptive</a:t>
                      </a:r>
                      <a:endParaRPr lang="en-US" sz="11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Book Antiqua"/>
                          <a:ea typeface="Times New Roman"/>
                          <a:cs typeface="Times-Roman"/>
                        </a:rPr>
                        <a:t>P. H. RAO, (2012), </a:t>
                      </a:r>
                      <a:r>
                        <a:rPr lang="en-US" sz="1200">
                          <a:latin typeface="Book Antiqua"/>
                          <a:ea typeface="Times New Roman"/>
                          <a:cs typeface="Shruti"/>
                        </a:rPr>
                        <a:t>The Private Health Sector in India:</a:t>
                      </a:r>
                      <a:endParaRPr lang="en-US" sz="11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Book Antiqua"/>
                          <a:ea typeface="Times New Roman"/>
                          <a:cs typeface="Shruti"/>
                        </a:rPr>
                        <a:t>A Framework for Improving the Quality of Care</a:t>
                      </a:r>
                      <a:r>
                        <a:rPr lang="en-US" sz="1200">
                          <a:latin typeface="Book Antiqua"/>
                          <a:ea typeface="Times New Roman"/>
                          <a:cs typeface="Times-Roman"/>
                        </a:rPr>
                        <a:t> Journal of Management 41 (2): 14–39</a:t>
                      </a:r>
                      <a:endParaRPr lang="en-US" sz="11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Book Antiqua"/>
                        <a:ea typeface="Times New Roman"/>
                        <a:cs typeface="Shrut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Book Antiqua"/>
                          <a:ea typeface="Times New Roman"/>
                          <a:cs typeface="Shruti"/>
                        </a:rPr>
                        <a:t>Hospitals and nursing homes need to be set up in such a way that their location</a:t>
                      </a:r>
                      <a:endParaRPr lang="en-US" sz="11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Book Antiqua"/>
                          <a:ea typeface="Times New Roman"/>
                          <a:cs typeface="Shruti"/>
                        </a:rPr>
                        <a:t>is not concentrated in urban areas. Tools like geographical information system</a:t>
                      </a:r>
                      <a:endParaRPr lang="en-US" sz="11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Book Antiqua"/>
                          <a:ea typeface="Times New Roman"/>
                          <a:cs typeface="Shruti"/>
                        </a:rPr>
                        <a:t>(GIS) can be useful in this regard. Ramani (2006) found that Ahmedabad has</a:t>
                      </a:r>
                      <a:endParaRPr lang="en-US" sz="11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Book Antiqua"/>
                          <a:ea typeface="Times New Roman"/>
                          <a:cs typeface="Shruti"/>
                        </a:rPr>
                        <a:t>successfully used GIS for arriving at decisions regarding the appropriate location</a:t>
                      </a:r>
                      <a:endParaRPr lang="en-US" sz="11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Book Antiqua"/>
                          <a:ea typeface="Times New Roman"/>
                          <a:cs typeface="Shruti"/>
                        </a:rPr>
                        <a:t>of new health facilities in the city so as to improve accessibility</a:t>
                      </a:r>
                      <a:endParaRPr lang="en-US" sz="11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 Antiqua"/>
                          <a:ea typeface="Times New Roman"/>
                          <a:cs typeface="Shruti"/>
                        </a:rPr>
                        <a:t>The private health sector in India is fairly large. Its contribution to achieving</a:t>
                      </a:r>
                      <a:endParaRPr lang="en-US" sz="11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 Antiqua"/>
                          <a:ea typeface="Times New Roman"/>
                          <a:cs typeface="Shruti"/>
                        </a:rPr>
                        <a:t>national health objectives to a large extent is dependent on the quality of care</a:t>
                      </a:r>
                      <a:endParaRPr lang="en-US" sz="11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 Antiqua"/>
                          <a:ea typeface="Times New Roman"/>
                          <a:cs typeface="Shruti"/>
                        </a:rPr>
                        <a:t>it offers. The private sector has improved access to medical and health care.</a:t>
                      </a:r>
                      <a:endParaRPr lang="en-US" sz="11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 Antiqua"/>
                          <a:ea typeface="Times New Roman"/>
                          <a:cs typeface="Shruti"/>
                        </a:rPr>
                        <a:t>The quality of care offered by the private health care delivery system needs</a:t>
                      </a:r>
                      <a:endParaRPr lang="en-US" sz="11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 Antiqua"/>
                          <a:ea typeface="Times New Roman"/>
                          <a:cs typeface="Shruti"/>
                        </a:rPr>
                        <a:t>immediate attention. Improving the quality of medical and </a:t>
                      </a:r>
                      <a:r>
                        <a:rPr lang="en-US" sz="1200" dirty="0" err="1">
                          <a:latin typeface="Book Antiqua"/>
                          <a:ea typeface="Times New Roman"/>
                          <a:cs typeface="Shruti"/>
                        </a:rPr>
                        <a:t>para</a:t>
                      </a:r>
                      <a:r>
                        <a:rPr lang="en-US" sz="1200" dirty="0">
                          <a:latin typeface="Book Antiqua"/>
                          <a:ea typeface="Times New Roman"/>
                          <a:cs typeface="Shruti"/>
                        </a:rPr>
                        <a:t>-medical</a:t>
                      </a:r>
                      <a:endParaRPr lang="en-US" sz="11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 Antiqua"/>
                          <a:ea typeface="Times New Roman"/>
                          <a:cs typeface="Shruti"/>
                        </a:rPr>
                        <a:t>education, capacity building, improving access to standards and guidelines,</a:t>
                      </a:r>
                      <a:endParaRPr lang="en-US" sz="11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 Antiqua"/>
                          <a:ea typeface="Times New Roman"/>
                          <a:cs typeface="Shruti"/>
                        </a:rPr>
                        <a:t>and encouraging accreditation are some of the measures that can improve </a:t>
                      </a:r>
                      <a:r>
                        <a:rPr lang="en-US" sz="1200" dirty="0" err="1">
                          <a:latin typeface="Book Antiqua"/>
                          <a:ea typeface="Times New Roman"/>
                          <a:cs typeface="Shruti"/>
                        </a:rPr>
                        <a:t>QoC</a:t>
                      </a:r>
                      <a:r>
                        <a:rPr lang="en-US" sz="1200" dirty="0">
                          <a:latin typeface="Book Antiqua"/>
                          <a:ea typeface="Times New Roman"/>
                          <a:cs typeface="Shruti"/>
                        </a:rPr>
                        <a:t>.</a:t>
                      </a:r>
                      <a:endParaRPr lang="en-US" sz="11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20175" cy="11430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lgerian" pitchFamily="82" charset="0"/>
              </a:rPr>
              <a:t>MCQs</a:t>
            </a:r>
            <a:endParaRPr lang="en-US" sz="36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1600200"/>
            <a:ext cx="8756939" cy="5091545"/>
          </a:xfrm>
        </p:spPr>
        <p:txBody>
          <a:bodyPr/>
          <a:lstStyle/>
          <a:p>
            <a:r>
              <a:rPr lang="en-US" sz="2000" dirty="0" smtClean="0">
                <a:latin typeface="Book Antiqua" pitchFamily="18" charset="0"/>
              </a:rPr>
              <a:t>1.Which of the following events did not contribute to the development of the hospital as the center of acute medical care?</a:t>
            </a:r>
            <a:endParaRPr lang="en-US" sz="18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	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public health quarantine policy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growth of technology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development of germ theory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government reimbursement policy</a:t>
            </a:r>
            <a:endParaRPr lang="en-US" sz="18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 </a:t>
            </a:r>
            <a:endParaRPr lang="en-US" sz="1800" dirty="0" smtClean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2. Which of the following functions is typically performed by a hospital medical staff?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determination of surgery privileges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marketing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financial management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hotel services</a:t>
            </a:r>
            <a:endParaRPr lang="en-US" sz="1800" dirty="0" smtClean="0">
              <a:latin typeface="Book Antiqu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4" y="318656"/>
            <a:ext cx="8798502" cy="6331526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Book Antiqua" pitchFamily="18" charset="0"/>
              </a:rPr>
              <a:t>3. Management </a:t>
            </a:r>
            <a:r>
              <a:rPr lang="en-US" sz="2000" dirty="0" smtClean="0">
                <a:latin typeface="Book Antiqua" pitchFamily="18" charset="0"/>
              </a:rPr>
              <a:t>of an acute spinal sprain by a physical therapist in a direct access, outpatient environment is an example of: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secondary care.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primary care.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tertiary care.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err="1" smtClean="0">
                <a:latin typeface="Book Antiqua" pitchFamily="18" charset="0"/>
              </a:rPr>
              <a:t>quarternary</a:t>
            </a:r>
            <a:r>
              <a:rPr lang="en-US" sz="2000" smtClean="0">
                <a:latin typeface="Book Antiqua" pitchFamily="18" charset="0"/>
              </a:rPr>
              <a:t> </a:t>
            </a:r>
            <a:r>
              <a:rPr lang="en-US" sz="2000" smtClean="0">
                <a:latin typeface="Book Antiqua" pitchFamily="18" charset="0"/>
              </a:rPr>
              <a:t>care</a:t>
            </a:r>
            <a:endParaRPr lang="en-US" sz="1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Book Antiqua" pitchFamily="18" charset="0"/>
              </a:rPr>
              <a:t>4. </a:t>
            </a:r>
            <a:r>
              <a:rPr lang="en-US" sz="2000" dirty="0" smtClean="0">
                <a:latin typeface="Book Antiqua" pitchFamily="18" charset="0"/>
              </a:rPr>
              <a:t>Which of the following events is a catalyst for the development of an integrated health care system?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government action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public petition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provider choice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managed care dominance</a:t>
            </a:r>
            <a:endParaRPr lang="en-US" sz="1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Book Antiqua" pitchFamily="18" charset="0"/>
              </a:rPr>
              <a:t> </a:t>
            </a:r>
            <a:r>
              <a:rPr lang="en-US" sz="1800" dirty="0" smtClean="0">
                <a:latin typeface="Book Antiqua" pitchFamily="18" charset="0"/>
              </a:rPr>
              <a:t>5</a:t>
            </a:r>
            <a:r>
              <a:rPr lang="en-US" sz="2000" dirty="0" smtClean="0">
                <a:latin typeface="Book Antiqua" pitchFamily="18" charset="0"/>
              </a:rPr>
              <a:t>. </a:t>
            </a:r>
            <a:r>
              <a:rPr lang="en-US" sz="2000" dirty="0" smtClean="0">
                <a:latin typeface="Book Antiqua" pitchFamily="18" charset="0"/>
              </a:rPr>
              <a:t>The merger of a hospital and large primary care provider practice is an example of: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horizontal integration.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inclusion.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mainstreaming.</a:t>
            </a:r>
            <a:endParaRPr lang="en-US" sz="1800" dirty="0" smtClean="0">
              <a:latin typeface="Book Antiqua" pitchFamily="18" charset="0"/>
            </a:endParaRPr>
          </a:p>
          <a:p>
            <a:pPr lvl="1"/>
            <a:r>
              <a:rPr lang="en-US" sz="2000" dirty="0" smtClean="0">
                <a:latin typeface="Book Antiqua" pitchFamily="18" charset="0"/>
              </a:rPr>
              <a:t>vertical integration.</a:t>
            </a:r>
            <a:endParaRPr lang="en-US" sz="1800" dirty="0" smtClean="0">
              <a:latin typeface="Book Antiqu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1.gstatic.com/images?q=tbn:ANd9GcTQaEW7wuAUJhC_7kg2gYGcBmE4nGxkKrUGKFBr7KB1_aPQfThw_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6" y="0"/>
            <a:ext cx="9133843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 smtClean="0">
                <a:latin typeface="Algerian" pitchFamily="82" charset="0"/>
              </a:rPr>
              <a:t>UNIVERSAL PRECAUTIONS</a:t>
            </a:r>
            <a:endParaRPr lang="en-US" sz="4400" b="1" i="1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6" y="1600200"/>
            <a:ext cx="8549120" cy="452596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Approach to infection control to treat all human blood and certain human body fluids as if they were known to be infectious for HIV, HBV and other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bloodborne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pathogens. 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gloves, masks, and gowns if blood or OPIM exposure is anticipated.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faculty.ksu.edu.sa/forensic/Pictures%20Library/Universal%20precautions/_w/universal%20precautions%201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793" y="3910445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 smtClean="0">
                <a:latin typeface="Algerian" pitchFamily="82" charset="0"/>
              </a:rPr>
              <a:t>OPERATION THEATER</a:t>
            </a:r>
            <a:endParaRPr lang="en-US" sz="4400" b="1" i="1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15375" cy="45259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operating theatre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operating room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or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operating suite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facility within a hospital where surgical operations are carried out in a sterile environment.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ednahospital.org/new/wp-content/uploads/2010/08/edna_adan_hospital_operating_theat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2841625"/>
            <a:ext cx="7620000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 smtClean="0">
                <a:latin typeface="Algerian" pitchFamily="82" charset="0"/>
              </a:rPr>
              <a:t>LABORATORY</a:t>
            </a:r>
            <a:endParaRPr lang="en-US" sz="4400" b="1" i="1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1600200"/>
            <a:ext cx="8659957" cy="4525963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(informally,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is a facility that provides controlled conditions in which scientific research, experiments, and measurement may be performed.</a:t>
            </a:r>
          </a:p>
          <a:p>
            <a:endParaRPr lang="en-US" dirty="0"/>
          </a:p>
        </p:txBody>
      </p:sp>
      <p:pic>
        <p:nvPicPr>
          <p:cNvPr id="8194" name="Picture 2" descr="http://www.meeradentalhospital.com/gallery/big/gallery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211" y="3893127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 smtClean="0">
                <a:latin typeface="Algerian" pitchFamily="82" charset="0"/>
              </a:rPr>
              <a:t>RADIOLOGY</a:t>
            </a:r>
            <a:endParaRPr lang="en-US" sz="4400" b="1" i="1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Branch or specialty of medicine that deals with the study and application of imaging technology like x-ray and radiation to diagnosing and treating disease.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array of imaging technologies (such as ultrasound, computed tomography (CT), 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nuclear medicine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positron emission tomography (PET) and 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magnetic resonance imaging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(MRI)) to diagnose or treat disease: DIAGNOSTIC RADIOLOGY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INTERVENTIONAL RADIOLOGY : performance of (usually minimally invasive) medical procedures with the guidance of imaging technologies.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38912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cschulzbuilding.com/wp-content/gallery/ct-mri-nuclear/4709-ct-mri-nuclea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94133">
            <a:off x="2067503" y="1154402"/>
            <a:ext cx="5507831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 smtClean="0">
                <a:latin typeface="Algerian" pitchFamily="82" charset="0"/>
                <a:cs typeface="Times New Roman" pitchFamily="18" charset="0"/>
              </a:rPr>
              <a:t>HOUSEKEEPING SERVICES</a:t>
            </a:r>
            <a:endParaRPr lang="en-US" sz="4400" b="1" i="1" u="sng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Clean aesthetic and hygienic environment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Sanitation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Odor Control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Pest Control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Hospital waste disposal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Linen Supply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Hospital equipment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maintainence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Management task</a:t>
            </a:r>
          </a:p>
        </p:txBody>
      </p:sp>
      <p:pic>
        <p:nvPicPr>
          <p:cNvPr id="6146" name="Picture 2" descr="http://www.v2020eresource.org/sitenews/news72006/images/sitenew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02600">
            <a:off x="5721927" y="2299855"/>
            <a:ext cx="2768889" cy="320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 smtClean="0">
                <a:latin typeface="Algerian" pitchFamily="82" charset="0"/>
                <a:cs typeface="Times New Roman" pitchFamily="18" charset="0"/>
              </a:rPr>
              <a:t>BIOMEDICAL WASTE</a:t>
            </a:r>
            <a:endParaRPr lang="en-US" sz="4400" b="1" i="1" u="sng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Bio-medical waste’: any solid and/or liquid waste including its container and any intermediate product, which is generated during the diagnosis, treatment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immunisation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human beings or animals or in research pertaining thereto or in the production or testing thereof.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pimg.tradeindia.com/00345713/b/3/Biomedical-Waste-Collection-Ba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1320" y="3463635"/>
            <a:ext cx="4286250" cy="3088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COMPONENTS OF BIO-MEDICAL WASTE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human anatomical waste (tissues, organs, body parts etc.),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(ii) animal waste (as above, generated during research/experimentation, from veterinary hospitals etc.),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(iii) microbiology and biotechnology waste, such as, laboratory cultures, micro-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organisms,human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animal cell cultures, toxins etc.,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(iv) waste sharps, such as, hypodermic needles, syringes, scalpels, broken glass etc.,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(v) discarded medicines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-toxic drugs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(vi) soiled waste, such as dressing, bandages, plaster casts, material contaminated with blood etc.,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(vii) solid waste (disposable items like tubes, catheters etc. excluding sharps),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(viii) liquid waste generated from any of the infected areas,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(ix) incineration ash,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(x) chemical waste.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lgerian" pitchFamily="82" charset="0"/>
              </a:rPr>
              <a:t>Indian Hospital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Industry Overview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hospital segment holds a major share of the healthcare industry and is outpacing the overall industry growth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Realizing the continuous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growing demand, many investors worldwide have expressed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keenness towards investing in the Indian hospital service market.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country is making strides in the right direction as evident from the 100% allowance of FDI in the hospital segment under the automatic route, since January 2000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data:image/jpeg;base64,/9j/4AAQSkZJRgABAQAAAQABAAD/2wCEAAkGBxQTEhUUEhQVFRUXGBkYGBcWFhgcHRsgHh8eHBweGhsZHCghIBslHCAcITIhJikrMC8uGSAzODMsNygtLi0BCgoKDg0OGxAQGi0kICUrLDIsOC4sLCwsNCwvNDQ0LCwsLCwsLCwsLCwsLCwsLCwsNCwsLCwsLCwsLCwsLDQsLP/AABEIAN0A5AMBIgACEQEDEQH/xAAcAAACAwEBAQEAAAAAAAAAAAAABQQGBwMCAQj/xABREAACAQMBBAQGDAsGBQQDAAABAgMABBEhBQYSMRMiQVEHFGFxkbIjMjM0NXJzdIGTsbMVF1NUYoOSocHR0xYkQlLD0iVDgqO0Y4SiwgiU4f/EABsBAQADAQEBAQAAAAAAAAAAAAABAgMEBQcG/8QALREAAgIBAwIFAgYDAAAAAAAAAAECEQMEEiExQQUTIlGRFDIjYXHB0fCBobH/2gAMAwEAAhEDEQA/ANxooooAooooAooooAooooAooooAooooAql+EjftNnRiNFMl3MCII1GdeQZhz4cnQY6xBA7SLDvHt6Cyge4uH4UX0sexVHax7vpOACaxvdqWW62rcXV3HwyNEkkKMcmKNiVQeRuAa8vbHkSRQFYhudto7TLey9IrtxIZ2I4gSCCjZjI7McuVW/c3wzvGzQ7XBDLgCVIxkHt6RV9OVH0VHb3Sb5eb1zSzZcIJuQyggznmM56kff5aA2HY/hE2bc6RXcQP+WQmM9v5QDPI8qs0MyuAyMGU6gqQQe0YI8lfni63ctpMloVBPauV9UilcW7kDg+K3LqM8o5Ayg9uQDnljt7qA/T1Ffn212vtq3wIb4SougE6gnljUspY40/xU8j8K+0Yh7Ps5JcDGYZCMnPPADnHkx20Bs1FZHN4c4h0arY3JlJHSI3COFe0oRksfIVXzirFu14VLK8nW2VZ4ZmJCpNGBnA4uaswGmeeKAvVFFFAFFFFAFFFFAFFFFAFFFFAFFFFAFFFFAFFFFAFFFFAFLN4tuw2UD3Fw/Ci+lj2Ko7WPd/AE1F3x3qg2dbme4LEZCoijLOx1wM6cgSST2eYVhuz76fbO0Ue/wCIQKjzwQacHCHCgcusCebHnw45aACxbOE21pxf3yFYEP8AdLY+1A/KMP8AETpqefxQBTewH/ELv5G2+2anYpJs/wCELv5G1+2agK83uk3y83rmo+z/APmfKP8AwqQ3uk3y83rmoGzHLJL39LMPQxUfZQC+13gkKgtCpyM9R9eWnVYY/wDlSqztR0SLIoJCgEEA8q82swjjVZA6FVUNxI4AOg5kYqYjAgEagjINePqMuR8SVc8H0fwfQaLGt+GW5uK3K018HfY0ixzcJbhDIQAWOCQVxgE4zgnlVkBzyqqsoPMZr5sy3C3MPRjhHX4uHQEcJ5gc+tw10abU3UGuTx/HPA9nmarHJKPHFVXRcV89h1en+82/mm9UV02X8ObN87+q1c733zb+ab1RXTZfw5s3zv6rV6B+QP0HRRRQBRRRQBRRRQBRRRQBRRRQBRRRQBRRRQBRRRQBRRRQGc+F6xSeTZscq8SNctxL34jJxp2aUrgjA2kwAAC2UYAHYOlkGB5OXopz4T5V8a2WuesZ5GA8gjIJ+gkemlEfwm/zOP72SgHtJNn/AAhd/I2v2zU7pJs/4Qu/kbX7ZqArze6TfLzeuaX7C9pJ8vP65qRs9yelJJJ6efU/KvUTdpfYM8+KSUn6xh/CgGF0TwPjOeFsY55weXlqmWtyqRqHJQqqg8YK9n6QFXivhrHNhWVUz0vDfE8mgm5QSd9bsq2yoI7iRwWYhVQgo5AyS2fanXkOdOLPY6xydIHkOhAVipAz5lz++p6xgEkAAnmQBk+evdTjxRgkq6Ger8QzanJKbk0pdrdEKcezxeRJcemMV82X8ObN87+q1epvd4viS/bHXnZfw5s3zv6rVqcJ+g6KKKAKKKKAKKKKAKKKKAKKKKAKKKKAKKKKAKKKKAKKKKAy/wAKbD8J7HGdQ1ySO3HCmuO7Q+g1Hj+E3+Zx/eyV08IXw5sz5K49R6UbW2v0G1VRY2lkmtVRFUqBlZJGPEzHQY7deXKgLhSPZZzf3hHJUtkJ/SAdyP2XU/TSS92nfpcMhmgGI0fg6Esq8ZcY4uIMxHB7bTOeQrjszeUW1xM16UjFyysjx8ZUGNEjIYYJGmDnloeWlARtmcpPl7j7164bue91+PL969Gx72Ng5V1IaaYr1hqDIxGBz1Ffd3lIgAPMPMP+69AMqKKKAKKKKAhze7xfEl+2OvWxYi23dnAY/wCadf0Udj+4VyuXxcQjvWUeof4VM3YQnb1gQCQEnJwOQ6Nxk9wyQPpFAbxRRRQBRRRQBRRRQBRRRQBRRRQBRRSTe7eeDZ8BmnPkRB7aRuxVHf5eygHdFYRCNpbQu5XubqazeIRPHDA3VRXMhUMAQCw4dSck515YDJNo7c4pFgu4ZFil4MzxIGfqq5J4E5Zbh7DpQGy0VlA3+2xEvs2zI5tF1hmxryPV65PYcDl5eyRD4aLdOrd2t1bOB1gUDAHONDkE578CgNPrlc3CRozyMqIoyzMQqgDmSToB5az6/wDDNs4KPFzLcysQqxJE6kk+V1A8mmTqNKqSJd7WnlG0pGjhiZf7nGcL11DpxspyxAI565HZQHTeLb/4R2rbT7NjM0dskkbSvxRxcTqw9twlsAHuydPPXq72IUvrO4llaWZ5GjJwFRVEMp4Y0GSBnvJPpNWuxso4UEcSLGg5KoAHn07fLULasIae0J/wySMPqnH8aArG0/f9z8SD1WpVtEnxq24Y5JDwzjhijZ25JrwqCcfzpttP3/c/Eg9Vqmbq/Clr8lc/ZHUpWys5bYtiC/W2BAuY0jYjQXEXRtjzSqCK8W2xYMAwl1U65imkwc69jYxrnSt2liVgQwDA8wQCD9Bqhb07qWs20rBeiWNWS6eToh0bScCxKgZoyracWmveO01dwOaGqT6opPiEw9rdP5BJHG3pwFJ9IqIiXDTtG1xgLGrAxxoM5ZhqH4tdOw91afc+DuE46Ge5hA/wh1kH/eVmx5M1R9o7Fe0v3jebps28bhigQgF5BghdDqCc+XyVVxaNoZ4TdIX3N5LDIitmZX4sBIwHHCAeZfhI+gV0/DkY90WWLszJE4APcWAK/TnHlr3dwyPc2wijaV/ZeopUH2oyeuwGnnqbddJFnpoJ4gM5LRMV0xk8aBlxr31WjTcrqxNJtGKS4t+jkRsCXOGGnVHPWrDuptGK32vE88qRKbeVQ0jBRksuBltM6UsSS3lLAGGQ8mHUY92tRrjdm1fnCo+KWX1SKEm3f212dxcHj1rxfLR47+ecU1sNoRTrxwSxyqDjijdXGe7KkjOo08tfmjZ+7VsZJ42jyqNHw5Zs6oCdQR2k162baXNldudmzmI9GjMrnIbLHQgqQR1e0Z1OutAfp6isMs/CNtqHKywQXPaHHV846rD1fTTa38NhX31s6eMdpRuLTs9sq6505/yoDXaKzCbw5bPCBlS4Z8qDH0YDDIOdS3D1cY582GMjJHWw8N2zX0k6eE6+6RZ+7LHXlQGlUVytblJEWSNg6OAyspyCDqCCOzFFAdaK8yOFBZiAACSScAAcyT3Vj++XhVmlfxbY8TSMxK+MlMqcYDdFnTQkZdtB3ag0BY/CT4TYdnKYouGa7OgjzpHkZDSY17QQuhI7RzrIrzYl9JNZ3u0Ji001zDGEYaopJYZAwqcvaKP8XYcirjuhuOluenuD092xLNIxLcJbU4ydWznrnXU1J3vUtcbOj0AN10mcfk1LY+nUUAzsYQLu6fOrLAuPihz/APY+iom76XbG6dIopY/GZgPZSknVwAOEpwEYCjPEO81I2TOWubwHHUeJRju6JW18uWP7qf7jRgQSEc2ubonykTOv2KPRVoq2Y58jhG0J5tpPGjPcWtxAqLxOxVJFAxknMDucDtONBryziM+89ngdJMqBjoJlaPOPJKo05a1aN9vg69+az/dtTkqCMEZBGoNX8swWrdW0ZZFHbHaFtJbCA8cVyXeHgPEQYuZTQnVvSaY7A1nvmxr4wq/QsMWPtPprvt3ZUEO0bQwwxRF4rsuY0VSxBhwW4QM8zz7zUfd33W++df6MVZtU6OrHPfHcO6R7U9/WXxLn1Y6eUk2p7+svi3Pqx1BcQbT9/wBz8SD1Wr7sieRNo2zQxdMwjuOpxqhIxHnBbTPkJA8or5tP3/c/Eg9VqXzXk0V5bPbuqOFn1dOMEYTIIyOfeCKldSs1cWjU13kkXHTWF5H3sqxTKPqJGc+YKTr3a1X9o722bbRsnM4jVI7pW6ZXh4S3Q8ORKqnBIYA8uq2uhqLZ78Xye6xW8w19zLxMe723Evkx++o97vd0l5aXEtnMFgS4DcJikwZQgUp1gT1VYHQHrYGa03I4VhknzH36GmWt3HIA0To6kAgowYEHkQQeRrNd+/hT/wBnF97NUp7zd+dvZEtkYk56SEwnJ1JYlV595pLtnZ9tFdhrN0aF7dcBJWkC4djpljwoQwwowNDpSTtE4I7Z9/gkbsfCdp8W49QVrFY7sqOVr+1EDpHJifDOhdccAz1Qy/bWgdJtOPUraXAGmEMkLny9bjXP6Oe3nSHQapXP/BD3l2HBcX9kssUUgCXLsHUHIAjAOO3rMPTReeDmybJiEtsx7YJWA8wR+JAPMtLdobemj2jbPLY3HF4tOpWExynBkh6w4WBwMDOg9sMZp9BvvZkgPI0DYzw3EckWBjOSZFAxoRnOMircGXrSVGaHZYtry8hDvIFeLDyY4jmJW1KgDTOOQ5V92Zse4uLyUW3Q9WGLi6Z3Xm0mOHgRu486k7Tukl2hevG6ujNAVZCCCOgTkRpT3wb+/br5CD15aySuVHbKbji3d6Qnu9lX0WTJZSsAM5geOUHTJwvErnu9rqeWdKVfhqEe2Yx6lfZEdNQcMMuAMg6EdlbnVd3E97P86vP/ACJKu4GEdVKraMl2z0bJG68DETQkMOE83XkR3/vr1vXEptZiVBPDnJA55Gvnq/eFDY1uLcTiCITeMW/soRQ+sqg5YDJzk1Q96Pek3xP4is5KmdWLJ5kbNl8G3wVZfN4/soo8G3wVZfN4/soqDQX+GS66PY90esOJUTq/pOo115EZB8hqp7GIE9qigBVsCRjT2zQ50Hxf3078PtzwbJdcZ6SWJOfLB48//HH01AjiJv1bsFpwnztICPVNAOqre83vzZ3y0v3ZqyUk2x78sfjT/dGgDd/We+fvuFTHxIYhn6c1M3asb1kdobuKOPxi5xE9r0nKZ85cTKSCcnkMZxUPdn29788f7qGqpsiedDI0V1cR+z3HVVwU91fPsbhl1OucZ595q0XTMssHONIuG/Mu0F2fdLNHayoYX4pInkiKjGvsTq/F5MOOR5VYpdvyR56ayugB/iiCTA8uSxMZO3tQDQ1nm1NrX08Elu9xGySKyszQDjwe4o6ry/RpvBv7eJgSW0EuD7aOVoyRj/I6sAc/pGr7kcrwTrojrc7WjudqRlFlUpaShlmhkjZSZYsaSKOY7RnnRu77rffOv9GKoVnvA93tNS8Bg4LSQDMivxZliOQQBjFTN0mJW5yc/wB8uRr5JCB6BpWcup14o7YJDykm1Pf1l8W59WOndJNqe/rL4tz6sdQaCDafv+5+JB6rVD/B8s95bpDwcfBOR0hYKcdHkEqCRp24NTNp+/7n4kHqtUzdX4Utfkrn7I6ldSmRtRbR6k3c2goybVX1xiK4QnHf7KEH0ZpTdXDRP0csNxG+CQDBIc8OOLhKKQwGRkgkajXWtrqtX9uzbWtWzhVtbkjynjhU9uh6ynPkrRwRyQ1Uu6MzO1rfUGaIa4IZ1BBHYQxyDXKzt4knbolRcx5PAANeLtxW3XdhFKCJYo5ARg8aK2h5jUcvJWX717Jit9oYghSGNrWM4jjVFLCSTi0UAFscOfoqsoUbYtQpuqEV+zi4tjHI8Tey9eMgMOqO0gjXzVYk3n2gpHDPE4AxiWDJPlZo3TXzAealdvsc3N3bIJTFrJ1gob/ATjDaY0x9NWW83DuVyYrmJ9NEkiZc/wDWrnGv6JqEpdicksV1MUNvbdi5huHtYpDHFJEwim4eMSNGxZRIvVI4PaljnPOrHB4SYDlZre7jPd0PSKc55NEWB8ucc+2qrebKvo5VgNvHJI0bygRT6FUKqw9kRetll08vOo8wuI/dbK7TXhyIuMemMtkeUVNyRV48Mun/AE5tewzXt5Lb+5O8RHUKa9EvFlWAIPFk5xrz1zTHdPYnjN9MRcXMBjhhINvIE4stL7cFSGAxpkdppHshg0ly4DDMqqQ6lSOGNAcqwBBznnXnoQ13JqynoYxlHdDjjckZQg40HoqqfNmsoXDamarJsa+VQsO0M4B1uLaN2PdlkKekgk0j3Nm2ikD8EVpOnjFz/wA2SF+LppOLmjrw8WSNc4IHZk12C7uoyTFeXKk9kj9Mvb2TBsczyI7O4VI2Nt28tV4EeGVON3KyRlWZncu/XRsLqTjqHHdV9yOZ4JpVwxj4RNrXJtAs9jJEOmgJkSWKVMiRTgAESHPIHgGuBjWqtt8Ztp/kn9U003t3vmuLdYpbZY8zwHjSbiAxIpHVKA+Sle3ve0/yT+qarJ2zfBFxjTVGv+Db4Ksvm8f2UUeDb4Ksvm8f2UVU2K34ekDbPhVuTXcIx36Pmo0Ev9+lTsW3hx9Ly/yqR4bVBTZwIBBv4gQeR0POo9hLm9uh/lS3Xz+6t/8AbH0UA3pFtdx49Yr2/wB4bkeQjxnPnIH009pFdyD8JW69ot5yfMWiA+w0B13bQZumBBD3Uh07OEJGR6UNItj7tXrozxxwmN5pyMzMr46V9SpjI1PLDcqdbo+5zfO7r71qtW5hzZQMOUi9KPIJCZAD5QGxVoqzDPkcIpozrauz7q2V5J7ZxEgy0sbxOoGMk44g+By9rUM3DDHHBcx55dJbTrny54MYrSfCJ8GXnyD/AGVYhV9iMFqpVbRjG6N5HLtDMbq48VkzwkHHssXPuqx7n4MDtjBe4uWPn6Zx9gFMNuQ42rGwXnaScTAcz0sWMnvwDjzUu3M96/rrn7+Ss2qdHXjnvipDykm1Pf1l8W59WOndV7aAY7TtMZwsNwx10HtFz6SBUFxNtP3/AHPxIPVajZlvA9/b+MSiJRHPwt0xiJYmJAqOrKeI8R0B1wdKNp+/7n4kHqtSraRj6eLpeDhMcw6+MHWLTracs1KKyVqjV4t3lIUwXt4oXPtZxKDn/N0yyZx/HzYQ7TtbyPadqsd4kjNBcBRNANFHQ8XH0TpxFmAOQFA4MYNUuDZsHt4gEyMcUDmPI7iYiMjP2V3S2dZVlS4uVkQFUYzM/CDgEAS8Qwccjns7hV96Ob6eS7/6NJhk2ohbjjsZx/hKyzQk8uamOQZ5j23dyqp733Ur3SdNAYSsRA9kRw/WGSvCcgD9IA+So8W8m0Uzi6jkz+Vt1083RFNPPmll1tS5uLsvc9EMQqqLEX4cB2JJDk4Y5AOOxR3UlJNDFhlGdtIYbGvkhvLd5CQvE4yEZtTGwGiAnHl5DtrRId57NmCC6t+MnHAZUD57uAniz5MVmVptcWtzbyskkgDuCsYBbWNhnBI0HOrZ/bfZs/ELiN10Kt4xasRw9oJCsvCcnTPfSD4K6iDcrpjKeQNtS2KkMPFLnUEEe6W/dVlrMZoNkybQhWFraOMW85c20og63HDwhmhZSdOLAJ7+6rHDuwpw9ntC7QYIUC46ePGRjqzcYwCMaEHmM1dM55RXH8FP25IGv70j8sg9EEIP7xXTc/YlvdXlytxEsgWCHh4ua5aXPCw1BOOYNLnhdLq8WSQyuJ9ZCqqW9jj5qgCju0HZTTcqW4W9uPF4opPYIeMSStGfbS44SI2BOe/FZr7jtnxh49kWOfwb2hPsb3MPPSOdiMdgxJxYA7MYqu7E3OmmhLx3eCs1xHwzRK+RHK0a9ZGQ5wuSdck9lXD+0c6YE+z7kE5wYDHMvmJDKQfOvppVuZvHBHbN0vSR5ubknjhlwvFO+AzhSgOoB62hq9ROZZMqXX9yn71bt3luitMbd4hPB142dW90UDMbA9vc1Rdve9p/kn9U1cvCBvBaz2fDBcQyt4xbdVJFY+6r2A5qm7e97T/JP6prOSSfB14JylG5Gv8Ag2+CrL5vH9lFHg2+CrL5vH9lFVNhB4XkV22ZGWAJvVYDIyQqsSQO4HhB+MO+ouzoh4zdN2lolPmEYI9Y198LXv3Y/wAtL9kdctjTFp7zOOrMij6mM6+mgG9Vycf8Xh+aSfeLVjpI3wkPmh+9FAcdzjw2ORoeO5P0iaX+QpjuXsW58QtXS/mXit42VGigdF4kBAxwByq50HENABml+6IxsyDHbBk+UkEk+ckkk95qmbvWIW3hKPMhKK3UnmXBIySArgA510FWi6MsuNzVIunhLjv4dl3Je6hlQhVf+7mN8M6JhSJGXGpByudTryqyvtHaKAcVlBLoM9Bd6k/orNEg597cu81nV81xJH0Ru7gp1Dhij6owdSS6FiQyg89cUyt95tox5xcRza8p4FHoMJT94P0VbejB6eVVwN12g820peOGaDhtYRwSlM+6S5ZejdlweWc68Pmrlub72/XXP38lR93NozXF3cSXAi6QQ26DogwHDxzn/GxOc/YK67h/B9r8kP41Rvk6ccdsUmPqSXHwjD82n+8hp3SS4+EYfm0/3kNQXEG01Pj9yezhgGf+lv5j00z3OgV79VdVZTa3GQwBB69vzBqHtb31P+r9Ra7bsXyw3yO6yEeLzj2ON5CMyW+pVATjy4qY9TPN9jL7ebqWUgw9rD/0oFIz3FcEcqqW19zLYX9pCnTRpLFclgk8uhjEQQrliBjiJxyOdQasw31sckNcLHjQ9KrxjPdmRQM+TnoaWwbYt7nasLQzxSqlpcapIGCsZIB2HQla2dHnwc17kefwdnXo72YEnTpI4nAHdhVQ58uaqW0dlyWt6YZZVl9gR1ZYymjO64YcTa9XmO+tnFZxv/bgXySa5a3CnuwkjEY8vXPoFVlFJG2nyzlOmys3EEjywCGMyvxseBWUHHRvkjjIGndmpFwk8eOktLtdOIkQO4A15tFxAcuWaZ7re/rbzyfdvWpVWMbRpmzvHKqMHn2taklZWQHOqyqVI+MrgEfTXyOOzcngMOdMmJwp8mTGw089azOOLasOCMpaTcQ1zh5IuE93NG9FTNpbt2k4AmtoZMcuKNcjPPBxkZ/hU7Cv1a7oxrYEIQ3CjOBMfbEk+0TmTqak2W0bmG7l8WlWImGLi4og+cNJjGWGO2pD2UcN1eRRIEjWfCqowB7HGdPpqRu3u8Lu8nBmliKQRY6Po9ctL7YSI2QMdmKok7OiUo7LfQZRb77QQANHazYxlsyRMw82GUHy5x5K87s75yWyPHPZuymSWUNBLG+ssjycJVyh6vFjIznyVOn8H1wo9ivEfTlNB25/zROuBj9E/wAkuzdg300ZkjW2cK8sZHSuhLRu0Z4QY2ABK5GT2/TV/UjD8CSOu/e9dpc2uFgmSZXiZGe3I4T0iFgZMFcYGDg4OBqaWbQUGKQEZBRtPoNcN6NmXiW7ma0eNA0fFJ0kLKPZE1GH4iCeXV7eQqRfe5yfFb7DVJN9zfFGMVUWaX4Irsy7Hs2IAwjJp/6btGD9IXP00VG8CXwLafrvvpKKg0F/hMdTtLZKHUhrlsY7oxg+kfuqFsH3xffLp9zFXfwjqTtjZWAThLknydUc64bB93vvl0+5ioB3SUj/AIiD2eKH70f/AN9FOqS2x/4hP82g9eagI+7EoXZULMcKttkk9gCkk+ipGw/B4hs7f+83COYoy3C0bLkqMhQ8ZPDnlSzZ/wAB/wDsn+7atJ2H72g+Sj9UVeCTOXUzlFKmZ1vXurNaQmaK4WRVaJeGaPrEvIsft4yAB1s+07O2un9jtoLzFq4/QlkUj9qPBq3b9QcdpwZxxT2i554zcwjOKsFX2KzD6iaiuTKtz7eaO8vFnj6Nwtt1eNW09mwQVOMHnip24fwfa/JD+NSnuFG09oHOeCK04gOYwsrY8+CD9NRdw/g+1+SH8ayfDO6EnKKbH1JLj4Rh+bT/AHkNO6SXHwjD82n+8hqC4n2t76n/AFfqLUK1221pewSLG0uY50KKyqSD0R5vpoQDU3a3vqf9X6i0kvffVt8Sf7EoiJJNUzRIfCFEx4ZLW5TTJJWJlz3DgkJ/dSHb+3dnS7QgaePpYFgmRi9pMQrl0KkKYtThWGQO3nS2ir72YLTQTtWWKN9gs+ktsjDsE7xBcaaDjVVI7hikG3FRb7hhuHni8WjdC83S8PE7ghXJJIIVTqT568GlVvEq3knCoXMMZOABk8bjJx24A9FQ5WWhh2u7H2xEkN5biF0R+KTrOhcY6N89UOuv0+mr9JFtBQeGS0lOnCGiliHPXJEknZy07PLkZXfhuOHheSM8bdaJ2RvaNyZSDUyK4uUGEvbsDn1pBIfTKrH6M4qYyorlwubtUPG2tfR7WAe0jlkazI4IJ1wVWXR8zBManHDqdQe+rO287rnpLC+QDtEccuvcBBI7Hz4xpWdRXN2lwLlbovKIjCDNEjYQsGI9j4MniGcmmi737SXQNZv5WglB82FmxipU0ZS08n2Qo8dE1zeSKrqGuOUiFGGI4x1lbUHSm+421IIL246eaKLjhgC9JIqcR45dF4iMnUcu+kVpevNNdSSKqM0+SqsWA9jjGhIBPoqTsPbSW15MXtnuA0MPtBGeHDSZ90Yc89ndVU/Ubzi3i20bDBdI5wjoxHPhYH7DSLcT3s/zq8/8iSqrJtPYbKOOxC9pA2ewIPcTHHg48hI89Jtyl2WIgr3k9vJxzAYuJ4AV6RuDtCAlOE4B/fmtN3Jx+V6X1+C9+FH4Mn88P30dUC+9zk+K32GnW9VhB4nKse1ppQOuIZLmCXiw3GEyV6Q9bGOsTgYpLfe5yfFb7DVJ9Tp0yqLX5mheBL4FtP1330lFHgS+BbT9d99JRVDpEm+Tn+0FsMnAsmIGTgEvJkgcsnA9A7q9bvSlmuifzqQfsrGo/cBUXeOMtvIDn2lkD/8AIrp9LZrtuh7i/wA4ufvnoB3SS1H/ABC4+bwevNTuq2vu+0vk4vumoDlYxkbFAP5ix9MRI/caq9pvBNCi8O1Jg3AihMxykZAwBGUJ7uWtL939u7MghBu4DLOeAFXhDlVEaKuDJpwELxDXOH00q0wb6W6gC1tlU4wqtJbxczyARnI78YpZDin1RDvN59pyqqqZLgCSFsGwdMMkqSKS2VA1XXJxjPLQi17H3m2r0hE9nC0ZI4XEgiYDXPEgeXrEY0B0Pb3Kf7UXTAFbaFe/iuGb1YQPtqKNq351M0C68hbsR6TJmrbmZvDB9jvtazvI22hfBrePpow7RYeXAhiIAD5TBOv+E8xSzdfat1FawqpgZBEvAGRwdRkcTBz345V8itdoXrTR+Njok9jcOqrxF1ViOGJASnCcavn6Mgr3CW0j2804jMXAq4lwCCgYYDDIwNO2qmiVKkWf+090AM20DHtIuHA9Bi09JqDLt6c3iz+KMY0heIKJY+IlnVi2SR1cKMDQ0njkbOY7ieYYBwlt0gwdBlo4/p5ivVhDfT3BiiZEAQSEzwPG3CWK6Lzblz0oSNTfrPLJMgIV+AgMACOqAQcEjmDS+999W3xJ/sSpkGzvF2aHi4igjBbGMkqCcDuyTjyVP2FsWG6vo451LKsE7jDuhDB4ADxRsp5E6Z7alKyspKKtnCirqfB5a9bhe5UkEA+MO3DnuEhYZHlB+mq9NuWy3yWyXs4RoJJsskDMCjxpjPRjIPGTy7BVtjMVqYMV0tj9+P8AIR+vJV3ufB9MSOjvQoxrx2wY586yLp5MVUbzZEtrfvHNJHIfF42VkUrleOQDiUk4bIPI45VDi0XhmhN0meLz3SH47fdvUyo8tpLLLAkCK8nExCs/ANI2z1sH7KYXOxb6MAvZu3f0EkcmNdNCynl24qKZdzinTZHoqM00okMbWl2rhA5HRBjwk8IOI2Y44tOVEt0VGXgukX/M1rOB6eClE7l7kbZHt7n5f/Tjr7CP73If/Ri9aSuewpQxuGGcGY81Kn2idjAEV1jmUXMillBMcWASATgy5wO2oJGFfCM86+4ooBPtuxhWGSToo+JFLAhVBGNdDjSmN4fY3+I32Gou8XvWf5NvsqVd+5P8RvsNAaH4EvgW0/XffSUUeBL4FtP1330lFAVbaF5x7zXK4x0VoiZzzz0UmfJ7fH0VM3Q9wf5xc/fPUGONW3j2k/MrHCowe+OLi/ev7qn7mnNojdrtK7edpHJ/fQDqqxJMFk2o5PVWKPJ54xCxPLtAI08oqz1S9pyhbfbBP+Zhp+lbxKP3mgJ12hi2OQ6jiSyCkacxEFOvkNM7bYkAiVHhhbCKrexrroAeY7aj7fh49nypnHFDw57sgCneMUAll3Ssmx/dohj/ACrw+ngxn6a5PubZ/wCGNkHdHLKufPwvrT+igEO6tikLXaRg8IuABxMWPuEJ1ZiSdSeZ7agQ7QWK+vcwTSEmDrRQmTA6JdCRy78U12BIGkvSPzojX9GGBT+8V82Ac3F82NfGFX6Fhix9pP00B0s9qzSqrRWN00b4KP7AoIPI4aUEDzgVEtuk/CcnSxNEfFI8KzIxI6WTX2NmHPI59lXHc/3jbfJJ9lIdrfCzfMo/vpKu4pKzlx55SybWVna3vqf9X6i0w3H+EU+bXH3lvSm+m4ru6GPaui/9tD/GpW7kMz30Yt5UhfoJyWeLpARxwZHDxrg5xrns8tVj1Ns32M1djgZOgFUG43wsfwlDN41CY/FZ0LBsgMZYSAcagkKxGeYGamb2zX6Wkik2rGX2DjQzRMDKRFGUXr9bLDmwGnOve6Nj01qGSWaG3bijghhcIFjQmJW41UO7SBRJxkk9YYxWrbukcEIRUXKT/LgmpvzYt7nK02OfQwzS4+N0aHGezPPB7qzve3ea2l2gZEk6otkjPEjqQ6yy8SsrKGDDI0I7RV9gtha3eVubt1jtpppUluJZVZRwhB7KxCnPEcjXq9xrlstbsxWdr45JDKloJrhsRzSO0hwoLShgArB9RnixjIxmqtt8HRjhCC8xWZwu98VtNBNGYpSpfqmUKAChXrHBIOvLFMD4YrhsNHb2+GYKEMjswzpqQB5+XKtHt9h3CsWe9MueyS1tuff1I1OfOe2qxvVsaSGJ5pV2ZO8hWIO+z0R1eT2KNw5dweFyjEMp6qHHcaSjkXR0dOLNpJP8SG5/q1/e/wAiHd3ftpNqia7CxR9D4sTGWKBmYOpfiOg1K57OLXAya2Ssq2Vuks3SwQxWKC3WAL01ksjyccKPxPMsitxFi2Rw6aY8nfwe7dtbSSWzeRLfCrI0UjsFhlBMc6I8zHKMQkiDJOJG1OKtjckvUYayOGcm8Kca7Xfxwu36+4t2l79vvnH+lFTjcjZMFxLdCeGKUBbfAkRWxrNy4hSK5uEku7142V0NxoyMGB9ij5EaGrV4Nvdrv4lv9s1I/cMlrD8DX8X+zs58Uj+guPRhtKQ7rbl2k8TySCUt4xcoMXE6gBJnVQAr40UAfRWiVXdxPez/ADq7/wDIkrSkcayT2vllT313Biis7maO4uhwQyNwNIrq2BnB4lJx2aHPlpHd+5P8RvsNaV4Qvgy8+Qk9U1mt37k/xG+w1nNUzs005Si7ZofgS+BbT9d99JRR4EvgW0/XffSUVQ6Sl7DuFk27tUocgFV5EaoQjDXuYEU33K95Q/8AX67VV919pQwbT2wZpY483T8PSOq5xJNnHERns9IpruZvBarZQh7mBGwxKvNGGGXY4ILZHOgLdVG25rabXI5GTAPfiOEH0EEecVZf7SWf53bfXxf7qom3d4YBY38azRM8ly/Cobi4lZkyy8PZw5OeWlAXLeiVo7FtNfYUIP6UkaN9OCafGqBvXvvYz27RxXAZ2eEgdHKuiyox1ZABhQTqeyrId7rH87g/bFAOqKS/2usfzuD9sV9XeyyJwLqEk8gHFAed2UIa8JBAa7kI8o4IxkfSCPoNfd2/dr351/pQ153Vv1mW4KYKrdSqCM6+1YnXysR9FQbDaywy34KzM3jBYCOCWTPsMWBxIhUHI5EigL3uf7xtvkk+ykO1vhZvmUf30lLdg7/xW9tb27wXck0cEfSqkIXgJHIiVk7QdQCPLS+53wie/a4eG5ij8WSLLwltRI7E+xF9MEeXyVpJqjiw45LJbXHJAn9+XnyqfdR1ztdrzW96jQLGzdBKMS8WMF4ifa656o/fUH8PW73dyVk9u6uuUdcgRopPWUY1BGtRJ9swC7QmVMCKRSc8jxIcHuOhrM7Gk1TLTf7evbxjEY044YZbqJbYSFjKg6OHPFphXfpAMHJjFXWw28I0jiSxvgFVUUeKlRoAo5nCjznArFNqQw3l3AOvLDlI5GhkVeAySBVJZkYdvLGtad+IXZ35a8+sh/o1ZSZlLBBqhltRpWt7mWa2aEzzWlqI5GUs0JkRWyI3IHEZZRjPLFPdsWMqXi3UMJnDwiCRVkRWXgZnRlDkBgS7A9YY6vPWsOv/AAfwDaF5GrOLe2ls4yobrt4wUTIcqRkMSxHDry0q/wBx4IIbeJ2W/v0ijV34UYHAGWOFRdTz5DU9lRbuy/lx27exbH2xcBuE7Ou8adYNakff0k3rhk2giWZtLlA80TSNIgCCNXy56RHIyVGig5yw5a4rdnuAjm1U3e1Y2uo2kAZh7HwgNiTGgJzoOfkGuK6u58rOkabTu+J7uWzXpInUFolJd1IuGzHxDhzoc500OJ3szWngnaL/AGDy21ta7SDq8Etra+OqR1gQioJoyvMjIDJ3LprpVGvNrqdoNcRp4xBb3Ms07JHxDoJ1hXJLDXhZXPDjmDjtIl7qbj7QlsreWLbMkEciZSISyqFHcMSAaHuFJt47Ha9v0yTX6ShoESVlkZ+KPgupFQs0eSeGKb6ZF11yItmnlq2/ccI8bXF4YUKRm4JCmNo8Zjjz1GAIycnUDnUjZD7NE834RMYPRw9HxlxpmXixw/RXJZg8tw4BGZipz3xqsRPmPBn6ajWz5uJsdiQg/wDcP2EUvmw4XHbZcvH9iy4AvQnCOy9nj/1BnzUr3Sutn+L67SaAie4KgXxUlelcplJGI1XDZIyc5OcmlrKDzAPnrz0K/wCVfQKtvMvp+Ktj/e2IeIXLLtaScGByELWhVwVOB1IgcHyGq7d+5P8AEb7DS/eS1Q20xKKSEYjqjQ45jTQ+WmF37k/xG+w1VuzTHj2IvfgJP/B4fI8uP2zRXzwEfA8Px5fXNFQaFU3dvrTM6zvb9Mbu5yJDHxnMjY9trrVn/CMH5WL9tP51ZZtx9nOxZrK3ZmJJJjUkk6knTnmvH9gtm/mNt9Uv8qArv4Rg/Kxftp/OlG9e0YfF+rJCx6WDTiU/81Mnn2DXPZirZceC3ZLsWNmgJx7V5VGgxoqOFHLsHlrl+KbZH5mPrZ/6lAVS7267XEkVu9mFjSNi0znrFy+i8BxgBR6a+/hG5/LbN/bk/nVq/FNsj8zH1s/9Sj8U2yPzMfWz/wBSgKr+Ebn8ts39uT+dH4Ruvy2zf25P51avxTbI/Mx9bP8A1KPxTbI/Mx9bP/UoDM4r+ezdolms/Z3muTIOJxxErlMcYxoQR8U122ZtqWIynprVjLJ0jEqRg8KpgAS8sKK0Y+CXZH5mPrZ/6lRPxNbJ/Iv9dJ/uoDPTdcU8s0ksOZFjXhTQDgzjm555rv45H+UT9tf51e/xNbJ/Iv8AXSf7qPxNbJ/Iv9dJ/uoDNbO5TxidukTURAdcdiny8tf3Gp/jcf5RP2l/nV7/ABNbJ/Iv9dJ/uo/E1sn8i/10n+6gM1iltelm8ZF1IrdCU8VniQdTiPWDSL1gxyO7JqY3hH2eDgy7b/8A2V/qVfvxNbJ/Iv8AXSf7qPxNbJ/Iv9dJ/uoCi2EcN7FcTbMg2m8zPGWeS4g4TJGQ6GVXlywXmNCPRVw3l8L8Vmxins7qObg4lV+hIOc8JJSU6ZGNM8jUr8TWyfyL/XSf7qi33gP2Y+OHxiLGc9HKDnlz6RW5eTHM86ASRb2S2VxLPLK8kUciQ3AaVpC2XljLiM4ELB42ZEQAFCMjJDGzWPhbsZg5hju5OAcT8FuW4RnGTg95r5tPwUQ3EaRT320JI0xwo00WNBwgkdDqQNMnJpX+IXZ35a8+sh/o0BXtobS2dc+xbJsIXBaMSStbxluKU4SKET9VHOHPEw4F4DgMTSu7ntykduy+LLI6OZYIVMnRdHdwOJ1gj6MushIBVQWSQHQg4uj+BCBUaOC8uUjkKdKjiJwwUkjHVXDDOjYOMnvr3J4CrBsF57wkKq544RooCj/k9wAoDPth7JUwIzNMsjDLkSyA5J1JGcZPmqUuwlBLCW4BbGT0pyccs+arvH4CrBTlbi9B7xLEPshrr+JKy/Or/wCuj/pUBSotmcPKafXvfi9YHFfJNnOeVxMvkHRn7Uq7fiSsvzq/+uj/AKVH4krL86v/AK6P+lQFCuNjM6lHuJirDBHsWo+rovLKbgfFw2OE6GKPu7wBV3TwJwqTw316vmdf4LXlvAhAdTfXhPeWX+VAdv8A8d7lm2W6sdI7mRV05ArG/wBPWZj9Nfas/g73OGy7U24lMxaRpWcrw6kKuAuTgYUdp1z5q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304800"/>
            <a:ext cx="8812357" cy="5821363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“Indian Hospital Services Market Outlook” by RNCOS Industry Research Solutions, the country needs to cover the cumulative deficit of around 3 million hospital beds to match up with the global average of 3 beds per 1000 population</a:t>
            </a:r>
          </a:p>
          <a:p>
            <a:pPr algn="just">
              <a:lnSpc>
                <a:spcPct val="2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81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Porter’s Five Forces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1" y="1159484"/>
            <a:ext cx="8215746" cy="5698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 smtClean="0">
                <a:latin typeface="Algerian" pitchFamily="82" charset="0"/>
              </a:rPr>
              <a:t>Growth Drivers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02326"/>
            <a:ext cx="9240372" cy="5555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lgerian" pitchFamily="82" charset="0"/>
              </a:rPr>
              <a:t>Operating 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Hub &amp; Spoke Model</a:t>
            </a:r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Operating Maintenance Contracts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890" y="1250373"/>
            <a:ext cx="3435927" cy="2626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5962" y="4864610"/>
            <a:ext cx="3214255" cy="19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Algerian" pitchFamily="82" charset="0"/>
              </a:rPr>
              <a:t>Growth Strategies in the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257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6527"/>
            <a:ext cx="8826645" cy="551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171_slide">
  <a:themeElements>
    <a:clrScheme name="Office Theme 2">
      <a:dk1>
        <a:srgbClr val="000000"/>
      </a:dk1>
      <a:lt1>
        <a:srgbClr val="C58B28"/>
      </a:lt1>
      <a:dk2>
        <a:srgbClr val="000000"/>
      </a:dk2>
      <a:lt2>
        <a:srgbClr val="B2B2B2"/>
      </a:lt2>
      <a:accent1>
        <a:srgbClr val="A03708"/>
      </a:accent1>
      <a:accent2>
        <a:srgbClr val="5A5A02"/>
      </a:accent2>
      <a:accent3>
        <a:srgbClr val="DFC4AC"/>
      </a:accent3>
      <a:accent4>
        <a:srgbClr val="000000"/>
      </a:accent4>
      <a:accent5>
        <a:srgbClr val="CDAEAA"/>
      </a:accent5>
      <a:accent6>
        <a:srgbClr val="515102"/>
      </a:accent6>
      <a:hlink>
        <a:srgbClr val="763761"/>
      </a:hlink>
      <a:folHlink>
        <a:srgbClr val="6E490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58B28"/>
        </a:lt1>
        <a:dk2>
          <a:srgbClr val="000000"/>
        </a:dk2>
        <a:lt2>
          <a:srgbClr val="B2B2B2"/>
        </a:lt2>
        <a:accent1>
          <a:srgbClr val="8F5700"/>
        </a:accent1>
        <a:accent2>
          <a:srgbClr val="8F4800"/>
        </a:accent2>
        <a:accent3>
          <a:srgbClr val="DFC4AC"/>
        </a:accent3>
        <a:accent4>
          <a:srgbClr val="000000"/>
        </a:accent4>
        <a:accent5>
          <a:srgbClr val="C6B4AA"/>
        </a:accent5>
        <a:accent6>
          <a:srgbClr val="814000"/>
        </a:accent6>
        <a:hlink>
          <a:srgbClr val="6C460C"/>
        </a:hlink>
        <a:folHlink>
          <a:srgbClr val="6C3C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58B28"/>
        </a:lt1>
        <a:dk2>
          <a:srgbClr val="000000"/>
        </a:dk2>
        <a:lt2>
          <a:srgbClr val="B2B2B2"/>
        </a:lt2>
        <a:accent1>
          <a:srgbClr val="A03708"/>
        </a:accent1>
        <a:accent2>
          <a:srgbClr val="5A5A02"/>
        </a:accent2>
        <a:accent3>
          <a:srgbClr val="DFC4AC"/>
        </a:accent3>
        <a:accent4>
          <a:srgbClr val="000000"/>
        </a:accent4>
        <a:accent5>
          <a:srgbClr val="CDAEAA"/>
        </a:accent5>
        <a:accent6>
          <a:srgbClr val="515102"/>
        </a:accent6>
        <a:hlink>
          <a:srgbClr val="763761"/>
        </a:hlink>
        <a:folHlink>
          <a:srgbClr val="6E49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58B28"/>
        </a:lt1>
        <a:dk2>
          <a:srgbClr val="000000"/>
        </a:dk2>
        <a:lt2>
          <a:srgbClr val="B2B2B2"/>
        </a:lt2>
        <a:accent1>
          <a:srgbClr val="106F10"/>
        </a:accent1>
        <a:accent2>
          <a:srgbClr val="0C4E6D"/>
        </a:accent2>
        <a:accent3>
          <a:srgbClr val="DFC4AC"/>
        </a:accent3>
        <a:accent4>
          <a:srgbClr val="000000"/>
        </a:accent4>
        <a:accent5>
          <a:srgbClr val="AABBAA"/>
        </a:accent5>
        <a:accent6>
          <a:srgbClr val="0A4662"/>
        </a:accent6>
        <a:hlink>
          <a:srgbClr val="6C450C"/>
        </a:hlink>
        <a:folHlink>
          <a:srgbClr val="5448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58B28"/>
        </a:lt1>
        <a:dk2>
          <a:srgbClr val="000000"/>
        </a:dk2>
        <a:lt2>
          <a:srgbClr val="B2B2B2"/>
        </a:lt2>
        <a:accent1>
          <a:srgbClr val="8A3D6B"/>
        </a:accent1>
        <a:accent2>
          <a:srgbClr val="546620"/>
        </a:accent2>
        <a:accent3>
          <a:srgbClr val="DFC4AC"/>
        </a:accent3>
        <a:accent4>
          <a:srgbClr val="000000"/>
        </a:accent4>
        <a:accent5>
          <a:srgbClr val="C4AFBA"/>
        </a:accent5>
        <a:accent6>
          <a:srgbClr val="4B5C1C"/>
        </a:accent6>
        <a:hlink>
          <a:srgbClr val="243D6E"/>
        </a:hlink>
        <a:folHlink>
          <a:srgbClr val="6C45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5700"/>
        </a:accent1>
        <a:accent2>
          <a:srgbClr val="8F4800"/>
        </a:accent2>
        <a:accent3>
          <a:srgbClr val="FFFFFF"/>
        </a:accent3>
        <a:accent4>
          <a:srgbClr val="000000"/>
        </a:accent4>
        <a:accent5>
          <a:srgbClr val="C6B4AA"/>
        </a:accent5>
        <a:accent6>
          <a:srgbClr val="814000"/>
        </a:accent6>
        <a:hlink>
          <a:srgbClr val="6C460C"/>
        </a:hlink>
        <a:folHlink>
          <a:srgbClr val="6C3C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3708"/>
        </a:accent1>
        <a:accent2>
          <a:srgbClr val="5A5A02"/>
        </a:accent2>
        <a:accent3>
          <a:srgbClr val="FFFFFF"/>
        </a:accent3>
        <a:accent4>
          <a:srgbClr val="000000"/>
        </a:accent4>
        <a:accent5>
          <a:srgbClr val="CDAEAA"/>
        </a:accent5>
        <a:accent6>
          <a:srgbClr val="515102"/>
        </a:accent6>
        <a:hlink>
          <a:srgbClr val="763761"/>
        </a:hlink>
        <a:folHlink>
          <a:srgbClr val="6E49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06F10"/>
        </a:accent1>
        <a:accent2>
          <a:srgbClr val="0C4E6D"/>
        </a:accent2>
        <a:accent3>
          <a:srgbClr val="FFFFFF"/>
        </a:accent3>
        <a:accent4>
          <a:srgbClr val="000000"/>
        </a:accent4>
        <a:accent5>
          <a:srgbClr val="AABBAA"/>
        </a:accent5>
        <a:accent6>
          <a:srgbClr val="0A4662"/>
        </a:accent6>
        <a:hlink>
          <a:srgbClr val="6C450C"/>
        </a:hlink>
        <a:folHlink>
          <a:srgbClr val="5448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A3D6B"/>
        </a:accent1>
        <a:accent2>
          <a:srgbClr val="546620"/>
        </a:accent2>
        <a:accent3>
          <a:srgbClr val="FFFFFF"/>
        </a:accent3>
        <a:accent4>
          <a:srgbClr val="000000"/>
        </a:accent4>
        <a:accent5>
          <a:srgbClr val="C4AFBA"/>
        </a:accent5>
        <a:accent6>
          <a:srgbClr val="4B5C1C"/>
        </a:accent6>
        <a:hlink>
          <a:srgbClr val="243D6E"/>
        </a:hlink>
        <a:folHlink>
          <a:srgbClr val="6C450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58B28"/>
      </a:lt1>
      <a:dk2>
        <a:srgbClr val="000000"/>
      </a:dk2>
      <a:lt2>
        <a:srgbClr val="B2B2B2"/>
      </a:lt2>
      <a:accent1>
        <a:srgbClr val="A03708"/>
      </a:accent1>
      <a:accent2>
        <a:srgbClr val="5A5A02"/>
      </a:accent2>
      <a:accent3>
        <a:srgbClr val="DFC4AC"/>
      </a:accent3>
      <a:accent4>
        <a:srgbClr val="000000"/>
      </a:accent4>
      <a:accent5>
        <a:srgbClr val="CDAEAA"/>
      </a:accent5>
      <a:accent6>
        <a:srgbClr val="515102"/>
      </a:accent6>
      <a:hlink>
        <a:srgbClr val="763761"/>
      </a:hlink>
      <a:folHlink>
        <a:srgbClr val="6E490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58B28"/>
        </a:lt1>
        <a:dk2>
          <a:srgbClr val="000000"/>
        </a:dk2>
        <a:lt2>
          <a:srgbClr val="B2B2B2"/>
        </a:lt2>
        <a:accent1>
          <a:srgbClr val="8F5700"/>
        </a:accent1>
        <a:accent2>
          <a:srgbClr val="8F4800"/>
        </a:accent2>
        <a:accent3>
          <a:srgbClr val="DFC4AC"/>
        </a:accent3>
        <a:accent4>
          <a:srgbClr val="000000"/>
        </a:accent4>
        <a:accent5>
          <a:srgbClr val="C6B4AA"/>
        </a:accent5>
        <a:accent6>
          <a:srgbClr val="814000"/>
        </a:accent6>
        <a:hlink>
          <a:srgbClr val="6C460C"/>
        </a:hlink>
        <a:folHlink>
          <a:srgbClr val="6C3C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58B28"/>
        </a:lt1>
        <a:dk2>
          <a:srgbClr val="000000"/>
        </a:dk2>
        <a:lt2>
          <a:srgbClr val="B2B2B2"/>
        </a:lt2>
        <a:accent1>
          <a:srgbClr val="A03708"/>
        </a:accent1>
        <a:accent2>
          <a:srgbClr val="5A5A02"/>
        </a:accent2>
        <a:accent3>
          <a:srgbClr val="DFC4AC"/>
        </a:accent3>
        <a:accent4>
          <a:srgbClr val="000000"/>
        </a:accent4>
        <a:accent5>
          <a:srgbClr val="CDAEAA"/>
        </a:accent5>
        <a:accent6>
          <a:srgbClr val="515102"/>
        </a:accent6>
        <a:hlink>
          <a:srgbClr val="763761"/>
        </a:hlink>
        <a:folHlink>
          <a:srgbClr val="6E49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58B28"/>
        </a:lt1>
        <a:dk2>
          <a:srgbClr val="000000"/>
        </a:dk2>
        <a:lt2>
          <a:srgbClr val="B2B2B2"/>
        </a:lt2>
        <a:accent1>
          <a:srgbClr val="106F10"/>
        </a:accent1>
        <a:accent2>
          <a:srgbClr val="0C4E6D"/>
        </a:accent2>
        <a:accent3>
          <a:srgbClr val="DFC4AC"/>
        </a:accent3>
        <a:accent4>
          <a:srgbClr val="000000"/>
        </a:accent4>
        <a:accent5>
          <a:srgbClr val="AABBAA"/>
        </a:accent5>
        <a:accent6>
          <a:srgbClr val="0A4662"/>
        </a:accent6>
        <a:hlink>
          <a:srgbClr val="6C450C"/>
        </a:hlink>
        <a:folHlink>
          <a:srgbClr val="5448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58B28"/>
        </a:lt1>
        <a:dk2>
          <a:srgbClr val="000000"/>
        </a:dk2>
        <a:lt2>
          <a:srgbClr val="B2B2B2"/>
        </a:lt2>
        <a:accent1>
          <a:srgbClr val="8A3D6B"/>
        </a:accent1>
        <a:accent2>
          <a:srgbClr val="546620"/>
        </a:accent2>
        <a:accent3>
          <a:srgbClr val="DFC4AC"/>
        </a:accent3>
        <a:accent4>
          <a:srgbClr val="000000"/>
        </a:accent4>
        <a:accent5>
          <a:srgbClr val="C4AFBA"/>
        </a:accent5>
        <a:accent6>
          <a:srgbClr val="4B5C1C"/>
        </a:accent6>
        <a:hlink>
          <a:srgbClr val="243D6E"/>
        </a:hlink>
        <a:folHlink>
          <a:srgbClr val="6C45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5700"/>
        </a:accent1>
        <a:accent2>
          <a:srgbClr val="8F4800"/>
        </a:accent2>
        <a:accent3>
          <a:srgbClr val="FFFFFF"/>
        </a:accent3>
        <a:accent4>
          <a:srgbClr val="000000"/>
        </a:accent4>
        <a:accent5>
          <a:srgbClr val="C6B4AA"/>
        </a:accent5>
        <a:accent6>
          <a:srgbClr val="814000"/>
        </a:accent6>
        <a:hlink>
          <a:srgbClr val="6C460C"/>
        </a:hlink>
        <a:folHlink>
          <a:srgbClr val="6C3C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3708"/>
        </a:accent1>
        <a:accent2>
          <a:srgbClr val="5A5A02"/>
        </a:accent2>
        <a:accent3>
          <a:srgbClr val="FFFFFF"/>
        </a:accent3>
        <a:accent4>
          <a:srgbClr val="000000"/>
        </a:accent4>
        <a:accent5>
          <a:srgbClr val="CDAEAA"/>
        </a:accent5>
        <a:accent6>
          <a:srgbClr val="515102"/>
        </a:accent6>
        <a:hlink>
          <a:srgbClr val="763761"/>
        </a:hlink>
        <a:folHlink>
          <a:srgbClr val="6E49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06F10"/>
        </a:accent1>
        <a:accent2>
          <a:srgbClr val="0C4E6D"/>
        </a:accent2>
        <a:accent3>
          <a:srgbClr val="FFFFFF"/>
        </a:accent3>
        <a:accent4>
          <a:srgbClr val="000000"/>
        </a:accent4>
        <a:accent5>
          <a:srgbClr val="AABBAA"/>
        </a:accent5>
        <a:accent6>
          <a:srgbClr val="0A4662"/>
        </a:accent6>
        <a:hlink>
          <a:srgbClr val="6C450C"/>
        </a:hlink>
        <a:folHlink>
          <a:srgbClr val="5448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A3D6B"/>
        </a:accent1>
        <a:accent2>
          <a:srgbClr val="546620"/>
        </a:accent2>
        <a:accent3>
          <a:srgbClr val="FFFFFF"/>
        </a:accent3>
        <a:accent4>
          <a:srgbClr val="000000"/>
        </a:accent4>
        <a:accent5>
          <a:srgbClr val="C4AFBA"/>
        </a:accent5>
        <a:accent6>
          <a:srgbClr val="4B5C1C"/>
        </a:accent6>
        <a:hlink>
          <a:srgbClr val="243D6E"/>
        </a:hlink>
        <a:folHlink>
          <a:srgbClr val="6C450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ind_0171_slide</Template>
  <TotalTime>113</TotalTime>
  <Words>1243</Words>
  <Application>Microsoft PowerPoint</Application>
  <PresentationFormat>On-screen Show (4:3)</PresentationFormat>
  <Paragraphs>145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ind_0171_slide</vt:lpstr>
      <vt:lpstr>1_Default Design</vt:lpstr>
      <vt:lpstr>INDIAN HEALTHCARE INDUSTRY</vt:lpstr>
      <vt:lpstr>SUMMARY</vt:lpstr>
      <vt:lpstr>Slide 3</vt:lpstr>
      <vt:lpstr>Indian Hospital Industry</vt:lpstr>
      <vt:lpstr>Slide 5</vt:lpstr>
      <vt:lpstr>Porter’s Five Forces Analysis</vt:lpstr>
      <vt:lpstr>Growth Drivers</vt:lpstr>
      <vt:lpstr>Operating Business Models</vt:lpstr>
      <vt:lpstr>Growth Strategies in the Industry</vt:lpstr>
      <vt:lpstr>Key Trends in the Industry</vt:lpstr>
      <vt:lpstr>Opportunities in the Industry</vt:lpstr>
      <vt:lpstr>Challenges in the Industry</vt:lpstr>
      <vt:lpstr>Slide 13</vt:lpstr>
      <vt:lpstr>Government Initiatives</vt:lpstr>
      <vt:lpstr>Slide 15</vt:lpstr>
      <vt:lpstr>       Risk Factors of the Hospital Industry</vt:lpstr>
      <vt:lpstr>      New - Age Healthcare Solutions </vt:lpstr>
      <vt:lpstr>Innovative Delivery Formats </vt:lpstr>
      <vt:lpstr>Deals in the Hospital Industry in India</vt:lpstr>
      <vt:lpstr>Slide 20</vt:lpstr>
      <vt:lpstr>Slide 21</vt:lpstr>
      <vt:lpstr>Slide 22</vt:lpstr>
      <vt:lpstr>MCQs</vt:lpstr>
      <vt:lpstr>Slide 24</vt:lpstr>
      <vt:lpstr>Slide 25</vt:lpstr>
      <vt:lpstr>UNIVERSAL PRECAUTIONS</vt:lpstr>
      <vt:lpstr>OPERATION THEATER</vt:lpstr>
      <vt:lpstr>LABORATORY</vt:lpstr>
      <vt:lpstr>RADIOLOGY</vt:lpstr>
      <vt:lpstr>Slide 30</vt:lpstr>
      <vt:lpstr>HOUSEKEEPING SERVICES</vt:lpstr>
      <vt:lpstr>BIOMEDICAL WASTE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TERMINOLOGIES</dc:title>
  <dc:creator>Medha</dc:creator>
  <cp:lastModifiedBy>Samir</cp:lastModifiedBy>
  <cp:revision>14</cp:revision>
  <dcterms:created xsi:type="dcterms:W3CDTF">2013-09-01T11:43:13Z</dcterms:created>
  <dcterms:modified xsi:type="dcterms:W3CDTF">2014-04-18T07:15:15Z</dcterms:modified>
</cp:coreProperties>
</file>