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10-Sep-20</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10-Sep-20</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10-Sep-20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10-Sep-20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10-Sep-20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10-Sep-20</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10-Sep-20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10-Sep-20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0"/>
            <a:ext cx="7772400" cy="1012825"/>
          </a:xfrm>
        </p:spPr>
        <p:txBody>
          <a:bodyPr/>
          <a:lstStyle/>
          <a:p>
            <a:r>
              <a:rPr lang="en-US" b="1" dirty="0" smtClean="0">
                <a:solidFill>
                  <a:schemeClr val="bg1"/>
                </a:solidFill>
              </a:rPr>
              <a:t>GRIEVANCE HANDLING</a:t>
            </a:r>
            <a:endParaRPr lang="en-US" b="1" dirty="0">
              <a:solidFill>
                <a:schemeClr val="bg1"/>
              </a:solidFill>
            </a:endParaRPr>
          </a:p>
        </p:txBody>
      </p:sp>
      <p:sp>
        <p:nvSpPr>
          <p:cNvPr id="5" name="Rectangle 4"/>
          <p:cNvSpPr/>
          <p:nvPr/>
        </p:nvSpPr>
        <p:spPr>
          <a:xfrm>
            <a:off x="4953000" y="5181600"/>
            <a:ext cx="3488788" cy="1392701"/>
          </a:xfrm>
          <a:prstGeom prst="rect">
            <a:avLst/>
          </a:prstGeom>
          <a:solidFill>
            <a:schemeClr val="bg2">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smtClean="0">
                <a:solidFill>
                  <a:schemeClr val="bg1"/>
                </a:solidFill>
              </a:rPr>
              <a:t>Ms. Mital Thakkar</a:t>
            </a:r>
          </a:p>
          <a:p>
            <a:pPr algn="ctr"/>
            <a:r>
              <a:rPr lang="en-US" b="1" dirty="0" smtClean="0">
                <a:solidFill>
                  <a:schemeClr val="bg1"/>
                </a:solidFill>
              </a:rPr>
              <a:t>Assistant Professor</a:t>
            </a:r>
          </a:p>
          <a:p>
            <a:pPr algn="ctr"/>
            <a:r>
              <a:rPr lang="en-US" b="1" dirty="0" smtClean="0">
                <a:solidFill>
                  <a:schemeClr val="bg1"/>
                </a:solidFill>
              </a:rPr>
              <a:t>Department of Management</a:t>
            </a:r>
          </a:p>
          <a:p>
            <a:pPr algn="ctr"/>
            <a:r>
              <a:rPr lang="en-US" b="1" dirty="0" smtClean="0">
                <a:solidFill>
                  <a:schemeClr val="bg1"/>
                </a:solidFill>
              </a:rPr>
              <a:t>SVDU</a:t>
            </a:r>
            <a:endParaRPr lang="en-US"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3657600"/>
          </a:xfrm>
        </p:spPr>
        <p:txBody>
          <a:bodyPr/>
          <a:lstStyle/>
          <a:p>
            <a:pPr algn="just">
              <a:buNone/>
            </a:pPr>
            <a:r>
              <a:rPr lang="en-US" dirty="0" smtClean="0"/>
              <a:t>The Sexual Harassment of women in workplace (Prevention, Prohibition and Redressal) Act, 2013 is a legislative act in India that seeks to protect </a:t>
            </a:r>
            <a:r>
              <a:rPr lang="en-US" b="1" dirty="0" smtClean="0"/>
              <a:t>women</a:t>
            </a:r>
            <a:r>
              <a:rPr lang="en-US" dirty="0" smtClean="0"/>
              <a:t> from </a:t>
            </a:r>
            <a:r>
              <a:rPr lang="en-US" b="1" dirty="0" smtClean="0"/>
              <a:t>sexual harassment</a:t>
            </a:r>
            <a:r>
              <a:rPr lang="en-US" dirty="0" smtClean="0"/>
              <a:t> at their place of work. It was passed by the Lok Sabha (the lower house of the Indian Parliament) on 3 September 2012.</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4419600"/>
          </a:xfrm>
        </p:spPr>
        <p:txBody>
          <a:bodyPr/>
          <a:lstStyle/>
          <a:p>
            <a:pPr algn="just"/>
            <a:r>
              <a:rPr lang="en-US" sz="2400" dirty="0" smtClean="0"/>
              <a:t>The Act defines sexual harassment at the work place and creates a mechanism for redressal of complaints.</a:t>
            </a:r>
          </a:p>
          <a:p>
            <a:pPr algn="just"/>
            <a:r>
              <a:rPr lang="en-US" sz="2400" dirty="0" smtClean="0"/>
              <a:t>The definition of "aggrieved woman", who will get protection under the Act is extremely wide to cover all women, irrespective of her age or employment status, whether in the organized or unorganized sectors, public or private and covers clients, customers and domestic workers as well.</a:t>
            </a:r>
          </a:p>
          <a:p>
            <a:pPr algn="just"/>
            <a:r>
              <a:rPr lang="en-US" sz="2400" dirty="0" smtClean="0"/>
              <a:t>An employer has been defined as any person who is responsible for management, supervision, and control of the workplace and includes persons who formulate and administer policies of such an organization </a:t>
            </a:r>
          </a:p>
          <a:p>
            <a:pPr algn="just"/>
            <a:endParaRPr lang="en-US" sz="2000" dirty="0" smtClean="0"/>
          </a:p>
          <a:p>
            <a:endParaRPr lang="en-US" dirty="0"/>
          </a:p>
        </p:txBody>
      </p:sp>
      <p:sp>
        <p:nvSpPr>
          <p:cNvPr id="3" name="Title 2"/>
          <p:cNvSpPr>
            <a:spLocks noGrp="1"/>
          </p:cNvSpPr>
          <p:nvPr>
            <p:ph type="title"/>
          </p:nvPr>
        </p:nvSpPr>
        <p:spPr/>
        <p:txBody>
          <a:bodyPr/>
          <a:lstStyle/>
          <a:p>
            <a:r>
              <a:rPr lang="en-US" dirty="0" smtClean="0">
                <a:solidFill>
                  <a:schemeClr val="bg1"/>
                </a:solidFill>
              </a:rPr>
              <a:t>Major features </a:t>
            </a:r>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idx="1"/>
          </p:nvPr>
        </p:nvSpPr>
        <p:spPr>
          <a:xfrm>
            <a:off x="228600" y="228600"/>
            <a:ext cx="8458200" cy="5867400"/>
          </a:xfrm>
        </p:spPr>
        <p:txBody>
          <a:bodyPr>
            <a:normAutofit/>
          </a:bodyPr>
          <a:lstStyle/>
          <a:p>
            <a:pPr algn="just"/>
            <a:r>
              <a:rPr lang="en-US" sz="2400" dirty="0" smtClean="0"/>
              <a:t>While the "workplace" in the </a:t>
            </a:r>
            <a:r>
              <a:rPr lang="en-US" sz="2400" b="1" dirty="0" smtClean="0">
                <a:solidFill>
                  <a:schemeClr val="bg1"/>
                </a:solidFill>
              </a:rPr>
              <a:t>Vishaka Guidelines </a:t>
            </a:r>
            <a:r>
              <a:rPr lang="en-US" sz="2400" dirty="0" smtClean="0"/>
              <a:t>is confined to the traditional office set-up where there is a clear employer-employee relationship, </a:t>
            </a:r>
          </a:p>
          <a:p>
            <a:pPr algn="just"/>
            <a:endParaRPr lang="en-US" sz="2400" dirty="0" smtClean="0"/>
          </a:p>
          <a:p>
            <a:pPr algn="just"/>
            <a:endParaRPr lang="en-US" sz="2400" dirty="0" smtClean="0"/>
          </a:p>
          <a:p>
            <a:pPr algn="just"/>
            <a:r>
              <a:rPr lang="en-US" sz="2400" dirty="0" smtClean="0"/>
              <a:t>the Act goes much further to include organizations, department, office, branch unit etc. in the public and private sector, organized and unorganized, hospitals, nursing homes, educational institutions, sports institutes, stadiums, sports complex and any place visited by the employee during the course of employment including the transportation. Even non-traditional workplaces which involve telecommuting will get covered under this law.</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953000"/>
          </a:xfrm>
        </p:spPr>
        <p:txBody>
          <a:bodyPr/>
          <a:lstStyle/>
          <a:p>
            <a:pPr algn="just"/>
            <a:r>
              <a:rPr lang="en-US" dirty="0" smtClean="0"/>
              <a:t>Through the Criminal Law (Amendment Act 2013 Section 354 A was added to the Indian Penal code that stipulates what consists of a sexual harassment offence and what the penalties shall be for a man committing such an offence. </a:t>
            </a:r>
          </a:p>
          <a:p>
            <a:pPr algn="just"/>
            <a:r>
              <a:rPr lang="en-US" dirty="0" smtClean="0"/>
              <a:t>Penalties range from one to three years imprisonment and/or a fine. </a:t>
            </a:r>
          </a:p>
          <a:p>
            <a:pPr algn="just"/>
            <a:r>
              <a:rPr lang="en-US" dirty="0" smtClean="0"/>
              <a:t>Additionally, with sexual harassment being a crime, employers are obligated to report offences</a:t>
            </a:r>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Penal Code</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600" cy="3886200"/>
          </a:xfrm>
        </p:spPr>
        <p:txBody>
          <a:bodyPr/>
          <a:lstStyle/>
          <a:p>
            <a:pPr algn="just"/>
            <a:r>
              <a:rPr lang="en-US" dirty="0" smtClean="0"/>
              <a:t>A grievance is any dissatisfaction or feeling of injustice having connection with one’s employment situation which is brought to the attention of management.</a:t>
            </a:r>
          </a:p>
          <a:p>
            <a:pPr algn="just"/>
            <a:r>
              <a:rPr lang="en-US" dirty="0" smtClean="0"/>
              <a:t> A grievance is any dissatisfac­tion that adversely affects organizational relations and productivity.</a:t>
            </a:r>
          </a:p>
          <a:p>
            <a:endParaRPr lang="en-US" dirty="0"/>
          </a:p>
        </p:txBody>
      </p:sp>
      <p:sp>
        <p:nvSpPr>
          <p:cNvPr id="3" name="Title 2"/>
          <p:cNvSpPr>
            <a:spLocks noGrp="1"/>
          </p:cNvSpPr>
          <p:nvPr>
            <p:ph type="title"/>
          </p:nvPr>
        </p:nvSpPr>
        <p:spPr>
          <a:xfrm>
            <a:off x="457200" y="685800"/>
            <a:ext cx="8229600" cy="1219200"/>
          </a:xfrm>
        </p:spPr>
        <p:txBody>
          <a:bodyPr>
            <a:normAutofit fontScale="90000"/>
          </a:bodyPr>
          <a:lstStyle/>
          <a:p>
            <a:r>
              <a:rPr lang="en-US" b="1" dirty="0" smtClean="0">
                <a:solidFill>
                  <a:schemeClr val="tx1"/>
                </a:solidFill>
              </a:rPr>
              <a:t>INTRODUCTION &amp; DEFINATION OF GRIEVANCE </a:t>
            </a:r>
            <a:endParaRPr 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304800" y="304800"/>
            <a:ext cx="8534400" cy="6172200"/>
          </a:xfrm>
          <a:prstGeom prst="rect">
            <a:avLst/>
          </a:prstGeom>
        </p:spPr>
        <p:txBody>
          <a:bodyPr/>
          <a:lstStyle/>
          <a:p>
            <a:pPr marL="274320" lvl="0" indent="-274320" algn="just">
              <a:spcBef>
                <a:spcPts val="600"/>
              </a:spcBef>
              <a:buClr>
                <a:schemeClr val="accent2"/>
              </a:buClr>
              <a:buSzPct val="85000"/>
              <a:buFont typeface="Wingdings 2"/>
              <a:buChar char=""/>
            </a:pPr>
            <a:r>
              <a:rPr lang="en-US" sz="2800" dirty="0" smtClean="0"/>
              <a:t>To understand what a grievance is, it is necessary to distinguish between dissatisfaction, complaint, and grievance.</a:t>
            </a:r>
          </a:p>
          <a:p>
            <a:pPr marL="274320" lvl="0" indent="-274320" algn="just">
              <a:spcBef>
                <a:spcPts val="600"/>
              </a:spcBef>
              <a:buClr>
                <a:schemeClr val="accent2"/>
              </a:buClr>
              <a:buSzPct val="85000"/>
              <a:buFont typeface="Wingdings" pitchFamily="2" charset="2"/>
              <a:buChar char="v"/>
            </a:pPr>
            <a:r>
              <a:rPr lang="en-US" sz="2800" dirty="0" smtClean="0"/>
              <a:t> Dissatisfaction is anything that disturbs an employee, whether or not the unrest is expressed in words.</a:t>
            </a:r>
          </a:p>
          <a:p>
            <a:pPr marL="274320" lvl="0" indent="-274320" algn="just">
              <a:spcBef>
                <a:spcPts val="600"/>
              </a:spcBef>
              <a:buClr>
                <a:schemeClr val="accent2"/>
              </a:buClr>
              <a:buSzPct val="85000"/>
              <a:buFont typeface="Wingdings" pitchFamily="2" charset="2"/>
              <a:buChar char="v"/>
            </a:pPr>
            <a:r>
              <a:rPr lang="en-US" sz="2800" dirty="0" smtClean="0"/>
              <a:t> Complaint is a spoken or written dissatisfaction brought to the attention of the supervisor or the shop steward.</a:t>
            </a:r>
          </a:p>
          <a:p>
            <a:pPr marL="274320" lvl="0" indent="-274320" algn="just">
              <a:spcBef>
                <a:spcPts val="600"/>
              </a:spcBef>
              <a:buClr>
                <a:schemeClr val="accent2"/>
              </a:buClr>
              <a:buSzPct val="85000"/>
              <a:buFont typeface="Wingdings" pitchFamily="2" charset="2"/>
              <a:buChar char="v"/>
            </a:pPr>
            <a:r>
              <a:rPr lang="en-US" sz="2800" dirty="0" smtClean="0"/>
              <a:t>Grievance is a complaint that has been formally presented to a management representative or to a union official.</a:t>
            </a:r>
          </a:p>
          <a:p>
            <a:pPr marL="274320" lvl="0" indent="-274320">
              <a:spcBef>
                <a:spcPts val="600"/>
              </a:spcBef>
              <a:buClr>
                <a:schemeClr val="accent2"/>
              </a:buClr>
              <a:buSzPct val="85000"/>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en-US" b="1" dirty="0" smtClean="0"/>
              <a:t> Economic-</a:t>
            </a:r>
            <a:r>
              <a:rPr lang="en-US" dirty="0" smtClean="0"/>
              <a:t> wages, overtime, bonus, etc</a:t>
            </a:r>
            <a:endParaRPr lang="en-US" b="1" dirty="0" smtClean="0"/>
          </a:p>
          <a:p>
            <a:pPr>
              <a:buFont typeface="Wingdings" pitchFamily="2" charset="2"/>
              <a:buChar char="Ø"/>
            </a:pPr>
            <a:r>
              <a:rPr lang="en-US" b="1" dirty="0" smtClean="0"/>
              <a:t>Work environment-</a:t>
            </a:r>
            <a:r>
              <a:rPr lang="en-US" dirty="0" smtClean="0"/>
              <a:t> poor working conditions, substandard equipments and machinery, defective tools, materials, etc.</a:t>
            </a:r>
            <a:endParaRPr lang="en-US" b="1" dirty="0" smtClean="0"/>
          </a:p>
          <a:p>
            <a:pPr>
              <a:buFont typeface="Wingdings" pitchFamily="2" charset="2"/>
              <a:buChar char="Ø"/>
            </a:pPr>
            <a:r>
              <a:rPr lang="en-US" b="1" dirty="0" smtClean="0"/>
              <a:t>Supervision-</a:t>
            </a:r>
            <a:r>
              <a:rPr lang="en-US" dirty="0" smtClean="0"/>
              <a:t> perceived notion of favoritism, nepotism, bias, etc.</a:t>
            </a:r>
            <a:endParaRPr lang="en-US" b="1" dirty="0" smtClean="0"/>
          </a:p>
          <a:p>
            <a:pPr>
              <a:buFont typeface="Wingdings" pitchFamily="2" charset="2"/>
              <a:buChar char="Ø"/>
            </a:pPr>
            <a:r>
              <a:rPr lang="en-US" b="1" dirty="0" smtClean="0"/>
              <a:t>Organizational change-</a:t>
            </a:r>
            <a:r>
              <a:rPr lang="en-US" dirty="0" smtClean="0"/>
              <a:t>  rigid and unfair rules, lack of recognition, etc.</a:t>
            </a:r>
            <a:endParaRPr lang="en-US" b="1" dirty="0" smtClean="0"/>
          </a:p>
          <a:p>
            <a:r>
              <a:rPr lang="en-US" b="1" dirty="0" smtClean="0"/>
              <a:t>Employee relations</a:t>
            </a:r>
            <a:endParaRPr lang="en-US" dirty="0" smtClean="0"/>
          </a:p>
          <a:p>
            <a:r>
              <a:rPr lang="en-US" b="1" dirty="0" smtClean="0"/>
              <a:t>Miscellaneous</a:t>
            </a:r>
            <a:endParaRPr lang="en-US" dirty="0" smtClean="0"/>
          </a:p>
          <a:p>
            <a:pPr>
              <a:buFont typeface="Wingdings" pitchFamily="2" charset="2"/>
              <a:buChar char="Ø"/>
            </a:pPr>
            <a:endParaRPr lang="en-US" dirty="0"/>
          </a:p>
        </p:txBody>
      </p:sp>
      <p:sp>
        <p:nvSpPr>
          <p:cNvPr id="3" name="Title 2"/>
          <p:cNvSpPr>
            <a:spLocks noGrp="1"/>
          </p:cNvSpPr>
          <p:nvPr>
            <p:ph type="title"/>
          </p:nvPr>
        </p:nvSpPr>
        <p:spPr>
          <a:xfrm>
            <a:off x="457200" y="533400"/>
            <a:ext cx="8229600" cy="838200"/>
          </a:xfrm>
        </p:spPr>
        <p:txBody>
          <a:bodyPr>
            <a:normAutofit fontScale="90000"/>
          </a:bodyPr>
          <a:lstStyle/>
          <a:p>
            <a:pPr algn="ctr"/>
            <a:r>
              <a:rPr lang="en-US" b="1" dirty="0" smtClean="0">
                <a:solidFill>
                  <a:schemeClr val="bg1"/>
                </a:solidFill>
              </a:rPr>
              <a:t>Causes of Grievances</a:t>
            </a:r>
            <a:br>
              <a:rPr lang="en-US" b="1" dirty="0" smtClean="0">
                <a:solidFill>
                  <a:schemeClr val="bg1"/>
                </a:solidFill>
              </a:rPr>
            </a:b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b="1" dirty="0" smtClean="0">
                <a:solidFill>
                  <a:schemeClr val="bg1"/>
                </a:solidFill>
              </a:rPr>
              <a:t>IMPORTANCE OF GRIEVANCE HANDLING </a:t>
            </a:r>
            <a:endParaRPr lang="en-US" b="1" dirty="0">
              <a:solidFill>
                <a:schemeClr val="bg1"/>
              </a:solidFill>
            </a:endParaRPr>
          </a:p>
        </p:txBody>
      </p:sp>
      <p:sp>
        <p:nvSpPr>
          <p:cNvPr id="5" name="Content Placeholder 4"/>
          <p:cNvSpPr>
            <a:spLocks noGrp="1"/>
          </p:cNvSpPr>
          <p:nvPr>
            <p:ph idx="1"/>
          </p:nvPr>
        </p:nvSpPr>
        <p:spPr>
          <a:xfrm>
            <a:off x="457200" y="1524000"/>
            <a:ext cx="8229600" cy="3354765"/>
          </a:xfrm>
          <a:prstGeom prst="rect">
            <a:avLst/>
          </a:prstGeom>
        </p:spPr>
        <p:txBody>
          <a:bodyPr>
            <a:spAutoFit/>
          </a:bodyPr>
          <a:lstStyle/>
          <a:p>
            <a:pPr fontAlgn="base"/>
            <a:r>
              <a:rPr lang="en-US" dirty="0" smtClean="0"/>
              <a:t>(a) Relieve employees from mental pains or suffering.</a:t>
            </a:r>
          </a:p>
          <a:p>
            <a:pPr fontAlgn="base"/>
            <a:r>
              <a:rPr lang="en-US" dirty="0" smtClean="0"/>
              <a:t>(b) Employees feel satisfied at workplace.</a:t>
            </a:r>
          </a:p>
          <a:p>
            <a:pPr fontAlgn="base"/>
            <a:r>
              <a:rPr lang="en-US" dirty="0" smtClean="0"/>
              <a:t>(c) Develop employees’ interest in their jobs.</a:t>
            </a:r>
          </a:p>
          <a:p>
            <a:pPr fontAlgn="base"/>
            <a:r>
              <a:rPr lang="en-US" dirty="0" smtClean="0"/>
              <a:t>(d) Sense of belongingness or attachment develops.</a:t>
            </a:r>
          </a:p>
          <a:p>
            <a:pPr fontAlgn="base"/>
            <a:r>
              <a:rPr lang="en-US" dirty="0" smtClean="0"/>
              <a:t>(e) Employees become cooperative at work.</a:t>
            </a:r>
          </a:p>
          <a:p>
            <a:pPr fontAlgn="base"/>
            <a:r>
              <a:rPr lang="en-US" dirty="0" smtClean="0"/>
              <a:t>(f) Avoid many labor problems in industry.</a:t>
            </a:r>
          </a:p>
          <a:p>
            <a:pPr fontAlgn="base"/>
            <a:r>
              <a:rPr lang="en-US" dirty="0" smtClean="0"/>
              <a:t>(g) Industrial disputes and accidents are avoided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grievance mechanism is a procedure that provides a clear and transparent framework for addressing grievances related to the recruitment process and in the workplace.</a:t>
            </a:r>
          </a:p>
          <a:p>
            <a:r>
              <a:rPr lang="en-US" dirty="0" smtClean="0"/>
              <a:t>Grievance procedures should be tailored to meet the needs of each organization, according to the sector, country, culture and workforce composition.</a:t>
            </a:r>
          </a:p>
          <a:p>
            <a:r>
              <a:rPr lang="en-US" dirty="0" smtClean="0"/>
              <a:t>Is the form of an internal procedure for complaints, followed by consideration and management response and feedback.</a:t>
            </a:r>
            <a:endParaRPr lang="en-US" dirty="0"/>
          </a:p>
        </p:txBody>
      </p:sp>
      <p:sp>
        <p:nvSpPr>
          <p:cNvPr id="3" name="Title 2"/>
          <p:cNvSpPr>
            <a:spLocks noGrp="1"/>
          </p:cNvSpPr>
          <p:nvPr>
            <p:ph type="title"/>
          </p:nvPr>
        </p:nvSpPr>
        <p:spPr/>
        <p:txBody>
          <a:bodyPr/>
          <a:lstStyle/>
          <a:p>
            <a:pPr algn="ctr"/>
            <a:r>
              <a:rPr lang="en-US" b="1" dirty="0" smtClean="0">
                <a:solidFill>
                  <a:schemeClr val="bg1"/>
                </a:solidFill>
              </a:rPr>
              <a:t>GRIEVANCE MECHANISM</a:t>
            </a:r>
            <a:endParaRPr lang="en-US"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457200"/>
            <a:ext cx="48006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solidFill>
                  <a:schemeClr val="tx1"/>
                </a:solidFill>
              </a:rPr>
              <a:t>INFORMAL DISCUSSION</a:t>
            </a:r>
            <a:endParaRPr lang="en-US" sz="2400" b="1" dirty="0">
              <a:solidFill>
                <a:schemeClr val="tx1"/>
              </a:solidFill>
            </a:endParaRPr>
          </a:p>
        </p:txBody>
      </p:sp>
      <p:sp>
        <p:nvSpPr>
          <p:cNvPr id="5" name="Rectangle 4"/>
          <p:cNvSpPr/>
          <p:nvPr/>
        </p:nvSpPr>
        <p:spPr>
          <a:xfrm>
            <a:off x="2209800" y="1600200"/>
            <a:ext cx="49530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FORMAL GRIEVANCE</a:t>
            </a:r>
            <a:endParaRPr lang="en-US" sz="2400" b="1" dirty="0"/>
          </a:p>
        </p:txBody>
      </p:sp>
      <p:sp>
        <p:nvSpPr>
          <p:cNvPr id="6" name="Rectangle 5"/>
          <p:cNvSpPr/>
          <p:nvPr/>
        </p:nvSpPr>
        <p:spPr>
          <a:xfrm>
            <a:off x="2209800" y="2819400"/>
            <a:ext cx="50292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solidFill>
                  <a:schemeClr val="tx1"/>
                </a:solidFill>
              </a:rPr>
              <a:t>GRIEVANCE HEARING</a:t>
            </a:r>
            <a:endParaRPr lang="en-US" sz="2400" b="1" dirty="0">
              <a:solidFill>
                <a:schemeClr val="tx1"/>
              </a:solidFill>
            </a:endParaRPr>
          </a:p>
        </p:txBody>
      </p:sp>
      <p:sp>
        <p:nvSpPr>
          <p:cNvPr id="7" name="Rectangle 6"/>
          <p:cNvSpPr/>
          <p:nvPr/>
        </p:nvSpPr>
        <p:spPr>
          <a:xfrm>
            <a:off x="2133600" y="4267200"/>
            <a:ext cx="5181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smtClean="0">
                <a:solidFill>
                  <a:schemeClr val="tx1"/>
                </a:solidFill>
              </a:rPr>
              <a:t>APPEAL</a:t>
            </a:r>
            <a:endParaRPr lang="en-US" sz="2800"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 matter is serious and/or the employee wishes to raise the matter formally, the employee should set out the grievance in writing to his or her manager.</a:t>
            </a:r>
          </a:p>
          <a:p>
            <a:r>
              <a:rPr lang="en-US" dirty="0" smtClean="0"/>
              <a:t> This submission should be factual and avoid language that is insulting or abusive. </a:t>
            </a:r>
          </a:p>
          <a:p>
            <a:r>
              <a:rPr lang="en-US" dirty="0" smtClean="0"/>
              <a:t>Where the grievance is against the employee’s manager and the employee feels unable to approach him or her, the employee should address the grievance to another manager or the HR department.</a:t>
            </a:r>
            <a:endParaRPr lang="en-US" dirty="0"/>
          </a:p>
        </p:txBody>
      </p:sp>
      <p:sp>
        <p:nvSpPr>
          <p:cNvPr id="3" name="Title 2"/>
          <p:cNvSpPr>
            <a:spLocks noGrp="1"/>
          </p:cNvSpPr>
          <p:nvPr>
            <p:ph type="title"/>
          </p:nvPr>
        </p:nvSpPr>
        <p:spPr/>
        <p:txBody>
          <a:bodyPr/>
          <a:lstStyle/>
          <a:p>
            <a:r>
              <a:rPr lang="en-US" b="1" dirty="0" smtClean="0">
                <a:solidFill>
                  <a:schemeClr val="bg1"/>
                </a:solidFill>
              </a:rPr>
              <a:t>Formal Grievance Mechanism</a:t>
            </a:r>
            <a:endParaRPr lang="en-US"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b="1" dirty="0" smtClean="0">
                <a:solidFill>
                  <a:schemeClr val="bg1"/>
                </a:solidFill>
              </a:rPr>
              <a:t>SEXUAL HARASSMENT OF WOMEN IN WORKPLACE</a:t>
            </a:r>
            <a:endParaRPr lang="en-US" b="1"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89</TotalTime>
  <Words>535</Words>
  <Application>Microsoft Office PowerPoint</Application>
  <PresentationFormat>On-screen Show (4:3)</PresentationFormat>
  <Paragraphs>53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Paper</vt:lpstr>
      <vt:lpstr>GRIEVANCE HANDLING</vt:lpstr>
      <vt:lpstr>INTRODUCTION &amp; DEFINATION OF GRIEVANCE </vt:lpstr>
      <vt:lpstr>Slide 3</vt:lpstr>
      <vt:lpstr>Causes of Grievances </vt:lpstr>
      <vt:lpstr>IMPORTANCE OF GRIEVANCE HANDLING </vt:lpstr>
      <vt:lpstr>GRIEVANCE MECHANISM</vt:lpstr>
      <vt:lpstr>Slide 7</vt:lpstr>
      <vt:lpstr>Formal Grievance Mechanism</vt:lpstr>
      <vt:lpstr>SEXUAL HARASSMENT OF WOMEN IN WORKPLACE</vt:lpstr>
      <vt:lpstr>Slide 10</vt:lpstr>
      <vt:lpstr>Major features </vt:lpstr>
      <vt:lpstr>Slide 12</vt:lpstr>
      <vt:lpstr>Penal Code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GRIEVANCE HANDLING</dc:title>
  <dc:creator>yesha</dc:creator>
  <cp:lastModifiedBy>User</cp:lastModifiedBy>
  <cp:revision>16</cp:revision>
  <dcterms:created xsi:type="dcterms:W3CDTF">2006-08-16T00:00:00Z</dcterms:created>
  <dcterms:modified xsi:type="dcterms:W3CDTF">2020-09-10T04:21:19Z</dcterms:modified>
</cp:coreProperties>
</file>