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6"/>
  </p:notesMasterIdLst>
  <p:handoutMasterIdLst>
    <p:handoutMasterId r:id="rId37"/>
  </p:handoutMasterIdLst>
  <p:sldIdLst>
    <p:sldId id="287" r:id="rId2"/>
    <p:sldId id="301" r:id="rId3"/>
    <p:sldId id="256" r:id="rId4"/>
    <p:sldId id="284" r:id="rId5"/>
    <p:sldId id="257" r:id="rId6"/>
    <p:sldId id="261" r:id="rId7"/>
    <p:sldId id="278" r:id="rId8"/>
    <p:sldId id="279" r:id="rId9"/>
    <p:sldId id="280" r:id="rId10"/>
    <p:sldId id="262" r:id="rId11"/>
    <p:sldId id="267" r:id="rId12"/>
    <p:sldId id="264" r:id="rId13"/>
    <p:sldId id="266" r:id="rId14"/>
    <p:sldId id="265" r:id="rId15"/>
    <p:sldId id="285" r:id="rId16"/>
    <p:sldId id="259" r:id="rId17"/>
    <p:sldId id="268" r:id="rId18"/>
    <p:sldId id="286" r:id="rId19"/>
    <p:sldId id="270" r:id="rId20"/>
    <p:sldId id="271" r:id="rId21"/>
    <p:sldId id="272" r:id="rId22"/>
    <p:sldId id="273" r:id="rId23"/>
    <p:sldId id="274" r:id="rId24"/>
    <p:sldId id="275" r:id="rId25"/>
    <p:sldId id="276" r:id="rId26"/>
    <p:sldId id="281" r:id="rId27"/>
    <p:sldId id="282" r:id="rId28"/>
    <p:sldId id="283" r:id="rId29"/>
    <p:sldId id="289" r:id="rId30"/>
    <p:sldId id="293" r:id="rId31"/>
    <p:sldId id="294" r:id="rId32"/>
    <p:sldId id="295" r:id="rId33"/>
    <p:sldId id="297"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769" autoAdjust="0"/>
  </p:normalViewPr>
  <p:slideViewPr>
    <p:cSldViewPr>
      <p:cViewPr varScale="1">
        <p:scale>
          <a:sx n="65" d="100"/>
          <a:sy n="65" d="100"/>
        </p:scale>
        <p:origin x="-582" y="-102"/>
      </p:cViewPr>
      <p:guideLst>
        <p:guide orient="horz" pos="2160"/>
        <p:guide pos="2880"/>
      </p:guideLst>
    </p:cSldViewPr>
  </p:slideViewPr>
  <p:outlineViewPr>
    <p:cViewPr>
      <p:scale>
        <a:sx n="33" d="100"/>
        <a:sy n="33" d="100"/>
      </p:scale>
      <p:origin x="53"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1" d="100"/>
          <a:sy n="41" d="100"/>
        </p:scale>
        <p:origin x="-2395"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A7C4DF-D6C9-4F2E-807C-7B7EB91868B1}" type="datetimeFigureOut">
              <a:rPr lang="en-US" smtClean="0"/>
              <a:pPr/>
              <a:t>03/04/2014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987C0C-C052-441F-8552-78ECB237D77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1D4CB-F388-460A-ABEC-70867202F6C9}" type="datetimeFigureOut">
              <a:rPr lang="en-US" smtClean="0"/>
              <a:pPr/>
              <a:t>03/04/2014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DB775-722B-4174-BCD4-3C5791D6B8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3DB775-722B-4174-BCD4-3C5791D6B8F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3DB775-722B-4174-BCD4-3C5791D6B8F5}"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B6A9F3-F296-4449-9B99-D83EC8D62C80}" type="datetimeFigureOut">
              <a:rPr lang="en-US" smtClean="0"/>
              <a:pPr/>
              <a:t>03/04/2014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8FE25-B183-45B1-94FE-EF0B7C92A1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6A9F3-F296-4449-9B99-D83EC8D62C80}" type="datetimeFigureOut">
              <a:rPr lang="en-US" smtClean="0"/>
              <a:pPr/>
              <a:t>03/04/2014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8FE25-B183-45B1-94FE-EF0B7C92A1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6A9F3-F296-4449-9B99-D83EC8D62C80}" type="datetimeFigureOut">
              <a:rPr lang="en-US" smtClean="0"/>
              <a:pPr/>
              <a:t>03/04/2014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8FE25-B183-45B1-94FE-EF0B7C92A1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6A9F3-F296-4449-9B99-D83EC8D62C80}" type="datetimeFigureOut">
              <a:rPr lang="en-US" smtClean="0"/>
              <a:pPr/>
              <a:t>03/04/2014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8FE25-B183-45B1-94FE-EF0B7C92A1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B6A9F3-F296-4449-9B99-D83EC8D62C80}" type="datetimeFigureOut">
              <a:rPr lang="en-US" smtClean="0"/>
              <a:pPr/>
              <a:t>03/04/2014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8FE25-B183-45B1-94FE-EF0B7C92A1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B6A9F3-F296-4449-9B99-D83EC8D62C80}" type="datetimeFigureOut">
              <a:rPr lang="en-US" smtClean="0"/>
              <a:pPr/>
              <a:t>03/04/2014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8FE25-B183-45B1-94FE-EF0B7C92A1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B6A9F3-F296-4449-9B99-D83EC8D62C80}" type="datetimeFigureOut">
              <a:rPr lang="en-US" smtClean="0"/>
              <a:pPr/>
              <a:t>03/04/2014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8FE25-B183-45B1-94FE-EF0B7C92A1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B6A9F3-F296-4449-9B99-D83EC8D62C80}" type="datetimeFigureOut">
              <a:rPr lang="en-US" smtClean="0"/>
              <a:pPr/>
              <a:t>03/04/2014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8FE25-B183-45B1-94FE-EF0B7C92A1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6A9F3-F296-4449-9B99-D83EC8D62C80}" type="datetimeFigureOut">
              <a:rPr lang="en-US" smtClean="0"/>
              <a:pPr/>
              <a:t>03/04/2014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8FE25-B183-45B1-94FE-EF0B7C92A1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6A9F3-F296-4449-9B99-D83EC8D62C80}" type="datetimeFigureOut">
              <a:rPr lang="en-US" smtClean="0"/>
              <a:pPr/>
              <a:t>03/04/2014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8FE25-B183-45B1-94FE-EF0B7C92A1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6A9F3-F296-4449-9B99-D83EC8D62C80}" type="datetimeFigureOut">
              <a:rPr lang="en-US" smtClean="0"/>
              <a:pPr/>
              <a:t>03/04/2014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8FE25-B183-45B1-94FE-EF0B7C92A1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6A9F3-F296-4449-9B99-D83EC8D62C80}" type="datetimeFigureOut">
              <a:rPr lang="en-US" smtClean="0"/>
              <a:pPr/>
              <a:t>03/04/2014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8FE25-B183-45B1-94FE-EF0B7C92A1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514600"/>
            <a:ext cx="7924800" cy="743712"/>
          </a:xfrm>
        </p:spPr>
        <p:txBody>
          <a:bodyPr>
            <a:noAutofit/>
          </a:bodyPr>
          <a:lstStyle/>
          <a:p>
            <a:r>
              <a:rPr lang="en-US" sz="6600" dirty="0" smtClean="0">
                <a:solidFill>
                  <a:schemeClr val="accent4">
                    <a:lumMod val="75000"/>
                  </a:schemeClr>
                </a:solidFill>
                <a:latin typeface="Times New Roman" pitchFamily="18" charset="0"/>
                <a:cs typeface="Times New Roman" pitchFamily="18" charset="0"/>
              </a:rPr>
              <a:t>ANEURYSM</a:t>
            </a:r>
            <a:endParaRPr lang="en-US" sz="6600" dirty="0">
              <a:solidFill>
                <a:schemeClr val="accent4">
                  <a:lumMod val="75000"/>
                </a:schemeClr>
              </a:solidFill>
              <a:latin typeface="Times New Roman" pitchFamily="18" charset="0"/>
              <a:cs typeface="Times New Roman" pitchFamily="18" charset="0"/>
            </a:endParaRPr>
          </a:p>
        </p:txBody>
      </p:sp>
      <p:sp>
        <p:nvSpPr>
          <p:cNvPr id="5" name="Subtitle 2"/>
          <p:cNvSpPr>
            <a:spLocks noGrp="1"/>
          </p:cNvSpPr>
          <p:nvPr/>
        </p:nvSpPr>
        <p:spPr>
          <a:xfrm>
            <a:off x="5257800" y="4495800"/>
            <a:ext cx="3581400" cy="6096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b="1" dirty="0" err="1" smtClean="0">
                <a:solidFill>
                  <a:srgbClr val="C00000"/>
                </a:solidFill>
                <a:latin typeface="Times New Roman" pitchFamily="18" charset="0"/>
                <a:cs typeface="Times New Roman" pitchFamily="18" charset="0"/>
              </a:rPr>
              <a:t>DR.KUNTAL</a:t>
            </a:r>
            <a:r>
              <a:rPr lang="en-US" b="1" dirty="0" smtClean="0">
                <a:solidFill>
                  <a:srgbClr val="C00000"/>
                </a:solidFill>
                <a:latin typeface="Times New Roman" pitchFamily="18" charset="0"/>
                <a:cs typeface="Times New Roman" pitchFamily="18" charset="0"/>
              </a:rPr>
              <a:t> PATEL</a:t>
            </a:r>
          </a:p>
          <a:p>
            <a:pPr>
              <a:buNone/>
            </a:pPr>
            <a:r>
              <a:rPr lang="en-US" b="1" dirty="0" smtClean="0">
                <a:solidFill>
                  <a:srgbClr val="C00000"/>
                </a:solidFill>
                <a:latin typeface="Times New Roman" pitchFamily="18" charset="0"/>
                <a:cs typeface="Times New Roman" pitchFamily="18" charset="0"/>
              </a:rPr>
              <a:t>PATHOLOGY</a:t>
            </a:r>
          </a:p>
          <a:p>
            <a:pPr>
              <a:buNone/>
            </a:pPr>
            <a:endParaRPr lang="en-US"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3400" y="152400"/>
            <a:ext cx="8382000" cy="6324600"/>
          </a:xfrm>
        </p:spPr>
        <p:txBody>
          <a:bodyPr>
            <a:normAutofit fontScale="85000" lnSpcReduction="10000"/>
          </a:bodyPr>
          <a:lstStyle/>
          <a:p>
            <a:r>
              <a:rPr lang="en-US" b="1" i="1" dirty="0">
                <a:latin typeface="Times New Roman" pitchFamily="18" charset="0"/>
                <a:cs typeface="Times New Roman" pitchFamily="18" charset="0"/>
              </a:rPr>
              <a:t>The vascular wall is weakened through loss of smooth muscle cells or the inappropriate synthesis of </a:t>
            </a:r>
            <a:r>
              <a:rPr lang="en-US" b="1" i="1" dirty="0" err="1">
                <a:latin typeface="Times New Roman" pitchFamily="18" charset="0"/>
                <a:cs typeface="Times New Roman" pitchFamily="18" charset="0"/>
              </a:rPr>
              <a:t>noncollagenous</a:t>
            </a:r>
            <a:r>
              <a:rPr lang="en-US" b="1" i="1" dirty="0">
                <a:latin typeface="Times New Roman" pitchFamily="18" charset="0"/>
                <a:cs typeface="Times New Roman" pitchFamily="18" charset="0"/>
              </a:rPr>
              <a:t> or </a:t>
            </a:r>
            <a:r>
              <a:rPr lang="en-US" b="1" i="1" dirty="0" err="1">
                <a:latin typeface="Times New Roman" pitchFamily="18" charset="0"/>
                <a:cs typeface="Times New Roman" pitchFamily="18" charset="0"/>
              </a:rPr>
              <a:t>nonelastic</a:t>
            </a:r>
            <a:r>
              <a:rPr lang="en-US" b="1" i="1" dirty="0">
                <a:latin typeface="Times New Roman" pitchFamily="18" charset="0"/>
                <a:cs typeface="Times New Roman" pitchFamily="18" charset="0"/>
              </a:rPr>
              <a:t> ECM</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r>
              <a:rPr lang="en-US" b="1" dirty="0" smtClean="0">
                <a:solidFill>
                  <a:srgbClr val="7030A0"/>
                </a:solidFill>
                <a:latin typeface="Times New Roman" pitchFamily="18" charset="0"/>
                <a:cs typeface="Times New Roman" pitchFamily="18" charset="0"/>
              </a:rPr>
              <a:t>Ischemia </a:t>
            </a:r>
            <a:r>
              <a:rPr lang="en-US" b="1" dirty="0">
                <a:latin typeface="Times New Roman" pitchFamily="18" charset="0"/>
                <a:cs typeface="Times New Roman" pitchFamily="18" charset="0"/>
              </a:rPr>
              <a:t>of the inner media occurs when there is atherosclerotic thickening of the </a:t>
            </a:r>
            <a:r>
              <a:rPr lang="en-US" b="1" dirty="0" err="1" smtClean="0">
                <a:latin typeface="Times New Roman" pitchFamily="18" charset="0"/>
                <a:cs typeface="Times New Roman" pitchFamily="18" charset="0"/>
              </a:rPr>
              <a:t>intima</a:t>
            </a:r>
            <a:r>
              <a:rPr lang="en-US" b="1" dirty="0" smtClean="0">
                <a:latin typeface="Times New Roman" pitchFamily="18" charset="0"/>
                <a:cs typeface="Times New Roman" pitchFamily="18" charset="0"/>
              </a:rPr>
              <a:t>. </a:t>
            </a:r>
          </a:p>
          <a:p>
            <a:r>
              <a:rPr lang="en-US" b="1" dirty="0" smtClean="0">
                <a:solidFill>
                  <a:srgbClr val="7030A0"/>
                </a:solidFill>
                <a:latin typeface="Times New Roman" pitchFamily="18" charset="0"/>
                <a:cs typeface="Times New Roman" pitchFamily="18" charset="0"/>
              </a:rPr>
              <a:t>Systemic </a:t>
            </a:r>
            <a:r>
              <a:rPr lang="en-US" b="1" dirty="0">
                <a:solidFill>
                  <a:srgbClr val="7030A0"/>
                </a:solidFill>
                <a:latin typeface="Times New Roman" pitchFamily="18" charset="0"/>
                <a:cs typeface="Times New Roman" pitchFamily="18" charset="0"/>
              </a:rPr>
              <a:t>hypertension </a:t>
            </a:r>
            <a:r>
              <a:rPr lang="en-US" b="1" dirty="0">
                <a:latin typeface="Times New Roman" pitchFamily="18" charset="0"/>
                <a:cs typeface="Times New Roman" pitchFamily="18" charset="0"/>
              </a:rPr>
              <a:t>can also cause significant narrowing of arterioles of the </a:t>
            </a:r>
            <a:r>
              <a:rPr lang="en-US" b="1" dirty="0" err="1">
                <a:latin typeface="Times New Roman" pitchFamily="18" charset="0"/>
                <a:cs typeface="Times New Roman" pitchFamily="18" charset="0"/>
              </a:rPr>
              <a:t>vasa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vasorum</a:t>
            </a:r>
            <a:r>
              <a:rPr lang="en-US" b="1" dirty="0">
                <a:latin typeface="Times New Roman" pitchFamily="18" charset="0"/>
                <a:cs typeface="Times New Roman" pitchFamily="18" charset="0"/>
              </a:rPr>
              <a:t> (e.g., in the aorta), which can cause outer medial ischemia. Ischemia is reflected in </a:t>
            </a:r>
            <a:r>
              <a:rPr lang="en-US" b="1" dirty="0" smtClean="0">
                <a:solidFill>
                  <a:srgbClr val="7030A0"/>
                </a:solidFill>
                <a:latin typeface="Times New Roman" pitchFamily="18" charset="0"/>
                <a:cs typeface="Times New Roman" pitchFamily="18" charset="0"/>
              </a:rPr>
              <a:t>“degenerative changes</a:t>
            </a:r>
            <a:r>
              <a:rPr lang="en-US" b="1" dirty="0">
                <a:latin typeface="Times New Roman" pitchFamily="18" charset="0"/>
                <a:cs typeface="Times New Roman" pitchFamily="18" charset="0"/>
              </a:rPr>
              <a:t>” of the aorta, whereby smooth muscle cell </a:t>
            </a:r>
            <a:r>
              <a:rPr lang="en-US" b="1" dirty="0" smtClean="0">
                <a:latin typeface="Times New Roman" pitchFamily="18" charset="0"/>
                <a:cs typeface="Times New Roman" pitchFamily="18" charset="0"/>
              </a:rPr>
              <a:t>loss—or </a:t>
            </a:r>
            <a:r>
              <a:rPr lang="en-US" b="1" dirty="0">
                <a:latin typeface="Times New Roman" pitchFamily="18" charset="0"/>
                <a:cs typeface="Times New Roman" pitchFamily="18" charset="0"/>
              </a:rPr>
              <a:t>change in synthetic phenotype—leads to scarring (and loss of elastic fibers), inadequate ECM synthesis, and production of increasing amounts of amorphous ground substance (</a:t>
            </a:r>
            <a:r>
              <a:rPr lang="en-US" b="1" dirty="0" err="1">
                <a:latin typeface="Times New Roman" pitchFamily="18" charset="0"/>
                <a:cs typeface="Times New Roman" pitchFamily="18" charset="0"/>
              </a:rPr>
              <a:t>glycosaminoglycan</a:t>
            </a:r>
            <a:r>
              <a:rPr lang="en-US" b="1" dirty="0" smtClean="0">
                <a:latin typeface="Times New Roman" pitchFamily="18" charset="0"/>
                <a:cs typeface="Times New Roman" pitchFamily="18" charset="0"/>
              </a:rPr>
              <a:t>).</a:t>
            </a:r>
          </a:p>
          <a:p>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Histologically</a:t>
            </a:r>
            <a:r>
              <a:rPr lang="en-US" b="1" dirty="0">
                <a:latin typeface="Times New Roman" pitchFamily="18" charset="0"/>
                <a:cs typeface="Times New Roman" pitchFamily="18" charset="0"/>
              </a:rPr>
              <a:t> these changes are collectively called </a:t>
            </a:r>
            <a:r>
              <a:rPr lang="en-US" b="1" i="1" dirty="0">
                <a:solidFill>
                  <a:srgbClr val="7030A0"/>
                </a:solidFill>
                <a:latin typeface="Times New Roman" pitchFamily="18" charset="0"/>
                <a:cs typeface="Times New Roman" pitchFamily="18" charset="0"/>
              </a:rPr>
              <a:t>cystic medial </a:t>
            </a:r>
            <a:r>
              <a:rPr lang="en-US" b="1" i="1" dirty="0" smtClean="0">
                <a:solidFill>
                  <a:srgbClr val="7030A0"/>
                </a:solidFill>
                <a:latin typeface="Times New Roman" pitchFamily="18" charset="0"/>
                <a:cs typeface="Times New Roman" pitchFamily="18" charset="0"/>
              </a:rPr>
              <a:t>degeneration</a:t>
            </a:r>
            <a:r>
              <a:rPr lang="en-US" b="1" i="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28038" t="12500" r="38580" b="7813"/>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04800"/>
            <a:ext cx="8229600" cy="6324600"/>
          </a:xfrm>
        </p:spPr>
        <p:txBody>
          <a:bodyPr>
            <a:normAutofit fontScale="85000" lnSpcReduction="20000"/>
          </a:bodyPr>
          <a:lstStyle/>
          <a:p>
            <a:r>
              <a:rPr lang="en-US" b="1" i="1" dirty="0">
                <a:latin typeface="Times New Roman" pitchFamily="18" charset="0"/>
                <a:cs typeface="Times New Roman" pitchFamily="18" charset="0"/>
              </a:rPr>
              <a:t>The two most important disorders that predispose to aortic aneurysms are </a:t>
            </a:r>
            <a:r>
              <a:rPr lang="en-US" b="1" i="1" dirty="0">
                <a:solidFill>
                  <a:srgbClr val="7030A0"/>
                </a:solidFill>
                <a:latin typeface="Times New Roman" pitchFamily="18" charset="0"/>
                <a:cs typeface="Times New Roman" pitchFamily="18" charset="0"/>
              </a:rPr>
              <a:t>atherosclerosis</a:t>
            </a:r>
            <a:r>
              <a:rPr lang="en-US" b="1" i="1" dirty="0">
                <a:latin typeface="Times New Roman" pitchFamily="18" charset="0"/>
                <a:cs typeface="Times New Roman" pitchFamily="18" charset="0"/>
              </a:rPr>
              <a:t> and </a:t>
            </a:r>
            <a:r>
              <a:rPr lang="en-US" b="1" i="1" dirty="0">
                <a:solidFill>
                  <a:srgbClr val="7030A0"/>
                </a:solidFill>
                <a:latin typeface="Times New Roman" pitchFamily="18" charset="0"/>
                <a:cs typeface="Times New Roman" pitchFamily="18" charset="0"/>
              </a:rPr>
              <a:t>hypertension</a:t>
            </a:r>
            <a:r>
              <a:rPr lang="en-US" b="1" dirty="0">
                <a:solidFill>
                  <a:srgbClr val="7030A0"/>
                </a:solidFill>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Other </a:t>
            </a:r>
            <a:r>
              <a:rPr lang="en-US" b="1" dirty="0">
                <a:latin typeface="Times New Roman" pitchFamily="18" charset="0"/>
                <a:cs typeface="Times New Roman" pitchFamily="18" charset="0"/>
              </a:rPr>
              <a:t>conditions that weaken vessel walls and lead to aneurysms include trauma, </a:t>
            </a:r>
            <a:r>
              <a:rPr lang="en-US" b="1" dirty="0" err="1">
                <a:latin typeface="Times New Roman" pitchFamily="18" charset="0"/>
                <a:cs typeface="Times New Roman" pitchFamily="18" charset="0"/>
              </a:rPr>
              <a:t>vasculitis</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congenital defects </a:t>
            </a:r>
            <a:r>
              <a:rPr lang="en-US" b="1" dirty="0" smtClean="0">
                <a:latin typeface="Times New Roman" pitchFamily="18" charset="0"/>
                <a:cs typeface="Times New Roman" pitchFamily="18" charset="0"/>
              </a:rPr>
              <a:t>e.g</a:t>
            </a: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berry aneurysms</a:t>
            </a:r>
            <a:r>
              <a:rPr lang="en-US" b="1" dirty="0">
                <a:latin typeface="Times New Roman" pitchFamily="18" charset="0"/>
                <a:cs typeface="Times New Roman" pitchFamily="18" charset="0"/>
              </a:rPr>
              <a:t> typically in the circle of Willis</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and infections </a:t>
            </a:r>
            <a:r>
              <a:rPr lang="en-US" b="1" i="1" dirty="0">
                <a:latin typeface="Times New Roman" pitchFamily="18" charset="0"/>
                <a:cs typeface="Times New Roman" pitchFamily="18" charset="0"/>
              </a:rPr>
              <a:t>(</a:t>
            </a:r>
            <a:r>
              <a:rPr lang="en-US" b="1" i="1" dirty="0" err="1">
                <a:latin typeface="Times New Roman" pitchFamily="18" charset="0"/>
                <a:cs typeface="Times New Roman" pitchFamily="18" charset="0"/>
              </a:rPr>
              <a:t>mycotic</a:t>
            </a:r>
            <a:r>
              <a:rPr lang="en-US" b="1" i="1" dirty="0">
                <a:latin typeface="Times New Roman" pitchFamily="18" charset="0"/>
                <a:cs typeface="Times New Roman" pitchFamily="18" charset="0"/>
              </a:rPr>
              <a:t> aneurysms)</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r>
              <a:rPr lang="en-US" b="1" dirty="0" err="1" smtClean="0">
                <a:solidFill>
                  <a:srgbClr val="7030A0"/>
                </a:solidFill>
                <a:latin typeface="Times New Roman" pitchFamily="18" charset="0"/>
                <a:cs typeface="Times New Roman" pitchFamily="18" charset="0"/>
              </a:rPr>
              <a:t>Mycotic</a:t>
            </a:r>
            <a:r>
              <a:rPr lang="en-US" b="1" dirty="0" smtClean="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aneurysms </a:t>
            </a:r>
            <a:r>
              <a:rPr lang="en-US" b="1" dirty="0">
                <a:latin typeface="Times New Roman" pitchFamily="18" charset="0"/>
                <a:cs typeface="Times New Roman" pitchFamily="18" charset="0"/>
              </a:rPr>
              <a:t>can originate (1) from </a:t>
            </a:r>
            <a:r>
              <a:rPr lang="en-US" b="1" dirty="0" err="1">
                <a:latin typeface="Times New Roman" pitchFamily="18" charset="0"/>
                <a:cs typeface="Times New Roman" pitchFamily="18" charset="0"/>
              </a:rPr>
              <a:t>embolization</a:t>
            </a:r>
            <a:r>
              <a:rPr lang="en-US" b="1" dirty="0">
                <a:latin typeface="Times New Roman" pitchFamily="18" charset="0"/>
                <a:cs typeface="Times New Roman" pitchFamily="18" charset="0"/>
              </a:rPr>
              <a:t> of a septic embolus, usually as a complication of infective </a:t>
            </a:r>
            <a:r>
              <a:rPr lang="en-US" b="1" dirty="0" err="1">
                <a:latin typeface="Times New Roman" pitchFamily="18" charset="0"/>
                <a:cs typeface="Times New Roman" pitchFamily="18" charset="0"/>
              </a:rPr>
              <a:t>endocarditis</a:t>
            </a:r>
            <a:r>
              <a:rPr lang="en-US" b="1" dirty="0">
                <a:latin typeface="Times New Roman" pitchFamily="18" charset="0"/>
                <a:cs typeface="Times New Roman" pitchFamily="18" charset="0"/>
              </a:rPr>
              <a:t>; (2) as an extension of an adjacent </a:t>
            </a:r>
            <a:r>
              <a:rPr lang="en-US" b="1" dirty="0" err="1">
                <a:latin typeface="Times New Roman" pitchFamily="18" charset="0"/>
                <a:cs typeface="Times New Roman" pitchFamily="18" charset="0"/>
              </a:rPr>
              <a:t>suppurative</a:t>
            </a:r>
            <a:r>
              <a:rPr lang="en-US" b="1" dirty="0">
                <a:latin typeface="Times New Roman" pitchFamily="18" charset="0"/>
                <a:cs typeface="Times New Roman" pitchFamily="18" charset="0"/>
              </a:rPr>
              <a:t> process; or (3) by circulating organisms directly infecting the arterial wall. </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Tertiary </a:t>
            </a:r>
            <a:r>
              <a:rPr lang="en-US" b="1" dirty="0">
                <a:latin typeface="Times New Roman" pitchFamily="18" charset="0"/>
                <a:cs typeface="Times New Roman" pitchFamily="18" charset="0"/>
              </a:rPr>
              <a:t>syphilis is now a rare cause of </a:t>
            </a:r>
            <a:r>
              <a:rPr lang="en-US" b="1" dirty="0" err="1">
                <a:latin typeface="Times New Roman" pitchFamily="18" charset="0"/>
                <a:cs typeface="Times New Roman" pitchFamily="18" charset="0"/>
              </a:rPr>
              <a:t>aorticaneurysms</a:t>
            </a:r>
            <a:r>
              <a:rPr lang="en-US" b="1" dirty="0">
                <a:latin typeface="Times New Roman" pitchFamily="18" charset="0"/>
                <a:cs typeface="Times New Roman" pitchFamily="18" charset="0"/>
              </a:rPr>
              <a:t>. The </a:t>
            </a:r>
            <a:r>
              <a:rPr lang="en-US" b="1" dirty="0" err="1">
                <a:latin typeface="Times New Roman" pitchFamily="18" charset="0"/>
                <a:cs typeface="Times New Roman" pitchFamily="18" charset="0"/>
              </a:rPr>
              <a:t>obliterative</a:t>
            </a:r>
            <a:r>
              <a:rPr lang="en-US" b="1" dirty="0">
                <a:latin typeface="Times New Roman" pitchFamily="18" charset="0"/>
                <a:cs typeface="Times New Roman" pitchFamily="18" charset="0"/>
              </a:rPr>
              <a:t> endarteritis characteristic of late-stage syphilis shows a predilection for small vessels, including those of the </a:t>
            </a:r>
            <a:r>
              <a:rPr lang="en-US" b="1" dirty="0" err="1">
                <a:latin typeface="Times New Roman" pitchFamily="18" charset="0"/>
                <a:cs typeface="Times New Roman" pitchFamily="18" charset="0"/>
              </a:rPr>
              <a:t>vasa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vasorum</a:t>
            </a:r>
            <a:r>
              <a:rPr lang="en-US" b="1" dirty="0">
                <a:latin typeface="Times New Roman" pitchFamily="18" charset="0"/>
                <a:cs typeface="Times New Roman" pitchFamily="18" charset="0"/>
              </a:rPr>
              <a:t> of the </a:t>
            </a:r>
            <a:r>
              <a:rPr lang="en-US" b="1" dirty="0" smtClean="0">
                <a:latin typeface="Times New Roman" pitchFamily="18" charset="0"/>
                <a:cs typeface="Times New Roman" pitchFamily="18" charset="0"/>
              </a:rPr>
              <a:t>thoracic aorta. </a:t>
            </a:r>
            <a:endParaRPr lang="en-US" b="1"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371600"/>
          </a:xfrm>
        </p:spPr>
        <p:txBody>
          <a:bodyPr>
            <a:normAutofit/>
          </a:bodyPr>
          <a:lstStyle/>
          <a:p>
            <a:r>
              <a:rPr lang="en-US" sz="3600" b="1" dirty="0" smtClean="0">
                <a:solidFill>
                  <a:srgbClr val="7030A0"/>
                </a:solidFill>
                <a:latin typeface="Times New Roman" pitchFamily="18" charset="0"/>
                <a:cs typeface="Times New Roman" pitchFamily="18" charset="0"/>
              </a:rPr>
              <a:t>ABDOMINAL AORTIC ANEURYSM (AAA) </a:t>
            </a:r>
            <a:endParaRPr lang="en-US" sz="3600" dirty="0">
              <a:solidFill>
                <a:srgbClr val="7030A0"/>
              </a:solidFill>
              <a:latin typeface="Times New Roman" pitchFamily="18" charset="0"/>
              <a:cs typeface="Times New Roman" pitchFamily="18" charset="0"/>
            </a:endParaRPr>
          </a:p>
        </p:txBody>
      </p:sp>
      <p:sp>
        <p:nvSpPr>
          <p:cNvPr id="5" name="Subtitle 4"/>
          <p:cNvSpPr>
            <a:spLocks noGrp="1"/>
          </p:cNvSpPr>
          <p:nvPr>
            <p:ph type="subTitle" idx="1"/>
          </p:nvPr>
        </p:nvSpPr>
        <p:spPr>
          <a:xfrm>
            <a:off x="457200" y="1600200"/>
            <a:ext cx="8305800" cy="4953000"/>
          </a:xfrm>
        </p:spPr>
        <p:txBody>
          <a:bodyPr>
            <a:normAutofit fontScale="92500" lnSpcReduction="20000"/>
          </a:bodyPr>
          <a:lstStyle/>
          <a:p>
            <a:pPr>
              <a:buFont typeface="Arial" pitchFamily="34" charset="0"/>
              <a:buChar char="•"/>
            </a:pPr>
            <a:r>
              <a:rPr lang="en-US" b="1" dirty="0" smtClean="0">
                <a:solidFill>
                  <a:schemeClr val="tx1"/>
                </a:solidFill>
              </a:rPr>
              <a:t> </a:t>
            </a:r>
            <a:r>
              <a:rPr lang="en-US" b="1" dirty="0" smtClean="0">
                <a:solidFill>
                  <a:schemeClr val="tx1"/>
                </a:solidFill>
                <a:latin typeface="Times New Roman" pitchFamily="18" charset="0"/>
                <a:cs typeface="Times New Roman" pitchFamily="18" charset="0"/>
              </a:rPr>
              <a:t>Aneurysms associated with </a:t>
            </a:r>
            <a:r>
              <a:rPr lang="en-US" b="1" dirty="0" smtClean="0">
                <a:solidFill>
                  <a:srgbClr val="7030A0"/>
                </a:solidFill>
                <a:latin typeface="Times New Roman" pitchFamily="18" charset="0"/>
                <a:cs typeface="Times New Roman" pitchFamily="18" charset="0"/>
              </a:rPr>
              <a:t>atherosclerosis</a:t>
            </a:r>
            <a:r>
              <a:rPr lang="en-US" b="1" dirty="0" smtClean="0">
                <a:solidFill>
                  <a:schemeClr val="tx1"/>
                </a:solidFill>
                <a:latin typeface="Times New Roman" pitchFamily="18" charset="0"/>
                <a:cs typeface="Times New Roman" pitchFamily="18" charset="0"/>
              </a:rPr>
              <a:t> most commonly in the abdominal aorta.</a:t>
            </a:r>
          </a:p>
          <a:p>
            <a:pPr>
              <a:buFont typeface="Arial" pitchFamily="34" charset="0"/>
              <a:buChar char="•"/>
            </a:pPr>
            <a:r>
              <a:rPr lang="en-US" b="1" dirty="0" smtClean="0">
                <a:solidFill>
                  <a:schemeClr val="tx1"/>
                </a:solidFill>
                <a:latin typeface="Times New Roman" pitchFamily="18" charset="0"/>
                <a:cs typeface="Times New Roman" pitchFamily="18" charset="0"/>
              </a:rPr>
              <a:t> Atherosclerotic plaque in the </a:t>
            </a:r>
            <a:r>
              <a:rPr lang="en-US" b="1" dirty="0" err="1" smtClean="0">
                <a:solidFill>
                  <a:schemeClr val="tx1"/>
                </a:solidFill>
                <a:latin typeface="Times New Roman" pitchFamily="18" charset="0"/>
                <a:cs typeface="Times New Roman" pitchFamily="18" charset="0"/>
              </a:rPr>
              <a:t>intima</a:t>
            </a:r>
            <a:r>
              <a:rPr lang="en-US" b="1" dirty="0" smtClean="0">
                <a:solidFill>
                  <a:schemeClr val="tx1"/>
                </a:solidFill>
                <a:latin typeface="Times New Roman" pitchFamily="18" charset="0"/>
                <a:cs typeface="Times New Roman" pitchFamily="18" charset="0"/>
              </a:rPr>
              <a:t> compresses the underlying media and compromises nutrient and waste diffusion from the vascular lumen into the arterial wall. </a:t>
            </a:r>
          </a:p>
          <a:p>
            <a:pPr>
              <a:buFont typeface="Arial" pitchFamily="34" charset="0"/>
              <a:buChar char="•"/>
            </a:pPr>
            <a:r>
              <a:rPr lang="en-US" b="1" dirty="0" smtClean="0">
                <a:solidFill>
                  <a:schemeClr val="tx1"/>
                </a:solidFill>
                <a:latin typeface="Times New Roman" pitchFamily="18" charset="0"/>
                <a:cs typeface="Times New Roman" pitchFamily="18" charset="0"/>
              </a:rPr>
              <a:t> The </a:t>
            </a:r>
            <a:r>
              <a:rPr lang="en-US" b="1" dirty="0" smtClean="0">
                <a:solidFill>
                  <a:srgbClr val="7030A0"/>
                </a:solidFill>
                <a:latin typeface="Times New Roman" pitchFamily="18" charset="0"/>
                <a:cs typeface="Times New Roman" pitchFamily="18" charset="0"/>
              </a:rPr>
              <a:t>media </a:t>
            </a:r>
            <a:r>
              <a:rPr lang="en-US" b="1" dirty="0" smtClean="0">
                <a:solidFill>
                  <a:schemeClr val="tx1"/>
                </a:solidFill>
                <a:latin typeface="Times New Roman" pitchFamily="18" charset="0"/>
                <a:cs typeface="Times New Roman" pitchFamily="18" charset="0"/>
              </a:rPr>
              <a:t>therefore undergoes </a:t>
            </a:r>
            <a:r>
              <a:rPr lang="en-US" b="1" dirty="0" smtClean="0">
                <a:solidFill>
                  <a:srgbClr val="7030A0"/>
                </a:solidFill>
                <a:latin typeface="Times New Roman" pitchFamily="18" charset="0"/>
                <a:cs typeface="Times New Roman" pitchFamily="18" charset="0"/>
              </a:rPr>
              <a:t>degeneration</a:t>
            </a:r>
            <a:r>
              <a:rPr lang="en-US" b="1" dirty="0" smtClean="0">
                <a:solidFill>
                  <a:schemeClr val="tx1"/>
                </a:solidFill>
                <a:latin typeface="Times New Roman" pitchFamily="18" charset="0"/>
                <a:cs typeface="Times New Roman" pitchFamily="18" charset="0"/>
              </a:rPr>
              <a:t> and </a:t>
            </a:r>
            <a:r>
              <a:rPr lang="en-US" b="1" dirty="0" smtClean="0">
                <a:solidFill>
                  <a:srgbClr val="7030A0"/>
                </a:solidFill>
                <a:latin typeface="Times New Roman" pitchFamily="18" charset="0"/>
                <a:cs typeface="Times New Roman" pitchFamily="18" charset="0"/>
              </a:rPr>
              <a:t>necrosis</a:t>
            </a:r>
            <a:r>
              <a:rPr lang="en-US" b="1" dirty="0" smtClean="0">
                <a:solidFill>
                  <a:schemeClr val="tx1"/>
                </a:solidFill>
                <a:latin typeface="Times New Roman" pitchFamily="18" charset="0"/>
                <a:cs typeface="Times New Roman" pitchFamily="18" charset="0"/>
              </a:rPr>
              <a:t> that results in arterial wall weakness and consequent thinning. </a:t>
            </a:r>
          </a:p>
          <a:p>
            <a:pPr>
              <a:buFont typeface="Arial" pitchFamily="34" charset="0"/>
              <a:buChar char="•"/>
            </a:pPr>
            <a:r>
              <a:rPr lang="en-US" b="1" dirty="0" smtClean="0">
                <a:solidFill>
                  <a:schemeClr val="tx1"/>
                </a:solidFill>
                <a:latin typeface="Times New Roman" pitchFamily="18" charset="0"/>
                <a:cs typeface="Times New Roman" pitchFamily="18" charset="0"/>
              </a:rPr>
              <a:t> Abdominal aortic aneurysms occur more frequently in </a:t>
            </a:r>
            <a:r>
              <a:rPr lang="en-US" b="1" dirty="0" smtClean="0">
                <a:solidFill>
                  <a:srgbClr val="7030A0"/>
                </a:solidFill>
                <a:latin typeface="Times New Roman" pitchFamily="18" charset="0"/>
                <a:cs typeface="Times New Roman" pitchFamily="18" charset="0"/>
              </a:rPr>
              <a:t>men</a:t>
            </a:r>
            <a:r>
              <a:rPr lang="en-US" b="1" dirty="0" smtClean="0">
                <a:solidFill>
                  <a:schemeClr val="tx1"/>
                </a:solidFill>
                <a:latin typeface="Times New Roman" pitchFamily="18" charset="0"/>
                <a:cs typeface="Times New Roman" pitchFamily="18" charset="0"/>
              </a:rPr>
              <a:t> and in </a:t>
            </a:r>
            <a:r>
              <a:rPr lang="en-US" b="1" dirty="0" smtClean="0">
                <a:solidFill>
                  <a:srgbClr val="7030A0"/>
                </a:solidFill>
                <a:latin typeface="Times New Roman" pitchFamily="18" charset="0"/>
                <a:cs typeface="Times New Roman" pitchFamily="18" charset="0"/>
              </a:rPr>
              <a:t>smokers</a:t>
            </a:r>
            <a:r>
              <a:rPr lang="en-US" b="1" dirty="0" smtClean="0">
                <a:solidFill>
                  <a:schemeClr val="tx1"/>
                </a:solidFill>
                <a:latin typeface="Times New Roman" pitchFamily="18" charset="0"/>
                <a:cs typeface="Times New Roman" pitchFamily="18" charset="0"/>
              </a:rPr>
              <a:t>, and rarely develop before age 50. </a:t>
            </a: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1677"/>
            <a:ext cx="8610600" cy="646331"/>
          </a:xfrm>
          <a:prstGeom prst="rect">
            <a:avLst/>
          </a:prstGeom>
          <a:noFill/>
        </p:spPr>
        <p:txBody>
          <a:bodyPr wrap="square" rtlCol="0">
            <a:spAutoFit/>
          </a:bodyPr>
          <a:lstStyle/>
          <a:p>
            <a:endParaRPr lang="en-US" b="1" dirty="0" smtClean="0"/>
          </a:p>
          <a:p>
            <a:endParaRPr lang="en-US" b="1" dirty="0"/>
          </a:p>
        </p:txBody>
      </p:sp>
      <p:sp>
        <p:nvSpPr>
          <p:cNvPr id="5" name="Title 4"/>
          <p:cNvSpPr>
            <a:spLocks noGrp="1"/>
          </p:cNvSpPr>
          <p:nvPr>
            <p:ph type="ctrTitle"/>
          </p:nvPr>
        </p:nvSpPr>
        <p:spPr>
          <a:xfrm>
            <a:off x="685800" y="228601"/>
            <a:ext cx="7620000" cy="838200"/>
          </a:xfrm>
        </p:spPr>
        <p:txBody>
          <a:bodyPr>
            <a:noAutofit/>
          </a:bodyPr>
          <a:lstStyle/>
          <a:p>
            <a:r>
              <a:rPr lang="en-US" sz="3600" b="1" dirty="0" smtClean="0">
                <a:solidFill>
                  <a:srgbClr val="7030A0"/>
                </a:solidFill>
                <a:latin typeface="Times New Roman" pitchFamily="18" charset="0"/>
                <a:cs typeface="Times New Roman" pitchFamily="18" charset="0"/>
              </a:rPr>
              <a:t>Morphology</a:t>
            </a:r>
            <a:br>
              <a:rPr lang="en-US" sz="3600" b="1" dirty="0" smtClean="0">
                <a:solidFill>
                  <a:srgbClr val="7030A0"/>
                </a:solidFill>
                <a:latin typeface="Times New Roman" pitchFamily="18" charset="0"/>
                <a:cs typeface="Times New Roman" pitchFamily="18" charset="0"/>
              </a:rPr>
            </a:br>
            <a:endParaRPr lang="en-US" sz="3600" dirty="0">
              <a:solidFill>
                <a:srgbClr val="7030A0"/>
              </a:solidFill>
              <a:latin typeface="Times New Roman" pitchFamily="18" charset="0"/>
              <a:cs typeface="Times New Roman" pitchFamily="18" charset="0"/>
            </a:endParaRPr>
          </a:p>
        </p:txBody>
      </p:sp>
      <p:sp>
        <p:nvSpPr>
          <p:cNvPr id="6" name="Subtitle 5"/>
          <p:cNvSpPr>
            <a:spLocks noGrp="1"/>
          </p:cNvSpPr>
          <p:nvPr>
            <p:ph type="subTitle" idx="1"/>
          </p:nvPr>
        </p:nvSpPr>
        <p:spPr>
          <a:xfrm>
            <a:off x="609600" y="838200"/>
            <a:ext cx="7543800" cy="5486400"/>
          </a:xfrm>
        </p:spPr>
        <p:txBody>
          <a:bodyPr>
            <a:normAutofit/>
          </a:bodyPr>
          <a:lstStyle/>
          <a:p>
            <a:pPr>
              <a:buFont typeface="Arial" pitchFamily="34" charset="0"/>
              <a:buChar char="•"/>
            </a:pPr>
            <a:r>
              <a:rPr lang="en-US" b="1" dirty="0" smtClean="0">
                <a:solidFill>
                  <a:schemeClr val="tx1"/>
                </a:solidFill>
              </a:rPr>
              <a:t> </a:t>
            </a:r>
            <a:r>
              <a:rPr lang="en-US" b="1" dirty="0" smtClean="0">
                <a:solidFill>
                  <a:schemeClr val="tx1"/>
                </a:solidFill>
                <a:latin typeface="Times New Roman" pitchFamily="18" charset="0"/>
                <a:cs typeface="Times New Roman" pitchFamily="18" charset="0"/>
              </a:rPr>
              <a:t>usually positioned </a:t>
            </a:r>
            <a:r>
              <a:rPr lang="en-US" b="1" dirty="0" smtClean="0">
                <a:solidFill>
                  <a:srgbClr val="7030A0"/>
                </a:solidFill>
                <a:latin typeface="Times New Roman" pitchFamily="18" charset="0"/>
                <a:cs typeface="Times New Roman" pitchFamily="18" charset="0"/>
              </a:rPr>
              <a:t>below the renal arteries</a:t>
            </a:r>
            <a:r>
              <a:rPr lang="en-US" b="1" dirty="0" smtClean="0">
                <a:solidFill>
                  <a:schemeClr val="tx1"/>
                </a:solidFill>
                <a:latin typeface="Times New Roman" pitchFamily="18" charset="0"/>
                <a:cs typeface="Times New Roman" pitchFamily="18" charset="0"/>
              </a:rPr>
              <a:t> and </a:t>
            </a:r>
            <a:r>
              <a:rPr lang="en-US" b="1" dirty="0" smtClean="0">
                <a:solidFill>
                  <a:srgbClr val="7030A0"/>
                </a:solidFill>
                <a:latin typeface="Times New Roman" pitchFamily="18" charset="0"/>
                <a:cs typeface="Times New Roman" pitchFamily="18" charset="0"/>
              </a:rPr>
              <a:t>above the bifurcation of the aorta.</a:t>
            </a:r>
          </a:p>
          <a:p>
            <a:pPr>
              <a:buFont typeface="Arial" pitchFamily="34" charset="0"/>
              <a:buChar char="•"/>
            </a:pPr>
            <a:r>
              <a:rPr lang="en-US" b="1" dirty="0" smtClean="0">
                <a:solidFill>
                  <a:schemeClr val="tx1"/>
                </a:solidFill>
                <a:latin typeface="Times New Roman" pitchFamily="18" charset="0"/>
                <a:cs typeface="Times New Roman" pitchFamily="18" charset="0"/>
              </a:rPr>
              <a:t> AAAs can be </a:t>
            </a:r>
            <a:r>
              <a:rPr lang="en-US" b="1" dirty="0" err="1" smtClean="0">
                <a:solidFill>
                  <a:srgbClr val="7030A0"/>
                </a:solidFill>
                <a:latin typeface="Times New Roman" pitchFamily="18" charset="0"/>
                <a:cs typeface="Times New Roman" pitchFamily="18" charset="0"/>
              </a:rPr>
              <a:t>saccular</a:t>
            </a:r>
            <a:r>
              <a:rPr lang="en-US" b="1" dirty="0" smtClean="0">
                <a:solidFill>
                  <a:srgbClr val="7030A0"/>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or </a:t>
            </a:r>
            <a:r>
              <a:rPr lang="en-US" b="1" dirty="0" err="1" smtClean="0">
                <a:solidFill>
                  <a:srgbClr val="7030A0"/>
                </a:solidFill>
                <a:latin typeface="Times New Roman" pitchFamily="18" charset="0"/>
                <a:cs typeface="Times New Roman" pitchFamily="18" charset="0"/>
              </a:rPr>
              <a:t>fusiform</a:t>
            </a:r>
            <a:r>
              <a:rPr lang="en-US" b="1" dirty="0" smtClean="0">
                <a:solidFill>
                  <a:srgbClr val="7030A0"/>
                </a:solidFill>
                <a:latin typeface="Times New Roman" pitchFamily="18" charset="0"/>
                <a:cs typeface="Times New Roman" pitchFamily="18" charset="0"/>
              </a:rPr>
              <a:t>,</a:t>
            </a:r>
            <a:r>
              <a:rPr lang="en-US" b="1" dirty="0" smtClean="0">
                <a:solidFill>
                  <a:schemeClr val="tx1"/>
                </a:solidFill>
                <a:latin typeface="Times New Roman" pitchFamily="18" charset="0"/>
                <a:cs typeface="Times New Roman" pitchFamily="18" charset="0"/>
              </a:rPr>
              <a:t> up to 15 cm in diameter, and up to 25 cm in length.</a:t>
            </a:r>
          </a:p>
          <a:p>
            <a:pPr>
              <a:buFont typeface="Arial" pitchFamily="34" charset="0"/>
              <a:buChar char="•"/>
            </a:pPr>
            <a:r>
              <a:rPr lang="en-US" b="1" dirty="0" smtClean="0">
                <a:solidFill>
                  <a:schemeClr val="tx1"/>
                </a:solidFill>
                <a:latin typeface="Times New Roman" pitchFamily="18" charset="0"/>
                <a:cs typeface="Times New Roman" pitchFamily="18" charset="0"/>
              </a:rPr>
              <a:t> Typically the </a:t>
            </a:r>
            <a:r>
              <a:rPr lang="en-US" b="1" dirty="0" err="1" smtClean="0">
                <a:solidFill>
                  <a:schemeClr val="tx1"/>
                </a:solidFill>
                <a:latin typeface="Times New Roman" pitchFamily="18" charset="0"/>
                <a:cs typeface="Times New Roman" pitchFamily="18" charset="0"/>
              </a:rPr>
              <a:t>intimal</a:t>
            </a:r>
            <a:r>
              <a:rPr lang="en-US" b="1" dirty="0" smtClean="0">
                <a:solidFill>
                  <a:schemeClr val="tx1"/>
                </a:solidFill>
                <a:latin typeface="Times New Roman" pitchFamily="18" charset="0"/>
                <a:cs typeface="Times New Roman" pitchFamily="18" charset="0"/>
              </a:rPr>
              <a:t> surface of the aneurysm shows severe complicated atherosclerosis with destruction and thinning of the underlying aortic media.</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smtClean="0">
                <a:solidFill>
                  <a:srgbClr val="7030A0"/>
                </a:solidFill>
                <a:latin typeface="Times New Roman" pitchFamily="18" charset="0"/>
                <a:cs typeface="Times New Roman" pitchFamily="18" charset="0"/>
              </a:rPr>
              <a:t>Inflammatory AAAs </a:t>
            </a:r>
            <a:r>
              <a:rPr lang="en-US" b="1" dirty="0" smtClean="0">
                <a:latin typeface="Times New Roman" pitchFamily="18" charset="0"/>
                <a:cs typeface="Times New Roman" pitchFamily="18" charset="0"/>
              </a:rPr>
              <a:t>are characterized by dense </a:t>
            </a:r>
            <a:r>
              <a:rPr lang="en-US" b="1" dirty="0" err="1" smtClean="0">
                <a:latin typeface="Times New Roman" pitchFamily="18" charset="0"/>
                <a:cs typeface="Times New Roman" pitchFamily="18" charset="0"/>
              </a:rPr>
              <a:t>periaortic</a:t>
            </a:r>
            <a:r>
              <a:rPr lang="en-US" b="1" dirty="0" smtClean="0">
                <a:latin typeface="Times New Roman" pitchFamily="18" charset="0"/>
                <a:cs typeface="Times New Roman" pitchFamily="18" charset="0"/>
              </a:rPr>
              <a:t> fibrosis containing abundant </a:t>
            </a:r>
            <a:r>
              <a:rPr lang="en-US" b="1" dirty="0" err="1" smtClean="0">
                <a:latin typeface="Times New Roman" pitchFamily="18" charset="0"/>
                <a:cs typeface="Times New Roman" pitchFamily="18" charset="0"/>
              </a:rPr>
              <a:t>lymphoplasmacytic</a:t>
            </a:r>
            <a:r>
              <a:rPr lang="en-US" b="1" dirty="0" smtClean="0">
                <a:latin typeface="Times New Roman" pitchFamily="18" charset="0"/>
                <a:cs typeface="Times New Roman" pitchFamily="18" charset="0"/>
              </a:rPr>
              <a:t> inflammation with many macrophages and often giant cells. </a:t>
            </a:r>
          </a:p>
          <a:p>
            <a:r>
              <a:rPr lang="en-US" b="1" dirty="0" err="1" smtClean="0">
                <a:solidFill>
                  <a:srgbClr val="7030A0"/>
                </a:solidFill>
                <a:latin typeface="Times New Roman" pitchFamily="18" charset="0"/>
                <a:cs typeface="Times New Roman" pitchFamily="18" charset="0"/>
              </a:rPr>
              <a:t>Mycotic</a:t>
            </a:r>
            <a:r>
              <a:rPr lang="en-US" b="1" dirty="0" smtClean="0">
                <a:solidFill>
                  <a:srgbClr val="7030A0"/>
                </a:solidFill>
                <a:latin typeface="Times New Roman" pitchFamily="18" charset="0"/>
                <a:cs typeface="Times New Roman" pitchFamily="18" charset="0"/>
              </a:rPr>
              <a:t> AAAs </a:t>
            </a:r>
            <a:r>
              <a:rPr lang="en-US" b="1" dirty="0" smtClean="0">
                <a:latin typeface="Times New Roman" pitchFamily="18" charset="0"/>
                <a:cs typeface="Times New Roman" pitchFamily="18" charset="0"/>
              </a:rPr>
              <a:t>are lesions that have become infected by the lodging of circulating microorganisms in the wall, particularly in </a:t>
            </a:r>
            <a:r>
              <a:rPr lang="en-US" b="1" dirty="0" err="1" smtClean="0">
                <a:latin typeface="Times New Roman" pitchFamily="18" charset="0"/>
                <a:cs typeface="Times New Roman" pitchFamily="18" charset="0"/>
              </a:rPr>
              <a:t>bacteremia</a:t>
            </a:r>
            <a:r>
              <a:rPr lang="en-US" b="1" dirty="0" smtClean="0">
                <a:latin typeface="Times New Roman" pitchFamily="18" charset="0"/>
                <a:cs typeface="Times New Roman" pitchFamily="18" charset="0"/>
              </a:rPr>
              <a:t> from a primary </a:t>
            </a:r>
            <a:r>
              <a:rPr lang="en-US" b="1" i="1" dirty="0" smtClean="0">
                <a:latin typeface="Times New Roman" pitchFamily="18" charset="0"/>
                <a:cs typeface="Times New Roman" pitchFamily="18" charset="0"/>
              </a:rPr>
              <a:t>Salmonella</a:t>
            </a:r>
            <a:r>
              <a:rPr lang="en-US" b="1" dirty="0" smtClean="0">
                <a:latin typeface="Times New Roman" pitchFamily="18" charset="0"/>
                <a:cs typeface="Times New Roman" pitchFamily="18" charset="0"/>
              </a:rPr>
              <a:t> gastroenteritis. </a:t>
            </a:r>
            <a:endParaRPr lang="en-US"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1600200" y="4876800"/>
            <a:ext cx="7543800" cy="1447800"/>
          </a:xfrm>
        </p:spPr>
        <p:txBody>
          <a:bodyPr>
            <a:normAutofit fontScale="92500" lnSpcReduction="10000"/>
          </a:bodyPr>
          <a:lstStyle/>
          <a:p>
            <a:r>
              <a:rPr lang="en-US" b="1" dirty="0" smtClean="0">
                <a:solidFill>
                  <a:srgbClr val="3333FF"/>
                </a:solidFill>
                <a:latin typeface="Times New Roman" pitchFamily="18" charset="0"/>
                <a:cs typeface="Times New Roman" pitchFamily="18" charset="0"/>
              </a:rPr>
              <a:t>Most abdominal aortic aneurysms (AAA) occur between the renal arteries and the bifurcation of the aorta</a:t>
            </a:r>
          </a:p>
          <a:p>
            <a:endParaRPr lang="en-US" dirty="0"/>
          </a:p>
        </p:txBody>
      </p:sp>
      <p:pic>
        <p:nvPicPr>
          <p:cNvPr id="5" name="Picture Placeholder 4"/>
          <p:cNvPicPr>
            <a:picLocks noGrp="1" noChangeAspect="1" noChangeArrowheads="1"/>
          </p:cNvPicPr>
          <p:nvPr>
            <p:ph type="pic" idx="4294967295"/>
          </p:nvPr>
        </p:nvPicPr>
        <p:blipFill>
          <a:blip r:embed="rId2" cstate="print"/>
          <a:srcRect t="12375" b="12375"/>
          <a:stretch>
            <a:fillRect/>
          </a:stretch>
        </p:blipFill>
        <p:spPr bwMode="auto">
          <a:xfrm>
            <a:off x="1371600" y="152400"/>
            <a:ext cx="7772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l="28916" t="12500" r="27160" b="51771"/>
          <a:stretch>
            <a:fillRect/>
          </a:stretch>
        </p:blipFill>
        <p:spPr bwMode="auto">
          <a:xfrm>
            <a:off x="152400" y="228600"/>
            <a:ext cx="8763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066801"/>
          </a:xfrm>
        </p:spPr>
        <p:txBody>
          <a:bodyPr>
            <a:normAutofit/>
          </a:bodyPr>
          <a:lstStyle/>
          <a:p>
            <a:r>
              <a:rPr lang="en-US" sz="3600" b="1" dirty="0" smtClean="0">
                <a:solidFill>
                  <a:srgbClr val="7030A0"/>
                </a:solidFill>
                <a:latin typeface="Times New Roman" pitchFamily="18" charset="0"/>
                <a:cs typeface="Times New Roman" pitchFamily="18" charset="0"/>
              </a:rPr>
              <a:t>Treatment</a:t>
            </a:r>
            <a:endParaRPr lang="en-US" sz="3600" dirty="0">
              <a:solidFill>
                <a:srgbClr val="7030A0"/>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990600"/>
            <a:ext cx="7924800" cy="5486400"/>
          </a:xfrm>
        </p:spPr>
        <p:txBody>
          <a:bodyPr>
            <a:normAutofit fontScale="92500" lnSpcReduction="20000"/>
          </a:bodyPr>
          <a:lstStyle/>
          <a:p>
            <a:endParaRPr lang="en-US" b="1" dirty="0" smtClean="0"/>
          </a:p>
          <a:p>
            <a:pPr>
              <a:buFont typeface="Arial" pitchFamily="34" charset="0"/>
              <a:buChar char="•"/>
            </a:pPr>
            <a:r>
              <a:rPr lang="en-US" b="1" dirty="0" smtClean="0">
                <a:solidFill>
                  <a:schemeClr val="tx1"/>
                </a:solidFill>
                <a:latin typeface="Times New Roman" pitchFamily="18" charset="0"/>
                <a:cs typeface="Times New Roman" pitchFamily="18" charset="0"/>
              </a:rPr>
              <a:t>In general, aneurysms of 5 cm and larger are managed aggressively, usually by surgical bypass involving prosthetic grafts. </a:t>
            </a:r>
          </a:p>
          <a:p>
            <a:pPr>
              <a:buFont typeface="Arial" pitchFamily="34" charset="0"/>
              <a:buChar char="•"/>
            </a:pPr>
            <a:r>
              <a:rPr lang="en-US" b="1" dirty="0" smtClean="0">
                <a:solidFill>
                  <a:schemeClr val="tx1"/>
                </a:solidFill>
                <a:latin typeface="Times New Roman" pitchFamily="18" charset="0"/>
                <a:cs typeface="Times New Roman" pitchFamily="18" charset="0"/>
              </a:rPr>
              <a:t> Currently, aneurysm treatment is evolving toward </a:t>
            </a:r>
            <a:r>
              <a:rPr lang="en-US" b="1" dirty="0" err="1" smtClean="0">
                <a:solidFill>
                  <a:schemeClr val="tx1"/>
                </a:solidFill>
                <a:latin typeface="Times New Roman" pitchFamily="18" charset="0"/>
                <a:cs typeface="Times New Roman" pitchFamily="18" charset="0"/>
              </a:rPr>
              <a:t>endoluminal</a:t>
            </a:r>
            <a:r>
              <a:rPr lang="en-US" b="1" dirty="0" smtClean="0">
                <a:solidFill>
                  <a:schemeClr val="tx1"/>
                </a:solidFill>
                <a:latin typeface="Times New Roman" pitchFamily="18" charset="0"/>
                <a:cs typeface="Times New Roman" pitchFamily="18" charset="0"/>
              </a:rPr>
              <a:t> approaches using stent grafts (expandable wire frames covered by a cloth sleeve) in selected patients. Timely surgery is critical. </a:t>
            </a:r>
          </a:p>
          <a:p>
            <a:pPr>
              <a:buFont typeface="Arial" pitchFamily="34" charset="0"/>
              <a:buChar char="•"/>
            </a:pPr>
            <a:r>
              <a:rPr lang="en-US" b="1" dirty="0" smtClean="0">
                <a:solidFill>
                  <a:schemeClr val="tx1"/>
                </a:solidFill>
                <a:latin typeface="Times New Roman" pitchFamily="18" charset="0"/>
                <a:cs typeface="Times New Roman" pitchFamily="18" charset="0"/>
              </a:rPr>
              <a:t>  Atherosclerosis is a systemic disease, a person with AAA is also very likely to have atherosclerosis in other vascular beds and is at a significantly increased risk of IHD and stroke.</a:t>
            </a:r>
          </a:p>
          <a:p>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7030A0"/>
                </a:solidFill>
                <a:latin typeface="Times New Roman" pitchFamily="18" charset="0"/>
                <a:cs typeface="Times New Roman" pitchFamily="18" charset="0"/>
              </a:rPr>
              <a:t>THORACIC AORTIC ANEURYSMS</a:t>
            </a:r>
            <a:endParaRPr lang="en-US" sz="3600"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55000" lnSpcReduction="20000"/>
          </a:bodyPr>
          <a:lstStyle/>
          <a:p>
            <a:r>
              <a:rPr lang="en-US" b="1" dirty="0" smtClean="0">
                <a:latin typeface="Times New Roman" pitchFamily="18" charset="0"/>
                <a:cs typeface="Times New Roman" pitchFamily="18" charset="0"/>
              </a:rPr>
              <a:t>Thoracic aortic aneurysms are most commonly associated with </a:t>
            </a:r>
            <a:r>
              <a:rPr lang="en-US" b="1" dirty="0" smtClean="0">
                <a:solidFill>
                  <a:srgbClr val="7030A0"/>
                </a:solidFill>
                <a:latin typeface="Times New Roman" pitchFamily="18" charset="0"/>
                <a:cs typeface="Times New Roman" pitchFamily="18" charset="0"/>
              </a:rPr>
              <a:t>hypertension</a:t>
            </a:r>
            <a:r>
              <a:rPr lang="en-US" b="1" dirty="0" smtClean="0">
                <a:latin typeface="Times New Roman" pitchFamily="18" charset="0"/>
                <a:cs typeface="Times New Roman" pitchFamily="18" charset="0"/>
              </a:rPr>
              <a:t>.</a:t>
            </a:r>
          </a:p>
          <a:p>
            <a:r>
              <a:rPr lang="en-US" b="1" dirty="0" smtClean="0">
                <a:latin typeface="Times New Roman" pitchFamily="18" charset="0"/>
                <a:cs typeface="Times New Roman" pitchFamily="18" charset="0"/>
              </a:rPr>
              <a:t>other causes such as </a:t>
            </a:r>
            <a:r>
              <a:rPr lang="en-US" b="1" dirty="0" err="1" smtClean="0">
                <a:solidFill>
                  <a:srgbClr val="7030A0"/>
                </a:solidFill>
                <a:latin typeface="Times New Roman" pitchFamily="18" charset="0"/>
                <a:cs typeface="Times New Roman" pitchFamily="18" charset="0"/>
              </a:rPr>
              <a:t>Marfan</a:t>
            </a:r>
            <a:r>
              <a:rPr lang="en-US" b="1" dirty="0" smtClean="0">
                <a:latin typeface="Times New Roman" pitchFamily="18" charset="0"/>
                <a:cs typeface="Times New Roman" pitchFamily="18" charset="0"/>
              </a:rPr>
              <a:t> and </a:t>
            </a:r>
            <a:r>
              <a:rPr lang="en-US" b="1" dirty="0" err="1" smtClean="0">
                <a:solidFill>
                  <a:srgbClr val="7030A0"/>
                </a:solidFill>
                <a:latin typeface="Times New Roman" pitchFamily="18" charset="0"/>
                <a:cs typeface="Times New Roman" pitchFamily="18" charset="0"/>
              </a:rPr>
              <a:t>Loeys</a:t>
            </a:r>
            <a:r>
              <a:rPr lang="en-US" b="1" dirty="0" smtClean="0">
                <a:solidFill>
                  <a:srgbClr val="7030A0"/>
                </a:solidFill>
                <a:latin typeface="Times New Roman" pitchFamily="18" charset="0"/>
                <a:cs typeface="Times New Roman" pitchFamily="18" charset="0"/>
              </a:rPr>
              <a:t>-Dietz syndromes </a:t>
            </a:r>
            <a:r>
              <a:rPr lang="en-US" b="1" dirty="0" smtClean="0">
                <a:latin typeface="Times New Roman" pitchFamily="18" charset="0"/>
                <a:cs typeface="Times New Roman" pitchFamily="18" charset="0"/>
              </a:rPr>
              <a:t>are increasingly recognized. </a:t>
            </a:r>
          </a:p>
          <a:p>
            <a:r>
              <a:rPr lang="en-US" b="1" dirty="0" smtClean="0">
                <a:latin typeface="Times New Roman" pitchFamily="18" charset="0"/>
                <a:cs typeface="Times New Roman" pitchFamily="18" charset="0"/>
              </a:rPr>
              <a:t>Regardless of etiology, these give rise to signs and symptoms referable to </a:t>
            </a:r>
          </a:p>
          <a:p>
            <a:r>
              <a:rPr lang="en-US" b="1" dirty="0" smtClean="0">
                <a:latin typeface="Times New Roman" pitchFamily="18" charset="0"/>
                <a:cs typeface="Times New Roman" pitchFamily="18" charset="0"/>
              </a:rPr>
              <a:t>(1) encroachment on </a:t>
            </a:r>
            <a:r>
              <a:rPr lang="en-US" b="1" dirty="0" err="1" smtClean="0">
                <a:solidFill>
                  <a:srgbClr val="7030A0"/>
                </a:solidFill>
                <a:latin typeface="Times New Roman" pitchFamily="18" charset="0"/>
                <a:cs typeface="Times New Roman" pitchFamily="18" charset="0"/>
              </a:rPr>
              <a:t>mediastinal</a:t>
            </a:r>
            <a:r>
              <a:rPr lang="en-US" b="1" dirty="0" smtClean="0">
                <a:latin typeface="Times New Roman" pitchFamily="18" charset="0"/>
                <a:cs typeface="Times New Roman" pitchFamily="18" charset="0"/>
              </a:rPr>
              <a:t> structures, </a:t>
            </a:r>
          </a:p>
          <a:p>
            <a:r>
              <a:rPr lang="en-US" b="1" dirty="0" smtClean="0">
                <a:latin typeface="Times New Roman" pitchFamily="18" charset="0"/>
                <a:cs typeface="Times New Roman" pitchFamily="18" charset="0"/>
              </a:rPr>
              <a:t>(2) </a:t>
            </a:r>
            <a:r>
              <a:rPr lang="en-US" b="1" dirty="0" smtClean="0">
                <a:solidFill>
                  <a:srgbClr val="7030A0"/>
                </a:solidFill>
                <a:latin typeface="Times New Roman" pitchFamily="18" charset="0"/>
                <a:cs typeface="Times New Roman" pitchFamily="18" charset="0"/>
              </a:rPr>
              <a:t>respiratory difficulties </a:t>
            </a:r>
            <a:r>
              <a:rPr lang="en-US" b="1" dirty="0" smtClean="0">
                <a:latin typeface="Times New Roman" pitchFamily="18" charset="0"/>
                <a:cs typeface="Times New Roman" pitchFamily="18" charset="0"/>
              </a:rPr>
              <a:t>due to encroachment on the lungs and airways, </a:t>
            </a:r>
          </a:p>
          <a:p>
            <a:r>
              <a:rPr lang="en-US" b="1" dirty="0" smtClean="0">
                <a:latin typeface="Times New Roman" pitchFamily="18" charset="0"/>
                <a:cs typeface="Times New Roman" pitchFamily="18" charset="0"/>
              </a:rPr>
              <a:t>(3) </a:t>
            </a:r>
            <a:r>
              <a:rPr lang="en-US" b="1" dirty="0" smtClean="0">
                <a:solidFill>
                  <a:srgbClr val="7030A0"/>
                </a:solidFill>
                <a:latin typeface="Times New Roman" pitchFamily="18" charset="0"/>
                <a:cs typeface="Times New Roman" pitchFamily="18" charset="0"/>
              </a:rPr>
              <a:t>difficulty in swallowing </a:t>
            </a:r>
            <a:r>
              <a:rPr lang="en-US" b="1" dirty="0" smtClean="0">
                <a:latin typeface="Times New Roman" pitchFamily="18" charset="0"/>
                <a:cs typeface="Times New Roman" pitchFamily="18" charset="0"/>
              </a:rPr>
              <a:t>due to compression of the esophagus, </a:t>
            </a:r>
          </a:p>
          <a:p>
            <a:r>
              <a:rPr lang="en-US" b="1" dirty="0" smtClean="0">
                <a:latin typeface="Times New Roman" pitchFamily="18" charset="0"/>
                <a:cs typeface="Times New Roman" pitchFamily="18" charset="0"/>
              </a:rPr>
              <a:t>(4) persistent cough due to irritation of or pressure on the </a:t>
            </a:r>
            <a:r>
              <a:rPr lang="en-US" b="1" dirty="0" smtClean="0">
                <a:solidFill>
                  <a:srgbClr val="7030A0"/>
                </a:solidFill>
                <a:latin typeface="Times New Roman" pitchFamily="18" charset="0"/>
                <a:cs typeface="Times New Roman" pitchFamily="18" charset="0"/>
              </a:rPr>
              <a:t>recurrent laryngeal nerves, </a:t>
            </a:r>
          </a:p>
          <a:p>
            <a:r>
              <a:rPr lang="en-US" b="1" dirty="0" smtClean="0">
                <a:latin typeface="Times New Roman" pitchFamily="18" charset="0"/>
                <a:cs typeface="Times New Roman" pitchFamily="18" charset="0"/>
              </a:rPr>
              <a:t>(5) pain caused by </a:t>
            </a:r>
            <a:r>
              <a:rPr lang="en-US" b="1" dirty="0" smtClean="0">
                <a:solidFill>
                  <a:srgbClr val="7030A0"/>
                </a:solidFill>
                <a:latin typeface="Times New Roman" pitchFamily="18" charset="0"/>
                <a:cs typeface="Times New Roman" pitchFamily="18" charset="0"/>
              </a:rPr>
              <a:t>erosion of bone </a:t>
            </a:r>
            <a:r>
              <a:rPr lang="en-US" b="1" dirty="0" smtClean="0">
                <a:latin typeface="Times New Roman" pitchFamily="18" charset="0"/>
                <a:cs typeface="Times New Roman" pitchFamily="18" charset="0"/>
              </a:rPr>
              <a:t>(i.e., ribs and vertebral bodies), </a:t>
            </a:r>
          </a:p>
          <a:p>
            <a:r>
              <a:rPr lang="en-US" b="1" dirty="0" smtClean="0">
                <a:latin typeface="Times New Roman" pitchFamily="18" charset="0"/>
                <a:cs typeface="Times New Roman" pitchFamily="18" charset="0"/>
              </a:rPr>
              <a:t>(6) cardiac disease as the aortic aneurysm leads to aortic valve dilation with </a:t>
            </a:r>
            <a:r>
              <a:rPr lang="en-US" b="1" dirty="0" err="1" smtClean="0">
                <a:latin typeface="Times New Roman" pitchFamily="18" charset="0"/>
                <a:cs typeface="Times New Roman" pitchFamily="18" charset="0"/>
              </a:rPr>
              <a:t>valvular</a:t>
            </a:r>
            <a:r>
              <a:rPr lang="en-US" b="1" dirty="0" smtClean="0">
                <a:latin typeface="Times New Roman" pitchFamily="18" charset="0"/>
                <a:cs typeface="Times New Roman" pitchFamily="18" charset="0"/>
              </a:rPr>
              <a:t> insufficiency or narrowing of the coronary </a:t>
            </a:r>
            <a:r>
              <a:rPr lang="en-US" b="1" dirty="0" err="1" smtClean="0">
                <a:latin typeface="Times New Roman" pitchFamily="18" charset="0"/>
                <a:cs typeface="Times New Roman" pitchFamily="18" charset="0"/>
              </a:rPr>
              <a:t>ostia</a:t>
            </a:r>
            <a:r>
              <a:rPr lang="en-US" b="1" dirty="0" smtClean="0">
                <a:latin typeface="Times New Roman" pitchFamily="18" charset="0"/>
                <a:cs typeface="Times New Roman" pitchFamily="18" charset="0"/>
              </a:rPr>
              <a:t> causing myocardial ischemia, and </a:t>
            </a:r>
          </a:p>
          <a:p>
            <a:r>
              <a:rPr lang="en-US" b="1" dirty="0" smtClean="0">
                <a:latin typeface="Times New Roman" pitchFamily="18" charset="0"/>
                <a:cs typeface="Times New Roman" pitchFamily="18" charset="0"/>
              </a:rPr>
              <a:t>(7) </a:t>
            </a:r>
            <a:r>
              <a:rPr lang="en-US" b="1" dirty="0" smtClean="0">
                <a:solidFill>
                  <a:srgbClr val="7030A0"/>
                </a:solidFill>
                <a:latin typeface="Times New Roman" pitchFamily="18" charset="0"/>
                <a:cs typeface="Times New Roman" pitchFamily="18" charset="0"/>
              </a:rPr>
              <a:t>rupture.</a:t>
            </a:r>
          </a:p>
          <a:p>
            <a:r>
              <a:rPr lang="en-US" b="1" dirty="0" smtClean="0">
                <a:latin typeface="Times New Roman" pitchFamily="18" charset="0"/>
                <a:cs typeface="Times New Roman" pitchFamily="18" charset="0"/>
              </a:rPr>
              <a:t> Most patients with syphilitic aneurysms die of heart failure induced by aortic </a:t>
            </a:r>
            <a:r>
              <a:rPr lang="en-US" b="1" dirty="0" err="1" smtClean="0">
                <a:latin typeface="Times New Roman" pitchFamily="18" charset="0"/>
                <a:cs typeface="Times New Roman" pitchFamily="18" charset="0"/>
              </a:rPr>
              <a:t>valvular</a:t>
            </a:r>
            <a:r>
              <a:rPr lang="en-US" b="1" dirty="0" smtClean="0">
                <a:latin typeface="Times New Roman" pitchFamily="18" charset="0"/>
                <a:cs typeface="Times New Roman" pitchFamily="18" charset="0"/>
              </a:rPr>
              <a:t> incompetence.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AT THE END OF LECTURE STUDENT SHOULD BE ABLE TO ANSWER THE FOLLOWING ….</a:t>
            </a:r>
            <a:endParaRPr lang="en-US" sz="2800" dirty="0"/>
          </a:p>
        </p:txBody>
      </p:sp>
      <p:sp>
        <p:nvSpPr>
          <p:cNvPr id="3" name="Content Placeholder 2"/>
          <p:cNvSpPr>
            <a:spLocks noGrp="1"/>
          </p:cNvSpPr>
          <p:nvPr>
            <p:ph idx="1"/>
          </p:nvPr>
        </p:nvSpPr>
        <p:spPr/>
        <p:txBody>
          <a:bodyPr>
            <a:normAutofit/>
          </a:bodyPr>
          <a:lstStyle/>
          <a:p>
            <a:pPr algn="ctr"/>
            <a:r>
              <a:rPr lang="en-US" dirty="0" smtClean="0">
                <a:latin typeface="Arial" pitchFamily="34" charset="0"/>
                <a:cs typeface="Arial" pitchFamily="34" charset="0"/>
              </a:rPr>
              <a:t>DEFINITION</a:t>
            </a:r>
          </a:p>
          <a:p>
            <a:pPr algn="ctr"/>
            <a:r>
              <a:rPr lang="en-US" dirty="0" smtClean="0">
                <a:latin typeface="Arial" pitchFamily="34" charset="0"/>
                <a:cs typeface="Arial" pitchFamily="34" charset="0"/>
              </a:rPr>
              <a:t>CLASSIFICATION</a:t>
            </a:r>
            <a:endParaRPr lang="en-US" dirty="0" smtClean="0">
              <a:latin typeface="Arial" pitchFamily="34" charset="0"/>
              <a:cs typeface="Arial" pitchFamily="34" charset="0"/>
            </a:endParaRPr>
          </a:p>
          <a:p>
            <a:pPr algn="ctr"/>
            <a:r>
              <a:rPr lang="en-US" dirty="0" smtClean="0">
                <a:latin typeface="Arial" pitchFamily="34" charset="0"/>
                <a:cs typeface="Arial" pitchFamily="34" charset="0"/>
              </a:rPr>
              <a:t>PATHOGENESIS</a:t>
            </a:r>
          </a:p>
          <a:p>
            <a:pPr algn="ctr"/>
            <a:r>
              <a:rPr lang="en-US" dirty="0" smtClean="0">
                <a:latin typeface="Arial" pitchFamily="34" charset="0"/>
                <a:cs typeface="Arial" pitchFamily="34" charset="0"/>
              </a:rPr>
              <a:t>TYPES</a:t>
            </a:r>
          </a:p>
          <a:p>
            <a:pPr algn="ctr"/>
            <a:r>
              <a:rPr lang="en-US" dirty="0" smtClean="0">
                <a:latin typeface="Arial" pitchFamily="34" charset="0"/>
                <a:cs typeface="Arial" pitchFamily="34" charset="0"/>
              </a:rPr>
              <a:t>MORPHOLOGY</a:t>
            </a:r>
          </a:p>
          <a:p>
            <a:pPr algn="ctr"/>
            <a:r>
              <a:rPr lang="en-US" dirty="0" smtClean="0">
                <a:latin typeface="Arial" pitchFamily="34" charset="0"/>
                <a:cs typeface="Arial" pitchFamily="34" charset="0"/>
              </a:rPr>
              <a:t>TREATMENT</a:t>
            </a:r>
            <a:endParaRPr lang="en-US" dirty="0" smtClean="0">
              <a:latin typeface="Arial" pitchFamily="34" charset="0"/>
              <a:cs typeface="Arial" pitchFamily="34" charset="0"/>
            </a:endParaRPr>
          </a:p>
          <a:p>
            <a:pPr algn="ctr"/>
            <a:endParaRPr lang="en-US" dirty="0" smtClean="0"/>
          </a:p>
          <a:p>
            <a:pPr algn="ctr"/>
            <a:endParaRPr lang="en-US" dirty="0" smtClean="0"/>
          </a:p>
          <a:p>
            <a:pPr algn="ctr"/>
            <a:endParaRPr lang="en-US" dirty="0" smtClean="0"/>
          </a:p>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sz="3600" b="1" dirty="0" smtClean="0">
                <a:solidFill>
                  <a:srgbClr val="7030A0"/>
                </a:solidFill>
                <a:latin typeface="Times New Roman" pitchFamily="18" charset="0"/>
                <a:cs typeface="Times New Roman" pitchFamily="18" charset="0"/>
              </a:rPr>
              <a:t>AORTIC DISSECTION</a:t>
            </a:r>
            <a:endParaRPr lang="en-US" sz="3600"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914400"/>
            <a:ext cx="8229600" cy="2209799"/>
          </a:xfrm>
        </p:spPr>
        <p:txBody>
          <a:bodyPr>
            <a:normAutofit fontScale="77500" lnSpcReduction="20000"/>
          </a:bodyPr>
          <a:lstStyle/>
          <a:p>
            <a:r>
              <a:rPr lang="en-US" b="1" i="1" dirty="0" smtClean="0">
                <a:latin typeface="Times New Roman" pitchFamily="18" charset="0"/>
                <a:cs typeface="Times New Roman" pitchFamily="18" charset="0"/>
              </a:rPr>
              <a:t>Aortic dissection occurs when blood splays apart the laminar planes of the media to form a blood-filled channel within the aortic wall</a:t>
            </a:r>
            <a:r>
              <a:rPr lang="en-US" b="1" dirty="0" smtClean="0">
                <a:latin typeface="Times New Roman" pitchFamily="18" charset="0"/>
                <a:cs typeface="Times New Roman" pitchFamily="18" charset="0"/>
              </a:rPr>
              <a:t> . this can be catastrophic if the dissection then ruptures through the adventitia and hemorrhages into adjacent spaces.  term “dissecting aneurysm” should be avoided. </a:t>
            </a:r>
          </a:p>
          <a:p>
            <a:endParaRPr lang="en-US" dirty="0"/>
          </a:p>
        </p:txBody>
      </p:sp>
      <p:pic>
        <p:nvPicPr>
          <p:cNvPr id="27650" name="Picture 2"/>
          <p:cNvPicPr>
            <a:picLocks noChangeAspect="1" noChangeArrowheads="1"/>
          </p:cNvPicPr>
          <p:nvPr/>
        </p:nvPicPr>
        <p:blipFill>
          <a:blip r:embed="rId2" cstate="print"/>
          <a:srcRect l="28038" t="46875" r="27160" b="26563"/>
          <a:stretch>
            <a:fillRect/>
          </a:stretch>
        </p:blipFill>
        <p:spPr bwMode="auto">
          <a:xfrm>
            <a:off x="0" y="3352800"/>
            <a:ext cx="91440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7999"/>
          </a:xfrm>
        </p:spPr>
        <p:txBody>
          <a:bodyPr>
            <a:normAutofit/>
          </a:bodyPr>
          <a:lstStyle/>
          <a:p>
            <a:r>
              <a:rPr lang="en-US" b="1" dirty="0" smtClean="0">
                <a:latin typeface="Times New Roman" pitchFamily="18" charset="0"/>
                <a:cs typeface="Times New Roman" pitchFamily="18" charset="0"/>
              </a:rPr>
              <a:t>Aortic dissection occurs principally in two groups:</a:t>
            </a:r>
          </a:p>
          <a:p>
            <a:r>
              <a:rPr lang="en-US" b="1" dirty="0" smtClean="0">
                <a:latin typeface="Times New Roman" pitchFamily="18" charset="0"/>
                <a:cs typeface="Times New Roman" pitchFamily="18" charset="0"/>
              </a:rPr>
              <a:t> (1</a:t>
            </a:r>
            <a:r>
              <a:rPr lang="en-US" b="1" dirty="0" smtClean="0">
                <a:solidFill>
                  <a:srgbClr val="7030A0"/>
                </a:solidFill>
                <a:latin typeface="Times New Roman" pitchFamily="18" charset="0"/>
                <a:cs typeface="Times New Roman" pitchFamily="18" charset="0"/>
              </a:rPr>
              <a:t>) men aged 40 to 60</a:t>
            </a:r>
            <a:r>
              <a:rPr lang="en-US" b="1" dirty="0" smtClean="0">
                <a:latin typeface="Times New Roman" pitchFamily="18" charset="0"/>
                <a:cs typeface="Times New Roman" pitchFamily="18" charset="0"/>
              </a:rPr>
              <a:t>, with antecedent hypertension (more than 90% of cases of dissection); </a:t>
            </a:r>
          </a:p>
          <a:p>
            <a:r>
              <a:rPr lang="en-US" b="1" dirty="0" smtClean="0">
                <a:latin typeface="Times New Roman" pitchFamily="18" charset="0"/>
                <a:cs typeface="Times New Roman" pitchFamily="18" charset="0"/>
              </a:rPr>
              <a:t> (2) </a:t>
            </a:r>
            <a:r>
              <a:rPr lang="en-US" b="1" dirty="0" smtClean="0">
                <a:solidFill>
                  <a:srgbClr val="7030A0"/>
                </a:solidFill>
                <a:latin typeface="Times New Roman" pitchFamily="18" charset="0"/>
                <a:cs typeface="Times New Roman" pitchFamily="18" charset="0"/>
              </a:rPr>
              <a:t>younger patients </a:t>
            </a:r>
            <a:r>
              <a:rPr lang="en-US" b="1" dirty="0" smtClean="0">
                <a:latin typeface="Times New Roman" pitchFamily="18" charset="0"/>
                <a:cs typeface="Times New Roman" pitchFamily="18" charset="0"/>
              </a:rPr>
              <a:t>with systemic or localized abnormalities of connective tissue affecting the aorta (e.g., </a:t>
            </a:r>
            <a:r>
              <a:rPr lang="en-US" b="1" dirty="0" err="1" smtClean="0">
                <a:latin typeface="Times New Roman" pitchFamily="18" charset="0"/>
                <a:cs typeface="Times New Roman" pitchFamily="18" charset="0"/>
              </a:rPr>
              <a:t>Marfan</a:t>
            </a:r>
            <a:r>
              <a:rPr lang="en-US" b="1" dirty="0" smtClean="0">
                <a:latin typeface="Times New Roman" pitchFamily="18" charset="0"/>
                <a:cs typeface="Times New Roman" pitchFamily="18" charset="0"/>
              </a:rPr>
              <a:t> syndrome). </a:t>
            </a:r>
          </a:p>
          <a:p>
            <a:r>
              <a:rPr lang="en-US" b="1" dirty="0" smtClean="0">
                <a:latin typeface="Times New Roman" pitchFamily="18" charset="0"/>
                <a:cs typeface="Times New Roman" pitchFamily="18" charset="0"/>
              </a:rPr>
              <a:t>Dissections can also be </a:t>
            </a:r>
            <a:r>
              <a:rPr lang="en-US" b="1" dirty="0" smtClean="0">
                <a:solidFill>
                  <a:srgbClr val="7030A0"/>
                </a:solidFill>
                <a:latin typeface="Times New Roman" pitchFamily="18" charset="0"/>
                <a:cs typeface="Times New Roman" pitchFamily="18" charset="0"/>
              </a:rPr>
              <a:t>iatrogenic</a:t>
            </a:r>
            <a:r>
              <a:rPr lang="en-US" b="1" dirty="0" smtClean="0">
                <a:latin typeface="Times New Roman" pitchFamily="18" charset="0"/>
                <a:cs typeface="Times New Roman" pitchFamily="18" charset="0"/>
              </a:rPr>
              <a:t> (e.g., complicating arterial </a:t>
            </a:r>
            <a:r>
              <a:rPr lang="en-US" b="1" dirty="0" err="1" smtClean="0">
                <a:latin typeface="Times New Roman" pitchFamily="18" charset="0"/>
                <a:cs typeface="Times New Roman" pitchFamily="18" charset="0"/>
              </a:rPr>
              <a:t>cannulations</a:t>
            </a:r>
            <a:r>
              <a:rPr lang="en-US" b="1" dirty="0" smtClean="0">
                <a:latin typeface="Times New Roman" pitchFamily="18" charset="0"/>
                <a:cs typeface="Times New Roman" pitchFamily="18" charset="0"/>
              </a:rPr>
              <a:t> during diagnostic catheterization or cardiopulmonary bypass). </a:t>
            </a:r>
          </a:p>
          <a:p>
            <a:pPr>
              <a:buNone/>
            </a:pPr>
            <a:endParaRPr lang="en-US" b="1"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solidFill>
                  <a:srgbClr val="7030A0"/>
                </a:solidFill>
                <a:latin typeface="Times New Roman" pitchFamily="18" charset="0"/>
                <a:cs typeface="Times New Roman" pitchFamily="18" charset="0"/>
              </a:rPr>
              <a:t>Pathogenesis</a:t>
            </a:r>
            <a:br>
              <a:rPr lang="en-US" sz="3600" b="1" dirty="0" smtClean="0">
                <a:solidFill>
                  <a:srgbClr val="7030A0"/>
                </a:solidFill>
                <a:latin typeface="Times New Roman" pitchFamily="18" charset="0"/>
                <a:cs typeface="Times New Roman" pitchFamily="18" charset="0"/>
              </a:rPr>
            </a:br>
            <a:endParaRPr lang="en-US" sz="3600"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609600" y="838200"/>
            <a:ext cx="8305800" cy="5791200"/>
          </a:xfrm>
        </p:spPr>
        <p:txBody>
          <a:bodyPr>
            <a:normAutofit fontScale="85000" lnSpcReduction="10000"/>
          </a:bodyPr>
          <a:lstStyle/>
          <a:p>
            <a:endParaRPr lang="en-US" dirty="0" smtClean="0"/>
          </a:p>
          <a:p>
            <a:r>
              <a:rPr lang="en-US" b="1" dirty="0" smtClean="0">
                <a:solidFill>
                  <a:srgbClr val="7030A0"/>
                </a:solidFill>
              </a:rPr>
              <a:t> </a:t>
            </a:r>
            <a:r>
              <a:rPr lang="en-US" b="1" dirty="0" smtClean="0">
                <a:solidFill>
                  <a:srgbClr val="7030A0"/>
                </a:solidFill>
                <a:latin typeface="Times New Roman" pitchFamily="18" charset="0"/>
                <a:cs typeface="Times New Roman" pitchFamily="18" charset="0"/>
              </a:rPr>
              <a:t>Hypertension </a:t>
            </a:r>
            <a:r>
              <a:rPr lang="en-US" b="1" dirty="0" smtClean="0">
                <a:latin typeface="Times New Roman" pitchFamily="18" charset="0"/>
                <a:cs typeface="Times New Roman" pitchFamily="18" charset="0"/>
              </a:rPr>
              <a:t>is the major risk factor in aortic dissection. </a:t>
            </a:r>
          </a:p>
          <a:p>
            <a:r>
              <a:rPr lang="en-US" b="1" dirty="0" smtClean="0">
                <a:latin typeface="Times New Roman" pitchFamily="18" charset="0"/>
                <a:cs typeface="Times New Roman" pitchFamily="18" charset="0"/>
              </a:rPr>
              <a:t>Aortas of hypertensive patients have </a:t>
            </a:r>
            <a:r>
              <a:rPr lang="en-US" b="1" dirty="0" smtClean="0">
                <a:solidFill>
                  <a:srgbClr val="7030A0"/>
                </a:solidFill>
                <a:latin typeface="Times New Roman" pitchFamily="18" charset="0"/>
                <a:cs typeface="Times New Roman" pitchFamily="18" charset="0"/>
              </a:rPr>
              <a:t>medial hypertrophy</a:t>
            </a:r>
            <a:r>
              <a:rPr lang="en-US" b="1" dirty="0" smtClean="0">
                <a:latin typeface="Times New Roman" pitchFamily="18" charset="0"/>
                <a:cs typeface="Times New Roman" pitchFamily="18" charset="0"/>
              </a:rPr>
              <a:t> of the </a:t>
            </a:r>
            <a:r>
              <a:rPr lang="en-US" b="1" dirty="0" err="1" smtClean="0">
                <a:latin typeface="Times New Roman" pitchFamily="18" charset="0"/>
                <a:cs typeface="Times New Roman" pitchFamily="18" charset="0"/>
              </a:rPr>
              <a:t>vasa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vasorum</a:t>
            </a:r>
            <a:r>
              <a:rPr lang="en-US" b="1" dirty="0" smtClean="0">
                <a:latin typeface="Times New Roman" pitchFamily="18" charset="0"/>
                <a:cs typeface="Times New Roman" pitchFamily="18" charset="0"/>
              </a:rPr>
              <a:t> associated with degenerative changes in the aortic media and variable loss of medial smooth muscle cells. </a:t>
            </a:r>
          </a:p>
          <a:p>
            <a:r>
              <a:rPr lang="en-US" b="1" dirty="0" smtClean="0">
                <a:solidFill>
                  <a:srgbClr val="7030A0"/>
                </a:solidFill>
                <a:latin typeface="Times New Roman" pitchFamily="18" charset="0"/>
                <a:cs typeface="Times New Roman" pitchFamily="18" charset="0"/>
              </a:rPr>
              <a:t>Inherited or acquired connective tissue</a:t>
            </a:r>
            <a:r>
              <a:rPr lang="en-US" b="1" dirty="0" smtClean="0">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disorders </a:t>
            </a:r>
            <a:r>
              <a:rPr lang="en-US" b="1" dirty="0" smtClean="0">
                <a:latin typeface="Times New Roman" pitchFamily="18" charset="0"/>
                <a:cs typeface="Times New Roman" pitchFamily="18" charset="0"/>
              </a:rPr>
              <a:t>causing abnormal vascular ECM (e.g., </a:t>
            </a:r>
            <a:r>
              <a:rPr lang="en-US" b="1" dirty="0" err="1" smtClean="0">
                <a:latin typeface="Times New Roman" pitchFamily="18" charset="0"/>
                <a:cs typeface="Times New Roman" pitchFamily="18" charset="0"/>
              </a:rPr>
              <a:t>Marfan</a:t>
            </a:r>
            <a:r>
              <a:rPr lang="en-US" b="1" dirty="0" smtClean="0">
                <a:latin typeface="Times New Roman" pitchFamily="18" charset="0"/>
                <a:cs typeface="Times New Roman" pitchFamily="18" charset="0"/>
              </a:rPr>
              <a:t> syndrome, Ehlers-</a:t>
            </a:r>
            <a:r>
              <a:rPr lang="en-US" b="1" dirty="0" err="1" smtClean="0">
                <a:latin typeface="Times New Roman" pitchFamily="18" charset="0"/>
                <a:cs typeface="Times New Roman" pitchFamily="18" charset="0"/>
              </a:rPr>
              <a:t>Danlos</a:t>
            </a:r>
            <a:r>
              <a:rPr lang="en-US" b="1" dirty="0" smtClean="0">
                <a:latin typeface="Times New Roman" pitchFamily="18" charset="0"/>
                <a:cs typeface="Times New Roman" pitchFamily="18" charset="0"/>
              </a:rPr>
              <a:t> syndrome, vitamin C deficiency, copper metabolic defects). </a:t>
            </a:r>
          </a:p>
          <a:p>
            <a:r>
              <a:rPr lang="en-US" b="1" dirty="0" smtClean="0">
                <a:latin typeface="Times New Roman" pitchFamily="18" charset="0"/>
                <a:cs typeface="Times New Roman" pitchFamily="18" charset="0"/>
              </a:rPr>
              <a:t> once the tear has occurred, blood flow under systemic pressure dissects through the media, fostering progression of the medial hematoma. </a:t>
            </a:r>
          </a:p>
          <a:p>
            <a:pPr>
              <a:buNone/>
            </a:pPr>
            <a:endParaRPr lang="en-US"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229600" cy="533400"/>
          </a:xfrm>
        </p:spPr>
        <p:txBody>
          <a:bodyPr>
            <a:noAutofit/>
          </a:bodyPr>
          <a:lstStyle/>
          <a:p>
            <a:r>
              <a:rPr lang="en-US" sz="3600" b="1" dirty="0" smtClean="0">
                <a:solidFill>
                  <a:srgbClr val="7030A0"/>
                </a:solidFill>
                <a:latin typeface="Times New Roman" pitchFamily="18" charset="0"/>
                <a:cs typeface="Times New Roman" pitchFamily="18" charset="0"/>
              </a:rPr>
              <a:t>Morphology</a:t>
            </a:r>
            <a:br>
              <a:rPr lang="en-US" sz="3600" b="1" dirty="0" smtClean="0">
                <a:solidFill>
                  <a:srgbClr val="7030A0"/>
                </a:solidFill>
                <a:latin typeface="Times New Roman" pitchFamily="18" charset="0"/>
                <a:cs typeface="Times New Roman" pitchFamily="18" charset="0"/>
              </a:rPr>
            </a:br>
            <a:endParaRPr lang="en-US" sz="36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1143000"/>
            <a:ext cx="8229600" cy="4800600"/>
          </a:xfrm>
        </p:spPr>
        <p:txBody>
          <a:bodyPr>
            <a:normAutofit fontScale="62500" lnSpcReduction="20000"/>
          </a:bodyPr>
          <a:lstStyle/>
          <a:p>
            <a:r>
              <a:rPr lang="en-US" b="1" dirty="0" smtClean="0">
                <a:latin typeface="Times New Roman" pitchFamily="18" charset="0"/>
                <a:cs typeface="Times New Roman" pitchFamily="18" charset="0"/>
              </a:rPr>
              <a:t> The most frequent preexisting </a:t>
            </a:r>
            <a:r>
              <a:rPr lang="en-US" b="1" dirty="0" err="1" smtClean="0">
                <a:latin typeface="Times New Roman" pitchFamily="18" charset="0"/>
                <a:cs typeface="Times New Roman" pitchFamily="18" charset="0"/>
              </a:rPr>
              <a:t>histologically</a:t>
            </a:r>
            <a:r>
              <a:rPr lang="en-US" b="1" dirty="0" smtClean="0">
                <a:latin typeface="Times New Roman" pitchFamily="18" charset="0"/>
                <a:cs typeface="Times New Roman" pitchFamily="18" charset="0"/>
              </a:rPr>
              <a:t> detectable lesion is </a:t>
            </a:r>
            <a:r>
              <a:rPr lang="en-US" b="1" dirty="0" smtClean="0">
                <a:solidFill>
                  <a:srgbClr val="7030A0"/>
                </a:solidFill>
                <a:latin typeface="Times New Roman" pitchFamily="18" charset="0"/>
                <a:cs typeface="Times New Roman" pitchFamily="18" charset="0"/>
              </a:rPr>
              <a:t>cystic medial degeneration </a:t>
            </a:r>
            <a:r>
              <a:rPr lang="en-US" b="1" dirty="0" smtClean="0">
                <a:latin typeface="Times New Roman" pitchFamily="18" charset="0"/>
                <a:cs typeface="Times New Roman" pitchFamily="18" charset="0"/>
              </a:rPr>
              <a:t>; inflammation is characteristically absent. </a:t>
            </a:r>
          </a:p>
          <a:p>
            <a:r>
              <a:rPr lang="en-US" b="1" dirty="0" smtClean="0">
                <a:latin typeface="Times New Roman" pitchFamily="18" charset="0"/>
                <a:cs typeface="Times New Roman" pitchFamily="18" charset="0"/>
              </a:rPr>
              <a:t>An aortic dissection usually initiates with an </a:t>
            </a:r>
            <a:r>
              <a:rPr lang="en-US" b="1" dirty="0" err="1" smtClean="0">
                <a:solidFill>
                  <a:srgbClr val="7030A0"/>
                </a:solidFill>
                <a:latin typeface="Times New Roman" pitchFamily="18" charset="0"/>
                <a:cs typeface="Times New Roman" pitchFamily="18" charset="0"/>
              </a:rPr>
              <a:t>intimal</a:t>
            </a:r>
            <a:r>
              <a:rPr lang="en-US" b="1" dirty="0" smtClean="0">
                <a:solidFill>
                  <a:srgbClr val="7030A0"/>
                </a:solidFill>
                <a:latin typeface="Times New Roman" pitchFamily="18" charset="0"/>
                <a:cs typeface="Times New Roman" pitchFamily="18" charset="0"/>
              </a:rPr>
              <a:t> tear</a:t>
            </a:r>
            <a:r>
              <a:rPr lang="en-US" b="1" dirty="0" smtClean="0">
                <a:latin typeface="Times New Roman" pitchFamily="18" charset="0"/>
                <a:cs typeface="Times New Roman" pitchFamily="18" charset="0"/>
              </a:rPr>
              <a:t>, the tear is found in the ascending aorta, usually within 10 cm of the aortic valve.</a:t>
            </a:r>
          </a:p>
          <a:p>
            <a:r>
              <a:rPr lang="en-US" b="1" dirty="0" smtClean="0">
                <a:latin typeface="Times New Roman" pitchFamily="18" charset="0"/>
                <a:cs typeface="Times New Roman" pitchFamily="18" charset="0"/>
              </a:rPr>
              <a:t> Such tears are typically </a:t>
            </a:r>
            <a:r>
              <a:rPr lang="en-US" b="1" dirty="0" smtClean="0">
                <a:solidFill>
                  <a:srgbClr val="7030A0"/>
                </a:solidFill>
                <a:latin typeface="Times New Roman" pitchFamily="18" charset="0"/>
                <a:cs typeface="Times New Roman" pitchFamily="18" charset="0"/>
              </a:rPr>
              <a:t>transverse</a:t>
            </a:r>
            <a:r>
              <a:rPr lang="en-US" b="1" dirty="0" smtClean="0">
                <a:latin typeface="Times New Roman" pitchFamily="18" charset="0"/>
                <a:cs typeface="Times New Roman" pitchFamily="18" charset="0"/>
              </a:rPr>
              <a:t> or </a:t>
            </a:r>
            <a:r>
              <a:rPr lang="en-US" b="1" dirty="0" smtClean="0">
                <a:solidFill>
                  <a:srgbClr val="7030A0"/>
                </a:solidFill>
                <a:latin typeface="Times New Roman" pitchFamily="18" charset="0"/>
                <a:cs typeface="Times New Roman" pitchFamily="18" charset="0"/>
              </a:rPr>
              <a:t>oblique </a:t>
            </a:r>
            <a:r>
              <a:rPr lang="en-US" b="1" dirty="0" smtClean="0">
                <a:latin typeface="Times New Roman" pitchFamily="18" charset="0"/>
                <a:cs typeface="Times New Roman" pitchFamily="18" charset="0"/>
              </a:rPr>
              <a:t>and 1 to 5 cm in length, with sharp, jagged edges. </a:t>
            </a:r>
          </a:p>
          <a:p>
            <a:r>
              <a:rPr lang="en-US" b="1" dirty="0" smtClean="0">
                <a:latin typeface="Times New Roman" pitchFamily="18" charset="0"/>
                <a:cs typeface="Times New Roman" pitchFamily="18" charset="0"/>
              </a:rPr>
              <a:t>The dissection can extend along the aorta retrograde toward the heart as well as distally, sometimes into the iliac and femoral arteries.  </a:t>
            </a:r>
          </a:p>
          <a:p>
            <a:r>
              <a:rPr lang="en-US" b="1" dirty="0" smtClean="0">
                <a:latin typeface="Times New Roman" pitchFamily="18" charset="0"/>
                <a:cs typeface="Times New Roman" pitchFamily="18" charset="0"/>
              </a:rPr>
              <a:t>It often </a:t>
            </a:r>
            <a:r>
              <a:rPr lang="en-US" b="1" dirty="0" smtClean="0">
                <a:solidFill>
                  <a:srgbClr val="7030A0"/>
                </a:solidFill>
                <a:latin typeface="Times New Roman" pitchFamily="18" charset="0"/>
                <a:cs typeface="Times New Roman" pitchFamily="18" charset="0"/>
              </a:rPr>
              <a:t>ruptures</a:t>
            </a:r>
            <a:r>
              <a:rPr lang="en-US" b="1" dirty="0" smtClean="0">
                <a:latin typeface="Times New Roman" pitchFamily="18" charset="0"/>
                <a:cs typeface="Times New Roman" pitchFamily="18" charset="0"/>
              </a:rPr>
              <a:t> out through the adventitia causing massive hemorrhage (e.g., in the thoracic or abdominal cavities) or cardiac </a:t>
            </a:r>
            <a:r>
              <a:rPr lang="en-US" b="1" dirty="0" err="1" smtClean="0">
                <a:latin typeface="Times New Roman" pitchFamily="18" charset="0"/>
                <a:cs typeface="Times New Roman" pitchFamily="18" charset="0"/>
              </a:rPr>
              <a:t>tamponade</a:t>
            </a:r>
            <a:r>
              <a:rPr lang="en-US" b="1" dirty="0" smtClean="0">
                <a:latin typeface="Times New Roman" pitchFamily="18" charset="0"/>
                <a:cs typeface="Times New Roman" pitchFamily="18" charset="0"/>
              </a:rPr>
              <a:t> (hemorrhage into the pericardial sac).</a:t>
            </a:r>
            <a:endParaRPr lang="en-US" b="1" baseline="30000"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In some (lucky) instances, the dissecting hematoma reenters the lumen of the aorta through a second distal </a:t>
            </a:r>
            <a:r>
              <a:rPr lang="en-US" b="1" dirty="0" err="1" smtClean="0">
                <a:latin typeface="Times New Roman" pitchFamily="18" charset="0"/>
                <a:cs typeface="Times New Roman" pitchFamily="18" charset="0"/>
              </a:rPr>
              <a:t>intimal</a:t>
            </a:r>
            <a:r>
              <a:rPr lang="en-US" b="1" dirty="0" smtClean="0">
                <a:latin typeface="Times New Roman" pitchFamily="18" charset="0"/>
                <a:cs typeface="Times New Roman" pitchFamily="18" charset="0"/>
              </a:rPr>
              <a:t> tear, creating a new vascular channel and forming a </a:t>
            </a:r>
            <a:r>
              <a:rPr lang="en-US" b="1" dirty="0" smtClean="0">
                <a:solidFill>
                  <a:srgbClr val="7030A0"/>
                </a:solidFill>
                <a:latin typeface="Times New Roman" pitchFamily="18" charset="0"/>
                <a:cs typeface="Times New Roman" pitchFamily="18" charset="0"/>
              </a:rPr>
              <a:t>“double-barreled aorta</a:t>
            </a:r>
            <a:r>
              <a:rPr lang="en-US" b="1" dirty="0" smtClean="0">
                <a:latin typeface="Times New Roman" pitchFamily="18" charset="0"/>
                <a:cs typeface="Times New Roman" pitchFamily="18" charset="0"/>
              </a:rPr>
              <a:t>” with a false channel.</a:t>
            </a:r>
            <a:endParaRPr lang="en-US" b="1" baseline="30000"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sometimes false channels may be </a:t>
            </a:r>
            <a:r>
              <a:rPr lang="en-US" b="1" dirty="0" err="1" smtClean="0">
                <a:solidFill>
                  <a:srgbClr val="7030A0"/>
                </a:solidFill>
                <a:latin typeface="Times New Roman" pitchFamily="18" charset="0"/>
                <a:cs typeface="Times New Roman" pitchFamily="18" charset="0"/>
              </a:rPr>
              <a:t>endothelialized</a:t>
            </a:r>
            <a:r>
              <a:rPr lang="en-US" b="1" dirty="0" smtClean="0">
                <a:solidFill>
                  <a:srgbClr val="7030A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and become chronic dissections.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7030A0"/>
                </a:solidFill>
                <a:latin typeface="Times New Roman" pitchFamily="18" charset="0"/>
                <a:cs typeface="Times New Roman" pitchFamily="18" charset="0"/>
              </a:rPr>
              <a:t>Clinical Features</a:t>
            </a:r>
            <a:endParaRPr lang="en-US" sz="3600"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b="1" dirty="0" smtClean="0">
                <a:latin typeface="Times New Roman" pitchFamily="18" charset="0"/>
                <a:cs typeface="Times New Roman" pitchFamily="18" charset="0"/>
              </a:rPr>
              <a:t>The most serious complications occur with dissections that involve the aorta from the aortic valve to the arch. </a:t>
            </a:r>
          </a:p>
          <a:p>
            <a:r>
              <a:rPr lang="en-US" b="1" dirty="0" smtClean="0">
                <a:latin typeface="Times New Roman" pitchFamily="18" charset="0"/>
                <a:cs typeface="Times New Roman" pitchFamily="18" charset="0"/>
              </a:rPr>
              <a:t> Aortic dissections are generally classified into two types</a:t>
            </a:r>
          </a:p>
          <a:p>
            <a:r>
              <a:rPr lang="en-US" b="1" dirty="0" smtClean="0">
                <a:latin typeface="Times New Roman" pitchFamily="18" charset="0"/>
                <a:cs typeface="Times New Roman" pitchFamily="18" charset="0"/>
              </a:rPr>
              <a:t> They are named after Dr. Michael </a:t>
            </a:r>
            <a:r>
              <a:rPr lang="en-US" b="1" dirty="0" err="1" smtClean="0">
                <a:latin typeface="Times New Roman" pitchFamily="18" charset="0"/>
                <a:cs typeface="Times New Roman" pitchFamily="18" charset="0"/>
              </a:rPr>
              <a:t>DeBakey</a:t>
            </a:r>
            <a:r>
              <a:rPr lang="en-US" b="1" dirty="0" smtClean="0">
                <a:latin typeface="Times New Roman" pitchFamily="18" charset="0"/>
                <a:cs typeface="Times New Roman" pitchFamily="18" charset="0"/>
              </a:rPr>
              <a:t>, a pioneer in vascular surgery.  </a:t>
            </a:r>
          </a:p>
          <a:p>
            <a:r>
              <a:rPr lang="en-US" b="1" dirty="0" smtClean="0">
                <a:latin typeface="Times New Roman" pitchFamily="18" charset="0"/>
                <a:cs typeface="Times New Roman" pitchFamily="18" charset="0"/>
              </a:rPr>
              <a:t> More common (and dangerous) </a:t>
            </a:r>
            <a:r>
              <a:rPr lang="en-US" b="1" i="1" dirty="0" smtClean="0">
                <a:solidFill>
                  <a:srgbClr val="7030A0"/>
                </a:solidFill>
                <a:latin typeface="Times New Roman" pitchFamily="18" charset="0"/>
                <a:cs typeface="Times New Roman" pitchFamily="18" charset="0"/>
              </a:rPr>
              <a:t>proximal</a:t>
            </a:r>
            <a:r>
              <a:rPr lang="en-US" b="1" dirty="0" smtClean="0">
                <a:solidFill>
                  <a:srgbClr val="7030A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lesions (called </a:t>
            </a:r>
            <a:r>
              <a:rPr lang="en-US" b="1" i="1" dirty="0" smtClean="0">
                <a:solidFill>
                  <a:srgbClr val="7030A0"/>
                </a:solidFill>
                <a:latin typeface="Times New Roman" pitchFamily="18" charset="0"/>
                <a:cs typeface="Times New Roman" pitchFamily="18" charset="0"/>
              </a:rPr>
              <a:t>type A dissections</a:t>
            </a:r>
            <a:r>
              <a:rPr lang="en-US" b="1" dirty="0" smtClean="0">
                <a:latin typeface="Times New Roman" pitchFamily="18" charset="0"/>
                <a:cs typeface="Times New Roman" pitchFamily="18" charset="0"/>
              </a:rPr>
              <a:t>), involving either both the ascending and descending aorta or just the ascending aorta (types I and II of the </a:t>
            </a:r>
            <a:r>
              <a:rPr lang="en-US" b="1" dirty="0" err="1" smtClean="0">
                <a:latin typeface="Times New Roman" pitchFamily="18" charset="0"/>
                <a:cs typeface="Times New Roman" pitchFamily="18" charset="0"/>
              </a:rPr>
              <a:t>DeBakey</a:t>
            </a:r>
            <a:r>
              <a:rPr lang="en-US" b="1" dirty="0" smtClean="0">
                <a:latin typeface="Times New Roman" pitchFamily="18" charset="0"/>
                <a:cs typeface="Times New Roman" pitchFamily="18" charset="0"/>
              </a:rPr>
              <a:t> classification)   </a:t>
            </a:r>
          </a:p>
          <a:p>
            <a:r>
              <a:rPr lang="en-US" b="1" i="1" dirty="0" smtClean="0">
                <a:solidFill>
                  <a:srgbClr val="7030A0"/>
                </a:solidFill>
                <a:latin typeface="Times New Roman" pitchFamily="18" charset="0"/>
                <a:cs typeface="Times New Roman" pitchFamily="18" charset="0"/>
              </a:rPr>
              <a:t>Distal </a:t>
            </a:r>
            <a:r>
              <a:rPr lang="en-US" b="1" i="1" dirty="0" smtClean="0">
                <a:latin typeface="Times New Roman" pitchFamily="18" charset="0"/>
                <a:cs typeface="Times New Roman" pitchFamily="18" charset="0"/>
              </a:rPr>
              <a:t>lesions not involving the ascending part</a:t>
            </a:r>
            <a:r>
              <a:rPr lang="en-US" b="1" dirty="0" smtClean="0">
                <a:latin typeface="Times New Roman" pitchFamily="18" charset="0"/>
                <a:cs typeface="Times New Roman" pitchFamily="18" charset="0"/>
              </a:rPr>
              <a:t> and usually beginning distal to the </a:t>
            </a:r>
            <a:r>
              <a:rPr lang="en-US" b="1" dirty="0" err="1" smtClean="0">
                <a:latin typeface="Times New Roman" pitchFamily="18" charset="0"/>
                <a:cs typeface="Times New Roman" pitchFamily="18" charset="0"/>
              </a:rPr>
              <a:t>subclavian</a:t>
            </a:r>
            <a:r>
              <a:rPr lang="en-US" b="1" dirty="0" smtClean="0">
                <a:latin typeface="Times New Roman" pitchFamily="18" charset="0"/>
                <a:cs typeface="Times New Roman" pitchFamily="18" charset="0"/>
              </a:rPr>
              <a:t> artery (called </a:t>
            </a:r>
            <a:r>
              <a:rPr lang="en-US" b="1" i="1" dirty="0" smtClean="0">
                <a:solidFill>
                  <a:srgbClr val="7030A0"/>
                </a:solidFill>
                <a:latin typeface="Times New Roman" pitchFamily="18" charset="0"/>
                <a:cs typeface="Times New Roman" pitchFamily="18" charset="0"/>
              </a:rPr>
              <a:t>type B</a:t>
            </a:r>
            <a:r>
              <a:rPr lang="en-US" b="1" i="1" dirty="0" smtClean="0">
                <a:latin typeface="Times New Roman" pitchFamily="18" charset="0"/>
                <a:cs typeface="Times New Roman" pitchFamily="18" charset="0"/>
              </a:rPr>
              <a:t> </a:t>
            </a:r>
            <a:r>
              <a:rPr lang="en-US" b="1" i="1" dirty="0" smtClean="0">
                <a:solidFill>
                  <a:srgbClr val="7030A0"/>
                </a:solidFill>
                <a:latin typeface="Times New Roman" pitchFamily="18" charset="0"/>
                <a:cs typeface="Times New Roman" pitchFamily="18" charset="0"/>
              </a:rPr>
              <a:t>dissections</a:t>
            </a:r>
            <a:r>
              <a:rPr lang="en-US" b="1" dirty="0" smtClean="0">
                <a:solidFill>
                  <a:srgbClr val="7030A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or </a:t>
            </a:r>
            <a:r>
              <a:rPr lang="en-US" b="1" dirty="0" err="1" smtClean="0">
                <a:latin typeface="Times New Roman" pitchFamily="18" charset="0"/>
                <a:cs typeface="Times New Roman" pitchFamily="18" charset="0"/>
              </a:rPr>
              <a:t>DeBakey</a:t>
            </a:r>
            <a:r>
              <a:rPr lang="en-US" b="1" dirty="0" smtClean="0">
                <a:latin typeface="Times New Roman" pitchFamily="18" charset="0"/>
                <a:cs typeface="Times New Roman" pitchFamily="18" charset="0"/>
              </a:rPr>
              <a:t> type III)</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28038" t="7813" r="28917" b="1250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838200"/>
            <a:ext cx="8229600" cy="4525963"/>
          </a:xfrm>
        </p:spPr>
        <p:txBody>
          <a:bodyPr/>
          <a:lstStyle/>
          <a:p>
            <a:r>
              <a:rPr lang="en-US" b="1" dirty="0" smtClean="0">
                <a:latin typeface="Times New Roman" pitchFamily="18" charset="0"/>
                <a:cs typeface="Times New Roman" pitchFamily="18" charset="0"/>
              </a:rPr>
              <a:t>The classic clinical symptoms of aortic dissection are the sudden onset of excruciating pain, usually beginning in the anterior chest, radiating to the back between the scapulae, and moving downward as the dissection progresses; </a:t>
            </a:r>
          </a:p>
          <a:p>
            <a:r>
              <a:rPr lang="en-US" b="1" dirty="0" smtClean="0">
                <a:latin typeface="Times New Roman" pitchFamily="18" charset="0"/>
                <a:cs typeface="Times New Roman" pitchFamily="18" charset="0"/>
              </a:rPr>
              <a:t> Pain can be confused with that of myocardial infarction.</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838200"/>
            <a:ext cx="8229600" cy="4525963"/>
          </a:xfrm>
        </p:spPr>
        <p:txBody>
          <a:bodyPr>
            <a:normAutofit fontScale="92500" lnSpcReduction="20000"/>
          </a:bodyPr>
          <a:lstStyle/>
          <a:p>
            <a:r>
              <a:rPr lang="en-US" b="1" i="1" dirty="0" smtClean="0">
                <a:latin typeface="Times New Roman" pitchFamily="18" charset="0"/>
                <a:cs typeface="Times New Roman" pitchFamily="18" charset="0"/>
              </a:rPr>
              <a:t>The most common cause of death is </a:t>
            </a:r>
            <a:r>
              <a:rPr lang="en-US" b="1" i="1" dirty="0" smtClean="0">
                <a:solidFill>
                  <a:srgbClr val="7030A0"/>
                </a:solidFill>
                <a:latin typeface="Times New Roman" pitchFamily="18" charset="0"/>
                <a:cs typeface="Times New Roman" pitchFamily="18" charset="0"/>
              </a:rPr>
              <a:t>rupture </a:t>
            </a:r>
            <a:r>
              <a:rPr lang="en-US" b="1" i="1" dirty="0" smtClean="0">
                <a:latin typeface="Times New Roman" pitchFamily="18" charset="0"/>
                <a:cs typeface="Times New Roman" pitchFamily="18" charset="0"/>
              </a:rPr>
              <a:t>of the dissection outward into the pericardial, pleural, or peritoneal cavities</a:t>
            </a:r>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 common clinical manifestations include cardiac </a:t>
            </a:r>
            <a:r>
              <a:rPr lang="en-US" b="1" dirty="0" err="1" smtClean="0">
                <a:latin typeface="Times New Roman" pitchFamily="18" charset="0"/>
                <a:cs typeface="Times New Roman" pitchFamily="18" charset="0"/>
              </a:rPr>
              <a:t>tamponade</a:t>
            </a:r>
            <a:r>
              <a:rPr lang="en-US" b="1" dirty="0" smtClean="0">
                <a:latin typeface="Times New Roman" pitchFamily="18" charset="0"/>
                <a:cs typeface="Times New Roman" pitchFamily="18" charset="0"/>
              </a:rPr>
              <a:t>, aortic insufficiency, and myocardial infarction or extension of the dissection into the great arteries of the neck or into the coronary, renal, mesenteric, or iliac arteries. </a:t>
            </a:r>
          </a:p>
          <a:p>
            <a:r>
              <a:rPr lang="en-US" b="1" dirty="0" smtClean="0">
                <a:latin typeface="Times New Roman" pitchFamily="18" charset="0"/>
                <a:cs typeface="Times New Roman" pitchFamily="18" charset="0"/>
              </a:rPr>
              <a:t>compression of spinal arteries may cause transverse </a:t>
            </a:r>
            <a:r>
              <a:rPr lang="en-US" b="1" dirty="0" err="1" smtClean="0">
                <a:latin typeface="Times New Roman" pitchFamily="18" charset="0"/>
                <a:cs typeface="Times New Roman" pitchFamily="18" charset="0"/>
              </a:rPr>
              <a:t>myelitis</a:t>
            </a:r>
            <a:r>
              <a:rPr lang="en-US" b="1"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914400"/>
            <a:ext cx="8229600" cy="4525963"/>
          </a:xfrm>
        </p:spPr>
        <p:txBody>
          <a:bodyPr/>
          <a:lstStyle/>
          <a:p>
            <a:r>
              <a:rPr lang="en-US" b="1" dirty="0" smtClean="0">
                <a:latin typeface="Times New Roman" pitchFamily="18" charset="0"/>
                <a:cs typeface="Times New Roman" pitchFamily="18" charset="0"/>
              </a:rPr>
              <a:t>Prognosis has markedly improved. </a:t>
            </a:r>
          </a:p>
          <a:p>
            <a:r>
              <a:rPr lang="en-US" b="1" dirty="0" smtClean="0">
                <a:latin typeface="Times New Roman" pitchFamily="18" charset="0"/>
                <a:cs typeface="Times New Roman" pitchFamily="18" charset="0"/>
              </a:rPr>
              <a:t>Rapid diagnosis and institution of intensive antihypertensive therapy, coupled with surgical procedures involving </a:t>
            </a:r>
            <a:r>
              <a:rPr lang="en-US" b="1" dirty="0" err="1" smtClean="0">
                <a:latin typeface="Times New Roman" pitchFamily="18" charset="0"/>
                <a:cs typeface="Times New Roman" pitchFamily="18" charset="0"/>
              </a:rPr>
              <a:t>plication</a:t>
            </a:r>
            <a:r>
              <a:rPr lang="en-US" b="1" dirty="0" smtClean="0">
                <a:latin typeface="Times New Roman" pitchFamily="18" charset="0"/>
                <a:cs typeface="Times New Roman" pitchFamily="18" charset="0"/>
              </a:rPr>
              <a:t> of the aortic wall, permit 65% to 75% of stricken individuals to be saved.</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762001"/>
          <a:ext cx="9267850" cy="5971813"/>
        </p:xfrm>
        <a:graphic>
          <a:graphicData uri="http://schemas.openxmlformats.org/drawingml/2006/table">
            <a:tbl>
              <a:tblPr firstRow="1" bandRow="1">
                <a:tableStyleId>{5C22544A-7EE6-4342-B048-85BDC9FD1C3A}</a:tableStyleId>
              </a:tblPr>
              <a:tblGrid>
                <a:gridCol w="1447800"/>
                <a:gridCol w="1447800"/>
                <a:gridCol w="2665110"/>
                <a:gridCol w="1853570"/>
                <a:gridCol w="1853570"/>
              </a:tblGrid>
              <a:tr h="886187">
                <a:tc>
                  <a:txBody>
                    <a:bodyPr/>
                    <a:lstStyle/>
                    <a:p>
                      <a:r>
                        <a:rPr lang="en-US" sz="1600" dirty="0" smtClean="0"/>
                        <a:t>Name of </a:t>
                      </a:r>
                      <a:r>
                        <a:rPr lang="en-US" sz="1600" dirty="0" smtClean="0"/>
                        <a:t>author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TITLE OF STUDY &amp; DESIGN</a:t>
                      </a:r>
                    </a:p>
                    <a:p>
                      <a:endParaRPr lang="en-US" sz="1600" dirty="0"/>
                    </a:p>
                  </a:txBody>
                  <a:tcPr/>
                </a:tc>
                <a:tc>
                  <a:txBody>
                    <a:bodyPr/>
                    <a:lstStyle/>
                    <a:p>
                      <a:r>
                        <a:rPr lang="en-US" sz="1600" dirty="0" smtClean="0"/>
                        <a:t>AIM</a:t>
                      </a:r>
                      <a:endParaRPr lang="en-US" sz="1600" dirty="0"/>
                    </a:p>
                  </a:txBody>
                  <a:tcPr/>
                </a:tc>
                <a:tc>
                  <a:txBody>
                    <a:bodyPr/>
                    <a:lstStyle/>
                    <a:p>
                      <a:r>
                        <a:rPr lang="en-US" sz="1600" dirty="0" smtClean="0"/>
                        <a:t>OBJECTIVE</a:t>
                      </a:r>
                      <a:endParaRPr lang="en-US" sz="1600" dirty="0"/>
                    </a:p>
                  </a:txBody>
                  <a:tcPr/>
                </a:tc>
                <a:tc>
                  <a:txBody>
                    <a:bodyPr/>
                    <a:lstStyle/>
                    <a:p>
                      <a:r>
                        <a:rPr lang="en-US" sz="1600" dirty="0" smtClean="0"/>
                        <a:t>conclusion</a:t>
                      </a:r>
                      <a:endParaRPr lang="en-US" sz="1600" dirty="0"/>
                    </a:p>
                  </a:txBody>
                  <a:tcPr/>
                </a:tc>
              </a:tr>
              <a:tr h="4905013">
                <a:tc>
                  <a:txBody>
                    <a:bodyPr/>
                    <a:lstStyle/>
                    <a:p>
                      <a:endParaRPr lang="en-US" sz="1600" dirty="0" smtClean="0"/>
                    </a:p>
                    <a:p>
                      <a:r>
                        <a:rPr lang="en-US" sz="1600" b="0" dirty="0" smtClean="0"/>
                        <a:t>Jeffrey  Everett and Harold M Burkhart</a:t>
                      </a:r>
                      <a:endParaRPr lang="en-US" sz="1600" b="0" dirty="0"/>
                    </a:p>
                  </a:txBody>
                  <a:tcPr/>
                </a:tc>
                <a:tc>
                  <a:txBody>
                    <a:bodyPr/>
                    <a:lstStyle/>
                    <a:p>
                      <a:r>
                        <a:rPr lang="en-US" sz="1600" dirty="0" smtClean="0"/>
                        <a:t>Coronary artery aneurysm: case report</a:t>
                      </a:r>
                    </a:p>
                    <a:p>
                      <a:endParaRPr lang="en-US" sz="1600" b="0" dirty="0" smtClean="0"/>
                    </a:p>
                    <a:p>
                      <a:r>
                        <a:rPr lang="en-US" sz="1600" b="0" dirty="0" smtClean="0"/>
                        <a:t>LEVEL 4</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Coronary artery aneurysm: case report</a:t>
                      </a:r>
                    </a:p>
                    <a:p>
                      <a:r>
                        <a:rPr lang="en-US" sz="1400" dirty="0" smtClean="0"/>
                        <a:t>Aneurysms of the left main coronary artery are rare with an incidence of 0.1% in large angiographic series. The majority are atherosclerotic in origin. Other causes include connective tissue disorders, trauma, </a:t>
                      </a:r>
                      <a:r>
                        <a:rPr lang="en-US" sz="1400" dirty="0" err="1" smtClean="0"/>
                        <a:t>vasculitis</a:t>
                      </a:r>
                      <a:r>
                        <a:rPr lang="en-US" sz="1400" dirty="0" smtClean="0"/>
                        <a:t>, congenital, </a:t>
                      </a:r>
                      <a:r>
                        <a:rPr lang="en-US" sz="1400" dirty="0" err="1" smtClean="0"/>
                        <a:t>mycotic</a:t>
                      </a:r>
                      <a:r>
                        <a:rPr lang="en-US" sz="1400" dirty="0" smtClean="0"/>
                        <a:t> and idiopathic. The primary complication is myocardial ischemia or infarction, with rupture being rare. Treatment options include anticoagulation, custom made covered stents, reconstruction, resection, and exclusion with bypass.</a:t>
                      </a:r>
                      <a:r>
                        <a:rPr lang="en-US" sz="1600" dirty="0" smtClean="0"/>
                        <a:t> </a:t>
                      </a:r>
                      <a:endParaRPr lang="en-US" sz="1600" dirty="0"/>
                    </a:p>
                  </a:txBody>
                  <a:tcPr/>
                </a:tc>
                <a:tc>
                  <a:txBody>
                    <a:bodyPr/>
                    <a:lstStyle/>
                    <a:p>
                      <a:r>
                        <a:rPr lang="en-US" sz="1600" b="0" dirty="0" smtClean="0"/>
                        <a:t>Cardiopulmonary bypass with </a:t>
                      </a:r>
                      <a:r>
                        <a:rPr lang="en-US" sz="1600" b="0" dirty="0" err="1" smtClean="0"/>
                        <a:t>hyperkalemic</a:t>
                      </a:r>
                      <a:r>
                        <a:rPr lang="en-US" sz="1600" b="0" dirty="0" smtClean="0"/>
                        <a:t> </a:t>
                      </a:r>
                      <a:r>
                        <a:rPr lang="en-US" sz="1600" b="0" dirty="0" err="1" smtClean="0"/>
                        <a:t>cardioplegic</a:t>
                      </a:r>
                      <a:r>
                        <a:rPr lang="en-US" sz="1600" b="0" dirty="0" smtClean="0"/>
                        <a:t> arrest was utilized. The aneurysm was exposed in the </a:t>
                      </a:r>
                      <a:r>
                        <a:rPr lang="en-US" sz="1600" b="0" dirty="0" err="1" smtClean="0"/>
                        <a:t>atrioventricular</a:t>
                      </a:r>
                      <a:r>
                        <a:rPr lang="en-US" sz="1600" b="0" dirty="0" smtClean="0"/>
                        <a:t> groove. The aneurysm was </a:t>
                      </a:r>
                      <a:r>
                        <a:rPr lang="en-US" sz="1600" b="0" dirty="0" err="1" smtClean="0"/>
                        <a:t>resected</a:t>
                      </a:r>
                      <a:r>
                        <a:rPr lang="en-US" sz="1600" b="0" dirty="0" smtClean="0"/>
                        <a:t> and </a:t>
                      </a:r>
                      <a:r>
                        <a:rPr lang="en-US" sz="1600" b="0" dirty="0" err="1" smtClean="0"/>
                        <a:t>oversewn</a:t>
                      </a:r>
                      <a:r>
                        <a:rPr lang="en-US" sz="1600" b="0" dirty="0" smtClean="0"/>
                        <a:t>. Calcification precluded patch angioplasty. The patient then underwent coronary bypass grafting .</a:t>
                      </a:r>
                      <a:endParaRPr lang="en-US" sz="1600" b="0" dirty="0"/>
                    </a:p>
                  </a:txBody>
                  <a:tcPr/>
                </a:tc>
                <a:tc>
                  <a:txBody>
                    <a:bodyPr/>
                    <a:lstStyle/>
                    <a:p>
                      <a:r>
                        <a:rPr lang="en-US" sz="1600" b="0" dirty="0" smtClean="0"/>
                        <a:t>Left main coronary artery aneurysms in adult patients are predominantly atherosclerotic in origin. The clinical presentation is that of myocardial ischemia, likely from associated embolism. Rupture is rare. Operative treatment is exclusion and revascularization. </a:t>
                      </a:r>
                      <a:endParaRPr lang="en-US" sz="1600" b="0" dirty="0"/>
                    </a:p>
                  </a:txBody>
                  <a:tcPr/>
                </a:tc>
              </a:tr>
            </a:tbl>
          </a:graphicData>
        </a:graphic>
      </p:graphicFrame>
      <p:sp>
        <p:nvSpPr>
          <p:cNvPr id="3" name="TextBox 2"/>
          <p:cNvSpPr txBox="1"/>
          <p:nvPr/>
        </p:nvSpPr>
        <p:spPr>
          <a:xfrm>
            <a:off x="0" y="0"/>
            <a:ext cx="7024102" cy="923330"/>
          </a:xfrm>
          <a:prstGeom prst="rect">
            <a:avLst/>
          </a:prstGeom>
          <a:noFill/>
        </p:spPr>
        <p:txBody>
          <a:bodyPr wrap="none" rtlCol="0">
            <a:spAutoFit/>
          </a:bodyPr>
          <a:lstStyle/>
          <a:p>
            <a:r>
              <a:rPr lang="en-US" dirty="0" smtClean="0"/>
              <a:t>Jeffrey E </a:t>
            </a:r>
            <a:r>
              <a:rPr lang="en-US" dirty="0" smtClean="0"/>
              <a:t>Everett and </a:t>
            </a:r>
            <a:r>
              <a:rPr lang="en-US" dirty="0" smtClean="0"/>
              <a:t>Harold M Burkhart</a:t>
            </a:r>
          </a:p>
          <a:p>
            <a:r>
              <a:rPr lang="en-US" dirty="0" smtClean="0"/>
              <a:t>Journal </a:t>
            </a:r>
            <a:r>
              <a:rPr lang="en-US" dirty="0" smtClean="0"/>
              <a:t>of </a:t>
            </a:r>
            <a:r>
              <a:rPr lang="en-US" dirty="0" smtClean="0"/>
              <a:t>Cardio thoracic Surgery 2008</a:t>
            </a:r>
            <a:r>
              <a:rPr lang="en-US" dirty="0" smtClean="0"/>
              <a:t>, </a:t>
            </a:r>
            <a:r>
              <a:rPr lang="en-US" dirty="0" smtClean="0"/>
              <a:t> 3 :1 </a:t>
            </a:r>
            <a:r>
              <a:rPr lang="en-US" dirty="0" smtClean="0"/>
              <a:t>doi:10.1186/1749-8090-3-1</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29819"/>
            <a:ext cx="8001000"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en-US" sz="2000" b="1"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An </a:t>
            </a:r>
            <a:r>
              <a:rPr lang="en-US" sz="3200" b="1" i="1" dirty="0">
                <a:solidFill>
                  <a:srgbClr val="7030A0"/>
                </a:solidFill>
                <a:latin typeface="Times New Roman" pitchFamily="18" charset="0"/>
                <a:cs typeface="Times New Roman" pitchFamily="18" charset="0"/>
              </a:rPr>
              <a:t>aneurysm</a:t>
            </a:r>
            <a:r>
              <a:rPr lang="en-US" sz="3200" b="1" dirty="0">
                <a:solidFill>
                  <a:schemeClr val="tx1"/>
                </a:solidFill>
                <a:latin typeface="Times New Roman" pitchFamily="18" charset="0"/>
                <a:cs typeface="Times New Roman" pitchFamily="18" charset="0"/>
              </a:rPr>
              <a:t> is a </a:t>
            </a:r>
            <a:r>
              <a:rPr lang="en-US" sz="3200" b="1" i="1" dirty="0">
                <a:solidFill>
                  <a:schemeClr val="tx1"/>
                </a:solidFill>
                <a:latin typeface="Times New Roman" pitchFamily="18" charset="0"/>
                <a:cs typeface="Times New Roman" pitchFamily="18" charset="0"/>
              </a:rPr>
              <a:t>localized abnormal dilation of a blood vessel or </a:t>
            </a:r>
            <a:r>
              <a:rPr lang="en-US" sz="3200" b="1" i="1" dirty="0" smtClean="0">
                <a:solidFill>
                  <a:schemeClr val="tx1"/>
                </a:solidFill>
                <a:latin typeface="Times New Roman" pitchFamily="18" charset="0"/>
                <a:cs typeface="Times New Roman" pitchFamily="18" charset="0"/>
              </a:rPr>
              <a:t>the heart.</a:t>
            </a:r>
          </a:p>
          <a:p>
            <a:pPr>
              <a:buFont typeface="Arial" pitchFamily="34" charset="0"/>
              <a:buChar char="•"/>
            </a:pPr>
            <a:r>
              <a:rPr lang="en-US" sz="3200" b="1" dirty="0" smtClean="0">
                <a:solidFill>
                  <a:schemeClr val="tx1"/>
                </a:solidFill>
                <a:latin typeface="Times New Roman" pitchFamily="18" charset="0"/>
                <a:cs typeface="Times New Roman" pitchFamily="18" charset="0"/>
              </a:rPr>
              <a:t>  It </a:t>
            </a:r>
            <a:r>
              <a:rPr lang="en-US" sz="3200" b="1" dirty="0">
                <a:solidFill>
                  <a:schemeClr val="tx1"/>
                </a:solidFill>
                <a:latin typeface="Times New Roman" pitchFamily="18" charset="0"/>
                <a:cs typeface="Times New Roman" pitchFamily="18" charset="0"/>
              </a:rPr>
              <a:t>can be </a:t>
            </a:r>
            <a:r>
              <a:rPr lang="en-US" sz="3200" b="1" dirty="0">
                <a:solidFill>
                  <a:srgbClr val="7030A0"/>
                </a:solidFill>
                <a:latin typeface="Times New Roman" pitchFamily="18" charset="0"/>
                <a:cs typeface="Times New Roman" pitchFamily="18" charset="0"/>
              </a:rPr>
              <a:t>congenital </a:t>
            </a:r>
            <a:r>
              <a:rPr lang="en-US" sz="3200" b="1" dirty="0">
                <a:solidFill>
                  <a:schemeClr val="tx1"/>
                </a:solidFill>
                <a:latin typeface="Times New Roman" pitchFamily="18" charset="0"/>
                <a:cs typeface="Times New Roman" pitchFamily="18" charset="0"/>
              </a:rPr>
              <a:t>or </a:t>
            </a:r>
            <a:r>
              <a:rPr lang="en-US" sz="3200" b="1" dirty="0">
                <a:solidFill>
                  <a:srgbClr val="7030A0"/>
                </a:solidFill>
                <a:latin typeface="Times New Roman" pitchFamily="18" charset="0"/>
                <a:cs typeface="Times New Roman" pitchFamily="18" charset="0"/>
              </a:rPr>
              <a:t>acquired. </a:t>
            </a:r>
            <a:endParaRPr lang="en-US" sz="3200" b="1" dirty="0" smtClean="0">
              <a:solidFill>
                <a:srgbClr val="7030A0"/>
              </a:solidFill>
              <a:latin typeface="Times New Roman" pitchFamily="18" charset="0"/>
              <a:cs typeface="Times New Roman" pitchFamily="18" charset="0"/>
            </a:endParaRPr>
          </a:p>
          <a:p>
            <a:pPr>
              <a:buFont typeface="Arial" pitchFamily="34" charset="0"/>
              <a:buChar char="•"/>
            </a:pPr>
            <a:r>
              <a:rPr lang="en-US" sz="3200" b="1" dirty="0" smtClean="0">
                <a:solidFill>
                  <a:schemeClr val="tx1"/>
                </a:solidFill>
                <a:latin typeface="Times New Roman" pitchFamily="18" charset="0"/>
                <a:cs typeface="Times New Roman" pitchFamily="18" charset="0"/>
              </a:rPr>
              <a:t> When </a:t>
            </a:r>
            <a:r>
              <a:rPr lang="en-US" sz="3200" b="1" dirty="0">
                <a:solidFill>
                  <a:schemeClr val="tx1"/>
                </a:solidFill>
                <a:latin typeface="Times New Roman" pitchFamily="18" charset="0"/>
                <a:cs typeface="Times New Roman" pitchFamily="18" charset="0"/>
              </a:rPr>
              <a:t>an aneurysm involves an intact attenuated arterial wall or thinned ventricular wall of the heart, it is called a </a:t>
            </a:r>
            <a:r>
              <a:rPr lang="en-US" sz="3200" b="1" i="1" dirty="0">
                <a:solidFill>
                  <a:srgbClr val="7030A0"/>
                </a:solidFill>
                <a:latin typeface="Times New Roman" pitchFamily="18" charset="0"/>
                <a:cs typeface="Times New Roman" pitchFamily="18" charset="0"/>
              </a:rPr>
              <a:t>true aneurysm</a:t>
            </a:r>
            <a:r>
              <a:rPr lang="en-US" sz="3200" b="1" dirty="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Example: Atherosclerotic</a:t>
            </a:r>
            <a:r>
              <a:rPr lang="en-US" sz="3200" b="1" dirty="0">
                <a:solidFill>
                  <a:schemeClr val="tx1"/>
                </a:solidFill>
                <a:latin typeface="Times New Roman" pitchFamily="18" charset="0"/>
                <a:cs typeface="Times New Roman" pitchFamily="18" charset="0"/>
              </a:rPr>
              <a:t>, syphilitic, and congenital vascular aneurysms, and ventricular aneurysms that follow </a:t>
            </a:r>
            <a:r>
              <a:rPr lang="en-US" sz="3200" b="1" dirty="0" err="1">
                <a:solidFill>
                  <a:schemeClr val="tx1"/>
                </a:solidFill>
                <a:latin typeface="Times New Roman" pitchFamily="18" charset="0"/>
                <a:cs typeface="Times New Roman" pitchFamily="18" charset="0"/>
              </a:rPr>
              <a:t>transmural</a:t>
            </a:r>
            <a:r>
              <a:rPr lang="en-US" sz="3200" b="1" dirty="0">
                <a:solidFill>
                  <a:schemeClr val="tx1"/>
                </a:solidFill>
                <a:latin typeface="Times New Roman" pitchFamily="18" charset="0"/>
                <a:cs typeface="Times New Roman" pitchFamily="18" charset="0"/>
              </a:rPr>
              <a:t> myocardial infarctions </a:t>
            </a:r>
            <a:r>
              <a:rPr lang="en-US" sz="3200" b="1" dirty="0" smtClean="0">
                <a:solidFill>
                  <a:schemeClr val="tx1"/>
                </a:solidFill>
                <a:latin typeface="Times New Roman" pitchFamily="18" charset="0"/>
                <a:cs typeface="Times New Roman" pitchFamily="18" charset="0"/>
              </a:rPr>
              <a:t>  </a:t>
            </a:r>
            <a:endParaRPr lang="en-US" sz="3200"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MCQ-1</a:t>
            </a:r>
            <a:endParaRPr lang="en-US" dirty="0"/>
          </a:p>
        </p:txBody>
      </p:sp>
      <p:sp>
        <p:nvSpPr>
          <p:cNvPr id="3" name="Content Placeholder 2"/>
          <p:cNvSpPr>
            <a:spLocks noGrp="1"/>
          </p:cNvSpPr>
          <p:nvPr>
            <p:ph idx="1"/>
          </p:nvPr>
        </p:nvSpPr>
        <p:spPr/>
        <p:txBody>
          <a:bodyPr/>
          <a:lstStyle/>
          <a:p>
            <a:pPr>
              <a:buNone/>
            </a:pPr>
            <a:r>
              <a:rPr lang="en-US" dirty="0" smtClean="0"/>
              <a:t>Most common site of involvement of atherosclerotic aneurysm is-</a:t>
            </a:r>
          </a:p>
          <a:p>
            <a:pPr>
              <a:buNone/>
            </a:pPr>
            <a:endParaRPr lang="en-US" dirty="0" smtClean="0"/>
          </a:p>
          <a:p>
            <a:pPr>
              <a:buNone/>
            </a:pPr>
            <a:r>
              <a:rPr lang="en-US" sz="2400" dirty="0" smtClean="0"/>
              <a:t>a) Arch of aorta</a:t>
            </a:r>
          </a:p>
          <a:p>
            <a:pPr>
              <a:buNone/>
            </a:pPr>
            <a:r>
              <a:rPr lang="en-US" sz="2400" dirty="0" smtClean="0"/>
              <a:t>b) Thoracic aorta</a:t>
            </a:r>
          </a:p>
          <a:p>
            <a:pPr>
              <a:buNone/>
            </a:pPr>
            <a:r>
              <a:rPr lang="en-US" sz="2400" dirty="0" smtClean="0"/>
              <a:t>c) Suprarenal abdominal aorta</a:t>
            </a:r>
          </a:p>
          <a:p>
            <a:pPr>
              <a:buNone/>
            </a:pPr>
            <a:r>
              <a:rPr lang="en-US" sz="2400" dirty="0" smtClean="0"/>
              <a:t>d) </a:t>
            </a:r>
            <a:r>
              <a:rPr lang="en-US" sz="2400" dirty="0" err="1" smtClean="0"/>
              <a:t>Infrarenal</a:t>
            </a:r>
            <a:r>
              <a:rPr lang="en-US" sz="2400" dirty="0" smtClean="0"/>
              <a:t> abdominal aorta</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MCQ-2</a:t>
            </a:r>
            <a:endParaRPr lang="en-US" dirty="0"/>
          </a:p>
        </p:txBody>
      </p:sp>
      <p:sp>
        <p:nvSpPr>
          <p:cNvPr id="3" name="Content Placeholder 2"/>
          <p:cNvSpPr>
            <a:spLocks noGrp="1"/>
          </p:cNvSpPr>
          <p:nvPr>
            <p:ph idx="1"/>
          </p:nvPr>
        </p:nvSpPr>
        <p:spPr/>
        <p:txBody>
          <a:bodyPr/>
          <a:lstStyle/>
          <a:p>
            <a:pPr>
              <a:buNone/>
            </a:pPr>
            <a:r>
              <a:rPr lang="en-US" dirty="0" smtClean="0"/>
              <a:t>Most common cause of dissecting </a:t>
            </a:r>
            <a:r>
              <a:rPr lang="en-US" dirty="0" err="1" smtClean="0"/>
              <a:t>haematoma</a:t>
            </a:r>
            <a:r>
              <a:rPr lang="en-US" dirty="0" smtClean="0"/>
              <a:t>-</a:t>
            </a:r>
          </a:p>
          <a:p>
            <a:pPr>
              <a:buNone/>
            </a:pPr>
            <a:endParaRPr lang="en-US" dirty="0" smtClean="0"/>
          </a:p>
          <a:p>
            <a:pPr>
              <a:buNone/>
            </a:pPr>
            <a:r>
              <a:rPr lang="en-US" sz="2400" dirty="0" smtClean="0"/>
              <a:t>a) Cystic medial necrosis of </a:t>
            </a:r>
            <a:r>
              <a:rPr lang="en-US" sz="2400" dirty="0" err="1" smtClean="0"/>
              <a:t>erdheim</a:t>
            </a:r>
            <a:endParaRPr lang="en-US" sz="2400" dirty="0" smtClean="0"/>
          </a:p>
          <a:p>
            <a:pPr>
              <a:buNone/>
            </a:pPr>
            <a:r>
              <a:rPr lang="en-US" sz="2400" dirty="0" smtClean="0"/>
              <a:t>b) Trauma during cardiac catheterization</a:t>
            </a:r>
          </a:p>
          <a:p>
            <a:pPr>
              <a:buNone/>
            </a:pPr>
            <a:r>
              <a:rPr lang="en-US" sz="2400" dirty="0" smtClean="0"/>
              <a:t>c) Systemic hypertension</a:t>
            </a:r>
          </a:p>
          <a:p>
            <a:pPr>
              <a:buNone/>
            </a:pPr>
            <a:r>
              <a:rPr lang="en-US" sz="2400" dirty="0" smtClean="0"/>
              <a:t>d) </a:t>
            </a:r>
            <a:r>
              <a:rPr lang="en-US" sz="2400" dirty="0" err="1" smtClean="0"/>
              <a:t>Marfan’s</a:t>
            </a:r>
            <a:r>
              <a:rPr lang="en-US" sz="2400" dirty="0" smtClean="0"/>
              <a:t> syndrome</a:t>
            </a: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MCQ-3</a:t>
            </a:r>
            <a:endParaRPr lang="en-US" dirty="0"/>
          </a:p>
        </p:txBody>
      </p:sp>
      <p:sp>
        <p:nvSpPr>
          <p:cNvPr id="3" name="Content Placeholder 2"/>
          <p:cNvSpPr>
            <a:spLocks noGrp="1"/>
          </p:cNvSpPr>
          <p:nvPr>
            <p:ph idx="1"/>
          </p:nvPr>
        </p:nvSpPr>
        <p:spPr/>
        <p:txBody>
          <a:bodyPr/>
          <a:lstStyle/>
          <a:p>
            <a:pPr>
              <a:buNone/>
            </a:pPr>
            <a:r>
              <a:rPr lang="en-US" dirty="0" smtClean="0"/>
              <a:t>Dissecting hematoma causes separation of aortic wall as under-</a:t>
            </a:r>
          </a:p>
          <a:p>
            <a:pPr>
              <a:buNone/>
            </a:pPr>
            <a:endParaRPr lang="en-US" dirty="0" smtClean="0"/>
          </a:p>
          <a:p>
            <a:pPr>
              <a:buNone/>
            </a:pPr>
            <a:r>
              <a:rPr lang="en-US" sz="2400" dirty="0" smtClean="0"/>
              <a:t>a) </a:t>
            </a:r>
            <a:r>
              <a:rPr lang="en-US" sz="2400" dirty="0" err="1" smtClean="0"/>
              <a:t>Btv</a:t>
            </a:r>
            <a:r>
              <a:rPr lang="en-US" sz="2400" dirty="0" smtClean="0"/>
              <a:t> </a:t>
            </a:r>
            <a:r>
              <a:rPr lang="en-US" sz="2400" dirty="0" err="1" smtClean="0"/>
              <a:t>intima</a:t>
            </a:r>
            <a:r>
              <a:rPr lang="en-US" sz="2400" dirty="0" smtClean="0"/>
              <a:t> and media</a:t>
            </a:r>
          </a:p>
          <a:p>
            <a:pPr>
              <a:buNone/>
            </a:pPr>
            <a:r>
              <a:rPr lang="en-US" sz="2400" dirty="0" smtClean="0"/>
              <a:t>b)</a:t>
            </a:r>
            <a:r>
              <a:rPr lang="en-US" sz="2400" dirty="0" err="1" smtClean="0"/>
              <a:t>Btv</a:t>
            </a:r>
            <a:r>
              <a:rPr lang="en-US" sz="2400" dirty="0" smtClean="0"/>
              <a:t> inner third of media and outer two thirds of media</a:t>
            </a:r>
          </a:p>
          <a:p>
            <a:pPr>
              <a:buNone/>
            </a:pPr>
            <a:r>
              <a:rPr lang="en-US" sz="2400" dirty="0" smtClean="0"/>
              <a:t>c) </a:t>
            </a:r>
            <a:r>
              <a:rPr lang="en-US" sz="2400" dirty="0" err="1" smtClean="0"/>
              <a:t>Btv</a:t>
            </a:r>
            <a:r>
              <a:rPr lang="en-US" sz="2400" dirty="0" smtClean="0"/>
              <a:t> inner two thirds of media and outer third</a:t>
            </a:r>
          </a:p>
          <a:p>
            <a:pPr>
              <a:buNone/>
            </a:pPr>
            <a:r>
              <a:rPr lang="en-US" sz="2400" dirty="0" smtClean="0"/>
              <a:t>d) </a:t>
            </a:r>
            <a:r>
              <a:rPr lang="en-US" sz="2400" dirty="0" err="1" smtClean="0"/>
              <a:t>Btv</a:t>
            </a:r>
            <a:r>
              <a:rPr lang="en-US" sz="2400" dirty="0" smtClean="0"/>
              <a:t> media and adventitia</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MCQ-4</a:t>
            </a:r>
            <a:endParaRPr lang="en-US" dirty="0"/>
          </a:p>
        </p:txBody>
      </p:sp>
      <p:sp>
        <p:nvSpPr>
          <p:cNvPr id="3" name="Content Placeholder 2"/>
          <p:cNvSpPr>
            <a:spLocks noGrp="1"/>
          </p:cNvSpPr>
          <p:nvPr>
            <p:ph idx="1"/>
          </p:nvPr>
        </p:nvSpPr>
        <p:spPr/>
        <p:txBody>
          <a:bodyPr/>
          <a:lstStyle/>
          <a:p>
            <a:pPr>
              <a:buNone/>
            </a:pPr>
            <a:r>
              <a:rPr lang="en-US" dirty="0" smtClean="0"/>
              <a:t>Medial </a:t>
            </a:r>
            <a:r>
              <a:rPr lang="en-US" dirty="0" err="1" smtClean="0"/>
              <a:t>calcific</a:t>
            </a:r>
            <a:r>
              <a:rPr lang="en-US" dirty="0" smtClean="0"/>
              <a:t> sclerosis is a type of -</a:t>
            </a:r>
          </a:p>
          <a:p>
            <a:pPr>
              <a:buNone/>
            </a:pPr>
            <a:endParaRPr lang="en-US" dirty="0" smtClean="0"/>
          </a:p>
          <a:p>
            <a:pPr>
              <a:buNone/>
            </a:pPr>
            <a:r>
              <a:rPr lang="en-US" sz="2400" dirty="0" smtClean="0"/>
              <a:t>a) Dystrophic calcification</a:t>
            </a:r>
          </a:p>
          <a:p>
            <a:pPr>
              <a:buNone/>
            </a:pPr>
            <a:r>
              <a:rPr lang="en-US" sz="2400" dirty="0" smtClean="0"/>
              <a:t>b) Metastatic calcification</a:t>
            </a:r>
          </a:p>
          <a:p>
            <a:pPr>
              <a:buNone/>
            </a:pPr>
            <a:r>
              <a:rPr lang="en-US" sz="2400" dirty="0" smtClean="0"/>
              <a:t>c) Both of above</a:t>
            </a:r>
          </a:p>
          <a:p>
            <a:pPr>
              <a:buNone/>
            </a:pPr>
            <a:r>
              <a:rPr lang="en-US" sz="2400" dirty="0" smtClean="0"/>
              <a:t>d) None of above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MCQ-5</a:t>
            </a:r>
            <a:endParaRPr lang="en-US" dirty="0"/>
          </a:p>
        </p:txBody>
      </p:sp>
      <p:sp>
        <p:nvSpPr>
          <p:cNvPr id="3" name="Content Placeholder 2"/>
          <p:cNvSpPr>
            <a:spLocks noGrp="1"/>
          </p:cNvSpPr>
          <p:nvPr>
            <p:ph idx="1"/>
          </p:nvPr>
        </p:nvSpPr>
        <p:spPr/>
        <p:txBody>
          <a:bodyPr/>
          <a:lstStyle/>
          <a:p>
            <a:pPr>
              <a:buNone/>
            </a:pPr>
            <a:r>
              <a:rPr lang="en-US" dirty="0" err="1" smtClean="0"/>
              <a:t>Dabaky</a:t>
            </a:r>
            <a:r>
              <a:rPr lang="en-US" dirty="0" smtClean="0"/>
              <a:t> and </a:t>
            </a:r>
            <a:r>
              <a:rPr lang="en-US" dirty="0" err="1" smtClean="0"/>
              <a:t>stanford</a:t>
            </a:r>
            <a:r>
              <a:rPr lang="en-US" dirty="0" smtClean="0"/>
              <a:t> classification is used </a:t>
            </a:r>
            <a:r>
              <a:rPr lang="en-US" dirty="0" err="1" smtClean="0"/>
              <a:t>ofr</a:t>
            </a:r>
            <a:r>
              <a:rPr lang="en-US" dirty="0" smtClean="0"/>
              <a:t> </a:t>
            </a:r>
            <a:r>
              <a:rPr lang="en-US" dirty="0" err="1" smtClean="0"/>
              <a:t>catagerization</a:t>
            </a:r>
            <a:r>
              <a:rPr lang="en-US" dirty="0" smtClean="0"/>
              <a:t> of –</a:t>
            </a:r>
          </a:p>
          <a:p>
            <a:pPr>
              <a:buNone/>
            </a:pPr>
            <a:endParaRPr lang="en-US" dirty="0" smtClean="0"/>
          </a:p>
          <a:p>
            <a:pPr>
              <a:buNone/>
            </a:pPr>
            <a:r>
              <a:rPr lang="en-US" sz="2400" dirty="0" smtClean="0"/>
              <a:t>a) Arteritis</a:t>
            </a:r>
          </a:p>
          <a:p>
            <a:pPr>
              <a:buNone/>
            </a:pPr>
            <a:r>
              <a:rPr lang="en-US" sz="2400" dirty="0" smtClean="0"/>
              <a:t>b) Vascular tumors </a:t>
            </a:r>
          </a:p>
          <a:p>
            <a:pPr>
              <a:buNone/>
            </a:pPr>
            <a:r>
              <a:rPr lang="en-US" sz="2400" dirty="0" smtClean="0"/>
              <a:t>c) Dissecting aneurysm</a:t>
            </a:r>
          </a:p>
          <a:p>
            <a:pPr>
              <a:buNone/>
            </a:pPr>
            <a:r>
              <a:rPr lang="en-US" sz="2400" dirty="0" smtClean="0"/>
              <a:t>d) Atherosclerosis</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57200" y="381000"/>
            <a:ext cx="8001000" cy="5943600"/>
          </a:xfrm>
        </p:spPr>
        <p:txBody>
          <a:bodyPr>
            <a:noAutofit/>
          </a:bodyPr>
          <a:lstStyle/>
          <a:p>
            <a:r>
              <a:rPr lang="en-US" sz="2800" b="1" dirty="0" smtClean="0">
                <a:latin typeface="Times New Roman" pitchFamily="18" charset="0"/>
                <a:cs typeface="Times New Roman" pitchFamily="18" charset="0"/>
              </a:rPr>
              <a:t> </a:t>
            </a:r>
            <a:r>
              <a:rPr lang="en-US" sz="2800" b="1" i="1" dirty="0" smtClean="0">
                <a:solidFill>
                  <a:srgbClr val="7030A0"/>
                </a:solidFill>
                <a:latin typeface="Times New Roman" pitchFamily="18" charset="0"/>
                <a:cs typeface="Times New Roman" pitchFamily="18" charset="0"/>
              </a:rPr>
              <a:t>false aneurysm</a:t>
            </a:r>
            <a:r>
              <a:rPr lang="en-US" sz="2800" b="1" dirty="0" smtClean="0">
                <a:solidFill>
                  <a:srgbClr val="7030A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(also called </a:t>
            </a:r>
            <a:r>
              <a:rPr lang="en-US" sz="2800" b="1" i="1" dirty="0" smtClean="0">
                <a:latin typeface="Times New Roman" pitchFamily="18" charset="0"/>
                <a:cs typeface="Times New Roman" pitchFamily="18" charset="0"/>
              </a:rPr>
              <a:t>pseudo-aneurysm</a:t>
            </a:r>
            <a:r>
              <a:rPr lang="en-US" sz="2800" b="1" dirty="0" smtClean="0">
                <a:latin typeface="Times New Roman" pitchFamily="18" charset="0"/>
                <a:cs typeface="Times New Roman" pitchFamily="18" charset="0"/>
              </a:rPr>
              <a:t>) is a defect in the vascular wall leading to an </a:t>
            </a:r>
            <a:r>
              <a:rPr lang="en-US" sz="2800" b="1" dirty="0" err="1" smtClean="0">
                <a:latin typeface="Times New Roman" pitchFamily="18" charset="0"/>
                <a:cs typeface="Times New Roman" pitchFamily="18" charset="0"/>
              </a:rPr>
              <a:t>extravascular</a:t>
            </a:r>
            <a:r>
              <a:rPr lang="en-US" sz="2800" b="1" dirty="0" smtClean="0">
                <a:latin typeface="Times New Roman" pitchFamily="18" charset="0"/>
                <a:cs typeface="Times New Roman" pitchFamily="18" charset="0"/>
              </a:rPr>
              <a:t> hematoma that freely communicates with the intravascular space (“pulsating hematoma”). </a:t>
            </a:r>
          </a:p>
          <a:p>
            <a:r>
              <a:rPr lang="en-US" sz="2800" b="1" dirty="0" smtClean="0">
                <a:latin typeface="Times New Roman" pitchFamily="18" charset="0"/>
                <a:cs typeface="Times New Roman" pitchFamily="18" charset="0"/>
              </a:rPr>
              <a:t> Examples: ventricular rupture after myocardial infarction that is contained by a pericardial adhesion, or a leak at the sutured junction of a vascular graft with a natural artery.</a:t>
            </a:r>
          </a:p>
          <a:p>
            <a:r>
              <a:rPr lang="en-US" sz="2800" b="1" dirty="0" smtClean="0">
                <a:latin typeface="Times New Roman" pitchFamily="18" charset="0"/>
                <a:cs typeface="Times New Roman" pitchFamily="18" charset="0"/>
              </a:rPr>
              <a:t>An arterial </a:t>
            </a:r>
            <a:r>
              <a:rPr lang="en-US" sz="2800" b="1" i="1" dirty="0" smtClean="0">
                <a:solidFill>
                  <a:srgbClr val="7030A0"/>
                </a:solidFill>
                <a:latin typeface="Times New Roman" pitchFamily="18" charset="0"/>
                <a:cs typeface="Times New Roman" pitchFamily="18" charset="0"/>
              </a:rPr>
              <a:t>dissection</a:t>
            </a:r>
            <a:r>
              <a:rPr lang="en-US" sz="2800" b="1" dirty="0" smtClean="0">
                <a:latin typeface="Times New Roman" pitchFamily="18" charset="0"/>
                <a:cs typeface="Times New Roman" pitchFamily="18" charset="0"/>
              </a:rPr>
              <a:t> arises when blood enters the arterial wall itself, as a hematoma dissecting between its layers. </a:t>
            </a:r>
          </a:p>
          <a:p>
            <a:r>
              <a:rPr lang="en-US" sz="2800" b="1" dirty="0" smtClean="0">
                <a:latin typeface="Times New Roman" pitchFamily="18" charset="0"/>
                <a:cs typeface="Times New Roman" pitchFamily="18" charset="0"/>
              </a:rPr>
              <a:t>Dissections are often but not always </a:t>
            </a:r>
            <a:r>
              <a:rPr lang="en-US" sz="2800" b="1" dirty="0" err="1" smtClean="0">
                <a:latin typeface="Times New Roman" pitchFamily="18" charset="0"/>
                <a:cs typeface="Times New Roman" pitchFamily="18" charset="0"/>
              </a:rPr>
              <a:t>aneurysmal</a:t>
            </a:r>
            <a:r>
              <a:rPr lang="en-US" sz="2800" b="1"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descr="mk:@MSITStore:G:\Robbins%20and%20Cotran%20Pathologic%20Basis%20of%20Disease%208th%20Editon.chm::/f4-u1.0-b978-1-4377-0792-2..50016-x..gr17.jpg"/>
          <p:cNvSpPr>
            <a:spLocks noChangeAspect="1" noChangeArrowheads="1"/>
          </p:cNvSpPr>
          <p:nvPr/>
        </p:nvSpPr>
        <p:spPr bwMode="auto">
          <a:xfrm>
            <a:off x="0" y="0"/>
            <a:ext cx="5715000" cy="1676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9" name="AutoShape 3" descr="mk:@MSITStore:G:\Robbins%20and%20Cotran%20Pathologic%20Basis%20of%20Disease%208th%20Editon.chm::/f4-u1.0-b978-1-4377-0792-2..50016-x..gr17.jpg"/>
          <p:cNvSpPr>
            <a:spLocks noChangeAspect="1" noChangeArrowheads="1"/>
          </p:cNvSpPr>
          <p:nvPr/>
        </p:nvSpPr>
        <p:spPr bwMode="auto">
          <a:xfrm>
            <a:off x="155575" y="-800100"/>
            <a:ext cx="5715000" cy="1676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 Placeholder 12"/>
          <p:cNvSpPr>
            <a:spLocks noGrp="1"/>
          </p:cNvSpPr>
          <p:nvPr>
            <p:ph type="body" sz="half" idx="4294967295"/>
          </p:nvPr>
        </p:nvSpPr>
        <p:spPr>
          <a:xfrm>
            <a:off x="609600" y="4724400"/>
            <a:ext cx="8001000" cy="1371600"/>
          </a:xfrm>
        </p:spPr>
        <p:txBody>
          <a:bodyPr>
            <a:normAutofit fontScale="40000" lnSpcReduction="20000"/>
          </a:bodyPr>
          <a:lstStyle/>
          <a:p>
            <a:pPr>
              <a:buNone/>
            </a:pPr>
            <a:r>
              <a:rPr lang="en-US" b="1" dirty="0">
                <a:latin typeface="Times New Roman" pitchFamily="18" charset="0"/>
                <a:cs typeface="Times New Roman" pitchFamily="18" charset="0"/>
              </a:rPr>
              <a:t>Aneurysms. A, Normal vessel. B, True aneurysm, </a:t>
            </a:r>
            <a:r>
              <a:rPr lang="en-US" b="1" dirty="0" err="1">
                <a:latin typeface="Times New Roman" pitchFamily="18" charset="0"/>
                <a:cs typeface="Times New Roman" pitchFamily="18" charset="0"/>
              </a:rPr>
              <a:t>saccular</a:t>
            </a:r>
            <a:r>
              <a:rPr lang="en-US" b="1" dirty="0">
                <a:latin typeface="Times New Roman" pitchFamily="18" charset="0"/>
                <a:cs typeface="Times New Roman" pitchFamily="18" charset="0"/>
              </a:rPr>
              <a:t> type. The wall focally bulges outward and may be attenuated but is otherwise intact. C, True aneurysm, </a:t>
            </a:r>
            <a:r>
              <a:rPr lang="en-US" b="1" dirty="0" err="1">
                <a:latin typeface="Times New Roman" pitchFamily="18" charset="0"/>
                <a:cs typeface="Times New Roman" pitchFamily="18" charset="0"/>
              </a:rPr>
              <a:t>fusiform</a:t>
            </a:r>
            <a:r>
              <a:rPr lang="en-US" b="1" dirty="0">
                <a:latin typeface="Times New Roman" pitchFamily="18" charset="0"/>
                <a:cs typeface="Times New Roman" pitchFamily="18" charset="0"/>
              </a:rPr>
              <a:t> type. There is circumferential dilation of the vessel, without rupture. D, False aneurysm. The wall is ruptured, and there is a collection of blood (hematoma) that is bounded externally by adherent </a:t>
            </a:r>
            <a:r>
              <a:rPr lang="en-US" b="1" dirty="0" err="1">
                <a:latin typeface="Times New Roman" pitchFamily="18" charset="0"/>
                <a:cs typeface="Times New Roman" pitchFamily="18" charset="0"/>
              </a:rPr>
              <a:t>extravascular</a:t>
            </a:r>
            <a:r>
              <a:rPr lang="en-US" b="1" dirty="0">
                <a:latin typeface="Times New Roman" pitchFamily="18" charset="0"/>
                <a:cs typeface="Times New Roman" pitchFamily="18" charset="0"/>
              </a:rPr>
              <a:t> tissues. E, Dissection. Blood has entered </a:t>
            </a:r>
            <a:r>
              <a:rPr lang="en-US" b="1" i="1" dirty="0">
                <a:latin typeface="Times New Roman" pitchFamily="18" charset="0"/>
                <a:cs typeface="Times New Roman" pitchFamily="18" charset="0"/>
              </a:rPr>
              <a:t>(dissected)</a:t>
            </a:r>
            <a:r>
              <a:rPr lang="en-US" b="1" dirty="0">
                <a:latin typeface="Times New Roman" pitchFamily="18" charset="0"/>
                <a:cs typeface="Times New Roman" pitchFamily="18" charset="0"/>
              </a:rPr>
              <a:t> the wall of the vessel and separated the layers. Although this is shown as occurring through a tear in the lumen, dissections can also occur by rupture of the vessels of the </a:t>
            </a:r>
            <a:r>
              <a:rPr lang="en-US" b="1" dirty="0" err="1">
                <a:latin typeface="Times New Roman" pitchFamily="18" charset="0"/>
                <a:cs typeface="Times New Roman" pitchFamily="18" charset="0"/>
              </a:rPr>
              <a:t>vaso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vasorum</a:t>
            </a:r>
            <a:r>
              <a:rPr lang="en-US" b="1" dirty="0">
                <a:latin typeface="Times New Roman" pitchFamily="18" charset="0"/>
                <a:cs typeface="Times New Roman" pitchFamily="18" charset="0"/>
              </a:rPr>
              <a:t> within the media. </a:t>
            </a:r>
            <a:endParaRPr lang="en-US" dirty="0">
              <a:latin typeface="Times New Roman" pitchFamily="18" charset="0"/>
              <a:cs typeface="Times New Roman" pitchFamily="18" charset="0"/>
            </a:endParaRPr>
          </a:p>
        </p:txBody>
      </p:sp>
      <p:pic>
        <p:nvPicPr>
          <p:cNvPr id="20" name="Picture Placeholder 19" descr="anurysm.png"/>
          <p:cNvPicPr>
            <a:picLocks noGrp="1" noChangeAspect="1"/>
          </p:cNvPicPr>
          <p:nvPr>
            <p:ph type="pic" idx="4294967295"/>
          </p:nvPr>
        </p:nvPicPr>
        <p:blipFill>
          <a:blip r:embed="rId2" cstate="print"/>
          <a:srcRect l="12556" r="12556"/>
          <a:stretch>
            <a:fillRect/>
          </a:stretch>
        </p:blipFill>
        <p:spPr>
          <a:xfrm>
            <a:off x="838200" y="0"/>
            <a:ext cx="7467600" cy="47593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762000" y="609600"/>
            <a:ext cx="8382000" cy="5562600"/>
          </a:xfrm>
        </p:spPr>
        <p:txBody>
          <a:bodyPr>
            <a:normAutofit lnSpcReduction="10000"/>
          </a:bodyPr>
          <a:lstStyle/>
          <a:p>
            <a:r>
              <a:rPr lang="en-US" dirty="0">
                <a:latin typeface="Times New Roman" pitchFamily="18" charset="0"/>
                <a:cs typeface="Times New Roman" pitchFamily="18" charset="0"/>
              </a:rPr>
              <a:t>Aneurysms are generally classified by shape and </a:t>
            </a:r>
            <a:r>
              <a:rPr lang="en-US" dirty="0" smtClean="0">
                <a:latin typeface="Times New Roman" pitchFamily="18" charset="0"/>
                <a:cs typeface="Times New Roman" pitchFamily="18" charset="0"/>
              </a:rPr>
              <a:t>size. </a:t>
            </a:r>
          </a:p>
          <a:p>
            <a:r>
              <a:rPr lang="en-US" i="1" dirty="0" err="1" smtClean="0">
                <a:solidFill>
                  <a:srgbClr val="7030A0"/>
                </a:solidFill>
                <a:latin typeface="Times New Roman" pitchFamily="18" charset="0"/>
                <a:cs typeface="Times New Roman" pitchFamily="18" charset="0"/>
              </a:rPr>
              <a:t>Saccular</a:t>
            </a:r>
            <a:r>
              <a:rPr lang="en-US" dirty="0" smtClean="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aneurysms are spherical </a:t>
            </a:r>
            <a:r>
              <a:rPr lang="en-US" dirty="0" err="1">
                <a:latin typeface="Times New Roman" pitchFamily="18" charset="0"/>
                <a:cs typeface="Times New Roman" pitchFamily="18" charset="0"/>
              </a:rPr>
              <a:t>outpouchings</a:t>
            </a:r>
            <a:r>
              <a:rPr lang="en-US" dirty="0">
                <a:latin typeface="Times New Roman" pitchFamily="18" charset="0"/>
                <a:cs typeface="Times New Roman" pitchFamily="18" charset="0"/>
              </a:rPr>
              <a:t> (involving only a portion of the vessel wall); they vary from 5 to 20 cm in diameter and often contain thrombus. </a:t>
            </a:r>
            <a:endParaRPr lang="en-US" dirty="0" smtClean="0">
              <a:latin typeface="Times New Roman" pitchFamily="18" charset="0"/>
              <a:cs typeface="Times New Roman" pitchFamily="18" charset="0"/>
            </a:endParaRPr>
          </a:p>
          <a:p>
            <a:r>
              <a:rPr lang="en-US" i="1" dirty="0" err="1" smtClean="0">
                <a:solidFill>
                  <a:srgbClr val="7030A0"/>
                </a:solidFill>
                <a:latin typeface="Times New Roman" pitchFamily="18" charset="0"/>
                <a:cs typeface="Times New Roman" pitchFamily="18" charset="0"/>
              </a:rPr>
              <a:t>Fusiform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aneurysms involve diffuse, circumferential dilation of a long vascular segment; they vary in diameter (up to 20 cm) and in length, and can involve extensive portions of the aortic arch, abdominal aorta, or even the iliac arteries.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010400" cy="761999"/>
          </a:xfrm>
        </p:spPr>
        <p:txBody>
          <a:bodyPr>
            <a:normAutofit fontScale="90000"/>
          </a:bodyPr>
          <a:lstStyle/>
          <a:p>
            <a:r>
              <a:rPr lang="en-US" dirty="0" smtClean="0">
                <a:solidFill>
                  <a:srgbClr val="7030A0"/>
                </a:solidFill>
                <a:latin typeface="Times New Roman" pitchFamily="18" charset="0"/>
                <a:cs typeface="Times New Roman" pitchFamily="18" charset="0"/>
              </a:rPr>
              <a:t>Pathogenesis of Aneurysms</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685800" y="990600"/>
            <a:ext cx="7086600" cy="5715000"/>
          </a:xfrm>
        </p:spPr>
        <p:txBody>
          <a:bodyPr>
            <a:normAutofit fontScale="92500" lnSpcReduction="10000"/>
          </a:bodyPr>
          <a:lstStyle/>
          <a:p>
            <a:pPr algn="l">
              <a:buFont typeface="Arial" pitchFamily="34" charset="0"/>
              <a:buChar char="•"/>
            </a:pPr>
            <a:r>
              <a:rPr lang="en-US" b="1" dirty="0" smtClean="0"/>
              <a:t> </a:t>
            </a:r>
            <a:r>
              <a:rPr lang="en-US" b="1" dirty="0" smtClean="0">
                <a:solidFill>
                  <a:schemeClr val="tx1"/>
                </a:solidFill>
                <a:latin typeface="Times New Roman" pitchFamily="18" charset="0"/>
                <a:cs typeface="Times New Roman" pitchFamily="18" charset="0"/>
              </a:rPr>
              <a:t>Arteries are </a:t>
            </a:r>
            <a:r>
              <a:rPr lang="en-US" b="1" dirty="0" smtClean="0">
                <a:solidFill>
                  <a:srgbClr val="7030A0"/>
                </a:solidFill>
                <a:latin typeface="Times New Roman" pitchFamily="18" charset="0"/>
                <a:cs typeface="Times New Roman" pitchFamily="18" charset="0"/>
              </a:rPr>
              <a:t>dynamically remodeling </a:t>
            </a:r>
            <a:r>
              <a:rPr lang="en-US" b="1" dirty="0" smtClean="0">
                <a:solidFill>
                  <a:schemeClr val="tx1"/>
                </a:solidFill>
                <a:latin typeface="Times New Roman" pitchFamily="18" charset="0"/>
                <a:cs typeface="Times New Roman" pitchFamily="18" charset="0"/>
              </a:rPr>
              <a:t>tissues that maintain their integrity by constantly synthesizing, degrading, and repairing damage to their ECM constituents. </a:t>
            </a:r>
          </a:p>
          <a:p>
            <a:pPr algn="l">
              <a:buFont typeface="Arial" pitchFamily="34" charset="0"/>
              <a:buChar char="•"/>
            </a:pPr>
            <a:r>
              <a:rPr lang="en-US" b="1" dirty="0" smtClean="0">
                <a:solidFill>
                  <a:schemeClr val="tx1"/>
                </a:solidFill>
                <a:latin typeface="Times New Roman" pitchFamily="18" charset="0"/>
                <a:cs typeface="Times New Roman" pitchFamily="18" charset="0"/>
              </a:rPr>
              <a:t> Aneurysms can occur when the structure or function of the connective tissue within the vascular wall is compromised. </a:t>
            </a:r>
          </a:p>
          <a:p>
            <a:pPr algn="l">
              <a:buFont typeface="Arial" pitchFamily="34" charset="0"/>
              <a:buChar char="•"/>
            </a:pPr>
            <a:r>
              <a:rPr lang="en-US" b="1" dirty="0" smtClean="0">
                <a:solidFill>
                  <a:schemeClr val="tx1"/>
                </a:solidFill>
                <a:latin typeface="Times New Roman" pitchFamily="18" charset="0"/>
                <a:cs typeface="Times New Roman" pitchFamily="18" charset="0"/>
              </a:rPr>
              <a:t> examples of inherited defects in connective tissues, weakening of vessel walls is important in the common, sporadic forms of aneurysms.</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381000"/>
            <a:ext cx="8229600" cy="5638800"/>
          </a:xfrm>
        </p:spPr>
        <p:txBody>
          <a:bodyPr>
            <a:normAutofit fontScale="85000" lnSpcReduction="20000"/>
          </a:bodyPr>
          <a:lstStyle/>
          <a:p>
            <a:r>
              <a:rPr lang="en-US" b="1" i="1" dirty="0" smtClean="0">
                <a:latin typeface="Times New Roman" pitchFamily="18" charset="0"/>
                <a:cs typeface="Times New Roman" pitchFamily="18" charset="0"/>
              </a:rPr>
              <a:t>The intrinsic quality of the vascular wall connective tissue is poor</a:t>
            </a:r>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In </a:t>
            </a:r>
            <a:r>
              <a:rPr lang="en-US" b="1" i="1" dirty="0" err="1" smtClean="0">
                <a:solidFill>
                  <a:srgbClr val="7030A0"/>
                </a:solidFill>
                <a:latin typeface="Times New Roman" pitchFamily="18" charset="0"/>
                <a:cs typeface="Times New Roman" pitchFamily="18" charset="0"/>
              </a:rPr>
              <a:t>Marfan</a:t>
            </a:r>
            <a:r>
              <a:rPr lang="en-US" b="1" i="1" dirty="0" smtClean="0">
                <a:solidFill>
                  <a:srgbClr val="7030A0"/>
                </a:solidFill>
                <a:latin typeface="Times New Roman" pitchFamily="18" charset="0"/>
                <a:cs typeface="Times New Roman" pitchFamily="18" charset="0"/>
              </a:rPr>
              <a:t> syndrome</a:t>
            </a:r>
            <a:r>
              <a:rPr lang="en-US" b="1" dirty="0" smtClean="0">
                <a:latin typeface="Times New Roman" pitchFamily="18" charset="0"/>
                <a:cs typeface="Times New Roman" pitchFamily="18" charset="0"/>
              </a:rPr>
              <a:t>,  defective synthesis of the scaffolding protein </a:t>
            </a:r>
            <a:r>
              <a:rPr lang="en-US" b="1" i="1" dirty="0" err="1" smtClean="0">
                <a:latin typeface="Times New Roman" pitchFamily="18" charset="0"/>
                <a:cs typeface="Times New Roman" pitchFamily="18" charset="0"/>
              </a:rPr>
              <a:t>fibrillin</a:t>
            </a:r>
            <a:r>
              <a:rPr lang="en-US" b="1" dirty="0" smtClean="0">
                <a:latin typeface="Times New Roman" pitchFamily="18" charset="0"/>
                <a:cs typeface="Times New Roman" pitchFamily="18" charset="0"/>
              </a:rPr>
              <a:t> leads to aberrant TGF-β activity and progressive weakening of elastic tissue.</a:t>
            </a:r>
            <a:endParaRPr lang="en-US" b="1" baseline="30000" dirty="0" smtClean="0">
              <a:latin typeface="Times New Roman" pitchFamily="18" charset="0"/>
              <a:cs typeface="Times New Roman" pitchFamily="18" charset="0"/>
            </a:endParaRPr>
          </a:p>
          <a:p>
            <a:r>
              <a:rPr lang="en-US" b="1" i="1" dirty="0" err="1" smtClean="0">
                <a:solidFill>
                  <a:srgbClr val="7030A0"/>
                </a:solidFill>
                <a:latin typeface="Times New Roman" pitchFamily="18" charset="0"/>
                <a:cs typeface="Times New Roman" pitchFamily="18" charset="0"/>
              </a:rPr>
              <a:t>Loeys</a:t>
            </a:r>
            <a:r>
              <a:rPr lang="en-US" b="1" i="1" dirty="0" smtClean="0">
                <a:solidFill>
                  <a:srgbClr val="7030A0"/>
                </a:solidFill>
                <a:latin typeface="Times New Roman" pitchFamily="18" charset="0"/>
                <a:cs typeface="Times New Roman" pitchFamily="18" charset="0"/>
              </a:rPr>
              <a:t>-Dietz syndrome</a:t>
            </a:r>
            <a:r>
              <a:rPr lang="en-US" b="1" dirty="0" smtClean="0">
                <a:solidFill>
                  <a:srgbClr val="7030A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is another recently recognized cause of aneurysms; in this disorder, mutations in TGF-β receptors lead to abnormalities in </a:t>
            </a:r>
            <a:r>
              <a:rPr lang="en-US" b="1" dirty="0" err="1" smtClean="0">
                <a:latin typeface="Times New Roman" pitchFamily="18" charset="0"/>
                <a:cs typeface="Times New Roman" pitchFamily="18" charset="0"/>
              </a:rPr>
              <a:t>elastin</a:t>
            </a:r>
            <a:r>
              <a:rPr lang="en-US" b="1" dirty="0" smtClean="0">
                <a:latin typeface="Times New Roman" pitchFamily="18" charset="0"/>
                <a:cs typeface="Times New Roman" pitchFamily="18" charset="0"/>
              </a:rPr>
              <a:t> and collagen I and III. </a:t>
            </a:r>
            <a:endParaRPr lang="en-US" b="1" baseline="30000"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Weak vessel walls due to defective type III collagen synthesis are also a hallmark of the vascular forms of </a:t>
            </a:r>
            <a:r>
              <a:rPr lang="en-US" b="1" i="1" dirty="0" smtClean="0">
                <a:solidFill>
                  <a:srgbClr val="7030A0"/>
                </a:solidFill>
                <a:latin typeface="Times New Roman" pitchFamily="18" charset="0"/>
                <a:cs typeface="Times New Roman" pitchFamily="18" charset="0"/>
              </a:rPr>
              <a:t>Ehlers-</a:t>
            </a:r>
            <a:r>
              <a:rPr lang="en-US" b="1" i="1" dirty="0" err="1" smtClean="0">
                <a:solidFill>
                  <a:srgbClr val="7030A0"/>
                </a:solidFill>
                <a:latin typeface="Times New Roman" pitchFamily="18" charset="0"/>
                <a:cs typeface="Times New Roman" pitchFamily="18" charset="0"/>
              </a:rPr>
              <a:t>Danlos</a:t>
            </a:r>
            <a:r>
              <a:rPr lang="en-US" b="1" i="1" dirty="0" smtClean="0">
                <a:solidFill>
                  <a:srgbClr val="7030A0"/>
                </a:solidFill>
                <a:latin typeface="Times New Roman" pitchFamily="18" charset="0"/>
                <a:cs typeface="Times New Roman" pitchFamily="18" charset="0"/>
              </a:rPr>
              <a:t> syndrome</a:t>
            </a:r>
            <a:r>
              <a:rPr lang="en-US" b="1" dirty="0" smtClean="0">
                <a:solidFill>
                  <a:srgbClr val="7030A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a:t>
            </a:r>
          </a:p>
          <a:p>
            <a:r>
              <a:rPr lang="en-US" b="1" dirty="0" smtClean="0">
                <a:latin typeface="Times New Roman" pitchFamily="18" charset="0"/>
                <a:cs typeface="Times New Roman" pitchFamily="18" charset="0"/>
              </a:rPr>
              <a:t> altered collagen cross-linking associated with </a:t>
            </a:r>
            <a:r>
              <a:rPr lang="en-US" b="1" dirty="0" smtClean="0">
                <a:solidFill>
                  <a:srgbClr val="7030A0"/>
                </a:solidFill>
                <a:latin typeface="Times New Roman" pitchFamily="18" charset="0"/>
                <a:cs typeface="Times New Roman" pitchFamily="18" charset="0"/>
              </a:rPr>
              <a:t>vitamin C  deficiency </a:t>
            </a:r>
            <a:r>
              <a:rPr lang="en-US" b="1" dirty="0" smtClean="0">
                <a:latin typeface="Times New Roman" pitchFamily="18" charset="0"/>
                <a:cs typeface="Times New Roman" pitchFamily="18" charset="0"/>
              </a:rPr>
              <a:t>is an example of a nutritional basis for aneurysm formation.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381000"/>
            <a:ext cx="8229600" cy="6096000"/>
          </a:xfrm>
        </p:spPr>
        <p:txBody>
          <a:bodyPr>
            <a:normAutofit fontScale="77500" lnSpcReduction="20000"/>
          </a:bodyPr>
          <a:lstStyle/>
          <a:p>
            <a:r>
              <a:rPr lang="en-US" b="1" i="1" dirty="0" smtClean="0">
                <a:latin typeface="Times New Roman" pitchFamily="18" charset="0"/>
                <a:cs typeface="Times New Roman" pitchFamily="18" charset="0"/>
              </a:rPr>
              <a:t>The balance of collagen degradation and synthesis is altered by local inflammatory infiltrates and the destructive </a:t>
            </a:r>
            <a:r>
              <a:rPr lang="en-US" b="1" i="1" dirty="0" err="1" smtClean="0">
                <a:latin typeface="Times New Roman" pitchFamily="18" charset="0"/>
                <a:cs typeface="Times New Roman" pitchFamily="18" charset="0"/>
              </a:rPr>
              <a:t>proteolytic</a:t>
            </a:r>
            <a:r>
              <a:rPr lang="en-US" b="1" i="1" dirty="0" smtClean="0">
                <a:latin typeface="Times New Roman" pitchFamily="18" charset="0"/>
                <a:cs typeface="Times New Roman" pitchFamily="18" charset="0"/>
              </a:rPr>
              <a:t> enzymes they produce</a:t>
            </a:r>
            <a:r>
              <a:rPr lang="en-US" b="1" dirty="0" smtClean="0">
                <a:latin typeface="Times New Roman" pitchFamily="18" charset="0"/>
                <a:cs typeface="Times New Roman" pitchFamily="18" charset="0"/>
              </a:rPr>
              <a:t>. </a:t>
            </a:r>
          </a:p>
          <a:p>
            <a:r>
              <a:rPr lang="en-US" b="1" dirty="0" smtClean="0">
                <a:solidFill>
                  <a:srgbClr val="7030A0"/>
                </a:solidFill>
                <a:latin typeface="Times New Roman" pitchFamily="18" charset="0"/>
                <a:cs typeface="Times New Roman" pitchFamily="18" charset="0"/>
              </a:rPr>
              <a:t>Increased MMP production</a:t>
            </a:r>
            <a:r>
              <a:rPr lang="en-US" b="1" dirty="0" smtClean="0">
                <a:latin typeface="Times New Roman" pitchFamily="18" charset="0"/>
                <a:cs typeface="Times New Roman" pitchFamily="18" charset="0"/>
              </a:rPr>
              <a:t>, especially by macrophages in atherosclerotic plaque or in </a:t>
            </a:r>
            <a:r>
              <a:rPr lang="en-US" b="1" dirty="0" err="1" smtClean="0">
                <a:latin typeface="Times New Roman" pitchFamily="18" charset="0"/>
                <a:cs typeface="Times New Roman" pitchFamily="18" charset="0"/>
              </a:rPr>
              <a:t>vasculitis</a:t>
            </a:r>
            <a:r>
              <a:rPr lang="en-US" b="1" dirty="0" smtClean="0">
                <a:latin typeface="Times New Roman" pitchFamily="18" charset="0"/>
                <a:cs typeface="Times New Roman" pitchFamily="18" charset="0"/>
              </a:rPr>
              <a:t>, probably contributes to aneurysm development; these enzymes have the capacity to degrade virtually all components of the ECM in the arterial wall (collagens, </a:t>
            </a:r>
            <a:r>
              <a:rPr lang="en-US" b="1" dirty="0" err="1" smtClean="0">
                <a:latin typeface="Times New Roman" pitchFamily="18" charset="0"/>
                <a:cs typeface="Times New Roman" pitchFamily="18" charset="0"/>
              </a:rPr>
              <a:t>elastin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proteoglycans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ldecreased</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aminin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fibronectin</a:t>
            </a:r>
            <a:r>
              <a:rPr lang="en-US" b="1" dirty="0" smtClean="0">
                <a:latin typeface="Times New Roman" pitchFamily="18" charset="0"/>
                <a:cs typeface="Times New Roman" pitchFamily="18" charset="0"/>
              </a:rPr>
              <a:t>). </a:t>
            </a:r>
          </a:p>
          <a:p>
            <a:r>
              <a:rPr lang="en-US" b="1" dirty="0" smtClean="0">
                <a:solidFill>
                  <a:srgbClr val="7030A0"/>
                </a:solidFill>
                <a:latin typeface="Times New Roman" pitchFamily="18" charset="0"/>
                <a:cs typeface="Times New Roman" pitchFamily="18" charset="0"/>
              </a:rPr>
              <a:t>Tissue inhibitor of metalloproteinase (TIMP) </a:t>
            </a:r>
            <a:r>
              <a:rPr lang="en-US" b="1" dirty="0" smtClean="0">
                <a:latin typeface="Times New Roman" pitchFamily="18" charset="0"/>
                <a:cs typeface="Times New Roman" pitchFamily="18" charset="0"/>
              </a:rPr>
              <a:t>expression can also contribute to the overall ECM degradation. </a:t>
            </a:r>
          </a:p>
          <a:p>
            <a:r>
              <a:rPr lang="en-US" b="1" dirty="0" smtClean="0">
                <a:solidFill>
                  <a:srgbClr val="7030A0"/>
                </a:solidFill>
                <a:latin typeface="Times New Roman" pitchFamily="18" charset="0"/>
                <a:cs typeface="Times New Roman" pitchFamily="18" charset="0"/>
              </a:rPr>
              <a:t>Genetic</a:t>
            </a:r>
            <a:r>
              <a:rPr lang="en-US" b="1" dirty="0" smtClean="0">
                <a:latin typeface="Times New Roman" pitchFamily="18" charset="0"/>
                <a:cs typeface="Times New Roman" pitchFamily="18" charset="0"/>
              </a:rPr>
              <a:t> predisposition to aneurysm formation in the setting of inflammatory lesions (such as atherosclerosis) may be related to polymorphisms of MMP and/or TIMP genes, or to the nature of the local inflammatory response that results in increased production of MMP.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506</TotalTime>
  <Words>2357</Words>
  <Application>Microsoft Office PowerPoint</Application>
  <PresentationFormat>On-screen Show (4:3)</PresentationFormat>
  <Paragraphs>159</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ANEURYSM</vt:lpstr>
      <vt:lpstr>AT THE END OF LECTURE STUDENT SHOULD BE ABLE TO ANSWER THE FOLLOWING ….</vt:lpstr>
      <vt:lpstr>Slide 3</vt:lpstr>
      <vt:lpstr>Slide 4</vt:lpstr>
      <vt:lpstr>Slide 5</vt:lpstr>
      <vt:lpstr>Slide 6</vt:lpstr>
      <vt:lpstr>Pathogenesis of Aneurysms.  </vt:lpstr>
      <vt:lpstr>Slide 8</vt:lpstr>
      <vt:lpstr>Slide 9</vt:lpstr>
      <vt:lpstr>Slide 10</vt:lpstr>
      <vt:lpstr>Slide 11</vt:lpstr>
      <vt:lpstr>Slide 12</vt:lpstr>
      <vt:lpstr>ABDOMINAL AORTIC ANEURYSM (AAA) </vt:lpstr>
      <vt:lpstr>Morphology </vt:lpstr>
      <vt:lpstr>Slide 15</vt:lpstr>
      <vt:lpstr>Slide 16</vt:lpstr>
      <vt:lpstr>Slide 17</vt:lpstr>
      <vt:lpstr>Treatment</vt:lpstr>
      <vt:lpstr>THORACIC AORTIC ANEURYSMS</vt:lpstr>
      <vt:lpstr>AORTIC DISSECTION</vt:lpstr>
      <vt:lpstr>Slide 21</vt:lpstr>
      <vt:lpstr>Pathogenesis </vt:lpstr>
      <vt:lpstr>Morphology </vt:lpstr>
      <vt:lpstr>Clinical Features</vt:lpstr>
      <vt:lpstr>Slide 25</vt:lpstr>
      <vt:lpstr>Slide 26</vt:lpstr>
      <vt:lpstr>Slide 27</vt:lpstr>
      <vt:lpstr>Slide 28</vt:lpstr>
      <vt:lpstr>Slide 29</vt:lpstr>
      <vt:lpstr>MCQ-1</vt:lpstr>
      <vt:lpstr>MCQ-2</vt:lpstr>
      <vt:lpstr>MCQ-3</vt:lpstr>
      <vt:lpstr>MCQ-4</vt:lpstr>
      <vt:lpstr>MCQ-5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svu</cp:lastModifiedBy>
  <cp:revision>102</cp:revision>
  <dcterms:created xsi:type="dcterms:W3CDTF">2012-08-06T13:57:08Z</dcterms:created>
  <dcterms:modified xsi:type="dcterms:W3CDTF">2014-04-03T16:24:33Z</dcterms:modified>
</cp:coreProperties>
</file>