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0"/>
  </p:notesMasterIdLst>
  <p:handoutMasterIdLst>
    <p:handoutMasterId r:id="rId71"/>
  </p:handoutMasterIdLst>
  <p:sldIdLst>
    <p:sldId id="256" r:id="rId2"/>
    <p:sldId id="292" r:id="rId3"/>
    <p:sldId id="291" r:id="rId4"/>
    <p:sldId id="306" r:id="rId5"/>
    <p:sldId id="307" r:id="rId6"/>
    <p:sldId id="308" r:id="rId7"/>
    <p:sldId id="309" r:id="rId8"/>
    <p:sldId id="301" r:id="rId9"/>
    <p:sldId id="257" r:id="rId10"/>
    <p:sldId id="258" r:id="rId11"/>
    <p:sldId id="259" r:id="rId12"/>
    <p:sldId id="287" r:id="rId13"/>
    <p:sldId id="286" r:id="rId14"/>
    <p:sldId id="302" r:id="rId15"/>
    <p:sldId id="284" r:id="rId16"/>
    <p:sldId id="288" r:id="rId17"/>
    <p:sldId id="325" r:id="rId18"/>
    <p:sldId id="326" r:id="rId19"/>
    <p:sldId id="327" r:id="rId20"/>
    <p:sldId id="283" r:id="rId21"/>
    <p:sldId id="303" r:id="rId22"/>
    <p:sldId id="282" r:id="rId23"/>
    <p:sldId id="281" r:id="rId24"/>
    <p:sldId id="293" r:id="rId25"/>
    <p:sldId id="294" r:id="rId26"/>
    <p:sldId id="318" r:id="rId27"/>
    <p:sldId id="316" r:id="rId28"/>
    <p:sldId id="280" r:id="rId29"/>
    <p:sldId id="304" r:id="rId30"/>
    <p:sldId id="305" r:id="rId31"/>
    <p:sldId id="279" r:id="rId32"/>
    <p:sldId id="278" r:id="rId33"/>
    <p:sldId id="317" r:id="rId34"/>
    <p:sldId id="321" r:id="rId35"/>
    <p:sldId id="322" r:id="rId36"/>
    <p:sldId id="277" r:id="rId37"/>
    <p:sldId id="295" r:id="rId38"/>
    <p:sldId id="300" r:id="rId39"/>
    <p:sldId id="296" r:id="rId40"/>
    <p:sldId id="299" r:id="rId41"/>
    <p:sldId id="298" r:id="rId42"/>
    <p:sldId id="324" r:id="rId43"/>
    <p:sldId id="297" r:id="rId44"/>
    <p:sldId id="310" r:id="rId45"/>
    <p:sldId id="311" r:id="rId46"/>
    <p:sldId id="312" r:id="rId47"/>
    <p:sldId id="328" r:id="rId48"/>
    <p:sldId id="329" r:id="rId49"/>
    <p:sldId id="313" r:id="rId50"/>
    <p:sldId id="276" r:id="rId51"/>
    <p:sldId id="323" r:id="rId52"/>
    <p:sldId id="275" r:id="rId53"/>
    <p:sldId id="274" r:id="rId54"/>
    <p:sldId id="320" r:id="rId55"/>
    <p:sldId id="273" r:id="rId56"/>
    <p:sldId id="272" r:id="rId57"/>
    <p:sldId id="271" r:id="rId58"/>
    <p:sldId id="270" r:id="rId59"/>
    <p:sldId id="269" r:id="rId60"/>
    <p:sldId id="268" r:id="rId61"/>
    <p:sldId id="267" r:id="rId62"/>
    <p:sldId id="266" r:id="rId63"/>
    <p:sldId id="265" r:id="rId64"/>
    <p:sldId id="264" r:id="rId65"/>
    <p:sldId id="263" r:id="rId66"/>
    <p:sldId id="262" r:id="rId67"/>
    <p:sldId id="261" r:id="rId68"/>
    <p:sldId id="260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BIN, Kolkata Neurosurgery Handouts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0D44F-DA36-4C0D-B213-C28DFE92A3F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CIPLA NeuroGuardian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EF5D1-A4A7-42BD-8426-12A2C8C22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BIN, Kolkata Neurosurgery Handouts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F1FE3-1EF3-4F2E-B43E-A4D1C672768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CIPLA NeuroGuardian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AEDCA-6001-4CC0-84BF-579324F89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CIPLA NeuroGuardian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BIN, Kolkata Neurosurgery Handouts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ownload.videohelp.com/vitualis/med/spinal_cord_2.ht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ARTERIOVENOUS MALFORMATION              OF SPINAL CORD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                                                                                          </a:t>
            </a:r>
            <a:r>
              <a:rPr lang="en-US" dirty="0" smtClean="0"/>
              <a:t>DR </a:t>
            </a:r>
            <a:r>
              <a:rPr lang="en-US" dirty="0" err="1" smtClean="0"/>
              <a:t>Bhagwati</a:t>
            </a:r>
            <a:r>
              <a:rPr lang="en-US" dirty="0" smtClean="0"/>
              <a:t> </a:t>
            </a:r>
            <a:r>
              <a:rPr lang="en-US" dirty="0" err="1" smtClean="0"/>
              <a:t>Salgotra</a:t>
            </a:r>
            <a:endParaRPr lang="en-US" dirty="0" smtClean="0"/>
          </a:p>
          <a:p>
            <a:pPr algn="ctr"/>
            <a:r>
              <a:rPr lang="en-US" dirty="0" smtClean="0"/>
              <a:t>                                                                                                           </a:t>
            </a:r>
            <a:r>
              <a:rPr lang="en-US" dirty="0" smtClean="0"/>
              <a:t>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WYBURN MASON   1943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Histological classifications</a:t>
            </a:r>
          </a:p>
          <a:p>
            <a:pPr>
              <a:buNone/>
            </a:pPr>
            <a:r>
              <a:rPr lang="en-US" dirty="0" smtClean="0"/>
              <a:t>   1.  </a:t>
            </a:r>
            <a:r>
              <a:rPr lang="en-US" dirty="0" err="1" smtClean="0"/>
              <a:t>Arteriovenous</a:t>
            </a:r>
            <a:r>
              <a:rPr lang="en-US" dirty="0" smtClean="0"/>
              <a:t> </a:t>
            </a:r>
            <a:r>
              <a:rPr lang="en-US" dirty="0" err="1" smtClean="0"/>
              <a:t>angiomas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2.Purely venous </a:t>
            </a:r>
            <a:r>
              <a:rPr lang="en-US" dirty="0" err="1" smtClean="0"/>
              <a:t>angioma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angioma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racemosum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venosum</a:t>
            </a:r>
            <a:r>
              <a:rPr lang="en-US" dirty="0" smtClean="0">
                <a:solidFill>
                  <a:srgbClr val="FF0000"/>
                </a:solidFill>
              </a:rPr>
              <a:t>                         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Dopman</a:t>
            </a:r>
            <a:r>
              <a:rPr lang="en-US" dirty="0" smtClean="0"/>
              <a:t> and </a:t>
            </a:r>
            <a:r>
              <a:rPr lang="en-US" dirty="0" err="1" smtClean="0"/>
              <a:t>djindjian</a:t>
            </a:r>
            <a:r>
              <a:rPr lang="en-US" dirty="0" smtClean="0"/>
              <a:t> 1960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Radiological classification</a:t>
            </a:r>
          </a:p>
          <a:p>
            <a:pPr>
              <a:buNone/>
            </a:pPr>
            <a:r>
              <a:rPr lang="en-US" dirty="0" smtClean="0"/>
              <a:t>Type I- Single coiled type- 80-85%</a:t>
            </a:r>
          </a:p>
          <a:p>
            <a:pPr>
              <a:buNone/>
            </a:pPr>
            <a:r>
              <a:rPr lang="en-US" dirty="0" smtClean="0"/>
              <a:t>Type II- </a:t>
            </a:r>
            <a:r>
              <a:rPr lang="en-US" dirty="0" err="1" smtClean="0"/>
              <a:t>glomous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Type III-juvenile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Kendal and </a:t>
            </a:r>
            <a:r>
              <a:rPr lang="en-US" dirty="0" err="1" smtClean="0"/>
              <a:t>Louge</a:t>
            </a:r>
            <a:r>
              <a:rPr lang="en-US" dirty="0" smtClean="0"/>
              <a:t> 1977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AVF in </a:t>
            </a:r>
            <a:r>
              <a:rPr lang="en-US" dirty="0" err="1" smtClean="0"/>
              <a:t>dural</a:t>
            </a:r>
            <a:r>
              <a:rPr lang="en-US" dirty="0" smtClean="0"/>
              <a:t> sleeve of spinal nerve root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Djindjian</a:t>
            </a:r>
            <a:r>
              <a:rPr lang="en-US" dirty="0" smtClean="0"/>
              <a:t> 1977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AutoNum type="arabicPeriod"/>
            </a:pPr>
            <a:r>
              <a:rPr lang="en-US" dirty="0" smtClean="0"/>
              <a:t>AVF in the </a:t>
            </a:r>
            <a:r>
              <a:rPr lang="en-US" dirty="0" err="1" smtClean="0"/>
              <a:t>pia</a:t>
            </a:r>
            <a:r>
              <a:rPr lang="en-US" dirty="0" smtClean="0"/>
              <a:t> – </a:t>
            </a:r>
            <a:r>
              <a:rPr lang="en-US" dirty="0" err="1" smtClean="0"/>
              <a:t>perimedullary</a:t>
            </a:r>
            <a:r>
              <a:rPr lang="en-US" dirty="0" smtClean="0"/>
              <a:t> AVF</a:t>
            </a:r>
          </a:p>
          <a:p>
            <a:pPr marL="633222" indent="-514350">
              <a:buAutoNum type="arabicPeriod"/>
            </a:pPr>
            <a:r>
              <a:rPr lang="en-US" dirty="0" smtClean="0"/>
              <a:t>Cavernous </a:t>
            </a:r>
            <a:r>
              <a:rPr lang="en-US" dirty="0" err="1" smtClean="0"/>
              <a:t>angioma</a:t>
            </a: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Dural AVFs</a:t>
            </a:r>
          </a:p>
          <a:p>
            <a:r>
              <a:rPr lang="en-US" dirty="0" err="1" smtClean="0"/>
              <a:t>Intradural</a:t>
            </a:r>
            <a:r>
              <a:rPr lang="en-US" dirty="0" smtClean="0"/>
              <a:t> AVMs</a:t>
            </a:r>
          </a:p>
          <a:p>
            <a:pPr>
              <a:buNone/>
            </a:pPr>
            <a:r>
              <a:rPr lang="en-US" dirty="0" smtClean="0"/>
              <a:t>           Spinal cord AVMs</a:t>
            </a:r>
          </a:p>
          <a:p>
            <a:pPr>
              <a:buNone/>
            </a:pPr>
            <a:r>
              <a:rPr lang="en-US" dirty="0" smtClean="0"/>
              <a:t>                       Juvenile AVMs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err="1" smtClean="0"/>
              <a:t>Glomus</a:t>
            </a:r>
            <a:r>
              <a:rPr lang="en-US" dirty="0" smtClean="0"/>
              <a:t> AVMs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Perimedullary</a:t>
            </a:r>
            <a:r>
              <a:rPr lang="en-US" dirty="0" smtClean="0"/>
              <a:t> AVFs</a:t>
            </a:r>
          </a:p>
          <a:p>
            <a:r>
              <a:rPr lang="en-US" dirty="0" smtClean="0"/>
              <a:t>Cavernous </a:t>
            </a:r>
            <a:r>
              <a:rPr lang="en-US" dirty="0" err="1" smtClean="0"/>
              <a:t>angiomas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Vascular anatomy</a:t>
            </a:r>
          </a:p>
          <a:p>
            <a:r>
              <a:rPr lang="en-US" dirty="0" smtClean="0"/>
              <a:t>Cause</a:t>
            </a:r>
          </a:p>
          <a:p>
            <a:r>
              <a:rPr lang="en-US" dirty="0" err="1" smtClean="0"/>
              <a:t>Pathophysiology</a:t>
            </a:r>
            <a:endParaRPr lang="en-US" dirty="0" smtClean="0"/>
          </a:p>
          <a:p>
            <a:r>
              <a:rPr lang="en-US" dirty="0" smtClean="0"/>
              <a:t>Clinical presentations</a:t>
            </a:r>
          </a:p>
          <a:p>
            <a:r>
              <a:rPr lang="en-US" dirty="0" smtClean="0"/>
              <a:t>Natural history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Dural </a:t>
            </a:r>
            <a:r>
              <a:rPr lang="en-US" dirty="0" err="1" smtClean="0"/>
              <a:t>arteriovenous</a:t>
            </a:r>
            <a:r>
              <a:rPr lang="en-US" dirty="0" smtClean="0"/>
              <a:t>  fistula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Dural sleeve of spinal root</a:t>
            </a:r>
          </a:p>
          <a:p>
            <a:r>
              <a:rPr lang="en-US" dirty="0" smtClean="0"/>
              <a:t>A-Dural branch of </a:t>
            </a:r>
            <a:r>
              <a:rPr lang="en-US" dirty="0" err="1" smtClean="0"/>
              <a:t>intrvertebral</a:t>
            </a:r>
            <a:r>
              <a:rPr lang="en-US" dirty="0" smtClean="0"/>
              <a:t> a.</a:t>
            </a:r>
          </a:p>
          <a:p>
            <a:r>
              <a:rPr lang="en-US" dirty="0" smtClean="0"/>
              <a:t>V-</a:t>
            </a:r>
            <a:r>
              <a:rPr lang="en-US" dirty="0" err="1" smtClean="0"/>
              <a:t>Medullary</a:t>
            </a:r>
            <a:r>
              <a:rPr lang="en-US" dirty="0" smtClean="0"/>
              <a:t> v.</a:t>
            </a:r>
          </a:p>
          <a:p>
            <a:r>
              <a:rPr lang="en-US" dirty="0" smtClean="0"/>
              <a:t>Low flow shunt</a:t>
            </a:r>
            <a:endParaRPr lang="en-IN" dirty="0"/>
          </a:p>
        </p:txBody>
      </p:sp>
      <p:pic>
        <p:nvPicPr>
          <p:cNvPr id="6" name="Content Placeholder 5" descr="IMG_32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4657" y="1773238"/>
            <a:ext cx="3385686" cy="4624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Dural AVF</a:t>
            </a:r>
            <a:endParaRPr lang="en-IN" dirty="0"/>
          </a:p>
        </p:txBody>
      </p:sp>
      <p:pic>
        <p:nvPicPr>
          <p:cNvPr id="1026" name="Picture 2" descr="F:\New Folder\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778125"/>
            <a:ext cx="47625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Dural AVF</a:t>
            </a:r>
            <a:endParaRPr lang="en-IN" dirty="0"/>
          </a:p>
        </p:txBody>
      </p:sp>
      <p:pic>
        <p:nvPicPr>
          <p:cNvPr id="2050" name="Picture 2" descr="F:\SPINAL AVM\16D.SpDAVF-postcutcop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2" y="2459037"/>
            <a:ext cx="4981575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Dural AVF</a:t>
            </a:r>
            <a:endParaRPr lang="en-IN" dirty="0"/>
          </a:p>
        </p:txBody>
      </p:sp>
      <p:pic>
        <p:nvPicPr>
          <p:cNvPr id="3074" name="Picture 2" descr="F:\SPINAL AVM\c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7" y="1992312"/>
            <a:ext cx="328612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anatomy of spinal cord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Arterial anatomy-</a:t>
            </a:r>
          </a:p>
          <a:p>
            <a:pPr>
              <a:buNone/>
            </a:pPr>
            <a:r>
              <a:rPr lang="en-US" dirty="0" smtClean="0"/>
              <a:t>   Anterior arterial plexus</a:t>
            </a:r>
          </a:p>
          <a:p>
            <a:pPr>
              <a:buNone/>
            </a:pPr>
            <a:r>
              <a:rPr lang="en-US" dirty="0" smtClean="0"/>
              <a:t>   Posterior </a:t>
            </a:r>
            <a:r>
              <a:rPr lang="en-US" dirty="0" err="1" smtClean="0"/>
              <a:t>arteial</a:t>
            </a:r>
            <a:r>
              <a:rPr lang="en-US" dirty="0" smtClean="0"/>
              <a:t> plexus</a:t>
            </a:r>
          </a:p>
          <a:p>
            <a:pPr>
              <a:buNone/>
            </a:pPr>
            <a:r>
              <a:rPr lang="en-US" dirty="0" err="1" smtClean="0"/>
              <a:t>Medullary</a:t>
            </a:r>
            <a:r>
              <a:rPr lang="en-US" dirty="0" smtClean="0"/>
              <a:t>  arterial system-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smtClean="0">
                <a:solidFill>
                  <a:srgbClr val="FF0000"/>
                </a:solidFill>
              </a:rPr>
              <a:t>Artery of </a:t>
            </a:r>
            <a:r>
              <a:rPr lang="en-US" dirty="0" err="1" smtClean="0">
                <a:solidFill>
                  <a:srgbClr val="FF0000"/>
                </a:solidFill>
              </a:rPr>
              <a:t>Adamkiewicz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IMG_32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752600"/>
            <a:ext cx="48006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Male-80%</a:t>
            </a:r>
          </a:p>
          <a:p>
            <a:r>
              <a:rPr lang="en-US" dirty="0" smtClean="0"/>
              <a:t>&gt;40yrs-80%</a:t>
            </a:r>
          </a:p>
          <a:p>
            <a:r>
              <a:rPr lang="en-US" dirty="0" smtClean="0"/>
              <a:t>Associated with trauma and post op cases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Acquired lesion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3276600"/>
            <a:ext cx="484632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Venous congestion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Slowly  progressive  </a:t>
            </a:r>
            <a:r>
              <a:rPr lang="en-US" dirty="0" err="1" smtClean="0"/>
              <a:t>myelopathy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85-95%</a:t>
            </a:r>
          </a:p>
          <a:p>
            <a:r>
              <a:rPr lang="en-US" dirty="0" smtClean="0"/>
              <a:t>Acute </a:t>
            </a:r>
            <a:r>
              <a:rPr lang="en-US" dirty="0" err="1" smtClean="0"/>
              <a:t>myelopathic</a:t>
            </a:r>
            <a:r>
              <a:rPr lang="en-US" dirty="0" smtClean="0"/>
              <a:t> </a:t>
            </a:r>
            <a:r>
              <a:rPr lang="en-US" dirty="0" err="1" smtClean="0"/>
              <a:t>exaggaration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5-15%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</a:t>
            </a:r>
            <a:r>
              <a:rPr lang="en-US" dirty="0" err="1" smtClean="0">
                <a:solidFill>
                  <a:srgbClr val="FF0000"/>
                </a:solidFill>
              </a:rPr>
              <a:t>Foix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alajouanine</a:t>
            </a:r>
            <a:r>
              <a:rPr lang="en-US" dirty="0" smtClean="0">
                <a:solidFill>
                  <a:srgbClr val="FF0000"/>
                </a:solidFill>
              </a:rPr>
              <a:t> syndrome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Aminoff</a:t>
            </a:r>
            <a:r>
              <a:rPr lang="en-US" dirty="0" smtClean="0"/>
              <a:t> and </a:t>
            </a:r>
            <a:r>
              <a:rPr lang="en-US" dirty="0" err="1" smtClean="0"/>
              <a:t>louge</a:t>
            </a:r>
            <a:r>
              <a:rPr lang="en-US" dirty="0" smtClean="0"/>
              <a:t> 1974 – retrospective analysis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49 0f 60 </a:t>
            </a:r>
            <a:r>
              <a:rPr lang="en-US" dirty="0" smtClean="0"/>
              <a:t>patients -  more than 41 years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55 of 60 </a:t>
            </a:r>
            <a:r>
              <a:rPr lang="en-US" dirty="0" smtClean="0"/>
              <a:t>patients  - thoracic and lumbar spinal segments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20%</a:t>
            </a:r>
            <a:r>
              <a:rPr lang="en-US" dirty="0" smtClean="0"/>
              <a:t> - required crutches and </a:t>
            </a:r>
            <a:r>
              <a:rPr lang="en-US" dirty="0" err="1" smtClean="0"/>
              <a:t>nonambulatory</a:t>
            </a:r>
            <a:r>
              <a:rPr lang="en-US" dirty="0" smtClean="0"/>
              <a:t> by 6 months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50%</a:t>
            </a:r>
            <a:r>
              <a:rPr lang="en-US" dirty="0" smtClean="0"/>
              <a:t> confined to wheel chair or bed ridden within 3 years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91%</a:t>
            </a:r>
            <a:r>
              <a:rPr lang="en-US" dirty="0" smtClean="0"/>
              <a:t> had restricted activity by 3 years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Tobin and Layton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smtClean="0"/>
              <a:t>there seems to be a distinct natural history for patients who have angiographic Type I AV malformations. These usually have a slowly progressive course , evolving over 2-3 years, leading to nearly complete paraplegia and bowel and bladder incompetence. Few of these patients seem to have other modes of presentation.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Intrdural</a:t>
            </a:r>
            <a:r>
              <a:rPr lang="en-US" dirty="0" smtClean="0"/>
              <a:t> AV malformations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Nidus</a:t>
            </a:r>
            <a:r>
              <a:rPr lang="en-US" dirty="0" smtClean="0"/>
              <a:t> of the lesion is within the spinal cord</a:t>
            </a:r>
          </a:p>
          <a:p>
            <a:r>
              <a:rPr lang="en-US" dirty="0" smtClean="0"/>
              <a:t>Types- juvenile type 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Glomus</a:t>
            </a:r>
            <a:r>
              <a:rPr lang="en-US" dirty="0" smtClean="0"/>
              <a:t> type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 AVM</a:t>
            </a:r>
            <a:endParaRPr lang="en-IN" dirty="0"/>
          </a:p>
        </p:txBody>
      </p:sp>
      <p:pic>
        <p:nvPicPr>
          <p:cNvPr id="1026" name="Picture 2" descr="C:\Users\RAGHAVENDRA\Desktop\100CANON\IMG_3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271" y="1774825"/>
            <a:ext cx="3175457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G_32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Intrdural</a:t>
            </a:r>
            <a:r>
              <a:rPr lang="en-US" dirty="0" smtClean="0"/>
              <a:t> AV malformations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Male:female</a:t>
            </a:r>
            <a:r>
              <a:rPr lang="en-US" dirty="0" smtClean="0"/>
              <a:t>- equal</a:t>
            </a:r>
          </a:p>
          <a:p>
            <a:r>
              <a:rPr lang="en-US" dirty="0" smtClean="0"/>
              <a:t>Child and young adults</a:t>
            </a:r>
          </a:p>
          <a:p>
            <a:r>
              <a:rPr lang="en-US" dirty="0" smtClean="0"/>
              <a:t>Associations with other vascular anomalies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Errors of vascular embryogenesis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67200" y="3581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Hemorrhage</a:t>
            </a:r>
          </a:p>
          <a:p>
            <a:r>
              <a:rPr lang="en-US" dirty="0" smtClean="0"/>
              <a:t>Venous congestion</a:t>
            </a:r>
          </a:p>
          <a:p>
            <a:r>
              <a:rPr lang="en-US" dirty="0" smtClean="0"/>
              <a:t>Vascular steel phenomenon</a:t>
            </a:r>
          </a:p>
          <a:p>
            <a:r>
              <a:rPr lang="en-US" dirty="0" smtClean="0"/>
              <a:t>Mechanical compression by aneurysm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anatomy of spinal cord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Venous  anatomy</a:t>
            </a:r>
          </a:p>
          <a:p>
            <a:pPr>
              <a:buNone/>
            </a:pPr>
            <a:r>
              <a:rPr lang="en-US" b="1" dirty="0" smtClean="0"/>
              <a:t>                        </a:t>
            </a:r>
            <a:r>
              <a:rPr lang="en-US" dirty="0" err="1" smtClean="0"/>
              <a:t>sucal</a:t>
            </a:r>
            <a:r>
              <a:rPr lang="en-US" dirty="0" smtClean="0"/>
              <a:t> veins&amp; radial veins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en-US" dirty="0" smtClean="0"/>
              <a:t>Coronal venous plexus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                                           </a:t>
            </a:r>
            <a:r>
              <a:rPr lang="en-US" dirty="0" err="1" smtClean="0"/>
              <a:t>Medullary</a:t>
            </a:r>
            <a:r>
              <a:rPr lang="en-US" dirty="0" smtClean="0"/>
              <a:t> vein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Epidural venous plexus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(</a:t>
            </a:r>
            <a:r>
              <a:rPr lang="en-US" b="1" dirty="0" err="1" smtClean="0">
                <a:solidFill>
                  <a:srgbClr val="FF0000"/>
                </a:solidFill>
              </a:rPr>
              <a:t>batson’s</a:t>
            </a:r>
            <a:r>
              <a:rPr lang="en-US" b="1" dirty="0" smtClean="0">
                <a:solidFill>
                  <a:srgbClr val="FF0000"/>
                </a:solidFill>
              </a:rPr>
              <a:t> plexus)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590800" y="28194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1981200" y="34290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1752600" y="44958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4" descr="spinalvei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6000" contrast="48000"/>
          </a:blip>
          <a:srcRect l="-4814"/>
          <a:stretch>
            <a:fillRect/>
          </a:stretch>
        </p:blipFill>
        <p:spPr bwMode="auto">
          <a:xfrm>
            <a:off x="4648200" y="2094458"/>
            <a:ext cx="4038600" cy="3981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onset 50%</a:t>
            </a:r>
          </a:p>
          <a:p>
            <a:r>
              <a:rPr lang="en-US" dirty="0" smtClean="0"/>
              <a:t>Chronic 50%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Hurth and associates </a:t>
            </a:r>
            <a:r>
              <a:rPr lang="en-US" dirty="0" smtClean="0">
                <a:solidFill>
                  <a:srgbClr val="FF0000"/>
                </a:solidFill>
              </a:rPr>
              <a:t>– 69% </a:t>
            </a:r>
            <a:r>
              <a:rPr lang="en-US" dirty="0" smtClean="0"/>
              <a:t>had acute episodes of step wise neurological progression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39%</a:t>
            </a:r>
            <a:r>
              <a:rPr lang="en-US" dirty="0" smtClean="0"/>
              <a:t> of patients with previous hemorrhage had </a:t>
            </a:r>
            <a:r>
              <a:rPr lang="en-US" dirty="0" err="1" smtClean="0"/>
              <a:t>atleast</a:t>
            </a:r>
            <a:r>
              <a:rPr lang="en-US" dirty="0" smtClean="0"/>
              <a:t> one additional hemorrhage</a:t>
            </a:r>
          </a:p>
          <a:p>
            <a:r>
              <a:rPr lang="en-US" b="1" dirty="0" err="1" smtClean="0"/>
              <a:t>Aminoff</a:t>
            </a:r>
            <a:r>
              <a:rPr lang="en-US" b="1" dirty="0" smtClean="0"/>
              <a:t> and </a:t>
            </a:r>
            <a:r>
              <a:rPr lang="en-US" b="1" dirty="0" err="1" smtClean="0"/>
              <a:t>Louge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50 %</a:t>
            </a:r>
            <a:r>
              <a:rPr lang="en-US" dirty="0" smtClean="0"/>
              <a:t> of patients whose presentation  was acute, there was no subsequent neurological progression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Thus although the neurological prognosis is guarded for untreated adults with intradural AVM’s , it may not be as dismal as it is for patients with </a:t>
            </a:r>
            <a:r>
              <a:rPr lang="en-US" dirty="0" err="1" smtClean="0"/>
              <a:t>dural</a:t>
            </a:r>
            <a:r>
              <a:rPr lang="en-US" dirty="0" smtClean="0"/>
              <a:t> AVF. This must be considered when undertaking treatment of intradural  AVM’s, because in some cases , attempts to permanently eliminate the AVM are associated with significant risk.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Intradural</a:t>
            </a:r>
            <a:r>
              <a:rPr lang="en-US" dirty="0" smtClean="0"/>
              <a:t>  AVFs</a:t>
            </a:r>
            <a:endParaRPr lang="en-IN" dirty="0"/>
          </a:p>
        </p:txBody>
      </p:sp>
      <p:pic>
        <p:nvPicPr>
          <p:cNvPr id="4" name="Content Placeholder 3" descr="IMG_32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8542" y="1774825"/>
            <a:ext cx="3486916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Perimedullary</a:t>
            </a:r>
            <a:r>
              <a:rPr lang="en-US" dirty="0" smtClean="0"/>
              <a:t> AVFs</a:t>
            </a:r>
            <a:endParaRPr lang="en-IN" dirty="0"/>
          </a:p>
        </p:txBody>
      </p:sp>
      <p:pic>
        <p:nvPicPr>
          <p:cNvPr id="3074" name="Picture 2" descr="C:\Users\RAGHAVENDRA\Desktop\100CANON\IMG_3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053" y="1774825"/>
            <a:ext cx="4471894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Cavernous </a:t>
            </a:r>
            <a:r>
              <a:rPr lang="en-US" dirty="0" err="1" smtClean="0"/>
              <a:t>angioma</a:t>
            </a:r>
            <a:endParaRPr lang="en-IN" dirty="0"/>
          </a:p>
        </p:txBody>
      </p:sp>
      <p:pic>
        <p:nvPicPr>
          <p:cNvPr id="4098" name="Picture 2" descr="C:\Users\RAGHAVENDRA\Desktop\100CANON\IMG_3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114" y="1774825"/>
            <a:ext cx="4285772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Cervical </a:t>
            </a:r>
            <a:r>
              <a:rPr lang="en-US" dirty="0" err="1" smtClean="0"/>
              <a:t>spondylosis</a:t>
            </a:r>
            <a:endParaRPr lang="en-US" dirty="0" smtClean="0"/>
          </a:p>
          <a:p>
            <a:r>
              <a:rPr lang="en-US" dirty="0" err="1" smtClean="0"/>
              <a:t>Intervertebral</a:t>
            </a:r>
            <a:r>
              <a:rPr lang="en-US" dirty="0" smtClean="0"/>
              <a:t> disc diseases</a:t>
            </a:r>
          </a:p>
          <a:p>
            <a:r>
              <a:rPr lang="en-US" dirty="0" err="1" smtClean="0"/>
              <a:t>Neoplasia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Amyotrophic Lateral  Sclerosis</a:t>
            </a:r>
          </a:p>
          <a:p>
            <a:r>
              <a:rPr lang="en-US" dirty="0" smtClean="0"/>
              <a:t>Multiple  Sclerosis</a:t>
            </a:r>
          </a:p>
          <a:p>
            <a:r>
              <a:rPr lang="en-US" dirty="0" smtClean="0"/>
              <a:t>Infections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 studies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Screaning</a:t>
            </a:r>
            <a:r>
              <a:rPr lang="en-US" b="1" dirty="0" smtClean="0"/>
              <a:t> studie</a:t>
            </a:r>
            <a:r>
              <a:rPr lang="en-US" dirty="0" smtClean="0"/>
              <a:t>s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b="1" dirty="0" smtClean="0"/>
              <a:t>X-ray</a:t>
            </a:r>
            <a:r>
              <a:rPr lang="en-US" dirty="0" smtClean="0"/>
              <a:t>- </a:t>
            </a:r>
            <a:r>
              <a:rPr lang="en-US" dirty="0" err="1" smtClean="0"/>
              <a:t>incresed</a:t>
            </a:r>
            <a:r>
              <a:rPr lang="en-US" dirty="0" smtClean="0"/>
              <a:t>  </a:t>
            </a:r>
            <a:r>
              <a:rPr lang="en-US" dirty="0" err="1" smtClean="0"/>
              <a:t>interpedicular</a:t>
            </a:r>
            <a:r>
              <a:rPr lang="en-US" dirty="0" smtClean="0"/>
              <a:t> distance at the level of AVM</a:t>
            </a:r>
          </a:p>
          <a:p>
            <a:pPr>
              <a:buNone/>
            </a:pPr>
            <a:r>
              <a:rPr lang="en-US" b="1" dirty="0" smtClean="0"/>
              <a:t>          </a:t>
            </a:r>
            <a:r>
              <a:rPr lang="en-US" b="1" dirty="0" err="1" smtClean="0"/>
              <a:t>Myelography</a:t>
            </a:r>
            <a:r>
              <a:rPr lang="en-US" dirty="0" smtClean="0"/>
              <a:t>-Sensitive investigation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b="1" dirty="0" smtClean="0"/>
              <a:t>MRI</a:t>
            </a:r>
            <a:r>
              <a:rPr lang="en-US" dirty="0" smtClean="0"/>
              <a:t>- </a:t>
            </a:r>
            <a:r>
              <a:rPr lang="en-US" dirty="0" err="1" smtClean="0"/>
              <a:t>Intial</a:t>
            </a:r>
            <a:r>
              <a:rPr lang="en-US" dirty="0" smtClean="0"/>
              <a:t> diagnostic procedure in patient with myelopathy-1.5 </a:t>
            </a:r>
            <a:r>
              <a:rPr lang="en-US" dirty="0" err="1" smtClean="0"/>
              <a:t>tesla</a:t>
            </a:r>
            <a:r>
              <a:rPr lang="en-US" dirty="0" smtClean="0"/>
              <a:t> using a spinal coil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Confirmative </a:t>
            </a:r>
            <a:r>
              <a:rPr lang="en-US" dirty="0" err="1" smtClean="0"/>
              <a:t>invesigation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Selective spinal </a:t>
            </a:r>
            <a:r>
              <a:rPr lang="en-US" b="1" dirty="0" err="1" smtClean="0"/>
              <a:t>arteriography</a:t>
            </a:r>
            <a:r>
              <a:rPr lang="en-US" b="1" dirty="0" smtClean="0"/>
              <a:t>-</a:t>
            </a:r>
          </a:p>
          <a:p>
            <a:pPr>
              <a:buNone/>
            </a:pPr>
            <a:r>
              <a:rPr lang="en-US" dirty="0" smtClean="0"/>
              <a:t>       1. type of AVM</a:t>
            </a:r>
          </a:p>
          <a:p>
            <a:pPr>
              <a:buNone/>
            </a:pPr>
            <a:r>
              <a:rPr lang="en-US" dirty="0" smtClean="0"/>
              <a:t>       2. exact location and anatomical </a:t>
            </a:r>
            <a:r>
              <a:rPr lang="en-US" dirty="0" err="1" smtClean="0"/>
              <a:t>configeration</a:t>
            </a:r>
            <a:r>
              <a:rPr lang="en-US" dirty="0" smtClean="0"/>
              <a:t> of the </a:t>
            </a:r>
            <a:r>
              <a:rPr lang="en-US" dirty="0" err="1" smtClean="0"/>
              <a:t>nidus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3. Identification of feeding vessel</a:t>
            </a:r>
          </a:p>
          <a:p>
            <a:pPr>
              <a:buNone/>
            </a:pPr>
            <a:r>
              <a:rPr lang="en-US" dirty="0" smtClean="0"/>
              <a:t>       4. Regional vascular anatomy of spinal cord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Dural AVF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T1-T2 Area of focal cord expansion most </a:t>
            </a:r>
            <a:r>
              <a:rPr lang="en-US" dirty="0" err="1" smtClean="0"/>
              <a:t>commanly</a:t>
            </a:r>
            <a:r>
              <a:rPr lang="en-US" dirty="0" smtClean="0"/>
              <a:t>  affecting the </a:t>
            </a:r>
            <a:r>
              <a:rPr lang="en-US" dirty="0" err="1" smtClean="0"/>
              <a:t>conus</a:t>
            </a:r>
            <a:endParaRPr lang="en-US" dirty="0" smtClean="0"/>
          </a:p>
          <a:p>
            <a:r>
              <a:rPr lang="en-US" dirty="0" smtClean="0"/>
              <a:t>Study conducted by Gilbert-increased T2 signal in the cord was the most </a:t>
            </a:r>
            <a:r>
              <a:rPr lang="en-US" dirty="0" err="1" smtClean="0"/>
              <a:t>comman</a:t>
            </a:r>
            <a:r>
              <a:rPr lang="en-US" dirty="0" smtClean="0"/>
              <a:t> finding</a:t>
            </a:r>
          </a:p>
          <a:p>
            <a:r>
              <a:rPr lang="en-US" dirty="0" smtClean="0"/>
              <a:t>I.V. </a:t>
            </a:r>
            <a:r>
              <a:rPr lang="en-US" dirty="0" err="1" smtClean="0"/>
              <a:t>gadolium</a:t>
            </a:r>
            <a:r>
              <a:rPr lang="en-US" dirty="0" smtClean="0"/>
              <a:t>- enhancement of vessels at the coronal venous </a:t>
            </a:r>
            <a:r>
              <a:rPr lang="en-US" dirty="0" err="1" smtClean="0"/>
              <a:t>plexes</a:t>
            </a:r>
            <a:endParaRPr lang="en-US" dirty="0" smtClean="0"/>
          </a:p>
          <a:p>
            <a:r>
              <a:rPr lang="en-US" dirty="0" smtClean="0"/>
              <a:t>Peripheral </a:t>
            </a:r>
            <a:r>
              <a:rPr lang="en-US" dirty="0" err="1" smtClean="0"/>
              <a:t>hypointensity</a:t>
            </a:r>
            <a:r>
              <a:rPr lang="en-US" dirty="0" smtClean="0"/>
              <a:t> on T2 images-specific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anatomy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defTabSz="952500" eaLnBrk="0" hangingPunct="0"/>
            <a:r>
              <a:rPr lang="en-US" b="1" dirty="0" smtClean="0">
                <a:latin typeface="Times New Roman" charset="0"/>
              </a:rPr>
              <a:t>Paired anterior spinal arteries unite to form a single descending vessel (</a:t>
            </a:r>
            <a:r>
              <a:rPr lang="en-US" b="1" dirty="0" err="1" smtClean="0">
                <a:latin typeface="Times New Roman" charset="0"/>
              </a:rPr>
              <a:t>ie</a:t>
            </a:r>
            <a:r>
              <a:rPr lang="en-US" b="1" dirty="0" smtClean="0">
                <a:latin typeface="Times New Roman" charset="0"/>
              </a:rPr>
              <a:t>, anterior spinal artery) which enters the 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 charset="0"/>
              </a:rPr>
              <a:t>anterior median fissure of the spinal cord and supplies the anterior two thirds of the cord. Like the basilar artery, it has smaller penetrating and circumferential branches</a:t>
            </a:r>
          </a:p>
          <a:p>
            <a:pPr defTabSz="952500" eaLnBrk="0" hangingPunct="0"/>
            <a:r>
              <a:rPr lang="en-US" b="1" dirty="0" smtClean="0">
                <a:latin typeface="Times New Roman" charset="0"/>
              </a:rPr>
              <a:t> Distribution:</a:t>
            </a:r>
          </a:p>
          <a:p>
            <a:pPr defTabSz="952500" eaLnBrk="0" hangingPunct="0"/>
            <a:r>
              <a:rPr lang="en-US" b="1" dirty="0" smtClean="0">
                <a:latin typeface="Times New Roman" charset="0"/>
              </a:rPr>
              <a:t> a. supplies the ventral 2/3 of the spinal cord which include </a:t>
            </a:r>
            <a:r>
              <a:rPr lang="en-US" b="1" dirty="0" err="1" smtClean="0">
                <a:latin typeface="Times New Roman" charset="0"/>
              </a:rPr>
              <a:t>corticospinal</a:t>
            </a:r>
            <a:r>
              <a:rPr lang="en-US" b="1" dirty="0" smtClean="0">
                <a:latin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</a:rPr>
              <a:t>tract,anterior</a:t>
            </a:r>
            <a:r>
              <a:rPr lang="en-US" b="1" dirty="0" smtClean="0">
                <a:latin typeface="Times New Roman" charset="0"/>
              </a:rPr>
              <a:t> horn cells &amp; </a:t>
            </a:r>
            <a:r>
              <a:rPr lang="en-US" b="1" dirty="0" err="1" smtClean="0">
                <a:latin typeface="Times New Roman" charset="0"/>
              </a:rPr>
              <a:t>spinothalamic</a:t>
            </a:r>
            <a:r>
              <a:rPr lang="en-US" b="1" dirty="0" smtClean="0">
                <a:latin typeface="Times New Roman" charset="0"/>
              </a:rPr>
              <a:t> tract.</a:t>
            </a:r>
            <a:endParaRPr lang="en-IN" dirty="0"/>
          </a:p>
        </p:txBody>
      </p:sp>
      <p:pic>
        <p:nvPicPr>
          <p:cNvPr id="7" name="Picture 3" descr="bloodsuppl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7541"/>
            <a:ext cx="4038600" cy="433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Intrdural</a:t>
            </a:r>
            <a:r>
              <a:rPr lang="en-US" dirty="0" smtClean="0"/>
              <a:t> AVM &amp; AVF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T1 images-</a:t>
            </a:r>
            <a:r>
              <a:rPr lang="en-US" dirty="0" err="1" smtClean="0"/>
              <a:t>srepentine</a:t>
            </a:r>
            <a:r>
              <a:rPr lang="en-US" dirty="0" smtClean="0"/>
              <a:t> pattern of signal flow void in a area of local expansion of spinal cord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Cavernous </a:t>
            </a:r>
            <a:r>
              <a:rPr lang="en-US" dirty="0" err="1" smtClean="0"/>
              <a:t>angiomas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Arteriography</a:t>
            </a:r>
            <a:r>
              <a:rPr lang="en-US" dirty="0" smtClean="0"/>
              <a:t> and </a:t>
            </a:r>
            <a:r>
              <a:rPr lang="en-US" dirty="0" err="1" smtClean="0"/>
              <a:t>myelography</a:t>
            </a:r>
            <a:r>
              <a:rPr lang="en-US" dirty="0" smtClean="0"/>
              <a:t>- normal</a:t>
            </a:r>
          </a:p>
          <a:p>
            <a:r>
              <a:rPr lang="en-US" dirty="0" smtClean="0"/>
              <a:t>MRI- Low signal spherical or oblong lesions with scattered </a:t>
            </a:r>
            <a:r>
              <a:rPr lang="en-US" dirty="0" err="1" smtClean="0"/>
              <a:t>heterogenous</a:t>
            </a:r>
            <a:r>
              <a:rPr lang="en-US" dirty="0" smtClean="0"/>
              <a:t> areas of increased signals </a:t>
            </a:r>
            <a:r>
              <a:rPr lang="en-US" dirty="0" smtClean="0">
                <a:solidFill>
                  <a:srgbClr val="FF0000"/>
                </a:solidFill>
              </a:rPr>
              <a:t>(target </a:t>
            </a:r>
            <a:r>
              <a:rPr lang="en-US" dirty="0" err="1" smtClean="0">
                <a:solidFill>
                  <a:srgbClr val="FF0000"/>
                </a:solidFill>
              </a:rPr>
              <a:t>configeration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Cavernous </a:t>
            </a:r>
            <a:r>
              <a:rPr lang="en-US" dirty="0" err="1" smtClean="0"/>
              <a:t>angioma</a:t>
            </a:r>
            <a:endParaRPr lang="en-IN" dirty="0"/>
          </a:p>
        </p:txBody>
      </p:sp>
      <p:pic>
        <p:nvPicPr>
          <p:cNvPr id="7170" name="Picture 2" descr="C:\Users\RAGHAVENDRA\Desktop\100CANON\IMG_3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014" y="1774825"/>
            <a:ext cx="5271972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spinal angiography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AVM</a:t>
            </a:r>
          </a:p>
          <a:p>
            <a:r>
              <a:rPr lang="en-US" dirty="0" smtClean="0"/>
              <a:t>Exact location and anatomical configuration of </a:t>
            </a:r>
            <a:r>
              <a:rPr lang="en-US" dirty="0" err="1" smtClean="0"/>
              <a:t>nidus</a:t>
            </a:r>
            <a:r>
              <a:rPr lang="en-US" dirty="0" smtClean="0"/>
              <a:t> of AVM</a:t>
            </a:r>
          </a:p>
          <a:p>
            <a:r>
              <a:rPr lang="en-US" dirty="0" smtClean="0"/>
              <a:t>Identification of </a:t>
            </a:r>
            <a:r>
              <a:rPr lang="en-US" dirty="0" err="1" smtClean="0"/>
              <a:t>feedind</a:t>
            </a:r>
            <a:r>
              <a:rPr lang="en-US" dirty="0" smtClean="0"/>
              <a:t> </a:t>
            </a:r>
            <a:r>
              <a:rPr lang="en-US" dirty="0" err="1" smtClean="0"/>
              <a:t>vesselsto</a:t>
            </a:r>
            <a:r>
              <a:rPr lang="en-US" dirty="0" smtClean="0"/>
              <a:t> AVM</a:t>
            </a:r>
          </a:p>
          <a:p>
            <a:r>
              <a:rPr lang="en-US" dirty="0" smtClean="0"/>
              <a:t>Regional vascular anatomy of spinal cord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Selective spinal angiography of </a:t>
            </a:r>
            <a:r>
              <a:rPr lang="en-US" dirty="0" err="1" smtClean="0"/>
              <a:t>dural</a:t>
            </a:r>
            <a:r>
              <a:rPr lang="en-US" dirty="0" smtClean="0"/>
              <a:t> AVF</a:t>
            </a:r>
            <a:endParaRPr lang="en-IN" dirty="0"/>
          </a:p>
        </p:txBody>
      </p:sp>
      <p:pic>
        <p:nvPicPr>
          <p:cNvPr id="7" name="Content Placeholder 6" descr="IMG_3266 -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3673" y="1774825"/>
            <a:ext cx="3116653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Dural AVF</a:t>
            </a:r>
            <a:endParaRPr lang="en-IN" dirty="0"/>
          </a:p>
        </p:txBody>
      </p:sp>
      <p:pic>
        <p:nvPicPr>
          <p:cNvPr id="4" name="Content Placeholder 3" descr="IMG_3266 - Copy (5) -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940" y="1774825"/>
            <a:ext cx="8056120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Dural AVF</a:t>
            </a:r>
            <a:endParaRPr lang="en-IN" dirty="0"/>
          </a:p>
        </p:txBody>
      </p:sp>
      <p:pic>
        <p:nvPicPr>
          <p:cNvPr id="4" name="Content Placeholder 3" descr="IMG_3266 - Copy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19025"/>
            <a:ext cx="8229600" cy="333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Intradural</a:t>
            </a:r>
            <a:r>
              <a:rPr lang="en-US" dirty="0" smtClean="0"/>
              <a:t> AVM</a:t>
            </a:r>
            <a:endParaRPr lang="en-IN" dirty="0"/>
          </a:p>
        </p:txBody>
      </p:sp>
      <p:pic>
        <p:nvPicPr>
          <p:cNvPr id="5122" name="Picture 2" descr="F:\SPINAL AVM\medpix41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800" y="1774825"/>
            <a:ext cx="3686399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Intrdural</a:t>
            </a:r>
            <a:r>
              <a:rPr lang="en-US" dirty="0" smtClean="0"/>
              <a:t> AVM</a:t>
            </a:r>
            <a:endParaRPr lang="en-IN" dirty="0"/>
          </a:p>
        </p:txBody>
      </p:sp>
      <p:pic>
        <p:nvPicPr>
          <p:cNvPr id="6146" name="Picture 2" descr="F:\SPINAL AVM\sn446183.fig3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086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Intrdural</a:t>
            </a:r>
            <a:r>
              <a:rPr lang="en-US" dirty="0" smtClean="0"/>
              <a:t> AVF</a:t>
            </a:r>
            <a:endParaRPr lang="en-IN" dirty="0"/>
          </a:p>
        </p:txBody>
      </p:sp>
      <p:pic>
        <p:nvPicPr>
          <p:cNvPr id="6146" name="Picture 2" descr="C:\Users\RAGHAVENDRA\Desktop\100CANON\IMG_3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889" y="1774825"/>
            <a:ext cx="3684222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longitudinal anterior spinal artery and its transverse </a:t>
            </a:r>
            <a:r>
              <a:rPr lang="en-US" dirty="0" err="1" smtClean="0"/>
              <a:t>radiculomedullary</a:t>
            </a:r>
            <a:r>
              <a:rPr lang="en-US" dirty="0" smtClean="0"/>
              <a:t> feeders are the dominant blood supply to the cord.. </a:t>
            </a:r>
            <a:r>
              <a:rPr lang="en-US" dirty="0" err="1" smtClean="0"/>
              <a:t>Sulcal</a:t>
            </a:r>
            <a:r>
              <a:rPr lang="en-US" dirty="0" smtClean="0"/>
              <a:t> branches of the anterior spinal artery penetrate the cord in the depth of the </a:t>
            </a:r>
            <a:r>
              <a:rPr lang="en-US" dirty="0" err="1" smtClean="0"/>
              <a:t>sulcus</a:t>
            </a:r>
            <a:r>
              <a:rPr lang="en-US" dirty="0" smtClean="0"/>
              <a:t> and each artery goes to one side only.</a:t>
            </a:r>
          </a:p>
          <a:p>
            <a:r>
              <a:rPr lang="en-US" dirty="0" smtClean="0"/>
              <a:t> The </a:t>
            </a:r>
            <a:r>
              <a:rPr lang="en-US" dirty="0" err="1" smtClean="0"/>
              <a:t>pial</a:t>
            </a:r>
            <a:r>
              <a:rPr lang="en-US" dirty="0" smtClean="0"/>
              <a:t> network surrounds the cord, and sends fine radial branches into the white matter of the spinal cord tracts. </a:t>
            </a:r>
          </a:p>
          <a:p>
            <a:endParaRPr lang="en-IN" dirty="0"/>
          </a:p>
        </p:txBody>
      </p:sp>
      <p:pic>
        <p:nvPicPr>
          <p:cNvPr id="5" name="Picture 2" descr="spiL5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742355" y="1773238"/>
            <a:ext cx="3468290" cy="462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 and outcome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Dural AVF</a:t>
            </a:r>
          </a:p>
          <a:p>
            <a:pPr>
              <a:buNone/>
            </a:pPr>
            <a:r>
              <a:rPr lang="en-US" dirty="0" smtClean="0"/>
              <a:t>                         Surgery</a:t>
            </a:r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Embolisation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Surgery: treatment of choice</a:t>
            </a:r>
          </a:p>
          <a:p>
            <a:pPr>
              <a:buNone/>
            </a:pPr>
            <a:r>
              <a:rPr lang="en-US" b="1" dirty="0" smtClean="0"/>
              <a:t>              NIH- </a:t>
            </a:r>
            <a:r>
              <a:rPr lang="en-US" dirty="0" smtClean="0">
                <a:solidFill>
                  <a:srgbClr val="FF0000"/>
                </a:solidFill>
              </a:rPr>
              <a:t>37 of 49  </a:t>
            </a:r>
            <a:r>
              <a:rPr lang="en-US" dirty="0" err="1" smtClean="0"/>
              <a:t>severly</a:t>
            </a:r>
            <a:r>
              <a:rPr lang="en-US" dirty="0" smtClean="0"/>
              <a:t> disabled-improved gait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dirty="0" smtClean="0">
                <a:solidFill>
                  <a:srgbClr val="FF0000"/>
                </a:solidFill>
              </a:rPr>
              <a:t>26 of 27 </a:t>
            </a:r>
            <a:r>
              <a:rPr lang="en-US" dirty="0" smtClean="0"/>
              <a:t>disability but unaided motion-retained independent ambulation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7o of 76- </a:t>
            </a:r>
            <a:r>
              <a:rPr lang="en-US" dirty="0" err="1" smtClean="0"/>
              <a:t>stabilised</a:t>
            </a:r>
            <a:r>
              <a:rPr lang="en-US" dirty="0" smtClean="0"/>
              <a:t> or improved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of </a:t>
            </a:r>
            <a:r>
              <a:rPr lang="en-US" dirty="0" err="1" smtClean="0"/>
              <a:t>dural</a:t>
            </a:r>
            <a:r>
              <a:rPr lang="en-US" dirty="0" smtClean="0"/>
              <a:t> AVF</a:t>
            </a:r>
            <a:endParaRPr lang="en-IN" dirty="0"/>
          </a:p>
        </p:txBody>
      </p:sp>
      <p:pic>
        <p:nvPicPr>
          <p:cNvPr id="5122" name="Picture 2" descr="C:\Users\RAGHAVENDRA\Desktop\100CANON\IMG_3265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255" y="1774825"/>
            <a:ext cx="3383490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Embolisation</a:t>
            </a:r>
            <a:r>
              <a:rPr lang="en-US" dirty="0" smtClean="0"/>
              <a:t>: IBC (isobutyl-2-cynoacrylate)</a:t>
            </a:r>
          </a:p>
          <a:p>
            <a:pPr>
              <a:buNone/>
            </a:pPr>
            <a:r>
              <a:rPr lang="en-US" dirty="0" smtClean="0"/>
              <a:t>     Disadvantages:</a:t>
            </a:r>
          </a:p>
          <a:p>
            <a:pPr>
              <a:buNone/>
            </a:pPr>
            <a:r>
              <a:rPr lang="en-US" dirty="0" smtClean="0"/>
              <a:t>        1. Durability of </a:t>
            </a:r>
            <a:r>
              <a:rPr lang="en-US" dirty="0" err="1" smtClean="0"/>
              <a:t>occlusoin</a:t>
            </a:r>
            <a:r>
              <a:rPr lang="en-US" dirty="0" smtClean="0"/>
              <a:t> is less</a:t>
            </a:r>
          </a:p>
          <a:p>
            <a:pPr>
              <a:buNone/>
            </a:pPr>
            <a:r>
              <a:rPr lang="en-US" dirty="0" smtClean="0"/>
              <a:t>        2. Cannot be </a:t>
            </a:r>
            <a:r>
              <a:rPr lang="en-US" dirty="0" err="1" smtClean="0"/>
              <a:t>saftely</a:t>
            </a:r>
            <a:r>
              <a:rPr lang="en-US" dirty="0" smtClean="0"/>
              <a:t> used in patients with </a:t>
            </a:r>
            <a:r>
              <a:rPr lang="en-US" dirty="0" err="1" smtClean="0"/>
              <a:t>comman</a:t>
            </a:r>
            <a:r>
              <a:rPr lang="en-US" dirty="0" smtClean="0"/>
              <a:t> arterial supply</a:t>
            </a:r>
          </a:p>
          <a:p>
            <a:pPr>
              <a:buNone/>
            </a:pPr>
            <a:r>
              <a:rPr lang="en-US" dirty="0" smtClean="0"/>
              <a:t>        3.  </a:t>
            </a:r>
            <a:r>
              <a:rPr lang="en-US" dirty="0" err="1" smtClean="0"/>
              <a:t>Hemorrage</a:t>
            </a:r>
            <a:r>
              <a:rPr lang="en-US" dirty="0" smtClean="0"/>
              <a:t> and delayed paraplegia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PRESENT  ROLE: </a:t>
            </a:r>
            <a:r>
              <a:rPr lang="en-US" dirty="0" err="1" smtClean="0">
                <a:solidFill>
                  <a:srgbClr val="FF0000"/>
                </a:solidFill>
              </a:rPr>
              <a:t>Foix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alajouanine</a:t>
            </a:r>
            <a:r>
              <a:rPr lang="en-US" dirty="0" smtClean="0">
                <a:solidFill>
                  <a:srgbClr val="FF0000"/>
                </a:solidFill>
              </a:rPr>
              <a:t>  syndrome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SPINAL AVM\catheter_in_vesse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Intradural</a:t>
            </a:r>
            <a:r>
              <a:rPr lang="en-US" dirty="0" smtClean="0"/>
              <a:t> </a:t>
            </a:r>
            <a:r>
              <a:rPr lang="en-US" dirty="0" err="1" smtClean="0"/>
              <a:t>avm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Surgery: type, location &amp; size</a:t>
            </a:r>
          </a:p>
          <a:p>
            <a:r>
              <a:rPr lang="en-US" dirty="0" err="1" smtClean="0"/>
              <a:t>Embolisation</a:t>
            </a:r>
            <a:r>
              <a:rPr lang="en-US" dirty="0" smtClean="0"/>
              <a:t>: PVA sponge </a:t>
            </a:r>
            <a:r>
              <a:rPr lang="en-US" dirty="0" err="1" smtClean="0"/>
              <a:t>microparticles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Glomus</a:t>
            </a:r>
            <a:r>
              <a:rPr lang="en-US" dirty="0" smtClean="0"/>
              <a:t> </a:t>
            </a:r>
            <a:r>
              <a:rPr lang="en-US" dirty="0" err="1" smtClean="0"/>
              <a:t>angioma</a:t>
            </a:r>
            <a:r>
              <a:rPr lang="en-US" dirty="0" smtClean="0"/>
              <a:t> surgery</a:t>
            </a:r>
            <a:endParaRPr lang="en-IN" dirty="0"/>
          </a:p>
        </p:txBody>
      </p:sp>
      <p:pic>
        <p:nvPicPr>
          <p:cNvPr id="2050" name="Picture 2" descr="C:\Users\RAGHAVENDRA\Desktop\100CANON\IMG_3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111" y="1774825"/>
            <a:ext cx="4973778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Perimedullary</a:t>
            </a:r>
            <a:r>
              <a:rPr lang="en-US" dirty="0" smtClean="0"/>
              <a:t> AVF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648200"/>
          </a:xfrm>
        </p:spPr>
        <p:txBody>
          <a:bodyPr/>
          <a:lstStyle/>
          <a:p>
            <a:r>
              <a:rPr lang="en-US" dirty="0" smtClean="0"/>
              <a:t>Type I-  Surgery</a:t>
            </a:r>
          </a:p>
          <a:p>
            <a:r>
              <a:rPr lang="en-US" dirty="0" smtClean="0"/>
              <a:t>Type II- Surgery</a:t>
            </a:r>
          </a:p>
          <a:p>
            <a:r>
              <a:rPr lang="en-US" dirty="0" smtClean="0"/>
              <a:t>Type III- Embolic  occlusion with latex  balloon, surgery or </a:t>
            </a:r>
            <a:r>
              <a:rPr lang="en-US" dirty="0" err="1" smtClean="0"/>
              <a:t>embolisation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Cavenous</a:t>
            </a:r>
            <a:r>
              <a:rPr lang="en-US" dirty="0" smtClean="0"/>
              <a:t> </a:t>
            </a:r>
            <a:r>
              <a:rPr lang="en-US" dirty="0" err="1" smtClean="0"/>
              <a:t>angioma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Surgery is the treatment of choice</a:t>
            </a:r>
          </a:p>
          <a:p>
            <a:r>
              <a:rPr lang="en-US" dirty="0" smtClean="0"/>
              <a:t>Linear </a:t>
            </a:r>
            <a:r>
              <a:rPr lang="en-US" dirty="0" err="1" smtClean="0"/>
              <a:t>myelotomy</a:t>
            </a:r>
            <a:r>
              <a:rPr lang="en-US" dirty="0" smtClean="0"/>
              <a:t> over the most </a:t>
            </a:r>
            <a:r>
              <a:rPr lang="en-US" dirty="0" err="1" smtClean="0"/>
              <a:t>supe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RAGHAVENDRA\Desktop\100CANON\IMG_3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98097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Thank you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anatomy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defTabSz="952500" eaLnBrk="0" hangingPunct="0"/>
            <a:r>
              <a:rPr lang="en-US" b="1" dirty="0" smtClean="0">
                <a:latin typeface="Times New Roman" charset="0"/>
              </a:rPr>
              <a:t> </a:t>
            </a:r>
            <a:r>
              <a:rPr lang="en-US" b="1" i="1" dirty="0" smtClean="0">
                <a:latin typeface="Times New Roman" charset="0"/>
              </a:rPr>
              <a:t>Posterior Spinal Arteries</a:t>
            </a:r>
            <a:r>
              <a:rPr lang="en-US" b="1" dirty="0" smtClean="0">
                <a:latin typeface="Times New Roman" charset="0"/>
              </a:rPr>
              <a:t> (2), originate from each vertebral artery or Posterior Inferior </a:t>
            </a:r>
            <a:r>
              <a:rPr lang="en-US" b="1" dirty="0" err="1" smtClean="0">
                <a:latin typeface="Times New Roman" charset="0"/>
              </a:rPr>
              <a:t>Cerebellar</a:t>
            </a:r>
            <a:r>
              <a:rPr lang="en-US" b="1" dirty="0" smtClean="0">
                <a:latin typeface="Times New Roman" charset="0"/>
              </a:rPr>
              <a:t> on each side of the Medulla. They receive varied contribution from the posterior </a:t>
            </a:r>
            <a:r>
              <a:rPr lang="en-US" b="1" dirty="0" err="1" smtClean="0">
                <a:latin typeface="Times New Roman" charset="0"/>
              </a:rPr>
              <a:t>radicular</a:t>
            </a:r>
            <a:r>
              <a:rPr lang="en-US" b="1" dirty="0" smtClean="0">
                <a:latin typeface="Times New Roman" charset="0"/>
              </a:rPr>
              <a:t> arteries and form two longitudinal </a:t>
            </a:r>
            <a:r>
              <a:rPr lang="en-US" b="1" dirty="0" err="1" smtClean="0">
                <a:latin typeface="Times New Roman" charset="0"/>
              </a:rPr>
              <a:t>plexiform</a:t>
            </a:r>
            <a:r>
              <a:rPr lang="en-US" b="1" dirty="0" smtClean="0">
                <a:latin typeface="Times New Roman" charset="0"/>
              </a:rPr>
              <a:t> channels near the dorsal root entry zone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 b="1" dirty="0" smtClean="0">
              <a:latin typeface="Times New Roman" charset="0"/>
            </a:endParaRPr>
          </a:p>
          <a:p>
            <a:pPr defTabSz="952500" eaLnBrk="0" hangingPunct="0"/>
            <a:r>
              <a:rPr lang="en-US" b="1" dirty="0" smtClean="0">
                <a:latin typeface="Times New Roman" charset="0"/>
              </a:rPr>
              <a:t>Descends along the </a:t>
            </a:r>
            <a:r>
              <a:rPr lang="en-US" b="1" dirty="0" err="1" smtClean="0">
                <a:latin typeface="Times New Roman" charset="0"/>
              </a:rPr>
              <a:t>dorsolateral</a:t>
            </a:r>
            <a:r>
              <a:rPr lang="en-US" b="1" dirty="0" smtClean="0">
                <a:latin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</a:rPr>
              <a:t>sulcus</a:t>
            </a:r>
            <a:r>
              <a:rPr lang="en-US" b="1" dirty="0" smtClean="0">
                <a:latin typeface="Times New Roman" charset="0"/>
              </a:rPr>
              <a:t>. </a:t>
            </a:r>
          </a:p>
          <a:p>
            <a:pPr defTabSz="952500"/>
            <a:r>
              <a:rPr lang="en-US" b="1" dirty="0" smtClean="0">
                <a:latin typeface="Arial" charset="0"/>
              </a:rPr>
              <a:t>Notice that these vessels also taper until resupplied by </a:t>
            </a:r>
            <a:r>
              <a:rPr lang="en-US" b="1" dirty="0" err="1" smtClean="0">
                <a:latin typeface="Arial" charset="0"/>
              </a:rPr>
              <a:t>radicular</a:t>
            </a:r>
            <a:r>
              <a:rPr lang="en-US" b="1" dirty="0" smtClean="0">
                <a:latin typeface="Arial" charset="0"/>
              </a:rPr>
              <a:t> arteries.</a:t>
            </a:r>
          </a:p>
          <a:p>
            <a:endParaRPr lang="en-IN" dirty="0"/>
          </a:p>
        </p:txBody>
      </p:sp>
      <p:pic>
        <p:nvPicPr>
          <p:cNvPr id="5" name="Content Placeholder 4" descr="bloodsuppl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7541"/>
            <a:ext cx="4038600" cy="433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648200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</a:t>
            </a:r>
            <a:r>
              <a:rPr lang="en-US" dirty="0" err="1" smtClean="0"/>
              <a:t>antomy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defTabSz="952500" eaLnBrk="0" hangingPunct="0"/>
            <a:r>
              <a:rPr lang="en-US" sz="3600" b="1" i="1" dirty="0" smtClean="0">
                <a:solidFill>
                  <a:srgbClr val="FF0000"/>
                </a:solidFill>
                <a:latin typeface="Times New Roman" charset="0"/>
              </a:rPr>
              <a:t>Anterior Spinal Artery</a:t>
            </a:r>
            <a:r>
              <a:rPr lang="en-US" sz="3600" b="1" dirty="0" smtClean="0">
                <a:latin typeface="Times New Roman" charset="0"/>
              </a:rPr>
              <a:t>, provides </a:t>
            </a:r>
            <a:r>
              <a:rPr lang="en-US" sz="3600" b="1" dirty="0" err="1" smtClean="0">
                <a:latin typeface="Times New Roman" charset="0"/>
              </a:rPr>
              <a:t>sulcal</a:t>
            </a:r>
            <a:r>
              <a:rPr lang="en-US" sz="3600" b="1" dirty="0" smtClean="0">
                <a:latin typeface="Times New Roman" charset="0"/>
              </a:rPr>
              <a:t> branches which penetrate the ventral median fissure and supply the ventral 2/3 of the spinal cord.</a:t>
            </a:r>
          </a:p>
          <a:p>
            <a:pPr defTabSz="952500" eaLnBrk="0" hangingPunct="0"/>
            <a:endParaRPr lang="en-US" sz="3600" b="1" dirty="0" smtClean="0">
              <a:latin typeface="Times New Roman" charset="0"/>
            </a:endParaRPr>
          </a:p>
          <a:p>
            <a:pPr defTabSz="9525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Posteroir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spinal arteries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supply the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posterior columns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gelatinosa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dorsal root entry zone, and a variable portion of the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lateral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corticospinal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 tract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IN" dirty="0"/>
          </a:p>
        </p:txBody>
      </p:sp>
      <p:pic>
        <p:nvPicPr>
          <p:cNvPr id="5" name="Content Placeholder 4" descr="spinalbloo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648200" y="2983995"/>
            <a:ext cx="4038600" cy="220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G_3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04800"/>
            <a:ext cx="9372599" cy="7467599"/>
          </a:xfrm>
        </p:spPr>
      </p:pic>
      <p:sp>
        <p:nvSpPr>
          <p:cNvPr id="7" name="Rectangle 6"/>
          <p:cNvSpPr/>
          <p:nvPr/>
        </p:nvSpPr>
        <p:spPr>
          <a:xfrm>
            <a:off x="228600" y="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ARTERIOVENOUS MALFORMATIONS              OF SPINAL CORD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classifications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Elsberg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performed the first </a:t>
            </a:r>
            <a:r>
              <a:rPr lang="en-US" dirty="0" err="1" smtClean="0"/>
              <a:t>succcesful</a:t>
            </a:r>
            <a:r>
              <a:rPr lang="en-US" dirty="0" smtClean="0"/>
              <a:t> operation for a spinal AVM in </a:t>
            </a:r>
            <a:r>
              <a:rPr lang="en-US" dirty="0" smtClean="0">
                <a:solidFill>
                  <a:srgbClr val="FF0000"/>
                </a:solidFill>
              </a:rPr>
              <a:t>1914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540</TotalTime>
  <Words>1095</Words>
  <Application>Microsoft Office PowerPoint</Application>
  <PresentationFormat>On-screen Show (4:3)</PresentationFormat>
  <Paragraphs>195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Module</vt:lpstr>
      <vt:lpstr> ARTERIOVENOUS MALFORMATION              OF SPINAL CORD</vt:lpstr>
      <vt:lpstr>Vascular anatomy of spinal cord</vt:lpstr>
      <vt:lpstr>Vascular anatomy of spinal cord</vt:lpstr>
      <vt:lpstr>Vascular anatomy</vt:lpstr>
      <vt:lpstr>Slide 5</vt:lpstr>
      <vt:lpstr>Vascular anatomy</vt:lpstr>
      <vt:lpstr>Vascular antomy</vt:lpstr>
      <vt:lpstr>Slide 8</vt:lpstr>
      <vt:lpstr>History and classifications</vt:lpstr>
      <vt:lpstr>WYBURN MASON   1943</vt:lpstr>
      <vt:lpstr>Dopman and djindjian 1960</vt:lpstr>
      <vt:lpstr>Kendal and Louge 1977</vt:lpstr>
      <vt:lpstr>Djindjian 1977</vt:lpstr>
      <vt:lpstr>classification</vt:lpstr>
      <vt:lpstr>AVM</vt:lpstr>
      <vt:lpstr>Dural arteriovenous  fistula</vt:lpstr>
      <vt:lpstr>Dural AVF</vt:lpstr>
      <vt:lpstr>Dural AVF</vt:lpstr>
      <vt:lpstr>Dural AVF</vt:lpstr>
      <vt:lpstr>Cause </vt:lpstr>
      <vt:lpstr>Pathophysiology </vt:lpstr>
      <vt:lpstr>Clinical features</vt:lpstr>
      <vt:lpstr>Natural history</vt:lpstr>
      <vt:lpstr>Tobin and Layton</vt:lpstr>
      <vt:lpstr>Intrdural AV malformations</vt:lpstr>
      <vt:lpstr>Juvenile AVM</vt:lpstr>
      <vt:lpstr>Slide 27</vt:lpstr>
      <vt:lpstr>Intrdural AV malformations</vt:lpstr>
      <vt:lpstr>Pathology</vt:lpstr>
      <vt:lpstr>Clinical features</vt:lpstr>
      <vt:lpstr>Natural history</vt:lpstr>
      <vt:lpstr>Conclusion</vt:lpstr>
      <vt:lpstr>Intradural  AVFs</vt:lpstr>
      <vt:lpstr>Perimedullary AVFs</vt:lpstr>
      <vt:lpstr>Cavernous angioma</vt:lpstr>
      <vt:lpstr>Differential  diagnosis</vt:lpstr>
      <vt:lpstr>Diagnostic  studies</vt:lpstr>
      <vt:lpstr>Confirmative invesigation</vt:lpstr>
      <vt:lpstr>Dural AVF</vt:lpstr>
      <vt:lpstr>Intrdural AVM &amp; AVF</vt:lpstr>
      <vt:lpstr>Cavernous angiomas</vt:lpstr>
      <vt:lpstr>Cavernous angioma</vt:lpstr>
      <vt:lpstr>Selective spinal angiography</vt:lpstr>
      <vt:lpstr>Selective spinal angiography of dural AVF</vt:lpstr>
      <vt:lpstr>Dural AVF</vt:lpstr>
      <vt:lpstr>Dural AVF</vt:lpstr>
      <vt:lpstr>Intradural AVM</vt:lpstr>
      <vt:lpstr>Intrdural AVM</vt:lpstr>
      <vt:lpstr>Intrdural AVF</vt:lpstr>
      <vt:lpstr>Treatment  and outcome</vt:lpstr>
      <vt:lpstr>Surgery of dural AVF</vt:lpstr>
      <vt:lpstr>Slide 52</vt:lpstr>
      <vt:lpstr>Intradural avm</vt:lpstr>
      <vt:lpstr>Glomus angioma surgery</vt:lpstr>
      <vt:lpstr>Perimedullary AVF</vt:lpstr>
      <vt:lpstr>Cavenous angioma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RAGHAVENDRA</dc:creator>
  <cp:lastModifiedBy>Sony</cp:lastModifiedBy>
  <cp:revision>81</cp:revision>
  <dcterms:created xsi:type="dcterms:W3CDTF">2006-08-16T00:00:00Z</dcterms:created>
  <dcterms:modified xsi:type="dcterms:W3CDTF">2020-08-18T17:27:45Z</dcterms:modified>
</cp:coreProperties>
</file>