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7" r:id="rId3"/>
    <p:sldId id="258" r:id="rId4"/>
    <p:sldId id="261" r:id="rId5"/>
    <p:sldId id="278" r:id="rId6"/>
    <p:sldId id="259" r:id="rId7"/>
    <p:sldId id="260" r:id="rId8"/>
    <p:sldId id="265" r:id="rId9"/>
    <p:sldId id="264" r:id="rId10"/>
    <p:sldId id="282" r:id="rId11"/>
    <p:sldId id="266" r:id="rId12"/>
    <p:sldId id="338" r:id="rId13"/>
    <p:sldId id="267" r:id="rId14"/>
    <p:sldId id="337" r:id="rId15"/>
    <p:sldId id="339" r:id="rId16"/>
    <p:sldId id="269" r:id="rId17"/>
    <p:sldId id="271" r:id="rId18"/>
    <p:sldId id="272" r:id="rId19"/>
    <p:sldId id="275" r:id="rId20"/>
    <p:sldId id="273" r:id="rId21"/>
    <p:sldId id="283" r:id="rId22"/>
    <p:sldId id="262" r:id="rId23"/>
    <p:sldId id="276" r:id="rId24"/>
    <p:sldId id="284" r:id="rId25"/>
    <p:sldId id="280" r:id="rId26"/>
    <p:sldId id="286" r:id="rId27"/>
    <p:sldId id="285" r:id="rId28"/>
    <p:sldId id="292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299" r:id="rId42"/>
    <p:sldId id="301" r:id="rId43"/>
    <p:sldId id="340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35" r:id="rId65"/>
    <p:sldId id="325" r:id="rId66"/>
    <p:sldId id="326" r:id="rId67"/>
    <p:sldId id="327" r:id="rId68"/>
    <p:sldId id="329" r:id="rId69"/>
    <p:sldId id="333" r:id="rId70"/>
    <p:sldId id="341" r:id="rId71"/>
    <p:sldId id="330" r:id="rId72"/>
    <p:sldId id="331" r:id="rId73"/>
    <p:sldId id="332" r:id="rId74"/>
    <p:sldId id="336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BIN, KOLKATA Neurosurgery Handouts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0B82E-5932-485C-A1BC-64C1E3EA154E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CIPLA NeuroGuardian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C00B0-1847-48E7-BCCB-EB7BB5882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BIN, KOLKATA Neurosurgery Handouts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18C7-9090-4698-A37F-413BDD375D18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CIPLA NeuroGuardian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6034E-D98A-4640-BDEB-3F0F006B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CIPLA NeuroGuardian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BIN, KOLKATA Neurosurgery Handouts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92DB94-8CC2-4750-A95C-93D8AEC42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C43B-7A39-4731-AA39-0CBC64096F5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B201-A9BF-4727-AB07-FFB5845FE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e_cell" TargetMode="External"/><Relationship Id="rId2" Type="http://schemas.openxmlformats.org/officeDocument/2006/relationships/hyperlink" Target="http://en.wikipedia.org/wiki/Rod_c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elanopsi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1"/>
            <a:ext cx="8458200" cy="6019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ANATOMY OF VISUAL PATHWAY AND OPTIC CHIASMA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5105400"/>
            <a:ext cx="4267200" cy="91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DR. </a:t>
            </a:r>
            <a:r>
              <a:rPr lang="en-US" sz="2800" b="1" dirty="0" err="1" smtClean="0">
                <a:solidFill>
                  <a:schemeClr val="tx1"/>
                </a:solidFill>
              </a:rPr>
              <a:t>Bhagwati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salgotra</a:t>
            </a:r>
            <a:endParaRPr lang="en-US" sz="2800" b="1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VISUAL 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3500" dirty="0"/>
              <a:t>R</a:t>
            </a:r>
            <a:r>
              <a:rPr lang="en-US" sz="3500" dirty="0" smtClean="0"/>
              <a:t>etina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Optic disc </a:t>
            </a:r>
          </a:p>
          <a:p>
            <a:r>
              <a:rPr lang="en-US" dirty="0" smtClean="0"/>
              <a:t>Optic nerve</a:t>
            </a:r>
          </a:p>
          <a:p>
            <a:r>
              <a:rPr lang="en-US" dirty="0" smtClean="0"/>
              <a:t>Optic </a:t>
            </a:r>
            <a:r>
              <a:rPr lang="en-US" dirty="0" err="1" smtClean="0"/>
              <a:t>chiasma</a:t>
            </a:r>
            <a:endParaRPr lang="en-US" dirty="0" smtClean="0"/>
          </a:p>
          <a:p>
            <a:r>
              <a:rPr lang="en-US" dirty="0" smtClean="0"/>
              <a:t>Optic tract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</a:p>
          <a:p>
            <a:r>
              <a:rPr lang="en-US" dirty="0" smtClean="0"/>
              <a:t>Optic radiation</a:t>
            </a:r>
          </a:p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isual cortex </a:t>
            </a:r>
          </a:p>
          <a:p>
            <a:r>
              <a:rPr lang="en-US" dirty="0"/>
              <a:t>V</a:t>
            </a:r>
            <a:r>
              <a:rPr lang="en-US" dirty="0" smtClean="0"/>
              <a:t>isual association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 optic disc</a:t>
            </a:r>
            <a:r>
              <a:rPr lang="en-US" dirty="0" smtClean="0"/>
              <a:t> -where ganglion cell axons exit the eye to form the optic nerve. </a:t>
            </a:r>
          </a:p>
          <a:p>
            <a:r>
              <a:rPr lang="en-US" dirty="0" smtClean="0"/>
              <a:t>Light insensitive . </a:t>
            </a:r>
          </a:p>
          <a:p>
            <a:r>
              <a:rPr lang="en-US" dirty="0" smtClean="0"/>
              <a:t>Called the blind spot or </a:t>
            </a:r>
            <a:r>
              <a:rPr lang="en-US" i="1" dirty="0" smtClean="0"/>
              <a:t>"physiological blind spot"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Carries  1 to 1.2 million neuron from the eye.</a:t>
            </a:r>
          </a:p>
          <a:p>
            <a:r>
              <a:rPr lang="en-US" dirty="0" smtClean="0"/>
              <a:t> 3 to 4 mm  nasal to fovea. </a:t>
            </a:r>
          </a:p>
          <a:p>
            <a:r>
              <a:rPr lang="en-US" dirty="0" smtClean="0"/>
              <a:t>It is a vertical oval, </a:t>
            </a:r>
          </a:p>
          <a:p>
            <a:r>
              <a:rPr lang="en-US" dirty="0" smtClean="0"/>
              <a:t>Dimension 1.76mm horizontally by 1.92mm vertically.</a:t>
            </a:r>
          </a:p>
          <a:p>
            <a:r>
              <a:rPr lang="en-US" dirty="0" smtClean="0"/>
              <a:t> a central depression - optic cup.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disc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Normal </a:t>
            </a:r>
            <a:r>
              <a:rPr lang="en-US" dirty="0"/>
              <a:t>y</a:t>
            </a:r>
            <a:r>
              <a:rPr lang="en-US" dirty="0" smtClean="0"/>
              <a:t>ellowish white</a:t>
            </a:r>
          </a:p>
          <a:p>
            <a:r>
              <a:rPr lang="en-US" dirty="0" smtClean="0"/>
              <a:t>Nasal margin slightly blurred then temporal</a:t>
            </a:r>
          </a:p>
          <a:p>
            <a:r>
              <a:rPr lang="en-US" dirty="0" smtClean="0"/>
              <a:t>Flat with retina</a:t>
            </a:r>
          </a:p>
          <a:p>
            <a:r>
              <a:rPr lang="en-US" dirty="0" smtClean="0"/>
              <a:t>Paler temporally</a:t>
            </a:r>
          </a:p>
          <a:p>
            <a:endParaRPr lang="en-US" dirty="0"/>
          </a:p>
        </p:txBody>
      </p:sp>
      <p:pic>
        <p:nvPicPr>
          <p:cNvPr id="1026" name="Picture 2" descr="http://www.utoronto.ca/neuronotes/NeuroExam/images/content/cn2_fund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191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importance of optic disc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Papilledema</a:t>
            </a:r>
            <a:r>
              <a:rPr lang="en-US" dirty="0" smtClean="0"/>
              <a:t> –</a:t>
            </a:r>
          </a:p>
          <a:p>
            <a:pPr lvl="1"/>
            <a:r>
              <a:rPr lang="en-US" dirty="0" smtClean="0"/>
              <a:t> a/k choked disc</a:t>
            </a:r>
          </a:p>
          <a:p>
            <a:pPr lvl="1"/>
            <a:r>
              <a:rPr lang="en-US" dirty="0" smtClean="0"/>
              <a:t> c/b </a:t>
            </a:r>
            <a:r>
              <a:rPr lang="en-US" dirty="0" err="1" smtClean="0"/>
              <a:t>axoplasmic</a:t>
            </a:r>
            <a:r>
              <a:rPr lang="en-US" dirty="0" smtClean="0"/>
              <a:t> stasis</a:t>
            </a:r>
          </a:p>
          <a:p>
            <a:pPr lvl="1"/>
            <a:r>
              <a:rPr lang="en-US" dirty="0" smtClean="0"/>
              <a:t> elevated ICP lead to obliteration of retinal vein</a:t>
            </a:r>
          </a:p>
          <a:p>
            <a:pPr lvl="1"/>
            <a:r>
              <a:rPr lang="en-US" dirty="0" smtClean="0"/>
              <a:t>Where retinal vein pass through the subarachnoid space  (1 cm post to globe)</a:t>
            </a:r>
          </a:p>
          <a:p>
            <a:pPr lvl="1"/>
            <a:r>
              <a:rPr lang="en-US" dirty="0" smtClean="0"/>
              <a:t>Elevated ICP – </a:t>
            </a:r>
            <a:r>
              <a:rPr lang="en-US" dirty="0" err="1" smtClean="0"/>
              <a:t>b/l</a:t>
            </a:r>
            <a:r>
              <a:rPr lang="en-US" dirty="0" smtClean="0"/>
              <a:t> </a:t>
            </a:r>
            <a:r>
              <a:rPr lang="en-US" dirty="0" err="1" smtClean="0"/>
              <a:t>papilledema</a:t>
            </a:r>
            <a:endParaRPr lang="en-US" dirty="0" smtClean="0"/>
          </a:p>
          <a:p>
            <a:pPr lvl="1"/>
            <a:r>
              <a:rPr lang="en-US" dirty="0" smtClean="0"/>
              <a:t>Takes 24 - 48 hr to develop</a:t>
            </a:r>
          </a:p>
          <a:p>
            <a:pPr lvl="1"/>
            <a:r>
              <a:rPr lang="en-US" dirty="0" smtClean="0"/>
              <a:t>Does not cause visual problem till very severe.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importance of optic disc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029200" cy="46783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Disc edema-</a:t>
            </a:r>
          </a:p>
          <a:p>
            <a:pPr>
              <a:buNone/>
            </a:pPr>
            <a:r>
              <a:rPr lang="en-US" dirty="0" smtClean="0"/>
              <a:t>-optic neuritis</a:t>
            </a:r>
          </a:p>
          <a:p>
            <a:pPr>
              <a:buNone/>
            </a:pPr>
            <a:r>
              <a:rPr lang="en-US" dirty="0" smtClean="0"/>
              <a:t>-ant ischemic optic neuropathy</a:t>
            </a:r>
          </a:p>
          <a:p>
            <a:pPr>
              <a:buNone/>
            </a:pPr>
            <a:r>
              <a:rPr lang="en-US" dirty="0" smtClean="0"/>
              <a:t>-compression</a:t>
            </a:r>
          </a:p>
          <a:p>
            <a:pPr>
              <a:buNone/>
            </a:pPr>
            <a:r>
              <a:rPr lang="en-US" dirty="0" smtClean="0"/>
              <a:t>-central retinal vein occlusion</a:t>
            </a:r>
          </a:p>
          <a:p>
            <a:pPr>
              <a:buNone/>
            </a:pPr>
            <a:r>
              <a:rPr lang="en-US" dirty="0" smtClean="0"/>
              <a:t>-optic nerve infiltration</a:t>
            </a:r>
          </a:p>
          <a:p>
            <a:pPr>
              <a:buNone/>
            </a:pPr>
            <a:r>
              <a:rPr lang="en-US" dirty="0" smtClean="0"/>
              <a:t>-etc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ttp://eyemac.com/healthlinks/disease/papilled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4038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importance of optic disc..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64820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Optic atrophy –</a:t>
            </a:r>
          </a:p>
          <a:p>
            <a:pPr>
              <a:buNone/>
            </a:pPr>
            <a:r>
              <a:rPr lang="en-US" dirty="0" smtClean="0"/>
              <a:t>-paler then normal</a:t>
            </a:r>
          </a:p>
          <a:p>
            <a:pPr>
              <a:buNone/>
            </a:pPr>
            <a:r>
              <a:rPr lang="en-US" dirty="0" smtClean="0"/>
              <a:t>-more demarcated</a:t>
            </a:r>
          </a:p>
          <a:p>
            <a:pPr>
              <a:buNone/>
            </a:pPr>
            <a:r>
              <a:rPr lang="en-US" dirty="0" smtClean="0"/>
              <a:t>-punched-out appearance</a:t>
            </a:r>
          </a:p>
          <a:p>
            <a:pPr>
              <a:buNone/>
            </a:pPr>
            <a:r>
              <a:rPr lang="en-US" dirty="0" smtClean="0"/>
              <a:t>-Cup prominent  </a:t>
            </a:r>
            <a:endParaRPr lang="en-US" dirty="0"/>
          </a:p>
        </p:txBody>
      </p:sp>
      <p:pic>
        <p:nvPicPr>
          <p:cNvPr id="94210" name="Picture 2" descr="http://t2.gstatic.com/images?q=tbn:BBHezyP_LIrUqM:http://cloud.med.nyu.edu/modules/pub/neurosurgery/papilledema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962400" cy="449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Macula </a:t>
            </a:r>
            <a:r>
              <a:rPr lang="en-US" sz="4000" dirty="0" err="1"/>
              <a:t>lutea</a:t>
            </a:r>
            <a:endParaRPr lang="en-US" sz="4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876800" cy="5867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 Latin </a:t>
            </a:r>
            <a:r>
              <a:rPr lang="en-US" sz="2800" i="1" dirty="0"/>
              <a:t>macula</a:t>
            </a:r>
            <a:r>
              <a:rPr lang="en-US" sz="2800" dirty="0"/>
              <a:t>, "spot" + </a:t>
            </a:r>
            <a:r>
              <a:rPr lang="en-US" sz="2800" i="1" dirty="0" err="1"/>
              <a:t>lutea</a:t>
            </a:r>
            <a:r>
              <a:rPr lang="en-US" sz="2800" dirty="0"/>
              <a:t>, "yellow</a:t>
            </a:r>
            <a:r>
              <a:rPr lang="en-US" sz="2800" dirty="0" smtClean="0"/>
              <a:t>")</a:t>
            </a:r>
          </a:p>
          <a:p>
            <a:r>
              <a:rPr lang="en-US" sz="2800" dirty="0" smtClean="0"/>
              <a:t>Oval-shaped  </a:t>
            </a:r>
          </a:p>
          <a:p>
            <a:r>
              <a:rPr lang="en-US" sz="2800" dirty="0" smtClean="0"/>
              <a:t>Center </a:t>
            </a:r>
            <a:r>
              <a:rPr lang="en-US" sz="2800" dirty="0"/>
              <a:t>of the retina.</a:t>
            </a:r>
          </a:p>
          <a:p>
            <a:r>
              <a:rPr lang="en-US" sz="2800" dirty="0" smtClean="0"/>
              <a:t>Diameter ≈ </a:t>
            </a:r>
            <a:r>
              <a:rPr lang="en-US" sz="2800" dirty="0"/>
              <a:t>5 </a:t>
            </a:r>
            <a:r>
              <a:rPr lang="en-US" sz="2800" dirty="0" smtClean="0"/>
              <a:t>mm</a:t>
            </a:r>
          </a:p>
          <a:p>
            <a:r>
              <a:rPr lang="en-US" sz="2800" u="sng" dirty="0" err="1" smtClean="0"/>
              <a:t>Histologically</a:t>
            </a:r>
            <a:r>
              <a:rPr lang="en-US" sz="2800" u="sng" dirty="0" smtClean="0"/>
              <a:t> </a:t>
            </a:r>
            <a:r>
              <a:rPr lang="en-US" sz="2800" dirty="0" smtClean="0"/>
              <a:t> ≥2 </a:t>
            </a:r>
            <a:r>
              <a:rPr lang="en-US" sz="2800" dirty="0"/>
              <a:t>layers of </a:t>
            </a:r>
            <a:r>
              <a:rPr lang="en-US" sz="2800" u="sng" dirty="0"/>
              <a:t>ganglion </a:t>
            </a:r>
            <a:r>
              <a:rPr lang="en-US" sz="2800" u="sng" dirty="0" smtClean="0"/>
              <a:t>cells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Optic </a:t>
            </a:r>
            <a:r>
              <a:rPr lang="en-US" sz="2800" dirty="0"/>
              <a:t>nerve, 90% </a:t>
            </a:r>
            <a:r>
              <a:rPr lang="en-US" sz="2800" dirty="0" smtClean="0"/>
              <a:t>nerve fibers arise </a:t>
            </a:r>
            <a:r>
              <a:rPr lang="en-US" sz="2800" dirty="0"/>
              <a:t>from macula. </a:t>
            </a:r>
          </a:p>
          <a:p>
            <a:r>
              <a:rPr lang="en-US" sz="2800" b="1" u="sng" dirty="0" smtClean="0"/>
              <a:t>Fovea</a:t>
            </a:r>
            <a:r>
              <a:rPr lang="en-US" sz="2800" dirty="0"/>
              <a:t>, a small pit </a:t>
            </a:r>
            <a:r>
              <a:rPr lang="en-US" sz="2800" dirty="0" smtClean="0"/>
              <a:t>- </a:t>
            </a:r>
            <a:r>
              <a:rPr lang="en-US" sz="2800" dirty="0"/>
              <a:t>largest concentration of cone </a:t>
            </a:r>
            <a:r>
              <a:rPr lang="en-US" sz="2800" dirty="0" smtClean="0"/>
              <a:t>cells, </a:t>
            </a:r>
            <a:r>
              <a:rPr lang="en-US" sz="2800" dirty="0"/>
              <a:t>responsible for central vision.</a:t>
            </a:r>
          </a:p>
        </p:txBody>
      </p:sp>
      <p:pic>
        <p:nvPicPr>
          <p:cNvPr id="103432" name="Picture 8" descr="normal_retin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914400"/>
            <a:ext cx="42672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DSC01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86800" cy="5867400"/>
          </a:xfrm>
          <a:prstGeom prst="rect">
            <a:avLst/>
          </a:prstGeom>
          <a:noFill/>
        </p:spPr>
      </p:pic>
      <p:sp>
        <p:nvSpPr>
          <p:cNvPr id="7885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/>
              <a:t>Optic disc &amp; associated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Organization of fibers in visual pathway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334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At disc macular- temporal</a:t>
            </a:r>
          </a:p>
          <a:p>
            <a:r>
              <a:rPr lang="en-US" dirty="0" smtClean="0"/>
              <a:t>Shift to centre </a:t>
            </a:r>
          </a:p>
          <a:p>
            <a:r>
              <a:rPr lang="en-US" dirty="0" smtClean="0"/>
              <a:t>Medial fibers decussate to other side- </a:t>
            </a:r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 err="1" smtClean="0">
                <a:solidFill>
                  <a:schemeClr val="tx1"/>
                </a:solidFill>
              </a:rPr>
              <a:t>chiasma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Rotation of fibers inward in </a:t>
            </a:r>
            <a:r>
              <a:rPr lang="en-US" dirty="0" smtClean="0">
                <a:solidFill>
                  <a:schemeClr val="tx1"/>
                </a:solidFill>
              </a:rPr>
              <a:t>optic tract 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 Upper fib – medial , Lower – lateral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chemeClr val="tx1"/>
                </a:solidFill>
              </a:rPr>
              <a:t>post tract </a:t>
            </a:r>
            <a:r>
              <a:rPr lang="en-US" dirty="0" smtClean="0"/>
              <a:t>fib- fans out in six layers of LGB</a:t>
            </a:r>
          </a:p>
          <a:p>
            <a:r>
              <a:rPr lang="en-US" dirty="0" smtClean="0"/>
              <a:t>Crossed fib- layer 1,4,6</a:t>
            </a:r>
          </a:p>
          <a:p>
            <a:r>
              <a:rPr lang="en-US" dirty="0" smtClean="0"/>
              <a:t>Uncrossed- layer 2,3,5</a:t>
            </a:r>
          </a:p>
          <a:p>
            <a:r>
              <a:rPr lang="en-US" dirty="0" smtClean="0"/>
              <a:t>Macular fib-central wedge in LGB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3" name="Picture 2" descr="visual_field_pathwa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066800"/>
            <a:ext cx="4923004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Organization of fibers in visual pathway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334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Ultimately lower field represented medially(LGB)</a:t>
            </a:r>
          </a:p>
          <a:p>
            <a:r>
              <a:rPr lang="en-US" dirty="0" smtClean="0"/>
              <a:t>Upper field - laterally(LGB)</a:t>
            </a:r>
          </a:p>
          <a:p>
            <a:r>
              <a:rPr lang="en-US" dirty="0" smtClean="0"/>
              <a:t>The resultant fibers sweep out into the hemisphere in two fan shaped projection </a:t>
            </a:r>
          </a:p>
          <a:p>
            <a:r>
              <a:rPr lang="en-US" dirty="0" smtClean="0"/>
              <a:t>Lower fib makes Meyer’s loop(ant. temp. lobe)</a:t>
            </a:r>
          </a:p>
          <a:p>
            <a:r>
              <a:rPr lang="en-US" dirty="0" smtClean="0"/>
              <a:t>Upper fibers direct to parietal lobe</a:t>
            </a:r>
          </a:p>
          <a:p>
            <a:r>
              <a:rPr lang="en-US" dirty="0" smtClean="0"/>
              <a:t>Macular fib-at extreme tip : upper field -  lower half</a:t>
            </a:r>
          </a:p>
          <a:p>
            <a:pPr>
              <a:buNone/>
            </a:pPr>
            <a:r>
              <a:rPr lang="en-US" dirty="0" smtClean="0"/>
              <a:t>     lower field – upper half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3" name="Picture 2" descr="visual_field_pathwa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066800"/>
            <a:ext cx="4923004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VISUAL 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etina</a:t>
            </a:r>
          </a:p>
          <a:p>
            <a:r>
              <a:rPr lang="en-US" dirty="0" smtClean="0"/>
              <a:t>Optic disc </a:t>
            </a:r>
          </a:p>
          <a:p>
            <a:r>
              <a:rPr lang="en-US" dirty="0" smtClean="0"/>
              <a:t>Optic nerve</a:t>
            </a:r>
          </a:p>
          <a:p>
            <a:r>
              <a:rPr lang="en-US" dirty="0" smtClean="0"/>
              <a:t>Optic </a:t>
            </a:r>
            <a:r>
              <a:rPr lang="en-US" dirty="0" err="1" smtClean="0"/>
              <a:t>chiasma</a:t>
            </a:r>
            <a:endParaRPr lang="en-US" dirty="0" smtClean="0"/>
          </a:p>
          <a:p>
            <a:r>
              <a:rPr lang="en-US" dirty="0" smtClean="0"/>
              <a:t>Optic tract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</a:p>
          <a:p>
            <a:r>
              <a:rPr lang="en-US" dirty="0" smtClean="0"/>
              <a:t>Optic radiation</a:t>
            </a:r>
          </a:p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isual cortex </a:t>
            </a:r>
          </a:p>
          <a:p>
            <a:r>
              <a:rPr lang="en-US" dirty="0"/>
              <a:t>V</a:t>
            </a:r>
            <a:r>
              <a:rPr lang="en-US" dirty="0" smtClean="0"/>
              <a:t>isual association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DSC03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5344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VISUAL 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3500" dirty="0"/>
              <a:t>R</a:t>
            </a:r>
            <a:r>
              <a:rPr lang="en-US" sz="3500" dirty="0" smtClean="0"/>
              <a:t>etina</a:t>
            </a:r>
          </a:p>
          <a:p>
            <a:r>
              <a:rPr lang="en-US" dirty="0" smtClean="0"/>
              <a:t>Optic disc 3-4 mm nasal to the center.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Optic nerve</a:t>
            </a:r>
          </a:p>
          <a:p>
            <a:r>
              <a:rPr lang="en-US" dirty="0" smtClean="0"/>
              <a:t>Optic </a:t>
            </a:r>
            <a:r>
              <a:rPr lang="en-US" dirty="0" err="1" smtClean="0"/>
              <a:t>chiasma</a:t>
            </a:r>
            <a:endParaRPr lang="en-US" dirty="0" smtClean="0"/>
          </a:p>
          <a:p>
            <a:r>
              <a:rPr lang="en-US" dirty="0" smtClean="0"/>
              <a:t>Optic tract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</a:p>
          <a:p>
            <a:r>
              <a:rPr lang="en-US" dirty="0" smtClean="0"/>
              <a:t>Optic radiation</a:t>
            </a:r>
          </a:p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isual cortex </a:t>
            </a:r>
          </a:p>
          <a:p>
            <a:r>
              <a:rPr lang="en-US" dirty="0"/>
              <a:t>V</a:t>
            </a:r>
            <a:r>
              <a:rPr lang="en-US" dirty="0" smtClean="0"/>
              <a:t>isual association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OPTIC NERVE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Optic nerve fibers – axons of  ganglion cells</a:t>
            </a:r>
          </a:p>
          <a:p>
            <a:r>
              <a:rPr lang="en-US" dirty="0" smtClean="0"/>
              <a:t>Converge on optic disc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myelination</a:t>
            </a:r>
            <a:r>
              <a:rPr lang="en-US" dirty="0" smtClean="0"/>
              <a:t> by </a:t>
            </a:r>
            <a:r>
              <a:rPr lang="en-US" dirty="0" err="1" smtClean="0"/>
              <a:t>oligodendrocytes</a:t>
            </a:r>
            <a:endParaRPr lang="en-US" dirty="0" smtClean="0"/>
          </a:p>
          <a:p>
            <a:r>
              <a:rPr lang="en-US" dirty="0" smtClean="0"/>
              <a:t>Leaves the orbital cavity through optic canal</a:t>
            </a:r>
          </a:p>
          <a:p>
            <a:r>
              <a:rPr lang="en-US" dirty="0" smtClean="0"/>
              <a:t>Optic nerve extends from retina to optic </a:t>
            </a:r>
            <a:r>
              <a:rPr lang="en-US" dirty="0" err="1" smtClean="0"/>
              <a:t>chiasma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nerve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5 cm long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Divided into 4 portions:</a:t>
            </a:r>
          </a:p>
          <a:p>
            <a:pPr>
              <a:buNone/>
            </a:pPr>
            <a:r>
              <a:rPr lang="en-US" dirty="0" smtClean="0"/>
              <a:t>                                     intraocular-1mm</a:t>
            </a:r>
          </a:p>
          <a:p>
            <a:pPr>
              <a:buNone/>
            </a:pPr>
            <a:r>
              <a:rPr lang="en-US" dirty="0" smtClean="0"/>
              <a:t>				  intraorbital-25-30mm</a:t>
            </a:r>
          </a:p>
          <a:p>
            <a:pPr>
              <a:buNone/>
            </a:pPr>
            <a:r>
              <a:rPr lang="en-US" dirty="0" smtClean="0"/>
              <a:t>				  </a:t>
            </a:r>
            <a:r>
              <a:rPr lang="en-US" dirty="0" err="1" smtClean="0"/>
              <a:t>intracanalicular</a:t>
            </a:r>
            <a:r>
              <a:rPr lang="en-US" dirty="0" smtClean="0"/>
              <a:t>- 10mm</a:t>
            </a:r>
          </a:p>
          <a:p>
            <a:pPr>
              <a:buNone/>
            </a:pPr>
            <a:r>
              <a:rPr lang="en-US" dirty="0" smtClean="0"/>
              <a:t>				  intracranial-  10mm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Meninges</a:t>
            </a:r>
            <a:r>
              <a:rPr lang="en-US" dirty="0" smtClean="0"/>
              <a:t> extend forward along the optic nerves forming Vaginal sheath.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Through this sheath, subarachnoid space continues along the nerves &amp; transmits increased ICP, causing </a:t>
            </a:r>
            <a:r>
              <a:rPr lang="en-US" dirty="0" err="1" smtClean="0"/>
              <a:t>Papilledema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VISUAL 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3500" dirty="0"/>
              <a:t>R</a:t>
            </a:r>
            <a:r>
              <a:rPr lang="en-US" sz="3500" dirty="0" smtClean="0"/>
              <a:t>etina</a:t>
            </a:r>
          </a:p>
          <a:p>
            <a:r>
              <a:rPr lang="en-US" dirty="0" smtClean="0"/>
              <a:t>Optic disc 3-4 mm nasal to the center.</a:t>
            </a:r>
          </a:p>
          <a:p>
            <a:r>
              <a:rPr lang="en-US" dirty="0" smtClean="0"/>
              <a:t>Optic nerve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Optic </a:t>
            </a:r>
            <a:r>
              <a:rPr lang="en-US" b="1" dirty="0" err="1" smtClean="0">
                <a:solidFill>
                  <a:schemeClr val="tx1"/>
                </a:solidFill>
              </a:rPr>
              <a:t>chiasma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Optic tract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</a:p>
          <a:p>
            <a:r>
              <a:rPr lang="en-US" dirty="0" smtClean="0"/>
              <a:t>Optic radiation</a:t>
            </a:r>
          </a:p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isual cortex </a:t>
            </a:r>
          </a:p>
          <a:p>
            <a:r>
              <a:rPr lang="en-US" dirty="0"/>
              <a:t>V</a:t>
            </a:r>
            <a:r>
              <a:rPr lang="en-US" dirty="0" smtClean="0"/>
              <a:t>isual association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tx1"/>
                </a:solidFill>
              </a:rPr>
              <a:t> Optic Chiasma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685800"/>
            <a:ext cx="5105400" cy="6172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/>
              <a:t>Two optic nerves rise at an angle of 45 degrees to unite at the optic </a:t>
            </a:r>
            <a:r>
              <a:rPr lang="en-US" sz="2400" dirty="0" err="1"/>
              <a:t>chiasma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Chiasma</a:t>
            </a:r>
            <a:r>
              <a:rPr lang="en-US" sz="2400" dirty="0"/>
              <a:t> – Greek, </a:t>
            </a:r>
            <a:r>
              <a:rPr lang="en-US" sz="2400" b="1" dirty="0">
                <a:latin typeface="Informal Roman" pitchFamily="66" charset="0"/>
              </a:rPr>
              <a:t>chi X</a:t>
            </a:r>
          </a:p>
          <a:p>
            <a:r>
              <a:rPr lang="en-US" sz="2400" dirty="0"/>
              <a:t>Normal – above </a:t>
            </a:r>
            <a:r>
              <a:rPr lang="en-US" sz="2400" dirty="0" err="1"/>
              <a:t>sella</a:t>
            </a:r>
            <a:r>
              <a:rPr lang="en-US" sz="2400" dirty="0"/>
              <a:t> : 80%</a:t>
            </a:r>
          </a:p>
          <a:p>
            <a:r>
              <a:rPr lang="en-US" sz="2400" dirty="0"/>
              <a:t>Prefixed – 10%</a:t>
            </a:r>
          </a:p>
          <a:p>
            <a:r>
              <a:rPr lang="en-US" sz="2400" dirty="0" err="1"/>
              <a:t>Postfixed</a:t>
            </a:r>
            <a:r>
              <a:rPr lang="en-US" sz="2400" dirty="0"/>
              <a:t> – 10%</a:t>
            </a:r>
          </a:p>
          <a:p>
            <a:r>
              <a:rPr lang="en-US" sz="2400" dirty="0"/>
              <a:t>Macular fiber decussate as a separate compact bundle, inferior retinal (superior visual field) fibers cross inferiorly &amp; superior retinal (inferior visual field) fibers superiorly.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b="1" dirty="0"/>
          </a:p>
        </p:txBody>
      </p:sp>
      <p:pic>
        <p:nvPicPr>
          <p:cNvPr id="120840" name="Picture 8" descr="DSC017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685800"/>
            <a:ext cx="3810000" cy="3028950"/>
          </a:xfrm>
          <a:noFill/>
          <a:ln>
            <a:solidFill>
              <a:schemeClr val="bg1"/>
            </a:solidFill>
          </a:ln>
        </p:spPr>
      </p:pic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5181600" y="685800"/>
            <a:ext cx="9144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8382000" y="685800"/>
            <a:ext cx="6096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0843" name="Picture 11" descr="DSC017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98900"/>
            <a:ext cx="3429000" cy="295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tx1"/>
                </a:solidFill>
              </a:rPr>
              <a:t>Optic tracts </a:t>
            </a:r>
            <a:br>
              <a:rPr lang="en-US" sz="4000">
                <a:solidFill>
                  <a:schemeClr val="tx1"/>
                </a:solidFill>
              </a:rPr>
            </a:b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143000"/>
            <a:ext cx="5029200" cy="5410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Posterior to optic </a:t>
            </a:r>
            <a:r>
              <a:rPr lang="en-US" sz="2400" dirty="0" smtClean="0"/>
              <a:t>chiasm,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uncrossed fibers from the </a:t>
            </a:r>
            <a:r>
              <a:rPr lang="en-US" sz="2400" dirty="0" err="1"/>
              <a:t>ipsilateral</a:t>
            </a:r>
            <a:r>
              <a:rPr lang="en-US" sz="2400" dirty="0"/>
              <a:t> temporal </a:t>
            </a:r>
            <a:r>
              <a:rPr lang="en-US" sz="2400" dirty="0" err="1"/>
              <a:t>hemiretina</a:t>
            </a:r>
            <a:r>
              <a:rPr lang="en-US" sz="2400" dirty="0"/>
              <a:t> &amp; the crossed fibers from the </a:t>
            </a:r>
            <a:r>
              <a:rPr lang="en-US" sz="2400" dirty="0" err="1"/>
              <a:t>contralateral</a:t>
            </a:r>
            <a:r>
              <a:rPr lang="en-US" sz="2400" dirty="0"/>
              <a:t> nasal </a:t>
            </a:r>
            <a:r>
              <a:rPr lang="en-US" sz="2400" dirty="0" err="1"/>
              <a:t>hemiretina</a:t>
            </a:r>
            <a:r>
              <a:rPr lang="en-US" sz="2400" dirty="0"/>
              <a:t> form the </a:t>
            </a:r>
            <a:r>
              <a:rPr lang="en-US" sz="2400" b="1" dirty="0"/>
              <a:t>optic tract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55% axons from </a:t>
            </a:r>
            <a:r>
              <a:rPr lang="en-US" sz="2400" dirty="0" err="1"/>
              <a:t>cotralateral</a:t>
            </a:r>
            <a:r>
              <a:rPr lang="en-US" sz="2400" dirty="0"/>
              <a:t>, &amp; 45% from the </a:t>
            </a:r>
            <a:r>
              <a:rPr lang="en-US" sz="2400" dirty="0" err="1"/>
              <a:t>ipsilateral</a:t>
            </a:r>
            <a:r>
              <a:rPr lang="en-US" sz="2400" dirty="0"/>
              <a:t> </a:t>
            </a:r>
            <a:r>
              <a:rPr lang="en-US" sz="2400" dirty="0" err="1"/>
              <a:t>hemiretina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80% visual afferents &amp; 20% </a:t>
            </a:r>
            <a:r>
              <a:rPr lang="en-US" sz="2400" dirty="0" err="1"/>
              <a:t>pupilary</a:t>
            </a:r>
            <a:r>
              <a:rPr lang="en-US" sz="2400" dirty="0"/>
              <a:t> afferents.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Afferent fibers from pupil leave the tract just anterior to </a:t>
            </a:r>
            <a:r>
              <a:rPr lang="en-US" sz="2400" dirty="0" err="1"/>
              <a:t>geniculate</a:t>
            </a:r>
            <a:r>
              <a:rPr lang="en-US" sz="2400" dirty="0"/>
              <a:t> to enter the </a:t>
            </a:r>
            <a:r>
              <a:rPr lang="en-US" sz="2400" dirty="0" err="1"/>
              <a:t>pretectal</a:t>
            </a:r>
            <a:r>
              <a:rPr lang="en-US" sz="2400" dirty="0"/>
              <a:t> area of midbrain.</a:t>
            </a:r>
          </a:p>
        </p:txBody>
      </p:sp>
      <p:pic>
        <p:nvPicPr>
          <p:cNvPr id="141317" name="Picture 5" descr="DSC0177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143000"/>
            <a:ext cx="3657600" cy="541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VISUAL 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sz="3500" dirty="0"/>
              <a:t>R</a:t>
            </a:r>
            <a:r>
              <a:rPr lang="en-US" sz="3500" dirty="0" smtClean="0"/>
              <a:t>etina</a:t>
            </a:r>
          </a:p>
          <a:p>
            <a:r>
              <a:rPr lang="en-US" dirty="0" smtClean="0"/>
              <a:t>Optic disc 3-4 mm nasal to the center.</a:t>
            </a:r>
          </a:p>
          <a:p>
            <a:r>
              <a:rPr lang="en-US" dirty="0" smtClean="0"/>
              <a:t>Optic nerve</a:t>
            </a:r>
          </a:p>
          <a:p>
            <a:r>
              <a:rPr lang="en-US" dirty="0" smtClean="0"/>
              <a:t>Optic </a:t>
            </a:r>
            <a:r>
              <a:rPr lang="en-US" dirty="0" err="1" smtClean="0"/>
              <a:t>chiasma</a:t>
            </a:r>
            <a:endParaRPr lang="en-US" dirty="0" smtClean="0"/>
          </a:p>
          <a:p>
            <a:r>
              <a:rPr lang="en-US" sz="3900" b="1" dirty="0" smtClean="0">
                <a:solidFill>
                  <a:schemeClr val="tx1"/>
                </a:solidFill>
              </a:rPr>
              <a:t>Optic tract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</a:p>
          <a:p>
            <a:r>
              <a:rPr lang="en-US" dirty="0" smtClean="0"/>
              <a:t>Optic radiation</a:t>
            </a:r>
          </a:p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isual cortex </a:t>
            </a:r>
          </a:p>
          <a:p>
            <a:r>
              <a:rPr lang="en-US" dirty="0"/>
              <a:t>V</a:t>
            </a:r>
            <a:r>
              <a:rPr lang="en-US" dirty="0" smtClean="0"/>
              <a:t>isual association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VISUAL 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sz="3500" dirty="0"/>
              <a:t>R</a:t>
            </a:r>
            <a:r>
              <a:rPr lang="en-US" sz="3500" dirty="0" smtClean="0"/>
              <a:t>etina</a:t>
            </a:r>
          </a:p>
          <a:p>
            <a:r>
              <a:rPr lang="en-US" dirty="0" smtClean="0"/>
              <a:t>Optic disc 3-4 mm nasal to the center.</a:t>
            </a:r>
          </a:p>
          <a:p>
            <a:r>
              <a:rPr lang="en-US" dirty="0" smtClean="0"/>
              <a:t>Optic nerve</a:t>
            </a:r>
          </a:p>
          <a:p>
            <a:r>
              <a:rPr lang="en-US" dirty="0" smtClean="0"/>
              <a:t>Optic </a:t>
            </a:r>
            <a:r>
              <a:rPr lang="en-US" dirty="0" err="1" smtClean="0"/>
              <a:t>chiasma</a:t>
            </a:r>
            <a:endParaRPr lang="en-US" dirty="0" smtClean="0"/>
          </a:p>
          <a:p>
            <a:r>
              <a:rPr lang="en-US" sz="3500" dirty="0" smtClean="0"/>
              <a:t>Optic tract</a:t>
            </a:r>
          </a:p>
          <a:p>
            <a:r>
              <a:rPr lang="en-US" sz="3500" b="1" dirty="0" smtClean="0">
                <a:solidFill>
                  <a:schemeClr val="tx1"/>
                </a:solidFill>
              </a:rPr>
              <a:t>Lateral </a:t>
            </a:r>
            <a:r>
              <a:rPr lang="en-US" sz="3500" b="1" dirty="0" err="1" smtClean="0">
                <a:solidFill>
                  <a:schemeClr val="tx1"/>
                </a:solidFill>
              </a:rPr>
              <a:t>geniculate</a:t>
            </a:r>
            <a:r>
              <a:rPr lang="en-US" sz="3500" b="1" dirty="0" smtClean="0">
                <a:solidFill>
                  <a:schemeClr val="tx1"/>
                </a:solidFill>
              </a:rPr>
              <a:t> body</a:t>
            </a:r>
          </a:p>
          <a:p>
            <a:r>
              <a:rPr lang="en-US" dirty="0" smtClean="0"/>
              <a:t>Optic radiation</a:t>
            </a:r>
          </a:p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isual cortex </a:t>
            </a:r>
          </a:p>
          <a:p>
            <a:r>
              <a:rPr lang="en-US" dirty="0"/>
              <a:t>V</a:t>
            </a:r>
            <a:r>
              <a:rPr lang="en-US" dirty="0" smtClean="0"/>
              <a:t>isual association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873" y="533400"/>
            <a:ext cx="4786127" cy="5867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Small oval swelling </a:t>
            </a:r>
          </a:p>
          <a:p>
            <a:r>
              <a:rPr lang="en-US" dirty="0" smtClean="0"/>
              <a:t>Projecting from </a:t>
            </a:r>
            <a:r>
              <a:rPr lang="en-US" dirty="0" err="1" smtClean="0"/>
              <a:t>pulvinar</a:t>
            </a:r>
            <a:r>
              <a:rPr lang="en-US" dirty="0" smtClean="0"/>
              <a:t> of thalamus</a:t>
            </a:r>
          </a:p>
          <a:p>
            <a:r>
              <a:rPr lang="en-US" dirty="0" smtClean="0"/>
              <a:t>Input from both the eyes</a:t>
            </a:r>
          </a:p>
          <a:p>
            <a:r>
              <a:rPr lang="en-US" dirty="0" smtClean="0"/>
              <a:t>Relay these message to primary visual cortex through optic radiation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ABI-eyes-Fi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28600"/>
            <a:ext cx="6324600" cy="6248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6667" t="7927" r="5833"/>
          <a:stretch>
            <a:fillRect/>
          </a:stretch>
        </p:blipFill>
        <p:spPr bwMode="auto">
          <a:xfrm>
            <a:off x="3505200" y="6096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0" y="1371600"/>
            <a:ext cx="3505200" cy="4754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6 layers- 1,2,3,4,5,6</a:t>
            </a:r>
          </a:p>
          <a:p>
            <a:r>
              <a:rPr lang="en-US" dirty="0" smtClean="0"/>
              <a:t>Crossed fib- layer 1,4,6</a:t>
            </a:r>
          </a:p>
          <a:p>
            <a:r>
              <a:rPr lang="en-US" dirty="0" smtClean="0"/>
              <a:t>Uncrossed- layer 2,3,5</a:t>
            </a:r>
          </a:p>
          <a:p>
            <a:endParaRPr lang="en-US" dirty="0"/>
          </a:p>
        </p:txBody>
      </p:sp>
      <p:sp>
        <p:nvSpPr>
          <p:cNvPr id="5" name="ClipArt Placeholder 4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45376" t="44444" r="1613" b="1587"/>
          <a:stretch>
            <a:fillRect/>
          </a:stretch>
        </p:blipFill>
        <p:spPr bwMode="auto">
          <a:xfrm>
            <a:off x="4419600" y="1295400"/>
            <a:ext cx="441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LGB….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Retinal </a:t>
            </a:r>
            <a:r>
              <a:rPr lang="en-US" dirty="0" err="1" smtClean="0"/>
              <a:t>magno</a:t>
            </a:r>
            <a:r>
              <a:rPr lang="en-US" dirty="0" smtClean="0"/>
              <a:t> and </a:t>
            </a:r>
            <a:r>
              <a:rPr lang="en-US" dirty="0" err="1" smtClean="0"/>
              <a:t>parvo</a:t>
            </a:r>
            <a:r>
              <a:rPr lang="en-US" dirty="0" smtClean="0"/>
              <a:t> ganglion cell project to- 6 layers of LGB-</a:t>
            </a:r>
          </a:p>
          <a:p>
            <a:r>
              <a:rPr lang="en-US" dirty="0" smtClean="0"/>
              <a:t>2 ventral </a:t>
            </a:r>
            <a:r>
              <a:rPr lang="en-US" dirty="0" err="1" smtClean="0"/>
              <a:t>magnocellular</a:t>
            </a:r>
            <a:r>
              <a:rPr lang="en-US" dirty="0" smtClean="0"/>
              <a:t> layer</a:t>
            </a:r>
          </a:p>
          <a:p>
            <a:r>
              <a:rPr lang="en-US" dirty="0" smtClean="0"/>
              <a:t>4 dorsal </a:t>
            </a:r>
            <a:r>
              <a:rPr lang="en-US" dirty="0" err="1" smtClean="0"/>
              <a:t>parvocellular</a:t>
            </a:r>
            <a:r>
              <a:rPr lang="en-US" dirty="0" smtClean="0"/>
              <a:t> layer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VISUAL 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sz="3500" dirty="0"/>
              <a:t>R</a:t>
            </a:r>
            <a:r>
              <a:rPr lang="en-US" sz="3500" dirty="0" smtClean="0"/>
              <a:t>etina</a:t>
            </a:r>
          </a:p>
          <a:p>
            <a:r>
              <a:rPr lang="en-US" dirty="0" smtClean="0"/>
              <a:t>Optic disc 3-4 mm nasal to the center.</a:t>
            </a:r>
          </a:p>
          <a:p>
            <a:r>
              <a:rPr lang="en-US" dirty="0" smtClean="0"/>
              <a:t>Optic nerve</a:t>
            </a:r>
          </a:p>
          <a:p>
            <a:r>
              <a:rPr lang="en-US" dirty="0" smtClean="0"/>
              <a:t>Optic </a:t>
            </a:r>
            <a:r>
              <a:rPr lang="en-US" dirty="0" err="1" smtClean="0"/>
              <a:t>chiasma</a:t>
            </a:r>
            <a:endParaRPr lang="en-US" dirty="0" smtClean="0"/>
          </a:p>
          <a:p>
            <a:r>
              <a:rPr lang="en-US" sz="3500" dirty="0" smtClean="0"/>
              <a:t>Optic tract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</a:p>
          <a:p>
            <a:r>
              <a:rPr lang="en-US" sz="3500" b="1" dirty="0" smtClean="0">
                <a:solidFill>
                  <a:schemeClr val="tx1"/>
                </a:solidFill>
              </a:rPr>
              <a:t>Optic radiation</a:t>
            </a:r>
          </a:p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isual cortex </a:t>
            </a:r>
          </a:p>
          <a:p>
            <a:r>
              <a:rPr lang="en-US" dirty="0"/>
              <a:t>V</a:t>
            </a:r>
            <a:r>
              <a:rPr lang="en-US" dirty="0" smtClean="0"/>
              <a:t>isual association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Optic radiation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4800600" cy="5105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optic </a:t>
            </a:r>
            <a:r>
              <a:rPr lang="en-US" sz="2800" dirty="0"/>
              <a:t>radiation </a:t>
            </a:r>
            <a:r>
              <a:rPr lang="en-US" sz="2800" dirty="0" smtClean="0"/>
              <a:t>= </a:t>
            </a:r>
            <a:r>
              <a:rPr lang="en-US" sz="2800" dirty="0" err="1"/>
              <a:t>geniculo-calcarine</a:t>
            </a:r>
            <a:r>
              <a:rPr lang="en-US" sz="2800" dirty="0"/>
              <a:t> tract </a:t>
            </a:r>
            <a:r>
              <a:rPr lang="en-US" sz="2800" dirty="0" smtClean="0"/>
              <a:t>= </a:t>
            </a:r>
            <a:r>
              <a:rPr lang="en-US" sz="2800" dirty="0" err="1" smtClean="0"/>
              <a:t>geniculostriate</a:t>
            </a:r>
            <a:r>
              <a:rPr lang="en-US" sz="2800" dirty="0" smtClean="0"/>
              <a:t> </a:t>
            </a:r>
            <a:r>
              <a:rPr lang="en-US" sz="2800" dirty="0"/>
              <a:t>pathway).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axons </a:t>
            </a:r>
            <a:r>
              <a:rPr lang="en-US" sz="2800" dirty="0"/>
              <a:t>from relay neurons in the </a:t>
            </a:r>
            <a:r>
              <a:rPr lang="en-US" sz="2800" dirty="0" smtClean="0"/>
              <a:t> LGB carrying </a:t>
            </a:r>
            <a:r>
              <a:rPr lang="en-US" sz="2800" dirty="0"/>
              <a:t>visual information to the visual cortex (also called </a:t>
            </a:r>
            <a:r>
              <a:rPr lang="en-US" sz="2800" i="1" dirty="0"/>
              <a:t>striate cortex</a:t>
            </a:r>
            <a:r>
              <a:rPr lang="en-US" sz="2800" dirty="0"/>
              <a:t>) along the </a:t>
            </a:r>
            <a:r>
              <a:rPr lang="en-US" sz="2800" dirty="0" err="1"/>
              <a:t>calcarine</a:t>
            </a:r>
            <a:r>
              <a:rPr lang="en-US" sz="2800" dirty="0"/>
              <a:t> fissure.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45413" name="Picture 5" descr="fig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384175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tx1"/>
                </a:solidFill>
              </a:rPr>
              <a:t>Optic radiation</a:t>
            </a:r>
            <a:br>
              <a:rPr lang="en-US" sz="4000">
                <a:solidFill>
                  <a:schemeClr val="tx1"/>
                </a:solidFill>
              </a:rPr>
            </a:b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305800" cy="6172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Fibers in optic radiations  split into two parts on each side:</a:t>
            </a:r>
            <a:endParaRPr lang="en-US" sz="2400" b="1" dirty="0" smtClean="0"/>
          </a:p>
          <a:p>
            <a:r>
              <a:rPr lang="en-US" sz="2400" b="1" dirty="0" smtClean="0"/>
              <a:t>Fibers </a:t>
            </a:r>
            <a:r>
              <a:rPr lang="en-US" sz="2400" b="1" dirty="0"/>
              <a:t>from the </a:t>
            </a:r>
            <a:r>
              <a:rPr lang="en-US" sz="2400" b="1" i="1" dirty="0"/>
              <a:t>inferior retina</a:t>
            </a:r>
            <a:r>
              <a:rPr lang="en-US" sz="2400" b="1" dirty="0"/>
              <a:t> </a:t>
            </a:r>
            <a:r>
              <a:rPr lang="en-US" sz="2400" dirty="0"/>
              <a:t>(also called "Meyer's loop" or "</a:t>
            </a:r>
            <a:r>
              <a:rPr lang="en-US" sz="2400" dirty="0" err="1"/>
              <a:t>Archambault's</a:t>
            </a:r>
            <a:r>
              <a:rPr lang="en-US" sz="2400" dirty="0"/>
              <a:t> loop") </a:t>
            </a:r>
            <a:endParaRPr lang="en-US" sz="2400" dirty="0" smtClean="0"/>
          </a:p>
          <a:p>
            <a:r>
              <a:rPr lang="en-US" sz="2400" dirty="0" smtClean="0"/>
              <a:t>Pass </a:t>
            </a:r>
            <a:r>
              <a:rPr lang="en-US" sz="2400" dirty="0"/>
              <a:t>through the temporal lobe by looping around the inferior horn of the lateral ventricle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Carry </a:t>
            </a:r>
            <a:r>
              <a:rPr lang="en-US" sz="2400" dirty="0"/>
              <a:t>information from the </a:t>
            </a:r>
            <a:r>
              <a:rPr lang="en-US" sz="2400" i="1" dirty="0"/>
              <a:t>superior part</a:t>
            </a:r>
            <a:r>
              <a:rPr lang="en-US" sz="2400" dirty="0"/>
              <a:t> of the visual field. A lesion in the temporal lobe that results in damage to Meyer's loop causes a characteristic loss of vision in a superior quadrant (</a:t>
            </a:r>
            <a:r>
              <a:rPr lang="en-US" sz="2400" dirty="0" err="1"/>
              <a:t>quadrantanopia</a:t>
            </a:r>
            <a:r>
              <a:rPr lang="en-US" sz="2400" dirty="0"/>
              <a:t>.) </a:t>
            </a:r>
            <a:r>
              <a:rPr lang="en-US" sz="2400" dirty="0" smtClean="0"/>
              <a:t>pie in sky</a:t>
            </a:r>
            <a:endParaRPr lang="en-US" sz="2400" dirty="0"/>
          </a:p>
          <a:p>
            <a:r>
              <a:rPr lang="en-US" sz="2400" b="1" dirty="0"/>
              <a:t>Fibers from the </a:t>
            </a:r>
            <a:r>
              <a:rPr lang="en-US" sz="2400" b="1" i="1" dirty="0"/>
              <a:t>superior retina</a:t>
            </a:r>
            <a:r>
              <a:rPr lang="en-US" sz="2400" b="1" dirty="0"/>
              <a:t> </a:t>
            </a:r>
            <a:r>
              <a:rPr lang="en-US" sz="2400" dirty="0"/>
              <a:t>(also called "Baum's loop</a:t>
            </a:r>
            <a:r>
              <a:rPr lang="en-US" sz="2400" dirty="0" smtClean="0"/>
              <a:t>")</a:t>
            </a:r>
          </a:p>
          <a:p>
            <a:r>
              <a:rPr lang="en-US" sz="2400" dirty="0" smtClean="0"/>
              <a:t>Travel </a:t>
            </a:r>
            <a:r>
              <a:rPr lang="en-US" sz="2400" dirty="0"/>
              <a:t>straight back through the parietal lobe to the occipital lobe in the </a:t>
            </a:r>
            <a:r>
              <a:rPr lang="en-US" sz="2400" dirty="0" err="1"/>
              <a:t>retrolenticular</a:t>
            </a:r>
            <a:r>
              <a:rPr lang="en-US" sz="2400" dirty="0"/>
              <a:t> limb of the internal capsule to the visual cortex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Carry </a:t>
            </a:r>
            <a:r>
              <a:rPr lang="en-US" sz="2400" dirty="0"/>
              <a:t>information from the </a:t>
            </a:r>
            <a:r>
              <a:rPr lang="en-US" sz="2400" i="1" dirty="0"/>
              <a:t>inferior part</a:t>
            </a:r>
            <a:r>
              <a:rPr lang="en-US" sz="2400" dirty="0"/>
              <a:t> of the visual field. Taking the shorter path, </a:t>
            </a:r>
            <a:r>
              <a:rPr lang="en-US" sz="2400" dirty="0" smtClean="0"/>
              <a:t>less </a:t>
            </a:r>
            <a:r>
              <a:rPr lang="en-US" sz="2400" dirty="0"/>
              <a:t>susceptible to damage.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NEUROSURGICAL IMPORTANCE OF MEYER’S LOOP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3657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Meyer's loop (Meyer,1907), carries signals that represent the entire </a:t>
            </a:r>
            <a:r>
              <a:rPr lang="en-US" sz="2400" dirty="0" err="1"/>
              <a:t>contralateral</a:t>
            </a:r>
            <a:r>
              <a:rPr lang="en-US" sz="2400" dirty="0"/>
              <a:t> upper visual field.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Clinical significance, because of the large number of </a:t>
            </a:r>
            <a:r>
              <a:rPr lang="en-US" sz="2400" b="1" dirty="0" smtClean="0"/>
              <a:t>temporal lobe resections.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Anterior </a:t>
            </a:r>
            <a:r>
              <a:rPr lang="en-US" sz="2400" dirty="0"/>
              <a:t>tip of Meyer's loop is 28 ± 3 mm posterior to the temporal pole.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dirty="0"/>
              <a:t>Diffusion tensor imaging and fiber </a:t>
            </a:r>
            <a:r>
              <a:rPr lang="en-US" sz="2400" dirty="0" err="1"/>
              <a:t>tractography</a:t>
            </a:r>
            <a:r>
              <a:rPr lang="en-US" sz="2400" dirty="0"/>
              <a:t> </a:t>
            </a:r>
            <a:r>
              <a:rPr lang="en-US" sz="2400" b="1" dirty="0"/>
              <a:t>(DTI-FT).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Identification of OR with </a:t>
            </a:r>
            <a:r>
              <a:rPr lang="en-US" sz="2400" b="1" dirty="0" err="1" smtClean="0"/>
              <a:t>ConTrack</a:t>
            </a: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</p:txBody>
      </p:sp>
      <p:pic>
        <p:nvPicPr>
          <p:cNvPr id="147465" name="Picture 9" descr="fi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24413"/>
            <a:ext cx="8229600" cy="2033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ERP_-_optic_cab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620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229600" cy="2362200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Wingdings" pitchFamily="2" charset="2"/>
              <a:buChar char="§"/>
            </a:pPr>
            <a:r>
              <a:rPr lang="en-US" dirty="0" smtClean="0"/>
              <a:t>Right superior </a:t>
            </a:r>
            <a:r>
              <a:rPr lang="en-US" dirty="0" err="1" smtClean="0"/>
              <a:t>quadrantanopia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characteristic of damage </a:t>
            </a:r>
            <a:r>
              <a:rPr lang="en-US" dirty="0" err="1" smtClean="0"/>
              <a:t>toMeyer's</a:t>
            </a:r>
            <a:r>
              <a:rPr lang="en-US" dirty="0" smtClean="0"/>
              <a:t> loop on the left side of the brain.</a:t>
            </a:r>
            <a:endParaRPr lang="en-US" dirty="0"/>
          </a:p>
        </p:txBody>
      </p:sp>
      <p:pic>
        <p:nvPicPr>
          <p:cNvPr id="4" name="Content Placeholder 3" descr="Right_superior_quadrantanop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2296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Four neuron conduct visual impulse </a:t>
            </a:r>
          </a:p>
          <a:p>
            <a:pPr>
              <a:buNone/>
            </a:pPr>
            <a:r>
              <a:rPr lang="en-US" sz="4000" dirty="0" smtClean="0"/>
              <a:t>   a. rod and cones</a:t>
            </a:r>
          </a:p>
          <a:p>
            <a:pPr>
              <a:buNone/>
            </a:pPr>
            <a:r>
              <a:rPr lang="en-US" sz="4000" dirty="0" smtClean="0"/>
              <a:t>	b. bipolar neurons</a:t>
            </a:r>
          </a:p>
          <a:p>
            <a:pPr>
              <a:buNone/>
            </a:pPr>
            <a:r>
              <a:rPr lang="en-US" sz="4000" dirty="0" smtClean="0"/>
              <a:t>	c. ganglion cells</a:t>
            </a:r>
          </a:p>
          <a:p>
            <a:pPr>
              <a:buNone/>
            </a:pPr>
            <a:r>
              <a:rPr lang="en-US" sz="4000" dirty="0"/>
              <a:t>	</a:t>
            </a:r>
            <a:r>
              <a:rPr lang="en-US" sz="4000" dirty="0" smtClean="0"/>
              <a:t>d. neurons of lateral </a:t>
            </a:r>
            <a:r>
              <a:rPr lang="en-US" sz="4000" dirty="0" err="1" smtClean="0"/>
              <a:t>geniculate</a:t>
            </a:r>
            <a:r>
              <a:rPr lang="en-US" sz="4000" dirty="0" smtClean="0"/>
              <a:t> body.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b="1" dirty="0" smtClean="0"/>
              <a:t>VISUAL 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sz="3500" dirty="0"/>
              <a:t>R</a:t>
            </a:r>
            <a:r>
              <a:rPr lang="en-US" sz="3500" dirty="0" smtClean="0"/>
              <a:t>etina</a:t>
            </a:r>
          </a:p>
          <a:p>
            <a:r>
              <a:rPr lang="en-US" dirty="0" smtClean="0"/>
              <a:t>Optic disc 3-4 mm nasal to the center.</a:t>
            </a:r>
          </a:p>
          <a:p>
            <a:r>
              <a:rPr lang="en-US" dirty="0" smtClean="0"/>
              <a:t>Optic nerve</a:t>
            </a:r>
          </a:p>
          <a:p>
            <a:r>
              <a:rPr lang="en-US" dirty="0" smtClean="0"/>
              <a:t>Optic </a:t>
            </a:r>
            <a:r>
              <a:rPr lang="en-US" dirty="0" err="1" smtClean="0"/>
              <a:t>chiasma</a:t>
            </a:r>
            <a:endParaRPr lang="en-US" dirty="0" smtClean="0"/>
          </a:p>
          <a:p>
            <a:r>
              <a:rPr lang="en-US" sz="3500" dirty="0" smtClean="0"/>
              <a:t>Optic tract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</a:p>
          <a:p>
            <a:r>
              <a:rPr lang="en-US" sz="3500" dirty="0" smtClean="0"/>
              <a:t>Optic radiation</a:t>
            </a: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b="1" dirty="0" smtClean="0">
                <a:solidFill>
                  <a:schemeClr val="tx1"/>
                </a:solidFill>
              </a:rPr>
              <a:t>isual cortex &amp;Visual association cortex</a:t>
            </a:r>
          </a:p>
          <a:p>
            <a:r>
              <a:rPr lang="en-US" dirty="0" smtClean="0"/>
              <a:t>Blood supply of visual pathway.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cortex &amp; Visual association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The term </a:t>
            </a:r>
            <a:r>
              <a:rPr lang="en-US" i="1" dirty="0" smtClean="0"/>
              <a:t>visual cortex</a:t>
            </a:r>
            <a:r>
              <a:rPr lang="en-US" dirty="0" smtClean="0"/>
              <a:t> refers to the primary visual cortex (also known as striate cortex or V1).</a:t>
            </a:r>
          </a:p>
          <a:p>
            <a:r>
              <a:rPr lang="en-US" dirty="0" smtClean="0"/>
              <a:t>The primary visual cortex is anatomically equivalent to </a:t>
            </a:r>
            <a:r>
              <a:rPr lang="en-US" dirty="0" err="1" smtClean="0"/>
              <a:t>Brodmann</a:t>
            </a:r>
            <a:r>
              <a:rPr lang="en-US" dirty="0" smtClean="0"/>
              <a:t> area 17.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extrastriate</a:t>
            </a:r>
            <a:r>
              <a:rPr lang="en-US" dirty="0" smtClean="0"/>
              <a:t> cortical areas consist of </a:t>
            </a:r>
            <a:r>
              <a:rPr lang="en-US" dirty="0" err="1" smtClean="0"/>
              <a:t>Brodmann</a:t>
            </a:r>
            <a:r>
              <a:rPr lang="en-US" dirty="0" smtClean="0"/>
              <a:t> area 18 and </a:t>
            </a:r>
            <a:r>
              <a:rPr lang="en-US" dirty="0" err="1" smtClean="0"/>
              <a:t>Brodmann</a:t>
            </a:r>
            <a:r>
              <a:rPr lang="en-US" dirty="0" smtClean="0"/>
              <a:t> area 19.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Brodmann_Cytoarchitectonics_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867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Visual cortex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cortex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The primary visual cortex, V1, is the </a:t>
            </a:r>
            <a:r>
              <a:rPr lang="en-US" dirty="0" err="1" smtClean="0"/>
              <a:t>koniocortex</a:t>
            </a:r>
            <a:r>
              <a:rPr lang="en-US" dirty="0" smtClean="0"/>
              <a:t> (sensory type)</a:t>
            </a:r>
          </a:p>
          <a:p>
            <a:r>
              <a:rPr lang="en-US" dirty="0" smtClean="0"/>
              <a:t> located in and around the </a:t>
            </a:r>
            <a:r>
              <a:rPr lang="en-US" dirty="0" err="1" smtClean="0"/>
              <a:t>calcrine</a:t>
            </a:r>
            <a:r>
              <a:rPr lang="en-US" dirty="0" smtClean="0"/>
              <a:t> fissure in the occipital lobe.</a:t>
            </a:r>
          </a:p>
          <a:p>
            <a:r>
              <a:rPr lang="en-US" dirty="0" smtClean="0"/>
              <a:t> Each hemisphere’s V1 receives information directly from its </a:t>
            </a:r>
            <a:r>
              <a:rPr lang="en-US" dirty="0" err="1" smtClean="0"/>
              <a:t>ipsilateral</a:t>
            </a:r>
            <a:r>
              <a:rPr lang="en-US" dirty="0" smtClean="0"/>
              <a:t> lateral </a:t>
            </a:r>
            <a:r>
              <a:rPr lang="en-US" dirty="0" err="1" smtClean="0"/>
              <a:t>geniculate</a:t>
            </a:r>
            <a:r>
              <a:rPr lang="en-US" dirty="0" smtClean="0"/>
              <a:t> nucleus.</a:t>
            </a:r>
          </a:p>
          <a:p>
            <a:r>
              <a:rPr lang="en-US" dirty="0" smtClean="0"/>
              <a:t>Each V1 transmits information to two primary pathways, - dorsal stream &amp;ventral stream:-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876800" cy="5410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/>
              <a:t>Dorsal stream -</a:t>
            </a:r>
            <a:r>
              <a:rPr lang="en-US" dirty="0" smtClean="0"/>
              <a:t> begins with V1,  through  V2, then to the </a:t>
            </a:r>
            <a:r>
              <a:rPr lang="en-US" dirty="0" err="1" smtClean="0"/>
              <a:t>dorsomedial</a:t>
            </a:r>
            <a:r>
              <a:rPr lang="en-US" dirty="0" smtClean="0"/>
              <a:t> area and  v5 (MT)  to the posterior parietal cortex.</a:t>
            </a:r>
          </a:p>
          <a:p>
            <a:r>
              <a:rPr lang="en-US" dirty="0" smtClean="0"/>
              <a:t>Sometimes called the "</a:t>
            </a:r>
            <a:r>
              <a:rPr lang="en-US" i="1" dirty="0" smtClean="0"/>
              <a:t>Where Pathway</a:t>
            </a:r>
            <a:r>
              <a:rPr lang="en-US" dirty="0" smtClean="0"/>
              <a:t>" or "</a:t>
            </a:r>
            <a:r>
              <a:rPr lang="en-US" i="1" dirty="0" smtClean="0"/>
              <a:t>How Pathway</a:t>
            </a:r>
            <a:r>
              <a:rPr lang="en-US" dirty="0" smtClean="0"/>
              <a:t>", </a:t>
            </a:r>
          </a:p>
          <a:p>
            <a:r>
              <a:rPr lang="en-US" dirty="0" smtClean="0"/>
              <a:t>Associated with motion,</a:t>
            </a:r>
          </a:p>
          <a:p>
            <a:pPr>
              <a:buNone/>
            </a:pPr>
            <a:r>
              <a:rPr lang="en-US" dirty="0" smtClean="0"/>
              <a:t>	locations,  control of the eyes and arms, especially when visual information is used to guide 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4267200" cy="5410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/>
              <a:t>Ventral stream- </a:t>
            </a:r>
            <a:r>
              <a:rPr lang="en-US" dirty="0" smtClean="0"/>
              <a:t>begins with V1, through V2, then through  V4, and to the inferior temporal cortex.</a:t>
            </a:r>
          </a:p>
          <a:p>
            <a:r>
              <a:rPr lang="en-US" dirty="0" smtClean="0"/>
              <a:t>Called the "What Pathway", is associated with form recognition ,storage of long term memories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Image showing ventral stream (purple) and dorsal stream (green) in the human brain visual system.</a:t>
            </a:r>
            <a:endParaRPr lang="en-US" sz="3600" dirty="0"/>
          </a:p>
        </p:txBody>
      </p:sp>
      <p:pic>
        <p:nvPicPr>
          <p:cNvPr id="4" name="Content Placeholder 3" descr="800px-Ventral-dorsal_stream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1448" y="1"/>
            <a:ext cx="6341104" cy="495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visual association areas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5867400" cy="6096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Visual </a:t>
            </a:r>
            <a:r>
              <a:rPr lang="en-US" sz="2400" b="1" dirty="0"/>
              <a:t>area V2</a:t>
            </a:r>
            <a:r>
              <a:rPr lang="en-US" sz="2400" dirty="0"/>
              <a:t>, </a:t>
            </a:r>
            <a:r>
              <a:rPr lang="en-US" sz="2400" dirty="0" smtClean="0"/>
              <a:t>k/a </a:t>
            </a:r>
            <a:r>
              <a:rPr lang="en-US" sz="2400" b="1" dirty="0" err="1"/>
              <a:t>prestriate</a:t>
            </a:r>
            <a:r>
              <a:rPr lang="en-US" sz="2400" b="1" dirty="0"/>
              <a:t> </a:t>
            </a:r>
            <a:r>
              <a:rPr lang="en-US" sz="2400" b="1" dirty="0" smtClean="0"/>
              <a:t>cortex</a:t>
            </a:r>
            <a:r>
              <a:rPr lang="en-US" sz="2400" dirty="0" smtClean="0"/>
              <a:t>, second </a:t>
            </a:r>
            <a:r>
              <a:rPr lang="en-US" sz="2400" dirty="0"/>
              <a:t>major area in the visual cortex, </a:t>
            </a:r>
            <a:r>
              <a:rPr lang="en-US" sz="2400" dirty="0" smtClean="0"/>
              <a:t> </a:t>
            </a:r>
            <a:r>
              <a:rPr lang="en-US" sz="2400" dirty="0"/>
              <a:t>first region </a:t>
            </a:r>
            <a:r>
              <a:rPr lang="en-US" sz="2400" dirty="0" smtClean="0"/>
              <a:t>in </a:t>
            </a:r>
            <a:r>
              <a:rPr lang="en-US" sz="2400" dirty="0"/>
              <a:t>the visual association area. It receives strong </a:t>
            </a:r>
            <a:r>
              <a:rPr lang="en-US" sz="2400" dirty="0" smtClean="0"/>
              <a:t>feed forward </a:t>
            </a:r>
            <a:r>
              <a:rPr lang="en-US" sz="2400" dirty="0"/>
              <a:t>connections from </a:t>
            </a:r>
            <a:r>
              <a:rPr lang="en-US" sz="2400" dirty="0" smtClean="0"/>
              <a:t>V1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Sends </a:t>
            </a:r>
            <a:r>
              <a:rPr lang="en-US" sz="2400" dirty="0"/>
              <a:t>strong connections to V3, V4, and V5.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Sends </a:t>
            </a:r>
            <a:r>
              <a:rPr lang="en-US" sz="2400" dirty="0"/>
              <a:t>strong feedback connections to V1.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Third </a:t>
            </a:r>
            <a:r>
              <a:rPr lang="en-US" sz="2400" b="1" dirty="0"/>
              <a:t>visual </a:t>
            </a:r>
            <a:r>
              <a:rPr lang="en-US" sz="2400" b="1" dirty="0" smtClean="0"/>
              <a:t>complex(V3)</a:t>
            </a:r>
            <a:r>
              <a:rPr lang="en-US" sz="2400" dirty="0" smtClean="0"/>
              <a:t> </a:t>
            </a:r>
            <a:r>
              <a:rPr lang="en-US" sz="2400" dirty="0"/>
              <a:t>refers to the region of cortex located immediately in front of V2,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Visual area V4</a:t>
            </a:r>
            <a:r>
              <a:rPr lang="en-US" sz="2400" dirty="0"/>
              <a:t> is </a:t>
            </a:r>
            <a:r>
              <a:rPr lang="en-US" sz="2400" dirty="0" err="1"/>
              <a:t>extrastriate</a:t>
            </a:r>
            <a:r>
              <a:rPr lang="en-US" sz="2400" dirty="0"/>
              <a:t> visual cortex. </a:t>
            </a:r>
            <a:r>
              <a:rPr lang="en-US" sz="2400" dirty="0" smtClean="0"/>
              <a:t> </a:t>
            </a:r>
            <a:r>
              <a:rPr lang="en-US" sz="2400" dirty="0"/>
              <a:t>located anterior to V2 and posterior to posterior </a:t>
            </a:r>
            <a:r>
              <a:rPr lang="en-US" sz="2400" dirty="0" err="1"/>
              <a:t>inferotemporal</a:t>
            </a:r>
            <a:r>
              <a:rPr lang="en-US" sz="2400" dirty="0"/>
              <a:t> area (PIT).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Visual area V5</a:t>
            </a:r>
            <a:r>
              <a:rPr lang="en-US" sz="2400" dirty="0"/>
              <a:t>, also known as </a:t>
            </a:r>
            <a:r>
              <a:rPr lang="en-US" sz="2400" b="1" dirty="0"/>
              <a:t>visual area MT</a:t>
            </a:r>
            <a:r>
              <a:rPr lang="en-US" sz="2400" dirty="0"/>
              <a:t> (middle temporal), is a </a:t>
            </a:r>
            <a:r>
              <a:rPr lang="en-US" sz="2400" dirty="0" smtClean="0"/>
              <a:t>region of </a:t>
            </a:r>
            <a:r>
              <a:rPr lang="en-US" sz="2400" dirty="0" err="1" smtClean="0"/>
              <a:t>extrastriate</a:t>
            </a:r>
            <a:r>
              <a:rPr lang="en-US" sz="2400" dirty="0" smtClean="0"/>
              <a:t> visual cortex that play </a:t>
            </a:r>
            <a:r>
              <a:rPr lang="en-US" sz="2400" dirty="0"/>
              <a:t>role in the perception of motion.</a:t>
            </a:r>
          </a:p>
        </p:txBody>
      </p:sp>
      <p:pic>
        <p:nvPicPr>
          <p:cNvPr id="155652" name="Picture 4" descr="MT_Cort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762000"/>
            <a:ext cx="3429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b="1" dirty="0" smtClean="0"/>
              <a:t>VISUAL 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sz="3500" dirty="0"/>
              <a:t>R</a:t>
            </a:r>
            <a:r>
              <a:rPr lang="en-US" sz="3500" dirty="0" smtClean="0"/>
              <a:t>etina</a:t>
            </a:r>
          </a:p>
          <a:p>
            <a:r>
              <a:rPr lang="en-US" dirty="0" smtClean="0"/>
              <a:t>Optic disc 3-4 mm nasal to the center.</a:t>
            </a:r>
          </a:p>
          <a:p>
            <a:r>
              <a:rPr lang="en-US" dirty="0" smtClean="0"/>
              <a:t>Optic nerve</a:t>
            </a:r>
          </a:p>
          <a:p>
            <a:r>
              <a:rPr lang="en-US" dirty="0" smtClean="0"/>
              <a:t>Optic </a:t>
            </a:r>
            <a:r>
              <a:rPr lang="en-US" dirty="0" err="1" smtClean="0"/>
              <a:t>chiasma</a:t>
            </a:r>
            <a:endParaRPr lang="en-US" dirty="0" smtClean="0"/>
          </a:p>
          <a:p>
            <a:r>
              <a:rPr lang="en-US" sz="3500" dirty="0" smtClean="0"/>
              <a:t>Optic tract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</a:p>
          <a:p>
            <a:r>
              <a:rPr lang="en-US" sz="3500" dirty="0" smtClean="0"/>
              <a:t>Optic radiation</a:t>
            </a:r>
          </a:p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isual cortex &amp;Visual association cortex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Blood supply of visual pathway.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tx1"/>
                </a:solidFill>
              </a:rPr>
              <a:t>Vascular supply of the visual pathways</a:t>
            </a:r>
            <a:r>
              <a:rPr lang="en-US" sz="4000">
                <a:solidFill>
                  <a:srgbClr val="FF3300"/>
                </a:solidFill>
              </a:rPr>
              <a:t/>
            </a:r>
            <a:br>
              <a:rPr lang="en-US" sz="4000">
                <a:solidFill>
                  <a:srgbClr val="FF3300"/>
                </a:solidFill>
              </a:rPr>
            </a:b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Retina – Ophthalmic artery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                  * Central retinal artery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                  * Dural branches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                           </a:t>
            </a:r>
            <a:r>
              <a:rPr lang="en-US" sz="2000" dirty="0" err="1"/>
              <a:t>Falcine</a:t>
            </a:r>
            <a:r>
              <a:rPr lang="en-US" sz="2000" dirty="0"/>
              <a:t> artery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                           Recurrent </a:t>
            </a:r>
            <a:r>
              <a:rPr lang="en-US" sz="2000" dirty="0" err="1"/>
              <a:t>meningial</a:t>
            </a:r>
            <a:r>
              <a:rPr lang="en-US" sz="2000" dirty="0"/>
              <a:t> 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                  *  Posterior </a:t>
            </a:r>
            <a:r>
              <a:rPr lang="en-US" sz="2000" dirty="0" err="1"/>
              <a:t>ciliary</a:t>
            </a:r>
            <a:r>
              <a:rPr lang="en-US" sz="2000" dirty="0"/>
              <a:t> artery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Optic nerve – Branches of ophthalmic 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             </a:t>
            </a:r>
            <a:r>
              <a:rPr lang="en-US" sz="2000" dirty="0" smtClean="0"/>
              <a:t>       </a:t>
            </a:r>
            <a:r>
              <a:rPr lang="en-US" sz="2000" dirty="0"/>
              <a:t>-  Carotid 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             </a:t>
            </a:r>
            <a:r>
              <a:rPr lang="en-US" sz="2000" dirty="0" smtClean="0"/>
              <a:t>       </a:t>
            </a:r>
            <a:r>
              <a:rPr lang="en-US" sz="2000" dirty="0"/>
              <a:t>-  Ant. Cerebral A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Chiasma</a:t>
            </a:r>
            <a:r>
              <a:rPr lang="en-US" sz="2000" dirty="0"/>
              <a:t> &amp; Optic tract – Ant. Com art.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                                -  Post. Com art.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                                -  Post. Cerebral art.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LGB – Ant </a:t>
            </a:r>
            <a:r>
              <a:rPr lang="en-US" sz="2000" dirty="0" err="1"/>
              <a:t>choroidal</a:t>
            </a:r>
            <a:r>
              <a:rPr lang="en-US" sz="2000" dirty="0"/>
              <a:t> art.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    - Lateral Post </a:t>
            </a:r>
            <a:r>
              <a:rPr lang="en-US" sz="2000" dirty="0" err="1"/>
              <a:t>choroidal</a:t>
            </a:r>
            <a:r>
              <a:rPr lang="en-US" sz="2000" dirty="0"/>
              <a:t> art.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Optic radiation – Middle cerebral art.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                     - Post cerebral art.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Primary visual cortex – </a:t>
            </a:r>
            <a:r>
              <a:rPr lang="en-US" sz="2000" dirty="0" err="1"/>
              <a:t>calcarine</a:t>
            </a:r>
            <a:r>
              <a:rPr lang="en-US" sz="2000" dirty="0"/>
              <a:t> branch of Post cerebral 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VISUAL 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900" b="1" u="sng" dirty="0">
                <a:solidFill>
                  <a:schemeClr val="tx1"/>
                </a:solidFill>
              </a:rPr>
              <a:t>R</a:t>
            </a:r>
            <a:r>
              <a:rPr lang="en-US" sz="3900" b="1" u="sng" dirty="0" smtClean="0">
                <a:solidFill>
                  <a:schemeClr val="tx1"/>
                </a:solidFill>
              </a:rPr>
              <a:t>etina</a:t>
            </a:r>
          </a:p>
          <a:p>
            <a:r>
              <a:rPr lang="en-US" dirty="0" smtClean="0"/>
              <a:t>Optic disc </a:t>
            </a:r>
          </a:p>
          <a:p>
            <a:r>
              <a:rPr lang="en-US" dirty="0" err="1" smtClean="0"/>
              <a:t>Otic</a:t>
            </a:r>
            <a:r>
              <a:rPr lang="en-US" dirty="0" smtClean="0"/>
              <a:t> nerve</a:t>
            </a:r>
          </a:p>
          <a:p>
            <a:r>
              <a:rPr lang="en-US" dirty="0" smtClean="0"/>
              <a:t>Optic </a:t>
            </a:r>
            <a:r>
              <a:rPr lang="en-US" dirty="0" err="1" smtClean="0"/>
              <a:t>chiasma</a:t>
            </a:r>
            <a:endParaRPr lang="en-US" dirty="0" smtClean="0"/>
          </a:p>
          <a:p>
            <a:r>
              <a:rPr lang="en-US" dirty="0" smtClean="0"/>
              <a:t>Optic tract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r>
              <a:rPr lang="en-US" dirty="0" smtClean="0"/>
              <a:t> body</a:t>
            </a:r>
          </a:p>
          <a:p>
            <a:r>
              <a:rPr lang="en-US" dirty="0" smtClean="0"/>
              <a:t>Optic radiation</a:t>
            </a:r>
          </a:p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isual cortex </a:t>
            </a:r>
          </a:p>
          <a:p>
            <a:r>
              <a:rPr lang="en-US" dirty="0"/>
              <a:t>V</a:t>
            </a:r>
            <a:r>
              <a:rPr lang="en-US" dirty="0" smtClean="0"/>
              <a:t>isual association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Localization of lesions in the optic pathways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160773" name="Rectangle 5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Visual acuity</a:t>
            </a:r>
          </a:p>
          <a:p>
            <a:r>
              <a:rPr lang="en-US" b="1" dirty="0" err="1"/>
              <a:t>Colour</a:t>
            </a:r>
            <a:r>
              <a:rPr lang="en-US" b="1" dirty="0"/>
              <a:t> vision</a:t>
            </a:r>
          </a:p>
          <a:p>
            <a:r>
              <a:rPr lang="en-US" b="1" dirty="0"/>
              <a:t>Visual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Visual acuity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282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914400"/>
            <a:ext cx="5334000" cy="5943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Quantitative </a:t>
            </a:r>
            <a:r>
              <a:rPr lang="en-US" sz="2400" b="1" dirty="0"/>
              <a:t>measure of the ability to identify black symbols on a white background at a standardized distance.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In the term "20/20 vision" the numerator refers to the distance in </a:t>
            </a:r>
            <a:r>
              <a:rPr lang="en-US" sz="2400" b="1" i="1" dirty="0"/>
              <a:t>feet</a:t>
            </a:r>
            <a:r>
              <a:rPr lang="en-US" sz="2400" b="1" dirty="0"/>
              <a:t> from which a person can reliably distinguish a pair of objects. The denominator is the distance from which an 'average' person would be able to distinguish —the distance at which their separation angle is 1 arc minute.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The metric equivalent is 6/6 vision where the distance is 6 meters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20/20 = 6/6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20/200 = 6/60</a:t>
            </a:r>
            <a:endParaRPr lang="en-US" sz="2400" b="1" dirty="0"/>
          </a:p>
        </p:txBody>
      </p:sp>
      <p:sp>
        <p:nvSpPr>
          <p:cNvPr id="16282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162823" name="Picture 7" descr="500px-Snellen_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4038600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207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tx1"/>
                </a:solidFill>
              </a:rPr>
              <a:t>Colour vision</a:t>
            </a:r>
            <a:br>
              <a:rPr lang="en-US" sz="4000" b="1">
                <a:solidFill>
                  <a:schemeClr val="tx1"/>
                </a:solidFill>
              </a:rPr>
            </a:b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572000" cy="5029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Ishihara Color </a:t>
            </a:r>
            <a:r>
              <a:rPr lang="en-US" sz="2800" b="1" dirty="0" smtClean="0"/>
              <a:t>Test-</a:t>
            </a:r>
            <a:r>
              <a:rPr lang="en-US" sz="2800" dirty="0" smtClean="0"/>
              <a:t> </a:t>
            </a:r>
            <a:r>
              <a:rPr lang="en-US" sz="2800" dirty="0"/>
              <a:t>test for red-green color deficiencies.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By </a:t>
            </a:r>
            <a:r>
              <a:rPr lang="en-US" sz="2800" dirty="0" err="1" smtClean="0"/>
              <a:t>ishihara</a:t>
            </a:r>
            <a:r>
              <a:rPr lang="en-US" sz="2800" dirty="0" smtClean="0"/>
              <a:t> plates </a:t>
            </a:r>
          </a:p>
          <a:p>
            <a:r>
              <a:rPr lang="en-US" sz="2800" dirty="0" smtClean="0"/>
              <a:t>contain </a:t>
            </a:r>
            <a:r>
              <a:rPr lang="en-US" sz="2800" dirty="0"/>
              <a:t>a circle of dots </a:t>
            </a:r>
            <a:endParaRPr lang="en-US" sz="2800" dirty="0" smtClean="0"/>
          </a:p>
          <a:p>
            <a:r>
              <a:rPr lang="en-US" sz="2800" dirty="0" smtClean="0"/>
              <a:t>a number </a:t>
            </a:r>
            <a:r>
              <a:rPr lang="en-US" sz="2800" dirty="0"/>
              <a:t>visible to those with normal color </a:t>
            </a:r>
            <a:r>
              <a:rPr lang="en-US" sz="2800" dirty="0" smtClean="0"/>
              <a:t>vision</a:t>
            </a:r>
          </a:p>
          <a:p>
            <a:r>
              <a:rPr lang="en-US" sz="2800" dirty="0" smtClean="0"/>
              <a:t>and </a:t>
            </a:r>
            <a:r>
              <a:rPr lang="en-US" sz="2800" dirty="0"/>
              <a:t>invisible, or difficult to see, for those with a red-green color vision defect.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full test consists of 38 plates. </a:t>
            </a:r>
          </a:p>
        </p:txBody>
      </p:sp>
      <p:pic>
        <p:nvPicPr>
          <p:cNvPr id="41986" name="Picture 2" descr="File:Ishihara 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5029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 l="12500" t="51515" r="12500" b="3030"/>
          <a:stretch>
            <a:fillRect/>
          </a:stretch>
        </p:blipFill>
        <p:spPr bwMode="auto">
          <a:xfrm>
            <a:off x="4495800" y="1600200"/>
            <a:ext cx="464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field deficits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Small visual field deficit-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err="1" smtClean="0"/>
              <a:t>scotomas</a:t>
            </a:r>
            <a:endParaRPr lang="en-US" b="1" dirty="0" smtClean="0"/>
          </a:p>
          <a:p>
            <a:r>
              <a:rPr lang="en-US" dirty="0" smtClean="0"/>
              <a:t>Large  deficits- </a:t>
            </a:r>
            <a:r>
              <a:rPr lang="en-US" b="1" dirty="0" err="1" smtClean="0"/>
              <a:t>anopsias</a:t>
            </a:r>
            <a:endParaRPr lang="en-US" b="1" dirty="0" smtClean="0"/>
          </a:p>
          <a:p>
            <a:r>
              <a:rPr lang="en-US" dirty="0" smtClean="0"/>
              <a:t>Affecting same part- homonymous</a:t>
            </a:r>
          </a:p>
          <a:p>
            <a:r>
              <a:rPr lang="en-US" dirty="0" smtClean="0"/>
              <a:t>Affecting different part- </a:t>
            </a:r>
            <a:r>
              <a:rPr lang="en-US" dirty="0" err="1" smtClean="0"/>
              <a:t>nonhomonymous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047999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RETINA</a:t>
            </a:r>
            <a:endParaRPr lang="en-US" b="1" dirty="0"/>
          </a:p>
        </p:txBody>
      </p:sp>
      <p:pic>
        <p:nvPicPr>
          <p:cNvPr id="9" name="Content Placeholder 8" descr="visual pathw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153400" cy="5943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63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Optic pathway and visual reflexes</a:t>
            </a:r>
            <a:endParaRPr lang="en-US" dirty="0"/>
          </a:p>
        </p:txBody>
      </p:sp>
      <p:pic>
        <p:nvPicPr>
          <p:cNvPr id="2" name="Picture 2" descr="I:\DCIM\101MSDCF\DSC03354.JPG"/>
          <p:cNvPicPr>
            <a:picLocks noChangeAspect="1" noChangeArrowheads="1"/>
          </p:cNvPicPr>
          <p:nvPr/>
        </p:nvPicPr>
        <p:blipFill>
          <a:blip r:embed="rId2" cstate="print"/>
          <a:srcRect l="5000" r="5938"/>
          <a:stretch>
            <a:fillRect/>
          </a:stretch>
        </p:blipFill>
        <p:spPr bwMode="auto">
          <a:xfrm>
            <a:off x="838200" y="990600"/>
            <a:ext cx="7467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/>
          <a:lstStyle/>
          <a:p>
            <a:r>
              <a:rPr lang="en-US" dirty="0" err="1" smtClean="0"/>
              <a:t>Chiasmatic</a:t>
            </a:r>
            <a:r>
              <a:rPr lang="en-US" dirty="0" smtClean="0"/>
              <a:t> compression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Retina..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Extends –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serrata</a:t>
            </a:r>
            <a:r>
              <a:rPr lang="en-US" dirty="0" smtClean="0"/>
              <a:t> to optic disc</a:t>
            </a:r>
          </a:p>
          <a:p>
            <a:r>
              <a:rPr lang="en-US" dirty="0" smtClean="0"/>
              <a:t>4 Quadrants</a:t>
            </a:r>
          </a:p>
          <a:p>
            <a:r>
              <a:rPr lang="en-US" dirty="0" smtClean="0"/>
              <a:t>10 layers</a:t>
            </a:r>
          </a:p>
          <a:p>
            <a:r>
              <a:rPr lang="en-US" dirty="0" smtClean="0"/>
              <a:t>Axons of ganglion cell- fibers of optic nerve</a:t>
            </a:r>
          </a:p>
          <a:p>
            <a:r>
              <a:rPr lang="en-US" dirty="0" smtClean="0"/>
              <a:t>Fibers converge on optic disc</a:t>
            </a:r>
          </a:p>
          <a:p>
            <a:r>
              <a:rPr lang="en-US" dirty="0" smtClean="0"/>
              <a:t>Consist  </a:t>
            </a:r>
            <a:r>
              <a:rPr lang="en-US" dirty="0"/>
              <a:t>of  </a:t>
            </a:r>
            <a:r>
              <a:rPr lang="en-US" dirty="0" smtClean="0"/>
              <a:t>photoreceptor cells (rod &amp; cones)  ,  bipolar cells, ganglion cell.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First neural elements in the visual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heetal\Desktop\New Picture (1).bm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14288"/>
            <a:ext cx="95821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743200"/>
            <a:ext cx="480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Blackadder ITC" pitchFamily="82" charset="0"/>
              </a:rPr>
              <a:t>Thank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Blackadder ITC" pitchFamily="82" charset="0"/>
              </a:rPr>
              <a:t> </a:t>
            </a:r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Blackadder ITC" pitchFamily="82" charset="0"/>
              </a:rPr>
              <a:t>you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Blackadder ITC" pitchFamily="82" charset="0"/>
            </a:endParaRPr>
          </a:p>
        </p:txBody>
      </p:sp>
      <p:pic>
        <p:nvPicPr>
          <p:cNvPr id="4" name="Picture 3" descr="Water li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9200" y="2967334"/>
            <a:ext cx="6172201" cy="160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Rods – 100 million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     - light wavelength 400 – 800nm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     - more in the </a:t>
            </a:r>
            <a:r>
              <a:rPr lang="en-US" dirty="0" err="1" smtClean="0"/>
              <a:t>fundus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     - absent at optic disc &amp; macula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     - night vision, peripheral vision, perception of movements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Cones – 7 million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            - 100,000 at macular region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           - light wavelength – L - 564-580nm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		               M- 534- 545nm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			    S - 420- 440nm</a:t>
            </a:r>
          </a:p>
          <a:p>
            <a:r>
              <a:rPr lang="en-US" dirty="0" smtClean="0"/>
              <a:t>Having </a:t>
            </a:r>
            <a:r>
              <a:rPr lang="en-US" dirty="0" err="1" smtClean="0"/>
              <a:t>opsins</a:t>
            </a:r>
            <a:r>
              <a:rPr lang="en-US" dirty="0" smtClean="0"/>
              <a:t> a </a:t>
            </a:r>
            <a:r>
              <a:rPr lang="en-US" dirty="0" err="1" smtClean="0"/>
              <a:t>protien</a:t>
            </a:r>
            <a:r>
              <a:rPr lang="en-US" dirty="0" smtClean="0"/>
              <a:t> molecule.</a:t>
            </a:r>
          </a:p>
          <a:p>
            <a:r>
              <a:rPr lang="en-US" dirty="0" smtClean="0"/>
              <a:t>Conscious vision: </a:t>
            </a:r>
            <a:r>
              <a:rPr lang="en-US" dirty="0" smtClean="0">
                <a:hlinkClick r:id="rId2" tooltip="Rod cell"/>
              </a:rPr>
              <a:t>rod </a:t>
            </a:r>
            <a:r>
              <a:rPr lang="en-US" dirty="0" err="1" smtClean="0">
                <a:hlinkClick r:id="rId2" tooltip="Rod cell"/>
              </a:rPr>
              <a:t>opsins</a:t>
            </a:r>
            <a:r>
              <a:rPr lang="en-US" dirty="0" smtClean="0"/>
              <a:t> and </a:t>
            </a:r>
            <a:r>
              <a:rPr lang="en-US" dirty="0" smtClean="0">
                <a:hlinkClick r:id="rId3" tooltip="Cone cell"/>
              </a:rPr>
              <a:t>cone </a:t>
            </a:r>
            <a:r>
              <a:rPr lang="en-US" dirty="0" err="1" smtClean="0">
                <a:hlinkClick r:id="rId3" tooltip="Cone cell"/>
              </a:rPr>
              <a:t>opsins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third type, </a:t>
            </a:r>
            <a:r>
              <a:rPr lang="en-US" dirty="0" err="1" smtClean="0">
                <a:hlinkClick r:id="rId4" tooltip="Melanopsin"/>
              </a:rPr>
              <a:t>melanopsin</a:t>
            </a:r>
            <a:r>
              <a:rPr lang="en-US" dirty="0" smtClean="0"/>
              <a:t> in some of the retinal ganglion cells ,part of the body clock mechanism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6" descr="anatomy_of_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5486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1775</Words>
  <Application>Microsoft Office PowerPoint</Application>
  <PresentationFormat>On-screen Show (4:3)</PresentationFormat>
  <Paragraphs>340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ANATOMY OF VISUAL PATHWAY AND OPTIC CHIASMA</vt:lpstr>
      <vt:lpstr>VISUAL PATHWAY</vt:lpstr>
      <vt:lpstr>.</vt:lpstr>
      <vt:lpstr>.</vt:lpstr>
      <vt:lpstr>VISUAL PATHWAY</vt:lpstr>
      <vt:lpstr>RETINA</vt:lpstr>
      <vt:lpstr>Retina..</vt:lpstr>
      <vt:lpstr>.</vt:lpstr>
      <vt:lpstr>Slide 9</vt:lpstr>
      <vt:lpstr>VISUAL PATHWAY</vt:lpstr>
      <vt:lpstr>.</vt:lpstr>
      <vt:lpstr>Optic disc cont…</vt:lpstr>
      <vt:lpstr>Clinical importance of optic disc</vt:lpstr>
      <vt:lpstr>Clinical importance of optic disc</vt:lpstr>
      <vt:lpstr>Clinical importance of optic disc..</vt:lpstr>
      <vt:lpstr>Macula lutea</vt:lpstr>
      <vt:lpstr>Optic disc &amp; associated structures</vt:lpstr>
      <vt:lpstr>Organization of fibers in visual pathway</vt:lpstr>
      <vt:lpstr>Organization of fibers in visual pathway</vt:lpstr>
      <vt:lpstr>.</vt:lpstr>
      <vt:lpstr>VISUAL PATHWAY</vt:lpstr>
      <vt:lpstr>OPTIC NERVE</vt:lpstr>
      <vt:lpstr>Optic nerve</vt:lpstr>
      <vt:lpstr>VISUAL PATHWAY</vt:lpstr>
      <vt:lpstr> Optic Chiasma</vt:lpstr>
      <vt:lpstr>Optic tracts  </vt:lpstr>
      <vt:lpstr>VISUAL PATHWAY</vt:lpstr>
      <vt:lpstr>VISUAL PATHWAY</vt:lpstr>
      <vt:lpstr>Lateral geniculate body</vt:lpstr>
      <vt:lpstr>Slide 30</vt:lpstr>
      <vt:lpstr>.</vt:lpstr>
      <vt:lpstr>LGB….</vt:lpstr>
      <vt:lpstr>Slide 33</vt:lpstr>
      <vt:lpstr>VISUAL PATHWAY</vt:lpstr>
      <vt:lpstr>Optic radiation </vt:lpstr>
      <vt:lpstr>Optic radiation </vt:lpstr>
      <vt:lpstr>NEUROSURGICAL IMPORTANCE OF MEYER’S LOOP</vt:lpstr>
      <vt:lpstr>.</vt:lpstr>
      <vt:lpstr>Right superior quadrantanopia. characteristic of damage toMeyer's loop on the left side of the brain.</vt:lpstr>
      <vt:lpstr>VISUAL PATHWAY</vt:lpstr>
      <vt:lpstr>Visual cortex &amp; Visual association cortex</vt:lpstr>
      <vt:lpstr>.</vt:lpstr>
      <vt:lpstr>Visual cortex</vt:lpstr>
      <vt:lpstr>Visual cortex cont…</vt:lpstr>
      <vt:lpstr>Cont…</vt:lpstr>
      <vt:lpstr>Image showing ventral stream (purple) and dorsal stream (green) in the human brain visual system.</vt:lpstr>
      <vt:lpstr> visual association areas</vt:lpstr>
      <vt:lpstr>VISUAL PATHWAY</vt:lpstr>
      <vt:lpstr>Vascular supply of the visual pathways </vt:lpstr>
      <vt:lpstr>Localization of lesions in the optic pathways </vt:lpstr>
      <vt:lpstr>Visual acuity </vt:lpstr>
      <vt:lpstr>Colour vision </vt:lpstr>
      <vt:lpstr>Visual field deficits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Optic pathway and visual reflexes</vt:lpstr>
      <vt:lpstr>Slide 65</vt:lpstr>
      <vt:lpstr>Slide 66</vt:lpstr>
      <vt:lpstr>Slide 67</vt:lpstr>
      <vt:lpstr>Slide 68</vt:lpstr>
      <vt:lpstr>Chiasmatic compression</vt:lpstr>
      <vt:lpstr>Slide 70</vt:lpstr>
      <vt:lpstr>Slide 71</vt:lpstr>
      <vt:lpstr>Slide 72</vt:lpstr>
      <vt:lpstr>Slide 73</vt:lpstr>
      <vt:lpstr>Slide 74</vt:lpstr>
    </vt:vector>
  </TitlesOfParts>
  <Company>MEDICAL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VISUAL PATHWAY AND OPTIC CHIASMA</dc:title>
  <dc:creator>NARESHEETU</dc:creator>
  <cp:lastModifiedBy>Sony</cp:lastModifiedBy>
  <cp:revision>134</cp:revision>
  <dcterms:created xsi:type="dcterms:W3CDTF">2010-10-12T06:33:29Z</dcterms:created>
  <dcterms:modified xsi:type="dcterms:W3CDTF">2020-08-18T17:21:17Z</dcterms:modified>
</cp:coreProperties>
</file>