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84" r:id="rId3"/>
    <p:sldId id="257" r:id="rId4"/>
    <p:sldId id="258" r:id="rId5"/>
    <p:sldId id="263" r:id="rId6"/>
    <p:sldId id="259" r:id="rId7"/>
    <p:sldId id="332" r:id="rId8"/>
    <p:sldId id="260" r:id="rId9"/>
    <p:sldId id="264" r:id="rId10"/>
    <p:sldId id="265" r:id="rId11"/>
    <p:sldId id="333" r:id="rId12"/>
    <p:sldId id="277" r:id="rId13"/>
    <p:sldId id="343" r:id="rId14"/>
    <p:sldId id="344" r:id="rId15"/>
    <p:sldId id="345" r:id="rId16"/>
    <p:sldId id="346" r:id="rId17"/>
    <p:sldId id="347" r:id="rId18"/>
    <p:sldId id="348" r:id="rId19"/>
    <p:sldId id="349" r:id="rId20"/>
    <p:sldId id="278" r:id="rId21"/>
    <p:sldId id="336" r:id="rId22"/>
    <p:sldId id="337" r:id="rId23"/>
    <p:sldId id="338" r:id="rId24"/>
    <p:sldId id="339" r:id="rId25"/>
    <p:sldId id="340" r:id="rId26"/>
    <p:sldId id="341" r:id="rId27"/>
    <p:sldId id="342" r:id="rId28"/>
    <p:sldId id="350" r:id="rId29"/>
    <p:sldId id="351" r:id="rId30"/>
    <p:sldId id="352" r:id="rId31"/>
    <p:sldId id="353" r:id="rId32"/>
    <p:sldId id="354" r:id="rId33"/>
    <p:sldId id="355" r:id="rId34"/>
    <p:sldId id="279" r:id="rId35"/>
    <p:sldId id="280" r:id="rId36"/>
    <p:sldId id="356" r:id="rId37"/>
    <p:sldId id="376" r:id="rId38"/>
    <p:sldId id="377" r:id="rId39"/>
    <p:sldId id="360" r:id="rId40"/>
    <p:sldId id="281" r:id="rId41"/>
    <p:sldId id="357" r:id="rId42"/>
    <p:sldId id="358" r:id="rId43"/>
    <p:sldId id="261" r:id="rId44"/>
    <p:sldId id="359" r:id="rId45"/>
    <p:sldId id="282" r:id="rId46"/>
    <p:sldId id="361" r:id="rId47"/>
    <p:sldId id="283" r:id="rId48"/>
    <p:sldId id="362" r:id="rId49"/>
    <p:sldId id="284" r:id="rId50"/>
    <p:sldId id="286" r:id="rId51"/>
    <p:sldId id="388" r:id="rId52"/>
    <p:sldId id="389" r:id="rId53"/>
    <p:sldId id="287" r:id="rId54"/>
    <p:sldId id="363" r:id="rId55"/>
    <p:sldId id="288" r:id="rId56"/>
    <p:sldId id="289" r:id="rId57"/>
    <p:sldId id="364" r:id="rId58"/>
    <p:sldId id="290" r:id="rId59"/>
    <p:sldId id="319" r:id="rId60"/>
    <p:sldId id="365" r:id="rId61"/>
    <p:sldId id="291" r:id="rId62"/>
    <p:sldId id="379" r:id="rId63"/>
    <p:sldId id="292" r:id="rId64"/>
    <p:sldId id="366" r:id="rId65"/>
    <p:sldId id="295" r:id="rId66"/>
    <p:sldId id="383" r:id="rId67"/>
    <p:sldId id="368" r:id="rId68"/>
    <p:sldId id="297" r:id="rId69"/>
    <p:sldId id="385" r:id="rId70"/>
    <p:sldId id="299" r:id="rId71"/>
    <p:sldId id="300" r:id="rId72"/>
    <p:sldId id="302" r:id="rId73"/>
    <p:sldId id="371" r:id="rId74"/>
    <p:sldId id="369" r:id="rId75"/>
    <p:sldId id="301" r:id="rId76"/>
    <p:sldId id="303" r:id="rId77"/>
    <p:sldId id="312" r:id="rId78"/>
    <p:sldId id="313" r:id="rId79"/>
    <p:sldId id="314" r:id="rId80"/>
    <p:sldId id="315" r:id="rId81"/>
    <p:sldId id="304" r:id="rId82"/>
    <p:sldId id="317" r:id="rId83"/>
    <p:sldId id="306" r:id="rId84"/>
    <p:sldId id="373" r:id="rId85"/>
    <p:sldId id="374" r:id="rId86"/>
    <p:sldId id="372" r:id="rId87"/>
    <p:sldId id="386" r:id="rId88"/>
    <p:sldId id="387" r:id="rId89"/>
    <p:sldId id="323" r:id="rId90"/>
    <p:sldId id="324" r:id="rId91"/>
    <p:sldId id="325" r:id="rId92"/>
    <p:sldId id="328" r:id="rId93"/>
    <p:sldId id="394" r:id="rId94"/>
    <p:sldId id="330" r:id="rId95"/>
    <p:sldId id="380" r:id="rId96"/>
    <p:sldId id="331" r:id="rId97"/>
    <p:sldId id="381" r:id="rId98"/>
    <p:sldId id="382" r:id="rId99"/>
    <p:sldId id="391" r:id="rId100"/>
    <p:sldId id="393" r:id="rId101"/>
    <p:sldId id="392" r:id="rId102"/>
    <p:sldId id="390"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01/01/2007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01/01/2007</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01/01/2007</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8153400" cy="2209800"/>
          </a:xfrm>
        </p:spPr>
        <p:txBody>
          <a:bodyPr>
            <a:normAutofit/>
          </a:bodyPr>
          <a:lstStyle/>
          <a:p>
            <a:r>
              <a:rPr lang="en-US" sz="3600" dirty="0" smtClean="0"/>
              <a:t>PATHOGENESIS Of ATHEROSCLEROTIC                               PLAQUE FORMATION AND          DESTABILISATION</a:t>
            </a:r>
            <a:endParaRPr lang="en-IN" sz="3600" dirty="0"/>
          </a:p>
        </p:txBody>
      </p:sp>
      <p:sp>
        <p:nvSpPr>
          <p:cNvPr id="3" name="Subtitle 2"/>
          <p:cNvSpPr>
            <a:spLocks noGrp="1"/>
          </p:cNvSpPr>
          <p:nvPr>
            <p:ph type="subTitle" idx="1"/>
          </p:nvPr>
        </p:nvSpPr>
        <p:spPr>
          <a:xfrm>
            <a:off x="533400" y="3048000"/>
            <a:ext cx="5943600" cy="1143000"/>
          </a:xfrm>
        </p:spPr>
        <p:txBody>
          <a:bodyPr/>
          <a:lstStyle/>
          <a:p>
            <a:endParaRPr lang="en-US" dirty="0" smtClean="0"/>
          </a:p>
          <a:p>
            <a:endParaRPr lang="en-US" dirty="0" smtClean="0"/>
          </a:p>
          <a:p>
            <a:r>
              <a:rPr lang="en-US" dirty="0" smtClean="0"/>
              <a:t>Faculty : Dr</a:t>
            </a:r>
            <a:r>
              <a:rPr lang="en-US" dirty="0" smtClean="0"/>
              <a:t>. Sanjay </a:t>
            </a:r>
            <a:r>
              <a:rPr lang="en-US" dirty="0" err="1" smtClean="0"/>
              <a:t>Prakash</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533400"/>
            <a:ext cx="8229600" cy="5592763"/>
          </a:xfrm>
        </p:spPr>
        <p:txBody>
          <a:bodyPr>
            <a:normAutofit/>
          </a:bodyPr>
          <a:lstStyle/>
          <a:p>
            <a:pPr>
              <a:buNone/>
            </a:pPr>
            <a:r>
              <a:rPr lang="en-IN" dirty="0" smtClean="0"/>
              <a:t>Atherosclerosis mainly affects large and medium-sized arteries, including the aorta, the carotid arteries, the coronary arteries and the arteries of the lower extremities. </a:t>
            </a:r>
          </a:p>
          <a:p>
            <a:pPr>
              <a:buNone/>
            </a:pPr>
            <a:endParaRPr lang="en-IN" dirty="0" smtClean="0"/>
          </a:p>
          <a:p>
            <a:pPr>
              <a:buNone/>
            </a:pPr>
            <a:endParaRPr lang="en-IN" dirty="0" smtClean="0"/>
          </a:p>
          <a:p>
            <a:pPr>
              <a:buNone/>
            </a:pPr>
            <a:r>
              <a:rPr lang="en-IN" dirty="0" smtClean="0"/>
              <a:t>The earliest lesion of atherosclerosis is called the fatty </a:t>
            </a:r>
            <a:r>
              <a:rPr lang="en-IN" dirty="0" err="1" smtClean="0"/>
              <a:t>streak,which</a:t>
            </a:r>
            <a:r>
              <a:rPr lang="en-IN" dirty="0" smtClean="0"/>
              <a:t> is common even in infants and young children (Napoli et al. 1997). </a:t>
            </a:r>
            <a:endParaRPr lang="en-IN"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Macrophages are derived from</a:t>
            </a:r>
          </a:p>
          <a:p>
            <a:pPr>
              <a:buNone/>
            </a:pPr>
            <a:r>
              <a:rPr lang="en-US" dirty="0" smtClean="0"/>
              <a:t>A   B Lymphocytes</a:t>
            </a:r>
          </a:p>
          <a:p>
            <a:pPr>
              <a:buNone/>
            </a:pPr>
            <a:r>
              <a:rPr lang="en-US" dirty="0" smtClean="0"/>
              <a:t>B   T Lymphocytes</a:t>
            </a:r>
          </a:p>
          <a:p>
            <a:pPr>
              <a:buNone/>
            </a:pPr>
            <a:r>
              <a:rPr lang="en-US" dirty="0" smtClean="0"/>
              <a:t>C   </a:t>
            </a:r>
            <a:r>
              <a:rPr lang="en-US" dirty="0" err="1" smtClean="0"/>
              <a:t>Monocytes</a:t>
            </a:r>
            <a:endParaRPr lang="en-US" dirty="0" smtClean="0"/>
          </a:p>
          <a:p>
            <a:pPr>
              <a:buNone/>
            </a:pPr>
            <a:r>
              <a:rPr lang="en-US" dirty="0" smtClean="0"/>
              <a:t>D   Mast cells </a:t>
            </a:r>
            <a:endParaRPr lang="en-IN"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Which among the following is likely to be associated with vulnerable carotid plaque </a:t>
            </a:r>
          </a:p>
          <a:p>
            <a:endParaRPr lang="en-US" dirty="0" smtClean="0"/>
          </a:p>
          <a:p>
            <a:pPr>
              <a:buNone/>
            </a:pPr>
            <a:r>
              <a:rPr lang="en-US" dirty="0" smtClean="0"/>
              <a:t>A  Thick fibrous cap</a:t>
            </a:r>
          </a:p>
          <a:p>
            <a:pPr>
              <a:buNone/>
            </a:pPr>
            <a:r>
              <a:rPr lang="en-US" dirty="0" smtClean="0"/>
              <a:t>B  Calcification </a:t>
            </a:r>
          </a:p>
          <a:p>
            <a:pPr>
              <a:buNone/>
            </a:pPr>
            <a:r>
              <a:rPr lang="en-US" dirty="0" smtClean="0"/>
              <a:t>C  Low activity of MMP</a:t>
            </a:r>
          </a:p>
          <a:p>
            <a:pPr>
              <a:buNone/>
            </a:pPr>
            <a:r>
              <a:rPr lang="en-US" dirty="0" smtClean="0"/>
              <a:t>D  Large lipid core   </a:t>
            </a:r>
            <a:endParaRPr lang="en-IN"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endParaRPr lang="en-US" sz="4400" dirty="0" smtClean="0"/>
          </a:p>
          <a:p>
            <a:pPr>
              <a:buNone/>
            </a:pPr>
            <a:endParaRPr lang="en-US" sz="4400" dirty="0" smtClean="0"/>
          </a:p>
          <a:p>
            <a:pPr>
              <a:buNone/>
            </a:pPr>
            <a:endParaRPr lang="en-US" sz="4400" dirty="0" smtClean="0"/>
          </a:p>
          <a:p>
            <a:pPr>
              <a:buNone/>
            </a:pPr>
            <a:r>
              <a:rPr lang="en-US" sz="4400" smtClean="0"/>
              <a:t>                                       Thank </a:t>
            </a:r>
            <a:r>
              <a:rPr lang="en-US" sz="4400" dirty="0" smtClean="0"/>
              <a:t>you</a:t>
            </a:r>
            <a:endParaRPr lang="en-IN" sz="4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The fatty streak is a pure inflammatory lesion,  consisting only of </a:t>
            </a:r>
            <a:r>
              <a:rPr lang="en-IN" dirty="0" err="1" smtClean="0"/>
              <a:t>monocyte</a:t>
            </a:r>
            <a:r>
              <a:rPr lang="en-IN" dirty="0" smtClean="0"/>
              <a:t>  derived  macrophages and T lymphocytes</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normAutofit/>
          </a:bodyPr>
          <a:lstStyle/>
          <a:p>
            <a:pPr>
              <a:buNone/>
            </a:pPr>
            <a:endParaRPr lang="en-IN" dirty="0" smtClean="0"/>
          </a:p>
          <a:p>
            <a:pPr>
              <a:buNone/>
            </a:pPr>
            <a:endParaRPr lang="en-IN" dirty="0" smtClean="0"/>
          </a:p>
          <a:p>
            <a:pPr>
              <a:buNone/>
            </a:pPr>
            <a:endParaRPr lang="en-IN" dirty="0" smtClean="0"/>
          </a:p>
          <a:p>
            <a:pPr>
              <a:buNone/>
            </a:pPr>
            <a:r>
              <a:rPr lang="en-IN" dirty="0" smtClean="0"/>
              <a:t>                  CELLULAR COMPONENTS OF                                                                                               </a:t>
            </a:r>
            <a:r>
              <a:rPr lang="en-IN" dirty="0" smtClean="0">
                <a:solidFill>
                  <a:schemeClr val="bg1"/>
                </a:solidFill>
              </a:rPr>
              <a:t>A  </a:t>
            </a:r>
            <a:r>
              <a:rPr lang="en-IN" dirty="0" smtClean="0"/>
              <a:t>                    ATHEROSCLEROSIS</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lstStyle/>
          <a:p>
            <a:pPr>
              <a:buNone/>
            </a:pPr>
            <a:r>
              <a:rPr lang="en-IN" b="1" dirty="0" smtClean="0"/>
              <a:t>Endothelial cells</a:t>
            </a:r>
          </a:p>
          <a:p>
            <a:pPr>
              <a:buNone/>
            </a:pPr>
            <a:r>
              <a:rPr lang="en-IN" dirty="0" smtClean="0"/>
              <a:t> In lesion-prone areas, atherosclerotic lesions begin to develop under an intact but leaky, activated and dysfunctional endothelium</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Depending on size and concentration, plasma molecules and lipoprotein particles </a:t>
            </a:r>
            <a:r>
              <a:rPr lang="en-IN" dirty="0" err="1" smtClean="0"/>
              <a:t>extravasate</a:t>
            </a:r>
            <a:r>
              <a:rPr lang="en-IN" dirty="0" smtClean="0"/>
              <a:t> through the leaky and defective endothelium into the </a:t>
            </a:r>
            <a:r>
              <a:rPr lang="en-IN" dirty="0" err="1" smtClean="0"/>
              <a:t>subendothelial</a:t>
            </a:r>
            <a:r>
              <a:rPr lang="en-IN" dirty="0" smtClean="0"/>
              <a:t> space</a:t>
            </a:r>
          </a:p>
          <a:p>
            <a:endParaRPr lang="en-IN"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buNone/>
            </a:pPr>
            <a:r>
              <a:rPr lang="en-IN" dirty="0" smtClean="0"/>
              <a:t>Here potentially </a:t>
            </a:r>
            <a:r>
              <a:rPr lang="en-IN" dirty="0" err="1" smtClean="0"/>
              <a:t>atherogenic</a:t>
            </a:r>
            <a:r>
              <a:rPr lang="en-IN" dirty="0" smtClean="0"/>
              <a:t> lipoproteins are retained and modified (e.g., oxidized) and become </a:t>
            </a:r>
            <a:r>
              <a:rPr lang="en-IN" dirty="0" err="1" smtClean="0"/>
              <a:t>cytotoxic</a:t>
            </a:r>
            <a:r>
              <a:rPr lang="en-IN" dirty="0" smtClean="0"/>
              <a:t>, </a:t>
            </a:r>
            <a:r>
              <a:rPr lang="en-IN" dirty="0" err="1" smtClean="0"/>
              <a:t>proinflammatory</a:t>
            </a:r>
            <a:r>
              <a:rPr lang="en-IN" dirty="0" smtClean="0"/>
              <a:t>, </a:t>
            </a:r>
            <a:r>
              <a:rPr lang="en-IN" dirty="0" err="1" smtClean="0"/>
              <a:t>chemotaxic</a:t>
            </a:r>
            <a:r>
              <a:rPr lang="en-IN" dirty="0" smtClean="0"/>
              <a:t>,</a:t>
            </a:r>
          </a:p>
          <a:p>
            <a:pPr>
              <a:buNone/>
            </a:pPr>
            <a:r>
              <a:rPr lang="en-IN" dirty="0" smtClean="0"/>
              <a:t>     and </a:t>
            </a:r>
            <a:r>
              <a:rPr lang="en-IN" dirty="0" err="1" smtClean="0"/>
              <a:t>proatherogenic</a:t>
            </a:r>
            <a:endParaRPr lang="en-IN" dirty="0" smtClean="0"/>
          </a:p>
          <a:p>
            <a:pPr>
              <a:buNone/>
            </a:pPr>
            <a:endParaRPr lang="en-IN" dirty="0" smtClean="0"/>
          </a:p>
          <a:p>
            <a:pPr>
              <a:buNone/>
            </a:pPr>
            <a:endParaRPr lang="en-IN" dirty="0" smtClean="0"/>
          </a:p>
          <a:p>
            <a:pPr>
              <a:buNone/>
            </a:pPr>
            <a:endParaRPr lang="en-IN" dirty="0" smtClean="0"/>
          </a:p>
          <a:p>
            <a:pPr>
              <a:buNone/>
            </a:pPr>
            <a:r>
              <a:rPr lang="en-IN" dirty="0" smtClean="0"/>
              <a:t>N </a:t>
            </a:r>
            <a:r>
              <a:rPr lang="en-IN" dirty="0" err="1" smtClean="0"/>
              <a:t>Engl</a:t>
            </a:r>
            <a:r>
              <a:rPr lang="en-IN" dirty="0" smtClean="0"/>
              <a:t> J Med 2005;352:1685–95.</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Nitric oxide is a potent oxidant produced by both endothelial cells and macrophages that appears to exert both protective and </a:t>
            </a:r>
            <a:r>
              <a:rPr lang="en-IN" dirty="0" err="1" smtClean="0"/>
              <a:t>atherogenic</a:t>
            </a:r>
            <a:r>
              <a:rPr lang="en-IN" dirty="0" smtClean="0"/>
              <a:t> effects, depending on its source of production.</a:t>
            </a:r>
          </a:p>
          <a:p>
            <a:pPr>
              <a:buNone/>
            </a:pP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990600"/>
            <a:ext cx="8229600" cy="5135563"/>
          </a:xfrm>
        </p:spPr>
        <p:txBody>
          <a:bodyPr/>
          <a:lstStyle/>
          <a:p>
            <a:pPr>
              <a:buNone/>
            </a:pPr>
            <a:r>
              <a:rPr lang="en-IN" dirty="0" smtClean="0"/>
              <a:t>Nitric oxide produced by endothelial NOS has vasodilator function and is potentially </a:t>
            </a:r>
            <a:r>
              <a:rPr lang="en-IN" dirty="0" err="1" smtClean="0"/>
              <a:t>atheroprotective</a:t>
            </a:r>
            <a:r>
              <a:rPr lang="en-IN" dirty="0" smtClean="0"/>
              <a:t>.</a:t>
            </a:r>
          </a:p>
          <a:p>
            <a:pPr>
              <a:buNone/>
            </a:pPr>
            <a:endParaRPr lang="en-IN" dirty="0" smtClean="0"/>
          </a:p>
          <a:p>
            <a:pPr>
              <a:buNone/>
            </a:pPr>
            <a:r>
              <a:rPr lang="en-IN" dirty="0" smtClean="0"/>
              <a:t> In contrast nitric oxide produced by the  macrophages, serving antimicrobial functions based on its potent oxidative properties, is potentially </a:t>
            </a:r>
            <a:r>
              <a:rPr lang="en-IN" dirty="0" err="1" smtClean="0"/>
              <a:t>proatherogenic</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endParaRPr lang="en-IN" dirty="0" smtClean="0"/>
          </a:p>
          <a:p>
            <a:pPr>
              <a:buNone/>
            </a:pPr>
            <a:r>
              <a:rPr lang="en-IN" dirty="0" smtClean="0"/>
              <a:t>The endothelium becomes activated by </a:t>
            </a:r>
            <a:r>
              <a:rPr lang="en-IN" dirty="0" err="1" smtClean="0"/>
              <a:t>atherogenic</a:t>
            </a:r>
            <a:r>
              <a:rPr lang="en-IN" dirty="0" smtClean="0"/>
              <a:t> and </a:t>
            </a:r>
            <a:r>
              <a:rPr lang="en-IN" dirty="0" err="1" smtClean="0"/>
              <a:t>proinflammatory</a:t>
            </a:r>
            <a:r>
              <a:rPr lang="en-IN" dirty="0" smtClean="0"/>
              <a:t> stimuli, and the expression of adhesion </a:t>
            </a:r>
            <a:r>
              <a:rPr lang="es-ES" dirty="0" err="1" smtClean="0"/>
              <a:t>molecules</a:t>
            </a:r>
            <a:r>
              <a:rPr lang="es-ES" dirty="0" smtClean="0"/>
              <a:t>, </a:t>
            </a:r>
            <a:r>
              <a:rPr lang="es-ES" dirty="0" err="1" smtClean="0"/>
              <a:t>primarily</a:t>
            </a:r>
            <a:r>
              <a:rPr lang="es-ES" dirty="0" smtClean="0"/>
              <a:t> vascular </a:t>
            </a:r>
            <a:r>
              <a:rPr lang="es-ES" dirty="0" err="1" smtClean="0"/>
              <a:t>cell</a:t>
            </a:r>
            <a:r>
              <a:rPr lang="es-ES" dirty="0" smtClean="0"/>
              <a:t> </a:t>
            </a:r>
            <a:r>
              <a:rPr lang="es-ES" dirty="0" err="1" smtClean="0"/>
              <a:t>adhesion</a:t>
            </a:r>
            <a:r>
              <a:rPr lang="es-ES" dirty="0" smtClean="0"/>
              <a:t> molecule-1</a:t>
            </a:r>
          </a:p>
          <a:p>
            <a:pPr>
              <a:buNone/>
            </a:pPr>
            <a:r>
              <a:rPr lang="en-IN" dirty="0" smtClean="0"/>
              <a:t>   (VCAM-1).</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Besides VCAM-1, other adhesion molecules,</a:t>
            </a:r>
          </a:p>
          <a:p>
            <a:pPr>
              <a:buNone/>
            </a:pPr>
            <a:r>
              <a:rPr lang="en-IN" dirty="0" smtClean="0"/>
              <a:t>   such as intercellular adhesion molecule-1, E </a:t>
            </a:r>
            <a:r>
              <a:rPr lang="en-IN" dirty="0" err="1" smtClean="0"/>
              <a:t>selectin</a:t>
            </a:r>
            <a:r>
              <a:rPr lang="en-IN" dirty="0" smtClean="0"/>
              <a:t>, and P </a:t>
            </a:r>
            <a:r>
              <a:rPr lang="en-IN" dirty="0" err="1" smtClean="0"/>
              <a:t>selectins</a:t>
            </a:r>
            <a:r>
              <a:rPr lang="en-IN" dirty="0" smtClean="0"/>
              <a:t>  contribute to the recruitment of </a:t>
            </a:r>
            <a:r>
              <a:rPr lang="en-IN" dirty="0" err="1" smtClean="0"/>
              <a:t>bloodborne</a:t>
            </a:r>
            <a:r>
              <a:rPr lang="en-IN" dirty="0" smtClean="0"/>
              <a:t> cells to the atherosclerotic lesion</a:t>
            </a:r>
          </a:p>
          <a:p>
            <a:endParaRPr lang="en-IN" dirty="0" smtClean="0"/>
          </a:p>
          <a:p>
            <a:pPr>
              <a:buNone/>
            </a:pPr>
            <a:r>
              <a:rPr lang="en-IN" dirty="0" smtClean="0"/>
              <a:t>                                    Nature 2002;420:868 –74.</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History</a:t>
            </a:r>
          </a:p>
          <a:p>
            <a:r>
              <a:rPr lang="en-US" dirty="0" smtClean="0"/>
              <a:t>Cellular  components of atherosclerosis and plaque formation</a:t>
            </a:r>
          </a:p>
          <a:p>
            <a:r>
              <a:rPr lang="en-US" dirty="0" smtClean="0"/>
              <a:t>Further progression of the atherosclerotic plaque</a:t>
            </a:r>
          </a:p>
          <a:p>
            <a:r>
              <a:rPr lang="en-US" dirty="0" smtClean="0"/>
              <a:t>The vulnerable carotid artery plaque</a:t>
            </a:r>
          </a:p>
          <a:p>
            <a:r>
              <a:rPr lang="en-US" dirty="0" smtClean="0"/>
              <a:t>Imaging markers of plaque vulnerability</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dirty="0" smtClean="0"/>
              <a:t>Macrophages </a:t>
            </a:r>
          </a:p>
          <a:p>
            <a:pPr>
              <a:buNone/>
            </a:pPr>
            <a:endParaRPr lang="en-IN" dirty="0" smtClean="0"/>
          </a:p>
          <a:p>
            <a:pPr>
              <a:buNone/>
            </a:pPr>
            <a:r>
              <a:rPr lang="en-IN" dirty="0" smtClean="0"/>
              <a:t>One of the principal characteristics of the atherosclerotic plaque is the presence of macrophages and macrophage derived foam cells. </a:t>
            </a:r>
          </a:p>
          <a:p>
            <a:pPr>
              <a:buNone/>
            </a:pPr>
            <a:endParaRPr lang="en-IN"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err="1" smtClean="0"/>
              <a:t>Monocyte</a:t>
            </a:r>
            <a:r>
              <a:rPr lang="en-IN" dirty="0" smtClean="0"/>
              <a:t> </a:t>
            </a:r>
            <a:r>
              <a:rPr lang="en-IN" dirty="0" err="1" smtClean="0"/>
              <a:t>chemotactic</a:t>
            </a:r>
            <a:r>
              <a:rPr lang="en-IN" dirty="0" smtClean="0"/>
              <a:t> protein-1 is a powerful</a:t>
            </a:r>
          </a:p>
          <a:p>
            <a:pPr>
              <a:buNone/>
            </a:pPr>
            <a:r>
              <a:rPr lang="en-IN" dirty="0" err="1" smtClean="0"/>
              <a:t>chemokine</a:t>
            </a:r>
            <a:r>
              <a:rPr lang="en-IN" dirty="0" smtClean="0"/>
              <a:t> and its receptor on </a:t>
            </a:r>
            <a:r>
              <a:rPr lang="en-IN" dirty="0" err="1" smtClean="0"/>
              <a:t>monocyte</a:t>
            </a:r>
            <a:r>
              <a:rPr lang="en-IN" dirty="0" smtClean="0"/>
              <a:t> and</a:t>
            </a:r>
          </a:p>
          <a:p>
            <a:pPr>
              <a:buNone/>
            </a:pPr>
            <a:r>
              <a:rPr lang="en-IN" dirty="0" smtClean="0"/>
              <a:t>macrophages (CCR2) is up-regulated enormously during plaque development</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err="1" smtClean="0"/>
              <a:t>Monocyte</a:t>
            </a:r>
            <a:r>
              <a:rPr lang="en-IN" dirty="0" smtClean="0"/>
              <a:t> </a:t>
            </a:r>
            <a:r>
              <a:rPr lang="en-IN" dirty="0" err="1" smtClean="0"/>
              <a:t>chemotactic</a:t>
            </a:r>
            <a:r>
              <a:rPr lang="en-IN" dirty="0" smtClean="0"/>
              <a:t> protein-1 attracts potently both </a:t>
            </a:r>
            <a:r>
              <a:rPr lang="en-IN" dirty="0" err="1" smtClean="0"/>
              <a:t>monocytes</a:t>
            </a:r>
            <a:r>
              <a:rPr lang="en-IN" dirty="0" smtClean="0"/>
              <a:t> and T cells (but not </a:t>
            </a:r>
            <a:r>
              <a:rPr lang="en-IN" dirty="0" err="1" smtClean="0"/>
              <a:t>neutrophils</a:t>
            </a:r>
            <a:r>
              <a:rPr lang="en-IN" dirty="0" smtClean="0"/>
              <a:t> and B cells) and most likely plays a fundamental role in the recruitment of these cells</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Endothelial cells, smooth muscle cells, and macrophages all contribute to </a:t>
            </a:r>
            <a:r>
              <a:rPr lang="en-IN" dirty="0" err="1" smtClean="0"/>
              <a:t>overexpression</a:t>
            </a:r>
            <a:r>
              <a:rPr lang="en-IN" dirty="0" smtClean="0"/>
              <a:t> of MCP-1 in atherosclerosis. Thus, once within the </a:t>
            </a:r>
            <a:r>
              <a:rPr lang="en-IN" dirty="0" err="1" smtClean="0"/>
              <a:t>intima</a:t>
            </a:r>
            <a:r>
              <a:rPr lang="en-IN" dirty="0" smtClean="0"/>
              <a:t>, </a:t>
            </a:r>
            <a:r>
              <a:rPr lang="en-IN" dirty="0" err="1" smtClean="0"/>
              <a:t>monocyte</a:t>
            </a:r>
            <a:r>
              <a:rPr lang="en-IN" dirty="0" smtClean="0"/>
              <a:t>-derived macrophages may recruit themselves by secreting MCP-1.</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Within </a:t>
            </a:r>
            <a:r>
              <a:rPr lang="en-IN" dirty="0" err="1" smtClean="0"/>
              <a:t>intima</a:t>
            </a:r>
            <a:r>
              <a:rPr lang="en-IN" dirty="0" smtClean="0"/>
              <a:t>, the </a:t>
            </a:r>
            <a:r>
              <a:rPr lang="en-IN" dirty="0" err="1" smtClean="0"/>
              <a:t>monocytes</a:t>
            </a:r>
            <a:r>
              <a:rPr lang="en-IN" dirty="0" smtClean="0"/>
              <a:t> differentiate into macrophages and internalize the </a:t>
            </a:r>
            <a:r>
              <a:rPr lang="en-IN" dirty="0" err="1" smtClean="0"/>
              <a:t>atherogenic</a:t>
            </a:r>
            <a:r>
              <a:rPr lang="en-IN" dirty="0" smtClean="0"/>
              <a:t> lipoproteins via so called scavenger receptors, of which SR-A and CD36 have been demonstrated to play quantitatively significant roles in experimental atherosclerosis</a:t>
            </a:r>
          </a:p>
          <a:p>
            <a:pPr>
              <a:buNone/>
            </a:pPr>
            <a:endParaRPr lang="en-US" dirty="0" smtClean="0"/>
          </a:p>
          <a:p>
            <a:pPr>
              <a:buNone/>
            </a:pPr>
            <a:r>
              <a:rPr lang="en-IN" dirty="0" smtClean="0"/>
              <a:t>Atherosclerosis. Cell 2001;104:503–16.</a:t>
            </a:r>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The development of lipid-loaded macrophages containing massive amounts of </a:t>
            </a:r>
            <a:r>
              <a:rPr lang="en-IN" dirty="0" err="1" smtClean="0"/>
              <a:t>cholesteryl</a:t>
            </a:r>
            <a:r>
              <a:rPr lang="en-IN" dirty="0" smtClean="0"/>
              <a:t> esters (foam cells) is a hallmark of both early and late atherosclerotic lesions. With continuing supply of </a:t>
            </a:r>
            <a:r>
              <a:rPr lang="en-IN" dirty="0" err="1" smtClean="0"/>
              <a:t>atherogenic</a:t>
            </a:r>
            <a:r>
              <a:rPr lang="en-IN" dirty="0" smtClean="0"/>
              <a:t> lipoproteins, the macrophages eat until they die</a:t>
            </a:r>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The death of macrophages by apoptosis and necrosis contributes to the formation of a soft and destabilizing lipid-rich core within the</a:t>
            </a:r>
          </a:p>
          <a:p>
            <a:pPr>
              <a:buNone/>
            </a:pPr>
            <a:r>
              <a:rPr lang="en-IN" dirty="0" smtClean="0"/>
              <a:t>     plaque.</a:t>
            </a:r>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Aside from their scavenger function, macrophages also possess destabilizing and </a:t>
            </a:r>
            <a:r>
              <a:rPr lang="en-IN" dirty="0" err="1" smtClean="0"/>
              <a:t>thrombogenic</a:t>
            </a:r>
            <a:r>
              <a:rPr lang="en-IN" dirty="0" smtClean="0"/>
              <a:t> properties by expressing matrix-degrading </a:t>
            </a:r>
            <a:r>
              <a:rPr lang="en-IN" dirty="0" err="1" smtClean="0"/>
              <a:t>proteolytic</a:t>
            </a:r>
            <a:r>
              <a:rPr lang="en-IN" dirty="0" smtClean="0"/>
              <a:t> enzymes (e.g., matrix </a:t>
            </a:r>
            <a:r>
              <a:rPr lang="en-IN" dirty="0" err="1" smtClean="0"/>
              <a:t>metalloproteinases</a:t>
            </a:r>
            <a:r>
              <a:rPr lang="en-IN" dirty="0" smtClean="0"/>
              <a:t>) and tissue factor.</a:t>
            </a:r>
          </a:p>
          <a:p>
            <a:pPr>
              <a:buNone/>
            </a:pPr>
            <a:endParaRPr lang="en-US" dirty="0" smtClean="0"/>
          </a:p>
          <a:p>
            <a:pPr>
              <a:buNone/>
            </a:pPr>
            <a:r>
              <a:rPr lang="en-IN" dirty="0" smtClean="0"/>
              <a:t>                                       Nature 2002;420:868 –74.</a:t>
            </a: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dirty="0" err="1" smtClean="0"/>
              <a:t>SmoothMuscle</a:t>
            </a:r>
            <a:r>
              <a:rPr lang="en-IN" b="1" dirty="0" smtClean="0"/>
              <a:t> Cells</a:t>
            </a:r>
          </a:p>
          <a:p>
            <a:endParaRPr lang="en-IN" b="1" dirty="0" smtClean="0"/>
          </a:p>
          <a:p>
            <a:pPr>
              <a:buNone/>
            </a:pPr>
            <a:r>
              <a:rPr lang="en-IN" dirty="0" smtClean="0"/>
              <a:t>Only endothelial cells, macrophages, and a few T cells participate in the development of the early and asymptomatic foam-cell lesion, the fatty streak</a:t>
            </a:r>
            <a:endParaRPr lang="en-IN" b="1" dirty="0" smtClean="0"/>
          </a:p>
          <a:p>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In disease progression, the </a:t>
            </a:r>
            <a:r>
              <a:rPr lang="en-IN" dirty="0" err="1" smtClean="0"/>
              <a:t>immuno</a:t>
            </a:r>
            <a:r>
              <a:rPr lang="en-IN" dirty="0" smtClean="0"/>
              <a:t> inflammatory response is joined by a Fibro proliferative response mediated by </a:t>
            </a:r>
            <a:r>
              <a:rPr lang="en-IN" dirty="0" err="1" smtClean="0"/>
              <a:t>intimal</a:t>
            </a:r>
            <a:r>
              <a:rPr lang="en-IN" dirty="0" smtClean="0"/>
              <a:t> smooth muscle cells. </a:t>
            </a:r>
          </a:p>
          <a:p>
            <a:pPr>
              <a:buNone/>
            </a:pPr>
            <a:endParaRPr lang="en-IN" dirty="0" smtClean="0"/>
          </a:p>
          <a:p>
            <a:pPr>
              <a:buNone/>
            </a:pPr>
            <a:r>
              <a:rPr lang="en-IN" dirty="0" smtClean="0"/>
              <a:t>These cells are responsible for healing and repair after arterial injury.</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Atherosclerosis has been a companion of mankind since antiquity. Mummies from </a:t>
            </a:r>
            <a:r>
              <a:rPr lang="en-IN" dirty="0" err="1" smtClean="0"/>
              <a:t>Egypt,North</a:t>
            </a:r>
            <a:r>
              <a:rPr lang="en-IN" dirty="0" smtClean="0"/>
              <a:t> America and China  dating from around 3000 B.C. to 400 A.D. showed extensive macroscopic and microscopic evidence of atherosclerosis.</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If the </a:t>
            </a:r>
            <a:r>
              <a:rPr lang="en-IN" dirty="0" err="1" smtClean="0"/>
              <a:t>atherogenic</a:t>
            </a:r>
            <a:r>
              <a:rPr lang="en-IN" dirty="0" smtClean="0"/>
              <a:t> stimuli persist over the course of years, as they often do, the reparative response may become so voluminous and dominating that lumen is lost, blood flow is reduced, and ischemia sets in</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Nevertheless, smooth muscle cells and the collagen-rich matrix they produce do confer stability to plaques, protecting them against much more ominous consequences; plaque</a:t>
            </a:r>
          </a:p>
          <a:p>
            <a:pPr>
              <a:buNone/>
            </a:pPr>
            <a:r>
              <a:rPr lang="en-IN" dirty="0" smtClean="0"/>
              <a:t>    rupture and thrombosis </a:t>
            </a:r>
          </a:p>
          <a:p>
            <a:pPr>
              <a:buNone/>
            </a:pPr>
            <a:endParaRPr lang="en-IN" dirty="0" smtClean="0"/>
          </a:p>
          <a:p>
            <a:pPr>
              <a:buNone/>
            </a:pPr>
            <a:r>
              <a:rPr lang="en-IN" dirty="0" smtClean="0"/>
              <a:t>                    </a:t>
            </a:r>
            <a:r>
              <a:rPr lang="en-IN" dirty="0" err="1" smtClean="0"/>
              <a:t>Curr</a:t>
            </a:r>
            <a:r>
              <a:rPr lang="en-IN" dirty="0" smtClean="0"/>
              <a:t> </a:t>
            </a:r>
            <a:r>
              <a:rPr lang="en-IN" dirty="0" err="1" smtClean="0"/>
              <a:t>Atheroscler</a:t>
            </a:r>
            <a:r>
              <a:rPr lang="en-IN" dirty="0" smtClean="0"/>
              <a:t> Rep 2000;2:422–9..</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228600" y="533400"/>
            <a:ext cx="8686800" cy="5592763"/>
          </a:xfrm>
        </p:spPr>
        <p:txBody>
          <a:bodyPr>
            <a:normAutofit/>
          </a:bodyPr>
          <a:lstStyle/>
          <a:p>
            <a:pPr>
              <a:buNone/>
            </a:pPr>
            <a:r>
              <a:rPr lang="en-IN" b="1" dirty="0" smtClean="0"/>
              <a:t>Leukocytes</a:t>
            </a:r>
          </a:p>
          <a:p>
            <a:pPr>
              <a:buNone/>
            </a:pPr>
            <a:r>
              <a:rPr lang="en-IN" dirty="0" smtClean="0"/>
              <a:t>One of the earliest cellular responses in </a:t>
            </a:r>
            <a:r>
              <a:rPr lang="en-IN" dirty="0" err="1" smtClean="0"/>
              <a:t>atherogenesis</a:t>
            </a:r>
            <a:r>
              <a:rPr lang="en-IN" dirty="0" smtClean="0"/>
              <a:t> is the focal recruitment of circulating </a:t>
            </a:r>
            <a:r>
              <a:rPr lang="en-IN" dirty="0" err="1" smtClean="0"/>
              <a:t>monocytes</a:t>
            </a:r>
            <a:r>
              <a:rPr lang="en-IN" dirty="0" smtClean="0"/>
              <a:t> and, to a lesser extent, T lymphocytes. </a:t>
            </a:r>
          </a:p>
          <a:p>
            <a:pPr>
              <a:buNone/>
            </a:pPr>
            <a:endParaRPr lang="en-IN" dirty="0" smtClean="0"/>
          </a:p>
          <a:p>
            <a:pPr>
              <a:buNone/>
            </a:pPr>
            <a:r>
              <a:rPr lang="en-IN" dirty="0" smtClean="0"/>
              <a:t>The persistence of this cellular response underlies disease progression. B lymphocytes and plasma cells are  rare in the </a:t>
            </a:r>
            <a:r>
              <a:rPr lang="en-IN" dirty="0" err="1" smtClean="0"/>
              <a:t>intimal</a:t>
            </a:r>
            <a:r>
              <a:rPr lang="en-IN" dirty="0" smtClean="0"/>
              <a:t> plaque.</a:t>
            </a:r>
          </a:p>
          <a:p>
            <a:pPr>
              <a:buNone/>
            </a:pPr>
            <a:r>
              <a:rPr lang="en-IN" dirty="0" smtClean="0"/>
              <a:t>                                            J </a:t>
            </a:r>
            <a:r>
              <a:rPr lang="en-IN" dirty="0" err="1" smtClean="0"/>
              <a:t>Pathol</a:t>
            </a:r>
            <a:r>
              <a:rPr lang="en-IN" dirty="0" smtClean="0"/>
              <a:t> 2001;193:263–9.</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err="1" smtClean="0"/>
              <a:t>Neutrophils</a:t>
            </a:r>
            <a:r>
              <a:rPr lang="en-IN" dirty="0" smtClean="0"/>
              <a:t> are rare in uncomplicated atherosclerosis but have been described in </a:t>
            </a:r>
            <a:r>
              <a:rPr lang="en-IN" dirty="0" err="1" smtClean="0"/>
              <a:t>thrombosed</a:t>
            </a:r>
            <a:r>
              <a:rPr lang="en-IN" dirty="0" smtClean="0"/>
              <a:t> plaques, probably recruited as a response to plaque rupture</a:t>
            </a:r>
          </a:p>
          <a:p>
            <a:endParaRPr lang="en-US" dirty="0" smtClean="0"/>
          </a:p>
          <a:p>
            <a:pPr>
              <a:buNone/>
            </a:pPr>
            <a:r>
              <a:rPr lang="en-IN" dirty="0" smtClean="0"/>
              <a:t>                          Circulation 2002;106:2894 –900.</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 cells </a:t>
            </a:r>
            <a:endParaRPr lang="en-IN" dirty="0"/>
          </a:p>
        </p:txBody>
      </p:sp>
      <p:sp>
        <p:nvSpPr>
          <p:cNvPr id="3" name="Content Placeholder 2"/>
          <p:cNvSpPr>
            <a:spLocks noGrp="1"/>
          </p:cNvSpPr>
          <p:nvPr>
            <p:ph idx="1"/>
          </p:nvPr>
        </p:nvSpPr>
        <p:spPr/>
        <p:txBody>
          <a:bodyPr/>
          <a:lstStyle/>
          <a:p>
            <a:pPr>
              <a:buNone/>
            </a:pPr>
            <a:r>
              <a:rPr lang="en-IN" dirty="0" smtClean="0"/>
              <a:t>Mast cells participate in the pathogenesis of atherosclerosis. Indeed, there is increasing evidence that mast cells play a role in </a:t>
            </a:r>
          </a:p>
          <a:p>
            <a:pPr marL="514350" indent="-514350">
              <a:buNone/>
            </a:pPr>
            <a:r>
              <a:rPr lang="en-IN" dirty="0" smtClean="0"/>
              <a:t>a recruitment of inflammatory cells</a:t>
            </a:r>
          </a:p>
          <a:p>
            <a:pPr marL="514350" indent="-514350">
              <a:buNone/>
            </a:pPr>
            <a:r>
              <a:rPr lang="en-IN" dirty="0" smtClean="0"/>
              <a:t>b foam cell formation</a:t>
            </a:r>
          </a:p>
          <a:p>
            <a:pPr marL="514350" indent="-514350">
              <a:buNone/>
            </a:pPr>
            <a:r>
              <a:rPr lang="en-IN" dirty="0" smtClean="0"/>
              <a:t>c destabilization of atherosclerotic plaques                                                                                  (Kelley et al. 2000).</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dirty="0" smtClean="0"/>
              <a:t>The Role of the Extracellular Matrix</a:t>
            </a:r>
          </a:p>
          <a:p>
            <a:pPr>
              <a:buNone/>
            </a:pPr>
            <a:r>
              <a:rPr lang="en-IN" dirty="0" smtClean="0"/>
              <a:t> Large sections of the sub-</a:t>
            </a:r>
            <a:r>
              <a:rPr lang="en-IN" dirty="0" err="1" smtClean="0"/>
              <a:t>intima</a:t>
            </a:r>
            <a:r>
              <a:rPr lang="en-IN" dirty="0" smtClean="0"/>
              <a:t> consist of tissue that is rich in collagen but poor in cells. This exaggerated matrix deposition contributes significantly to narrowing of the arterial lumen. </a:t>
            </a:r>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Rectangle 3"/>
          <p:cNvSpPr/>
          <p:nvPr/>
        </p:nvSpPr>
        <p:spPr>
          <a:xfrm>
            <a:off x="457200" y="1752600"/>
            <a:ext cx="8153400" cy="2062103"/>
          </a:xfrm>
          <a:prstGeom prst="rect">
            <a:avLst/>
          </a:prstGeom>
        </p:spPr>
        <p:txBody>
          <a:bodyPr wrap="square">
            <a:spAutoFit/>
          </a:bodyPr>
          <a:lstStyle/>
          <a:p>
            <a:pPr>
              <a:buNone/>
            </a:pPr>
            <a:r>
              <a:rPr lang="en-IN" sz="3200" dirty="0" smtClean="0"/>
              <a:t>Weakening of extracellular matrix in certain areas of the plaque plays a central role in plaque rupture, the most dangerous complication of atherosclerosis.</a:t>
            </a:r>
            <a:endParaRPr lang="en-IN"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The Role of Infection in </a:t>
            </a:r>
            <a:r>
              <a:rPr lang="en-IN" b="1" dirty="0" err="1" smtClean="0"/>
              <a:t>Atherogenesis</a:t>
            </a:r>
            <a:endParaRPr lang="en-IN" dirty="0"/>
          </a:p>
        </p:txBody>
      </p:sp>
      <p:sp>
        <p:nvSpPr>
          <p:cNvPr id="3" name="Content Placeholder 2"/>
          <p:cNvSpPr>
            <a:spLocks noGrp="1"/>
          </p:cNvSpPr>
          <p:nvPr>
            <p:ph idx="1"/>
          </p:nvPr>
        </p:nvSpPr>
        <p:spPr/>
        <p:txBody>
          <a:bodyPr>
            <a:normAutofit lnSpcReduction="10000"/>
          </a:bodyPr>
          <a:lstStyle/>
          <a:p>
            <a:pPr>
              <a:buNone/>
            </a:pPr>
            <a:endParaRPr lang="en-IN" b="1" dirty="0" smtClean="0"/>
          </a:p>
          <a:p>
            <a:pPr>
              <a:buNone/>
            </a:pPr>
            <a:r>
              <a:rPr lang="en-IN" dirty="0" smtClean="0"/>
              <a:t>The suggestion that infectious agents might be involved in the causation of atherosclerosis was first proposed by Sir William Osler</a:t>
            </a:r>
          </a:p>
          <a:p>
            <a:pPr>
              <a:buNone/>
            </a:pPr>
            <a:r>
              <a:rPr lang="en-IN" dirty="0" smtClean="0"/>
              <a:t> Interest has focused on four organisms:</a:t>
            </a:r>
          </a:p>
          <a:p>
            <a:pPr>
              <a:buNone/>
            </a:pPr>
            <a:r>
              <a:rPr lang="en-IN" dirty="0" smtClean="0"/>
              <a:t>  Chlamydia </a:t>
            </a:r>
            <a:r>
              <a:rPr lang="en-IN" dirty="0" err="1" smtClean="0"/>
              <a:t>pneumoniae</a:t>
            </a:r>
            <a:endParaRPr lang="en-IN" dirty="0" smtClean="0"/>
          </a:p>
          <a:p>
            <a:pPr>
              <a:buNone/>
            </a:pPr>
            <a:r>
              <a:rPr lang="en-IN" dirty="0" smtClean="0"/>
              <a:t>  cytomegalovirus (CMV)</a:t>
            </a:r>
          </a:p>
          <a:p>
            <a:pPr>
              <a:buNone/>
            </a:pPr>
            <a:r>
              <a:rPr lang="en-IN" dirty="0" smtClean="0"/>
              <a:t>  HSV types 1 and 2</a:t>
            </a:r>
          </a:p>
          <a:p>
            <a:pPr>
              <a:buNone/>
            </a:pPr>
            <a:r>
              <a:rPr lang="en-IN" i="1" dirty="0" smtClean="0"/>
              <a:t>  </a:t>
            </a:r>
            <a:r>
              <a:rPr lang="en-IN" dirty="0" smtClean="0"/>
              <a:t>Helicobacter pylori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By means of a closed, highly sensitive, and specific real-time PCR, </a:t>
            </a:r>
            <a:r>
              <a:rPr lang="en-IN" i="1" dirty="0" smtClean="0"/>
              <a:t>C. </a:t>
            </a:r>
            <a:r>
              <a:rPr lang="en-IN" i="1" dirty="0" err="1" smtClean="0"/>
              <a:t>pneumoniae</a:t>
            </a:r>
            <a:r>
              <a:rPr lang="en-IN" i="1" dirty="0" smtClean="0"/>
              <a:t> was not detected in </a:t>
            </a:r>
            <a:r>
              <a:rPr lang="en-IN" dirty="0" err="1" smtClean="0"/>
              <a:t>cerebrovascular</a:t>
            </a:r>
            <a:r>
              <a:rPr lang="en-IN" dirty="0" smtClean="0"/>
              <a:t> atherosclerosis. </a:t>
            </a:r>
          </a:p>
          <a:p>
            <a:pPr>
              <a:buNone/>
            </a:pPr>
            <a:endParaRPr lang="en-IN" b="1" i="1" dirty="0" smtClean="0"/>
          </a:p>
          <a:p>
            <a:pPr>
              <a:buNone/>
            </a:pPr>
            <a:r>
              <a:rPr lang="en-IN" b="1" i="1" dirty="0" smtClean="0"/>
              <a:t>(Stroke. 2004;35:2024-2028.)</a:t>
            </a:r>
            <a:endParaRPr lang="en-I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FURTHER  PROGRESSION OF ATHEOSCLEROSIS</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It was probably Leonardo </a:t>
            </a:r>
            <a:r>
              <a:rPr lang="en-IN" dirty="0" err="1" smtClean="0"/>
              <a:t>da</a:t>
            </a:r>
            <a:r>
              <a:rPr lang="en-IN" dirty="0" smtClean="0"/>
              <a:t> Vinci (1452–1519) who first recognized the macroscopic changes of atherosclerosis. When he illustrated the arterial lesions in an elderly man at autopsy, he suggested that the thickening of the vessel wall was due to ‘excessive nourishment’ from the blood</a:t>
            </a:r>
          </a:p>
          <a:p>
            <a:pPr>
              <a:buNone/>
            </a:pPr>
            <a:r>
              <a:rPr lang="en-IN" dirty="0" smtClean="0"/>
              <a:t>                    (</a:t>
            </a:r>
            <a:r>
              <a:rPr lang="en-IN" dirty="0" err="1" smtClean="0"/>
              <a:t>Keele</a:t>
            </a:r>
            <a:r>
              <a:rPr lang="en-IN" dirty="0" smtClean="0"/>
              <a:t> 1952; </a:t>
            </a:r>
            <a:r>
              <a:rPr lang="en-IN" dirty="0" err="1" smtClean="0"/>
              <a:t>Quiney</a:t>
            </a:r>
            <a:r>
              <a:rPr lang="en-IN" dirty="0" smtClean="0"/>
              <a:t> </a:t>
            </a:r>
            <a:r>
              <a:rPr lang="en-IN" dirty="0" err="1" smtClean="0"/>
              <a:t>andWatts</a:t>
            </a:r>
            <a:r>
              <a:rPr lang="en-IN" dirty="0" smtClean="0"/>
              <a:t> 1989).</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The Role of Thrombus Formation</a:t>
            </a:r>
            <a:endParaRPr lang="en-IN" dirty="0"/>
          </a:p>
        </p:txBody>
      </p:sp>
      <p:sp>
        <p:nvSpPr>
          <p:cNvPr id="3" name="Content Placeholder 2"/>
          <p:cNvSpPr>
            <a:spLocks noGrp="1"/>
          </p:cNvSpPr>
          <p:nvPr>
            <p:ph idx="1"/>
          </p:nvPr>
        </p:nvSpPr>
        <p:spPr/>
        <p:txBody>
          <a:bodyPr>
            <a:normAutofit/>
          </a:bodyPr>
          <a:lstStyle/>
          <a:p>
            <a:pPr>
              <a:buNone/>
            </a:pPr>
            <a:r>
              <a:rPr lang="en-IN" dirty="0" smtClean="0"/>
              <a:t> Thrombus formation at the site of atherosclerotic lesion is the commonest cause of myocardial infarction and stroke; the thrombus may occlude the artery at the site of formation or may detach  and block the blood vessel downstream.</a:t>
            </a:r>
          </a:p>
          <a:p>
            <a:pPr>
              <a:buNone/>
            </a:pPr>
            <a:r>
              <a:rPr lang="en-IN" dirty="0" smtClean="0"/>
              <a:t>.</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In most cases, the thrombus does not occlude the  artery but is organized and incorporated into the vessel wall, thus contributing to the growth of the atherosclerotic plaque</a:t>
            </a:r>
            <a:endParaRPr lang="en-IN"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Rupture of the plaque surface is followed by variable amounts of </a:t>
            </a:r>
            <a:r>
              <a:rPr lang="en-IN" dirty="0" err="1" smtClean="0"/>
              <a:t>hemorrhage</a:t>
            </a:r>
            <a:r>
              <a:rPr lang="en-IN" dirty="0" smtClean="0"/>
              <a:t> into the plaque and luminal thrombosis, causing sudden and rapid but often clinically silent progression of the lesion.</a:t>
            </a:r>
          </a:p>
          <a:p>
            <a:pPr>
              <a:buNone/>
            </a:pPr>
            <a:endParaRPr lang="en-IN" dirty="0" smtClean="0"/>
          </a:p>
          <a:p>
            <a:pPr>
              <a:buNone/>
            </a:pPr>
            <a:r>
              <a:rPr lang="en-IN" dirty="0" smtClean="0"/>
              <a:t> It is probably the most important mechanism underlying the episodic vascular events </a:t>
            </a: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Intraplaque</a:t>
            </a:r>
            <a:r>
              <a:rPr lang="en-US" dirty="0" smtClean="0"/>
              <a:t> hemorrhage </a:t>
            </a:r>
            <a:endParaRPr lang="en-IN" dirty="0"/>
          </a:p>
        </p:txBody>
      </p:sp>
      <p:sp>
        <p:nvSpPr>
          <p:cNvPr id="3" name="Content Placeholder 2"/>
          <p:cNvSpPr>
            <a:spLocks noGrp="1"/>
          </p:cNvSpPr>
          <p:nvPr>
            <p:ph idx="1"/>
          </p:nvPr>
        </p:nvSpPr>
        <p:spPr/>
        <p:txBody>
          <a:bodyPr>
            <a:normAutofit/>
          </a:bodyPr>
          <a:lstStyle/>
          <a:p>
            <a:pPr>
              <a:buNone/>
            </a:pPr>
            <a:r>
              <a:rPr lang="en-IN" dirty="0" smtClean="0"/>
              <a:t>Haemorrhagic events occur frequently in advanced atherosclerotic lesions either by infiltration of blood from the lumen through fissures or by rupture or by degradation of </a:t>
            </a:r>
            <a:r>
              <a:rPr lang="en-IN" dirty="0" err="1" smtClean="0"/>
              <a:t>vasa</a:t>
            </a:r>
            <a:r>
              <a:rPr lang="en-IN" dirty="0" smtClean="0"/>
              <a:t> </a:t>
            </a:r>
            <a:r>
              <a:rPr lang="en-IN" dirty="0" err="1" smtClean="0"/>
              <a:t>vasora</a:t>
            </a:r>
            <a:r>
              <a:rPr lang="en-IN" dirty="0" smtClean="0"/>
              <a:t> which frequently grow at the </a:t>
            </a:r>
            <a:r>
              <a:rPr lang="en-IN" smtClean="0"/>
              <a:t>plaque base.</a:t>
            </a:r>
            <a:endParaRPr lang="en-IN"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04800" y="1600200"/>
            <a:ext cx="8382000" cy="4525963"/>
          </a:xfrm>
        </p:spPr>
        <p:txBody>
          <a:bodyPr/>
          <a:lstStyle/>
          <a:p>
            <a:endParaRPr lang="en-IN" dirty="0"/>
          </a:p>
        </p:txBody>
      </p:sp>
      <p:sp>
        <p:nvSpPr>
          <p:cNvPr id="4" name="Rectangle 3"/>
          <p:cNvSpPr/>
          <p:nvPr/>
        </p:nvSpPr>
        <p:spPr>
          <a:xfrm>
            <a:off x="304800" y="2438400"/>
            <a:ext cx="8382000" cy="1815882"/>
          </a:xfrm>
          <a:prstGeom prst="rect">
            <a:avLst/>
          </a:prstGeom>
        </p:spPr>
        <p:txBody>
          <a:bodyPr wrap="square">
            <a:spAutoFit/>
          </a:bodyPr>
          <a:lstStyle/>
          <a:p>
            <a:r>
              <a:rPr lang="en-IN" sz="2800" dirty="0" smtClean="0"/>
              <a:t>Due to the high </a:t>
            </a:r>
            <a:r>
              <a:rPr lang="en-IN" sz="2800" dirty="0" err="1" smtClean="0"/>
              <a:t>thrombogenicity</a:t>
            </a:r>
            <a:r>
              <a:rPr lang="en-IN" sz="2800" dirty="0" smtClean="0"/>
              <a:t> of the plaque base, intra-plaque haemorrhages are usually subject to clotting and undergo essentially the same</a:t>
            </a:r>
          </a:p>
          <a:p>
            <a:r>
              <a:rPr lang="en-IN" sz="2800" dirty="0" smtClean="0"/>
              <a:t>fate as luminal thrombi</a:t>
            </a:r>
            <a:endParaRPr lang="en-IN"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Inflammation and Atherosclerosis</a:t>
            </a:r>
            <a:endParaRPr lang="en-IN" dirty="0"/>
          </a:p>
        </p:txBody>
      </p:sp>
      <p:sp>
        <p:nvSpPr>
          <p:cNvPr id="3" name="Content Placeholder 2"/>
          <p:cNvSpPr>
            <a:spLocks noGrp="1"/>
          </p:cNvSpPr>
          <p:nvPr>
            <p:ph idx="1"/>
          </p:nvPr>
        </p:nvSpPr>
        <p:spPr/>
        <p:txBody>
          <a:bodyPr/>
          <a:lstStyle/>
          <a:p>
            <a:pPr>
              <a:buNone/>
            </a:pPr>
            <a:r>
              <a:rPr lang="en-IN" dirty="0" smtClean="0"/>
              <a:t>Inflammation plays an important role in the progression of atherosclerosis and ICA plaque destabilization converting a chronic process into an acute disorder with ensuing </a:t>
            </a:r>
            <a:r>
              <a:rPr lang="en-IN" dirty="0" err="1" smtClean="0"/>
              <a:t>thromboembolism</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Two major </a:t>
            </a:r>
            <a:r>
              <a:rPr lang="en-IN" dirty="0" err="1" smtClean="0"/>
              <a:t>autoantigens</a:t>
            </a:r>
            <a:r>
              <a:rPr lang="en-IN" dirty="0" smtClean="0"/>
              <a:t>, oxidized LDL</a:t>
            </a:r>
          </a:p>
          <a:p>
            <a:pPr>
              <a:buNone/>
            </a:pPr>
            <a:r>
              <a:rPr lang="en-IN" dirty="0" smtClean="0"/>
              <a:t>(</a:t>
            </a:r>
            <a:r>
              <a:rPr lang="en-IN" dirty="0" err="1" smtClean="0"/>
              <a:t>oxLDL</a:t>
            </a:r>
            <a:r>
              <a:rPr lang="en-IN" dirty="0" smtClean="0"/>
              <a:t>) and heat shock proteins (HSP), have</a:t>
            </a:r>
          </a:p>
          <a:p>
            <a:pPr>
              <a:buNone/>
            </a:pPr>
            <a:r>
              <a:rPr lang="en-IN" dirty="0" smtClean="0"/>
              <a:t>been implicated in the pathogenesis of atherosclerosis.</a:t>
            </a:r>
          </a:p>
          <a:p>
            <a:endParaRPr lang="en-US" dirty="0" smtClean="0"/>
          </a:p>
          <a:p>
            <a:pPr>
              <a:buNone/>
            </a:pPr>
            <a:r>
              <a:rPr lang="en-IN" i="1" dirty="0" smtClean="0"/>
              <a:t>J </a:t>
            </a:r>
            <a:r>
              <a:rPr lang="en-IN" i="1" dirty="0" err="1" smtClean="0"/>
              <a:t>Immunol</a:t>
            </a:r>
            <a:r>
              <a:rPr lang="en-IN" i="1" dirty="0" smtClean="0"/>
              <a:t>. 2005;174:6509–6517.</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err="1" smtClean="0"/>
              <a:t>Autoreactive</a:t>
            </a:r>
            <a:r>
              <a:rPr lang="en-IN" dirty="0" smtClean="0"/>
              <a:t> T cells recognize </a:t>
            </a:r>
            <a:r>
              <a:rPr lang="en-IN" dirty="0" err="1" smtClean="0"/>
              <a:t>oxLDL</a:t>
            </a:r>
            <a:r>
              <a:rPr lang="en-IN" dirty="0" smtClean="0"/>
              <a:t>, HSP as microbial antigens by molecular mimicry and locally release </a:t>
            </a:r>
            <a:r>
              <a:rPr lang="en-IN" dirty="0" err="1" smtClean="0"/>
              <a:t>proinflammatory</a:t>
            </a:r>
            <a:endParaRPr lang="en-IN" dirty="0" smtClean="0"/>
          </a:p>
          <a:p>
            <a:pPr>
              <a:buNone/>
            </a:pPr>
            <a:r>
              <a:rPr lang="en-IN" dirty="0" smtClean="0"/>
              <a:t>    cytokines.</a:t>
            </a:r>
          </a:p>
          <a:p>
            <a:endParaRPr lang="en-US" dirty="0" smtClean="0"/>
          </a:p>
          <a:p>
            <a:pPr>
              <a:buNone/>
            </a:pPr>
            <a:r>
              <a:rPr lang="en-IN" i="1" dirty="0" err="1" smtClean="0"/>
              <a:t>Arterioscler</a:t>
            </a:r>
            <a:r>
              <a:rPr lang="en-IN" i="1" dirty="0" smtClean="0"/>
              <a:t> </a:t>
            </a:r>
            <a:r>
              <a:rPr lang="en-IN" i="1" dirty="0" err="1" smtClean="0"/>
              <a:t>Thromb</a:t>
            </a:r>
            <a:r>
              <a:rPr lang="en-IN" i="1" dirty="0" smtClean="0"/>
              <a:t> </a:t>
            </a:r>
            <a:r>
              <a:rPr lang="en-IN" i="1" dirty="0" err="1" smtClean="0"/>
              <a:t>Vasc</a:t>
            </a:r>
            <a:endParaRPr lang="en-IN" i="1" dirty="0" smtClean="0"/>
          </a:p>
          <a:p>
            <a:pPr>
              <a:buNone/>
            </a:pPr>
            <a:r>
              <a:rPr lang="en-IN" i="1" dirty="0" smtClean="0"/>
              <a:t>Biol. 2002;22:1892–1898.</a:t>
            </a:r>
            <a:endParaRPr lang="en-IN"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Cytokines released from locally activated T cells</a:t>
            </a:r>
          </a:p>
          <a:p>
            <a:pPr>
              <a:buNone/>
            </a:pPr>
            <a:r>
              <a:rPr lang="en-IN" dirty="0" smtClean="0"/>
              <a:t>further stimulate macrophages, the main</a:t>
            </a:r>
          </a:p>
          <a:p>
            <a:pPr>
              <a:buNone/>
            </a:pPr>
            <a:r>
              <a:rPr lang="en-IN" dirty="0" err="1" smtClean="0"/>
              <a:t>effector</a:t>
            </a:r>
            <a:r>
              <a:rPr lang="en-IN" dirty="0" smtClean="0"/>
              <a:t> cells in atherosclerosis</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Macrophages on stimulation by T-cell– derived</a:t>
            </a:r>
          </a:p>
          <a:p>
            <a:pPr>
              <a:buNone/>
            </a:pPr>
            <a:r>
              <a:rPr lang="en-IN" dirty="0" smtClean="0"/>
              <a:t>cytokines and transformation into foam cells</a:t>
            </a:r>
          </a:p>
          <a:p>
            <a:pPr>
              <a:buNone/>
            </a:pPr>
            <a:r>
              <a:rPr lang="en-IN" dirty="0" smtClean="0"/>
              <a:t>after uptake of </a:t>
            </a:r>
            <a:r>
              <a:rPr lang="en-IN" dirty="0" err="1" smtClean="0"/>
              <a:t>oxLDL</a:t>
            </a:r>
            <a:r>
              <a:rPr lang="en-IN" dirty="0" smtClean="0"/>
              <a:t> secrete MMP</a:t>
            </a:r>
          </a:p>
          <a:p>
            <a:pPr>
              <a:buNone/>
            </a:pPr>
            <a:r>
              <a:rPr lang="en-IN" dirty="0" smtClean="0"/>
              <a:t>Predisposing the plaques to subsequent</a:t>
            </a:r>
          </a:p>
          <a:p>
            <a:pPr>
              <a:buNone/>
            </a:pPr>
            <a:r>
              <a:rPr lang="en-IN" dirty="0" smtClean="0"/>
              <a:t>rupture.</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Around 1860, Felix J. </a:t>
            </a:r>
            <a:r>
              <a:rPr lang="en-IN" dirty="0" err="1" smtClean="0"/>
              <a:t>Marchand</a:t>
            </a:r>
            <a:r>
              <a:rPr lang="en-IN" dirty="0" smtClean="0"/>
              <a:t> (1846–1928) coined the term ‘atherosclerosis’ to emphasize the pathological findings of </a:t>
            </a:r>
            <a:r>
              <a:rPr lang="en-IN" dirty="0" err="1" smtClean="0"/>
              <a:t>atheroma</a:t>
            </a:r>
            <a:r>
              <a:rPr lang="en-IN" dirty="0" smtClean="0"/>
              <a:t> (</a:t>
            </a:r>
            <a:r>
              <a:rPr lang="en-IN" dirty="0" err="1" smtClean="0"/>
              <a:t>Greek,gruel</a:t>
            </a:r>
            <a:r>
              <a:rPr lang="en-IN" dirty="0" smtClean="0"/>
              <a:t>) and sclerosis (Greek, hard) seen in the </a:t>
            </a:r>
            <a:r>
              <a:rPr lang="en-IN" dirty="0" err="1" smtClean="0"/>
              <a:t>intimal</a:t>
            </a:r>
            <a:r>
              <a:rPr lang="en-IN" dirty="0" smtClean="0"/>
              <a:t> layer of the arteries</a:t>
            </a:r>
            <a:endParaRPr lang="en-IN"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152400" y="457200"/>
            <a:ext cx="8839200" cy="5668963"/>
          </a:xfrm>
        </p:spPr>
        <p:txBody>
          <a:bodyPr>
            <a:normAutofit/>
          </a:bodyPr>
          <a:lstStyle/>
          <a:p>
            <a:pPr>
              <a:buNone/>
            </a:pPr>
            <a:r>
              <a:rPr lang="en-IN" dirty="0" smtClean="0"/>
              <a:t>Vaccination against modified LDL and HSP can slow development of atherosclerotic plaques.</a:t>
            </a:r>
          </a:p>
          <a:p>
            <a:pPr>
              <a:buNone/>
            </a:pPr>
            <a:endParaRPr lang="en-IN" dirty="0" smtClean="0"/>
          </a:p>
          <a:p>
            <a:pPr>
              <a:buNone/>
            </a:pPr>
            <a:r>
              <a:rPr lang="en-IN" dirty="0" smtClean="0"/>
              <a:t>Current therapeutics effective in preventing atherosclerosis and stroke such as </a:t>
            </a:r>
            <a:r>
              <a:rPr lang="en-IN" dirty="0" err="1" smtClean="0"/>
              <a:t>statins</a:t>
            </a:r>
            <a:r>
              <a:rPr lang="en-IN" dirty="0" smtClean="0"/>
              <a:t> and </a:t>
            </a:r>
            <a:r>
              <a:rPr lang="en-IN" dirty="0" err="1" smtClean="0"/>
              <a:t>renin-angiotensin</a:t>
            </a:r>
            <a:r>
              <a:rPr lang="en-IN" dirty="0" smtClean="0"/>
              <a:t> system inhibitors may exert part of their effects by modulating inflammatory responses in the vessel wall.</a:t>
            </a:r>
          </a:p>
          <a:p>
            <a:pPr>
              <a:buNone/>
            </a:pPr>
            <a:r>
              <a:rPr lang="en-IN" i="1" dirty="0" smtClean="0"/>
              <a:t>                                 Atherosclerosis. 2004;176:</a:t>
            </a:r>
            <a:r>
              <a:rPr lang="en-IN" dirty="0" smtClean="0"/>
              <a:t>27–35.</a:t>
            </a:r>
            <a:endParaRPr lang="en-US" dirty="0" smtClean="0"/>
          </a:p>
          <a:p>
            <a:endParaRPr lang="en-IN"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14400" y="1371600"/>
            <a:ext cx="7772400" cy="4983960"/>
          </a:xfrm>
        </p:spPr>
        <p:txBody>
          <a:bodyPr>
            <a:normAutofit/>
          </a:bodyPr>
          <a:lstStyle/>
          <a:p>
            <a:pPr>
              <a:buNone/>
            </a:pPr>
            <a:r>
              <a:rPr lang="en-IN" dirty="0" smtClean="0"/>
              <a:t>Aggressive lipid-lowering therapy over a 3-month period is associated with significant reduction in USPIO-defined inflammation of the plaque .</a:t>
            </a:r>
          </a:p>
          <a:p>
            <a:pPr>
              <a:buNone/>
            </a:pPr>
            <a:r>
              <a:rPr lang="en-IN"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14400" y="533400"/>
            <a:ext cx="7772400" cy="5257800"/>
          </a:xfrm>
        </p:spPr>
        <p:txBody>
          <a:bodyPr>
            <a:normAutofit fontScale="92500" lnSpcReduction="10000"/>
          </a:bodyPr>
          <a:lstStyle/>
          <a:p>
            <a:pPr>
              <a:buNone/>
            </a:pPr>
            <a:r>
              <a:rPr lang="en-IN" dirty="0" err="1" smtClean="0"/>
              <a:t>Ultrasmall</a:t>
            </a:r>
            <a:r>
              <a:rPr lang="en-IN" dirty="0" smtClean="0"/>
              <a:t> </a:t>
            </a:r>
            <a:r>
              <a:rPr lang="en-IN" dirty="0" err="1" smtClean="0"/>
              <a:t>superparamagnetic</a:t>
            </a:r>
            <a:r>
              <a:rPr lang="en-IN" dirty="0" smtClean="0"/>
              <a:t> iron oxide (USPIO)-</a:t>
            </a:r>
          </a:p>
          <a:p>
            <a:pPr>
              <a:buNone/>
            </a:pPr>
            <a:endParaRPr lang="en-IN" dirty="0" smtClean="0"/>
          </a:p>
          <a:p>
            <a:pPr>
              <a:buNone/>
            </a:pPr>
            <a:r>
              <a:rPr lang="en-IN" dirty="0" smtClean="0"/>
              <a:t>A significant reduction from baseline in USPIO defined inflammation was observed in the 80-mg group at both 6 weeks (SI 0.13; p  0.0003) and at 12 weeks (SI 0.20; p  0.0001). No difference was observed with the low-dose regimen.</a:t>
            </a:r>
          </a:p>
          <a:p>
            <a:pPr>
              <a:buNone/>
            </a:pPr>
            <a:endParaRPr lang="en-IN" dirty="0" smtClean="0"/>
          </a:p>
          <a:p>
            <a:pPr>
              <a:buNone/>
            </a:pPr>
            <a:endParaRPr lang="en-IN" dirty="0" smtClean="0"/>
          </a:p>
          <a:p>
            <a:pPr>
              <a:buNone/>
            </a:pPr>
            <a:endParaRPr lang="en-IN" dirty="0" smtClean="0"/>
          </a:p>
          <a:p>
            <a:pPr>
              <a:buNone/>
            </a:pPr>
            <a:r>
              <a:rPr lang="en-IN" dirty="0" smtClean="0"/>
              <a:t> ATHEROMA (J Am </a:t>
            </a:r>
            <a:r>
              <a:rPr lang="en-IN" dirty="0" err="1" smtClean="0"/>
              <a:t>Coll</a:t>
            </a:r>
            <a:r>
              <a:rPr lang="en-IN" dirty="0" smtClean="0"/>
              <a:t> </a:t>
            </a:r>
            <a:r>
              <a:rPr lang="en-IN" dirty="0" err="1" smtClean="0"/>
              <a:t>Cardiol</a:t>
            </a:r>
            <a:r>
              <a:rPr lang="en-IN" dirty="0" smtClean="0"/>
              <a:t> 2009;53:2039–50)</a:t>
            </a:r>
          </a:p>
          <a:p>
            <a:endParaRPr lang="en-IN"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lstStyle/>
          <a:p>
            <a:pPr>
              <a:buNone/>
            </a:pPr>
            <a:endParaRPr lang="en-IN" b="1" dirty="0" smtClean="0"/>
          </a:p>
          <a:p>
            <a:pPr>
              <a:buNone/>
            </a:pPr>
            <a:endParaRPr lang="en-IN" b="1" dirty="0" smtClean="0"/>
          </a:p>
          <a:p>
            <a:pPr>
              <a:buNone/>
            </a:pPr>
            <a:endParaRPr lang="en-IN" b="1" dirty="0" smtClean="0"/>
          </a:p>
          <a:p>
            <a:pPr>
              <a:buNone/>
            </a:pPr>
            <a:r>
              <a:rPr lang="en-IN" b="1" dirty="0" smtClean="0"/>
              <a:t>       The Vulnerable Carotid Artery Plaque</a:t>
            </a:r>
            <a:endParaRPr lang="en-IN"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Ischemic strokes and transient ischemic attacks (TIAs) are frequently caused by cerebral embolism from an </a:t>
            </a:r>
            <a:r>
              <a:rPr lang="en-IN" dirty="0" err="1" smtClean="0"/>
              <a:t>atherothrombotic</a:t>
            </a:r>
            <a:r>
              <a:rPr lang="en-IN" dirty="0" smtClean="0"/>
              <a:t> plaque or thrombosis at the site of plaque rupture.</a:t>
            </a:r>
          </a:p>
          <a:p>
            <a:endParaRPr lang="en-IN"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Although the degree of lumen obstruction is a relevant marker of the risk of stroke the recognition of the role of the vulnerable plaque has opened new avenues in the field of  </a:t>
            </a:r>
            <a:r>
              <a:rPr lang="en-IN" dirty="0" err="1" smtClean="0"/>
              <a:t>atherothrombotic</a:t>
            </a:r>
            <a:r>
              <a:rPr lang="en-IN" dirty="0" smtClean="0"/>
              <a:t> stroke.</a:t>
            </a:r>
          </a:p>
          <a:p>
            <a:pPr>
              <a:buNone/>
            </a:pPr>
            <a:endParaRPr lang="en-US" dirty="0" smtClean="0"/>
          </a:p>
          <a:p>
            <a:pPr>
              <a:buNone/>
            </a:pPr>
            <a:r>
              <a:rPr lang="en-IN" i="1" dirty="0" smtClean="0"/>
              <a:t>                N </a:t>
            </a:r>
            <a:r>
              <a:rPr lang="en-IN" i="1" dirty="0" err="1" smtClean="0"/>
              <a:t>Engl</a:t>
            </a:r>
            <a:r>
              <a:rPr lang="en-IN" i="1" dirty="0" smtClean="0"/>
              <a:t> J Med. </a:t>
            </a:r>
            <a:r>
              <a:rPr lang="en-IN" dirty="0" smtClean="0"/>
              <a:t>1998;12;339:1415–1425.</a:t>
            </a:r>
            <a:endParaRPr lang="en-IN"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endParaRPr lang="en-IN" dirty="0" smtClean="0"/>
          </a:p>
          <a:p>
            <a:pPr>
              <a:buNone/>
            </a:pPr>
            <a:endParaRPr lang="en-IN" dirty="0" smtClean="0"/>
          </a:p>
          <a:p>
            <a:pPr>
              <a:buNone/>
            </a:pPr>
            <a:r>
              <a:rPr lang="en-IN" dirty="0" smtClean="0"/>
              <a:t>All types of atherosclerotic plaques with a high likelihood of thrombotic complications and rapid progression should be considered as vulnerable plaques which is the  underlying</a:t>
            </a:r>
          </a:p>
          <a:p>
            <a:pPr>
              <a:buNone/>
            </a:pPr>
            <a:r>
              <a:rPr lang="en-IN" dirty="0" smtClean="0"/>
              <a:t>    cause of most clinical events.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endParaRPr lang="en-IN" dirty="0" smtClean="0"/>
          </a:p>
          <a:p>
            <a:pPr>
              <a:buNone/>
            </a:pPr>
            <a:endParaRPr lang="en-IN" dirty="0" smtClean="0"/>
          </a:p>
          <a:p>
            <a:pPr>
              <a:buNone/>
            </a:pPr>
            <a:r>
              <a:rPr lang="en-IN" dirty="0" smtClean="0"/>
              <a:t>Several interrelated processes may account for the development of vulnerable atherosclerotic  plaques</a:t>
            </a:r>
          </a:p>
          <a:p>
            <a:endParaRPr lang="en-US" dirty="0" smtClean="0"/>
          </a:p>
          <a:p>
            <a:pPr>
              <a:buNone/>
            </a:pPr>
            <a:r>
              <a:rPr lang="en-IN" i="1" dirty="0" smtClean="0"/>
              <a:t>                     Circulation. 2003;108:1664 –1672.</a:t>
            </a:r>
            <a:endParaRPr lang="en-US" dirty="0" smtClean="0"/>
          </a:p>
          <a:p>
            <a:endParaRPr lang="en-US" dirty="0" smtClean="0"/>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tretch>
            <a:fillRect/>
          </a:stretch>
        </p:blipFill>
        <p:spPr bwMode="auto">
          <a:xfrm>
            <a:off x="1488787" y="1784350"/>
            <a:ext cx="6623626" cy="4572000"/>
          </a:xfrm>
          <a:prstGeom prst="rect">
            <a:avLst/>
          </a:prstGeom>
          <a:noFill/>
          <a:ln w="9525">
            <a:noFill/>
            <a:miter lim="800000"/>
            <a:headEnd/>
            <a:tailEnd/>
          </a:ln>
          <a:effectLst/>
        </p:spPr>
      </p:pic>
      <p:sp>
        <p:nvSpPr>
          <p:cNvPr id="39938" name="AutoShape 2" descr="http://www.mdconsult.com/books/bbmapAsset?appID=MDC&amp;isbn=978-1-4377-0792-2&amp;eid=4-u1.0-B978-1-4377-0792-2..50016-X..gr10&amp;assetType=full"/>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2231136"/>
          </a:xfrm>
        </p:spPr>
        <p:txBody>
          <a:bodyPr>
            <a:noAutofit/>
          </a:bodyPr>
          <a:lstStyle/>
          <a:p>
            <a:r>
              <a:rPr lang="en-IN" sz="3600" dirty="0" smtClean="0"/>
              <a:t>Conventional Pathologic markers of  Plaque                                                                                      vulnerability     </a:t>
            </a:r>
            <a:br>
              <a:rPr lang="en-IN" sz="3600" dirty="0" smtClean="0"/>
            </a:br>
            <a:endParaRPr lang="en-IN" sz="3600" dirty="0"/>
          </a:p>
        </p:txBody>
      </p:sp>
      <p:sp>
        <p:nvSpPr>
          <p:cNvPr id="3" name="Content Placeholder 2"/>
          <p:cNvSpPr>
            <a:spLocks noGrp="1"/>
          </p:cNvSpPr>
          <p:nvPr>
            <p:ph idx="1"/>
          </p:nvPr>
        </p:nvSpPr>
        <p:spPr>
          <a:xfrm>
            <a:off x="152400" y="2209800"/>
            <a:ext cx="8763000" cy="3916363"/>
          </a:xfrm>
        </p:spPr>
        <p:txBody>
          <a:bodyPr>
            <a:normAutofit/>
          </a:bodyPr>
          <a:lstStyle/>
          <a:p>
            <a:pPr>
              <a:buNone/>
            </a:pPr>
            <a:endParaRPr lang="en-IN" dirty="0" smtClean="0"/>
          </a:p>
          <a:p>
            <a:pPr>
              <a:buNone/>
            </a:pPr>
            <a:r>
              <a:rPr lang="en-IN" dirty="0" smtClean="0"/>
              <a:t>   Carotid artery </a:t>
            </a:r>
            <a:r>
              <a:rPr lang="en-IN" dirty="0" err="1" smtClean="0"/>
              <a:t>intima</a:t>
            </a:r>
            <a:r>
              <a:rPr lang="en-IN" dirty="0" smtClean="0"/>
              <a:t>/media thickness (IMT)</a:t>
            </a:r>
          </a:p>
          <a:p>
            <a:pPr>
              <a:buNone/>
            </a:pPr>
            <a:r>
              <a:rPr lang="en-IN" dirty="0" smtClean="0"/>
              <a:t>   Erosion</a:t>
            </a:r>
          </a:p>
          <a:p>
            <a:pPr>
              <a:buNone/>
            </a:pPr>
            <a:r>
              <a:rPr lang="en-IN" dirty="0" smtClean="0"/>
              <a:t>   Ulceration</a:t>
            </a:r>
          </a:p>
          <a:p>
            <a:pPr>
              <a:buNone/>
            </a:pPr>
            <a:r>
              <a:rPr lang="en-IN" dirty="0" smtClean="0"/>
              <a:t>   Thrombus</a:t>
            </a:r>
          </a:p>
          <a:p>
            <a:pPr>
              <a:buNone/>
            </a:pPr>
            <a:r>
              <a:rPr lang="en-IN" dirty="0" smtClean="0"/>
              <a:t>   </a:t>
            </a:r>
            <a:r>
              <a:rPr lang="en-IN" dirty="0" err="1" smtClean="0"/>
              <a:t>Intraplaque</a:t>
            </a:r>
            <a:r>
              <a:rPr lang="en-IN" dirty="0" smtClean="0"/>
              <a:t> </a:t>
            </a:r>
            <a:r>
              <a:rPr lang="en-IN" dirty="0" err="1" smtClean="0"/>
              <a:t>hemorrhage</a:t>
            </a:r>
            <a:endParaRPr lang="en-IN"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381000" y="1600200"/>
            <a:ext cx="8229600" cy="4525963"/>
          </a:xfrm>
        </p:spPr>
        <p:txBody>
          <a:bodyPr>
            <a:normAutofit/>
          </a:bodyPr>
          <a:lstStyle/>
          <a:p>
            <a:pPr>
              <a:buNone/>
            </a:pPr>
            <a:r>
              <a:rPr lang="en-IN" dirty="0" err="1" smtClean="0"/>
              <a:t>Fromthe</a:t>
            </a:r>
            <a:r>
              <a:rPr lang="en-IN" dirty="0" smtClean="0"/>
              <a:t> very start, the theories concerning the pathogenesis of atherosclerosis could be divided into two broad schools, the cellular and the </a:t>
            </a:r>
            <a:r>
              <a:rPr lang="en-IN" dirty="0" err="1" smtClean="0"/>
              <a:t>humoral</a:t>
            </a:r>
            <a:r>
              <a:rPr lang="en-IN" dirty="0" smtClean="0"/>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Calcification</a:t>
            </a:r>
          </a:p>
          <a:p>
            <a:pPr>
              <a:buNone/>
            </a:pPr>
            <a:r>
              <a:rPr lang="en-IN" dirty="0" smtClean="0"/>
              <a:t>Status of fibrous cap</a:t>
            </a:r>
          </a:p>
          <a:p>
            <a:pPr>
              <a:buNone/>
            </a:pPr>
            <a:r>
              <a:rPr lang="en-IN" dirty="0" smtClean="0"/>
              <a:t>Status of </a:t>
            </a:r>
            <a:r>
              <a:rPr lang="en-IN" dirty="0" err="1" smtClean="0"/>
              <a:t>lipidic</a:t>
            </a:r>
            <a:r>
              <a:rPr lang="en-IN" dirty="0" smtClean="0"/>
              <a:t> core</a:t>
            </a:r>
          </a:p>
          <a:p>
            <a:pPr>
              <a:buNone/>
            </a:pPr>
            <a:r>
              <a:rPr lang="en-IN" dirty="0" smtClean="0"/>
              <a:t>Degree of plaque inflammation</a:t>
            </a:r>
          </a:p>
          <a:p>
            <a:pPr>
              <a:buNone/>
            </a:pPr>
            <a:r>
              <a:rPr lang="fr-FR" dirty="0" err="1" smtClean="0"/>
              <a:t>Microembolic</a:t>
            </a:r>
            <a:r>
              <a:rPr lang="fr-FR" dirty="0" smtClean="0"/>
              <a:t> </a:t>
            </a:r>
            <a:r>
              <a:rPr lang="fr-FR" dirty="0" err="1" smtClean="0"/>
              <a:t>signals</a:t>
            </a:r>
            <a:r>
              <a:rPr lang="fr-FR" dirty="0" smtClean="0"/>
              <a:t> on </a:t>
            </a:r>
            <a:r>
              <a:rPr lang="fr-FR" dirty="0" err="1" smtClean="0"/>
              <a:t>transcranial</a:t>
            </a:r>
            <a:r>
              <a:rPr lang="fr-FR" dirty="0" smtClean="0"/>
              <a:t> Doppler</a:t>
            </a:r>
            <a:endParaRPr lang="en-IN" dirty="0" smtClean="0"/>
          </a:p>
          <a:p>
            <a:endParaRPr lang="en-IN"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i="1" dirty="0" smtClean="0"/>
              <a:t>Carotid Artery </a:t>
            </a:r>
            <a:r>
              <a:rPr lang="en-IN" b="1" i="1" dirty="0" err="1" smtClean="0"/>
              <a:t>Intima</a:t>
            </a:r>
            <a:r>
              <a:rPr lang="en-IN" b="1" i="1" dirty="0" smtClean="0"/>
              <a:t>/Media Thickness</a:t>
            </a:r>
          </a:p>
          <a:p>
            <a:pPr>
              <a:buNone/>
            </a:pPr>
            <a:r>
              <a:rPr lang="en-IN" dirty="0" smtClean="0"/>
              <a:t>In the Rotterdam Study, </a:t>
            </a:r>
            <a:r>
              <a:rPr lang="en-IN" dirty="0" err="1" smtClean="0"/>
              <a:t>intima</a:t>
            </a:r>
            <a:r>
              <a:rPr lang="en-IN" dirty="0" smtClean="0"/>
              <a:t>/media thickness (IMT) and aortic calcifications were related most strongly to the risk of carotid vascular events</a:t>
            </a:r>
          </a:p>
          <a:p>
            <a:pPr>
              <a:buNone/>
            </a:pPr>
            <a:endParaRPr lang="en-IN" i="1" dirty="0" smtClean="0"/>
          </a:p>
          <a:p>
            <a:pPr>
              <a:buNone/>
            </a:pPr>
            <a:r>
              <a:rPr lang="en-IN" i="1" dirty="0" smtClean="0"/>
              <a:t> Stroke. 2003;34: </a:t>
            </a:r>
            <a:r>
              <a:rPr lang="en-IN" dirty="0" smtClean="0"/>
              <a:t>2367–2373.</a:t>
            </a:r>
          </a:p>
          <a:p>
            <a:endParaRPr lang="en-IN"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The odds ratio for stroke per standard deviation increase (0.163 mm) was 1.41. </a:t>
            </a:r>
          </a:p>
          <a:p>
            <a:endParaRPr lang="en-IN" dirty="0" smtClean="0"/>
          </a:p>
          <a:p>
            <a:pPr>
              <a:buNone/>
            </a:pPr>
            <a:endParaRPr lang="en-IN" dirty="0" smtClean="0"/>
          </a:p>
          <a:p>
            <a:pPr>
              <a:buNone/>
            </a:pPr>
            <a:r>
              <a:rPr lang="en-IN" dirty="0" smtClean="0"/>
              <a:t>For myocardial infarction, an odds ratio of 1.43 (95% CI, 1.16 to 1.78) was found. </a:t>
            </a:r>
            <a:endParaRPr lang="en-IN"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i="1" dirty="0" smtClean="0"/>
              <a:t>Plaque Erosion</a:t>
            </a:r>
          </a:p>
          <a:p>
            <a:pPr>
              <a:buNone/>
            </a:pPr>
            <a:r>
              <a:rPr lang="en-IN" dirty="0" smtClean="0"/>
              <a:t>In some cases, a deep plaque injury cannot be identified despite a careful search. The thrombus appears to be Superimposed on a de-</a:t>
            </a:r>
            <a:r>
              <a:rPr lang="en-IN" dirty="0" err="1" smtClean="0"/>
              <a:t>endothelialized</a:t>
            </a:r>
            <a:r>
              <a:rPr lang="en-IN" dirty="0" smtClean="0"/>
              <a:t> but otherwise intact plaque. This type of superficial plaque injury is called erosion.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Such erosions may lead to immediate vessel occlusion and hemodynamic compromise, even without rupture of the fibrous plaque cap</a:t>
            </a:r>
          </a:p>
          <a:p>
            <a:pPr>
              <a:buNone/>
            </a:pPr>
            <a:endParaRPr lang="en-US" i="1" dirty="0" smtClean="0"/>
          </a:p>
          <a:p>
            <a:pPr>
              <a:buNone/>
            </a:pPr>
            <a:endParaRPr lang="en-US" i="1" dirty="0" smtClean="0"/>
          </a:p>
          <a:p>
            <a:pPr>
              <a:buNone/>
            </a:pPr>
            <a:r>
              <a:rPr lang="en-IN" i="1" dirty="0" smtClean="0"/>
              <a:t>                       Circulation. </a:t>
            </a:r>
            <a:r>
              <a:rPr lang="en-IN" dirty="0" smtClean="0"/>
              <a:t>1996;1;93:1354 –1363.</a:t>
            </a:r>
          </a:p>
          <a:p>
            <a:endParaRPr lang="en-IN"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err="1" smtClean="0"/>
              <a:t>Extracranial</a:t>
            </a:r>
            <a:r>
              <a:rPr lang="en-IN" dirty="0" smtClean="0"/>
              <a:t> carotid artery calcified plaques are significantly less likely to be symptomatic and, thus, may be more stable than </a:t>
            </a:r>
            <a:r>
              <a:rPr lang="en-IN" dirty="0" err="1" smtClean="0"/>
              <a:t>noncalcified</a:t>
            </a:r>
            <a:r>
              <a:rPr lang="en-IN" dirty="0" smtClean="0"/>
              <a:t> plaques. </a:t>
            </a:r>
          </a:p>
          <a:p>
            <a:pPr>
              <a:buNone/>
            </a:pPr>
            <a:endParaRPr lang="en-IN"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228600"/>
            <a:ext cx="8229600" cy="6400800"/>
          </a:xfrm>
        </p:spPr>
        <p:txBody>
          <a:bodyPr>
            <a:normAutofit/>
          </a:bodyPr>
          <a:lstStyle/>
          <a:p>
            <a:pPr>
              <a:buNone/>
            </a:pPr>
            <a:r>
              <a:rPr lang="en-IN" dirty="0" smtClean="0"/>
              <a:t>In a study  calcified plaque volume was significantly inversely associated with the occurrence of symptoms (</a:t>
            </a:r>
            <a:r>
              <a:rPr lang="en-IN" i="1" dirty="0" smtClean="0"/>
              <a:t>P0.012; odds ratio, 0.047</a:t>
            </a:r>
            <a:r>
              <a:rPr lang="en-IN" dirty="0" smtClean="0"/>
              <a:t>). </a:t>
            </a:r>
          </a:p>
          <a:p>
            <a:pPr>
              <a:buNone/>
            </a:pPr>
            <a:r>
              <a:rPr lang="en-IN" dirty="0" smtClean="0"/>
              <a:t>There was a notable overlap in the calcified plaque volume/total plaque volume ratio between 0% and 45% for symptomatic and asymptomatic plaques. However, calcification &gt; 45% of the total plaque was very specific: 97.1% (34/35) for absence of symptoms  </a:t>
            </a:r>
          </a:p>
          <a:p>
            <a:pPr>
              <a:buNone/>
            </a:pPr>
            <a:endParaRPr lang="en-IN" b="1" i="1" dirty="0" smtClean="0"/>
          </a:p>
          <a:p>
            <a:pPr>
              <a:buNone/>
            </a:pPr>
            <a:r>
              <a:rPr lang="en-IN" b="1" i="1" dirty="0" smtClean="0"/>
              <a:t>                                         Stroke. 2007;38:935-940.</a:t>
            </a:r>
            <a:endParaRPr lang="en-IN"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An inverse relationship between the degree of plaque calcification  was found in critical carotid </a:t>
            </a:r>
            <a:r>
              <a:rPr lang="en-IN" dirty="0" err="1" smtClean="0"/>
              <a:t>stenoses</a:t>
            </a:r>
            <a:r>
              <a:rPr lang="en-IN" dirty="0" smtClean="0"/>
              <a:t>.</a:t>
            </a:r>
          </a:p>
          <a:p>
            <a:endParaRPr lang="en-IN" dirty="0" smtClean="0"/>
          </a:p>
          <a:p>
            <a:pPr>
              <a:buNone/>
            </a:pPr>
            <a:r>
              <a:rPr lang="en-IN" dirty="0" smtClean="0"/>
              <a:t>  </a:t>
            </a:r>
            <a:r>
              <a:rPr lang="en-IN" i="1" dirty="0" smtClean="0"/>
              <a:t>J </a:t>
            </a:r>
            <a:r>
              <a:rPr lang="en-IN" i="1" dirty="0" err="1" smtClean="0"/>
              <a:t>Vasc</a:t>
            </a:r>
            <a:r>
              <a:rPr lang="en-IN" i="1" dirty="0" smtClean="0"/>
              <a:t> Surg. 2004;40:262–269</a:t>
            </a:r>
            <a:endParaRPr lang="en-IN" dirty="0" smtClean="0"/>
          </a:p>
          <a:p>
            <a:endParaRPr lang="en-I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dirty="0"/>
          </a:p>
        </p:txBody>
      </p:sp>
      <p:sp>
        <p:nvSpPr>
          <p:cNvPr id="3" name="Content Placeholder 2"/>
          <p:cNvSpPr>
            <a:spLocks noGrp="1"/>
          </p:cNvSpPr>
          <p:nvPr>
            <p:ph idx="1"/>
          </p:nvPr>
        </p:nvSpPr>
        <p:spPr/>
        <p:txBody>
          <a:bodyPr/>
          <a:lstStyle/>
          <a:p>
            <a:pPr>
              <a:buNone/>
            </a:pPr>
            <a:r>
              <a:rPr lang="en-IN" b="1" dirty="0" smtClean="0"/>
              <a:t>Fibrous cap and lipid </a:t>
            </a:r>
            <a:r>
              <a:rPr lang="en-IN" b="1" dirty="0" err="1" smtClean="0"/>
              <a:t>core</a:t>
            </a:r>
            <a:r>
              <a:rPr lang="en-IN" dirty="0" err="1" smtClean="0"/>
              <a:t>:The</a:t>
            </a:r>
            <a:r>
              <a:rPr lang="en-IN" dirty="0" smtClean="0"/>
              <a:t> carotid artery plaque considered responsible for acute ischemic events usually had a thin fibrous cap, a large lipid pool, and macrophage-dense inflammation on or beneath its  surface.   </a:t>
            </a:r>
          </a:p>
          <a:p>
            <a:pPr>
              <a:buNone/>
            </a:pPr>
            <a:endParaRPr lang="en-IN" i="1" dirty="0" smtClean="0"/>
          </a:p>
          <a:p>
            <a:pPr>
              <a:buNone/>
            </a:pPr>
            <a:endParaRPr lang="en-IN" i="1" dirty="0" smtClean="0"/>
          </a:p>
          <a:p>
            <a:pPr>
              <a:buNone/>
            </a:pPr>
            <a:r>
              <a:rPr lang="en-IN" i="1" dirty="0" smtClean="0"/>
              <a:t>                      Circulation </a:t>
            </a:r>
            <a:r>
              <a:rPr lang="en-IN" dirty="0" smtClean="0"/>
              <a:t>2004 1;109:2617–2625.</a:t>
            </a:r>
            <a:endParaRPr lang="en-IN"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685800" y="1447800"/>
            <a:ext cx="80010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The cellular school proposes that the atherosclerotic lesion mainly has its origin in changes within the artery itself. This is most commonly expressed as the response-to-injury hypothesis, originally proposed in 1856 by the father of cellular pathology Rudolf Virchow (1821–1902) </a:t>
            </a:r>
          </a:p>
          <a:p>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a:bodyPr>
          <a:lstStyle/>
          <a:p>
            <a:pPr>
              <a:buNone/>
            </a:pPr>
            <a:r>
              <a:rPr lang="en-US" b="1" dirty="0" smtClean="0"/>
              <a:t>Plaque inflammation </a:t>
            </a:r>
            <a:endParaRPr lang="en-IN" b="1" dirty="0" smtClean="0"/>
          </a:p>
          <a:p>
            <a:pPr>
              <a:buNone/>
            </a:pPr>
            <a:endParaRPr lang="en-IN" dirty="0" smtClean="0"/>
          </a:p>
          <a:p>
            <a:pPr>
              <a:buNone/>
            </a:pPr>
            <a:endParaRPr lang="en-IN" dirty="0" smtClean="0"/>
          </a:p>
          <a:p>
            <a:pPr>
              <a:buNone/>
            </a:pPr>
            <a:r>
              <a:rPr lang="en-IN" dirty="0" smtClean="0"/>
              <a:t>Differences in the  inflammatory infiltrate have been explored in patients with </a:t>
            </a:r>
            <a:r>
              <a:rPr lang="en-IN" dirty="0" err="1" smtClean="0"/>
              <a:t>ipsilateral</a:t>
            </a:r>
            <a:r>
              <a:rPr lang="en-IN" dirty="0" smtClean="0"/>
              <a:t> major stroke, TIAs, and those who</a:t>
            </a:r>
          </a:p>
          <a:p>
            <a:pPr>
              <a:buNone/>
            </a:pPr>
            <a:r>
              <a:rPr lang="en-IN" dirty="0" smtClean="0"/>
              <a:t>    were asymptomatic. </a:t>
            </a:r>
            <a:endParaRPr lang="en-IN"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A </a:t>
            </a:r>
            <a:r>
              <a:rPr lang="en-IN" dirty="0" err="1" smtClean="0"/>
              <a:t>thrombotically</a:t>
            </a:r>
            <a:r>
              <a:rPr lang="en-IN" dirty="0" smtClean="0"/>
              <a:t> active carotid plaque</a:t>
            </a:r>
          </a:p>
          <a:p>
            <a:pPr>
              <a:buNone/>
            </a:pPr>
            <a:r>
              <a:rPr lang="en-IN" dirty="0" smtClean="0"/>
              <a:t>   associated with a high-inflammatory infiltrate was observed in 71 of 96 patients (74%) with </a:t>
            </a:r>
            <a:r>
              <a:rPr lang="en-IN" dirty="0" err="1" smtClean="0"/>
              <a:t>ipsilateral</a:t>
            </a:r>
            <a:r>
              <a:rPr lang="en-IN" dirty="0" smtClean="0"/>
              <a:t> major stroke compared with 32 of 91 (35.2%) patients with TIA. 12 of 82 patients (14.6%) who were asymptomatic</a:t>
            </a:r>
          </a:p>
          <a:p>
            <a:pPr>
              <a:buNone/>
            </a:pPr>
            <a:r>
              <a:rPr lang="en-IN" dirty="0" smtClean="0"/>
              <a:t>   </a:t>
            </a:r>
          </a:p>
          <a:p>
            <a:pPr>
              <a:buNone/>
            </a:pPr>
            <a:r>
              <a:rPr lang="en-IN" i="1" dirty="0" smtClean="0"/>
              <a:t> JAMA. 2004;20:292:1845–1852.</a:t>
            </a:r>
            <a:endParaRPr lang="en-I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A large, prospective population-based study has analyzed the relationship between </a:t>
            </a:r>
            <a:r>
              <a:rPr lang="en-IN" dirty="0" err="1" smtClean="0"/>
              <a:t>monocyte</a:t>
            </a:r>
            <a:r>
              <a:rPr lang="en-IN" dirty="0" smtClean="0"/>
              <a:t> activity and the risk for atherosclerosis in 2610 subjects, 25 to 82 years of age, who had no plaque in their right carotid artery.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IN" dirty="0" smtClean="0"/>
          </a:p>
          <a:p>
            <a:pPr>
              <a:buNone/>
            </a:pPr>
            <a:r>
              <a:rPr lang="en-IN" dirty="0" smtClean="0"/>
              <a:t>After 7 years of follow-up, a new ultrasound screening was performed, and the number of novel plaques was classified as none, 1 plaque, and 2 plaques.</a:t>
            </a:r>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For 1 SD (0.17109) increase in the </a:t>
            </a:r>
            <a:r>
              <a:rPr lang="en-IN" dirty="0" err="1" smtClean="0"/>
              <a:t>monocyte</a:t>
            </a:r>
            <a:r>
              <a:rPr lang="en-IN" dirty="0" smtClean="0"/>
              <a:t> activity, the risk of being in a higher plaque category increased by 18% [odds ratio</a:t>
            </a:r>
          </a:p>
          <a:p>
            <a:pPr>
              <a:buNone/>
            </a:pPr>
            <a:r>
              <a:rPr lang="en-IN" dirty="0" smtClean="0"/>
              <a:t>    (OR), 1.18; 95% CI, 1.08 to 1.29].</a:t>
            </a:r>
          </a:p>
          <a:p>
            <a:endParaRPr lang="en-US" dirty="0" smtClean="0"/>
          </a:p>
          <a:p>
            <a:pPr>
              <a:buNone/>
            </a:pPr>
            <a:r>
              <a:rPr lang="en-IN" i="1" dirty="0" smtClean="0"/>
              <a:t>                          Stroke. 2005;36:715–719.</a:t>
            </a:r>
            <a:r>
              <a:rPr lang="en-IN" dirty="0" smtClean="0"/>
              <a:t>3</a:t>
            </a:r>
          </a:p>
          <a:p>
            <a:endParaRPr lang="en-I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idx="1"/>
          </p:nvPr>
        </p:nvSpPr>
        <p:spPr>
          <a:xfrm>
            <a:off x="457200" y="381000"/>
            <a:ext cx="8229600" cy="5745163"/>
          </a:xfrm>
        </p:spPr>
        <p:txBody>
          <a:bodyPr>
            <a:normAutofit fontScale="92500" lnSpcReduction="10000"/>
          </a:bodyPr>
          <a:lstStyle/>
          <a:p>
            <a:pPr>
              <a:buNone/>
            </a:pPr>
            <a:endParaRPr lang="en-IN" b="1" dirty="0" smtClean="0"/>
          </a:p>
          <a:p>
            <a:pPr>
              <a:buNone/>
            </a:pPr>
            <a:endParaRPr lang="en-IN" sz="3400" b="1" dirty="0" smtClean="0"/>
          </a:p>
          <a:p>
            <a:pPr>
              <a:buNone/>
            </a:pPr>
            <a:r>
              <a:rPr lang="en-IN" sz="3400" b="1" dirty="0" smtClean="0"/>
              <a:t>MMPs in Carotid </a:t>
            </a:r>
            <a:r>
              <a:rPr lang="en-IN" sz="3400" b="1" dirty="0" err="1" smtClean="0"/>
              <a:t>Atheroma</a:t>
            </a:r>
            <a:r>
              <a:rPr lang="en-IN" sz="3400" b="1" dirty="0" smtClean="0"/>
              <a:t> </a:t>
            </a:r>
          </a:p>
          <a:p>
            <a:pPr>
              <a:buNone/>
            </a:pPr>
            <a:endParaRPr lang="en-IN" sz="3600" b="1" dirty="0" smtClean="0"/>
          </a:p>
          <a:p>
            <a:pPr>
              <a:buNone/>
            </a:pPr>
            <a:r>
              <a:rPr lang="en-IN" sz="3500" dirty="0" smtClean="0"/>
              <a:t>MMP-1  levels were nearly 8 fold higher in thin-cap carotid plaques than in thick-cap plaques, and MMP-12 transcript levels were significantly increased in ruptured plaques compared with plaques without cap disruption</a:t>
            </a:r>
            <a:r>
              <a:rPr lang="en-IN" sz="3800" dirty="0" smtClean="0"/>
              <a:t>.</a:t>
            </a:r>
          </a:p>
          <a:p>
            <a:pPr>
              <a:buNone/>
            </a:pPr>
            <a:r>
              <a:rPr lang="en-IN" sz="4000" dirty="0" smtClean="0"/>
              <a:t>                         </a:t>
            </a:r>
            <a:r>
              <a:rPr lang="en-IN" sz="3600" i="1" dirty="0" smtClean="0"/>
              <a:t>Atherosclerosis. </a:t>
            </a:r>
            <a:r>
              <a:rPr lang="en-IN" sz="3600" dirty="0" smtClean="0"/>
              <a:t>2003;169:199.</a:t>
            </a:r>
            <a:endParaRPr lang="en-IN" sz="41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i="1" dirty="0" smtClean="0"/>
              <a:t> </a:t>
            </a:r>
            <a:endParaRPr lang="en-IN" b="1" dirty="0" smtClean="0"/>
          </a:p>
          <a:p>
            <a:pPr>
              <a:buNone/>
            </a:pPr>
            <a:r>
              <a:rPr lang="en-IN" dirty="0" smtClean="0"/>
              <a:t>The relationship between fibrinogen and the risk of ischemic stroke has been studied in patients with recent TIA or minor ischemic stroke. </a:t>
            </a:r>
          </a:p>
          <a:p>
            <a:pPr>
              <a:buNone/>
            </a:pPr>
            <a:endParaRPr lang="en-IN" dirty="0" smtClean="0"/>
          </a:p>
          <a:p>
            <a:pPr>
              <a:buNone/>
            </a:pPr>
            <a:r>
              <a:rPr lang="en-IN" dirty="0" smtClean="0"/>
              <a:t>Fibrinogen predicted subsequent ischemic stroke, with a p value 0f </a:t>
            </a:r>
            <a:r>
              <a:rPr lang="en-IN" i="1" dirty="0" smtClean="0"/>
              <a:t>0.001</a:t>
            </a:r>
            <a:endParaRPr lang="en-US" dirty="0" smtClean="0"/>
          </a:p>
          <a:p>
            <a:pPr>
              <a:buNone/>
            </a:pPr>
            <a:r>
              <a:rPr lang="en-IN" i="1" dirty="0" smtClean="0"/>
              <a:t>                      Circulation. 2000;22;101:744 –750.</a:t>
            </a:r>
            <a:endParaRPr lang="en-IN"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The role of C-reactive protein (CRP) as a risk marker for carotid atherosclerosis is conflicting. A recent study showed that the high sensibility-CRP level is associated with a higher risk score for coronary heart disease but not for carotid atherosclerosis.</a:t>
            </a:r>
          </a:p>
          <a:p>
            <a:pPr>
              <a:buNone/>
            </a:pPr>
            <a:endParaRPr lang="en-IN" i="1" dirty="0" smtClean="0"/>
          </a:p>
          <a:p>
            <a:pPr>
              <a:buNone/>
            </a:pPr>
            <a:r>
              <a:rPr lang="en-IN" i="1" dirty="0" smtClean="0"/>
              <a:t>                                       Circ J. 2004;68: </a:t>
            </a:r>
            <a:r>
              <a:rPr lang="en-IN" dirty="0" smtClean="0"/>
              <a:t>297–303.</a:t>
            </a:r>
            <a:endParaRPr lang="en-IN"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IN" dirty="0" smtClean="0"/>
          </a:p>
          <a:p>
            <a:pPr>
              <a:buNone/>
            </a:pPr>
            <a:endParaRPr lang="en-IN" dirty="0" smtClean="0"/>
          </a:p>
          <a:p>
            <a:pPr>
              <a:buNone/>
            </a:pPr>
            <a:r>
              <a:rPr lang="en-IN" dirty="0" err="1" smtClean="0"/>
              <a:t>Proinflammatory</a:t>
            </a:r>
            <a:r>
              <a:rPr lang="en-IN" dirty="0" smtClean="0"/>
              <a:t> genetic profiles are significantly more common in subjects with a history of stroke</a:t>
            </a:r>
            <a:endParaRPr lang="en-IN"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76400"/>
            <a:ext cx="8229600" cy="4449763"/>
          </a:xfrm>
        </p:spPr>
        <p:txBody>
          <a:bodyPr>
            <a:normAutofit/>
          </a:bodyPr>
          <a:lstStyle/>
          <a:p>
            <a:pPr>
              <a:buNone/>
            </a:pPr>
            <a:r>
              <a:rPr lang="en-IN" dirty="0" smtClean="0"/>
              <a:t>The polymorphisms of CRP, interleukin 6, macrophage migration inhibitory factors, </a:t>
            </a:r>
            <a:r>
              <a:rPr lang="en-IN" dirty="0" err="1" smtClean="0"/>
              <a:t>monocyte</a:t>
            </a:r>
            <a:r>
              <a:rPr lang="en-IN" dirty="0" smtClean="0"/>
              <a:t> </a:t>
            </a:r>
            <a:r>
              <a:rPr lang="en-IN" dirty="0" err="1" smtClean="0"/>
              <a:t>chemoattractant</a:t>
            </a:r>
            <a:r>
              <a:rPr lang="en-IN" dirty="0" smtClean="0"/>
              <a:t> protein 1 and MMP-3 genes were studied.</a:t>
            </a:r>
          </a:p>
          <a:p>
            <a:pPr>
              <a:buNone/>
            </a:pPr>
            <a:endParaRPr lang="en-IN" dirty="0" smtClean="0"/>
          </a:p>
          <a:p>
            <a:pPr>
              <a:buNone/>
            </a:pPr>
            <a:r>
              <a:rPr lang="en-IN" dirty="0" smtClean="0"/>
              <a:t> The odds of stroke increased with the number of high-risk genotypes</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The </a:t>
            </a:r>
            <a:r>
              <a:rPr lang="en-IN" dirty="0" err="1" smtClean="0"/>
              <a:t>humoral</a:t>
            </a:r>
            <a:r>
              <a:rPr lang="en-IN" dirty="0" smtClean="0"/>
              <a:t> school, by contrast, emphasizes that atherosclerosis is due to changes in the milieu within which the artery finds itself</a:t>
            </a:r>
            <a:endParaRPr lang="en-IN"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   Carrying 1 </a:t>
            </a:r>
            <a:r>
              <a:rPr lang="en-IN" dirty="0" err="1" smtClean="0"/>
              <a:t>proinflammatory</a:t>
            </a:r>
            <a:r>
              <a:rPr lang="en-IN" dirty="0" smtClean="0"/>
              <a:t> gene variant conferred a risk of 3.3 (1.6 to 6.9), whereas individuals who carried 2 and 3 gene variants had adjusted odds ratios of 21.0(7.6 to 57.5) and 50.3 (10.2 to 248.1), respectively</a:t>
            </a:r>
          </a:p>
          <a:p>
            <a:endParaRPr lang="en-US" dirty="0" smtClean="0"/>
          </a:p>
          <a:p>
            <a:pPr>
              <a:buNone/>
            </a:pPr>
            <a:r>
              <a:rPr lang="en-IN" dirty="0" err="1" smtClean="0"/>
              <a:t>Jerrard</a:t>
            </a:r>
            <a:r>
              <a:rPr lang="en-IN" dirty="0" smtClean="0"/>
              <a:t>-Dunne P et al, Inflammatory gene load </a:t>
            </a:r>
          </a:p>
          <a:p>
            <a:pPr>
              <a:buNone/>
            </a:pPr>
            <a:r>
              <a:rPr lang="en-IN" dirty="0" smtClean="0"/>
              <a:t>and early carotid atherosclerosis. </a:t>
            </a:r>
          </a:p>
          <a:p>
            <a:pPr>
              <a:buNone/>
            </a:pPr>
            <a:r>
              <a:rPr lang="en-IN" i="1" dirty="0" smtClean="0"/>
              <a:t>                                   Stroke. 2004;35:2438 –2443.</a:t>
            </a:r>
            <a:endParaRPr lang="en-IN"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 </a:t>
            </a:r>
            <a:r>
              <a:rPr lang="en-IN" sz="4000" b="1" dirty="0" smtClean="0"/>
              <a:t>Imaging Markers of Plaque Vulnerability</a:t>
            </a:r>
            <a:br>
              <a:rPr lang="en-IN" sz="4000" b="1" dirty="0" smtClean="0"/>
            </a:br>
            <a:endParaRPr lang="en-IN" dirty="0"/>
          </a:p>
        </p:txBody>
      </p:sp>
      <p:sp>
        <p:nvSpPr>
          <p:cNvPr id="3" name="Content Placeholder 2"/>
          <p:cNvSpPr>
            <a:spLocks noGrp="1"/>
          </p:cNvSpPr>
          <p:nvPr>
            <p:ph idx="1"/>
          </p:nvPr>
        </p:nvSpPr>
        <p:spPr/>
        <p:txBody>
          <a:bodyPr>
            <a:normAutofit/>
          </a:bodyPr>
          <a:lstStyle/>
          <a:p>
            <a:pPr>
              <a:buNone/>
            </a:pPr>
            <a:r>
              <a:rPr lang="en-IN" dirty="0" smtClean="0"/>
              <a:t>High-resolution MRI identification of a ruptured fibrous cap and size of </a:t>
            </a:r>
            <a:r>
              <a:rPr lang="en-IN" dirty="0" err="1" smtClean="0"/>
              <a:t>lipidic</a:t>
            </a:r>
            <a:r>
              <a:rPr lang="en-IN" dirty="0" smtClean="0"/>
              <a:t>-necrotic core, calcification, thrombus, </a:t>
            </a:r>
            <a:r>
              <a:rPr lang="en-IN" dirty="0" err="1" smtClean="0"/>
              <a:t>intraplaque</a:t>
            </a:r>
            <a:r>
              <a:rPr lang="en-IN" dirty="0" smtClean="0"/>
              <a:t> </a:t>
            </a:r>
            <a:r>
              <a:rPr lang="en-IN" dirty="0" err="1" smtClean="0"/>
              <a:t>hemorrhage</a:t>
            </a:r>
            <a:r>
              <a:rPr lang="en-IN" dirty="0" smtClean="0"/>
              <a:t>, and </a:t>
            </a:r>
            <a:r>
              <a:rPr lang="en-IN" dirty="0" err="1" smtClean="0"/>
              <a:t>neovascularization</a:t>
            </a:r>
            <a:endParaRPr lang="en-IN" dirty="0" smtClean="0"/>
          </a:p>
          <a:p>
            <a:pPr>
              <a:buNone/>
            </a:pPr>
            <a:endParaRPr lang="en-IN" dirty="0" smtClean="0"/>
          </a:p>
          <a:p>
            <a:pPr>
              <a:buNone/>
            </a:pPr>
            <a:r>
              <a:rPr lang="en-IN" dirty="0" smtClean="0"/>
              <a:t>MR molecular imaging of macrophage, </a:t>
            </a:r>
            <a:r>
              <a:rPr lang="en-IN" dirty="0" err="1" smtClean="0"/>
              <a:t>myeloperoxydase</a:t>
            </a:r>
            <a:r>
              <a:rPr lang="en-IN" dirty="0" smtClean="0"/>
              <a:t> activity, thrombus</a:t>
            </a:r>
          </a:p>
          <a:p>
            <a:pPr>
              <a:buNone/>
            </a:pPr>
            <a:r>
              <a:rPr lang="en-IN" dirty="0" smtClean="0"/>
              <a:t>    components, angiogenesis, and cytokines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buNone/>
            </a:pPr>
            <a:r>
              <a:rPr lang="en-IN" dirty="0" smtClean="0"/>
              <a:t>Plaque composition can be determined in vivo using a combination of pulse sequences. </a:t>
            </a:r>
          </a:p>
          <a:p>
            <a:pPr>
              <a:buNone/>
            </a:pPr>
            <a:endParaRPr lang="en-IN" dirty="0" smtClean="0"/>
          </a:p>
          <a:p>
            <a:pPr>
              <a:buNone/>
            </a:pPr>
            <a:r>
              <a:rPr lang="en-IN" dirty="0" smtClean="0"/>
              <a:t>Several plaque components have a characteristic appearance and can be assessed qualitatively</a:t>
            </a:r>
          </a:p>
          <a:p>
            <a:pPr>
              <a:buNone/>
            </a:pPr>
            <a:r>
              <a:rPr lang="en-IN" dirty="0" smtClean="0"/>
              <a:t>    according to established high-resolution MRI </a:t>
            </a:r>
          </a:p>
          <a:p>
            <a:pPr>
              <a:buNone/>
            </a:pPr>
            <a:endParaRPr lang="en-IN" i="1" dirty="0" smtClean="0"/>
          </a:p>
          <a:p>
            <a:pPr>
              <a:buNone/>
            </a:pPr>
            <a:r>
              <a:rPr lang="en-IN" i="1" dirty="0" smtClean="0"/>
              <a:t>                  Circulation. 2002;10;106: </a:t>
            </a:r>
            <a:r>
              <a:rPr lang="en-IN" dirty="0" smtClean="0"/>
              <a:t>1368–1373.</a:t>
            </a:r>
            <a:endParaRPr lang="en-IN"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Several pathological reviews suggest that a large, lipid-rich necrotic core and a thin overlying fibrous cap as well as inflammatory activity are features of plaque vulnerability.</a:t>
            </a:r>
          </a:p>
          <a:p>
            <a:pPr>
              <a:buNone/>
            </a:pPr>
            <a:endParaRPr lang="en-IN" dirty="0" smtClean="0"/>
          </a:p>
          <a:p>
            <a:pPr>
              <a:buNone/>
            </a:pPr>
            <a:endParaRPr lang="en-IN" dirty="0" smtClean="0"/>
          </a:p>
          <a:p>
            <a:pPr>
              <a:buNone/>
            </a:pPr>
            <a:endParaRPr lang="en-IN" dirty="0" smtClean="0"/>
          </a:p>
          <a:p>
            <a:pPr>
              <a:buNone/>
            </a:pPr>
            <a:r>
              <a:rPr lang="en-IN" i="1" dirty="0" smtClean="0"/>
              <a:t>                                 Stroke. 2004;35:2300 –2305</a:t>
            </a:r>
            <a:r>
              <a:rPr lang="en-IN" dirty="0" smtClean="0"/>
              <a:t> </a:t>
            </a:r>
            <a:endParaRPr lang="en-IN"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457200" y="1371600"/>
            <a:ext cx="8229600" cy="4343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598058" y="6248400"/>
            <a:ext cx="4669518" cy="276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Infarcts were more frequent in patients with a</a:t>
            </a:r>
          </a:p>
          <a:p>
            <a:pPr>
              <a:buNone/>
            </a:pPr>
            <a:r>
              <a:rPr lang="en-IN" dirty="0" smtClean="0"/>
              <a:t>lipid core in the atherosclerotic plaque than in patients without a lipid core (</a:t>
            </a:r>
            <a:r>
              <a:rPr lang="en-IN" i="1" dirty="0" smtClean="0"/>
              <a:t>P  .03)</a:t>
            </a:r>
          </a:p>
          <a:p>
            <a:pPr>
              <a:buNone/>
            </a:pPr>
            <a:endParaRPr lang="en-IN" i="1" dirty="0" smtClean="0"/>
          </a:p>
          <a:p>
            <a:pPr>
              <a:buNone/>
            </a:pPr>
            <a:r>
              <a:rPr lang="en-IN" i="1" dirty="0" smtClean="0"/>
              <a:t>The  presence of </a:t>
            </a:r>
            <a:r>
              <a:rPr lang="en-IN" dirty="0" smtClean="0"/>
              <a:t>a lipid core was significantly associated with any cerebral infarction on MR  imaging.</a:t>
            </a:r>
            <a:endParaRPr lang="en-IN"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1190625" y="1600200"/>
            <a:ext cx="7343775"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1066800" y="2074863"/>
            <a:ext cx="3581399" cy="3487738"/>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5181600" y="1981200"/>
            <a:ext cx="3438525"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1981200" y="1905000"/>
            <a:ext cx="5562600" cy="4495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5257800"/>
          </a:xfrm>
        </p:spPr>
        <p:txBody>
          <a:bodyPr>
            <a:normAutofit/>
          </a:bodyPr>
          <a:lstStyle/>
          <a:p>
            <a:pPr>
              <a:buNone/>
            </a:pPr>
            <a:r>
              <a:rPr lang="en-IN" dirty="0" smtClean="0"/>
              <a:t>The fibrous tissues were demonstrated to show </a:t>
            </a:r>
            <a:r>
              <a:rPr lang="en-IN" dirty="0" err="1" smtClean="0"/>
              <a:t>iso</a:t>
            </a:r>
            <a:r>
              <a:rPr lang="en-IN" dirty="0" smtClean="0"/>
              <a:t>- and slightly high signal intensity on both the proton density and T2-weighted images whereas the lipid cores show low signal intensity on T2-weighted images                                                                                      </a:t>
            </a:r>
          </a:p>
          <a:p>
            <a:endParaRPr lang="en-IN" dirty="0" smtClean="0"/>
          </a:p>
          <a:p>
            <a:endParaRPr lang="en-IN" dirty="0" smtClean="0"/>
          </a:p>
          <a:p>
            <a:pPr>
              <a:buNone/>
            </a:pPr>
            <a:r>
              <a:rPr lang="en-IN" dirty="0" smtClean="0"/>
              <a:t>                                        STROKE AHA.106.479139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IN" dirty="0" smtClean="0"/>
              <a:t>Today, it is clear that aspects of both the cellular and </a:t>
            </a:r>
            <a:r>
              <a:rPr lang="en-IN" dirty="0" err="1" smtClean="0"/>
              <a:t>humoral</a:t>
            </a:r>
            <a:r>
              <a:rPr lang="en-IN" dirty="0" smtClean="0"/>
              <a:t> schools of </a:t>
            </a:r>
            <a:r>
              <a:rPr lang="en-IN" dirty="0" err="1" smtClean="0"/>
              <a:t>atherogenesis</a:t>
            </a:r>
            <a:r>
              <a:rPr lang="en-IN" dirty="0" smtClean="0"/>
              <a:t> are correct, in the sense that processes both outside and within the arterial wall have a profound influence on the initiation and progression of the atherosclerotic lesion.</a:t>
            </a:r>
            <a:endParaRPr lang="en-IN"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dirty="0" smtClean="0"/>
              <a:t>Contrast-enhanced T1-weighted images can differentiate lipid-rich necrotic cores from fibrous tissues, as the former does not show significant enhancement but the latter does</a:t>
            </a:r>
          </a:p>
          <a:p>
            <a:pPr>
              <a:buNone/>
            </a:pPr>
            <a:endParaRPr lang="en-IN" dirty="0" smtClean="0"/>
          </a:p>
          <a:p>
            <a:pPr>
              <a:buNone/>
            </a:pPr>
            <a:endParaRPr lang="en-IN" dirty="0" smtClean="0"/>
          </a:p>
          <a:p>
            <a:pPr>
              <a:buNone/>
            </a:pPr>
            <a:endParaRPr lang="en-IN" dirty="0" smtClean="0"/>
          </a:p>
          <a:p>
            <a:pPr>
              <a:buNone/>
            </a:pPr>
            <a:r>
              <a:rPr lang="en-IN" dirty="0" smtClean="0"/>
              <a:t>                                       </a:t>
            </a:r>
            <a:r>
              <a:rPr lang="en-US" dirty="0" smtClean="0"/>
              <a:t> </a:t>
            </a:r>
            <a:r>
              <a:rPr lang="en-IN" dirty="0" err="1" smtClean="0"/>
              <a:t>Int</a:t>
            </a:r>
            <a:r>
              <a:rPr lang="en-IN" dirty="0" smtClean="0"/>
              <a:t> </a:t>
            </a:r>
            <a:r>
              <a:rPr lang="en-IN" dirty="0" err="1" smtClean="0"/>
              <a:t>Angiol</a:t>
            </a:r>
            <a:r>
              <a:rPr lang="en-IN" dirty="0" smtClean="0"/>
              <a:t> 12:299–311</a:t>
            </a:r>
          </a:p>
          <a:p>
            <a:pPr>
              <a:buNone/>
            </a:pPr>
            <a:endParaRPr lang="en-IN"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5029200"/>
          </a:xfrm>
        </p:spPr>
        <p:txBody>
          <a:bodyPr>
            <a:normAutofit/>
          </a:bodyPr>
          <a:lstStyle/>
          <a:p>
            <a:pPr>
              <a:buNone/>
            </a:pPr>
            <a:endParaRPr lang="en-IN" dirty="0" smtClean="0"/>
          </a:p>
          <a:p>
            <a:pPr>
              <a:buNone/>
            </a:pPr>
            <a:r>
              <a:rPr lang="en-IN" dirty="0" smtClean="0"/>
              <a:t>MRI with a 3D TOF  was capable of distinguishing an intact thick fibrous cap from</a:t>
            </a:r>
          </a:p>
          <a:p>
            <a:pPr>
              <a:buNone/>
            </a:pPr>
            <a:r>
              <a:rPr lang="en-IN" dirty="0" smtClean="0"/>
              <a:t>    an intact thin and/or ruptured fibrous cap </a:t>
            </a:r>
          </a:p>
          <a:p>
            <a:pPr>
              <a:buNone/>
            </a:pPr>
            <a:r>
              <a:rPr lang="en-IN" dirty="0" smtClean="0"/>
              <a:t>                                    Radiology 221(2):285–299.</a:t>
            </a:r>
          </a:p>
          <a:p>
            <a:pPr>
              <a:buNone/>
            </a:pPr>
            <a:endParaRPr lang="en-IN"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IN" dirty="0" smtClean="0"/>
              <a:t/>
            </a:r>
            <a:br>
              <a:rPr lang="en-IN" dirty="0" smtClean="0"/>
            </a:br>
            <a:endParaRPr lang="en-IN" dirty="0"/>
          </a:p>
        </p:txBody>
      </p:sp>
      <p:sp>
        <p:nvSpPr>
          <p:cNvPr id="3" name="Content Placeholder 2"/>
          <p:cNvSpPr>
            <a:spLocks noGrp="1"/>
          </p:cNvSpPr>
          <p:nvPr>
            <p:ph idx="1"/>
          </p:nvPr>
        </p:nvSpPr>
        <p:spPr>
          <a:xfrm>
            <a:off x="381000" y="228600"/>
            <a:ext cx="8229600" cy="6096000"/>
          </a:xfrm>
        </p:spPr>
        <p:txBody>
          <a:bodyPr>
            <a:normAutofit lnSpcReduction="10000"/>
          </a:bodyPr>
          <a:lstStyle/>
          <a:p>
            <a:pPr>
              <a:buNone/>
            </a:pPr>
            <a:r>
              <a:rPr lang="en-IN" sz="5100" b="1" dirty="0" smtClean="0"/>
              <a:t>Inflammation</a:t>
            </a:r>
          </a:p>
          <a:p>
            <a:pPr>
              <a:buNone/>
            </a:pPr>
            <a:r>
              <a:rPr lang="en-IN" sz="3500" dirty="0" smtClean="0"/>
              <a:t>Inflammatory activity within the plaque, which can be assessed by use of contrast media, is a recognized risk factor for the vulnerable atherosclerotic plaque.</a:t>
            </a:r>
          </a:p>
          <a:p>
            <a:pPr>
              <a:buNone/>
            </a:pPr>
            <a:r>
              <a:rPr lang="en-IN" sz="3500" dirty="0" smtClean="0"/>
              <a:t>   </a:t>
            </a:r>
          </a:p>
          <a:p>
            <a:pPr>
              <a:buNone/>
            </a:pPr>
            <a:r>
              <a:rPr lang="en-IN" sz="3500" dirty="0" smtClean="0"/>
              <a:t>Gadolinium-based contrast agent has been shown to preferentially enhance inflamed fibrous areas</a:t>
            </a:r>
          </a:p>
          <a:p>
            <a:pPr>
              <a:buNone/>
            </a:pPr>
            <a:r>
              <a:rPr lang="pl-PL" sz="3500" dirty="0" smtClean="0"/>
              <a:t>J Neurol Neurosurg Psychiatry 78(12):1337–1343</a:t>
            </a:r>
            <a:endParaRPr lang="en-IN" sz="3500" dirty="0" smtClean="0"/>
          </a:p>
          <a:p>
            <a:pPr>
              <a:buNone/>
            </a:pPr>
            <a:endParaRPr lang="en-US" sz="36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4" name="Title 1"/>
          <p:cNvSpPr>
            <a:spLocks noGrp="1"/>
          </p:cNvSpPr>
          <p:nvPr>
            <p:ph idx="1"/>
          </p:nvPr>
        </p:nvSpPr>
        <p:spPr/>
        <p:txBody>
          <a:bodyPr>
            <a:normAutofit/>
          </a:bodyPr>
          <a:lstStyle/>
          <a:p>
            <a:pPr>
              <a:buNone/>
            </a:pPr>
            <a:endParaRPr lang="en-IN" sz="3600" b="1" dirty="0" smtClean="0"/>
          </a:p>
          <a:p>
            <a:pPr>
              <a:buNone/>
            </a:pPr>
            <a:endParaRPr lang="en-IN" sz="3600" b="1" dirty="0" smtClean="0"/>
          </a:p>
          <a:p>
            <a:pPr>
              <a:buNone/>
            </a:pPr>
            <a:r>
              <a:rPr lang="en-IN" sz="3600" b="1" dirty="0" smtClean="0"/>
              <a:t>        MR Molecular Imaging</a:t>
            </a:r>
            <a:endParaRPr lang="en-IN" sz="36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a:bodyPr>
          <a:lstStyle/>
          <a:p>
            <a:pPr>
              <a:buNone/>
            </a:pPr>
            <a:r>
              <a:rPr lang="en-IN" b="1" dirty="0" smtClean="0"/>
              <a:t>      Imaging of </a:t>
            </a:r>
            <a:r>
              <a:rPr lang="en-IN" b="1" dirty="0" err="1" smtClean="0"/>
              <a:t>Myeloperoxydase</a:t>
            </a:r>
            <a:r>
              <a:rPr lang="en-IN" b="1" dirty="0" smtClean="0"/>
              <a:t> (MPO) Activity  </a:t>
            </a:r>
          </a:p>
          <a:p>
            <a:pPr>
              <a:buNone/>
            </a:pPr>
            <a:r>
              <a:rPr lang="en-IN" b="1" dirty="0" smtClean="0"/>
              <a:t/>
            </a:r>
            <a:br>
              <a:rPr lang="en-IN" b="1" dirty="0" smtClean="0"/>
            </a:br>
            <a:endParaRPr lang="en-IN" b="1" dirty="0" smtClean="0"/>
          </a:p>
          <a:p>
            <a:pPr>
              <a:buNone/>
            </a:pPr>
            <a:r>
              <a:rPr lang="en-IN" dirty="0" err="1" smtClean="0"/>
              <a:t>Activatable</a:t>
            </a:r>
            <a:r>
              <a:rPr lang="en-IN" dirty="0" smtClean="0"/>
              <a:t>  paramagnetic MRI agents can be used to directly image MPO activity in humans. </a:t>
            </a:r>
          </a:p>
          <a:p>
            <a:pPr>
              <a:buNone/>
            </a:pPr>
            <a:endParaRPr lang="en-IN" dirty="0" smtClean="0"/>
          </a:p>
          <a:p>
            <a:pPr>
              <a:buNone/>
            </a:pPr>
            <a:r>
              <a:rPr lang="en-IN" dirty="0" smtClean="0"/>
              <a:t> </a:t>
            </a:r>
            <a:r>
              <a:rPr lang="en-IN" dirty="0" err="1" smtClean="0"/>
              <a:t>Weissleder</a:t>
            </a:r>
            <a:r>
              <a:rPr lang="en-IN" dirty="0" smtClean="0"/>
              <a:t> et al have demonstrated the MPO activity  in a model tissue-like system.</a:t>
            </a:r>
          </a:p>
          <a:p>
            <a:pPr>
              <a:buNone/>
            </a:pPr>
            <a:r>
              <a:rPr lang="en-IN" dirty="0" smtClean="0"/>
              <a:t> </a:t>
            </a:r>
            <a:endParaRPr lang="en-IN" dirty="0"/>
          </a:p>
        </p:txBody>
      </p:sp>
      <p:sp>
        <p:nvSpPr>
          <p:cNvPr id="4" name="Title 3"/>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endParaRPr lang="en-IN" dirty="0" smtClean="0"/>
          </a:p>
          <a:p>
            <a:pPr>
              <a:buNone/>
            </a:pPr>
            <a:endParaRPr lang="en-IN" dirty="0" smtClean="0"/>
          </a:p>
          <a:p>
            <a:pPr>
              <a:buNone/>
            </a:pPr>
            <a:r>
              <a:rPr lang="en-IN" dirty="0" smtClean="0"/>
              <a:t>Winter et al have recently shown that MPO activity may be predictive of myocardial infarction in patients with chest pain.</a:t>
            </a:r>
          </a:p>
          <a:p>
            <a:pPr>
              <a:buNone/>
            </a:pPr>
            <a:endParaRPr lang="en-IN" i="1" dirty="0" smtClean="0"/>
          </a:p>
          <a:p>
            <a:pPr>
              <a:buNone/>
            </a:pPr>
            <a:r>
              <a:rPr lang="en-IN" i="1" dirty="0" smtClean="0"/>
              <a:t>                                      Circ Res. 2004;94:433– 445</a:t>
            </a:r>
            <a:endParaRPr lang="en-IN"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IN" b="1" dirty="0" smtClean="0"/>
              <a:t>                 Molecular Imaging of Thrombus</a:t>
            </a:r>
          </a:p>
          <a:p>
            <a:pPr>
              <a:buNone/>
            </a:pPr>
            <a:r>
              <a:rPr lang="en-IN" dirty="0" smtClean="0"/>
              <a:t>Molecular imaging of </a:t>
            </a:r>
            <a:r>
              <a:rPr lang="en-IN" dirty="0" err="1" smtClean="0"/>
              <a:t>microthrombus</a:t>
            </a:r>
            <a:r>
              <a:rPr lang="en-IN" dirty="0" smtClean="0"/>
              <a:t> within the fissures of vulnerable atherosclerotic plaques has been demonstrated with fibrin-targeted </a:t>
            </a:r>
            <a:r>
              <a:rPr lang="en-IN" dirty="0" err="1" smtClean="0"/>
              <a:t>nanoparticles</a:t>
            </a:r>
            <a:r>
              <a:rPr lang="en-IN" dirty="0" smtClean="0"/>
              <a:t>.</a:t>
            </a:r>
          </a:p>
          <a:p>
            <a:pPr>
              <a:buNone/>
            </a:pPr>
            <a:r>
              <a:rPr lang="en-IN" dirty="0" smtClean="0"/>
              <a:t>This molecular imaging approach might assess  the responsiveness of individual patients to antithrombotic therapies.</a:t>
            </a:r>
            <a:r>
              <a:rPr lang="en-US" dirty="0" smtClean="0"/>
              <a:t>  </a:t>
            </a:r>
            <a:r>
              <a:rPr lang="en-IN" i="1" dirty="0" smtClean="0"/>
              <a:t>Circulation. 2003;4:</a:t>
            </a:r>
          </a:p>
          <a:p>
            <a:pPr>
              <a:buNone/>
            </a:pPr>
            <a:r>
              <a:rPr lang="en-IN" dirty="0" smtClean="0"/>
              <a:t>108:2270 –2274.</a:t>
            </a:r>
            <a:endParaRPr lang="en-IN"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dirty="0" smtClean="0"/>
              <a:t>The oxidized low-density lipoprotein receptor (LDLR) LOX-1 plays a crucial role in atherosclerosis</a:t>
            </a:r>
          </a:p>
          <a:p>
            <a:endParaRPr lang="en-US" dirty="0" smtClean="0"/>
          </a:p>
          <a:p>
            <a:r>
              <a:rPr lang="en-IN" dirty="0" smtClean="0"/>
              <a:t>LOX-1 can be used as a target for molecular imaging of atherosclerotic plaque in vivo. Furthermore, the LOX-1 imaging signal is associated with markers of rupture-prone atherosclerotic plaque.</a:t>
            </a:r>
          </a:p>
          <a:p>
            <a:r>
              <a:rPr lang="en-IN" dirty="0" smtClean="0">
                <a:hlinkClick r:id="" action="ppaction://hlinkfile" tooltip="Circulation. Cardiovascular imaging."/>
              </a:rPr>
              <a:t>Circ </a:t>
            </a:r>
            <a:r>
              <a:rPr lang="en-IN" dirty="0" err="1" smtClean="0">
                <a:hlinkClick r:id="" action="ppaction://hlinkfile" tooltip="Circulation. Cardiovascular imaging."/>
              </a:rPr>
              <a:t>Cardiovasc</a:t>
            </a:r>
            <a:r>
              <a:rPr lang="en-IN" dirty="0" smtClean="0">
                <a:hlinkClick r:id="" action="ppaction://hlinkfile" tooltip="Circulation. Cardiovascular imaging."/>
              </a:rPr>
              <a:t> Imaging.</a:t>
            </a:r>
            <a:r>
              <a:rPr lang="en-IN" dirty="0" smtClean="0"/>
              <a:t> 2010 Jul;3(4):464-72. </a:t>
            </a:r>
            <a:r>
              <a:rPr lang="en-IN" dirty="0" err="1" smtClean="0"/>
              <a:t>Epub</a:t>
            </a:r>
            <a:r>
              <a:rPr lang="en-IN" dirty="0" smtClean="0"/>
              <a:t> 2010 May 4.</a:t>
            </a:r>
            <a:endParaRPr lang="en-IN"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molecular imaging of fibrin-targeted paramagnetic </a:t>
            </a:r>
            <a:r>
              <a:rPr lang="en-IN" dirty="0" err="1" smtClean="0"/>
              <a:t>nanoparticles</a:t>
            </a:r>
            <a:r>
              <a:rPr lang="en-IN" dirty="0" smtClean="0"/>
              <a:t> can provide sensitive detection and localization of fibrin and may allow early, direct identification of vulnerable plaques, leading to early therapeutic decisions. </a:t>
            </a:r>
            <a:endParaRPr lang="en-IN"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Which of the following is not seen in fatty streak</a:t>
            </a:r>
          </a:p>
          <a:p>
            <a:endParaRPr lang="en-US" dirty="0" smtClean="0"/>
          </a:p>
          <a:p>
            <a:r>
              <a:rPr lang="en-US" dirty="0" smtClean="0"/>
              <a:t>A   T lymphocytes</a:t>
            </a:r>
          </a:p>
          <a:p>
            <a:r>
              <a:rPr lang="en-US" dirty="0" smtClean="0"/>
              <a:t>B    </a:t>
            </a:r>
            <a:r>
              <a:rPr lang="en-US" dirty="0" err="1" smtClean="0"/>
              <a:t>Monocytes</a:t>
            </a:r>
            <a:endParaRPr lang="en-US" dirty="0" smtClean="0"/>
          </a:p>
          <a:p>
            <a:r>
              <a:rPr lang="en-US" dirty="0" smtClean="0"/>
              <a:t>C   Macrophages</a:t>
            </a:r>
          </a:p>
          <a:p>
            <a:r>
              <a:rPr lang="en-US" dirty="0" smtClean="0"/>
              <a:t>D   Smooth muscle cells </a:t>
            </a:r>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1088</TotalTime>
  <Words>3149</Words>
  <Application>Microsoft Office PowerPoint</Application>
  <PresentationFormat>On-screen Show (4:3)</PresentationFormat>
  <Paragraphs>331</Paragraphs>
  <Slides>102</Slides>
  <Notes>0</Notes>
  <HiddenSlides>0</HiddenSlides>
  <MMClips>0</MMClips>
  <ScaleCrop>false</ScaleCrop>
  <HeadingPairs>
    <vt:vector size="4" baseType="variant">
      <vt:variant>
        <vt:lpstr>Theme</vt:lpstr>
      </vt:variant>
      <vt:variant>
        <vt:i4>1</vt:i4>
      </vt:variant>
      <vt:variant>
        <vt:lpstr>Slide Titles</vt:lpstr>
      </vt:variant>
      <vt:variant>
        <vt:i4>102</vt:i4>
      </vt:variant>
    </vt:vector>
  </HeadingPairs>
  <TitlesOfParts>
    <vt:vector size="103" baseType="lpstr">
      <vt:lpstr>Metro</vt:lpstr>
      <vt:lpstr>PATHOGENESIS Of ATHEROSCLEROTIC                               PLAQUE FORMATION AND          DESTABILISATION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Mast cells </vt:lpstr>
      <vt:lpstr>Slide 35</vt:lpstr>
      <vt:lpstr>Slide 36</vt:lpstr>
      <vt:lpstr>The Role of Infection in Atherogenesis</vt:lpstr>
      <vt:lpstr>Slide 38</vt:lpstr>
      <vt:lpstr>Slide 39</vt:lpstr>
      <vt:lpstr>The Role of Thrombus Formation</vt:lpstr>
      <vt:lpstr>Slide 41</vt:lpstr>
      <vt:lpstr>Slide 42</vt:lpstr>
      <vt:lpstr>Intraplaque hemorrhage </vt:lpstr>
      <vt:lpstr>Slide 44</vt:lpstr>
      <vt:lpstr>Inflammation and Atherosclerosis</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Conventional Pathologic markers of  Plaque                                                                                      vulnerability      </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  </vt:lpstr>
      <vt:lpstr>Slide 76</vt:lpstr>
      <vt:lpstr>Slide 77</vt:lpstr>
      <vt:lpstr>Slide 78</vt:lpstr>
      <vt:lpstr>Slide 79</vt:lpstr>
      <vt:lpstr>Slide 80</vt:lpstr>
      <vt:lpstr> Imaging Markers of Plaque Vulnerability </vt:lpstr>
      <vt:lpstr>Slide 82</vt:lpstr>
      <vt:lpstr>Slide 83</vt:lpstr>
      <vt:lpstr>Slide 84</vt:lpstr>
      <vt:lpstr>Slide 85</vt:lpstr>
      <vt:lpstr>Slide 86</vt:lpstr>
      <vt:lpstr>Slide 87</vt:lpstr>
      <vt:lpstr>Slide 88</vt:lpstr>
      <vt:lpstr>Slide 89</vt:lpstr>
      <vt:lpstr>Slide 90</vt:lpstr>
      <vt:lpstr>Slide 91</vt:lpstr>
      <vt:lpstr> </vt:lpstr>
      <vt:lpstr>Slide 93</vt:lpstr>
      <vt:lpstr>Slide 94</vt:lpstr>
      <vt:lpstr>Slide 95</vt:lpstr>
      <vt:lpstr>Slide 96</vt:lpstr>
      <vt:lpstr>Slide 97</vt:lpstr>
      <vt:lpstr>Slide 98</vt:lpstr>
      <vt:lpstr>Slide 99</vt:lpstr>
      <vt:lpstr>Slide 100</vt:lpstr>
      <vt:lpstr>Slide 101</vt:lpstr>
      <vt:lpstr>Slide 102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PATHOGENESIS OF ATHEROSCLEROTIC PLAQUE FORMATION AND DESESTABILISATION</dc:title>
  <dc:creator>Toshiba</dc:creator>
  <cp:lastModifiedBy>User</cp:lastModifiedBy>
  <cp:revision>108</cp:revision>
  <dcterms:created xsi:type="dcterms:W3CDTF">2006-08-16T00:00:00Z</dcterms:created>
  <dcterms:modified xsi:type="dcterms:W3CDTF">2006-12-31T18:49:08Z</dcterms:modified>
</cp:coreProperties>
</file>