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46E4DA4-5201-452D-AD1B-2B4C96F5F57F}" type="datetimeFigureOut">
              <a:rPr lang="en-IN" smtClean="0"/>
              <a:pPr/>
              <a:t>27/08/2020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23636F2-C454-48E8-BBCD-B97AAEB3D16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6E4DA4-5201-452D-AD1B-2B4C96F5F57F}" type="datetimeFigureOut">
              <a:rPr lang="en-IN" smtClean="0"/>
              <a:pPr/>
              <a:t>27/08/2020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23636F2-C454-48E8-BBCD-B97AAEB3D16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6E4DA4-5201-452D-AD1B-2B4C96F5F57F}" type="datetimeFigureOut">
              <a:rPr lang="en-IN" smtClean="0"/>
              <a:pPr/>
              <a:t>27/08/2020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23636F2-C454-48E8-BBCD-B97AAEB3D16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6E4DA4-5201-452D-AD1B-2B4C96F5F57F}" type="datetimeFigureOut">
              <a:rPr lang="en-IN" smtClean="0"/>
              <a:pPr/>
              <a:t>27/08/2020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23636F2-C454-48E8-BBCD-B97AAEB3D163}"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46E4DA4-5201-452D-AD1B-2B4C96F5F57F}" type="datetimeFigureOut">
              <a:rPr lang="en-IN" smtClean="0"/>
              <a:pPr/>
              <a:t>27/08/2020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23636F2-C454-48E8-BBCD-B97AAEB3D163}" type="slidenum">
              <a:rPr lang="en-IN" smtClean="0"/>
              <a:pPr/>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46E4DA4-5201-452D-AD1B-2B4C96F5F57F}" type="datetimeFigureOut">
              <a:rPr lang="en-IN" smtClean="0"/>
              <a:pPr/>
              <a:t>27/08/2020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23636F2-C454-48E8-BBCD-B97AAEB3D163}"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46E4DA4-5201-452D-AD1B-2B4C96F5F57F}" type="datetimeFigureOut">
              <a:rPr lang="en-IN" smtClean="0"/>
              <a:pPr/>
              <a:t>27/08/2020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F23636F2-C454-48E8-BBCD-B97AAEB3D16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46E4DA4-5201-452D-AD1B-2B4C96F5F57F}" type="datetimeFigureOut">
              <a:rPr lang="en-IN" smtClean="0"/>
              <a:pPr/>
              <a:t>27/08/2020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F23636F2-C454-48E8-BBCD-B97AAEB3D163}"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46E4DA4-5201-452D-AD1B-2B4C96F5F57F}" type="datetimeFigureOut">
              <a:rPr lang="en-IN" smtClean="0"/>
              <a:pPr/>
              <a:t>27/08/2020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F23636F2-C454-48E8-BBCD-B97AAEB3D16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D46E4DA4-5201-452D-AD1B-2B4C96F5F57F}" type="datetimeFigureOut">
              <a:rPr lang="en-IN" smtClean="0"/>
              <a:pPr/>
              <a:t>27/08/2020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23636F2-C454-48E8-BBCD-B97AAEB3D16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46E4DA4-5201-452D-AD1B-2B4C96F5F57F}" type="datetimeFigureOut">
              <a:rPr lang="en-IN" smtClean="0"/>
              <a:pPr/>
              <a:t>27/08/2020</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23636F2-C454-48E8-BBCD-B97AAEB3D163}" type="slidenum">
              <a:rPr lang="en-IN" smtClean="0"/>
              <a:pPr/>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D46E4DA4-5201-452D-AD1B-2B4C96F5F57F}" type="datetimeFigureOut">
              <a:rPr lang="en-IN" smtClean="0"/>
              <a:pPr/>
              <a:t>27/08/2020</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F23636F2-C454-48E8-BBCD-B97AAEB3D16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EE99DF-CD12-4C01-B9B1-EF877F15201E}"/>
              </a:ext>
            </a:extLst>
          </p:cNvPr>
          <p:cNvSpPr>
            <a:spLocks noGrp="1"/>
          </p:cNvSpPr>
          <p:nvPr>
            <p:ph type="ctrTitle"/>
          </p:nvPr>
        </p:nvSpPr>
        <p:spPr>
          <a:xfrm>
            <a:off x="1524000" y="0"/>
            <a:ext cx="9144000" cy="2387600"/>
          </a:xfrm>
        </p:spPr>
        <p:txBody>
          <a:bodyPr>
            <a:normAutofit/>
          </a:bodyPr>
          <a:lstStyle/>
          <a:p>
            <a:r>
              <a:rPr lang="en-IN" sz="4800" b="1" u="sng" dirty="0">
                <a:latin typeface="Times New Roman" panose="02020603050405020304" pitchFamily="18" charset="0"/>
                <a:cs typeface="Times New Roman" panose="02020603050405020304" pitchFamily="18" charset="0"/>
              </a:rPr>
              <a:t>BRANDING IN HEALTHCARE</a:t>
            </a:r>
          </a:p>
        </p:txBody>
      </p:sp>
      <p:sp>
        <p:nvSpPr>
          <p:cNvPr id="3" name="Subtitle 2">
            <a:extLst>
              <a:ext uri="{FF2B5EF4-FFF2-40B4-BE49-F238E27FC236}">
                <a16:creationId xmlns="" xmlns:a16="http://schemas.microsoft.com/office/drawing/2014/main" id="{88D6500E-27AE-4DA1-9C2F-B16E2E0EC6A4}"/>
              </a:ext>
            </a:extLst>
          </p:cNvPr>
          <p:cNvSpPr>
            <a:spLocks noGrp="1"/>
          </p:cNvSpPr>
          <p:nvPr>
            <p:ph type="subTitle" idx="1"/>
          </p:nvPr>
        </p:nvSpPr>
        <p:spPr>
          <a:xfrm>
            <a:off x="1664677" y="3429000"/>
            <a:ext cx="9144000" cy="2074593"/>
          </a:xfrm>
        </p:spPr>
        <p:txBody>
          <a:bodyPr>
            <a:normAutofit lnSpcReduction="10000"/>
          </a:bodyPr>
          <a:lstStyle/>
          <a:p>
            <a:pPr algn="l"/>
            <a:r>
              <a:rPr lang="en-US" sz="2400" b="1" u="sng" dirty="0" smtClean="0">
                <a:latin typeface="Times New Roman" panose="02020603050405020304" pitchFamily="18" charset="0"/>
                <a:cs typeface="Times New Roman" panose="02020603050405020304" pitchFamily="18" charset="0"/>
              </a:rPr>
              <a:t>Presented by:</a:t>
            </a:r>
          </a:p>
          <a:p>
            <a:pPr algn="l"/>
            <a:r>
              <a:rPr lang="en-US" sz="2400" b="1" u="sng" dirty="0" smtClean="0">
                <a:latin typeface="Times New Roman" panose="02020603050405020304" pitchFamily="18" charset="0"/>
                <a:cs typeface="Times New Roman" panose="02020603050405020304" pitchFamily="18" charset="0"/>
              </a:rPr>
              <a:t>Khan </a:t>
            </a:r>
            <a:r>
              <a:rPr lang="en-US" sz="2400" b="1" u="sng" dirty="0" err="1" smtClean="0">
                <a:latin typeface="Times New Roman" panose="02020603050405020304" pitchFamily="18" charset="0"/>
                <a:cs typeface="Times New Roman" panose="02020603050405020304" pitchFamily="18" charset="0"/>
              </a:rPr>
              <a:t>Shabana</a:t>
            </a:r>
            <a:r>
              <a:rPr lang="en-US" sz="2400" b="1" u="sng" dirty="0" smtClean="0">
                <a:latin typeface="Times New Roman" panose="02020603050405020304" pitchFamily="18" charset="0"/>
                <a:cs typeface="Times New Roman" panose="02020603050405020304" pitchFamily="18" charset="0"/>
              </a:rPr>
              <a:t> </a:t>
            </a:r>
            <a:r>
              <a:rPr lang="en-US" sz="2400" b="1" u="sng" dirty="0" err="1" smtClean="0">
                <a:latin typeface="Times New Roman" panose="02020603050405020304" pitchFamily="18" charset="0"/>
                <a:cs typeface="Times New Roman" panose="02020603050405020304" pitchFamily="18" charset="0"/>
              </a:rPr>
              <a:t>Parveen</a:t>
            </a:r>
            <a:endParaRPr lang="en-US" sz="2400" b="1" u="sng" dirty="0" smtClean="0">
              <a:latin typeface="Times New Roman" panose="02020603050405020304" pitchFamily="18" charset="0"/>
              <a:cs typeface="Times New Roman" panose="02020603050405020304" pitchFamily="18" charset="0"/>
            </a:endParaRPr>
          </a:p>
          <a:p>
            <a:pPr algn="l"/>
            <a:r>
              <a:rPr lang="en-US" sz="2400" b="1" u="sng" dirty="0" smtClean="0">
                <a:latin typeface="Times New Roman" panose="02020603050405020304" pitchFamily="18" charset="0"/>
                <a:cs typeface="Times New Roman" panose="02020603050405020304" pitchFamily="18" charset="0"/>
              </a:rPr>
              <a:t>Asst. </a:t>
            </a:r>
            <a:r>
              <a:rPr lang="en-US" sz="2400" b="1" u="sng" dirty="0" smtClean="0">
                <a:latin typeface="Times New Roman" panose="02020603050405020304" pitchFamily="18" charset="0"/>
                <a:cs typeface="Times New Roman" panose="02020603050405020304" pitchFamily="18" charset="0"/>
              </a:rPr>
              <a:t>Professor</a:t>
            </a:r>
          </a:p>
          <a:p>
            <a:pPr algn="l"/>
            <a:r>
              <a:rPr lang="en-US" sz="2400" b="1" u="sng" dirty="0" smtClean="0">
                <a:latin typeface="Times New Roman" panose="02020603050405020304" pitchFamily="18" charset="0"/>
                <a:cs typeface="Times New Roman" panose="02020603050405020304" pitchFamily="18" charset="0"/>
              </a:rPr>
              <a:t>Subject: Healthcare Communication &amp; Delivery System</a:t>
            </a:r>
            <a:endParaRPr lang="en-US" sz="2400" b="1" u="sng" dirty="0" smtClean="0">
              <a:latin typeface="Times New Roman" panose="02020603050405020304" pitchFamily="18" charset="0"/>
              <a:cs typeface="Times New Roman" panose="02020603050405020304" pitchFamily="18" charset="0"/>
            </a:endParaRPr>
          </a:p>
          <a:p>
            <a:pPr algn="l"/>
            <a:r>
              <a:rPr lang="en-US" sz="2400" b="1" u="sng" dirty="0" smtClean="0">
                <a:latin typeface="Times New Roman" panose="02020603050405020304" pitchFamily="18" charset="0"/>
                <a:cs typeface="Times New Roman" panose="02020603050405020304" pitchFamily="18" charset="0"/>
              </a:rPr>
              <a:t>Department of Management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29046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A451805-6A81-4B5A-932A-4C8F2CC47147}"/>
              </a:ext>
            </a:extLst>
          </p:cNvPr>
          <p:cNvSpPr>
            <a:spLocks noGrp="1"/>
          </p:cNvSpPr>
          <p:nvPr>
            <p:ph idx="1"/>
          </p:nvPr>
        </p:nvSpPr>
        <p:spPr>
          <a:xfrm>
            <a:off x="708191" y="471922"/>
            <a:ext cx="9701902" cy="2464709"/>
          </a:xfrm>
        </p:spPr>
        <p:txBody>
          <a:bodyPr>
            <a:normAutofit/>
          </a:bodyPr>
          <a:lstStyle/>
          <a:p>
            <a:pPr algn="just">
              <a:lnSpc>
                <a:spcPct val="100000"/>
              </a:lnSpc>
            </a:pPr>
            <a:r>
              <a:rPr lang="en-US" sz="20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2. Identity</a:t>
            </a:r>
            <a:endParaRPr lang="en-IN" sz="2000" b="1" dirty="0">
              <a:latin typeface="Times New Roman" panose="02020603050405020304" pitchFamily="18" charset="0"/>
              <a:ea typeface="Times New Roman" panose="02020603050405020304" pitchFamily="18" charset="0"/>
              <a:cs typeface="Times New Roman" panose="02020603050405020304" pitchFamily="18" charset="0"/>
            </a:endParaRPr>
          </a:p>
          <a:p>
            <a:pPr lvl="1" algn="just">
              <a:lnSpc>
                <a:spcPct val="100000"/>
              </a:lnSpc>
            </a:pPr>
            <a:r>
              <a:rPr lang="en-US" sz="1800" b="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 visual audit of the healthcare industry reveals that most brands have seriously lackluster identities. Some are holdovers of previous eras; others were designed with little inspiration. Color palettes are very similar and font choices are humdrum at best. Your visual identity tells your customers why you are different from your competition. To ensure this message is compelling and effective, your identity should be built to stand the test of time. An </a:t>
            </a:r>
            <a:r>
              <a:rPr lang="en-US" sz="1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enduring logo</a:t>
            </a:r>
            <a:r>
              <a:rPr lang="en-US" sz="1800" b="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represents an enduring brand. Finally, your identity should be deployed with the utmost consistency so as to instill trust in the minds of your customers.</a:t>
            </a:r>
            <a:endPar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pPr>
            <a:endParaRPr lang="en-IN" sz="2000" dirty="0"/>
          </a:p>
        </p:txBody>
      </p:sp>
      <p:pic>
        <p:nvPicPr>
          <p:cNvPr id="4" name="Picture 3" descr="healthcare-branding-2">
            <a:extLst>
              <a:ext uri="{FF2B5EF4-FFF2-40B4-BE49-F238E27FC236}">
                <a16:creationId xmlns="" xmlns:a16="http://schemas.microsoft.com/office/drawing/2014/main" id="{5533C3DE-763E-4B4D-91A3-7B5AF856059C}"/>
              </a:ext>
            </a:extLst>
          </p:cNvPr>
          <p:cNvPicPr/>
          <p:nvPr/>
        </p:nvPicPr>
        <p:blipFill>
          <a:blip r:embed="rId2" cstate="print"/>
          <a:srcRect/>
          <a:stretch>
            <a:fillRect/>
          </a:stretch>
        </p:blipFill>
        <p:spPr bwMode="auto">
          <a:xfrm>
            <a:off x="917390" y="3147645"/>
            <a:ext cx="9283504" cy="3429000"/>
          </a:xfrm>
          <a:prstGeom prst="rect">
            <a:avLst/>
          </a:prstGeom>
          <a:noFill/>
          <a:ln w="9525">
            <a:noFill/>
            <a:miter lim="800000"/>
            <a:headEnd/>
            <a:tailEnd/>
          </a:ln>
        </p:spPr>
      </p:pic>
    </p:spTree>
    <p:extLst>
      <p:ext uri="{BB962C8B-B14F-4D97-AF65-F5344CB8AC3E}">
        <p14:creationId xmlns="" xmlns:p14="http://schemas.microsoft.com/office/powerpoint/2010/main" val="2636511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A451805-6A81-4B5A-932A-4C8F2CC47147}"/>
              </a:ext>
            </a:extLst>
          </p:cNvPr>
          <p:cNvSpPr>
            <a:spLocks noGrp="1"/>
          </p:cNvSpPr>
          <p:nvPr>
            <p:ph idx="1"/>
          </p:nvPr>
        </p:nvSpPr>
        <p:spPr>
          <a:xfrm>
            <a:off x="595650" y="485989"/>
            <a:ext cx="9701902" cy="2791783"/>
          </a:xfrm>
        </p:spPr>
        <p:txBody>
          <a:bodyPr>
            <a:noAutofit/>
          </a:bodyPr>
          <a:lstStyle/>
          <a:p>
            <a:pPr algn="just">
              <a:lnSpc>
                <a:spcPct val="100000"/>
              </a:lnSpc>
            </a:pPr>
            <a:r>
              <a:rPr lang="en-US" sz="20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3. Content</a:t>
            </a:r>
            <a:endParaRPr lang="en-IN" sz="2000" b="1" dirty="0">
              <a:latin typeface="Times New Roman" panose="02020603050405020304" pitchFamily="18" charset="0"/>
              <a:ea typeface="Times New Roman" panose="02020603050405020304" pitchFamily="18" charset="0"/>
              <a:cs typeface="Times New Roman" panose="02020603050405020304" pitchFamily="18" charset="0"/>
            </a:endParaRPr>
          </a:p>
          <a:p>
            <a:pPr lvl="1" algn="just">
              <a:lnSpc>
                <a:spcPct val="100000"/>
              </a:lnSpc>
            </a:pPr>
            <a:r>
              <a:rPr lang="en-US" sz="1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When it comes to healthcare branding, content is king. Not just any content, though. Compelling, engaging, and, most of all, useful content. </a:t>
            </a:r>
          </a:p>
          <a:p>
            <a:pPr lvl="1" algn="just">
              <a:lnSpc>
                <a:spcPct val="100000"/>
              </a:lnSpc>
            </a:pPr>
            <a:r>
              <a:rPr lang="en-US" sz="1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Luckily for healthcare brands, there will never be a dearth of inspiring and educational content. Heartrending stories of patients whose lives have been changed by your brand are a powerful way to connect with customers on a deeply human level. And while it’s wise to be aware of the ever-changing legal and ethical regulations surrounding healthcare branding, there are many acceptable ways to inform consumers on vital health topics.</a:t>
            </a:r>
          </a:p>
          <a:p>
            <a:pPr lvl="1" algn="just">
              <a:lnSpc>
                <a:spcPct val="100000"/>
              </a:lnSpc>
            </a:pPr>
            <a:r>
              <a:rPr lang="en-US" sz="1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This type of educational content is both relevant and useful to a broad spectrum of audiences.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pPr>
            <a:endParaRPr lang="en-IN" sz="2000" dirty="0">
              <a:latin typeface="Times New Roman" panose="02020603050405020304" pitchFamily="18" charset="0"/>
              <a:cs typeface="Times New Roman" panose="02020603050405020304" pitchFamily="18" charset="0"/>
            </a:endParaRPr>
          </a:p>
        </p:txBody>
      </p:sp>
      <p:pic>
        <p:nvPicPr>
          <p:cNvPr id="5" name="Picture 4" descr="healthcare branding content">
            <a:extLst>
              <a:ext uri="{FF2B5EF4-FFF2-40B4-BE49-F238E27FC236}">
                <a16:creationId xmlns="" xmlns:a16="http://schemas.microsoft.com/office/drawing/2014/main" id="{46EF290F-1D98-476F-9271-90403E4D4004}"/>
              </a:ext>
            </a:extLst>
          </p:cNvPr>
          <p:cNvPicPr/>
          <p:nvPr/>
        </p:nvPicPr>
        <p:blipFill>
          <a:blip r:embed="rId2" cstate="print"/>
          <a:srcRect/>
          <a:stretch>
            <a:fillRect/>
          </a:stretch>
        </p:blipFill>
        <p:spPr bwMode="auto">
          <a:xfrm>
            <a:off x="2369439" y="3277772"/>
            <a:ext cx="6154323" cy="3429000"/>
          </a:xfrm>
          <a:prstGeom prst="rect">
            <a:avLst/>
          </a:prstGeom>
          <a:noFill/>
          <a:ln w="9525">
            <a:noFill/>
            <a:miter lim="800000"/>
            <a:headEnd/>
            <a:tailEnd/>
          </a:ln>
        </p:spPr>
      </p:pic>
    </p:spTree>
    <p:extLst>
      <p:ext uri="{BB962C8B-B14F-4D97-AF65-F5344CB8AC3E}">
        <p14:creationId xmlns="" xmlns:p14="http://schemas.microsoft.com/office/powerpoint/2010/main" val="3522727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A451805-6A81-4B5A-932A-4C8F2CC47147}"/>
              </a:ext>
            </a:extLst>
          </p:cNvPr>
          <p:cNvSpPr>
            <a:spLocks noGrp="1"/>
          </p:cNvSpPr>
          <p:nvPr>
            <p:ph idx="1"/>
          </p:nvPr>
        </p:nvSpPr>
        <p:spPr>
          <a:xfrm>
            <a:off x="595650" y="485989"/>
            <a:ext cx="9701902" cy="3049171"/>
          </a:xfrm>
        </p:spPr>
        <p:txBody>
          <a:bodyPr>
            <a:noAutofit/>
          </a:bodyPr>
          <a:lstStyle/>
          <a:p>
            <a:pPr algn="just">
              <a:lnSpc>
                <a:spcPct val="100000"/>
              </a:lnSpc>
            </a:pPr>
            <a:r>
              <a:rPr lang="en-US" sz="2000" b="1" dirty="0">
                <a:solidFill>
                  <a:srgbClr val="333333"/>
                </a:solidFill>
                <a:effectLst/>
                <a:latin typeface="Times New Roman" panose="02020603050405020304" pitchFamily="18" charset="0"/>
                <a:ea typeface="Times New Roman" panose="02020603050405020304" pitchFamily="18" charset="0"/>
              </a:rPr>
              <a:t>4. Digital Marketing</a:t>
            </a:r>
            <a:endParaRPr lang="en-IN" sz="2000" b="1" dirty="0">
              <a:latin typeface="Times New Roman" panose="02020603050405020304" pitchFamily="18" charset="0"/>
              <a:ea typeface="Times New Roman" panose="02020603050405020304" pitchFamily="18" charset="0"/>
            </a:endParaRPr>
          </a:p>
          <a:p>
            <a:pPr lvl="1" algn="just">
              <a:lnSpc>
                <a:spcPct val="100000"/>
              </a:lnSpc>
            </a:pPr>
            <a:r>
              <a:rPr lang="en-US" sz="1800" b="0" dirty="0">
                <a:solidFill>
                  <a:srgbClr val="333333"/>
                </a:solidFill>
                <a:effectLst/>
                <a:latin typeface="Times New Roman" panose="02020603050405020304" pitchFamily="18" charset="0"/>
                <a:ea typeface="Times New Roman" panose="02020603050405020304" pitchFamily="18" charset="0"/>
              </a:rPr>
              <a:t>Digital marketing, then, is one of the most valuable ways a healthcare brand can engage with its audience and </a:t>
            </a:r>
            <a:r>
              <a:rPr lang="en-US" sz="1800" dirty="0">
                <a:solidFill>
                  <a:srgbClr val="333333"/>
                </a:solidFill>
                <a:latin typeface="Times New Roman" panose="02020603050405020304" pitchFamily="18" charset="0"/>
                <a:ea typeface="Times New Roman" panose="02020603050405020304" pitchFamily="18" charset="0"/>
              </a:rPr>
              <a:t>improve patient engagement</a:t>
            </a:r>
            <a:r>
              <a:rPr lang="en-US" sz="1800" b="0" dirty="0">
                <a:solidFill>
                  <a:srgbClr val="333333"/>
                </a:solidFill>
                <a:effectLst/>
                <a:latin typeface="Times New Roman" panose="02020603050405020304" pitchFamily="18" charset="0"/>
                <a:ea typeface="Times New Roman" panose="02020603050405020304" pitchFamily="18" charset="0"/>
              </a:rPr>
              <a:t>. It starts with a clean, modern website that’s a dynamic embodiment of your brand. Not only should your website be user-friendly, it should offer an engaging experience regardless of which type of device your customers are using. Mobile traffic has surpassed desktop traffic, so it’s safe to assume that the majority of your customers are accessing your site on the go. Mobile-first design is the mark of a competent brand that has its customer’s front of mind. </a:t>
            </a:r>
          </a:p>
          <a:p>
            <a:pPr lvl="1" algn="just">
              <a:lnSpc>
                <a:spcPct val="100000"/>
              </a:lnSpc>
            </a:pPr>
            <a:r>
              <a:rPr lang="en-US" sz="1800" b="0" dirty="0">
                <a:solidFill>
                  <a:srgbClr val="333333"/>
                </a:solidFill>
                <a:effectLst/>
                <a:latin typeface="Times New Roman" panose="02020603050405020304" pitchFamily="18" charset="0"/>
                <a:ea typeface="Times New Roman" panose="02020603050405020304" pitchFamily="18" charset="0"/>
              </a:rPr>
              <a:t>Advertising platforms such as Facebook and LinkedIn allow you to reach highly targeted audiences with relevant information. </a:t>
            </a:r>
          </a:p>
          <a:p>
            <a:pPr lvl="1" algn="just">
              <a:lnSpc>
                <a:spcPct val="100000"/>
              </a:lnSpc>
            </a:pPr>
            <a:endParaRPr lang="en-IN" sz="1800" b="1" dirty="0">
              <a:effectLst/>
              <a:latin typeface="Times New Roman" panose="02020603050405020304" pitchFamily="18" charset="0"/>
              <a:ea typeface="Times New Roman" panose="02020603050405020304" pitchFamily="18" charset="0"/>
            </a:endParaRPr>
          </a:p>
          <a:p>
            <a:pPr algn="just">
              <a:lnSpc>
                <a:spcPct val="100000"/>
              </a:lnSpc>
            </a:pPr>
            <a:endParaRPr lang="en-IN" sz="2000" dirty="0">
              <a:latin typeface="Times New Roman" panose="02020603050405020304" pitchFamily="18" charset="0"/>
              <a:cs typeface="Times New Roman" panose="02020603050405020304" pitchFamily="18" charset="0"/>
            </a:endParaRPr>
          </a:p>
        </p:txBody>
      </p:sp>
      <p:pic>
        <p:nvPicPr>
          <p:cNvPr id="4" name="Picture 3" descr="healthcare digital marketing">
            <a:extLst>
              <a:ext uri="{FF2B5EF4-FFF2-40B4-BE49-F238E27FC236}">
                <a16:creationId xmlns="" xmlns:a16="http://schemas.microsoft.com/office/drawing/2014/main" id="{6D6DC54D-0B0D-499C-8224-DD24EF7795DA}"/>
              </a:ext>
            </a:extLst>
          </p:cNvPr>
          <p:cNvPicPr/>
          <p:nvPr/>
        </p:nvPicPr>
        <p:blipFill rotWithShape="1">
          <a:blip r:embed="rId2" cstate="print"/>
          <a:srcRect l="6158" r="6685"/>
          <a:stretch/>
        </p:blipFill>
        <p:spPr bwMode="auto">
          <a:xfrm>
            <a:off x="1266092" y="3535160"/>
            <a:ext cx="8750105" cy="3175129"/>
          </a:xfrm>
          <a:prstGeom prst="rect">
            <a:avLst/>
          </a:prstGeom>
          <a:noFill/>
          <a:ln w="9525">
            <a:noFill/>
            <a:miter lim="800000"/>
            <a:headEnd/>
            <a:tailEnd/>
          </a:ln>
        </p:spPr>
      </p:pic>
    </p:spTree>
    <p:extLst>
      <p:ext uri="{BB962C8B-B14F-4D97-AF65-F5344CB8AC3E}">
        <p14:creationId xmlns="" xmlns:p14="http://schemas.microsoft.com/office/powerpoint/2010/main" val="1452062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A451805-6A81-4B5A-932A-4C8F2CC47147}"/>
              </a:ext>
            </a:extLst>
          </p:cNvPr>
          <p:cNvSpPr>
            <a:spLocks noGrp="1"/>
          </p:cNvSpPr>
          <p:nvPr>
            <p:ph idx="1"/>
          </p:nvPr>
        </p:nvSpPr>
        <p:spPr>
          <a:xfrm>
            <a:off x="595650" y="485989"/>
            <a:ext cx="9701902" cy="3049171"/>
          </a:xfrm>
        </p:spPr>
        <p:txBody>
          <a:bodyPr>
            <a:noAutofit/>
          </a:bodyPr>
          <a:lstStyle/>
          <a:p>
            <a:pPr algn="just">
              <a:lnSpc>
                <a:spcPct val="100000"/>
              </a:lnSpc>
            </a:pPr>
            <a:r>
              <a:rPr lang="en-US" sz="2000" b="1" dirty="0">
                <a:solidFill>
                  <a:srgbClr val="333333"/>
                </a:solidFill>
                <a:effectLst/>
                <a:latin typeface="Times New Roman" panose="02020603050405020304" pitchFamily="18" charset="0"/>
                <a:ea typeface="Times New Roman" panose="02020603050405020304" pitchFamily="18" charset="0"/>
              </a:rPr>
              <a:t>5. Customer Experience</a:t>
            </a:r>
          </a:p>
          <a:p>
            <a:pPr lvl="1" algn="just">
              <a:lnSpc>
                <a:spcPct val="100000"/>
              </a:lnSpc>
            </a:pPr>
            <a:r>
              <a:rPr lang="en-US" sz="1800" dirty="0">
                <a:solidFill>
                  <a:srgbClr val="333333"/>
                </a:solidFill>
                <a:effectLst/>
                <a:latin typeface="Times New Roman" panose="02020603050405020304" pitchFamily="18" charset="0"/>
                <a:ea typeface="Times New Roman" panose="02020603050405020304" pitchFamily="18" charset="0"/>
              </a:rPr>
              <a:t>The emerging healthcare industry centers on customer experience. Patient satisfaction and value-based metrics mean that the ultimate judges of your brand’s success will be those you serve. With this in mind, it’s important to ensure your brand is aligned with your customers’ needs and expectations. Consistency translates into reliability in the mind of your customer. Your </a:t>
            </a:r>
            <a:r>
              <a:rPr lang="en-US" sz="1800" dirty="0">
                <a:solidFill>
                  <a:srgbClr val="333333"/>
                </a:solidFill>
                <a:latin typeface="Times New Roman" panose="02020603050405020304" pitchFamily="18" charset="0"/>
                <a:ea typeface="Times New Roman" panose="02020603050405020304" pitchFamily="18" charset="0"/>
              </a:rPr>
              <a:t>brand personality</a:t>
            </a:r>
            <a:r>
              <a:rPr lang="en-US" sz="1800" dirty="0">
                <a:solidFill>
                  <a:srgbClr val="333333"/>
                </a:solidFill>
                <a:effectLst/>
                <a:latin typeface="Times New Roman" panose="02020603050405020304" pitchFamily="18" charset="0"/>
                <a:ea typeface="Times New Roman" panose="02020603050405020304" pitchFamily="18" charset="0"/>
              </a:rPr>
              <a:t> should extend from the smiles on your employees’ faces to the user-friendliness of your website’s interface. Your brand’s positioning should be intimately familiar to every stakeholder within your organization. An authentic and inspiring culture drives employees to serve as brand ambassadors, and better equips them to handle customer concerns and complaints.</a:t>
            </a:r>
          </a:p>
          <a:p>
            <a:pPr lvl="1" algn="just">
              <a:lnSpc>
                <a:spcPct val="100000"/>
              </a:lnSpc>
            </a:pPr>
            <a:endParaRPr lang="en-IN" sz="1800" dirty="0">
              <a:effectLst/>
              <a:latin typeface="Times New Roman" panose="02020603050405020304" pitchFamily="18" charset="0"/>
              <a:ea typeface="Times New Roman" panose="02020603050405020304" pitchFamily="18" charset="0"/>
            </a:endParaRPr>
          </a:p>
          <a:p>
            <a:pPr algn="just">
              <a:lnSpc>
                <a:spcPct val="100000"/>
              </a:lnSpc>
            </a:pPr>
            <a:endParaRPr lang="en-IN" sz="2000" b="1" dirty="0">
              <a:effectLst/>
              <a:latin typeface="Times New Roman" panose="02020603050405020304" pitchFamily="18" charset="0"/>
              <a:ea typeface="Times New Roman" panose="02020603050405020304" pitchFamily="18" charset="0"/>
            </a:endParaRPr>
          </a:p>
          <a:p>
            <a:pPr algn="just">
              <a:lnSpc>
                <a:spcPct val="100000"/>
              </a:lnSpc>
            </a:pPr>
            <a:endParaRPr lang="en-IN" sz="2000" dirty="0">
              <a:latin typeface="Times New Roman" panose="02020603050405020304" pitchFamily="18" charset="0"/>
              <a:cs typeface="Times New Roman" panose="02020603050405020304" pitchFamily="18" charset="0"/>
            </a:endParaRPr>
          </a:p>
        </p:txBody>
      </p:sp>
      <p:pic>
        <p:nvPicPr>
          <p:cNvPr id="5" name="Picture 4" descr="healthcare branding customer experience">
            <a:extLst>
              <a:ext uri="{FF2B5EF4-FFF2-40B4-BE49-F238E27FC236}">
                <a16:creationId xmlns="" xmlns:a16="http://schemas.microsoft.com/office/drawing/2014/main" id="{375F2CE1-12EC-4602-A5B9-6532C861CFEA}"/>
              </a:ext>
            </a:extLst>
          </p:cNvPr>
          <p:cNvPicPr/>
          <p:nvPr/>
        </p:nvPicPr>
        <p:blipFill>
          <a:blip r:embed="rId2" cstate="print"/>
          <a:srcRect/>
          <a:stretch>
            <a:fillRect/>
          </a:stretch>
        </p:blipFill>
        <p:spPr bwMode="auto">
          <a:xfrm>
            <a:off x="1915053" y="3429000"/>
            <a:ext cx="7063095" cy="3273303"/>
          </a:xfrm>
          <a:prstGeom prst="rect">
            <a:avLst/>
          </a:prstGeom>
          <a:noFill/>
          <a:ln w="9525">
            <a:noFill/>
            <a:miter lim="800000"/>
            <a:headEnd/>
            <a:tailEnd/>
          </a:ln>
        </p:spPr>
      </p:pic>
    </p:spTree>
    <p:extLst>
      <p:ext uri="{BB962C8B-B14F-4D97-AF65-F5344CB8AC3E}">
        <p14:creationId xmlns="" xmlns:p14="http://schemas.microsoft.com/office/powerpoint/2010/main" val="3788884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71C44F5-1B50-4E0F-8405-F2ED53A63C1E}"/>
              </a:ext>
            </a:extLst>
          </p:cNvPr>
          <p:cNvSpPr>
            <a:spLocks noGrp="1"/>
          </p:cNvSpPr>
          <p:nvPr>
            <p:ph idx="1"/>
          </p:nvPr>
        </p:nvSpPr>
        <p:spPr>
          <a:xfrm>
            <a:off x="713231" y="1448973"/>
            <a:ext cx="9692639" cy="4492014"/>
          </a:xfrm>
        </p:spPr>
        <p:txBody>
          <a:bodyPr>
            <a:normAutofit/>
          </a:bodyPr>
          <a:lstStyle/>
          <a:p>
            <a:pPr algn="just">
              <a:lnSpc>
                <a:spcPct val="100000"/>
              </a:lnSpc>
              <a:spcAft>
                <a:spcPts val="2590"/>
              </a:spcAft>
            </a:pPr>
            <a:r>
              <a:rPr lang="en-US" sz="20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Healthcare brands are faced with a unique opportunity to redefine themselves in order to address fundamental industry changes brought about by legislation, technology, and consumer demand. Fortunately, there is no shortage of ways to meaningfully differentiate your brand.</a:t>
            </a: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Aft>
                <a:spcPts val="2590"/>
              </a:spcAft>
            </a:pPr>
            <a:r>
              <a:rPr lang="en-US" sz="20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Positioning, identity, content, digital marketing, and customer experience each represent a powerful area where healthcare brands can better align themselves with the needs of their customers and stand out from the competition.</a:t>
            </a: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pPr>
            <a:endParaRPr lang="en-IN" sz="20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 xmlns:a16="http://schemas.microsoft.com/office/drawing/2014/main" id="{B7B7EB51-DE9E-4808-B18D-534920989E12}"/>
              </a:ext>
            </a:extLst>
          </p:cNvPr>
          <p:cNvSpPr>
            <a:spLocks noGrp="1"/>
          </p:cNvSpPr>
          <p:nvPr>
            <p:ph type="title"/>
          </p:nvPr>
        </p:nvSpPr>
        <p:spPr>
          <a:xfrm>
            <a:off x="713231" y="303470"/>
            <a:ext cx="9692640" cy="748786"/>
          </a:xfrm>
        </p:spPr>
        <p:txBody>
          <a:bodyPr>
            <a:normAutofit/>
          </a:bodyPr>
          <a:lstStyle/>
          <a:p>
            <a:r>
              <a:rPr lang="en-IN" sz="3600" b="1" u="sng" dirty="0">
                <a:latin typeface="Times New Roman" panose="02020603050405020304" pitchFamily="18" charset="0"/>
                <a:cs typeface="Times New Roman" panose="02020603050405020304" pitchFamily="18" charset="0"/>
              </a:rPr>
              <a:t>The Conclusion-</a:t>
            </a:r>
          </a:p>
        </p:txBody>
      </p:sp>
    </p:spTree>
    <p:extLst>
      <p:ext uri="{BB962C8B-B14F-4D97-AF65-F5344CB8AC3E}">
        <p14:creationId xmlns="" xmlns:p14="http://schemas.microsoft.com/office/powerpoint/2010/main" val="1970927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A32C52-4FC5-4AA2-8983-C9275CC06E62}"/>
              </a:ext>
            </a:extLst>
          </p:cNvPr>
          <p:cNvSpPr>
            <a:spLocks noGrp="1"/>
          </p:cNvSpPr>
          <p:nvPr>
            <p:ph type="title"/>
          </p:nvPr>
        </p:nvSpPr>
        <p:spPr>
          <a:xfrm>
            <a:off x="4406704" y="2766219"/>
            <a:ext cx="3378591" cy="1325562"/>
          </a:xfrm>
        </p:spPr>
        <p:txBody>
          <a:bodyPr/>
          <a:lstStyle/>
          <a:p>
            <a:pPr algn="ctr"/>
            <a:r>
              <a:rPr lang="en-US" dirty="0">
                <a:latin typeface="Times New Roman" panose="02020603050405020304" pitchFamily="18" charset="0"/>
                <a:cs typeface="Times New Roman" panose="02020603050405020304" pitchFamily="18" charset="0"/>
              </a:rPr>
              <a:t>Thank You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246617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D25749-40AC-4E87-8E7C-D50A645957FD}"/>
              </a:ext>
            </a:extLst>
          </p:cNvPr>
          <p:cNvSpPr>
            <a:spLocks noGrp="1"/>
          </p:cNvSpPr>
          <p:nvPr>
            <p:ph idx="1"/>
          </p:nvPr>
        </p:nvSpPr>
        <p:spPr>
          <a:xfrm>
            <a:off x="1117209" y="1294228"/>
            <a:ext cx="9427698" cy="5050301"/>
          </a:xfrm>
        </p:spPr>
        <p:txBody>
          <a:bodyPr>
            <a:normAutofit/>
          </a:bodyPr>
          <a:lstStyle/>
          <a:p>
            <a:pPr algn="just">
              <a:lnSpc>
                <a:spcPct val="100000"/>
              </a:lnSpc>
            </a:pPr>
            <a:r>
              <a:rPr lang="en-US" sz="2000" dirty="0">
                <a:latin typeface="Times New Roman" panose="02020603050405020304" pitchFamily="18" charset="0"/>
                <a:cs typeface="Times New Roman" panose="02020603050405020304" pitchFamily="18" charset="0"/>
              </a:rPr>
              <a:t>A Brand is a recognizable identity that has a personality, values, and traits.</a:t>
            </a:r>
          </a:p>
          <a:p>
            <a:pPr algn="just">
              <a:lnSpc>
                <a:spcPct val="100000"/>
              </a:lnSpc>
            </a:pPr>
            <a:r>
              <a:rPr lang="en-US" sz="2000" dirty="0">
                <a:latin typeface="Times New Roman" panose="02020603050405020304" pitchFamily="18" charset="0"/>
                <a:cs typeface="Times New Roman" panose="02020603050405020304" pitchFamily="18" charset="0"/>
              </a:rPr>
              <a:t>It is an active business asset that provides differentiation, shareholder value, and longevity.</a:t>
            </a:r>
          </a:p>
          <a:p>
            <a:pPr algn="just">
              <a:lnSpc>
                <a:spcPct val="100000"/>
              </a:lnSpc>
            </a:pPr>
            <a:r>
              <a:rPr lang="en-US" sz="2000" dirty="0">
                <a:latin typeface="Times New Roman" panose="02020603050405020304" pitchFamily="18" charset="0"/>
                <a:cs typeface="Times New Roman" panose="02020603050405020304" pitchFamily="18" charset="0"/>
              </a:rPr>
              <a:t>Branding is not only marketing, advertising or making public relations, but these are also the ways of communicating your healthcare brand. </a:t>
            </a:r>
          </a:p>
          <a:p>
            <a:pPr algn="just">
              <a:lnSpc>
                <a:spcPct val="100000"/>
              </a:lnSpc>
            </a:pPr>
            <a:r>
              <a:rPr lang="en-US" sz="2000" dirty="0">
                <a:latin typeface="Times New Roman" panose="02020603050405020304" pitchFamily="18" charset="0"/>
                <a:cs typeface="Times New Roman" panose="02020603050405020304" pitchFamily="18" charset="0"/>
              </a:rPr>
              <a:t>To communicate your healthcare brand, first, you must build your brand. </a:t>
            </a:r>
          </a:p>
          <a:p>
            <a:pPr algn="just">
              <a:lnSpc>
                <a:spcPct val="100000"/>
              </a:lnSpc>
            </a:pPr>
            <a:r>
              <a:rPr lang="en-US" sz="2000" dirty="0">
                <a:latin typeface="Times New Roman" panose="02020603050405020304" pitchFamily="18" charset="0"/>
                <a:cs typeface="Times New Roman" panose="02020603050405020304" pitchFamily="18" charset="0"/>
              </a:rPr>
              <a:t>Good healthcare brands are relatable, likable, memorable and captivating. </a:t>
            </a:r>
          </a:p>
          <a:p>
            <a:pPr algn="just">
              <a:lnSpc>
                <a:spcPct val="100000"/>
              </a:lnSpc>
            </a:pPr>
            <a:r>
              <a:rPr lang="en-US" sz="2000" dirty="0">
                <a:latin typeface="Times New Roman" panose="02020603050405020304" pitchFamily="18" charset="0"/>
                <a:cs typeface="Times New Roman" panose="02020603050405020304" pitchFamily="18" charset="0"/>
              </a:rPr>
              <a:t>The brand logo and slogan make your brand instantly recognizable. With a strong brand, you can build a future for your healthcare business.</a:t>
            </a:r>
          </a:p>
          <a:p>
            <a:pPr lvl="1" algn="just">
              <a:lnSpc>
                <a:spcPct val="100000"/>
              </a:lnSpc>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274320" lvl="1" indent="0" algn="just">
              <a:lnSpc>
                <a:spcPct val="100000"/>
              </a:lnSpc>
              <a:buNone/>
            </a:pPr>
            <a:endParaRPr lang="en-US" sz="20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 xmlns:a16="http://schemas.microsoft.com/office/drawing/2014/main" id="{DCF3A120-4AF8-4138-BD9D-626A4F387C0D}"/>
              </a:ext>
            </a:extLst>
          </p:cNvPr>
          <p:cNvSpPr>
            <a:spLocks noGrp="1"/>
          </p:cNvSpPr>
          <p:nvPr>
            <p:ph type="title"/>
          </p:nvPr>
        </p:nvSpPr>
        <p:spPr>
          <a:xfrm>
            <a:off x="1117209" y="0"/>
            <a:ext cx="9692640" cy="875396"/>
          </a:xfrm>
        </p:spPr>
        <p:txBody>
          <a:bodyPr>
            <a:normAutofit/>
          </a:bodyPr>
          <a:lstStyle/>
          <a:p>
            <a:r>
              <a:rPr lang="en-US" sz="3200" b="1" u="sng" dirty="0">
                <a:latin typeface="Times New Roman" panose="02020603050405020304" pitchFamily="18" charset="0"/>
                <a:cs typeface="Times New Roman" panose="02020603050405020304" pitchFamily="18" charset="0"/>
              </a:rPr>
              <a:t>W</a:t>
            </a:r>
            <a:r>
              <a:rPr lang="en-IN" sz="3200" b="1" u="sng" dirty="0">
                <a:latin typeface="Times New Roman" panose="02020603050405020304" pitchFamily="18" charset="0"/>
                <a:cs typeface="Times New Roman" panose="02020603050405020304" pitchFamily="18" charset="0"/>
              </a:rPr>
              <a:t>hat is Branding?</a:t>
            </a:r>
          </a:p>
        </p:txBody>
      </p:sp>
    </p:spTree>
    <p:extLst>
      <p:ext uri="{BB962C8B-B14F-4D97-AF65-F5344CB8AC3E}">
        <p14:creationId xmlns="" xmlns:p14="http://schemas.microsoft.com/office/powerpoint/2010/main" val="3198477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A135C0E-6287-421C-AB43-46B1BCFA91D5}"/>
              </a:ext>
            </a:extLst>
          </p:cNvPr>
          <p:cNvSpPr>
            <a:spLocks noGrp="1"/>
          </p:cNvSpPr>
          <p:nvPr>
            <p:ph idx="1"/>
          </p:nvPr>
        </p:nvSpPr>
        <p:spPr>
          <a:xfrm>
            <a:off x="839840" y="407964"/>
            <a:ext cx="9499913" cy="6246053"/>
          </a:xfrm>
        </p:spPr>
        <p:txBody>
          <a:bodyPr>
            <a:noAutofit/>
          </a:bodyPr>
          <a:lstStyle/>
          <a:p>
            <a:pPr algn="just">
              <a:lnSpc>
                <a:spcPct val="100000"/>
              </a:lnSpc>
              <a:spcAft>
                <a:spcPts val="10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Hospitals, healthcare institutions, doctors and other medical labs want to differentiate themselves from others in the minds of the people.</a:t>
            </a:r>
          </a:p>
          <a:p>
            <a:pPr algn="just">
              <a:lnSpc>
                <a:spcPct val="100000"/>
              </a:lnSpc>
              <a:spcAft>
                <a:spcPts val="10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Increase brand awareness</a:t>
            </a:r>
          </a:p>
          <a:p>
            <a:pPr algn="just">
              <a:lnSpc>
                <a:spcPct val="100000"/>
              </a:lnSpc>
              <a:spcAft>
                <a:spcPts val="10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Show your brand’s value</a:t>
            </a:r>
          </a:p>
          <a:p>
            <a:pPr algn="just">
              <a:lnSpc>
                <a:spcPct val="100000"/>
              </a:lnSpc>
              <a:spcAft>
                <a:spcPts val="10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Build trustable relationships with doctors, patients, providers, and payers</a:t>
            </a:r>
          </a:p>
          <a:p>
            <a:pPr algn="just">
              <a:lnSpc>
                <a:spcPct val="100000"/>
              </a:lnSpc>
              <a:spcAft>
                <a:spcPts val="10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Render a unique experience to your patients</a:t>
            </a:r>
          </a:p>
          <a:p>
            <a:pPr algn="just">
              <a:lnSpc>
                <a:spcPct val="100000"/>
              </a:lnSpc>
              <a:spcAft>
                <a:spcPts val="10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Instill trust and assurance</a:t>
            </a:r>
          </a:p>
          <a:p>
            <a:pPr algn="just">
              <a:lnSpc>
                <a:spcPct val="100000"/>
              </a:lnSpc>
              <a:spcAft>
                <a:spcPts val="10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Drive higher returns and growth</a:t>
            </a:r>
          </a:p>
          <a:p>
            <a:pPr algn="just">
              <a:lnSpc>
                <a:spcPct val="100000"/>
              </a:lnSpc>
              <a:spcAft>
                <a:spcPts val="100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1000"/>
              </a:spcAft>
            </a:pP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438865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33D6633-DA09-49CE-BF6F-F5A03E8058A4}"/>
              </a:ext>
            </a:extLst>
          </p:cNvPr>
          <p:cNvSpPr>
            <a:spLocks noGrp="1"/>
          </p:cNvSpPr>
          <p:nvPr>
            <p:ph idx="1"/>
          </p:nvPr>
        </p:nvSpPr>
        <p:spPr>
          <a:xfrm>
            <a:off x="1249680" y="1060890"/>
            <a:ext cx="9692640" cy="5044489"/>
          </a:xfrm>
        </p:spPr>
        <p:txBody>
          <a:bodyPr>
            <a:noAutofit/>
          </a:bodyPr>
          <a:lstStyle/>
          <a:p>
            <a:pPr algn="just">
              <a:lnSpc>
                <a:spcPct val="100000"/>
              </a:lnSpc>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importance of building a brand in the healthcare business is,</a:t>
            </a:r>
            <a:endParaRPr lang="en-US" sz="2000" b="1" dirty="0">
              <a:latin typeface="Times New Roman" panose="02020603050405020304" pitchFamily="18" charset="0"/>
              <a:cs typeface="Times New Roman" panose="02020603050405020304" pitchFamily="18" charset="0"/>
            </a:endParaRPr>
          </a:p>
          <a:p>
            <a:pPr lvl="1" algn="just">
              <a:lnSpc>
                <a:spcPct val="100000"/>
              </a:lnSpc>
            </a:pPr>
            <a:r>
              <a:rPr lang="en-US" sz="2000" b="1" dirty="0">
                <a:latin typeface="Times New Roman" panose="02020603050405020304" pitchFamily="18" charset="0"/>
                <a:cs typeface="Times New Roman" panose="02020603050405020304" pitchFamily="18" charset="0"/>
              </a:rPr>
              <a:t>Brand builds trust</a:t>
            </a:r>
            <a:r>
              <a:rPr lang="en-US" sz="2000" dirty="0">
                <a:latin typeface="Times New Roman" panose="02020603050405020304" pitchFamily="18" charset="0"/>
                <a:cs typeface="Times New Roman" panose="02020603050405020304" pitchFamily="18" charset="0"/>
              </a:rPr>
              <a:t>:-</a:t>
            </a:r>
          </a:p>
          <a:p>
            <a:pPr lvl="2" algn="just">
              <a:lnSpc>
                <a:spcPct val="100000"/>
              </a:lnSpc>
            </a:pPr>
            <a:r>
              <a:rPr lang="en-US" sz="1800" dirty="0">
                <a:latin typeface="Times New Roman" panose="02020603050405020304" pitchFamily="18" charset="0"/>
                <a:cs typeface="Times New Roman" panose="02020603050405020304" pitchFamily="18" charset="0"/>
              </a:rPr>
              <a:t>Trust the most vital element when it comes to business, especially healthcare. The healthcare brand which builds a strong trust between the people is the one who is less risky and has a better value.</a:t>
            </a:r>
          </a:p>
          <a:p>
            <a:pPr lvl="1" algn="just">
              <a:lnSpc>
                <a:spcPct val="100000"/>
              </a:lnSpc>
            </a:pPr>
            <a:r>
              <a:rPr lang="en-US" sz="2000" b="1" dirty="0">
                <a:latin typeface="Times New Roman" panose="02020603050405020304" pitchFamily="18" charset="0"/>
                <a:cs typeface="Times New Roman" panose="02020603050405020304" pitchFamily="18" charset="0"/>
              </a:rPr>
              <a:t>Brand sharpens your competitive edge:-</a:t>
            </a:r>
          </a:p>
          <a:p>
            <a:pPr lvl="2" algn="just">
              <a:lnSpc>
                <a:spcPct val="100000"/>
              </a:lnSpc>
            </a:pPr>
            <a:r>
              <a:rPr lang="en-US" sz="1800" dirty="0">
                <a:latin typeface="Times New Roman" panose="02020603050405020304" pitchFamily="18" charset="0"/>
                <a:cs typeface="Times New Roman" panose="02020603050405020304" pitchFamily="18" charset="0"/>
              </a:rPr>
              <a:t>The more powerful your brand is, easier for the customers to pick your healthcare service from all others. You promise your customers, with your brand reputation.</a:t>
            </a:r>
          </a:p>
          <a:p>
            <a:pPr lvl="1" algn="just">
              <a:lnSpc>
                <a:spcPct val="100000"/>
              </a:lnSpc>
            </a:pPr>
            <a:r>
              <a:rPr lang="en-US" sz="2000" b="1" dirty="0">
                <a:latin typeface="Times New Roman" panose="02020603050405020304" pitchFamily="18" charset="0"/>
                <a:cs typeface="Times New Roman" panose="02020603050405020304" pitchFamily="18" charset="0"/>
              </a:rPr>
              <a:t>Brand communicates:-</a:t>
            </a:r>
          </a:p>
          <a:p>
            <a:pPr lvl="2" algn="just">
              <a:lnSpc>
                <a:spcPct val="100000"/>
              </a:lnSpc>
            </a:pPr>
            <a:r>
              <a:rPr lang="en-US" sz="1800" dirty="0">
                <a:latin typeface="Times New Roman" panose="02020603050405020304" pitchFamily="18" charset="0"/>
                <a:cs typeface="Times New Roman" panose="02020603050405020304" pitchFamily="18" charset="0"/>
              </a:rPr>
              <a:t>The only way to build trust and confidence for your Healthcare service among the people in this content-driven modern world is the way you stand out from others and strong brand’s position.</a:t>
            </a:r>
          </a:p>
          <a:p>
            <a:pPr algn="just">
              <a:lnSpc>
                <a:spcPct val="100000"/>
              </a:lnSpc>
            </a:pPr>
            <a:endParaRPr lang="en-IN" sz="20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 xmlns:a16="http://schemas.microsoft.com/office/drawing/2014/main" id="{F9D686DF-DBBA-4DF5-AA99-4645953480D6}"/>
              </a:ext>
            </a:extLst>
          </p:cNvPr>
          <p:cNvSpPr>
            <a:spLocks noGrp="1"/>
          </p:cNvSpPr>
          <p:nvPr>
            <p:ph type="title"/>
          </p:nvPr>
        </p:nvSpPr>
        <p:spPr>
          <a:xfrm>
            <a:off x="1249680" y="0"/>
            <a:ext cx="9692640" cy="748787"/>
          </a:xfrm>
        </p:spPr>
        <p:txBody>
          <a:bodyPr>
            <a:normAutofit/>
          </a:bodyPr>
          <a:lstStyle/>
          <a:p>
            <a:r>
              <a:rPr lang="en-US" sz="3600" b="1" u="sng" dirty="0">
                <a:latin typeface="Times New Roman" panose="02020603050405020304" pitchFamily="18" charset="0"/>
                <a:cs typeface="Times New Roman" panose="02020603050405020304" pitchFamily="18" charset="0"/>
              </a:rPr>
              <a:t>Importance:</a:t>
            </a:r>
            <a:endParaRPr lang="en-IN" sz="36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276407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E327DB3-C2F0-4920-9775-86F8044B8B65}"/>
              </a:ext>
            </a:extLst>
          </p:cNvPr>
          <p:cNvSpPr>
            <a:spLocks noGrp="1"/>
          </p:cNvSpPr>
          <p:nvPr>
            <p:ph idx="1"/>
          </p:nvPr>
        </p:nvSpPr>
        <p:spPr>
          <a:xfrm>
            <a:off x="1303840" y="872198"/>
            <a:ext cx="9584319" cy="4576420"/>
          </a:xfrm>
        </p:spPr>
        <p:txBody>
          <a:bodyPr>
            <a:normAutofit/>
          </a:bodyPr>
          <a:lstStyle/>
          <a:p>
            <a:pPr algn="just">
              <a:lnSpc>
                <a:spcPct val="100000"/>
              </a:lnSpc>
              <a:spcAft>
                <a:spcPts val="10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Brand enhances revenue:-</a:t>
            </a:r>
          </a:p>
          <a:p>
            <a:pPr lvl="1" algn="just">
              <a:lnSpc>
                <a:spcPct val="100000"/>
              </a:lnSpc>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strong brand image and reputation significantly increase your healthcare brand among the people, accelerate the income. This could satisfy your employees, stakeholders, investors, and patients with minimum efforts and maximum ease.</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10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Brand mitigates risk:-</a:t>
            </a:r>
          </a:p>
          <a:p>
            <a:pPr lvl="1" algn="just">
              <a:lnSpc>
                <a:spcPct val="100000"/>
              </a:lnSpc>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With a strong brand and its benefits, healthcare institutions are self-protecting, remain independent from all other unwanted takeovers. A strong brand boosts its own power in its own sector.</a:t>
            </a:r>
            <a:endParaRPr lang="en-IN"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88535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37CEAB9-08B8-44AC-9015-57511B4CFFEC}"/>
              </a:ext>
            </a:extLst>
          </p:cNvPr>
          <p:cNvSpPr>
            <a:spLocks noGrp="1"/>
          </p:cNvSpPr>
          <p:nvPr>
            <p:ph idx="1"/>
          </p:nvPr>
        </p:nvSpPr>
        <p:spPr>
          <a:xfrm>
            <a:off x="853909" y="1702191"/>
            <a:ext cx="9551963" cy="4309134"/>
          </a:xfrm>
        </p:spPr>
        <p:txBody>
          <a:bodyPr>
            <a:normAutofit/>
          </a:bodyPr>
          <a:lstStyle/>
          <a:p>
            <a:pPr>
              <a:lnSpc>
                <a:spcPct val="100000"/>
              </a:lnSpc>
            </a:pPr>
            <a:r>
              <a:rPr lang="en-US" sz="2000" dirty="0">
                <a:latin typeface="Times New Roman" panose="02020603050405020304" pitchFamily="18" charset="0"/>
                <a:cs typeface="Times New Roman" panose="02020603050405020304" pitchFamily="18" charset="0"/>
              </a:rPr>
              <a:t>We believe brands have the power not only to change individual lives, but to change the world. We also believe that brands are the most underleveraged business asset within the health and life sciences industry. This can no longer be the case.</a:t>
            </a:r>
          </a:p>
          <a:p>
            <a:pPr>
              <a:lnSpc>
                <a:spcPct val="100000"/>
              </a:lnSpc>
            </a:pPr>
            <a:r>
              <a:rPr lang="en-US" sz="2000" dirty="0">
                <a:latin typeface="Times New Roman" panose="02020603050405020304" pitchFamily="18" charset="0"/>
                <a:cs typeface="Times New Roman" panose="02020603050405020304" pitchFamily="18" charset="0"/>
              </a:rPr>
              <a:t>A brand is more than just a symbol, slogan or trade name. It transcends logos and visual identities. Brands are living business assets that come to life across all touch points when created and managed properly. They establish identity, provide differentiation and, most importantly, drive economic value.</a:t>
            </a:r>
          </a:p>
          <a:p>
            <a:pPr>
              <a:lnSpc>
                <a:spcPct val="100000"/>
              </a:lnSpc>
            </a:pPr>
            <a:endParaRPr lang="en-IN" sz="20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 xmlns:a16="http://schemas.microsoft.com/office/drawing/2014/main" id="{3EFD0AFE-1942-4EB8-A9D7-49714F3A8E26}"/>
              </a:ext>
            </a:extLst>
          </p:cNvPr>
          <p:cNvSpPr>
            <a:spLocks noGrp="1"/>
          </p:cNvSpPr>
          <p:nvPr>
            <p:ph type="title"/>
          </p:nvPr>
        </p:nvSpPr>
        <p:spPr>
          <a:xfrm>
            <a:off x="713232" y="15082"/>
            <a:ext cx="9692640" cy="1325562"/>
          </a:xfrm>
        </p:spPr>
        <p:txBody>
          <a:bodyPr>
            <a:noAutofit/>
          </a:bodyPr>
          <a:lstStyle/>
          <a:p>
            <a:r>
              <a:rPr lang="en-US" sz="3600" b="1" u="sng"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Vital times: The changing role of brand in healthcare</a:t>
            </a:r>
            <a:endParaRPr lang="en-IN" sz="36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332787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CD78D4D-75DB-4540-8839-AE96A4F323EC}"/>
              </a:ext>
            </a:extLst>
          </p:cNvPr>
          <p:cNvSpPr>
            <a:spLocks noGrp="1"/>
          </p:cNvSpPr>
          <p:nvPr>
            <p:ph idx="1"/>
          </p:nvPr>
        </p:nvSpPr>
        <p:spPr>
          <a:xfrm>
            <a:off x="1261872" y="1589650"/>
            <a:ext cx="9692640" cy="4590488"/>
          </a:xfrm>
        </p:spPr>
        <p:txBody>
          <a:bodyPr>
            <a:noAutofit/>
          </a:bodyPr>
          <a:lstStyle/>
          <a:p>
            <a:pPr algn="just" fontAlgn="base">
              <a:lnSpc>
                <a:spcPct val="100000"/>
              </a:lnSpc>
              <a:spcBef>
                <a:spcPts val="1620"/>
              </a:spcBef>
              <a:spcAft>
                <a:spcPts val="0"/>
              </a:spcAft>
            </a:pP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First, brands possess the unique ability to transform attitudes. The role that brands play within the health &amp; life sciences industry is not to simply identify a particular product or service, but rather to transform patients’ attitudes towards the treatment or solution being offered. In effect, brands need to create a positive association, and, in some cases, a sense of hope.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00000"/>
              </a:lnSpc>
              <a:spcBef>
                <a:spcPts val="1620"/>
              </a:spcBef>
              <a:spcAft>
                <a:spcPts val="0"/>
              </a:spcAft>
            </a:pP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Second, brands are capable of engaging consumers and healthcare professionals by providing them with a much-needed sense of clarity – highlighting both rational and irrational points of differentiation among other products and services. By leveraging brands properly, manufacturers will be able to give patients a reason to use products and services that go well beyond “my doctor said so.”</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en-IN" sz="2000" dirty="0"/>
          </a:p>
        </p:txBody>
      </p:sp>
      <p:sp>
        <p:nvSpPr>
          <p:cNvPr id="2" name="Title 1">
            <a:extLst>
              <a:ext uri="{FF2B5EF4-FFF2-40B4-BE49-F238E27FC236}">
                <a16:creationId xmlns="" xmlns:a16="http://schemas.microsoft.com/office/drawing/2014/main" id="{B688CDE8-8D07-4071-AE64-9A3E7CD5E9FA}"/>
              </a:ext>
            </a:extLst>
          </p:cNvPr>
          <p:cNvSpPr>
            <a:spLocks noGrp="1"/>
          </p:cNvSpPr>
          <p:nvPr>
            <p:ph type="title"/>
          </p:nvPr>
        </p:nvSpPr>
        <p:spPr>
          <a:xfrm>
            <a:off x="1261872" y="15082"/>
            <a:ext cx="9692640" cy="1325562"/>
          </a:xfrm>
        </p:spPr>
        <p:txBody>
          <a:bodyPr>
            <a:normAutofit/>
          </a:bodyPr>
          <a:lstStyle/>
          <a:p>
            <a:r>
              <a:rPr lang="en-US" sz="3600" b="1" u="sng" dirty="0">
                <a:latin typeface="Times New Roman" panose="02020603050405020304" pitchFamily="18" charset="0"/>
                <a:cs typeface="Times New Roman" panose="02020603050405020304" pitchFamily="18" charset="0"/>
              </a:rPr>
              <a:t>Why are brands particularly important to the health &amp; life sciences industry?</a:t>
            </a:r>
            <a:endParaRPr lang="en-IN" sz="36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195923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3333AF5-92D8-462A-A465-3F32D637A968}"/>
              </a:ext>
            </a:extLst>
          </p:cNvPr>
          <p:cNvSpPr>
            <a:spLocks noGrp="1"/>
          </p:cNvSpPr>
          <p:nvPr>
            <p:ph idx="1"/>
          </p:nvPr>
        </p:nvSpPr>
        <p:spPr>
          <a:xfrm>
            <a:off x="1036789" y="1056384"/>
            <a:ext cx="9274830" cy="4745232"/>
          </a:xfrm>
        </p:spPr>
        <p:txBody>
          <a:bodyPr>
            <a:normAutofit/>
          </a:bodyPr>
          <a:lstStyle/>
          <a:p>
            <a:pPr algn="just"/>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Finally, brands are able to connect emotionally with their respective audiences. A well-managed brand finds the connective tissue between the functional and emotional responses of the patient—linking the head and the heart. Purchasing products and services requires patients to make intimate and, in some cases, life-changing decisions. Brands can play an instrumental role in guiding them through what can sometimes be a difficult and emotional decision-making process.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Conclusion out of all is a brand can no longer be viewed as strictly a promotional/communications tool. It must be recognized as a core business driver – one that directly influences a manufacturer’s business strategy from the very beginning. It must be seen as a way to emotionally connect with customers, drive long-term loyalty and generate revenue.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IN" sz="2000" dirty="0"/>
          </a:p>
        </p:txBody>
      </p:sp>
    </p:spTree>
    <p:extLst>
      <p:ext uri="{BB962C8B-B14F-4D97-AF65-F5344CB8AC3E}">
        <p14:creationId xmlns="" xmlns:p14="http://schemas.microsoft.com/office/powerpoint/2010/main" val="74284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E2EDE4C-246E-41D9-93DB-5A94C76D90E4}"/>
              </a:ext>
            </a:extLst>
          </p:cNvPr>
          <p:cNvSpPr>
            <a:spLocks noGrp="1"/>
          </p:cNvSpPr>
          <p:nvPr>
            <p:ph idx="1"/>
          </p:nvPr>
        </p:nvSpPr>
        <p:spPr>
          <a:xfrm>
            <a:off x="1022720" y="1547446"/>
            <a:ext cx="9692640" cy="4731165"/>
          </a:xfrm>
        </p:spPr>
        <p:txBody>
          <a:bodyPr>
            <a:normAutofit/>
          </a:bodyPr>
          <a:lstStyle/>
          <a:p>
            <a:pPr>
              <a:lnSpc>
                <a:spcPct val="100000"/>
              </a:lnSpc>
            </a:pPr>
            <a:r>
              <a:rPr lang="en-US" sz="20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1. Positioning</a:t>
            </a:r>
            <a:endParaRPr lang="en-IN"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p>
            <a:pPr lvl="1" algn="just">
              <a:lnSpc>
                <a:spcPct val="100000"/>
              </a:lnSpc>
            </a:pPr>
            <a:r>
              <a:rPr lang="en-US" sz="1800" dirty="0">
                <a:latin typeface="Times New Roman" panose="02020603050405020304" pitchFamily="18" charset="0"/>
                <a:cs typeface="Times New Roman" panose="02020603050405020304" pitchFamily="18" charset="0"/>
              </a:rPr>
              <a:t>Positioning your healthcare brand is the most fundamental strategic effort you can make in healthcare branding. Strict regulations, mega-mergers, and tightening of budgets mean there’s little leeway for most healthcare companies to rebrand themselves. the goal of positioning is to create a unique impression in your customer’s mind that sets your brand apart. Of course, to accomplish this, first you have to define what makes your brand unique. This requires consensus among key stakeholders on things like your brand category, target customer, competitive advantage, and brand promise. Authentic answers to each of these questions lead to genuine differentiation.</a:t>
            </a:r>
          </a:p>
          <a:p>
            <a:pPr lvl="1">
              <a:lnSpc>
                <a:spcPct val="100000"/>
              </a:lnSpc>
            </a:pPr>
            <a:endParaRPr lang="en-IN" sz="18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 xmlns:a16="http://schemas.microsoft.com/office/drawing/2014/main" id="{630DDC84-16B6-44CF-A255-DC270BACCFE3}"/>
              </a:ext>
            </a:extLst>
          </p:cNvPr>
          <p:cNvSpPr>
            <a:spLocks noGrp="1"/>
          </p:cNvSpPr>
          <p:nvPr>
            <p:ph type="title"/>
          </p:nvPr>
        </p:nvSpPr>
        <p:spPr>
          <a:xfrm>
            <a:off x="1022721" y="15082"/>
            <a:ext cx="9692640" cy="1325562"/>
          </a:xfrm>
        </p:spPr>
        <p:txBody>
          <a:bodyPr>
            <a:normAutofit/>
          </a:bodyPr>
          <a:lstStyle/>
          <a:p>
            <a:r>
              <a:rPr lang="en-US" sz="3600" b="1" u="sng" dirty="0">
                <a:solidFill>
                  <a:srgbClr val="000000"/>
                </a:solidFill>
                <a:effectLst/>
                <a:latin typeface="Times New Roman" panose="02020603050405020304" pitchFamily="18" charset="0"/>
                <a:ea typeface="Times New Roman" panose="02020603050405020304" pitchFamily="18" charset="0"/>
              </a:rPr>
              <a:t>Healthcare Branding: 5 ways to make your company stand out</a:t>
            </a:r>
            <a:endParaRPr lang="en-IN" sz="3600" dirty="0"/>
          </a:p>
        </p:txBody>
      </p:sp>
      <p:pic>
        <p:nvPicPr>
          <p:cNvPr id="11" name="Picture 10" descr="healthcare branding positioning">
            <a:extLst>
              <a:ext uri="{FF2B5EF4-FFF2-40B4-BE49-F238E27FC236}">
                <a16:creationId xmlns="" xmlns:a16="http://schemas.microsoft.com/office/drawing/2014/main" id="{3937921E-9113-48E2-BA51-5EE209106A78}"/>
              </a:ext>
            </a:extLst>
          </p:cNvPr>
          <p:cNvPicPr/>
          <p:nvPr/>
        </p:nvPicPr>
        <p:blipFill>
          <a:blip r:embed="rId2" cstate="print"/>
          <a:srcRect/>
          <a:stretch>
            <a:fillRect/>
          </a:stretch>
        </p:blipFill>
        <p:spPr bwMode="auto">
          <a:xfrm>
            <a:off x="2804871" y="3913028"/>
            <a:ext cx="6128338" cy="2908702"/>
          </a:xfrm>
          <a:prstGeom prst="rect">
            <a:avLst/>
          </a:prstGeom>
          <a:noFill/>
          <a:ln w="9525">
            <a:noFill/>
            <a:miter lim="800000"/>
            <a:headEnd/>
            <a:tailEnd/>
          </a:ln>
        </p:spPr>
      </p:pic>
    </p:spTree>
    <p:extLst>
      <p:ext uri="{BB962C8B-B14F-4D97-AF65-F5344CB8AC3E}">
        <p14:creationId xmlns="" xmlns:p14="http://schemas.microsoft.com/office/powerpoint/2010/main" val="23989620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98</TotalTime>
  <Words>1278</Words>
  <Application>Microsoft Office PowerPoint</Application>
  <PresentationFormat>Custom</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BRANDING IN HEALTHCARE</vt:lpstr>
      <vt:lpstr>What is Branding?</vt:lpstr>
      <vt:lpstr>Slide 3</vt:lpstr>
      <vt:lpstr>Importance:</vt:lpstr>
      <vt:lpstr>Slide 5</vt:lpstr>
      <vt:lpstr>Vital times: The changing role of brand in healthcare</vt:lpstr>
      <vt:lpstr>Why are brands particularly important to the health &amp; life sciences industry?</vt:lpstr>
      <vt:lpstr>Slide 8</vt:lpstr>
      <vt:lpstr>Healthcare Branding: 5 ways to make your company stand out</vt:lpstr>
      <vt:lpstr>Slide 10</vt:lpstr>
      <vt:lpstr>Slide 11</vt:lpstr>
      <vt:lpstr>Slide 12</vt:lpstr>
      <vt:lpstr>Slide 13</vt:lpstr>
      <vt:lpstr>The Conclusion-</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BRANDING IN HEALTHCARE</dc:title>
  <dc:creator>Dell Latitude</dc:creator>
  <cp:lastModifiedBy>user</cp:lastModifiedBy>
  <cp:revision>12</cp:revision>
  <dcterms:created xsi:type="dcterms:W3CDTF">2020-07-06T05:49:53Z</dcterms:created>
  <dcterms:modified xsi:type="dcterms:W3CDTF">2020-08-27T07:19:10Z</dcterms:modified>
</cp:coreProperties>
</file>