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62" r:id="rId4"/>
    <p:sldId id="263" r:id="rId5"/>
    <p:sldId id="266" r:id="rId6"/>
    <p:sldId id="282" r:id="rId7"/>
    <p:sldId id="284" r:id="rId8"/>
    <p:sldId id="283" r:id="rId9"/>
    <p:sldId id="264" r:id="rId10"/>
    <p:sldId id="269" r:id="rId11"/>
    <p:sldId id="267" r:id="rId12"/>
    <p:sldId id="268" r:id="rId13"/>
    <p:sldId id="270" r:id="rId14"/>
    <p:sldId id="272" r:id="rId15"/>
    <p:sldId id="273" r:id="rId16"/>
    <p:sldId id="274" r:id="rId17"/>
    <p:sldId id="276" r:id="rId18"/>
    <p:sldId id="275" r:id="rId19"/>
    <p:sldId id="277" r:id="rId20"/>
    <p:sldId id="278" r:id="rId21"/>
    <p:sldId id="279" r:id="rId22"/>
    <p:sldId id="280" r:id="rId23"/>
    <p:sldId id="281" r:id="rId24"/>
    <p:sldId id="285" r:id="rId25"/>
    <p:sldId id="286" r:id="rId26"/>
    <p:sldId id="287" r:id="rId27"/>
    <p:sldId id="288" r:id="rId28"/>
    <p:sldId id="290" r:id="rId29"/>
    <p:sldId id="28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0E3FDE45-AF77-4B5C-9715-49D594BDF05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103" autoAdjust="0"/>
    <p:restoredTop sz="94660"/>
  </p:normalViewPr>
  <p:slideViewPr>
    <p:cSldViewPr snapToGrid="0" showGuides="1">
      <p:cViewPr varScale="1">
        <p:scale>
          <a:sx n="73" d="100"/>
          <a:sy n="73" d="100"/>
        </p:scale>
        <p:origin x="-57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665E195-C89C-4871-8AE9-903FDB8B6D9D}" type="datetimeFigureOut">
              <a:rPr lang="en-US" smtClean="0"/>
              <a:pPr/>
              <a:t>8/27/2020</a:t>
            </a:fld>
            <a:endParaRPr lang="en-US"/>
          </a:p>
        </p:txBody>
      </p:sp>
      <p:sp>
        <p:nvSpPr>
          <p:cNvPr id="17" name="Footer Placeholder 16"/>
          <p:cNvSpPr>
            <a:spLocks noGrp="1"/>
          </p:cNvSpPr>
          <p:nvPr>
            <p:ph type="ftr" sz="quarter" idx="11"/>
          </p:nvPr>
        </p:nvSpPr>
        <p:spPr/>
        <p:txBody>
          <a:bodyPr/>
          <a:lstStyle/>
          <a:p>
            <a:r>
              <a:rPr lang="en-US" smtClean="0"/>
              <a:t>Add a footer</a:t>
            </a:r>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62D6987-FB6D-4DB8-81B8-AD0F35E3BB5F}"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65E195-C89C-4871-8AE9-903FDB8B6D9D}" type="datetimeFigureOut">
              <a:rPr lang="en-US" smtClean="0"/>
              <a:pPr/>
              <a:t>8/27/2020</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062D6987-FB6D-4DB8-81B8-AD0F35E3BB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65E195-C89C-4871-8AE9-903FDB8B6D9D}" type="datetimeFigureOut">
              <a:rPr lang="en-US" smtClean="0"/>
              <a:pPr/>
              <a:t>8/27/2020</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062D6987-FB6D-4DB8-81B8-AD0F35E3BB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665E195-C89C-4871-8AE9-903FDB8B6D9D}" type="datetimeFigureOut">
              <a:rPr lang="en-US" smtClean="0"/>
              <a:pPr/>
              <a:t>8/27/2020</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062D6987-FB6D-4DB8-81B8-AD0F35E3BB5F}"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665E195-C89C-4871-8AE9-903FDB8B6D9D}" type="datetimeFigureOut">
              <a:rPr lang="en-US" smtClean="0"/>
              <a:pPr/>
              <a:t>8/27/2020</a:t>
            </a:fld>
            <a:endParaRPr lang="en-US"/>
          </a:p>
        </p:txBody>
      </p:sp>
      <p:sp>
        <p:nvSpPr>
          <p:cNvPr id="5" name="Footer Placeholder 4"/>
          <p:cNvSpPr>
            <a:spLocks noGrp="1"/>
          </p:cNvSpPr>
          <p:nvPr>
            <p:ph type="ftr" sz="quarter" idx="11"/>
          </p:nvPr>
        </p:nvSpPr>
        <p:spPr>
          <a:xfrm>
            <a:off x="1066800" y="6172200"/>
            <a:ext cx="5334000" cy="457200"/>
          </a:xfrm>
        </p:spPr>
        <p:txBody>
          <a:bodyPr/>
          <a:lstStyle/>
          <a:p>
            <a:r>
              <a:rPr lang="en-US" smtClean="0"/>
              <a:t>Add a footer</a:t>
            </a:r>
            <a:endParaRPr lang="en-US" dirty="0"/>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062D6987-FB6D-4DB8-81B8-AD0F35E3BB5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665E195-C89C-4871-8AE9-903FDB8B6D9D}" type="datetimeFigureOut">
              <a:rPr lang="en-US" smtClean="0"/>
              <a:pPr/>
              <a:t>8/27/2020</a:t>
            </a:fld>
            <a:endParaRPr lang="en-US"/>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062D6987-FB6D-4DB8-81B8-AD0F35E3BB5F}"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665E195-C89C-4871-8AE9-903FDB8B6D9D}" type="datetimeFigureOut">
              <a:rPr lang="en-US" smtClean="0"/>
              <a:pPr/>
              <a:t>8/27/2020</a:t>
            </a:fld>
            <a:endParaRPr lang="en-US"/>
          </a:p>
        </p:txBody>
      </p:sp>
      <p:sp>
        <p:nvSpPr>
          <p:cNvPr id="8" name="Footer Placeholder 7"/>
          <p:cNvSpPr>
            <a:spLocks noGrp="1"/>
          </p:cNvSpPr>
          <p:nvPr>
            <p:ph type="ftr" sz="quarter" idx="11"/>
          </p:nvPr>
        </p:nvSpPr>
        <p:spPr/>
        <p:txBody>
          <a:bodyPr/>
          <a:lstStyle/>
          <a:p>
            <a:r>
              <a:rPr lang="en-US" smtClean="0"/>
              <a:t>Add a footer</a:t>
            </a:r>
            <a:endParaRPr lang="en-US" dirty="0"/>
          </a:p>
        </p:txBody>
      </p:sp>
      <p:sp>
        <p:nvSpPr>
          <p:cNvPr id="9" name="Slide Number Placeholder 8"/>
          <p:cNvSpPr>
            <a:spLocks noGrp="1"/>
          </p:cNvSpPr>
          <p:nvPr>
            <p:ph type="sldNum" sz="quarter" idx="12"/>
          </p:nvPr>
        </p:nvSpPr>
        <p:spPr/>
        <p:txBody>
          <a:bodyPr/>
          <a:lstStyle/>
          <a:p>
            <a:fld id="{062D6987-FB6D-4DB8-81B8-AD0F35E3BB5F}"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665E195-C89C-4871-8AE9-903FDB8B6D9D}" type="datetimeFigureOut">
              <a:rPr lang="en-US" smtClean="0"/>
              <a:pPr/>
              <a:t>8/27/2020</a:t>
            </a:fld>
            <a:endParaRPr lang="en-US"/>
          </a:p>
        </p:txBody>
      </p:sp>
      <p:sp>
        <p:nvSpPr>
          <p:cNvPr id="4" name="Footer Placeholder 3"/>
          <p:cNvSpPr>
            <a:spLocks noGrp="1"/>
          </p:cNvSpPr>
          <p:nvPr>
            <p:ph type="ftr" sz="quarter" idx="11"/>
          </p:nvPr>
        </p:nvSpPr>
        <p:spPr/>
        <p:txBody>
          <a:bodyPr/>
          <a:lstStyle/>
          <a:p>
            <a:r>
              <a:rPr lang="en-US" smtClean="0"/>
              <a:t>Add a footer</a:t>
            </a:r>
            <a:endParaRPr lang="en-US" dirty="0"/>
          </a:p>
        </p:txBody>
      </p:sp>
      <p:sp>
        <p:nvSpPr>
          <p:cNvPr id="5" name="Slide Number Placeholder 4"/>
          <p:cNvSpPr>
            <a:spLocks noGrp="1"/>
          </p:cNvSpPr>
          <p:nvPr>
            <p:ph type="sldNum" sz="quarter" idx="12"/>
          </p:nvPr>
        </p:nvSpPr>
        <p:spPr/>
        <p:txBody>
          <a:bodyPr/>
          <a:lstStyle/>
          <a:p>
            <a:fld id="{062D6987-FB6D-4DB8-81B8-AD0F35E3BB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5E195-C89C-4871-8AE9-903FDB8B6D9D}" type="datetimeFigureOut">
              <a:rPr lang="en-US" smtClean="0"/>
              <a:pPr/>
              <a:t>8/27/2020</a:t>
            </a:fld>
            <a:endParaRPr lang="en-US"/>
          </a:p>
        </p:txBody>
      </p:sp>
      <p:sp>
        <p:nvSpPr>
          <p:cNvPr id="3" name="Footer Placeholder 2"/>
          <p:cNvSpPr>
            <a:spLocks noGrp="1"/>
          </p:cNvSpPr>
          <p:nvPr>
            <p:ph type="ftr" sz="quarter" idx="11"/>
          </p:nvPr>
        </p:nvSpPr>
        <p:spPr/>
        <p:txBody>
          <a:bodyPr/>
          <a:lstStyle/>
          <a:p>
            <a:r>
              <a:rPr lang="en-US" smtClean="0"/>
              <a:t>Add a footer</a:t>
            </a:r>
            <a:endParaRPr lang="en-US" dirty="0"/>
          </a:p>
        </p:txBody>
      </p:sp>
      <p:sp>
        <p:nvSpPr>
          <p:cNvPr id="4" name="Slide Number Placeholder 3"/>
          <p:cNvSpPr>
            <a:spLocks noGrp="1"/>
          </p:cNvSpPr>
          <p:nvPr>
            <p:ph type="sldNum" sz="quarter" idx="12"/>
          </p:nvPr>
        </p:nvSpPr>
        <p:spPr/>
        <p:txBody>
          <a:bodyPr/>
          <a:lstStyle/>
          <a:p>
            <a:fld id="{062D6987-FB6D-4DB8-81B8-AD0F35E3BB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pPr/>
              <a:t>8/27/2020</a:t>
            </a:fld>
            <a:endParaRPr lang="en-US"/>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062D6987-FB6D-4DB8-81B8-AD0F35E3BB5F}"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pPr/>
              <a:t>8/27/2020</a:t>
            </a:fld>
            <a:endParaRPr lang="en-US"/>
          </a:p>
        </p:txBody>
      </p:sp>
      <p:sp>
        <p:nvSpPr>
          <p:cNvPr id="6" name="Footer Placeholder 5"/>
          <p:cNvSpPr>
            <a:spLocks noGrp="1"/>
          </p:cNvSpPr>
          <p:nvPr>
            <p:ph type="ftr" sz="quarter" idx="11"/>
          </p:nvPr>
        </p:nvSpPr>
        <p:spPr>
          <a:xfrm>
            <a:off x="1219200" y="6172200"/>
            <a:ext cx="5181600" cy="457200"/>
          </a:xfrm>
        </p:spPr>
        <p:txBody>
          <a:bodyPr/>
          <a:lstStyle/>
          <a:p>
            <a:r>
              <a:rPr lang="en-US" smtClean="0"/>
              <a:t>Add a footer</a:t>
            </a:r>
            <a:endParaRPr lang="en-US" dirty="0"/>
          </a:p>
        </p:txBody>
      </p:sp>
      <p:sp>
        <p:nvSpPr>
          <p:cNvPr id="7" name="Slide Number Placeholder 6"/>
          <p:cNvSpPr>
            <a:spLocks noGrp="1"/>
          </p:cNvSpPr>
          <p:nvPr>
            <p:ph type="sldNum" sz="quarter" idx="12"/>
          </p:nvPr>
        </p:nvSpPr>
        <p:spPr>
          <a:xfrm>
            <a:off x="195072" y="6208776"/>
            <a:ext cx="609600" cy="457200"/>
          </a:xfrm>
        </p:spPr>
        <p:txBody>
          <a:bodyPr/>
          <a:lstStyle/>
          <a:p>
            <a:fld id="{062D6987-FB6D-4DB8-81B8-AD0F35E3BB5F}"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4665E195-C89C-4871-8AE9-903FDB8B6D9D}" type="datetimeFigureOut">
              <a:rPr lang="en-US" smtClean="0"/>
              <a:pPr/>
              <a:t>8/27/2020</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r>
              <a:rPr lang="en-US" smtClean="0"/>
              <a:t>Add a footer</a:t>
            </a:r>
            <a:endParaRPr lang="en-US" dirty="0"/>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62D6987-FB6D-4DB8-81B8-AD0F35E3BB5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IN" dirty="0" smtClean="0"/>
              <a:t>Presented By:</a:t>
            </a:r>
          </a:p>
          <a:p>
            <a:r>
              <a:rPr lang="en-IN" dirty="0" smtClean="0"/>
              <a:t>Khan </a:t>
            </a:r>
            <a:r>
              <a:rPr lang="en-IN" dirty="0" err="1" smtClean="0"/>
              <a:t>Shabana</a:t>
            </a:r>
            <a:r>
              <a:rPr lang="en-IN" dirty="0" smtClean="0"/>
              <a:t> </a:t>
            </a:r>
            <a:r>
              <a:rPr lang="en-IN" dirty="0" err="1" smtClean="0"/>
              <a:t>Parveen</a:t>
            </a:r>
            <a:r>
              <a:rPr lang="en-IN" dirty="0" smtClean="0"/>
              <a:t>,</a:t>
            </a:r>
          </a:p>
          <a:p>
            <a:r>
              <a:rPr lang="en-IN" dirty="0" smtClean="0"/>
              <a:t>Asst. Professor</a:t>
            </a:r>
          </a:p>
          <a:p>
            <a:r>
              <a:rPr lang="en-IN" dirty="0" smtClean="0"/>
              <a:t>Dept. Of Management</a:t>
            </a:r>
            <a:endParaRPr lang="en-IN" dirty="0"/>
          </a:p>
        </p:txBody>
      </p:sp>
      <p:sp>
        <p:nvSpPr>
          <p:cNvPr id="2" name="Title 1"/>
          <p:cNvSpPr>
            <a:spLocks noGrp="1"/>
          </p:cNvSpPr>
          <p:nvPr>
            <p:ph type="ctrTitle"/>
          </p:nvPr>
        </p:nvSpPr>
        <p:spPr/>
        <p:txBody>
          <a:bodyPr/>
          <a:lstStyle/>
          <a:p>
            <a:r>
              <a:rPr lang="en-US" dirty="0" smtClean="0"/>
              <a:t>Need Assessment</a:t>
            </a:r>
            <a:endParaRPr lang="en-US" dirty="0"/>
          </a:p>
        </p:txBody>
      </p:sp>
    </p:spTree>
    <p:extLst>
      <p:ext uri="{BB962C8B-B14F-4D97-AF65-F5344CB8AC3E}">
        <p14:creationId xmlns:p14="http://schemas.microsoft.com/office/powerpoint/2010/main" xmlns="" val="1756136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368" y="154546"/>
            <a:ext cx="9421969" cy="742458"/>
          </a:xfrm>
        </p:spPr>
        <p:txBody>
          <a:bodyPr>
            <a:normAutofit fontScale="90000"/>
          </a:bodyPr>
          <a:lstStyle/>
          <a:p>
            <a:r>
              <a:rPr lang="en-IN" dirty="0" smtClean="0"/>
              <a:t>3 Levels of Need Analysis</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11368" y="897004"/>
            <a:ext cx="7997781" cy="5787132"/>
          </a:xfrm>
          <a:prstGeom prst="rect">
            <a:avLst/>
          </a:prstGeom>
        </p:spPr>
      </p:pic>
    </p:spTree>
    <p:extLst>
      <p:ext uri="{BB962C8B-B14F-4D97-AF65-F5344CB8AC3E}">
        <p14:creationId xmlns:p14="http://schemas.microsoft.com/office/powerpoint/2010/main" xmlns="" val="163862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0760" y="104157"/>
            <a:ext cx="1455311"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 </a:t>
            </a:r>
          </a:p>
          <a:p>
            <a:pPr algn="ctr"/>
            <a:r>
              <a:rPr lang="en-IN" sz="1400" b="1" dirty="0" smtClean="0"/>
              <a:t>Explore </a:t>
            </a:r>
          </a:p>
          <a:p>
            <a:pPr algn="ctr"/>
            <a:r>
              <a:rPr lang="en-IN" sz="1400" b="1" dirty="0" smtClean="0"/>
              <a:t>“What Is”</a:t>
            </a:r>
            <a:endParaRPr lang="en-IN" sz="1400" b="1" dirty="0"/>
          </a:p>
        </p:txBody>
      </p:sp>
      <p:sp>
        <p:nvSpPr>
          <p:cNvPr id="6" name="Rounded Rectangle 5"/>
          <p:cNvSpPr/>
          <p:nvPr/>
        </p:nvSpPr>
        <p:spPr>
          <a:xfrm>
            <a:off x="450758" y="1261748"/>
            <a:ext cx="1455313"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Prepare Management Plan</a:t>
            </a:r>
            <a:endParaRPr lang="en-IN" sz="1400" b="1" dirty="0"/>
          </a:p>
        </p:txBody>
      </p:sp>
      <p:sp>
        <p:nvSpPr>
          <p:cNvPr id="7" name="Rounded Rectangle 6"/>
          <p:cNvSpPr/>
          <p:nvPr/>
        </p:nvSpPr>
        <p:spPr>
          <a:xfrm>
            <a:off x="437881" y="2456818"/>
            <a:ext cx="1442433"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Identify Major Concerns</a:t>
            </a:r>
            <a:endParaRPr lang="en-IN" sz="1400" b="1" dirty="0"/>
          </a:p>
        </p:txBody>
      </p:sp>
      <p:sp>
        <p:nvSpPr>
          <p:cNvPr id="8" name="Rounded Rectangle 7"/>
          <p:cNvSpPr/>
          <p:nvPr/>
        </p:nvSpPr>
        <p:spPr>
          <a:xfrm>
            <a:off x="392802" y="5943600"/>
            <a:ext cx="1500387"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Decide Preliminary Priorities</a:t>
            </a:r>
            <a:endParaRPr lang="en-IN" sz="1400" b="1" dirty="0"/>
          </a:p>
        </p:txBody>
      </p:sp>
      <p:sp>
        <p:nvSpPr>
          <p:cNvPr id="9" name="Rounded Rectangle 8"/>
          <p:cNvSpPr/>
          <p:nvPr/>
        </p:nvSpPr>
        <p:spPr>
          <a:xfrm>
            <a:off x="425004" y="4836802"/>
            <a:ext cx="1500387"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Consider Data Sources</a:t>
            </a:r>
            <a:endParaRPr lang="en-IN" sz="1400" b="1" dirty="0"/>
          </a:p>
        </p:txBody>
      </p:sp>
      <p:sp>
        <p:nvSpPr>
          <p:cNvPr id="10" name="Rounded Rectangle 9"/>
          <p:cNvSpPr/>
          <p:nvPr/>
        </p:nvSpPr>
        <p:spPr>
          <a:xfrm>
            <a:off x="425004" y="3633295"/>
            <a:ext cx="145531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Determine Need Indicators</a:t>
            </a:r>
            <a:endParaRPr lang="en-IN" sz="1400" b="1" dirty="0"/>
          </a:p>
        </p:txBody>
      </p:sp>
      <p:sp>
        <p:nvSpPr>
          <p:cNvPr id="11" name="Rounded Rectangle 10"/>
          <p:cNvSpPr/>
          <p:nvPr/>
        </p:nvSpPr>
        <p:spPr>
          <a:xfrm>
            <a:off x="3142445" y="105283"/>
            <a:ext cx="1352282"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II </a:t>
            </a:r>
          </a:p>
          <a:p>
            <a:pPr algn="ctr"/>
            <a:r>
              <a:rPr lang="en-IN" sz="1400" b="1" dirty="0" smtClean="0"/>
              <a:t>Gather &amp;</a:t>
            </a:r>
          </a:p>
          <a:p>
            <a:pPr algn="ctr"/>
            <a:r>
              <a:rPr lang="en-IN" sz="1400" b="1" dirty="0" smtClean="0"/>
              <a:t>Analyse Data</a:t>
            </a:r>
            <a:endParaRPr lang="en-IN" sz="1400" b="1" dirty="0"/>
          </a:p>
        </p:txBody>
      </p:sp>
      <p:sp>
        <p:nvSpPr>
          <p:cNvPr id="12" name="Rounded Rectangle 11"/>
          <p:cNvSpPr/>
          <p:nvPr/>
        </p:nvSpPr>
        <p:spPr>
          <a:xfrm>
            <a:off x="6156105" y="105283"/>
            <a:ext cx="1352282"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III</a:t>
            </a:r>
          </a:p>
          <a:p>
            <a:pPr algn="ctr"/>
            <a:r>
              <a:rPr lang="en-IN" sz="1400" b="1" dirty="0" smtClean="0"/>
              <a:t>Make Decision</a:t>
            </a:r>
            <a:endParaRPr lang="en-IN" sz="1400" b="1" dirty="0"/>
          </a:p>
        </p:txBody>
      </p:sp>
      <p:sp>
        <p:nvSpPr>
          <p:cNvPr id="17" name="Down Arrow 16"/>
          <p:cNvSpPr/>
          <p:nvPr/>
        </p:nvSpPr>
        <p:spPr>
          <a:xfrm>
            <a:off x="1004546" y="1028000"/>
            <a:ext cx="338072" cy="24319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8" name="Down Arrow 17"/>
          <p:cNvSpPr/>
          <p:nvPr/>
        </p:nvSpPr>
        <p:spPr>
          <a:xfrm>
            <a:off x="1006151" y="4547695"/>
            <a:ext cx="336467" cy="28910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9" name="Down Arrow 18"/>
          <p:cNvSpPr/>
          <p:nvPr/>
        </p:nvSpPr>
        <p:spPr>
          <a:xfrm>
            <a:off x="1009378" y="3388542"/>
            <a:ext cx="338072" cy="24319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b="1" dirty="0"/>
          </a:p>
        </p:txBody>
      </p:sp>
      <p:sp>
        <p:nvSpPr>
          <p:cNvPr id="13" name="TextBox 12"/>
          <p:cNvSpPr txBox="1"/>
          <p:nvPr/>
        </p:nvSpPr>
        <p:spPr>
          <a:xfrm>
            <a:off x="2859109" y="2797833"/>
            <a:ext cx="3709117" cy="2585323"/>
          </a:xfrm>
          <a:prstGeom prst="rect">
            <a:avLst/>
          </a:prstGeom>
          <a:noFill/>
        </p:spPr>
        <p:txBody>
          <a:bodyPr wrap="square" rtlCol="0">
            <a:spAutoFit/>
          </a:bodyPr>
          <a:lstStyle/>
          <a:p>
            <a:r>
              <a:rPr lang="en-IN" b="1" dirty="0" smtClean="0">
                <a:latin typeface="Times New Roman" panose="02020603050405020304" pitchFamily="18" charset="0"/>
                <a:cs typeface="Times New Roman" panose="02020603050405020304" pitchFamily="18" charset="0"/>
              </a:rPr>
              <a:t>The purpose of Phase 1 is to investigate what is already known about the needs of the target group; to determine the focus &amp; scope of the need analysis; &amp; to gain commitment for all stages of the assessment; including the use of the findings for program planning &amp; implementation. </a:t>
            </a:r>
            <a:endParaRPr lang="en-IN" b="1" dirty="0">
              <a:latin typeface="Times New Roman" panose="02020603050405020304" pitchFamily="18" charset="0"/>
              <a:cs typeface="Times New Roman" panose="02020603050405020304" pitchFamily="18" charset="0"/>
            </a:endParaRPr>
          </a:p>
        </p:txBody>
      </p:sp>
      <p:sp>
        <p:nvSpPr>
          <p:cNvPr id="20" name="Down Arrow 19"/>
          <p:cNvSpPr/>
          <p:nvPr/>
        </p:nvSpPr>
        <p:spPr>
          <a:xfrm>
            <a:off x="1004546" y="2193473"/>
            <a:ext cx="338072" cy="25308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b="1" dirty="0"/>
          </a:p>
        </p:txBody>
      </p:sp>
      <p:sp>
        <p:nvSpPr>
          <p:cNvPr id="21" name="Down Arrow 20"/>
          <p:cNvSpPr/>
          <p:nvPr/>
        </p:nvSpPr>
        <p:spPr>
          <a:xfrm>
            <a:off x="1004546" y="5751543"/>
            <a:ext cx="338072" cy="19205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b="1" dirty="0"/>
          </a:p>
        </p:txBody>
      </p:sp>
    </p:spTree>
    <p:extLst>
      <p:ext uri="{BB962C8B-B14F-4D97-AF65-F5344CB8AC3E}">
        <p14:creationId xmlns:p14="http://schemas.microsoft.com/office/powerpoint/2010/main" xmlns="" val="2734233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Phase 1: Explore “What Is” </a:t>
            </a:r>
          </a:p>
        </p:txBody>
      </p:sp>
      <p:sp>
        <p:nvSpPr>
          <p:cNvPr id="3" name="Content Placeholder 2"/>
          <p:cNvSpPr>
            <a:spLocks noGrp="1"/>
          </p:cNvSpPr>
          <p:nvPr>
            <p:ph sz="quarter" idx="1"/>
          </p:nvPr>
        </p:nvSpPr>
        <p:spPr/>
        <p:txBody>
          <a:bodyPr>
            <a:normAutofit/>
          </a:bodyPr>
          <a:lstStyle/>
          <a:p>
            <a:r>
              <a:rPr lang="en-US" sz="1800" dirty="0"/>
              <a:t>Phase I: Explore “What Is”  Two major objectives of the exploration phase are gaining: 1) a sense of commitment to the needs assessment at all levels in the organization; and 2) an assurance that decision makers will follow-up (i.e., use) the findings with appropriate and timely action</a:t>
            </a:r>
            <a:r>
              <a:rPr lang="en-US" sz="1800" dirty="0" smtClean="0"/>
              <a:t>.</a:t>
            </a:r>
          </a:p>
          <a:p>
            <a:r>
              <a:rPr lang="en-US" sz="1800" b="1" dirty="0" smtClean="0"/>
              <a:t> </a:t>
            </a:r>
            <a:r>
              <a:rPr lang="en-US" sz="1800" b="1" dirty="0"/>
              <a:t>STEP 1</a:t>
            </a:r>
            <a:r>
              <a:rPr lang="en-US" sz="1800" dirty="0"/>
              <a:t>: Prepare Management </a:t>
            </a:r>
            <a:r>
              <a:rPr lang="en-US" sz="1800" dirty="0" smtClean="0"/>
              <a:t>Plan.</a:t>
            </a:r>
          </a:p>
          <a:p>
            <a:r>
              <a:rPr lang="en-US" sz="1800" dirty="0" smtClean="0"/>
              <a:t>Successful </a:t>
            </a:r>
            <a:r>
              <a:rPr lang="en-US" sz="1800" dirty="0"/>
              <a:t>projects have leadership. A key person in planning and managing a needs assessment is the project manager. </a:t>
            </a:r>
            <a:endParaRPr lang="en-US" sz="1800" dirty="0" smtClean="0"/>
          </a:p>
          <a:p>
            <a:r>
              <a:rPr lang="en-US" sz="1800" dirty="0"/>
              <a:t>Form a Needs Assessment Committee. The members of a Needs Assessment Committee should represent those organizations and individuals that are critical to ensuring commitment and follow-up. </a:t>
            </a:r>
            <a:endParaRPr lang="en-US" sz="1800" dirty="0" smtClean="0"/>
          </a:p>
          <a:p>
            <a:r>
              <a:rPr lang="en-US" sz="1800" dirty="0"/>
              <a:t>Determine a reporting schedule. Timely reports to top management and other important stakeholders, with opportunities for interaction on major issues, also are critical. </a:t>
            </a:r>
            <a:endParaRPr lang="en-US" sz="1800" dirty="0" smtClean="0"/>
          </a:p>
          <a:p>
            <a:endParaRPr lang="en-IN" sz="1800" dirty="0"/>
          </a:p>
        </p:txBody>
      </p:sp>
    </p:spTree>
    <p:extLst>
      <p:ext uri="{BB962C8B-B14F-4D97-AF65-F5344CB8AC3E}">
        <p14:creationId xmlns:p14="http://schemas.microsoft.com/office/powerpoint/2010/main" xmlns="" val="2722936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Phase 1: Explore “What Is” </a:t>
            </a:r>
          </a:p>
        </p:txBody>
      </p:sp>
      <p:sp>
        <p:nvSpPr>
          <p:cNvPr id="3" name="Content Placeholder 2"/>
          <p:cNvSpPr>
            <a:spLocks noGrp="1"/>
          </p:cNvSpPr>
          <p:nvPr>
            <p:ph sz="quarter" idx="1"/>
          </p:nvPr>
        </p:nvSpPr>
        <p:spPr/>
        <p:txBody>
          <a:bodyPr>
            <a:normAutofit/>
          </a:bodyPr>
          <a:lstStyle/>
          <a:p>
            <a:r>
              <a:rPr lang="en-US" sz="1800" b="1" dirty="0" smtClean="0"/>
              <a:t>STEP 2</a:t>
            </a:r>
            <a:r>
              <a:rPr lang="en-US" sz="1800" dirty="0" smtClean="0"/>
              <a:t>: </a:t>
            </a:r>
            <a:r>
              <a:rPr lang="en-US" sz="1800" dirty="0"/>
              <a:t>Identify Major </a:t>
            </a:r>
            <a:r>
              <a:rPr lang="en-US" sz="1800" dirty="0" smtClean="0"/>
              <a:t>Concerns.</a:t>
            </a:r>
          </a:p>
          <a:p>
            <a:r>
              <a:rPr lang="en-US" sz="1800" dirty="0" smtClean="0"/>
              <a:t>Reach </a:t>
            </a:r>
            <a:r>
              <a:rPr lang="en-US" sz="1800" dirty="0"/>
              <a:t>consensus on the goals (desired outcomes) of greatest importance to the target group. </a:t>
            </a:r>
          </a:p>
          <a:p>
            <a:r>
              <a:rPr lang="en-US" sz="1800" dirty="0" smtClean="0"/>
              <a:t>Refine </a:t>
            </a:r>
            <a:r>
              <a:rPr lang="en-US" sz="1800" dirty="0"/>
              <a:t>the list of goals to the top 3 – 5 goals. </a:t>
            </a:r>
            <a:endParaRPr lang="en-US" sz="1800" dirty="0" smtClean="0"/>
          </a:p>
          <a:p>
            <a:r>
              <a:rPr lang="en-US" sz="1800" dirty="0" smtClean="0"/>
              <a:t>Brainstorm </a:t>
            </a:r>
            <a:r>
              <a:rPr lang="en-US" sz="1800" dirty="0"/>
              <a:t>a list of concerns/factors for each of the goals. </a:t>
            </a:r>
          </a:p>
          <a:p>
            <a:r>
              <a:rPr lang="en-US" sz="1800" dirty="0" smtClean="0"/>
              <a:t>Decide </a:t>
            </a:r>
            <a:r>
              <a:rPr lang="en-US" sz="1800" dirty="0"/>
              <a:t>on the major concerns for each goal. </a:t>
            </a:r>
            <a:endParaRPr lang="en-US" sz="1800" dirty="0" smtClean="0"/>
          </a:p>
          <a:p>
            <a:r>
              <a:rPr lang="en-US" sz="1800" b="1" dirty="0"/>
              <a:t>STEP 3</a:t>
            </a:r>
            <a:r>
              <a:rPr lang="en-US" sz="1800" dirty="0"/>
              <a:t>: Determine Need </a:t>
            </a:r>
            <a:r>
              <a:rPr lang="en-US" sz="1800" dirty="0" smtClean="0"/>
              <a:t>Indicators.</a:t>
            </a:r>
          </a:p>
          <a:p>
            <a:r>
              <a:rPr lang="en-US" sz="1800" dirty="0" smtClean="0"/>
              <a:t> </a:t>
            </a:r>
            <a:r>
              <a:rPr lang="en-US" sz="1800" dirty="0"/>
              <a:t>Identify indicators that could verify that the concern/issue exist. [An indicator is data that can verify that a concern exists</a:t>
            </a:r>
            <a:r>
              <a:rPr lang="en-US" sz="1800" dirty="0" smtClean="0"/>
              <a:t>.]</a:t>
            </a:r>
          </a:p>
          <a:p>
            <a:r>
              <a:rPr lang="en-US" sz="1800" b="1" dirty="0" smtClean="0"/>
              <a:t>STEP </a:t>
            </a:r>
            <a:r>
              <a:rPr lang="en-US" sz="1800" b="1" dirty="0"/>
              <a:t>4</a:t>
            </a:r>
            <a:r>
              <a:rPr lang="en-US" sz="1800" dirty="0"/>
              <a:t>: Consider Data </a:t>
            </a:r>
            <a:r>
              <a:rPr lang="en-US" sz="1800" dirty="0" smtClean="0"/>
              <a:t>Sources</a:t>
            </a:r>
          </a:p>
          <a:p>
            <a:r>
              <a:rPr lang="en-US" sz="1800" dirty="0" smtClean="0"/>
              <a:t>Determine </a:t>
            </a:r>
            <a:r>
              <a:rPr lang="en-US" sz="1800" dirty="0"/>
              <a:t>what kinds of information would be helpful to more clearly define the need and where to get the data. </a:t>
            </a:r>
            <a:endParaRPr lang="en-US" sz="1800" dirty="0" smtClean="0"/>
          </a:p>
          <a:p>
            <a:r>
              <a:rPr lang="en-US" sz="1800" b="1" dirty="0" smtClean="0"/>
              <a:t>STEP </a:t>
            </a:r>
            <a:r>
              <a:rPr lang="en-US" sz="1800" b="1" dirty="0"/>
              <a:t>5</a:t>
            </a:r>
            <a:r>
              <a:rPr lang="en-US" sz="1800" dirty="0"/>
              <a:t>: Decide on Preliminary </a:t>
            </a:r>
            <a:r>
              <a:rPr lang="en-US" sz="1800" dirty="0" smtClean="0"/>
              <a:t>Priorities. Set </a:t>
            </a:r>
            <a:r>
              <a:rPr lang="en-US" sz="1800" dirty="0"/>
              <a:t>the priorities of each concern as a focus in the gathering of data. </a:t>
            </a:r>
            <a:endParaRPr lang="en-IN" sz="1800" dirty="0"/>
          </a:p>
        </p:txBody>
      </p:sp>
    </p:spTree>
    <p:extLst>
      <p:ext uri="{BB962C8B-B14F-4D97-AF65-F5344CB8AC3E}">
        <p14:creationId xmlns:p14="http://schemas.microsoft.com/office/powerpoint/2010/main" xmlns="" val="139203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0760" y="104157"/>
            <a:ext cx="1455311"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 </a:t>
            </a:r>
          </a:p>
          <a:p>
            <a:pPr algn="ctr"/>
            <a:r>
              <a:rPr lang="en-IN" sz="1400" b="1" dirty="0" smtClean="0"/>
              <a:t>Explore </a:t>
            </a:r>
          </a:p>
          <a:p>
            <a:pPr algn="ctr"/>
            <a:r>
              <a:rPr lang="en-IN" sz="1400" b="1" dirty="0" smtClean="0"/>
              <a:t>“What Is”</a:t>
            </a:r>
            <a:endParaRPr lang="en-IN" sz="1400" b="1" dirty="0"/>
          </a:p>
        </p:txBody>
      </p:sp>
      <p:sp>
        <p:nvSpPr>
          <p:cNvPr id="6" name="Rounded Rectangle 5"/>
          <p:cNvSpPr/>
          <p:nvPr/>
        </p:nvSpPr>
        <p:spPr>
          <a:xfrm>
            <a:off x="3118295" y="1267374"/>
            <a:ext cx="1455313"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Determine Target Groups</a:t>
            </a:r>
          </a:p>
        </p:txBody>
      </p:sp>
      <p:sp>
        <p:nvSpPr>
          <p:cNvPr id="7" name="Rounded Rectangle 6"/>
          <p:cNvSpPr/>
          <p:nvPr/>
        </p:nvSpPr>
        <p:spPr>
          <a:xfrm>
            <a:off x="3097369" y="2429465"/>
            <a:ext cx="1442433"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Gather Data to Define Needs</a:t>
            </a:r>
            <a:endParaRPr lang="en-IN" sz="1400" b="1" dirty="0"/>
          </a:p>
        </p:txBody>
      </p:sp>
      <p:sp>
        <p:nvSpPr>
          <p:cNvPr id="8" name="Rounded Rectangle 7"/>
          <p:cNvSpPr/>
          <p:nvPr/>
        </p:nvSpPr>
        <p:spPr>
          <a:xfrm>
            <a:off x="2994340" y="5943600"/>
            <a:ext cx="1500387"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Summarize Findings</a:t>
            </a:r>
          </a:p>
        </p:txBody>
      </p:sp>
      <p:sp>
        <p:nvSpPr>
          <p:cNvPr id="9" name="Rounded Rectangle 8"/>
          <p:cNvSpPr/>
          <p:nvPr/>
        </p:nvSpPr>
        <p:spPr>
          <a:xfrm>
            <a:off x="3039415" y="4836802"/>
            <a:ext cx="1500387"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Identify &amp; Analyse Causes</a:t>
            </a:r>
            <a:endParaRPr lang="en-IN" sz="1400" b="1" dirty="0"/>
          </a:p>
        </p:txBody>
      </p:sp>
      <p:sp>
        <p:nvSpPr>
          <p:cNvPr id="10" name="Rounded Rectangle 9"/>
          <p:cNvSpPr/>
          <p:nvPr/>
        </p:nvSpPr>
        <p:spPr>
          <a:xfrm>
            <a:off x="3084492" y="3633295"/>
            <a:ext cx="145531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Prioritize Needs</a:t>
            </a:r>
            <a:endParaRPr lang="en-IN" sz="1400" b="1" dirty="0"/>
          </a:p>
        </p:txBody>
      </p:sp>
      <p:sp>
        <p:nvSpPr>
          <p:cNvPr id="11" name="Rounded Rectangle 10"/>
          <p:cNvSpPr/>
          <p:nvPr/>
        </p:nvSpPr>
        <p:spPr>
          <a:xfrm>
            <a:off x="3142445" y="105283"/>
            <a:ext cx="1352282"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II</a:t>
            </a:r>
          </a:p>
          <a:p>
            <a:pPr algn="ctr"/>
            <a:r>
              <a:rPr lang="en-IN" sz="1400" b="1" dirty="0" err="1" smtClean="0"/>
              <a:t>Analyze</a:t>
            </a:r>
            <a:r>
              <a:rPr lang="en-IN" sz="1400" b="1" dirty="0" smtClean="0"/>
              <a:t> Data</a:t>
            </a:r>
            <a:endParaRPr lang="en-IN" sz="1400" b="1" dirty="0"/>
          </a:p>
        </p:txBody>
      </p:sp>
      <p:sp>
        <p:nvSpPr>
          <p:cNvPr id="12" name="Rounded Rectangle 11"/>
          <p:cNvSpPr/>
          <p:nvPr/>
        </p:nvSpPr>
        <p:spPr>
          <a:xfrm>
            <a:off x="5778605" y="103124"/>
            <a:ext cx="1352282"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III</a:t>
            </a:r>
          </a:p>
          <a:p>
            <a:pPr algn="ctr"/>
            <a:r>
              <a:rPr lang="en-IN" sz="1400" b="1" dirty="0" smtClean="0"/>
              <a:t>Make Decision</a:t>
            </a:r>
            <a:endParaRPr lang="en-IN" sz="1400" b="1" dirty="0"/>
          </a:p>
        </p:txBody>
      </p:sp>
      <p:sp>
        <p:nvSpPr>
          <p:cNvPr id="17" name="Down Arrow 16"/>
          <p:cNvSpPr/>
          <p:nvPr/>
        </p:nvSpPr>
        <p:spPr>
          <a:xfrm>
            <a:off x="3643111" y="1017524"/>
            <a:ext cx="338072" cy="24319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8" name="Down Arrow 17"/>
          <p:cNvSpPr/>
          <p:nvPr/>
        </p:nvSpPr>
        <p:spPr>
          <a:xfrm>
            <a:off x="3595599" y="4547695"/>
            <a:ext cx="336467" cy="28910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9" name="Down Arrow 18"/>
          <p:cNvSpPr/>
          <p:nvPr/>
        </p:nvSpPr>
        <p:spPr>
          <a:xfrm>
            <a:off x="3651548" y="3366823"/>
            <a:ext cx="338072" cy="24319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b="1" dirty="0"/>
          </a:p>
        </p:txBody>
      </p:sp>
      <p:sp>
        <p:nvSpPr>
          <p:cNvPr id="13" name="TextBox 12"/>
          <p:cNvSpPr txBox="1"/>
          <p:nvPr/>
        </p:nvSpPr>
        <p:spPr>
          <a:xfrm>
            <a:off x="5613185" y="2383387"/>
            <a:ext cx="3709117" cy="3139321"/>
          </a:xfrm>
          <a:prstGeom prst="rect">
            <a:avLst/>
          </a:prstGeom>
          <a:noFill/>
        </p:spPr>
        <p:txBody>
          <a:bodyPr wrap="square" rtlCol="0">
            <a:spAutoFit/>
          </a:bodyPr>
          <a:lstStyle/>
          <a:p>
            <a:r>
              <a:rPr lang="en-IN" b="1" dirty="0" smtClean="0">
                <a:latin typeface="Times New Roman" panose="02020603050405020304" pitchFamily="18" charset="0"/>
                <a:cs typeface="Times New Roman" panose="02020603050405020304" pitchFamily="18" charset="0"/>
              </a:rPr>
              <a:t>The task of the Phase 11 is to document the status, the “what is” of the concerns/issues, to compare the status with the vision of “what should be”, &amp; to determine the magnitude of the needs &amp; their causes. The major output from this phase is a set of needs statements in tentative order of priority, based on the criticality of the need, and its causes. </a:t>
            </a:r>
            <a:endParaRPr lang="en-IN" b="1" dirty="0">
              <a:latin typeface="Times New Roman" panose="02020603050405020304" pitchFamily="18" charset="0"/>
              <a:cs typeface="Times New Roman" panose="02020603050405020304" pitchFamily="18" charset="0"/>
            </a:endParaRPr>
          </a:p>
        </p:txBody>
      </p:sp>
      <p:sp>
        <p:nvSpPr>
          <p:cNvPr id="20" name="Down Arrow 19"/>
          <p:cNvSpPr/>
          <p:nvPr/>
        </p:nvSpPr>
        <p:spPr>
          <a:xfrm>
            <a:off x="3651548" y="2199343"/>
            <a:ext cx="338072" cy="25308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b="1" dirty="0"/>
          </a:p>
        </p:txBody>
      </p:sp>
      <p:sp>
        <p:nvSpPr>
          <p:cNvPr id="21" name="Down Arrow 20"/>
          <p:cNvSpPr/>
          <p:nvPr/>
        </p:nvSpPr>
        <p:spPr>
          <a:xfrm>
            <a:off x="3593994" y="5751542"/>
            <a:ext cx="338072" cy="19205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b="1" dirty="0"/>
          </a:p>
        </p:txBody>
      </p:sp>
    </p:spTree>
    <p:extLst>
      <p:ext uri="{BB962C8B-B14F-4D97-AF65-F5344CB8AC3E}">
        <p14:creationId xmlns:p14="http://schemas.microsoft.com/office/powerpoint/2010/main" xmlns="" val="498106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Phase 2: Data Gathering &amp; Analysis </a:t>
            </a:r>
          </a:p>
        </p:txBody>
      </p:sp>
      <p:sp>
        <p:nvSpPr>
          <p:cNvPr id="3" name="Content Placeholder 2"/>
          <p:cNvSpPr>
            <a:spLocks noGrp="1"/>
          </p:cNvSpPr>
          <p:nvPr>
            <p:ph sz="quarter" idx="1"/>
          </p:nvPr>
        </p:nvSpPr>
        <p:spPr/>
        <p:txBody>
          <a:bodyPr>
            <a:normAutofit/>
          </a:bodyPr>
          <a:lstStyle/>
          <a:p>
            <a:r>
              <a:rPr lang="en-US" sz="1800" b="1" dirty="0"/>
              <a:t>STEP 1</a:t>
            </a:r>
            <a:r>
              <a:rPr lang="en-US" sz="1800" dirty="0"/>
              <a:t>: Determine Target </a:t>
            </a:r>
            <a:r>
              <a:rPr lang="en-US" sz="1800" dirty="0" smtClean="0"/>
              <a:t>Groups.</a:t>
            </a:r>
          </a:p>
          <a:p>
            <a:r>
              <a:rPr lang="en-US" sz="1800" dirty="0" smtClean="0"/>
              <a:t>Determine </a:t>
            </a:r>
            <a:r>
              <a:rPr lang="en-US" sz="1800" dirty="0"/>
              <a:t>the scope of the needs assessment—e.g., all districts with eligible migrant </a:t>
            </a:r>
            <a:r>
              <a:rPr lang="en-US" sz="1800" dirty="0" smtClean="0"/>
              <a:t>children.</a:t>
            </a:r>
          </a:p>
          <a:p>
            <a:r>
              <a:rPr lang="en-US" sz="1800" dirty="0" smtClean="0"/>
              <a:t>Determine </a:t>
            </a:r>
            <a:r>
              <a:rPr lang="en-US" sz="1800" dirty="0"/>
              <a:t>target groups—e.g., migrant students, parents, teachers, etc. </a:t>
            </a:r>
            <a:endParaRPr lang="en-US" sz="1800" dirty="0" smtClean="0"/>
          </a:p>
          <a:p>
            <a:r>
              <a:rPr lang="en-US" sz="1800" b="1" dirty="0" smtClean="0"/>
              <a:t>STEP </a:t>
            </a:r>
            <a:r>
              <a:rPr lang="en-US" sz="1800" b="1" dirty="0"/>
              <a:t>2</a:t>
            </a:r>
            <a:r>
              <a:rPr lang="en-US" sz="1800" dirty="0"/>
              <a:t>: Gather Data to Define </a:t>
            </a:r>
            <a:r>
              <a:rPr lang="en-US" sz="1800" dirty="0" smtClean="0"/>
              <a:t>Needs.</a:t>
            </a:r>
          </a:p>
          <a:p>
            <a:r>
              <a:rPr lang="en-US" sz="1800" dirty="0" smtClean="0"/>
              <a:t>Specify </a:t>
            </a:r>
            <a:r>
              <a:rPr lang="en-US" sz="1800" dirty="0"/>
              <a:t>a desired outcome based on the program’s goals</a:t>
            </a:r>
            <a:r>
              <a:rPr lang="en-US" sz="1800" dirty="0" smtClean="0"/>
              <a:t>.</a:t>
            </a:r>
          </a:p>
          <a:p>
            <a:r>
              <a:rPr lang="en-US" sz="1800" dirty="0" smtClean="0"/>
              <a:t>Collect </a:t>
            </a:r>
            <a:r>
              <a:rPr lang="en-US" sz="1800" dirty="0"/>
              <a:t>data to determine the current state of the target group in relation to the desired outcome. </a:t>
            </a:r>
            <a:endParaRPr lang="en-US" sz="1800" dirty="0" smtClean="0"/>
          </a:p>
          <a:p>
            <a:r>
              <a:rPr lang="en-US" sz="1800" dirty="0" smtClean="0"/>
              <a:t>Formulate </a:t>
            </a:r>
            <a:r>
              <a:rPr lang="en-US" sz="1800" dirty="0"/>
              <a:t>need statements based on discrepancies between current and desired outcomes. </a:t>
            </a:r>
            <a:endParaRPr lang="en-US" sz="1800" dirty="0" smtClean="0"/>
          </a:p>
          <a:p>
            <a:r>
              <a:rPr lang="en-US" sz="1800" b="1" dirty="0" smtClean="0"/>
              <a:t>STEP </a:t>
            </a:r>
            <a:r>
              <a:rPr lang="en-US" sz="1800" b="1" dirty="0"/>
              <a:t>3</a:t>
            </a:r>
            <a:r>
              <a:rPr lang="en-US" sz="1800" dirty="0"/>
              <a:t>: Prioritize Needs—Based on </a:t>
            </a:r>
            <a:r>
              <a:rPr lang="en-US" sz="1800" dirty="0" smtClean="0"/>
              <a:t>Data.</a:t>
            </a:r>
          </a:p>
          <a:p>
            <a:r>
              <a:rPr lang="en-US" sz="1800" dirty="0" smtClean="0"/>
              <a:t>List </a:t>
            </a:r>
            <a:r>
              <a:rPr lang="en-US" sz="1800" dirty="0"/>
              <a:t>concerns (need areas) in rank order of importance (e.g., School </a:t>
            </a:r>
            <a:r>
              <a:rPr lang="en-US" sz="1800" dirty="0" err="1"/>
              <a:t>affliation</a:t>
            </a:r>
            <a:r>
              <a:rPr lang="en-US" sz="1800" dirty="0"/>
              <a:t>, English Language, Course Completion). </a:t>
            </a:r>
            <a:endParaRPr lang="en-US" sz="1800" dirty="0" smtClean="0"/>
          </a:p>
          <a:p>
            <a:r>
              <a:rPr lang="en-US" sz="1800" dirty="0" smtClean="0"/>
              <a:t>Within </a:t>
            </a:r>
            <a:r>
              <a:rPr lang="en-US" sz="1800" dirty="0"/>
              <a:t>each area of concern, separately rank the identified needs (e.g., Within School </a:t>
            </a:r>
            <a:r>
              <a:rPr lang="en-US" sz="1800" dirty="0" err="1"/>
              <a:t>affliation</a:t>
            </a:r>
            <a:r>
              <a:rPr lang="en-US" sz="1800" dirty="0"/>
              <a:t>—Counselor-student contact, peer network, extra curricula activities). </a:t>
            </a:r>
            <a:endParaRPr lang="en-IN" sz="1800" dirty="0"/>
          </a:p>
        </p:txBody>
      </p:sp>
    </p:spTree>
    <p:extLst>
      <p:ext uri="{BB962C8B-B14F-4D97-AF65-F5344CB8AC3E}">
        <p14:creationId xmlns:p14="http://schemas.microsoft.com/office/powerpoint/2010/main" xmlns="" val="1524742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Phase 2: Data Gathering &amp; Analysis </a:t>
            </a:r>
          </a:p>
        </p:txBody>
      </p:sp>
      <p:sp>
        <p:nvSpPr>
          <p:cNvPr id="3" name="Content Placeholder 2"/>
          <p:cNvSpPr>
            <a:spLocks noGrp="1"/>
          </p:cNvSpPr>
          <p:nvPr>
            <p:ph sz="quarter" idx="1"/>
          </p:nvPr>
        </p:nvSpPr>
        <p:spPr/>
        <p:txBody>
          <a:bodyPr>
            <a:normAutofit/>
          </a:bodyPr>
          <a:lstStyle/>
          <a:p>
            <a:r>
              <a:rPr lang="en-US" b="1" dirty="0"/>
              <a:t>STEP 4</a:t>
            </a:r>
            <a:r>
              <a:rPr lang="en-US" dirty="0"/>
              <a:t>: Identify &amp; Analyze </a:t>
            </a:r>
            <a:r>
              <a:rPr lang="en-US" dirty="0" smtClean="0"/>
              <a:t>Causes.</a:t>
            </a:r>
          </a:p>
          <a:p>
            <a:r>
              <a:rPr lang="en-US" dirty="0" smtClean="0"/>
              <a:t>Determine </a:t>
            </a:r>
            <a:r>
              <a:rPr lang="en-US" dirty="0"/>
              <a:t>general and specific causes of high priority needs. In general, try to answer question “Why does this need persist?” </a:t>
            </a:r>
            <a:endParaRPr lang="en-US" dirty="0" smtClean="0"/>
          </a:p>
          <a:p>
            <a:r>
              <a:rPr lang="en-US" dirty="0" smtClean="0"/>
              <a:t>Identify </a:t>
            </a:r>
            <a:r>
              <a:rPr lang="en-US" dirty="0"/>
              <a:t>the factors that are amenable to intervention with control of your program. </a:t>
            </a:r>
            <a:endParaRPr lang="en-US" dirty="0" smtClean="0"/>
          </a:p>
          <a:p>
            <a:r>
              <a:rPr lang="en-US" b="1" dirty="0" smtClean="0"/>
              <a:t>STEP </a:t>
            </a:r>
            <a:r>
              <a:rPr lang="en-US" b="1" dirty="0"/>
              <a:t>5</a:t>
            </a:r>
            <a:r>
              <a:rPr lang="en-US" dirty="0"/>
              <a:t>: Summarize </a:t>
            </a:r>
            <a:r>
              <a:rPr lang="en-US" dirty="0" smtClean="0"/>
              <a:t>Findings.</a:t>
            </a:r>
          </a:p>
          <a:p>
            <a:r>
              <a:rPr lang="en-US" dirty="0" smtClean="0"/>
              <a:t> Summarize </a:t>
            </a:r>
            <a:r>
              <a:rPr lang="en-US" dirty="0"/>
              <a:t>and document findings by need with an explanation of the major </a:t>
            </a:r>
            <a:r>
              <a:rPr lang="en-US" dirty="0" smtClean="0"/>
              <a:t>causes. </a:t>
            </a:r>
          </a:p>
          <a:p>
            <a:r>
              <a:rPr lang="en-US" dirty="0" smtClean="0"/>
              <a:t>Share </a:t>
            </a:r>
            <a:r>
              <a:rPr lang="en-US" dirty="0"/>
              <a:t>the results with the Needs Assessment Committee, managers, and other key stakeholders. </a:t>
            </a:r>
            <a:endParaRPr lang="en-IN" dirty="0"/>
          </a:p>
        </p:txBody>
      </p:sp>
    </p:spTree>
    <p:extLst>
      <p:ext uri="{BB962C8B-B14F-4D97-AF65-F5344CB8AC3E}">
        <p14:creationId xmlns:p14="http://schemas.microsoft.com/office/powerpoint/2010/main" xmlns="" val="2821983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0760" y="104157"/>
            <a:ext cx="1455311"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 </a:t>
            </a:r>
          </a:p>
          <a:p>
            <a:pPr algn="ctr"/>
            <a:r>
              <a:rPr lang="en-IN" sz="1400" b="1" dirty="0" smtClean="0"/>
              <a:t>Explore </a:t>
            </a:r>
          </a:p>
          <a:p>
            <a:pPr algn="ctr"/>
            <a:r>
              <a:rPr lang="en-IN" sz="1400" b="1" dirty="0" smtClean="0"/>
              <a:t>“What Is”</a:t>
            </a:r>
            <a:endParaRPr lang="en-IN" sz="1400" b="1" dirty="0"/>
          </a:p>
        </p:txBody>
      </p:sp>
      <p:sp>
        <p:nvSpPr>
          <p:cNvPr id="6" name="Rounded Rectangle 5"/>
          <p:cNvSpPr/>
          <p:nvPr/>
        </p:nvSpPr>
        <p:spPr>
          <a:xfrm>
            <a:off x="6078828" y="1271191"/>
            <a:ext cx="1455313"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Set Priority of Needs </a:t>
            </a:r>
            <a:endParaRPr lang="en-IN" sz="1400" b="1" dirty="0"/>
          </a:p>
        </p:txBody>
      </p:sp>
      <p:sp>
        <p:nvSpPr>
          <p:cNvPr id="7" name="Rounded Rectangle 6"/>
          <p:cNvSpPr/>
          <p:nvPr/>
        </p:nvSpPr>
        <p:spPr>
          <a:xfrm>
            <a:off x="6078828" y="2443506"/>
            <a:ext cx="1442433"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Identify Possible  Solutions</a:t>
            </a:r>
            <a:endParaRPr lang="en-IN" sz="1400" b="1" dirty="0"/>
          </a:p>
        </p:txBody>
      </p:sp>
      <p:sp>
        <p:nvSpPr>
          <p:cNvPr id="8" name="Rounded Rectangle 7"/>
          <p:cNvSpPr/>
          <p:nvPr/>
        </p:nvSpPr>
        <p:spPr>
          <a:xfrm>
            <a:off x="6001557" y="5933888"/>
            <a:ext cx="1500387"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Prepare Report</a:t>
            </a:r>
            <a:endParaRPr lang="en-IN" sz="1400" b="1" dirty="0"/>
          </a:p>
        </p:txBody>
      </p:sp>
      <p:sp>
        <p:nvSpPr>
          <p:cNvPr id="9" name="Rounded Rectangle 8"/>
          <p:cNvSpPr/>
          <p:nvPr/>
        </p:nvSpPr>
        <p:spPr>
          <a:xfrm>
            <a:off x="6040193" y="4778792"/>
            <a:ext cx="1500387"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Propose Action Plan</a:t>
            </a:r>
            <a:endParaRPr lang="en-IN" sz="1400" b="1" dirty="0"/>
          </a:p>
        </p:txBody>
      </p:sp>
      <p:sp>
        <p:nvSpPr>
          <p:cNvPr id="10" name="Rounded Rectangle 9"/>
          <p:cNvSpPr/>
          <p:nvPr/>
        </p:nvSpPr>
        <p:spPr>
          <a:xfrm>
            <a:off x="6054683" y="3615821"/>
            <a:ext cx="145531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Select Solutions</a:t>
            </a:r>
            <a:endParaRPr lang="en-IN" sz="1400" b="1" dirty="0"/>
          </a:p>
        </p:txBody>
      </p:sp>
      <p:sp>
        <p:nvSpPr>
          <p:cNvPr id="11" name="Rounded Rectangle 10"/>
          <p:cNvSpPr/>
          <p:nvPr/>
        </p:nvSpPr>
        <p:spPr>
          <a:xfrm>
            <a:off x="3142445" y="105283"/>
            <a:ext cx="1352282"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II</a:t>
            </a:r>
          </a:p>
          <a:p>
            <a:pPr algn="ctr"/>
            <a:r>
              <a:rPr lang="en-IN" sz="1400" b="1" dirty="0" err="1" smtClean="0"/>
              <a:t>Analyze</a:t>
            </a:r>
            <a:r>
              <a:rPr lang="en-IN" sz="1400" b="1" dirty="0" smtClean="0"/>
              <a:t> Data</a:t>
            </a:r>
            <a:endParaRPr lang="en-IN" sz="1400" b="1" dirty="0"/>
          </a:p>
        </p:txBody>
      </p:sp>
      <p:sp>
        <p:nvSpPr>
          <p:cNvPr id="12" name="Rounded Rectangle 11"/>
          <p:cNvSpPr/>
          <p:nvPr/>
        </p:nvSpPr>
        <p:spPr>
          <a:xfrm>
            <a:off x="6098147" y="114726"/>
            <a:ext cx="1403797"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b="1" dirty="0" smtClean="0"/>
              <a:t>III</a:t>
            </a:r>
          </a:p>
          <a:p>
            <a:pPr algn="ctr"/>
            <a:r>
              <a:rPr lang="en-IN" sz="1400" b="1" dirty="0" smtClean="0"/>
              <a:t>Make Decision</a:t>
            </a:r>
            <a:endParaRPr lang="en-IN" sz="1400" b="1" dirty="0"/>
          </a:p>
        </p:txBody>
      </p:sp>
      <p:sp>
        <p:nvSpPr>
          <p:cNvPr id="17" name="Down Arrow 16"/>
          <p:cNvSpPr/>
          <p:nvPr/>
        </p:nvSpPr>
        <p:spPr>
          <a:xfrm>
            <a:off x="6619736" y="1027879"/>
            <a:ext cx="338072" cy="24319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8" name="Down Arrow 17"/>
          <p:cNvSpPr/>
          <p:nvPr/>
        </p:nvSpPr>
        <p:spPr>
          <a:xfrm>
            <a:off x="6602835" y="4531755"/>
            <a:ext cx="336467" cy="23109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9" name="Down Arrow 18"/>
          <p:cNvSpPr/>
          <p:nvPr/>
        </p:nvSpPr>
        <p:spPr>
          <a:xfrm>
            <a:off x="6637448" y="3372630"/>
            <a:ext cx="338072" cy="24319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b="1" dirty="0"/>
          </a:p>
        </p:txBody>
      </p:sp>
      <p:sp>
        <p:nvSpPr>
          <p:cNvPr id="13" name="TextBox 12"/>
          <p:cNvSpPr txBox="1"/>
          <p:nvPr/>
        </p:nvSpPr>
        <p:spPr>
          <a:xfrm>
            <a:off x="2245346" y="2443506"/>
            <a:ext cx="3709117" cy="3139321"/>
          </a:xfrm>
          <a:prstGeom prst="rect">
            <a:avLst/>
          </a:prstGeom>
          <a:noFill/>
        </p:spPr>
        <p:txBody>
          <a:bodyPr wrap="square" rtlCol="0">
            <a:spAutoFit/>
          </a:bodyPr>
          <a:lstStyle/>
          <a:p>
            <a:r>
              <a:rPr lang="en-IN" b="1" dirty="0" smtClean="0">
                <a:latin typeface="Times New Roman" panose="02020603050405020304" pitchFamily="18" charset="0"/>
                <a:cs typeface="Times New Roman" panose="02020603050405020304" pitchFamily="18" charset="0"/>
              </a:rPr>
              <a:t>It cannot be emphasized too strongly- that a needs assessment is not complete unless plans are made to use the way information in a practical way. Phase 3 is the bridge from the analysis to action- to use needs assessment findings. It answers important questions: What needs are the most critical? What are some possible solutions? Which solutions are best?</a:t>
            </a:r>
            <a:endParaRPr lang="en-IN" b="1" dirty="0">
              <a:latin typeface="Times New Roman" panose="02020603050405020304" pitchFamily="18" charset="0"/>
              <a:cs typeface="Times New Roman" panose="02020603050405020304" pitchFamily="18" charset="0"/>
            </a:endParaRPr>
          </a:p>
        </p:txBody>
      </p:sp>
      <p:sp>
        <p:nvSpPr>
          <p:cNvPr id="20" name="Down Arrow 19"/>
          <p:cNvSpPr/>
          <p:nvPr/>
        </p:nvSpPr>
        <p:spPr>
          <a:xfrm>
            <a:off x="6619736" y="2206973"/>
            <a:ext cx="338072" cy="25308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b="1" dirty="0"/>
          </a:p>
        </p:txBody>
      </p:sp>
      <p:sp>
        <p:nvSpPr>
          <p:cNvPr id="21" name="Down Arrow 20"/>
          <p:cNvSpPr/>
          <p:nvPr/>
        </p:nvSpPr>
        <p:spPr>
          <a:xfrm>
            <a:off x="6604445" y="5693192"/>
            <a:ext cx="334857" cy="24069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b="1" dirty="0"/>
          </a:p>
        </p:txBody>
      </p:sp>
    </p:spTree>
    <p:extLst>
      <p:ext uri="{BB962C8B-B14F-4D97-AF65-F5344CB8AC3E}">
        <p14:creationId xmlns:p14="http://schemas.microsoft.com/office/powerpoint/2010/main" xmlns="" val="1266534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Phase 3: </a:t>
            </a:r>
            <a:r>
              <a:rPr lang="en-US" dirty="0"/>
              <a:t>Decision-making</a:t>
            </a:r>
            <a:endParaRPr lang="en-IN" dirty="0"/>
          </a:p>
        </p:txBody>
      </p:sp>
      <p:sp>
        <p:nvSpPr>
          <p:cNvPr id="3" name="Content Placeholder 2"/>
          <p:cNvSpPr>
            <a:spLocks noGrp="1"/>
          </p:cNvSpPr>
          <p:nvPr>
            <p:ph sz="quarter" idx="1"/>
          </p:nvPr>
        </p:nvSpPr>
        <p:spPr/>
        <p:txBody>
          <a:bodyPr>
            <a:normAutofit fontScale="92500" lnSpcReduction="10000"/>
          </a:bodyPr>
          <a:lstStyle/>
          <a:p>
            <a:r>
              <a:rPr lang="en-US" b="1" dirty="0" smtClean="0"/>
              <a:t>STEP </a:t>
            </a:r>
            <a:r>
              <a:rPr lang="en-US" b="1" dirty="0"/>
              <a:t>1</a:t>
            </a:r>
            <a:r>
              <a:rPr lang="en-US" dirty="0"/>
              <a:t>: Set Priority of Needs Criteria for assigning priorities among needs are based on several factors: </a:t>
            </a:r>
          </a:p>
          <a:p>
            <a:r>
              <a:rPr lang="en-US" dirty="0" smtClean="0"/>
              <a:t>The </a:t>
            </a:r>
            <a:r>
              <a:rPr lang="en-US" dirty="0"/>
              <a:t>magnitude of discrepancies between current and target </a:t>
            </a:r>
            <a:r>
              <a:rPr lang="en-US" dirty="0" smtClean="0"/>
              <a:t>states;</a:t>
            </a:r>
          </a:p>
          <a:p>
            <a:r>
              <a:rPr lang="en-US" dirty="0" smtClean="0"/>
              <a:t>Causes </a:t>
            </a:r>
            <a:r>
              <a:rPr lang="en-US" dirty="0"/>
              <a:t>and contributing factors to the needs; </a:t>
            </a:r>
            <a:endParaRPr lang="en-US" dirty="0" smtClean="0"/>
          </a:p>
          <a:p>
            <a:r>
              <a:rPr lang="en-US" dirty="0" smtClean="0"/>
              <a:t>The </a:t>
            </a:r>
            <a:r>
              <a:rPr lang="en-US" dirty="0"/>
              <a:t>degree of difficulty in addressing the needs; </a:t>
            </a:r>
            <a:endParaRPr lang="en-US" dirty="0" smtClean="0"/>
          </a:p>
          <a:p>
            <a:r>
              <a:rPr lang="en-US" dirty="0" smtClean="0"/>
              <a:t>Risk </a:t>
            </a:r>
            <a:r>
              <a:rPr lang="en-US" dirty="0"/>
              <a:t>assessment—the consequences of ignoring the needs; </a:t>
            </a:r>
            <a:endParaRPr lang="en-US" dirty="0" smtClean="0"/>
          </a:p>
          <a:p>
            <a:r>
              <a:rPr lang="en-US" dirty="0" smtClean="0"/>
              <a:t>The </a:t>
            </a:r>
            <a:r>
              <a:rPr lang="en-US" dirty="0"/>
              <a:t>effect on other parts of the system or other needs if a specific need is or is not met; </a:t>
            </a:r>
            <a:endParaRPr lang="en-US" dirty="0" smtClean="0"/>
          </a:p>
          <a:p>
            <a:r>
              <a:rPr lang="en-US" dirty="0" smtClean="0"/>
              <a:t>The </a:t>
            </a:r>
            <a:r>
              <a:rPr lang="en-US" dirty="0"/>
              <a:t>cost of implementing solutions; and </a:t>
            </a:r>
            <a:endParaRPr lang="en-US" dirty="0" smtClean="0"/>
          </a:p>
          <a:p>
            <a:r>
              <a:rPr lang="en-US" dirty="0" smtClean="0"/>
              <a:t>Other </a:t>
            </a:r>
            <a:r>
              <a:rPr lang="en-US" dirty="0"/>
              <a:t>factors that might affect efforts to solve the need. </a:t>
            </a:r>
            <a:endParaRPr lang="en-US" dirty="0" smtClean="0"/>
          </a:p>
          <a:p>
            <a:r>
              <a:rPr lang="en-US" dirty="0" smtClean="0"/>
              <a:t>Set </a:t>
            </a:r>
            <a:r>
              <a:rPr lang="en-US" dirty="0"/>
              <a:t>priorities in two stages: (a) broad areas, such as goals, concerns (needs) or target groups; and (b) critical needs within each area. </a:t>
            </a:r>
            <a:endParaRPr lang="en-IN" dirty="0"/>
          </a:p>
        </p:txBody>
      </p:sp>
    </p:spTree>
    <p:extLst>
      <p:ext uri="{BB962C8B-B14F-4D97-AF65-F5344CB8AC3E}">
        <p14:creationId xmlns:p14="http://schemas.microsoft.com/office/powerpoint/2010/main" xmlns="" val="1434953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Phase 3: </a:t>
            </a:r>
            <a:r>
              <a:rPr lang="en-US" dirty="0"/>
              <a:t>Decision-making</a:t>
            </a:r>
            <a:endParaRPr lang="en-IN" dirty="0"/>
          </a:p>
        </p:txBody>
      </p:sp>
      <p:sp>
        <p:nvSpPr>
          <p:cNvPr id="3" name="Content Placeholder 2"/>
          <p:cNvSpPr>
            <a:spLocks noGrp="1"/>
          </p:cNvSpPr>
          <p:nvPr>
            <p:ph sz="quarter" idx="1"/>
          </p:nvPr>
        </p:nvSpPr>
        <p:spPr/>
        <p:txBody>
          <a:bodyPr/>
          <a:lstStyle/>
          <a:p>
            <a:r>
              <a:rPr lang="en-US" b="1" dirty="0"/>
              <a:t>STEP 2</a:t>
            </a:r>
            <a:r>
              <a:rPr lang="en-US" dirty="0"/>
              <a:t>: Identify Possible </a:t>
            </a:r>
            <a:r>
              <a:rPr lang="en-US" dirty="0" smtClean="0"/>
              <a:t>Solutions.</a:t>
            </a:r>
          </a:p>
          <a:p>
            <a:r>
              <a:rPr lang="en-US" dirty="0" smtClean="0"/>
              <a:t>Set </a:t>
            </a:r>
            <a:r>
              <a:rPr lang="en-US" dirty="0"/>
              <a:t>criteria (or standards) for judging the merits of alternative solution strategies. </a:t>
            </a:r>
            <a:endParaRPr lang="en-US" dirty="0" smtClean="0"/>
          </a:p>
          <a:p>
            <a:r>
              <a:rPr lang="en-US" dirty="0" smtClean="0"/>
              <a:t>At </a:t>
            </a:r>
            <a:r>
              <a:rPr lang="en-US" dirty="0"/>
              <a:t>a minimum, proposed solutions should meet the criteria of effect on causes, acceptability, and feasibility (includes resources). </a:t>
            </a:r>
            <a:endParaRPr lang="en-US" dirty="0" smtClean="0"/>
          </a:p>
          <a:p>
            <a:r>
              <a:rPr lang="en-US" dirty="0" smtClean="0"/>
              <a:t>Generate </a:t>
            </a:r>
            <a:r>
              <a:rPr lang="en-US" dirty="0"/>
              <a:t>and examine potential solutions. In examining possible solutions—review and document research and evaluation data that supports the merits of each alternative.</a:t>
            </a:r>
            <a:endParaRPr lang="en-IN" dirty="0"/>
          </a:p>
        </p:txBody>
      </p:sp>
    </p:spTree>
    <p:extLst>
      <p:ext uri="{BB962C8B-B14F-4D97-AF65-F5344CB8AC3E}">
        <p14:creationId xmlns:p14="http://schemas.microsoft.com/office/powerpoint/2010/main" xmlns="" val="2564404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Need Assessment</a:t>
            </a:r>
            <a:endParaRPr lang="en-US" dirty="0"/>
          </a:p>
        </p:txBody>
      </p:sp>
      <p:sp>
        <p:nvSpPr>
          <p:cNvPr id="14" name="Content Placeholder 13"/>
          <p:cNvSpPr>
            <a:spLocks noGrp="1"/>
          </p:cNvSpPr>
          <p:nvPr>
            <p:ph sz="quarter" idx="1"/>
          </p:nvPr>
        </p:nvSpPr>
        <p:spPr/>
        <p:txBody>
          <a:bodyPr/>
          <a:lstStyle/>
          <a:p>
            <a:pPr lvl="0"/>
            <a:r>
              <a:rPr lang="en-US" dirty="0" smtClean="0"/>
              <a:t>Definition &amp; Purpose of Needs </a:t>
            </a:r>
            <a:endParaRPr lang="en-US" dirty="0"/>
          </a:p>
          <a:p>
            <a:pPr lvl="1"/>
            <a:r>
              <a:rPr lang="en-US" dirty="0" smtClean="0"/>
              <a:t>Levels of </a:t>
            </a:r>
            <a:r>
              <a:rPr lang="en-US" dirty="0"/>
              <a:t>N</a:t>
            </a:r>
            <a:r>
              <a:rPr lang="en-US" dirty="0" smtClean="0"/>
              <a:t>eed Analysis</a:t>
            </a:r>
            <a:endParaRPr lang="en-US" dirty="0"/>
          </a:p>
          <a:p>
            <a:pPr lvl="2"/>
            <a:r>
              <a:rPr lang="en-US" dirty="0" smtClean="0"/>
              <a:t>Strategic/Organizational</a:t>
            </a:r>
            <a:endParaRPr lang="en-US" dirty="0"/>
          </a:p>
          <a:p>
            <a:pPr lvl="3"/>
            <a:r>
              <a:rPr lang="en-US" dirty="0" smtClean="0"/>
              <a:t>Analysis</a:t>
            </a:r>
          </a:p>
          <a:p>
            <a:pPr lvl="3"/>
            <a:r>
              <a:rPr lang="en-US" dirty="0"/>
              <a:t>Task Analysis</a:t>
            </a:r>
          </a:p>
          <a:p>
            <a:pPr lvl="3"/>
            <a:r>
              <a:rPr lang="en-US" dirty="0" smtClean="0"/>
              <a:t>Person Analysis</a:t>
            </a:r>
          </a:p>
          <a:p>
            <a:pPr lvl="3"/>
            <a:r>
              <a:rPr lang="en-US" dirty="0" smtClean="0"/>
              <a:t>Prioritizing HRD Needs</a:t>
            </a:r>
            <a:endParaRPr lang="en-US" dirty="0"/>
          </a:p>
        </p:txBody>
      </p:sp>
    </p:spTree>
    <p:extLst>
      <p:ext uri="{BB962C8B-B14F-4D97-AF65-F5344CB8AC3E}">
        <p14:creationId xmlns:p14="http://schemas.microsoft.com/office/powerpoint/2010/main" xmlns="" val="3432416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Phase 3: </a:t>
            </a:r>
            <a:r>
              <a:rPr lang="en-US" dirty="0"/>
              <a:t>Decision-making</a:t>
            </a:r>
            <a:endParaRPr lang="en-IN" dirty="0"/>
          </a:p>
        </p:txBody>
      </p:sp>
      <p:sp>
        <p:nvSpPr>
          <p:cNvPr id="3" name="Content Placeholder 2"/>
          <p:cNvSpPr>
            <a:spLocks noGrp="1"/>
          </p:cNvSpPr>
          <p:nvPr>
            <p:ph sz="quarter" idx="1"/>
          </p:nvPr>
        </p:nvSpPr>
        <p:spPr/>
        <p:txBody>
          <a:bodyPr>
            <a:normAutofit/>
          </a:bodyPr>
          <a:lstStyle/>
          <a:p>
            <a:r>
              <a:rPr lang="en-US" b="1" dirty="0"/>
              <a:t>STEP 3</a:t>
            </a:r>
            <a:r>
              <a:rPr lang="en-US" dirty="0"/>
              <a:t>: Select </a:t>
            </a:r>
            <a:r>
              <a:rPr lang="en-US" dirty="0" smtClean="0"/>
              <a:t>Solutions.</a:t>
            </a:r>
          </a:p>
          <a:p>
            <a:r>
              <a:rPr lang="en-US" dirty="0" smtClean="0"/>
              <a:t>Evaluate </a:t>
            </a:r>
            <a:r>
              <a:rPr lang="en-US" dirty="0"/>
              <a:t>and rate each solution separately against the evaluation criteria. </a:t>
            </a:r>
            <a:endParaRPr lang="en-US" dirty="0" smtClean="0"/>
          </a:p>
          <a:p>
            <a:r>
              <a:rPr lang="en-US" dirty="0" smtClean="0"/>
              <a:t>Consider </a:t>
            </a:r>
            <a:r>
              <a:rPr lang="en-US" dirty="0"/>
              <a:t>whether each of the high-ranking solutions will drive toward the contemplated change or whether they will push in the opposite direction, preventing change. </a:t>
            </a:r>
            <a:endParaRPr lang="en-US" dirty="0" smtClean="0"/>
          </a:p>
          <a:p>
            <a:r>
              <a:rPr lang="en-US" dirty="0" smtClean="0"/>
              <a:t>On </a:t>
            </a:r>
            <a:r>
              <a:rPr lang="en-US" dirty="0"/>
              <a:t>the basis of all the information, select one or more solutions for each need area. </a:t>
            </a:r>
            <a:endParaRPr lang="en-US" dirty="0" smtClean="0"/>
          </a:p>
          <a:p>
            <a:r>
              <a:rPr lang="en-US" b="1" dirty="0" smtClean="0"/>
              <a:t>STEP </a:t>
            </a:r>
            <a:r>
              <a:rPr lang="en-US" b="1" dirty="0"/>
              <a:t>4</a:t>
            </a:r>
            <a:r>
              <a:rPr lang="en-US" dirty="0"/>
              <a:t>: Propose Action </a:t>
            </a:r>
            <a:r>
              <a:rPr lang="en-US" dirty="0" smtClean="0"/>
              <a:t>Plan.</a:t>
            </a:r>
          </a:p>
          <a:p>
            <a:r>
              <a:rPr lang="en-US" dirty="0" smtClean="0"/>
              <a:t>The </a:t>
            </a:r>
            <a:r>
              <a:rPr lang="en-US" dirty="0"/>
              <a:t>plan should include descriptions of the solutions, rationale, proposed timelines, and resource requirements. </a:t>
            </a:r>
            <a:endParaRPr lang="en-IN" dirty="0"/>
          </a:p>
        </p:txBody>
      </p:sp>
    </p:spTree>
    <p:extLst>
      <p:ext uri="{BB962C8B-B14F-4D97-AF65-F5344CB8AC3E}">
        <p14:creationId xmlns:p14="http://schemas.microsoft.com/office/powerpoint/2010/main" xmlns="" val="4131632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Phase 3: </a:t>
            </a:r>
            <a:r>
              <a:rPr lang="en-US" dirty="0"/>
              <a:t>Decision-making</a:t>
            </a:r>
            <a:endParaRPr lang="en-IN" dirty="0"/>
          </a:p>
        </p:txBody>
      </p:sp>
      <p:sp>
        <p:nvSpPr>
          <p:cNvPr id="3" name="Content Placeholder 2"/>
          <p:cNvSpPr>
            <a:spLocks noGrp="1"/>
          </p:cNvSpPr>
          <p:nvPr>
            <p:ph sz="quarter" idx="1"/>
          </p:nvPr>
        </p:nvSpPr>
        <p:spPr>
          <a:xfrm>
            <a:off x="838200" y="1812746"/>
            <a:ext cx="10515600" cy="4351338"/>
          </a:xfrm>
        </p:spPr>
        <p:txBody>
          <a:bodyPr>
            <a:normAutofit/>
          </a:bodyPr>
          <a:lstStyle/>
          <a:p>
            <a:r>
              <a:rPr lang="en-US" b="1" dirty="0"/>
              <a:t>STEP 5</a:t>
            </a:r>
            <a:r>
              <a:rPr lang="en-US" dirty="0"/>
              <a:t>: Prepare </a:t>
            </a:r>
            <a:r>
              <a:rPr lang="en-US" dirty="0" smtClean="0"/>
              <a:t>Report.</a:t>
            </a:r>
          </a:p>
          <a:p>
            <a:r>
              <a:rPr lang="en-US" dirty="0" smtClean="0"/>
              <a:t> </a:t>
            </a:r>
            <a:r>
              <a:rPr lang="en-US" dirty="0"/>
              <a:t>At the end of this phase, a written report should be prepared to communicate the methods and results of the needs assessment to decision-makers, policymakers, and key stakeholders. </a:t>
            </a:r>
            <a:endParaRPr lang="en-US" dirty="0" smtClean="0"/>
          </a:p>
          <a:p>
            <a:r>
              <a:rPr lang="en-US" dirty="0" smtClean="0"/>
              <a:t>The </a:t>
            </a:r>
            <a:r>
              <a:rPr lang="en-US" dirty="0"/>
              <a:t>report should include: </a:t>
            </a:r>
            <a:r>
              <a:rPr lang="en-US" dirty="0" smtClean="0"/>
              <a:t>Description </a:t>
            </a:r>
            <a:r>
              <a:rPr lang="en-US" dirty="0"/>
              <a:t>of the needs assessment process; </a:t>
            </a:r>
            <a:endParaRPr lang="en-US" dirty="0" smtClean="0"/>
          </a:p>
          <a:p>
            <a:r>
              <a:rPr lang="en-US" dirty="0" smtClean="0"/>
              <a:t>Major </a:t>
            </a:r>
            <a:r>
              <a:rPr lang="en-US" dirty="0"/>
              <a:t>outcomes (identified needs); </a:t>
            </a:r>
            <a:endParaRPr lang="en-US" dirty="0" smtClean="0"/>
          </a:p>
          <a:p>
            <a:r>
              <a:rPr lang="en-US" dirty="0" smtClean="0"/>
              <a:t>Priority </a:t>
            </a:r>
            <a:r>
              <a:rPr lang="en-US" dirty="0"/>
              <a:t>Needs (and criteria used to determine such priorities); </a:t>
            </a:r>
            <a:endParaRPr lang="en-US" dirty="0" smtClean="0"/>
          </a:p>
          <a:p>
            <a:r>
              <a:rPr lang="en-US" dirty="0" smtClean="0"/>
              <a:t>Action </a:t>
            </a:r>
            <a:r>
              <a:rPr lang="en-US" dirty="0"/>
              <a:t>Plan (with the data and criteria used to arrive at the solution strategies); and </a:t>
            </a:r>
            <a:endParaRPr lang="en-US" dirty="0" smtClean="0"/>
          </a:p>
          <a:p>
            <a:r>
              <a:rPr lang="en-US" dirty="0" smtClean="0"/>
              <a:t>Recommendations </a:t>
            </a:r>
            <a:r>
              <a:rPr lang="en-US" dirty="0"/>
              <a:t>for future needs assessments. </a:t>
            </a:r>
            <a:endParaRPr lang="en-IN" dirty="0"/>
          </a:p>
        </p:txBody>
      </p:sp>
    </p:spTree>
    <p:extLst>
      <p:ext uri="{BB962C8B-B14F-4D97-AF65-F5344CB8AC3E}">
        <p14:creationId xmlns:p14="http://schemas.microsoft.com/office/powerpoint/2010/main" xmlns="" val="455386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xmlns="" val="0"/>
              </a:ext>
            </a:extLst>
          </a:blip>
          <a:stretch>
            <a:fillRect/>
          </a:stretch>
        </p:blipFill>
        <p:spPr>
          <a:xfrm>
            <a:off x="206061" y="147416"/>
            <a:ext cx="7044745" cy="3896550"/>
          </a:xfr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05643" y="4043966"/>
            <a:ext cx="6645163" cy="2459865"/>
          </a:xfrm>
          <a:prstGeom prst="rect">
            <a:avLst/>
          </a:prstGeom>
        </p:spPr>
      </p:pic>
    </p:spTree>
    <p:extLst>
      <p:ext uri="{BB962C8B-B14F-4D97-AF65-F5344CB8AC3E}">
        <p14:creationId xmlns:p14="http://schemas.microsoft.com/office/powerpoint/2010/main" xmlns="" val="3897526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Task Analysis</a:t>
            </a:r>
            <a:endParaRPr lang="en-IN" dirty="0"/>
          </a:p>
        </p:txBody>
      </p:sp>
      <p:sp>
        <p:nvSpPr>
          <p:cNvPr id="3" name="Content Placeholder 2"/>
          <p:cNvSpPr>
            <a:spLocks noGrp="1"/>
          </p:cNvSpPr>
          <p:nvPr>
            <p:ph sz="quarter" idx="1"/>
          </p:nvPr>
        </p:nvSpPr>
        <p:spPr/>
        <p:txBody>
          <a:bodyPr/>
          <a:lstStyle/>
          <a:p>
            <a:r>
              <a:rPr lang="en-US" dirty="0"/>
              <a:t>The collection of data about a specific job or group of jobs</a:t>
            </a:r>
          </a:p>
          <a:p>
            <a:r>
              <a:rPr lang="en-US" dirty="0"/>
              <a:t>What employee needs to know to perform a job or jobs</a:t>
            </a:r>
          </a:p>
          <a:p>
            <a:endParaRPr lang="en-IN" dirty="0"/>
          </a:p>
        </p:txBody>
      </p:sp>
    </p:spTree>
    <p:extLst>
      <p:ext uri="{BB962C8B-B14F-4D97-AF65-F5344CB8AC3E}">
        <p14:creationId xmlns:p14="http://schemas.microsoft.com/office/powerpoint/2010/main" xmlns="" val="3828846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to Collect Information For a Task Analysis</a:t>
            </a:r>
            <a:endParaRPr lang="en-IN" dirty="0"/>
          </a:p>
        </p:txBody>
      </p:sp>
      <p:sp>
        <p:nvSpPr>
          <p:cNvPr id="3" name="Content Placeholder 2"/>
          <p:cNvSpPr>
            <a:spLocks noGrp="1"/>
          </p:cNvSpPr>
          <p:nvPr>
            <p:ph sz="quarter" idx="1"/>
          </p:nvPr>
        </p:nvSpPr>
        <p:spPr/>
        <p:txBody>
          <a:bodyPr/>
          <a:lstStyle/>
          <a:p>
            <a:r>
              <a:rPr lang="en-US" dirty="0"/>
              <a:t>Job descriptions</a:t>
            </a:r>
          </a:p>
          <a:p>
            <a:r>
              <a:rPr lang="en-US" dirty="0"/>
              <a:t>Task analysis</a:t>
            </a:r>
          </a:p>
          <a:p>
            <a:r>
              <a:rPr lang="en-US" dirty="0"/>
              <a:t>Performance standards</a:t>
            </a:r>
          </a:p>
          <a:p>
            <a:r>
              <a:rPr lang="en-US" dirty="0"/>
              <a:t>Perform job</a:t>
            </a:r>
          </a:p>
          <a:p>
            <a:r>
              <a:rPr lang="en-US" dirty="0"/>
              <a:t>Observe job</a:t>
            </a:r>
          </a:p>
          <a:p>
            <a:r>
              <a:rPr lang="en-US" dirty="0"/>
              <a:t>Ask questions</a:t>
            </a:r>
          </a:p>
          <a:p>
            <a:r>
              <a:rPr lang="en-US" dirty="0"/>
              <a:t>Analysis of problems</a:t>
            </a:r>
          </a:p>
          <a:p>
            <a:endParaRPr lang="en-IN" dirty="0"/>
          </a:p>
        </p:txBody>
      </p:sp>
    </p:spTree>
    <p:extLst>
      <p:ext uri="{BB962C8B-B14F-4D97-AF65-F5344CB8AC3E}">
        <p14:creationId xmlns:p14="http://schemas.microsoft.com/office/powerpoint/2010/main" xmlns="" val="2175650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in conducting a task analysis </a:t>
            </a:r>
            <a:endParaRPr lang="en-IN" dirty="0"/>
          </a:p>
        </p:txBody>
      </p:sp>
      <p:sp>
        <p:nvSpPr>
          <p:cNvPr id="3" name="Content Placeholder 2"/>
          <p:cNvSpPr>
            <a:spLocks noGrp="1"/>
          </p:cNvSpPr>
          <p:nvPr>
            <p:ph sz="quarter" idx="1"/>
          </p:nvPr>
        </p:nvSpPr>
        <p:spPr/>
        <p:txBody>
          <a:bodyPr/>
          <a:lstStyle/>
          <a:p>
            <a:r>
              <a:rPr lang="en-US" dirty="0"/>
              <a:t>Develop job description</a:t>
            </a:r>
          </a:p>
          <a:p>
            <a:r>
              <a:rPr lang="en-US" dirty="0"/>
              <a:t>Identify job tasks</a:t>
            </a:r>
          </a:p>
          <a:p>
            <a:pPr lvl="1"/>
            <a:r>
              <a:rPr lang="en-US" dirty="0"/>
              <a:t>What should be done</a:t>
            </a:r>
          </a:p>
          <a:p>
            <a:pPr lvl="1"/>
            <a:r>
              <a:rPr lang="en-US" dirty="0"/>
              <a:t>What is actually done</a:t>
            </a:r>
          </a:p>
          <a:p>
            <a:r>
              <a:rPr lang="en-US" dirty="0"/>
              <a:t>Describe KSAOs needed</a:t>
            </a:r>
          </a:p>
          <a:p>
            <a:r>
              <a:rPr lang="en-US" dirty="0"/>
              <a:t>Identify potential training areas</a:t>
            </a:r>
          </a:p>
          <a:p>
            <a:r>
              <a:rPr lang="en-US" dirty="0"/>
              <a:t>Prioritize potential training areas</a:t>
            </a:r>
          </a:p>
          <a:p>
            <a:endParaRPr lang="en-IN" dirty="0"/>
          </a:p>
        </p:txBody>
      </p:sp>
    </p:spTree>
    <p:extLst>
      <p:ext uri="{BB962C8B-B14F-4D97-AF65-F5344CB8AC3E}">
        <p14:creationId xmlns:p14="http://schemas.microsoft.com/office/powerpoint/2010/main" xmlns="" val="1504333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Task Analysis for HRD Position</a:t>
            </a:r>
            <a:endParaRPr lang="en-IN"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xmlns="" val="0"/>
              </a:ext>
            </a:extLst>
          </a:blip>
          <a:stretch>
            <a:fillRect/>
          </a:stretch>
        </p:blipFill>
        <p:spPr>
          <a:xfrm>
            <a:off x="838200" y="1690687"/>
            <a:ext cx="7486961" cy="4658597"/>
          </a:xfrm>
        </p:spPr>
      </p:pic>
    </p:spTree>
    <p:extLst>
      <p:ext uri="{BB962C8B-B14F-4D97-AF65-F5344CB8AC3E}">
        <p14:creationId xmlns:p14="http://schemas.microsoft.com/office/powerpoint/2010/main" xmlns="" val="2692969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 Analysis</a:t>
            </a:r>
            <a:endParaRPr lang="en-IN" dirty="0"/>
          </a:p>
        </p:txBody>
      </p:sp>
      <p:sp>
        <p:nvSpPr>
          <p:cNvPr id="3" name="Content Placeholder 2"/>
          <p:cNvSpPr>
            <a:spLocks noGrp="1"/>
          </p:cNvSpPr>
          <p:nvPr>
            <p:ph sz="quarter" idx="1"/>
          </p:nvPr>
        </p:nvSpPr>
        <p:spPr/>
        <p:txBody>
          <a:bodyPr/>
          <a:lstStyle/>
          <a:p>
            <a:r>
              <a:rPr lang="en-US" dirty="0"/>
              <a:t>Determines training needs for specific individuals</a:t>
            </a:r>
          </a:p>
          <a:p>
            <a:r>
              <a:rPr lang="en-US" dirty="0"/>
              <a:t>Based on many sources of data</a:t>
            </a:r>
          </a:p>
          <a:p>
            <a:r>
              <a:rPr lang="en-US" dirty="0"/>
              <a:t>Summary Analysis</a:t>
            </a:r>
          </a:p>
          <a:p>
            <a:pPr lvl="1"/>
            <a:r>
              <a:rPr lang="en-US" dirty="0"/>
              <a:t>Determine overall success of the individual</a:t>
            </a:r>
          </a:p>
          <a:p>
            <a:r>
              <a:rPr lang="en-US" dirty="0"/>
              <a:t>Diagnostic Analysis</a:t>
            </a:r>
          </a:p>
          <a:p>
            <a:pPr lvl="1"/>
            <a:r>
              <a:rPr lang="en-US" dirty="0"/>
              <a:t>Discover reasons for performance</a:t>
            </a:r>
          </a:p>
          <a:p>
            <a:endParaRPr lang="en-IN" dirty="0"/>
          </a:p>
        </p:txBody>
      </p:sp>
    </p:spTree>
    <p:extLst>
      <p:ext uri="{BB962C8B-B14F-4D97-AF65-F5344CB8AC3E}">
        <p14:creationId xmlns:p14="http://schemas.microsoft.com/office/powerpoint/2010/main" xmlns="" val="1607655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US" dirty="0" smtClean="0"/>
              <a:t/>
            </a:r>
            <a:br>
              <a:rPr lang="en-US" dirty="0" smtClean="0"/>
            </a:br>
            <a:r>
              <a:rPr lang="en-US" dirty="0"/>
              <a:t>Prioritizing HRD Needs</a:t>
            </a:r>
            <a:r>
              <a:rPr lang="en-IN" dirty="0"/>
              <a:t/>
            </a:r>
            <a:br>
              <a:rPr lang="en-IN" dirty="0"/>
            </a:br>
            <a:r>
              <a:rPr lang="en-IN" dirty="0" smtClean="0"/>
              <a:t/>
            </a:r>
            <a:br>
              <a:rPr lang="en-IN" dirty="0" smtClean="0"/>
            </a:br>
            <a:endParaRPr lang="en-IN" dirty="0"/>
          </a:p>
        </p:txBody>
      </p:sp>
      <p:sp>
        <p:nvSpPr>
          <p:cNvPr id="3" name="Content Placeholder 2"/>
          <p:cNvSpPr>
            <a:spLocks noGrp="1"/>
          </p:cNvSpPr>
          <p:nvPr>
            <p:ph sz="quarter" idx="1"/>
          </p:nvPr>
        </p:nvSpPr>
        <p:spPr/>
        <p:txBody>
          <a:bodyPr/>
          <a:lstStyle/>
          <a:p>
            <a:r>
              <a:rPr lang="en-US" dirty="0"/>
              <a:t>There are never enough resources available</a:t>
            </a:r>
          </a:p>
          <a:p>
            <a:r>
              <a:rPr lang="en-US" dirty="0"/>
              <a:t>Must prioritize efforts</a:t>
            </a:r>
          </a:p>
          <a:p>
            <a:r>
              <a:rPr lang="en-US" dirty="0"/>
              <a:t>Need full organizational involvement in this process</a:t>
            </a:r>
          </a:p>
          <a:p>
            <a:r>
              <a:rPr lang="en-US" dirty="0"/>
              <a:t>Involve an HRD Advisory Committee.</a:t>
            </a:r>
          </a:p>
          <a:p>
            <a:endParaRPr lang="en-IN" dirty="0"/>
          </a:p>
        </p:txBody>
      </p:sp>
    </p:spTree>
    <p:extLst>
      <p:ext uri="{BB962C8B-B14F-4D97-AF65-F5344CB8AC3E}">
        <p14:creationId xmlns:p14="http://schemas.microsoft.com/office/powerpoint/2010/main" xmlns="" val="257809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8673" y="2876505"/>
            <a:ext cx="4480775" cy="1325563"/>
          </a:xfrm>
        </p:spPr>
        <p:txBody>
          <a:bodyPr/>
          <a:lstStyle/>
          <a:p>
            <a:r>
              <a:rPr lang="en-IN" dirty="0" smtClean="0"/>
              <a:t>Thank you </a:t>
            </a:r>
            <a:r>
              <a:rPr lang="en-IN" dirty="0" smtClean="0">
                <a:sym typeface="Wingdings" panose="05000000000000000000" pitchFamily="2" charset="2"/>
              </a:rPr>
              <a:t></a:t>
            </a:r>
            <a:endParaRPr lang="en-IN" dirty="0"/>
          </a:p>
        </p:txBody>
      </p:sp>
    </p:spTree>
    <p:extLst>
      <p:ext uri="{BB962C8B-B14F-4D97-AF65-F5344CB8AC3E}">
        <p14:creationId xmlns:p14="http://schemas.microsoft.com/office/powerpoint/2010/main" xmlns="" val="159370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 &amp; Purpose of Needs</a:t>
            </a:r>
            <a:endParaRPr lang="en-IN" dirty="0"/>
          </a:p>
        </p:txBody>
      </p:sp>
      <p:sp>
        <p:nvSpPr>
          <p:cNvPr id="3" name="Content Placeholder 2"/>
          <p:cNvSpPr>
            <a:spLocks noGrp="1"/>
          </p:cNvSpPr>
          <p:nvPr>
            <p:ph sz="quarter" idx="1"/>
          </p:nvPr>
        </p:nvSpPr>
        <p:spPr/>
        <p:txBody>
          <a:bodyPr>
            <a:normAutofit/>
          </a:bodyPr>
          <a:lstStyle/>
          <a:p>
            <a:r>
              <a:rPr lang="en-US" sz="2400" dirty="0"/>
              <a:t>“Need” refers to the gap or discrepancy between a present state (what is) and a desired state (what should be). The need is neither the present nor the future state; it is the gap between them. </a:t>
            </a:r>
            <a:endParaRPr lang="en-US" sz="2400" dirty="0" smtClean="0"/>
          </a:p>
          <a:p>
            <a:r>
              <a:rPr lang="en-US" sz="2400" dirty="0"/>
              <a:t>A “needs </a:t>
            </a:r>
            <a:r>
              <a:rPr lang="en-US" sz="2400" dirty="0" smtClean="0"/>
              <a:t>assessment/analysis” </a:t>
            </a:r>
            <a:r>
              <a:rPr lang="en-US" sz="2400" dirty="0"/>
              <a:t>is a systematic set of procedures that are used to determine needs, examine their nature and causes, and set priorities for future action. </a:t>
            </a:r>
            <a:endParaRPr lang="en-US" sz="2400" dirty="0" smtClean="0"/>
          </a:p>
          <a:p>
            <a:r>
              <a:rPr lang="en-US" sz="2400" b="1" dirty="0"/>
              <a:t>Desired </a:t>
            </a:r>
            <a:r>
              <a:rPr lang="en-US" sz="2400" b="1" dirty="0" smtClean="0"/>
              <a:t>Results </a:t>
            </a:r>
            <a:r>
              <a:rPr lang="en-US" sz="2400" b="1" dirty="0"/>
              <a:t>(What should be)</a:t>
            </a:r>
            <a:r>
              <a:rPr lang="en-US" sz="2400" b="1" dirty="0" smtClean="0"/>
              <a:t> </a:t>
            </a:r>
            <a:r>
              <a:rPr lang="en-US" sz="2400" b="1" dirty="0"/>
              <a:t>- Current results (What is) </a:t>
            </a:r>
            <a:r>
              <a:rPr lang="en-US" sz="2400" b="1" dirty="0" smtClean="0"/>
              <a:t>= Need.</a:t>
            </a:r>
          </a:p>
          <a:p>
            <a:r>
              <a:rPr lang="en-US" sz="2400" dirty="0" smtClean="0"/>
              <a:t>Needs </a:t>
            </a:r>
            <a:r>
              <a:rPr lang="en-US" sz="2400" dirty="0"/>
              <a:t>assessments are initially conducted to determine the needs of the people (i.e., service receivers) for whom the organization or system </a:t>
            </a:r>
            <a:r>
              <a:rPr lang="en-US" sz="2400" dirty="0" smtClean="0"/>
              <a:t>exists.</a:t>
            </a:r>
          </a:p>
          <a:p>
            <a:r>
              <a:rPr lang="en-US" sz="2400" dirty="0" smtClean="0"/>
              <a:t>However, a </a:t>
            </a:r>
            <a:r>
              <a:rPr lang="en-US" sz="2400" dirty="0"/>
              <a:t>“comprehensive” needs assessment often takes into account needs identified in other parts of a system</a:t>
            </a:r>
            <a:r>
              <a:rPr lang="en-US" sz="2400" dirty="0" smtClean="0"/>
              <a:t>.</a:t>
            </a:r>
          </a:p>
          <a:p>
            <a:endParaRPr lang="en-IN" sz="1800" dirty="0"/>
          </a:p>
        </p:txBody>
      </p:sp>
    </p:spTree>
    <p:extLst>
      <p:ext uri="{BB962C8B-B14F-4D97-AF65-F5344CB8AC3E}">
        <p14:creationId xmlns:p14="http://schemas.microsoft.com/office/powerpoint/2010/main" xmlns="" val="1320181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Need Analysis?</a:t>
            </a:r>
            <a:endParaRPr lang="en-IN" dirty="0"/>
          </a:p>
        </p:txBody>
      </p:sp>
      <p:sp>
        <p:nvSpPr>
          <p:cNvPr id="3" name="Content Placeholder 2"/>
          <p:cNvSpPr>
            <a:spLocks noGrp="1"/>
          </p:cNvSpPr>
          <p:nvPr>
            <p:ph sz="quarter" idx="1"/>
          </p:nvPr>
        </p:nvSpPr>
        <p:spPr/>
        <p:txBody>
          <a:bodyPr>
            <a:normAutofit/>
          </a:bodyPr>
          <a:lstStyle/>
          <a:p>
            <a:r>
              <a:rPr lang="en-US" dirty="0"/>
              <a:t>A “Needs </a:t>
            </a:r>
            <a:r>
              <a:rPr lang="en-US" dirty="0" smtClean="0"/>
              <a:t>Analysis/Assessment</a:t>
            </a:r>
            <a:r>
              <a:rPr lang="en-US" dirty="0"/>
              <a:t>” is a systematic approach that progresses through a defined series of phases. </a:t>
            </a:r>
            <a:endParaRPr lang="en-US" dirty="0" smtClean="0"/>
          </a:p>
          <a:p>
            <a:r>
              <a:rPr lang="en-US" dirty="0" smtClean="0"/>
              <a:t>Needs </a:t>
            </a:r>
            <a:r>
              <a:rPr lang="en-US" dirty="0"/>
              <a:t>Assessment focuses on the ends (i.e., outcomes) to be attained, rather than the means (i.e., process). For example, reading achievement is an outcome whereas reading instruction is a means toward that end. </a:t>
            </a:r>
            <a:endParaRPr lang="en-US" dirty="0" smtClean="0"/>
          </a:p>
          <a:p>
            <a:r>
              <a:rPr lang="en-US" dirty="0" smtClean="0"/>
              <a:t>It </a:t>
            </a:r>
            <a:r>
              <a:rPr lang="en-US" dirty="0"/>
              <a:t>gathers data by means of </a:t>
            </a:r>
            <a:r>
              <a:rPr lang="en-US" dirty="0" smtClean="0"/>
              <a:t>established </a:t>
            </a:r>
            <a:r>
              <a:rPr lang="en-US" dirty="0"/>
              <a:t>procedures and methods designed for specific purposes. The kinds and scope of methods are selected to fit the purposes and context of the needs assessment. </a:t>
            </a:r>
            <a:endParaRPr lang="en-US" dirty="0" smtClean="0"/>
          </a:p>
        </p:txBody>
      </p:sp>
    </p:spTree>
    <p:extLst>
      <p:ext uri="{BB962C8B-B14F-4D97-AF65-F5344CB8AC3E}">
        <p14:creationId xmlns:p14="http://schemas.microsoft.com/office/powerpoint/2010/main" xmlns="" val="3840730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What is Need Assessment?</a:t>
            </a:r>
          </a:p>
        </p:txBody>
      </p:sp>
      <p:sp>
        <p:nvSpPr>
          <p:cNvPr id="3" name="Content Placeholder 2"/>
          <p:cNvSpPr>
            <a:spLocks noGrp="1"/>
          </p:cNvSpPr>
          <p:nvPr>
            <p:ph sz="quarter" idx="1"/>
          </p:nvPr>
        </p:nvSpPr>
        <p:spPr/>
        <p:txBody>
          <a:bodyPr/>
          <a:lstStyle/>
          <a:p>
            <a:r>
              <a:rPr lang="en-US" dirty="0"/>
              <a:t>It is a process by which an organization’s HRD needs are identified and articulated.</a:t>
            </a:r>
          </a:p>
          <a:p>
            <a:r>
              <a:rPr lang="en-US" dirty="0" smtClean="0"/>
              <a:t>Needs </a:t>
            </a:r>
            <a:r>
              <a:rPr lang="en-US" dirty="0"/>
              <a:t>assessment sets priorities and determines criteria for solutions so that planners and managers can make sound decisions. </a:t>
            </a:r>
          </a:p>
          <a:p>
            <a:r>
              <a:rPr lang="en-US" dirty="0"/>
              <a:t>It also sets criteria for determining how best to allocate available money, people, facilities, and other resources. </a:t>
            </a:r>
          </a:p>
          <a:p>
            <a:r>
              <a:rPr lang="en-US" dirty="0"/>
              <a:t>Needs assessment leads to action that will improve programs, services, organizational structure and operations, or a combination of these elements.</a:t>
            </a:r>
            <a:endParaRPr lang="en-IN" dirty="0"/>
          </a:p>
          <a:p>
            <a:endParaRPr lang="en-IN" dirty="0"/>
          </a:p>
        </p:txBody>
      </p:sp>
    </p:spTree>
    <p:extLst>
      <p:ext uri="{BB962C8B-B14F-4D97-AF65-F5344CB8AC3E}">
        <p14:creationId xmlns:p14="http://schemas.microsoft.com/office/powerpoint/2010/main" xmlns="" val="3636588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Needs </a:t>
            </a:r>
            <a:r>
              <a:rPr lang="en-US" dirty="0" smtClean="0"/>
              <a:t>Analysis </a:t>
            </a:r>
            <a:r>
              <a:rPr lang="en-US" dirty="0"/>
              <a:t>can identify:</a:t>
            </a:r>
            <a:endParaRPr lang="en-IN" dirty="0"/>
          </a:p>
        </p:txBody>
      </p:sp>
      <p:sp>
        <p:nvSpPr>
          <p:cNvPr id="3" name="Content Placeholder 2"/>
          <p:cNvSpPr>
            <a:spLocks noGrp="1"/>
          </p:cNvSpPr>
          <p:nvPr>
            <p:ph sz="quarter" idx="1"/>
          </p:nvPr>
        </p:nvSpPr>
        <p:spPr/>
        <p:txBody>
          <a:bodyPr/>
          <a:lstStyle/>
          <a:p>
            <a:r>
              <a:rPr lang="en-US" dirty="0"/>
              <a:t>Organization’s goals and its effectiveness in reaching these goals</a:t>
            </a:r>
          </a:p>
          <a:p>
            <a:r>
              <a:rPr lang="en-US" dirty="0"/>
              <a:t>Gaps between employees’ skills and the skills required for effective current job performance</a:t>
            </a:r>
          </a:p>
          <a:p>
            <a:r>
              <a:rPr lang="en-US" dirty="0"/>
              <a:t>Gaps between current skills and skills needed to perform the job successfully in the future</a:t>
            </a:r>
          </a:p>
          <a:p>
            <a:r>
              <a:rPr lang="en-US" dirty="0"/>
              <a:t>The conditions under which the HRD activity will occur</a:t>
            </a:r>
          </a:p>
          <a:p>
            <a:endParaRPr lang="en-IN" dirty="0"/>
          </a:p>
        </p:txBody>
      </p:sp>
    </p:spTree>
    <p:extLst>
      <p:ext uri="{BB962C8B-B14F-4D97-AF65-F5344CB8AC3E}">
        <p14:creationId xmlns:p14="http://schemas.microsoft.com/office/powerpoint/2010/main" xmlns="" val="886566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HRD Process: A </a:t>
            </a:r>
            <a:r>
              <a:rPr lang="en-US" dirty="0" smtClean="0"/>
              <a:t>DIME</a:t>
            </a:r>
            <a:endParaRPr lang="en-IN"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33182" y="1458868"/>
            <a:ext cx="10420618" cy="51479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485108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types </a:t>
            </a:r>
            <a:r>
              <a:rPr lang="en-US" dirty="0"/>
              <a:t>of Assessment</a:t>
            </a:r>
            <a:endParaRPr lang="en-IN" dirty="0"/>
          </a:p>
        </p:txBody>
      </p:sp>
      <p:sp>
        <p:nvSpPr>
          <p:cNvPr id="3" name="Content Placeholder 2"/>
          <p:cNvSpPr>
            <a:spLocks noGrp="1"/>
          </p:cNvSpPr>
          <p:nvPr>
            <p:ph sz="quarter" idx="1"/>
          </p:nvPr>
        </p:nvSpPr>
        <p:spPr/>
        <p:txBody>
          <a:bodyPr/>
          <a:lstStyle/>
          <a:p>
            <a:r>
              <a:rPr lang="en-US" dirty="0"/>
              <a:t>Organization</a:t>
            </a:r>
          </a:p>
          <a:p>
            <a:pPr lvl="1"/>
            <a:r>
              <a:rPr lang="en-US" i="1" dirty="0"/>
              <a:t>Where</a:t>
            </a:r>
            <a:r>
              <a:rPr lang="en-US" dirty="0"/>
              <a:t> is training needed and under what conditions?</a:t>
            </a:r>
          </a:p>
          <a:p>
            <a:r>
              <a:rPr lang="en-US" dirty="0"/>
              <a:t>Task</a:t>
            </a:r>
          </a:p>
          <a:p>
            <a:pPr lvl="1"/>
            <a:r>
              <a:rPr lang="en-US" i="1" dirty="0"/>
              <a:t>What</a:t>
            </a:r>
            <a:r>
              <a:rPr lang="en-US" dirty="0"/>
              <a:t> must be done to perform the job effectively?</a:t>
            </a:r>
          </a:p>
          <a:p>
            <a:r>
              <a:rPr lang="en-US" dirty="0"/>
              <a:t>Person</a:t>
            </a:r>
          </a:p>
          <a:p>
            <a:pPr lvl="1"/>
            <a:r>
              <a:rPr lang="en-US" i="1" dirty="0"/>
              <a:t>Who</a:t>
            </a:r>
            <a:r>
              <a:rPr lang="en-US" dirty="0"/>
              <a:t> should be trained and how?</a:t>
            </a:r>
          </a:p>
          <a:p>
            <a:endParaRPr lang="en-IN" dirty="0"/>
          </a:p>
        </p:txBody>
      </p:sp>
    </p:spTree>
    <p:extLst>
      <p:ext uri="{BB962C8B-B14F-4D97-AF65-F5344CB8AC3E}">
        <p14:creationId xmlns:p14="http://schemas.microsoft.com/office/powerpoint/2010/main" xmlns="" val="720742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Levels of Need Analysis</a:t>
            </a:r>
            <a:endParaRPr lang="en-IN" dirty="0"/>
          </a:p>
        </p:txBody>
      </p:sp>
      <p:sp>
        <p:nvSpPr>
          <p:cNvPr id="3" name="Content Placeholder 2"/>
          <p:cNvSpPr>
            <a:spLocks noGrp="1"/>
          </p:cNvSpPr>
          <p:nvPr>
            <p:ph sz="quarter" idx="1"/>
          </p:nvPr>
        </p:nvSpPr>
        <p:spPr>
          <a:xfrm>
            <a:off x="451834" y="1799867"/>
            <a:ext cx="11203546" cy="4351338"/>
          </a:xfrm>
        </p:spPr>
        <p:txBody>
          <a:bodyPr>
            <a:normAutofit/>
          </a:bodyPr>
          <a:lstStyle/>
          <a:p>
            <a:r>
              <a:rPr lang="en-US" dirty="0"/>
              <a:t>A Three-Phase </a:t>
            </a:r>
            <a:r>
              <a:rPr lang="en-US" dirty="0" smtClean="0"/>
              <a:t>Model </a:t>
            </a:r>
            <a:r>
              <a:rPr lang="en-US" dirty="0"/>
              <a:t>of Needs </a:t>
            </a:r>
            <a:r>
              <a:rPr lang="en-US" dirty="0" smtClean="0"/>
              <a:t>Analysis:</a:t>
            </a:r>
          </a:p>
          <a:p>
            <a:r>
              <a:rPr lang="en-US" b="1" dirty="0"/>
              <a:t>…</a:t>
            </a:r>
            <a:r>
              <a:rPr lang="en-US" sz="2000" b="1" i="1" dirty="0"/>
              <a:t>a systematic approach that progresses through a defined series of </a:t>
            </a:r>
            <a:r>
              <a:rPr lang="en-US" sz="2000" b="1" i="1" dirty="0" smtClean="0"/>
              <a:t>phases.</a:t>
            </a:r>
          </a:p>
          <a:p>
            <a:r>
              <a:rPr lang="en-US" sz="1800" dirty="0" smtClean="0"/>
              <a:t>Phase </a:t>
            </a:r>
            <a:r>
              <a:rPr lang="en-US" sz="1800" dirty="0"/>
              <a:t>1: Gather information: Any analysis involves gathering information to help make appropriate decisions. Gathering information can be the process of collecting existing information or developing new information. The process can be formal or informal and involves one or more of the six types of needs </a:t>
            </a:r>
            <a:r>
              <a:rPr lang="en-US" sz="1800" dirty="0" smtClean="0"/>
              <a:t>analysis.</a:t>
            </a:r>
          </a:p>
          <a:p>
            <a:r>
              <a:rPr lang="en-US" sz="1800" dirty="0"/>
              <a:t>Phase 2: Analyze information: After gathering information, analyze it, interpret it, and draw conclusions from the information. It is rarely appropriate or helpful if the trainer who gathers needs analysis information independently analyzes and interprets information and suggests conclusions. </a:t>
            </a:r>
            <a:endParaRPr lang="en-US" sz="1800" dirty="0" smtClean="0"/>
          </a:p>
          <a:p>
            <a:r>
              <a:rPr lang="en-US" sz="1800" dirty="0"/>
              <a:t>Phase 3: </a:t>
            </a:r>
            <a:r>
              <a:rPr lang="en-US" sz="1800" dirty="0" smtClean="0"/>
              <a:t>Create </a:t>
            </a:r>
            <a:r>
              <a:rPr lang="en-US" sz="1800" dirty="0"/>
              <a:t>a training plan: After analyzing and interpreting information and offering conclusions, the information becomes the basis for a training plan which proposes how to resolve the performance deficiency.</a:t>
            </a:r>
            <a:endParaRPr lang="en-US" sz="1800" dirty="0" smtClean="0"/>
          </a:p>
          <a:p>
            <a:endParaRPr lang="en-US" sz="2000" b="1" i="1" dirty="0" smtClean="0"/>
          </a:p>
          <a:p>
            <a:endParaRPr lang="en-IN" dirty="0"/>
          </a:p>
        </p:txBody>
      </p:sp>
    </p:spTree>
    <p:extLst>
      <p:ext uri="{BB962C8B-B14F-4D97-AF65-F5344CB8AC3E}">
        <p14:creationId xmlns:p14="http://schemas.microsoft.com/office/powerpoint/2010/main" xmlns="" val="1872652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7138</TotalTime>
  <Words>1955</Words>
  <Application>Microsoft Office PowerPoint</Application>
  <PresentationFormat>Custom</PresentationFormat>
  <Paragraphs>186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Equity</vt:lpstr>
      <vt:lpstr>Need Assessment</vt:lpstr>
      <vt:lpstr>Need Assessment</vt:lpstr>
      <vt:lpstr>Definition &amp; Purpose of Needs</vt:lpstr>
      <vt:lpstr>What is Need Analysis?</vt:lpstr>
      <vt:lpstr>What is Need Assessment?</vt:lpstr>
      <vt:lpstr>Needs Analysis can identify:</vt:lpstr>
      <vt:lpstr>The HRD Process: A DIME</vt:lpstr>
      <vt:lpstr>Different types of Assessment</vt:lpstr>
      <vt:lpstr>Levels of Need Analysis</vt:lpstr>
      <vt:lpstr>3 Levels of Need Analysis</vt:lpstr>
      <vt:lpstr>Slide 11</vt:lpstr>
      <vt:lpstr>Phase 1: Explore “What Is” </vt:lpstr>
      <vt:lpstr>Phase 1: Explore “What Is” </vt:lpstr>
      <vt:lpstr>Slide 14</vt:lpstr>
      <vt:lpstr>Phase 2: Data Gathering &amp; Analysis </vt:lpstr>
      <vt:lpstr>Phase 2: Data Gathering &amp; Analysis </vt:lpstr>
      <vt:lpstr>Slide 17</vt:lpstr>
      <vt:lpstr>Phase 3: Decision-making</vt:lpstr>
      <vt:lpstr>Phase 3: Decision-making</vt:lpstr>
      <vt:lpstr>Phase 3: Decision-making</vt:lpstr>
      <vt:lpstr>Phase 3: Decision-making</vt:lpstr>
      <vt:lpstr>Slide 22</vt:lpstr>
      <vt:lpstr>Task Analysis</vt:lpstr>
      <vt:lpstr>How to Collect Information For a Task Analysis</vt:lpstr>
      <vt:lpstr>Steps in conducting a task analysis </vt:lpstr>
      <vt:lpstr>Task Analysis for HRD Position</vt:lpstr>
      <vt:lpstr>Person Analysis</vt:lpstr>
      <vt:lpstr>  Prioritizing HRD Needs  </vt:lpstr>
      <vt:lpstr>Thank you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naushinssaiyad@yahoo.in</dc:creator>
  <cp:lastModifiedBy>user</cp:lastModifiedBy>
  <cp:revision>28</cp:revision>
  <dcterms:created xsi:type="dcterms:W3CDTF">2018-12-12T18:12:42Z</dcterms:created>
  <dcterms:modified xsi:type="dcterms:W3CDTF">2020-08-27T06:57:56Z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74064600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