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403" r:id="rId3"/>
    <p:sldId id="267" r:id="rId4"/>
    <p:sldId id="264" r:id="rId5"/>
    <p:sldId id="270" r:id="rId6"/>
    <p:sldId id="269" r:id="rId7"/>
    <p:sldId id="268" r:id="rId8"/>
    <p:sldId id="259" r:id="rId9"/>
    <p:sldId id="260" r:id="rId10"/>
    <p:sldId id="261" r:id="rId11"/>
    <p:sldId id="262" r:id="rId12"/>
    <p:sldId id="263" r:id="rId13"/>
    <p:sldId id="354" r:id="rId14"/>
    <p:sldId id="272" r:id="rId15"/>
    <p:sldId id="273" r:id="rId16"/>
    <p:sldId id="274" r:id="rId17"/>
    <p:sldId id="275" r:id="rId18"/>
    <p:sldId id="405" r:id="rId19"/>
    <p:sldId id="406" r:id="rId20"/>
    <p:sldId id="355" r:id="rId21"/>
    <p:sldId id="277" r:id="rId22"/>
    <p:sldId id="353" r:id="rId23"/>
    <p:sldId id="407" r:id="rId24"/>
    <p:sldId id="408" r:id="rId25"/>
    <p:sldId id="291" r:id="rId26"/>
    <p:sldId id="278" r:id="rId27"/>
    <p:sldId id="295" r:id="rId28"/>
    <p:sldId id="356" r:id="rId29"/>
    <p:sldId id="279" r:id="rId30"/>
    <p:sldId id="280" r:id="rId31"/>
    <p:sldId id="392" r:id="rId32"/>
    <p:sldId id="292" r:id="rId33"/>
    <p:sldId id="293" r:id="rId34"/>
    <p:sldId id="294" r:id="rId35"/>
    <p:sldId id="296" r:id="rId36"/>
    <p:sldId id="359" r:id="rId37"/>
    <p:sldId id="358" r:id="rId38"/>
    <p:sldId id="297" r:id="rId39"/>
    <p:sldId id="367" r:id="rId40"/>
    <p:sldId id="360" r:id="rId41"/>
    <p:sldId id="364" r:id="rId42"/>
    <p:sldId id="365" r:id="rId43"/>
    <p:sldId id="368" r:id="rId44"/>
    <p:sldId id="366" r:id="rId45"/>
    <p:sldId id="374" r:id="rId46"/>
    <p:sldId id="299" r:id="rId47"/>
    <p:sldId id="282" r:id="rId48"/>
    <p:sldId id="300" r:id="rId49"/>
    <p:sldId id="370" r:id="rId50"/>
    <p:sldId id="301" r:id="rId51"/>
    <p:sldId id="410" r:id="rId52"/>
    <p:sldId id="302" r:id="rId53"/>
    <p:sldId id="373" r:id="rId54"/>
    <p:sldId id="375" r:id="rId55"/>
    <p:sldId id="303" r:id="rId56"/>
    <p:sldId id="377" r:id="rId57"/>
    <p:sldId id="304" r:id="rId58"/>
    <p:sldId id="309" r:id="rId59"/>
    <p:sldId id="307" r:id="rId60"/>
    <p:sldId id="305" r:id="rId61"/>
    <p:sldId id="310" r:id="rId62"/>
    <p:sldId id="378" r:id="rId63"/>
    <p:sldId id="379" r:id="rId64"/>
    <p:sldId id="380" r:id="rId65"/>
    <p:sldId id="409" r:id="rId66"/>
    <p:sldId id="285" r:id="rId67"/>
    <p:sldId id="311" r:id="rId68"/>
    <p:sldId id="394" r:id="rId69"/>
    <p:sldId id="393" r:id="rId70"/>
    <p:sldId id="382" r:id="rId71"/>
    <p:sldId id="312" r:id="rId72"/>
    <p:sldId id="313" r:id="rId73"/>
    <p:sldId id="314" r:id="rId74"/>
    <p:sldId id="315" r:id="rId75"/>
    <p:sldId id="383" r:id="rId76"/>
    <p:sldId id="340" r:id="rId77"/>
    <p:sldId id="316" r:id="rId78"/>
    <p:sldId id="317" r:id="rId79"/>
    <p:sldId id="318" r:id="rId80"/>
    <p:sldId id="319" r:id="rId81"/>
    <p:sldId id="395" r:id="rId82"/>
    <p:sldId id="411" r:id="rId83"/>
    <p:sldId id="321" r:id="rId84"/>
    <p:sldId id="323" r:id="rId85"/>
    <p:sldId id="413" r:id="rId86"/>
    <p:sldId id="326" r:id="rId87"/>
    <p:sldId id="397" r:id="rId88"/>
    <p:sldId id="414" r:id="rId89"/>
    <p:sldId id="416" r:id="rId90"/>
    <p:sldId id="384" r:id="rId91"/>
    <p:sldId id="398" r:id="rId92"/>
    <p:sldId id="389" r:id="rId93"/>
    <p:sldId id="390" r:id="rId94"/>
    <p:sldId id="391" r:id="rId95"/>
    <p:sldId id="399" r:id="rId96"/>
    <p:sldId id="386" r:id="rId97"/>
    <p:sldId id="329" r:id="rId98"/>
    <p:sldId id="387" r:id="rId99"/>
    <p:sldId id="330" r:id="rId100"/>
    <p:sldId id="331" r:id="rId101"/>
    <p:sldId id="332" r:id="rId102"/>
    <p:sldId id="388" r:id="rId103"/>
    <p:sldId id="401" r:id="rId104"/>
    <p:sldId id="344" r:id="rId105"/>
    <p:sldId id="345" r:id="rId106"/>
    <p:sldId id="346" r:id="rId107"/>
    <p:sldId id="347" r:id="rId108"/>
    <p:sldId id="415" r:id="rId109"/>
    <p:sldId id="402" r:id="rId110"/>
    <p:sldId id="348" r:id="rId111"/>
    <p:sldId id="349" r:id="rId112"/>
    <p:sldId id="421" r:id="rId113"/>
    <p:sldId id="404" r:id="rId114"/>
    <p:sldId id="286" r:id="rId115"/>
    <p:sldId id="287" r:id="rId116"/>
    <p:sldId id="288" r:id="rId117"/>
    <p:sldId id="420" r:id="rId118"/>
    <p:sldId id="289" r:id="rId119"/>
    <p:sldId id="417" r:id="rId120"/>
    <p:sldId id="418" r:id="rId121"/>
    <p:sldId id="419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7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74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8305800" cy="1295400"/>
          </a:xfrm>
        </p:spPr>
        <p:txBody>
          <a:bodyPr/>
          <a:lstStyle/>
          <a:p>
            <a:r>
              <a:rPr lang="en-US" dirty="0" smtClean="0"/>
              <a:t>                             Faculty : </a:t>
            </a:r>
            <a:r>
              <a:rPr lang="en-US" dirty="0" smtClean="0"/>
              <a:t>Dr. Sanjay </a:t>
            </a:r>
            <a:r>
              <a:rPr lang="en-US" dirty="0" err="1" smtClean="0"/>
              <a:t>Prakash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Autosomal</a:t>
            </a:r>
            <a:r>
              <a:rPr lang="en-US" dirty="0" smtClean="0">
                <a:solidFill>
                  <a:srgbClr val="00B050"/>
                </a:solidFill>
              </a:rPr>
              <a:t> Recessive </a:t>
            </a:r>
            <a:r>
              <a:rPr lang="en-US" dirty="0" err="1" smtClean="0">
                <a:solidFill>
                  <a:srgbClr val="00B050"/>
                </a:solidFill>
              </a:rPr>
              <a:t>Cerebellar</a:t>
            </a:r>
            <a:r>
              <a:rPr lang="en-US" dirty="0" smtClean="0">
                <a:solidFill>
                  <a:srgbClr val="00B050"/>
                </a:solidFill>
              </a:rPr>
              <a:t> Ataxia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762999" cy="267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0" name="Picture 4" descr="J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5008563" cy="5410200"/>
          </a:xfrm>
          <a:prstGeom prst="rect">
            <a:avLst/>
          </a:prstGeom>
          <a:noFill/>
        </p:spPr>
      </p:pic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304800" y="5394325"/>
            <a:ext cx="8839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Molar tooth sign – triad : deep interpeduncular fossa, thick &amp; straight superior cerebellar peduncles, hypoplastic vermis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5" name="Picture 5" descr="M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47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990600"/>
            <a:ext cx="75628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Summary of clinical manifestations of            ARCA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1"/>
            <a:ext cx="8610600" cy="65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876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574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2098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077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610600" cy="300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14800"/>
            <a:ext cx="533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1355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Friedreich’s</a:t>
            </a:r>
            <a:r>
              <a:rPr lang="en-US" sz="2800" dirty="0" smtClean="0"/>
              <a:t> ataxia is the most common of the </a:t>
            </a:r>
            <a:r>
              <a:rPr lang="en-US" sz="2800" dirty="0" err="1" smtClean="0"/>
              <a:t>autosomal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recessive ataxias and the </a:t>
            </a:r>
            <a:r>
              <a:rPr lang="en-US" sz="2800" dirty="0" smtClean="0">
                <a:solidFill>
                  <a:srgbClr val="0070C0"/>
                </a:solidFill>
              </a:rPr>
              <a:t>most common hereditary ataxia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b="1" smtClean="0"/>
              <a:t/>
            </a:r>
            <a:br>
              <a:rPr b="1" smtClean="0"/>
            </a:br>
            <a:r>
              <a:rPr b="1" smtClean="0"/>
              <a:t/>
            </a:r>
            <a:br>
              <a:rPr b="1" smtClean="0"/>
            </a:br>
            <a:r>
              <a:rPr b="1" smtClean="0"/>
              <a:t/>
            </a:r>
            <a:br>
              <a:rPr b="1" smtClean="0"/>
            </a:br>
            <a:r>
              <a:rPr b="1" smtClean="0"/>
              <a:t/>
            </a:r>
            <a:br>
              <a:rPr b="1" smtClean="0"/>
            </a:br>
            <a:r>
              <a:rPr b="1" smtClean="0"/>
              <a:t/>
            </a:r>
            <a:br>
              <a:rPr b="1" smtClean="0"/>
            </a:br>
            <a:r>
              <a:rPr b="1" smtClean="0"/>
              <a:t>                   </a:t>
            </a:r>
            <a:r>
              <a:rPr lang="en-US" b="1" dirty="0" err="1" smtClean="0">
                <a:solidFill>
                  <a:srgbClr val="FFC000"/>
                </a:solidFill>
              </a:rPr>
              <a:t>Friedreich’s</a:t>
            </a:r>
            <a:r>
              <a:rPr lang="en-US" b="1" dirty="0" smtClean="0">
                <a:solidFill>
                  <a:srgbClr val="FFC000"/>
                </a:solidFill>
              </a:rPr>
              <a:t> ataxia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381000"/>
            <a:ext cx="883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808672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Once the diagnoses of </a:t>
            </a:r>
            <a:r>
              <a:rPr lang="en-US" dirty="0" err="1" smtClean="0"/>
              <a:t>Friedreich’s</a:t>
            </a:r>
            <a:r>
              <a:rPr lang="en-US" dirty="0" smtClean="0"/>
              <a:t>  ataxia  and ataxia</a:t>
            </a:r>
          </a:p>
          <a:p>
            <a:pPr>
              <a:buNone/>
            </a:pPr>
            <a:r>
              <a:rPr lang="en-US" dirty="0" err="1" smtClean="0"/>
              <a:t>telangiectasia</a:t>
            </a:r>
            <a:r>
              <a:rPr lang="en-US" dirty="0" smtClean="0"/>
              <a:t>  have been eliminated, the workup should focus</a:t>
            </a:r>
          </a:p>
          <a:p>
            <a:pPr>
              <a:buNone/>
            </a:pPr>
            <a:r>
              <a:rPr lang="en-US" dirty="0" smtClean="0"/>
              <a:t>on </a:t>
            </a:r>
            <a:r>
              <a:rPr lang="en-US" dirty="0" err="1" smtClean="0"/>
              <a:t>autosomal</a:t>
            </a:r>
            <a:r>
              <a:rPr lang="en-US" dirty="0" smtClean="0"/>
              <a:t> recessive </a:t>
            </a:r>
            <a:r>
              <a:rPr lang="en-US" dirty="0" err="1" smtClean="0"/>
              <a:t>cerebellar</a:t>
            </a:r>
            <a:r>
              <a:rPr lang="en-US" dirty="0" smtClean="0"/>
              <a:t> ataxias for which treatment</a:t>
            </a:r>
          </a:p>
          <a:p>
            <a:pPr>
              <a:buNone/>
            </a:pPr>
            <a:r>
              <a:rPr lang="en-US" dirty="0" smtClean="0"/>
              <a:t>is available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73162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Autosomal</a:t>
            </a:r>
            <a:r>
              <a:rPr lang="en-US" sz="3600" b="1" dirty="0" smtClean="0"/>
              <a:t> Recessive </a:t>
            </a:r>
            <a:r>
              <a:rPr lang="en-US" sz="3600" b="1" dirty="0" err="1" smtClean="0"/>
              <a:t>Cerebellar</a:t>
            </a:r>
            <a:r>
              <a:rPr lang="en-US" sz="3600" b="1" dirty="0" smtClean="0"/>
              <a:t> Ataxias</a:t>
            </a:r>
            <a:br>
              <a:rPr lang="en-US" sz="3600" b="1" dirty="0" smtClean="0"/>
            </a:br>
            <a:r>
              <a:rPr lang="en-US" sz="3600" b="1" dirty="0" smtClean="0"/>
              <a:t>for which Treatment Is Available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AVED,ABL :  1500 mg of alpha-</a:t>
            </a:r>
            <a:r>
              <a:rPr lang="en-US" dirty="0" err="1" smtClean="0"/>
              <a:t>tocopherol</a:t>
            </a:r>
            <a:r>
              <a:rPr lang="en-US" dirty="0" smtClean="0"/>
              <a:t> in two daily doses.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Refsum’s</a:t>
            </a:r>
            <a:r>
              <a:rPr lang="en-US" dirty="0" smtClean="0"/>
              <a:t> disease : </a:t>
            </a:r>
            <a:r>
              <a:rPr lang="en-US" dirty="0" err="1" smtClean="0"/>
              <a:t>Phytanic</a:t>
            </a:r>
            <a:r>
              <a:rPr lang="en-US" dirty="0" smtClean="0"/>
              <a:t> acid–free diet and </a:t>
            </a:r>
            <a:r>
              <a:rPr lang="en-US" dirty="0" err="1" smtClean="0"/>
              <a:t>plasmapheresis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CTX :750 mg of </a:t>
            </a:r>
            <a:r>
              <a:rPr lang="en-US" dirty="0" err="1" smtClean="0"/>
              <a:t>chenodeoxycholic</a:t>
            </a:r>
            <a:r>
              <a:rPr lang="en-US" dirty="0" smtClean="0"/>
              <a:t> acid per day in three daily</a:t>
            </a:r>
          </a:p>
          <a:p>
            <a:pPr>
              <a:buNone/>
            </a:pPr>
            <a:r>
              <a:rPr lang="en-US" dirty="0" smtClean="0"/>
              <a:t>doses.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ARCA type 2: Coenzyme Q10, 6 mg per kilogram per day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                                         Thank You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  Clinical features and molecular genetics of </a:t>
            </a:r>
            <a:r>
              <a:rPr lang="en-US" dirty="0" err="1" smtClean="0"/>
              <a:t>autosomal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recessive </a:t>
            </a:r>
            <a:r>
              <a:rPr lang="en-US" dirty="0" err="1" smtClean="0"/>
              <a:t>cerebellar</a:t>
            </a:r>
            <a:r>
              <a:rPr lang="en-US" dirty="0" smtClean="0"/>
              <a:t>   ataxia   </a:t>
            </a:r>
            <a:r>
              <a:rPr lang="fr-FR" b="1" dirty="0" smtClean="0"/>
              <a:t>Lancet </a:t>
            </a:r>
            <a:r>
              <a:rPr lang="fr-FR" b="1" dirty="0" err="1" smtClean="0"/>
              <a:t>Neurol</a:t>
            </a:r>
            <a:r>
              <a:rPr lang="fr-FR" b="1" dirty="0" smtClean="0"/>
              <a:t> 2007; 6: 245–57</a:t>
            </a:r>
          </a:p>
          <a:p>
            <a:pPr>
              <a:buNone/>
            </a:pPr>
            <a:endParaRPr lang="fr-FR" b="1" dirty="0" smtClean="0"/>
          </a:p>
          <a:p>
            <a:pPr marL="514350" indent="-514350">
              <a:buNone/>
            </a:pPr>
            <a:r>
              <a:rPr lang="en-US" dirty="0" smtClean="0"/>
              <a:t>2  Milestones in Ataxia      </a:t>
            </a:r>
            <a:r>
              <a:rPr lang="nl-NL" b="1" dirty="0" smtClean="0"/>
              <a:t>Movement Disorders, Vol. 26, No. 6, 2011</a:t>
            </a:r>
          </a:p>
          <a:p>
            <a:pPr marL="514350" indent="-514350">
              <a:buAutoNum type="arabicPlain" startAt="2"/>
            </a:pPr>
            <a:endParaRPr lang="nl-NL" b="1" dirty="0" smtClean="0"/>
          </a:p>
          <a:p>
            <a:pPr marL="514350" indent="-514350">
              <a:buNone/>
            </a:pPr>
            <a:r>
              <a:rPr lang="nl-NL" b="1" dirty="0" smtClean="0"/>
              <a:t>3  </a:t>
            </a:r>
            <a:r>
              <a:rPr lang="en-US" dirty="0" smtClean="0"/>
              <a:t>The </a:t>
            </a:r>
            <a:r>
              <a:rPr lang="en-US" dirty="0" err="1" smtClean="0"/>
              <a:t>Autosomal</a:t>
            </a:r>
            <a:r>
              <a:rPr lang="en-US" dirty="0" smtClean="0"/>
              <a:t> Recessive </a:t>
            </a:r>
            <a:r>
              <a:rPr lang="en-US" dirty="0" err="1" smtClean="0"/>
              <a:t>Cerebellar</a:t>
            </a:r>
            <a:r>
              <a:rPr lang="en-US" dirty="0" smtClean="0"/>
              <a:t> Ataxias    n </a:t>
            </a:r>
            <a:r>
              <a:rPr lang="en-US" dirty="0" err="1" smtClean="0"/>
              <a:t>engl</a:t>
            </a:r>
            <a:r>
              <a:rPr lang="en-US" dirty="0" smtClean="0"/>
              <a:t> j med 366;7  </a:t>
            </a:r>
            <a:r>
              <a:rPr lang="en-US" dirty="0" err="1" smtClean="0"/>
              <a:t>february</a:t>
            </a:r>
            <a:r>
              <a:rPr lang="en-US" dirty="0" smtClean="0"/>
              <a:t> 16, 2012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   References 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 smtClean="0"/>
              <a:t>The  </a:t>
            </a:r>
            <a:r>
              <a:rPr lang="en-US" sz="3000" dirty="0" err="1" smtClean="0"/>
              <a:t>frataxin</a:t>
            </a:r>
            <a:r>
              <a:rPr lang="en-US" sz="3000" dirty="0" smtClean="0"/>
              <a:t> gene is found on chromosome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3000" dirty="0" smtClean="0"/>
              <a:t>A   9q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B   8q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C   4q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D   10p  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 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Early onset ataxic syndrome  with cataract is seen in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   FDRA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    AVED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    MSS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   ARSACS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                Age at onset is typically age 5–25 years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Clinical features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err="1" smtClean="0"/>
              <a:t>Cerebellar</a:t>
            </a:r>
            <a:r>
              <a:rPr lang="en-US" sz="2800" dirty="0" smtClean="0"/>
              <a:t> ataxia 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sensory loss, </a:t>
            </a:r>
            <a:r>
              <a:rPr lang="en-US" sz="2800" dirty="0" err="1" smtClean="0"/>
              <a:t>areflexia</a:t>
            </a: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Extensor plantar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scoliosis, foot deformity 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cardiac </a:t>
            </a:r>
            <a:r>
              <a:rPr lang="en-US" sz="2800" dirty="0" err="1" smtClean="0"/>
              <a:t>symptoms,diabetes</a:t>
            </a:r>
            <a:r>
              <a:rPr lang="en-US" sz="2800" dirty="0" smtClean="0"/>
              <a:t> 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optic atrophy, deafness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Which of the following will have both albumin and</a:t>
            </a:r>
          </a:p>
          <a:p>
            <a:pPr>
              <a:buNone/>
            </a:pPr>
            <a:r>
              <a:rPr lang="en-US" dirty="0" smtClean="0"/>
              <a:t>alpha fetoprotein in the normal range.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 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  ATLD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  A OA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  A OA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Which of the following is not associated with neuropathy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 FRDA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  AT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  LOTS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  ARCA 1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4770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Large sensory neurons in the dorsal root ganglia are lost</a:t>
            </a:r>
          </a:p>
          <a:p>
            <a:pPr>
              <a:buNone/>
            </a:pPr>
            <a:r>
              <a:rPr lang="en-US" sz="2800" dirty="0" smtClean="0"/>
              <a:t>initially, with subsequent deterioration of the</a:t>
            </a:r>
          </a:p>
          <a:p>
            <a:pPr>
              <a:buNone/>
            </a:pPr>
            <a:r>
              <a:rPr lang="en-US" sz="2800" dirty="0" err="1" smtClean="0"/>
              <a:t>spinocerebellar</a:t>
            </a:r>
            <a:r>
              <a:rPr lang="en-US" sz="2800" dirty="0" smtClean="0"/>
              <a:t> </a:t>
            </a:r>
            <a:r>
              <a:rPr lang="en-US" sz="2800" dirty="0" err="1" smtClean="0"/>
              <a:t>tract,pyramidal</a:t>
            </a:r>
            <a:r>
              <a:rPr lang="en-US" sz="2800" dirty="0" smtClean="0"/>
              <a:t> tract and dorsal columns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Patients with </a:t>
            </a:r>
            <a:r>
              <a:rPr lang="en-US" sz="2800" dirty="0" err="1" smtClean="0"/>
              <a:t>Friedreich’s</a:t>
            </a:r>
            <a:r>
              <a:rPr lang="en-US" sz="2800" dirty="0" smtClean="0"/>
              <a:t> ataxia generally lose</a:t>
            </a:r>
          </a:p>
          <a:p>
            <a:pPr>
              <a:buNone/>
            </a:pPr>
            <a:r>
              <a:rPr lang="en-US" sz="2800" dirty="0" smtClean="0"/>
              <a:t>Independent locomotion after they have had the disease</a:t>
            </a:r>
          </a:p>
          <a:p>
            <a:pPr>
              <a:buNone/>
            </a:pPr>
            <a:r>
              <a:rPr lang="en-US" sz="2800" dirty="0" smtClean="0"/>
              <a:t>for 10 to 15 years.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Dysarthria</a:t>
            </a:r>
            <a:r>
              <a:rPr lang="en-US" sz="2800" dirty="0" smtClean="0"/>
              <a:t> and </a:t>
            </a:r>
            <a:r>
              <a:rPr lang="en-US" sz="2800" dirty="0" err="1" smtClean="0"/>
              <a:t>dysphagia</a:t>
            </a:r>
            <a:r>
              <a:rPr lang="en-US" sz="2800" dirty="0" smtClean="0"/>
              <a:t> both contribute to severe</a:t>
            </a:r>
          </a:p>
          <a:p>
            <a:pPr>
              <a:buNone/>
            </a:pPr>
            <a:r>
              <a:rPr lang="en-US" sz="2800" dirty="0" smtClean="0"/>
              <a:t>disability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97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MRI shows </a:t>
            </a:r>
            <a:r>
              <a:rPr lang="en-US" sz="2800" dirty="0" smtClean="0">
                <a:solidFill>
                  <a:srgbClr val="92D050"/>
                </a:solidFill>
              </a:rPr>
              <a:t>no obvious </a:t>
            </a:r>
            <a:r>
              <a:rPr lang="en-US" sz="2800" dirty="0" err="1" smtClean="0">
                <a:solidFill>
                  <a:srgbClr val="92D050"/>
                </a:solidFill>
              </a:rPr>
              <a:t>cerebellar</a:t>
            </a:r>
            <a:r>
              <a:rPr lang="en-US" sz="2800" dirty="0" smtClean="0">
                <a:solidFill>
                  <a:srgbClr val="92D050"/>
                </a:solidFill>
              </a:rPr>
              <a:t> atrophy </a:t>
            </a:r>
            <a:r>
              <a:rPr lang="en-US" sz="2800" dirty="0" smtClean="0"/>
              <a:t>but instead</a:t>
            </a:r>
          </a:p>
          <a:p>
            <a:pPr>
              <a:buNone/>
            </a:pPr>
            <a:r>
              <a:rPr lang="en-US" sz="2800" dirty="0" smtClean="0"/>
              <a:t>shows  cervical spinal cord atrophy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3933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1"/>
            <a:ext cx="4181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5943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324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In about 98% of patients, the disease is caused by a triplet</a:t>
            </a:r>
          </a:p>
          <a:p>
            <a:pPr>
              <a:buNone/>
            </a:pPr>
            <a:r>
              <a:rPr lang="en-US" sz="2800" dirty="0" smtClean="0"/>
              <a:t>GAA expansion within the first </a:t>
            </a:r>
            <a:r>
              <a:rPr lang="en-US" sz="2800" dirty="0" err="1" smtClean="0"/>
              <a:t>intron</a:t>
            </a:r>
            <a:r>
              <a:rPr lang="en-US" sz="2800" dirty="0" smtClean="0"/>
              <a:t> of the  </a:t>
            </a:r>
            <a:r>
              <a:rPr lang="en-US" sz="2800" dirty="0" err="1" smtClean="0"/>
              <a:t>frataxin</a:t>
            </a:r>
            <a:r>
              <a:rPr lang="en-US" sz="2800" dirty="0" smtClean="0"/>
              <a:t> gene</a:t>
            </a:r>
          </a:p>
          <a:p>
            <a:pPr>
              <a:buNone/>
            </a:pPr>
            <a:r>
              <a:rPr lang="en-US" sz="2800" dirty="0" smtClean="0"/>
              <a:t>found on chromosome  9q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Point mutations accounts for  about 2–4% of patients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1533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/>
              <a:t>Frataxin</a:t>
            </a:r>
            <a:r>
              <a:rPr lang="en-US" sz="2400" dirty="0" smtClean="0"/>
              <a:t> is a mitochondrial protein. Loss of </a:t>
            </a:r>
            <a:r>
              <a:rPr lang="en-US" sz="2400" dirty="0" err="1" smtClean="0"/>
              <a:t>frataxin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Impairs mitochondrial iron handling, respiratory chain</a:t>
            </a:r>
          </a:p>
          <a:p>
            <a:pPr>
              <a:buNone/>
            </a:pPr>
            <a:r>
              <a:rPr lang="en-US" sz="2400" dirty="0" smtClean="0"/>
              <a:t>function and contributes to increased oxidative stress and</a:t>
            </a:r>
          </a:p>
          <a:p>
            <a:pPr>
              <a:buNone/>
            </a:pPr>
            <a:r>
              <a:rPr lang="en-US" sz="2400" dirty="0" smtClean="0"/>
              <a:t>cellular damage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Pathogenesis</a:t>
            </a:r>
          </a:p>
          <a:p>
            <a:r>
              <a:rPr lang="en-US" dirty="0" smtClean="0"/>
              <a:t>Classification </a:t>
            </a:r>
          </a:p>
          <a:p>
            <a:r>
              <a:rPr lang="en-US" dirty="0" smtClean="0"/>
              <a:t>Individual disorders</a:t>
            </a:r>
          </a:p>
          <a:p>
            <a:r>
              <a:rPr lang="en-US" dirty="0" smtClean="0"/>
              <a:t>Congenital ataxias</a:t>
            </a:r>
          </a:p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SCHEMA OF 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99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Different phenotypes </a:t>
            </a:r>
          </a:p>
          <a:p>
            <a:pPr lvl="1">
              <a:lnSpc>
                <a:spcPct val="80000"/>
              </a:lnSpc>
              <a:buNone/>
            </a:pPr>
            <a:endParaRPr lang="en-US" sz="3200" dirty="0" smtClean="0"/>
          </a:p>
          <a:p>
            <a:pPr lvl="1">
              <a:lnSpc>
                <a:spcPct val="80000"/>
              </a:lnSpc>
              <a:buNone/>
            </a:pPr>
            <a:endParaRPr lang="en-US" sz="3200" dirty="0" smtClean="0"/>
          </a:p>
          <a:p>
            <a:pPr lvl="1">
              <a:lnSpc>
                <a:spcPct val="80000"/>
              </a:lnSpc>
              <a:buNone/>
            </a:pPr>
            <a:r>
              <a:rPr lang="en-US" dirty="0" smtClean="0"/>
              <a:t>Late onset </a:t>
            </a:r>
            <a:r>
              <a:rPr lang="en-US" dirty="0" err="1" smtClean="0"/>
              <a:t>Friedreich</a:t>
            </a:r>
            <a:r>
              <a:rPr lang="en-US" dirty="0" smtClean="0"/>
              <a:t> ataxia (LOFA) onset after 25 years 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  <a:buNone/>
            </a:pPr>
            <a:r>
              <a:rPr lang="en-US" dirty="0" smtClean="0"/>
              <a:t>FA with retained reflexes (FARR)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  <a:buNone/>
            </a:pPr>
            <a:r>
              <a:rPr lang="en-US" dirty="0" smtClean="0"/>
              <a:t>Acadian form of FA - no </a:t>
            </a:r>
            <a:r>
              <a:rPr lang="en-US" dirty="0" err="1" smtClean="0"/>
              <a:t>cardiomyopathy</a:t>
            </a:r>
            <a:r>
              <a:rPr lang="en-US" dirty="0" smtClean="0"/>
              <a:t> or diabetes.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05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304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5908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5908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343400"/>
            <a:ext cx="91440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This disorder presents with FA </a:t>
            </a:r>
            <a:r>
              <a:rPr lang="en-US" sz="2800" dirty="0" err="1" smtClean="0"/>
              <a:t>phentype</a:t>
            </a:r>
            <a:r>
              <a:rPr lang="en-US" sz="2800" dirty="0" smtClean="0"/>
              <a:t> but serum</a:t>
            </a:r>
          </a:p>
          <a:p>
            <a:pPr>
              <a:buNone/>
            </a:pPr>
            <a:r>
              <a:rPr lang="en-US" sz="2800" dirty="0" smtClean="0"/>
              <a:t>concentrations of vitamin E are low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Retinitis </a:t>
            </a:r>
            <a:r>
              <a:rPr lang="en-US" sz="2800" dirty="0" err="1" smtClean="0"/>
              <a:t>pigmentosa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Less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Slower course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Ataxia with vitamin E deficiency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372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disease is caused by mutation of the α </a:t>
            </a:r>
            <a:r>
              <a:rPr lang="en-US" sz="2800" dirty="0" err="1" smtClean="0"/>
              <a:t>tocopherol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Transfer protein on chromosome  8 q13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α-</a:t>
            </a:r>
            <a:r>
              <a:rPr lang="en-US" sz="2800" dirty="0" err="1" smtClean="0"/>
              <a:t>tocopherol</a:t>
            </a:r>
            <a:r>
              <a:rPr lang="en-US" sz="2800" dirty="0" smtClean="0"/>
              <a:t> transfer protein mediates the</a:t>
            </a:r>
          </a:p>
          <a:p>
            <a:pPr>
              <a:buNone/>
            </a:pPr>
            <a:r>
              <a:rPr lang="en-US" sz="2800" dirty="0" smtClean="0"/>
              <a:t>Incorporation of vitamin E into circulating lipoproteins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mutations  reduce the delivery of vitamin E to the CNS</a:t>
            </a:r>
          </a:p>
          <a:p>
            <a:pPr>
              <a:buNone/>
            </a:pPr>
            <a:r>
              <a:rPr lang="en-US" sz="2800" dirty="0" smtClean="0"/>
              <a:t>increasing oxidative stress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372600" cy="6400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en-US" sz="31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Low </a:t>
            </a:r>
            <a:r>
              <a:rPr lang="en-US" sz="2800" dirty="0"/>
              <a:t>serum vitamin E values (&lt; 2.5 mg/L; normal </a:t>
            </a:r>
            <a:r>
              <a:rPr lang="en-US" sz="2800" dirty="0" smtClean="0"/>
              <a:t>value 6–15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mg/L</a:t>
            </a:r>
            <a:r>
              <a:rPr lang="en-US" sz="2800" dirty="0"/>
              <a:t>) </a:t>
            </a: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Lipid </a:t>
            </a:r>
            <a:r>
              <a:rPr lang="en-US" sz="2800" dirty="0"/>
              <a:t>profile and RBC morphology – </a:t>
            </a:r>
            <a:r>
              <a:rPr lang="en-US" sz="2800" dirty="0" smtClean="0"/>
              <a:t>Normal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Axonal </a:t>
            </a:r>
            <a:r>
              <a:rPr lang="en-US" sz="2800" dirty="0"/>
              <a:t>sensory </a:t>
            </a:r>
            <a:r>
              <a:rPr lang="en-US" sz="2800" dirty="0" smtClean="0"/>
              <a:t>neuropathy                       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                                 </a:t>
            </a:r>
          </a:p>
          <a:p>
            <a:pPr>
              <a:lnSpc>
                <a:spcPct val="80000"/>
              </a:lnSpc>
              <a:buNone/>
            </a:pPr>
            <a:endParaRPr lang="en-US" sz="3600" u="sng" dirty="0" smtClean="0"/>
          </a:p>
          <a:p>
            <a:pPr>
              <a:lnSpc>
                <a:spcPct val="80000"/>
              </a:lnSpc>
              <a:buNone/>
            </a:pPr>
            <a:r>
              <a:rPr lang="en-US" sz="3600" dirty="0" smtClean="0"/>
              <a:t>                         Treatment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1500 mg of alpha-</a:t>
            </a:r>
            <a:r>
              <a:rPr lang="en-US" sz="2800" dirty="0" err="1" smtClean="0"/>
              <a:t>tocopherol</a:t>
            </a:r>
            <a:r>
              <a:rPr lang="en-US" sz="2800" dirty="0" smtClean="0"/>
              <a:t> in two daily doses maximal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efficacy in </a:t>
            </a:r>
            <a:r>
              <a:rPr lang="en-US" sz="2800" dirty="0" err="1" smtClean="0"/>
              <a:t>presymptomatic</a:t>
            </a:r>
            <a:r>
              <a:rPr lang="en-US" sz="2800" dirty="0" smtClean="0"/>
              <a:t> patients and patients with very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mild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161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133600"/>
            <a:ext cx="701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105400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Conclusion </a:t>
            </a:r>
            <a:r>
              <a:rPr lang="en-US" dirty="0" smtClean="0"/>
              <a:t>Vitamin E supplementation in AVED patients seems to stop disease</a:t>
            </a:r>
          </a:p>
          <a:p>
            <a:r>
              <a:rPr lang="en-US" dirty="0" smtClean="0"/>
              <a:t>progression and may lead to improvement of the </a:t>
            </a:r>
            <a:r>
              <a:rPr lang="en-US" dirty="0" err="1" smtClean="0"/>
              <a:t>cerebellar</a:t>
            </a:r>
            <a:r>
              <a:rPr lang="en-US" dirty="0" smtClean="0"/>
              <a:t> syndrome. It should be prescribed as soon as the diagnosis is made, with better results with supplementation in earlier stages of the disease.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 err="1" smtClean="0"/>
              <a:t>Bassen-Kornzweig</a:t>
            </a:r>
            <a:r>
              <a:rPr lang="en-US" sz="2800" dirty="0" smtClean="0"/>
              <a:t> syndrome 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Inborn error of lipoprotein metabolism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Abnormality in the </a:t>
            </a:r>
            <a:r>
              <a:rPr lang="en-US" sz="2800" dirty="0" err="1" smtClean="0"/>
              <a:t>microsomal</a:t>
            </a:r>
            <a:r>
              <a:rPr lang="en-US" sz="2800" dirty="0" smtClean="0"/>
              <a:t> </a:t>
            </a:r>
            <a:r>
              <a:rPr lang="en-US" sz="2800" dirty="0" err="1" smtClean="0"/>
              <a:t>trygliceride</a:t>
            </a:r>
            <a:r>
              <a:rPr lang="en-US" sz="2800" dirty="0" smtClean="0"/>
              <a:t> transfer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protein (MTP)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Gene maps to chromosome 4q22-24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Assembly and secretion of plasma lipoproteins that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contain </a:t>
            </a:r>
            <a:r>
              <a:rPr lang="en-US" sz="2800" dirty="0" err="1" smtClean="0"/>
              <a:t>apolipoprotein</a:t>
            </a:r>
            <a:r>
              <a:rPr lang="en-US" sz="2800" dirty="0" smtClean="0"/>
              <a:t> B defective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           </a:t>
            </a:r>
            <a:r>
              <a:rPr lang="en-US" sz="4000" b="1" dirty="0" err="1" smtClean="0">
                <a:solidFill>
                  <a:srgbClr val="FFC000"/>
                </a:solidFill>
              </a:rPr>
              <a:t>Abetalipoproteinaemia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Hereditary ataxias can be divided into </a:t>
            </a:r>
            <a:r>
              <a:rPr lang="en-US" sz="2800" dirty="0" err="1" smtClean="0"/>
              <a:t>autosomal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dominant, </a:t>
            </a:r>
            <a:r>
              <a:rPr lang="en-US" sz="2800" dirty="0" err="1" smtClean="0"/>
              <a:t>autosomal</a:t>
            </a:r>
            <a:r>
              <a:rPr lang="en-US" sz="2800" dirty="0" smtClean="0"/>
              <a:t> recessive, X-linked and</a:t>
            </a:r>
          </a:p>
          <a:p>
            <a:pPr>
              <a:buNone/>
            </a:pPr>
            <a:r>
              <a:rPr lang="en-US" sz="2800" dirty="0" smtClean="0"/>
              <a:t>mitochondrial on the basis of mode of inheritance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smtClean="0"/>
              <a:t>                       INTRODUCTION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3200" b="1" dirty="0" smtClean="0"/>
              <a:t>                          </a:t>
            </a:r>
            <a:r>
              <a:rPr lang="en-US" sz="3200" b="1" u="sng" dirty="0" smtClean="0"/>
              <a:t>Clinical features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err="1" smtClean="0"/>
              <a:t>Malabsorption</a:t>
            </a:r>
            <a:r>
              <a:rPr lang="en-US" sz="2800" dirty="0" smtClean="0"/>
              <a:t> syndrome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err="1" smtClean="0"/>
              <a:t>Pigmentary</a:t>
            </a:r>
            <a:r>
              <a:rPr lang="en-US" sz="2800" dirty="0" smtClean="0"/>
              <a:t> degeneration of the retina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Progressive ataxic neuropathy</a:t>
            </a:r>
          </a:p>
          <a:p>
            <a:pPr lvl="1"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  <a:buNone/>
            </a:pPr>
            <a:r>
              <a:rPr lang="en-US" sz="3200" b="1" dirty="0" smtClean="0"/>
              <a:t>                  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3200" b="1" dirty="0" smtClean="0"/>
              <a:t>                         </a:t>
            </a:r>
            <a:r>
              <a:rPr lang="en-US" sz="3200" b="1" u="sng" dirty="0" smtClean="0"/>
              <a:t> Investigations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Red cells - "thorny" - </a:t>
            </a:r>
            <a:r>
              <a:rPr lang="en-US" sz="2800" dirty="0" err="1" smtClean="0"/>
              <a:t>acanthocytosis</a:t>
            </a:r>
            <a:r>
              <a:rPr lang="en-US" sz="2800" dirty="0" smtClean="0"/>
              <a:t>. 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Total cholesterol is low (&lt;70 mg/</a:t>
            </a:r>
            <a:r>
              <a:rPr lang="en-US" sz="2800" dirty="0" err="1" smtClean="0"/>
              <a:t>dL</a:t>
            </a:r>
            <a:r>
              <a:rPr lang="en-US" sz="2800" dirty="0" smtClean="0"/>
              <a:t>) &amp; triglycerides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almost undetectable. 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Lipoprotein profile - absent low-density lipoproteins (LDL) and VLDL.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4676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5791200"/>
            <a:ext cx="7620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01980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 IN ABL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9713" y="0"/>
            <a:ext cx="312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144000" cy="594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</a:t>
            </a:r>
            <a:r>
              <a:rPr lang="en-US" sz="3600" b="1" dirty="0" smtClean="0"/>
              <a:t>Treatment</a:t>
            </a:r>
            <a:endParaRPr lang="en-US" sz="3600" b="1" dirty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2800" dirty="0" smtClean="0"/>
              <a:t>Administration </a:t>
            </a:r>
            <a:r>
              <a:rPr lang="en-US" sz="2800" dirty="0"/>
              <a:t>of a low fat </a:t>
            </a:r>
            <a:r>
              <a:rPr lang="en-US" sz="2800" dirty="0" smtClean="0"/>
              <a:t>diet</a:t>
            </a:r>
          </a:p>
          <a:p>
            <a:pPr>
              <a:buNone/>
            </a:pPr>
            <a:r>
              <a:rPr lang="en-US" sz="2800" dirty="0" smtClean="0"/>
              <a:t>High </a:t>
            </a:r>
            <a:r>
              <a:rPr lang="en-US" sz="2800" dirty="0"/>
              <a:t>doses of vitamins A and </a:t>
            </a:r>
            <a:r>
              <a:rPr lang="en-US" sz="2800" dirty="0" smtClean="0"/>
              <a:t>E</a:t>
            </a:r>
          </a:p>
          <a:p>
            <a:pPr>
              <a:buNone/>
            </a:pPr>
            <a:r>
              <a:rPr lang="en-US" sz="2800" dirty="0" smtClean="0"/>
              <a:t>Prevent progression if treatment begun early</a:t>
            </a:r>
          </a:p>
          <a:p>
            <a:pPr lvl="1"/>
            <a:endParaRPr lang="en-US" sz="3200" dirty="0" smtClean="0"/>
          </a:p>
          <a:p>
            <a:pPr>
              <a:buNone/>
            </a:pPr>
            <a:endParaRPr lang="en-US" sz="34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                                       </a:t>
            </a:r>
            <a:r>
              <a:rPr lang="en-US" sz="3600" b="1" dirty="0" err="1" smtClean="0">
                <a:solidFill>
                  <a:srgbClr val="FFC000"/>
                </a:solidFill>
              </a:rPr>
              <a:t>Refsum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disease</a:t>
            </a:r>
            <a:endParaRPr lang="en-US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Defective </a:t>
            </a:r>
            <a:r>
              <a:rPr lang="en-US" sz="2800" dirty="0" err="1"/>
              <a:t>peroxisomal</a:t>
            </a:r>
            <a:r>
              <a:rPr lang="en-US" sz="2800" dirty="0"/>
              <a:t> alpha oxidation of </a:t>
            </a:r>
            <a:r>
              <a:rPr lang="en-US" sz="2800" dirty="0" smtClean="0"/>
              <a:t>the branched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Chain fatty </a:t>
            </a:r>
            <a:r>
              <a:rPr lang="en-US" sz="2800" dirty="0"/>
              <a:t>acids like </a:t>
            </a:r>
            <a:r>
              <a:rPr lang="en-US" sz="2800" dirty="0" err="1"/>
              <a:t>phytanic</a:t>
            </a:r>
            <a:r>
              <a:rPr lang="en-US" sz="2800" dirty="0"/>
              <a:t> </a:t>
            </a:r>
            <a:r>
              <a:rPr lang="en-US" sz="2800" dirty="0" smtClean="0"/>
              <a:t>acid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The defective enzyme is </a:t>
            </a:r>
            <a:r>
              <a:rPr lang="en-US" sz="2800" dirty="0" err="1" smtClean="0"/>
              <a:t>phytanoyl</a:t>
            </a:r>
            <a:r>
              <a:rPr lang="en-US" sz="2800" dirty="0" smtClean="0"/>
              <a:t> coenzyme A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err="1" smtClean="0"/>
              <a:t>hydroxylase</a:t>
            </a:r>
            <a:r>
              <a:rPr lang="en-US" sz="2800" dirty="0" smtClean="0"/>
              <a:t> </a:t>
            </a:r>
            <a:endParaRPr lang="en-US" sz="3200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76601"/>
            <a:ext cx="60198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PHYH gene - chromosome 10p 11.2 is responsible in most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3600" b="1" dirty="0" smtClean="0"/>
              <a:t>                        Clinical features 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Age of onset varies, most patients &lt; 20 years. </a:t>
            </a:r>
          </a:p>
          <a:p>
            <a:pPr>
              <a:lnSpc>
                <a:spcPct val="80000"/>
              </a:lnSpc>
              <a:buNone/>
            </a:pPr>
            <a:endParaRPr lang="en-US" b="1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Neurological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 smtClean="0"/>
              <a:t>cerebellar</a:t>
            </a:r>
            <a:r>
              <a:rPr lang="en-US" sz="2800" dirty="0" smtClean="0"/>
              <a:t> ataxia.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retinitis </a:t>
            </a:r>
            <a:r>
              <a:rPr lang="en-US" sz="2800" dirty="0" err="1" smtClean="0"/>
              <a:t>pigmentosa</a:t>
            </a:r>
            <a:r>
              <a:rPr lang="en-US" sz="2800" dirty="0" smtClean="0"/>
              <a:t> (</a:t>
            </a:r>
            <a:r>
              <a:rPr lang="en-US" sz="2800" dirty="0" err="1" smtClean="0">
                <a:solidFill>
                  <a:srgbClr val="92D050"/>
                </a:solidFill>
              </a:rPr>
              <a:t>usualy</a:t>
            </a:r>
            <a:r>
              <a:rPr lang="en-US" sz="2800" dirty="0" smtClean="0">
                <a:solidFill>
                  <a:srgbClr val="92D050"/>
                </a:solidFill>
              </a:rPr>
              <a:t> the first manifestation</a:t>
            </a:r>
            <a:r>
              <a:rPr lang="en-US" sz="2800" dirty="0" smtClean="0"/>
              <a:t>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chronic </a:t>
            </a:r>
            <a:r>
              <a:rPr lang="en-US" sz="2800" dirty="0" err="1" smtClean="0"/>
              <a:t>polyneuropathy</a:t>
            </a: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err="1" smtClean="0"/>
              <a:t>Anosmia</a:t>
            </a: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deafness</a:t>
            </a:r>
            <a:endParaRPr lang="en-US" sz="3200" dirty="0" smtClean="0"/>
          </a:p>
          <a:p>
            <a:pPr lvl="1">
              <a:lnSpc>
                <a:spcPct val="80000"/>
              </a:lnSpc>
              <a:buNone/>
            </a:pPr>
            <a:endParaRPr lang="en-US" sz="3200" dirty="0" smtClean="0"/>
          </a:p>
          <a:p>
            <a:pPr>
              <a:buNone/>
            </a:pPr>
            <a:r>
              <a:rPr lang="en-US" dirty="0" smtClean="0"/>
              <a:t>Non neurological  </a:t>
            </a:r>
          </a:p>
          <a:p>
            <a:pPr>
              <a:buNone/>
            </a:pPr>
            <a:r>
              <a:rPr lang="en-US" dirty="0" smtClean="0"/>
              <a:t>     cardiac arrhythmias</a:t>
            </a:r>
          </a:p>
          <a:p>
            <a:pPr>
              <a:buNone/>
            </a:pPr>
            <a:r>
              <a:rPr lang="en-US" dirty="0" smtClean="0"/>
              <a:t>     bony and skin abnormalities </a:t>
            </a:r>
          </a:p>
          <a:p>
            <a:pPr lvl="1">
              <a:lnSpc>
                <a:spcPct val="80000"/>
              </a:lnSpc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1440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Typically patients with </a:t>
            </a:r>
            <a:r>
              <a:rPr lang="en-US" dirty="0" err="1" smtClean="0"/>
              <a:t>Refsum</a:t>
            </a:r>
            <a:r>
              <a:rPr lang="en-US" dirty="0" smtClean="0"/>
              <a:t> disease first present before the</a:t>
            </a:r>
          </a:p>
          <a:p>
            <a:pPr>
              <a:buNone/>
            </a:pPr>
            <a:r>
              <a:rPr lang="en-US" dirty="0" smtClean="0"/>
              <a:t>age of 20 years with </a:t>
            </a:r>
            <a:r>
              <a:rPr lang="en-US" dirty="0" err="1" smtClean="0"/>
              <a:t>nyctalopia</a:t>
            </a:r>
            <a:r>
              <a:rPr lang="en-US" dirty="0" smtClean="0"/>
              <a:t>. diagnosis is frequently delayed</a:t>
            </a:r>
          </a:p>
          <a:p>
            <a:pPr>
              <a:buNone/>
            </a:pPr>
            <a:r>
              <a:rPr lang="en-US" dirty="0" smtClean="0"/>
              <a:t>for at least a decade till  the development of neurological</a:t>
            </a:r>
          </a:p>
          <a:p>
            <a:pPr>
              <a:buNone/>
            </a:pPr>
            <a:r>
              <a:rPr lang="en-US" dirty="0" smtClean="0"/>
              <a:t>symptoms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 lvl="2">
              <a:lnSpc>
                <a:spcPct val="80000"/>
              </a:lnSpc>
              <a:buNone/>
            </a:pPr>
            <a:endParaRPr lang="en-US" sz="3200" dirty="0" smtClean="0"/>
          </a:p>
          <a:p>
            <a:pPr lvl="2">
              <a:lnSpc>
                <a:spcPct val="80000"/>
              </a:lnSpc>
              <a:buNone/>
            </a:pPr>
            <a:r>
              <a:rPr lang="en-US" sz="3200" dirty="0" smtClean="0"/>
              <a:t> </a:t>
            </a:r>
          </a:p>
          <a:p>
            <a:pPr lvl="2">
              <a:lnSpc>
                <a:spcPct val="80000"/>
              </a:lnSpc>
            </a:pPr>
            <a:endParaRPr lang="en-US" sz="3200" dirty="0" smtClean="0"/>
          </a:p>
          <a:p>
            <a:pPr lvl="2">
              <a:lnSpc>
                <a:spcPct val="80000"/>
              </a:lnSpc>
              <a:buNone/>
            </a:pPr>
            <a:endParaRPr lang="en-US" sz="3200" dirty="0"/>
          </a:p>
          <a:p>
            <a:pPr lvl="2">
              <a:lnSpc>
                <a:spcPct val="80000"/>
              </a:lnSpc>
            </a:pP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739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Diagnostic tetrad of RD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Retinitis </a:t>
            </a:r>
            <a:r>
              <a:rPr lang="en-US" dirty="0" err="1" smtClean="0"/>
              <a:t>pigmentosa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Cerebellar</a:t>
            </a:r>
            <a:r>
              <a:rPr lang="en-US" dirty="0" smtClean="0"/>
              <a:t> ataxia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Peripheral </a:t>
            </a:r>
            <a:r>
              <a:rPr lang="en-US" dirty="0" err="1" smtClean="0"/>
              <a:t>polyneuropathy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High CSF protein without </a:t>
            </a:r>
            <a:r>
              <a:rPr lang="en-US" dirty="0" err="1" smtClean="0"/>
              <a:t>pleocytosis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3726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3000" dirty="0">
              <a:effectLst/>
            </a:endParaRPr>
          </a:p>
          <a:p>
            <a:pPr>
              <a:buNone/>
            </a:pPr>
            <a:r>
              <a:rPr lang="en-US" dirty="0" smtClean="0">
                <a:effectLst/>
              </a:rPr>
              <a:t> </a:t>
            </a:r>
          </a:p>
          <a:p>
            <a:pPr>
              <a:buNone/>
            </a:pPr>
            <a:r>
              <a:rPr lang="en-US" sz="2800" dirty="0" smtClean="0"/>
              <a:t>The key feature in all these disorders is </a:t>
            </a:r>
            <a:r>
              <a:rPr lang="en-US" sz="2800" dirty="0" err="1" smtClean="0"/>
              <a:t>spinocerebellar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Ataxia involving the cerebellum, brainstem or</a:t>
            </a:r>
          </a:p>
          <a:p>
            <a:pPr>
              <a:buNone/>
            </a:pPr>
            <a:r>
              <a:rPr lang="en-US" sz="2800" dirty="0" err="1" smtClean="0"/>
              <a:t>spinocerebellar</a:t>
            </a:r>
            <a:r>
              <a:rPr lang="en-US" sz="2800" dirty="0" smtClean="0"/>
              <a:t> long tracts</a:t>
            </a:r>
            <a:endParaRPr lang="en-US" sz="2800" dirty="0">
              <a:effectLst/>
            </a:endParaRPr>
          </a:p>
          <a:p>
            <a:pPr lvl="1">
              <a:lnSpc>
                <a:spcPct val="80000"/>
              </a:lnSpc>
            </a:pPr>
            <a:endParaRPr lang="en-US" sz="3200" dirty="0" smtClean="0">
              <a:effectLst/>
            </a:endParaRPr>
          </a:p>
          <a:p>
            <a:pPr lvl="1">
              <a:lnSpc>
                <a:spcPct val="80000"/>
              </a:lnSpc>
            </a:pPr>
            <a:endParaRPr lang="en-US" sz="32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err="1" smtClean="0">
                <a:effectLst/>
              </a:rPr>
              <a:t>autosomal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recessive inheritance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800" dirty="0">
                <a:effectLst/>
              </a:rPr>
              <a:t>In most early onset  </a:t>
            </a:r>
            <a:r>
              <a:rPr lang="en-US" sz="2800" dirty="0" smtClean="0">
                <a:effectLst/>
              </a:rPr>
              <a:t>( </a:t>
            </a:r>
            <a:r>
              <a:rPr lang="en-US" sz="2800" dirty="0">
                <a:effectLst/>
              </a:rPr>
              <a:t>before 20 years)</a:t>
            </a:r>
            <a:endParaRPr lang="en-US" sz="2800" dirty="0"/>
          </a:p>
        </p:txBody>
      </p:sp>
      <p:sp>
        <p:nvSpPr>
          <p:cNvPr id="252932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sz="4200" dirty="0" err="1"/>
              <a:t>Autosomal</a:t>
            </a:r>
            <a:r>
              <a:rPr lang="en-US" sz="4200" dirty="0"/>
              <a:t> Recessive </a:t>
            </a:r>
            <a:r>
              <a:rPr lang="en-US" sz="4200" dirty="0" err="1"/>
              <a:t>Cerebellar</a:t>
            </a:r>
            <a:r>
              <a:rPr lang="en-US" sz="4200" dirty="0"/>
              <a:t> Ataxias </a:t>
            </a:r>
            <a:r>
              <a:rPr lang="en-US" sz="4200" dirty="0" smtClean="0"/>
              <a:t>              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838200"/>
            <a:ext cx="6934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914400"/>
            <a:ext cx="65532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19275" y="609601"/>
            <a:ext cx="550545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315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3810000"/>
            <a:ext cx="8229600" cy="204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Elevated serum </a:t>
            </a:r>
            <a:r>
              <a:rPr lang="en-US" sz="2800" dirty="0" err="1" smtClean="0"/>
              <a:t>phytanic</a:t>
            </a:r>
            <a:r>
              <a:rPr lang="en-US" sz="2800" dirty="0" smtClean="0"/>
              <a:t> acid levels </a:t>
            </a:r>
          </a:p>
          <a:p>
            <a:pPr>
              <a:buNone/>
            </a:pPr>
            <a:r>
              <a:rPr lang="en-US" sz="2800" dirty="0" smtClean="0"/>
              <a:t>NCS  </a:t>
            </a:r>
            <a:r>
              <a:rPr lang="en-US" sz="2800" dirty="0" err="1" smtClean="0"/>
              <a:t>Demyelinating</a:t>
            </a:r>
            <a:r>
              <a:rPr lang="en-US" sz="2800" dirty="0" smtClean="0"/>
              <a:t> neuropathy </a:t>
            </a:r>
          </a:p>
          <a:p>
            <a:pPr>
              <a:buNone/>
            </a:pPr>
            <a:r>
              <a:rPr lang="en-US" sz="2800" dirty="0" smtClean="0"/>
              <a:t>CSF Protein usually elevated 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Enzyme activity in cultured fibroblasts </a:t>
            </a:r>
          </a:p>
          <a:p>
            <a:pPr>
              <a:buNone/>
            </a:pPr>
            <a:r>
              <a:rPr lang="en-US" sz="2800" dirty="0" smtClean="0"/>
              <a:t>PAHX Gene study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Investigations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                       </a:t>
            </a:r>
            <a:r>
              <a:rPr lang="en-US" sz="4000" u="sng" dirty="0" smtClean="0"/>
              <a:t>Treatment</a:t>
            </a:r>
            <a:endParaRPr lang="en-US" sz="4000" u="sng" dirty="0"/>
          </a:p>
          <a:p>
            <a:pPr>
              <a:buNone/>
            </a:pPr>
            <a:endParaRPr lang="en-US" sz="4000" u="sng" dirty="0" smtClean="0"/>
          </a:p>
          <a:p>
            <a:pPr>
              <a:buNone/>
            </a:pPr>
            <a:r>
              <a:rPr lang="en-US" sz="2800" dirty="0" smtClean="0"/>
              <a:t>Restriction </a:t>
            </a:r>
            <a:r>
              <a:rPr lang="en-US" sz="2800" dirty="0"/>
              <a:t>of food containing high </a:t>
            </a:r>
            <a:r>
              <a:rPr lang="en-US" sz="2800" dirty="0" err="1"/>
              <a:t>phytanic</a:t>
            </a:r>
            <a:r>
              <a:rPr lang="en-US" sz="2800" dirty="0"/>
              <a:t> acid </a:t>
            </a:r>
            <a:r>
              <a:rPr lang="en-US" sz="2800" dirty="0" smtClean="0"/>
              <a:t>level</a:t>
            </a:r>
          </a:p>
          <a:p>
            <a:pPr>
              <a:buNone/>
            </a:pPr>
            <a:r>
              <a:rPr lang="en-US" sz="2800" dirty="0" smtClean="0"/>
              <a:t>    Fish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    Meat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    Dairy products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Acute </a:t>
            </a:r>
            <a:r>
              <a:rPr lang="en-US" sz="2800" dirty="0"/>
              <a:t>cases- plasma exchange - used to reduce </a:t>
            </a:r>
            <a:r>
              <a:rPr lang="en-US" sz="2800" dirty="0" smtClean="0"/>
              <a:t>plasma</a:t>
            </a:r>
          </a:p>
          <a:p>
            <a:pPr>
              <a:buNone/>
            </a:pPr>
            <a:r>
              <a:rPr lang="en-US" sz="2800" dirty="0" err="1" smtClean="0"/>
              <a:t>phytanic</a:t>
            </a:r>
            <a:r>
              <a:rPr lang="en-US" sz="2800" dirty="0" smtClean="0"/>
              <a:t> acid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Enzyme  replacement therapy under evaluation 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144000" cy="6248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                    </a:t>
            </a:r>
            <a:r>
              <a:rPr lang="en-US" sz="3600" b="1" dirty="0" smtClean="0">
                <a:solidFill>
                  <a:srgbClr val="FFC000"/>
                </a:solidFill>
              </a:rPr>
              <a:t>Late-onset </a:t>
            </a:r>
            <a:r>
              <a:rPr lang="en-US" sz="3600" b="1" dirty="0" err="1">
                <a:solidFill>
                  <a:srgbClr val="FFC000"/>
                </a:solidFill>
              </a:rPr>
              <a:t>Tay</a:t>
            </a:r>
            <a:r>
              <a:rPr lang="en-US" sz="3600" b="1" dirty="0">
                <a:solidFill>
                  <a:srgbClr val="FFC000"/>
                </a:solidFill>
              </a:rPr>
              <a:t>-Sachs disease</a:t>
            </a:r>
            <a:endParaRPr lang="en-US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GM2-gangliosidosis </a:t>
            </a:r>
            <a:r>
              <a:rPr lang="en-US" dirty="0"/>
              <a:t>- deficiency of the enzyme </a:t>
            </a:r>
            <a:r>
              <a:rPr lang="en-US" dirty="0" smtClean="0"/>
              <a:t>β </a:t>
            </a:r>
            <a:r>
              <a:rPr lang="en-US" dirty="0" err="1" smtClean="0"/>
              <a:t>hexosaminidase</a:t>
            </a:r>
            <a:r>
              <a:rPr lang="en-US" dirty="0" smtClean="0"/>
              <a:t>  A    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                             HEXA-chromosome </a:t>
            </a:r>
            <a:r>
              <a:rPr lang="en-US" dirty="0"/>
              <a:t>15q23–24. 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sz="3200" u="sng" dirty="0" smtClean="0"/>
          </a:p>
          <a:p>
            <a:pPr>
              <a:lnSpc>
                <a:spcPct val="80000"/>
              </a:lnSpc>
              <a:buNone/>
            </a:pPr>
            <a:r>
              <a:rPr lang="en-US" sz="3200" u="sng" dirty="0" smtClean="0"/>
              <a:t>Late-onset </a:t>
            </a:r>
            <a:r>
              <a:rPr lang="en-US" sz="3200" u="sng" dirty="0"/>
              <a:t>phenotype presents as 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childhood </a:t>
            </a:r>
            <a:r>
              <a:rPr lang="en-US" sz="2800" dirty="0"/>
              <a:t>or  adult-onset disease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err="1" smtClean="0"/>
              <a:t>cerebellar</a:t>
            </a:r>
            <a:r>
              <a:rPr lang="en-US" sz="2800" dirty="0" smtClean="0"/>
              <a:t> </a:t>
            </a:r>
            <a:r>
              <a:rPr lang="en-US" sz="2800" dirty="0"/>
              <a:t>dysfunction 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err="1" smtClean="0"/>
              <a:t>areflexia</a:t>
            </a:r>
            <a:endParaRPr lang="en-US" sz="2800" dirty="0"/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proximal </a:t>
            </a:r>
            <a:r>
              <a:rPr lang="en-US" sz="2800" dirty="0">
                <a:solidFill>
                  <a:srgbClr val="92D050"/>
                </a:solidFill>
              </a:rPr>
              <a:t>muscle weakness, muscle atrophy </a:t>
            </a:r>
            <a:r>
              <a:rPr lang="en-US" sz="2800" dirty="0" smtClean="0">
                <a:solidFill>
                  <a:srgbClr val="92D050"/>
                </a:solidFill>
              </a:rPr>
              <a:t>and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800" dirty="0" err="1" smtClean="0">
                <a:solidFill>
                  <a:srgbClr val="92D050"/>
                </a:solidFill>
              </a:rPr>
              <a:t>Fasciculations</a:t>
            </a:r>
            <a:r>
              <a:rPr lang="en-US" sz="2800" dirty="0" smtClean="0">
                <a:solidFill>
                  <a:srgbClr val="92D050"/>
                </a:solidFill>
              </a:rPr>
              <a:t>  and spasticity</a:t>
            </a:r>
            <a:endParaRPr lang="en-US" sz="2800" dirty="0">
              <a:solidFill>
                <a:srgbClr val="92D050"/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psychiatric </a:t>
            </a:r>
            <a:r>
              <a:rPr lang="en-US" sz="2800" dirty="0"/>
              <a:t>or </a:t>
            </a:r>
            <a:r>
              <a:rPr lang="en-US" sz="2800" dirty="0" err="1"/>
              <a:t>behavioural</a:t>
            </a:r>
            <a:r>
              <a:rPr lang="en-US" sz="2800" dirty="0"/>
              <a:t>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/>
              <a:t>Infantile </a:t>
            </a:r>
            <a:r>
              <a:rPr lang="en-US" sz="3000" dirty="0" err="1" smtClean="0"/>
              <a:t>Tay</a:t>
            </a:r>
            <a:r>
              <a:rPr lang="en-US" sz="3000" dirty="0" smtClean="0"/>
              <a:t>–Sachs disease is characterized by progressive</a:t>
            </a:r>
          </a:p>
          <a:p>
            <a:pPr>
              <a:buNone/>
            </a:pPr>
            <a:r>
              <a:rPr lang="en-US" sz="3000" dirty="0" smtClean="0"/>
              <a:t>Psychomotor </a:t>
            </a:r>
            <a:r>
              <a:rPr lang="en-US" sz="3000" dirty="0" err="1" smtClean="0"/>
              <a:t>retardation,megalencephaly</a:t>
            </a:r>
            <a:r>
              <a:rPr lang="en-US" sz="3000" dirty="0" smtClean="0"/>
              <a:t>, a retinal cherry</a:t>
            </a:r>
          </a:p>
          <a:p>
            <a:pPr>
              <a:buNone/>
            </a:pPr>
            <a:r>
              <a:rPr lang="en-US" sz="3000" dirty="0" smtClean="0"/>
              <a:t>red </a:t>
            </a:r>
            <a:r>
              <a:rPr lang="en-US" sz="3000" dirty="0" err="1" smtClean="0"/>
              <a:t>spot,blindness</a:t>
            </a:r>
            <a:r>
              <a:rPr lang="en-US" sz="3000" dirty="0" smtClean="0"/>
              <a:t> and death by age 3 to 5 years</a:t>
            </a:r>
            <a:r>
              <a:rPr lang="en-US" dirty="0" smtClean="0"/>
              <a:t>. 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  <a:buNone/>
            </a:pPr>
            <a:r>
              <a:rPr lang="en-US" sz="3000" dirty="0" smtClean="0"/>
              <a:t>The juvenile-onset form can also include Spasticity</a:t>
            </a:r>
          </a:p>
          <a:p>
            <a:pPr>
              <a:lnSpc>
                <a:spcPct val="80000"/>
              </a:lnSpc>
              <a:buNone/>
            </a:pPr>
            <a:r>
              <a:rPr lang="en-US" sz="3000" dirty="0" smtClean="0"/>
              <a:t>Seizures dementia</a:t>
            </a:r>
            <a:r>
              <a:rPr lang="en-US" sz="35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000" dirty="0" smtClean="0"/>
              <a:t>LOTS is a chronic progressive illness, with onset usually in</a:t>
            </a:r>
          </a:p>
          <a:p>
            <a:pPr>
              <a:buNone/>
            </a:pPr>
            <a:r>
              <a:rPr lang="en-US" sz="3000" dirty="0" smtClean="0"/>
              <a:t>early to Mid adulthood unlike the infantile form, the eyes</a:t>
            </a:r>
          </a:p>
          <a:p>
            <a:pPr>
              <a:buNone/>
            </a:pPr>
            <a:r>
              <a:rPr lang="en-US" sz="3000" dirty="0" smtClean="0"/>
              <a:t>in LOTS show no cherry red spot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000" dirty="0" smtClean="0"/>
              <a:t>MRI shows </a:t>
            </a:r>
            <a:r>
              <a:rPr lang="en-US" sz="3000" dirty="0" err="1" smtClean="0"/>
              <a:t>cerebellar</a:t>
            </a:r>
            <a:r>
              <a:rPr lang="en-US" sz="3000" dirty="0" smtClean="0"/>
              <a:t> atrophy, even in patients without</a:t>
            </a:r>
          </a:p>
          <a:p>
            <a:pPr>
              <a:buNone/>
            </a:pPr>
            <a:r>
              <a:rPr lang="en-US" sz="3000" dirty="0" smtClean="0"/>
              <a:t>clinical </a:t>
            </a:r>
            <a:r>
              <a:rPr lang="en-US" sz="3000" dirty="0" err="1" smtClean="0"/>
              <a:t>cerebellar</a:t>
            </a:r>
            <a:r>
              <a:rPr lang="en-US" sz="3000" dirty="0" smtClean="0"/>
              <a:t> involvement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err="1" smtClean="0"/>
              <a:t>Autosomal</a:t>
            </a:r>
            <a:r>
              <a:rPr lang="en-US" sz="2800" dirty="0" smtClean="0"/>
              <a:t> recessive ataxias are generally associated with</a:t>
            </a:r>
          </a:p>
          <a:p>
            <a:pPr>
              <a:buNone/>
            </a:pPr>
            <a:r>
              <a:rPr lang="en-US" sz="2800" dirty="0" smtClean="0"/>
              <a:t>peripheral </a:t>
            </a:r>
            <a:r>
              <a:rPr lang="en-US" sz="2800" dirty="0" err="1" smtClean="0"/>
              <a:t>sensorimotor</a:t>
            </a:r>
            <a:r>
              <a:rPr lang="en-US" sz="2800" dirty="0" smtClean="0"/>
              <a:t> neuropathy, most notably with</a:t>
            </a:r>
          </a:p>
          <a:p>
            <a:pPr>
              <a:buNone/>
            </a:pPr>
            <a:r>
              <a:rPr lang="en-US" sz="2800" dirty="0" smtClean="0"/>
              <a:t>Loss of </a:t>
            </a:r>
            <a:r>
              <a:rPr lang="en-US" sz="2800" dirty="0" err="1" smtClean="0"/>
              <a:t>proprioception</a:t>
            </a:r>
            <a:r>
              <a:rPr lang="en-US" sz="2800" dirty="0" smtClean="0"/>
              <a:t> and vibration sense as seen in the</a:t>
            </a:r>
          </a:p>
          <a:p>
            <a:pPr>
              <a:buNone/>
            </a:pPr>
            <a:r>
              <a:rPr lang="en-US" sz="2800" dirty="0" smtClean="0"/>
              <a:t>prototypical disorder FA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In  contrast to the </a:t>
            </a:r>
            <a:r>
              <a:rPr lang="en-US" sz="2800" dirty="0" err="1" smtClean="0"/>
              <a:t>autosomal</a:t>
            </a:r>
            <a:r>
              <a:rPr lang="en-US" sz="2800" dirty="0" smtClean="0"/>
              <a:t> dominant ataxias </a:t>
            </a:r>
            <a:r>
              <a:rPr lang="en-US" sz="2800" dirty="0" err="1" smtClean="0"/>
              <a:t>autosomal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recessive ataxias tend to have involvement outside the</a:t>
            </a:r>
          </a:p>
          <a:p>
            <a:pPr>
              <a:buNone/>
            </a:pPr>
            <a:r>
              <a:rPr lang="en-US" sz="2800" dirty="0" smtClean="0"/>
              <a:t>nervous system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These differences occur due to phenotype </a:t>
            </a:r>
            <a:r>
              <a:rPr lang="en-US" sz="2800" dirty="0" smtClean="0"/>
              <a:t>– genotypic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Variations.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severe </a:t>
            </a:r>
            <a:r>
              <a:rPr lang="en-US" sz="2800" dirty="0"/>
              <a:t>infantile form two inactive </a:t>
            </a:r>
            <a:r>
              <a:rPr lang="en-US" sz="2800" dirty="0" smtClean="0"/>
              <a:t>alleles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late </a:t>
            </a:r>
            <a:r>
              <a:rPr lang="en-US" sz="2800" dirty="0"/>
              <a:t>onset forms - one inactive allele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800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391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838200" y="54864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Macular cherry red spot in Tay Sach’s diseas  Rare in late onset variety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Diagnosis is established by demonstrating decreased</a:t>
            </a:r>
          </a:p>
          <a:p>
            <a:pPr>
              <a:buNone/>
            </a:pPr>
            <a:r>
              <a:rPr lang="en-US" dirty="0" err="1" smtClean="0"/>
              <a:t>Hexosaminidase</a:t>
            </a:r>
            <a:r>
              <a:rPr lang="en-US" dirty="0" smtClean="0"/>
              <a:t> A activity in serum, leukocytes  or skin</a:t>
            </a:r>
          </a:p>
          <a:p>
            <a:pPr>
              <a:buNone/>
            </a:pPr>
            <a:r>
              <a:rPr lang="en-US" dirty="0" smtClean="0"/>
              <a:t>fibroblasts.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Mutations in the CYP27A1 gene.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Defeciency</a:t>
            </a:r>
            <a:r>
              <a:rPr lang="en-US" dirty="0" smtClean="0"/>
              <a:t> of  sterol 27-hydroxylase which is important for the</a:t>
            </a:r>
          </a:p>
          <a:p>
            <a:pPr>
              <a:buNone/>
            </a:pPr>
            <a:r>
              <a:rPr lang="en-US" dirty="0" smtClean="0"/>
              <a:t>synthesis of bile acid from  cholesterol.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Cholestanol</a:t>
            </a:r>
            <a:r>
              <a:rPr lang="en-US" dirty="0" smtClean="0"/>
              <a:t> and cholesterol level accumulates in brain and</a:t>
            </a:r>
          </a:p>
          <a:p>
            <a:pPr>
              <a:buNone/>
            </a:pPr>
            <a:r>
              <a:rPr lang="en-US" dirty="0" smtClean="0"/>
              <a:t>other tissues leading on to progressive </a:t>
            </a:r>
            <a:r>
              <a:rPr lang="en-US" dirty="0" err="1" smtClean="0"/>
              <a:t>neurodegeneration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FFC000"/>
                </a:solidFill>
              </a:rPr>
              <a:t>Cerebrotendinous</a:t>
            </a:r>
            <a:r>
              <a:rPr lang="en-US" b="1" u="sng" dirty="0" smtClean="0">
                <a:solidFill>
                  <a:srgbClr val="FFC000"/>
                </a:solidFill>
              </a:rPr>
              <a:t> </a:t>
            </a:r>
            <a:r>
              <a:rPr lang="en-US" b="1" u="sng" dirty="0" err="1" smtClean="0">
                <a:solidFill>
                  <a:srgbClr val="FFC000"/>
                </a:solidFill>
              </a:rPr>
              <a:t>Xanthomatosis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u="sng" dirty="0"/>
          </a:p>
          <a:p>
            <a:pPr>
              <a:lnSpc>
                <a:spcPct val="80000"/>
              </a:lnSpc>
              <a:buNone/>
            </a:pPr>
            <a:r>
              <a:rPr lang="en-US" sz="3200" b="1" dirty="0" smtClean="0"/>
              <a:t>                         </a:t>
            </a:r>
            <a:r>
              <a:rPr lang="en-US" sz="3200" b="1" u="sng" dirty="0" smtClean="0"/>
              <a:t>Clinical features</a:t>
            </a:r>
          </a:p>
          <a:p>
            <a:pPr>
              <a:lnSpc>
                <a:spcPct val="80000"/>
              </a:lnSpc>
              <a:buNone/>
            </a:pPr>
            <a:endParaRPr lang="en-US" sz="3200" b="1" u="sng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Progressive </a:t>
            </a:r>
            <a:r>
              <a:rPr lang="en-US" sz="2800" dirty="0" err="1"/>
              <a:t>cerebellar</a:t>
            </a:r>
            <a:r>
              <a:rPr lang="en-US" sz="2800" dirty="0"/>
              <a:t> ataxia onset after </a:t>
            </a:r>
            <a:r>
              <a:rPr lang="en-US" sz="2800" dirty="0" smtClean="0"/>
              <a:t>puberty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Dementia.</a:t>
            </a:r>
            <a:endParaRPr lang="en-US" sz="2800" u="sng" dirty="0"/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Tendon </a:t>
            </a:r>
            <a:r>
              <a:rPr lang="en-US" sz="2800" dirty="0" err="1" smtClean="0"/>
              <a:t>xanthomas</a:t>
            </a:r>
            <a:endParaRPr lang="en-US" sz="2800" dirty="0"/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Juvenile cataracts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Early </a:t>
            </a:r>
            <a:r>
              <a:rPr lang="en-US" sz="2800" dirty="0"/>
              <a:t>atherosclerosis </a:t>
            </a:r>
          </a:p>
          <a:p>
            <a:pPr lvl="1">
              <a:lnSpc>
                <a:spcPct val="80000"/>
              </a:lnSpc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0866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632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3600" dirty="0" smtClean="0"/>
              <a:t>                            </a:t>
            </a:r>
            <a:r>
              <a:rPr lang="en-US" sz="3600" u="sng" dirty="0" smtClean="0"/>
              <a:t>Investigations</a:t>
            </a:r>
            <a:endParaRPr lang="en-US" sz="3600" u="sng" dirty="0"/>
          </a:p>
          <a:p>
            <a:pPr>
              <a:lnSpc>
                <a:spcPct val="80000"/>
              </a:lnSpc>
              <a:buNone/>
            </a:pPr>
            <a:endParaRPr lang="en-US" sz="3600" u="sng" dirty="0" smtClean="0"/>
          </a:p>
          <a:p>
            <a:pPr>
              <a:lnSpc>
                <a:spcPct val="80000"/>
              </a:lnSpc>
              <a:buNone/>
            </a:pPr>
            <a:r>
              <a:rPr lang="en-US" sz="3200" dirty="0" smtClean="0"/>
              <a:t>E</a:t>
            </a:r>
            <a:r>
              <a:rPr lang="en-US" sz="2800" dirty="0" smtClean="0"/>
              <a:t>levated plasma </a:t>
            </a:r>
            <a:r>
              <a:rPr lang="en-US" sz="2800" dirty="0" err="1" smtClean="0"/>
              <a:t>cholestanol</a:t>
            </a:r>
            <a:r>
              <a:rPr lang="en-US" sz="2800" dirty="0" smtClean="0"/>
              <a:t> </a:t>
            </a:r>
            <a:r>
              <a:rPr lang="en-US" sz="2800" dirty="0"/>
              <a:t>concentrations </a:t>
            </a: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Plasma </a:t>
            </a:r>
            <a:r>
              <a:rPr lang="en-US" sz="2800" dirty="0"/>
              <a:t>cholesterol </a:t>
            </a:r>
            <a:r>
              <a:rPr lang="en-US" sz="2800" dirty="0" smtClean="0"/>
              <a:t>often </a:t>
            </a:r>
            <a:r>
              <a:rPr lang="en-US" sz="2800" dirty="0"/>
              <a:t>normal</a:t>
            </a:r>
            <a:r>
              <a:rPr lang="en-US" sz="3200" dirty="0" smtClean="0"/>
              <a:t>.</a:t>
            </a:r>
          </a:p>
          <a:p>
            <a:pPr lvl="1">
              <a:lnSpc>
                <a:spcPct val="80000"/>
              </a:lnSpc>
            </a:pPr>
            <a:endParaRPr lang="en-US" sz="32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MRI Shows  Bilateral </a:t>
            </a:r>
            <a:r>
              <a:rPr lang="en-US" sz="2800" dirty="0" err="1" smtClean="0"/>
              <a:t>hyperintensity</a:t>
            </a:r>
            <a:r>
              <a:rPr lang="en-US" sz="2800" dirty="0" smtClean="0"/>
              <a:t> of the dentate nuclei </a:t>
            </a:r>
            <a:endParaRPr lang="en-US" sz="11500" dirty="0" smtClean="0"/>
          </a:p>
          <a:p>
            <a:pPr>
              <a:buNone/>
            </a:pPr>
            <a:r>
              <a:rPr lang="en-US" sz="2800" dirty="0" err="1" smtClean="0"/>
              <a:t>generalised</a:t>
            </a:r>
            <a:r>
              <a:rPr lang="en-US" sz="2800" dirty="0" smtClean="0"/>
              <a:t> cerebral and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atrophy and diffuse</a:t>
            </a:r>
          </a:p>
          <a:p>
            <a:pPr>
              <a:buNone/>
            </a:pPr>
            <a:r>
              <a:rPr lang="en-US" sz="2800" dirty="0" smtClean="0"/>
              <a:t>white matter </a:t>
            </a:r>
            <a:r>
              <a:rPr lang="en-US" sz="2800" dirty="0" err="1" smtClean="0"/>
              <a:t>hyperintensity</a:t>
            </a:r>
            <a:endParaRPr lang="en-US" sz="3600" dirty="0" smtClean="0"/>
          </a:p>
          <a:p>
            <a:pPr lvl="1"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38242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3148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Early diagnosis is important because the disease is treatable by</a:t>
            </a:r>
          </a:p>
          <a:p>
            <a:pPr>
              <a:buNone/>
            </a:pPr>
            <a:r>
              <a:rPr lang="en-US" dirty="0" smtClean="0"/>
              <a:t>bile-acid replacement therapy with  </a:t>
            </a:r>
            <a:r>
              <a:rPr lang="en-US" dirty="0" err="1" smtClean="0">
                <a:solidFill>
                  <a:srgbClr val="FFFF00"/>
                </a:solidFill>
              </a:rPr>
              <a:t>chenodeoxycholic</a:t>
            </a:r>
            <a:r>
              <a:rPr lang="en-US" dirty="0" smtClean="0">
                <a:solidFill>
                  <a:srgbClr val="FFFF00"/>
                </a:solidFill>
              </a:rPr>
              <a:t>  acid</a:t>
            </a:r>
            <a:endParaRPr lang="en-US" sz="32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PATHOGENESIS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u="sng" dirty="0">
                <a:solidFill>
                  <a:srgbClr val="FFC000"/>
                </a:solidFill>
              </a:rPr>
              <a:t>Mitochondrial recessive ataxia </a:t>
            </a:r>
            <a:r>
              <a:rPr lang="en-US" sz="3200" b="1" u="sng" dirty="0" smtClean="0">
                <a:solidFill>
                  <a:srgbClr val="FFC000"/>
                </a:solidFill>
              </a:rPr>
              <a:t>syndrome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smtClean="0"/>
              <a:t>                                   [ MIRAS]</a:t>
            </a:r>
            <a:endParaRPr lang="en-US" sz="3200" b="1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Mutations </a:t>
            </a:r>
            <a:r>
              <a:rPr lang="en-US" dirty="0"/>
              <a:t>in polymerase γ (POLG) gene 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POLG is located on chromosome 15q and the product is the</a:t>
            </a:r>
          </a:p>
          <a:p>
            <a:pPr>
              <a:buNone/>
            </a:pPr>
            <a:r>
              <a:rPr lang="en-US" dirty="0" smtClean="0"/>
              <a:t>only DNA polymerase found in Mitochondria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Functions in both the replication and repair of the</a:t>
            </a:r>
          </a:p>
          <a:p>
            <a:pPr>
              <a:buNone/>
            </a:pPr>
            <a:r>
              <a:rPr lang="en-US" dirty="0" smtClean="0"/>
              <a:t>mitochondrial  genome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3600" dirty="0" smtClean="0"/>
              <a:t>                         </a:t>
            </a:r>
            <a:r>
              <a:rPr lang="en-US" sz="3600" u="sng" dirty="0" smtClean="0"/>
              <a:t>Clinical features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Progressive </a:t>
            </a:r>
            <a:r>
              <a:rPr lang="en-US" dirty="0" err="1" smtClean="0"/>
              <a:t>cerebellar</a:t>
            </a:r>
            <a:r>
              <a:rPr lang="en-US" dirty="0" smtClean="0"/>
              <a:t> ataxia &amp; </a:t>
            </a:r>
            <a:r>
              <a:rPr lang="en-US" dirty="0" err="1" smtClean="0"/>
              <a:t>sensorimotor</a:t>
            </a:r>
            <a:r>
              <a:rPr lang="en-US" dirty="0" smtClean="0"/>
              <a:t> peripheral</a:t>
            </a:r>
          </a:p>
          <a:p>
            <a:pPr>
              <a:buNone/>
            </a:pPr>
            <a:r>
              <a:rPr lang="en-US" dirty="0" smtClean="0"/>
              <a:t>neuropathy with involvement of the dorsal columns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Epilepsy was common and was the presenting symptom in</a:t>
            </a:r>
          </a:p>
          <a:p>
            <a:pPr>
              <a:buNone/>
            </a:pPr>
            <a:r>
              <a:rPr lang="en-US" dirty="0" smtClean="0"/>
              <a:t>many cases clinically distinguishing this disorder from other</a:t>
            </a:r>
          </a:p>
          <a:p>
            <a:pPr>
              <a:buNone/>
            </a:pPr>
            <a:r>
              <a:rPr lang="en-US" dirty="0" err="1" smtClean="0"/>
              <a:t>Friedreich’s</a:t>
            </a:r>
            <a:r>
              <a:rPr lang="en-US" dirty="0" smtClean="0"/>
              <a:t>  ataxia phenotypes.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About half of all patients had various combinations of</a:t>
            </a:r>
          </a:p>
          <a:p>
            <a:pPr>
              <a:buNone/>
            </a:pPr>
            <a:r>
              <a:rPr lang="en-US" dirty="0" smtClean="0"/>
              <a:t>Dementia , psychiatric Features, </a:t>
            </a:r>
            <a:r>
              <a:rPr lang="en-US" dirty="0" err="1" smtClean="0"/>
              <a:t>myoclonus</a:t>
            </a:r>
            <a:r>
              <a:rPr lang="en-US" dirty="0" smtClean="0"/>
              <a:t>  and   </a:t>
            </a:r>
            <a:r>
              <a:rPr lang="en-US" dirty="0" err="1" smtClean="0"/>
              <a:t>dystonia</a:t>
            </a:r>
            <a:r>
              <a:rPr lang="en-US" dirty="0" smtClean="0"/>
              <a:t>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19354"/>
            <a:ext cx="8229600" cy="33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6857999" cy="40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4876800"/>
            <a:ext cx="44958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5638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380672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MRI. Representative pictures showing high signal lesions in (A) the central cerebellum in the region of the dentate nucleus; (B) symmetrically in the medulla oblongata in the region of the inferior </a:t>
            </a:r>
            <a:r>
              <a:rPr lang="en-US" dirty="0" err="1" smtClean="0"/>
              <a:t>olivary</a:t>
            </a:r>
            <a:r>
              <a:rPr lang="en-US" dirty="0" smtClean="0"/>
              <a:t> nuclei; (C) symmetrically in the thalamus. The high signal</a:t>
            </a:r>
          </a:p>
          <a:p>
            <a:r>
              <a:rPr lang="en-US" dirty="0" smtClean="0"/>
              <a:t>lesions were present on T2, fluid attenuated inversion recovery, and proton weighted sequences. (D) Occipital changes seen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75628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144000" cy="632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     </a:t>
            </a:r>
            <a:r>
              <a:rPr lang="en-US" b="1" u="sng" dirty="0" smtClean="0"/>
              <a:t> </a:t>
            </a:r>
            <a:r>
              <a:rPr lang="en-US" sz="3600" b="1" u="sng" dirty="0" smtClean="0">
                <a:solidFill>
                  <a:srgbClr val="FFC000"/>
                </a:solidFill>
              </a:rPr>
              <a:t>Ataxia-</a:t>
            </a:r>
            <a:r>
              <a:rPr lang="en-US" sz="3600" b="1" u="sng" dirty="0" err="1" smtClean="0">
                <a:solidFill>
                  <a:srgbClr val="FFC000"/>
                </a:solidFill>
              </a:rPr>
              <a:t>telangiectasia</a:t>
            </a:r>
            <a:endParaRPr lang="en-US" sz="3600" b="1" u="sng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ATM is causative gene - 11q23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protein is a serine/</a:t>
            </a:r>
            <a:r>
              <a:rPr lang="en-US" sz="2800" dirty="0" err="1" smtClean="0"/>
              <a:t>threonine</a:t>
            </a:r>
            <a:r>
              <a:rPr lang="en-US" sz="2800" dirty="0" smtClean="0"/>
              <a:t> protein </a:t>
            </a:r>
            <a:r>
              <a:rPr lang="en-US" sz="2800" dirty="0" err="1" smtClean="0"/>
              <a:t>kinase</a:t>
            </a:r>
            <a:r>
              <a:rPr lang="en-US" sz="2800" dirty="0" smtClean="0"/>
              <a:t> involved</a:t>
            </a:r>
          </a:p>
          <a:p>
            <a:pPr>
              <a:buNone/>
            </a:pPr>
            <a:r>
              <a:rPr lang="en-US" sz="2800" dirty="0" smtClean="0"/>
              <a:t>in the DNA damage response pathway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                       </a:t>
            </a:r>
            <a:r>
              <a:rPr lang="en-US" sz="3600" u="sng" dirty="0" smtClean="0"/>
              <a:t>Clinical features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Progressive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ataxia → 2 to 4 yrs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 smtClean="0"/>
              <a:t>Oculomotor</a:t>
            </a:r>
            <a:r>
              <a:rPr lang="en-US" sz="2800" dirty="0" smtClean="0"/>
              <a:t> </a:t>
            </a:r>
            <a:r>
              <a:rPr lang="en-US" sz="2800" dirty="0" err="1" smtClean="0"/>
              <a:t>apraxia</a:t>
            </a:r>
            <a:r>
              <a:rPr lang="en-US" sz="2800" dirty="0" smtClean="0"/>
              <a:t> → 2 to 8 yrs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 smtClean="0"/>
              <a:t>Oculocutaneous</a:t>
            </a:r>
            <a:r>
              <a:rPr lang="en-US" sz="2800" dirty="0" smtClean="0"/>
              <a:t> </a:t>
            </a:r>
            <a:r>
              <a:rPr lang="en-US" sz="2800" dirty="0" err="1" smtClean="0"/>
              <a:t>teleangiectasia</a:t>
            </a:r>
            <a:r>
              <a:rPr lang="en-US" sz="28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 smtClean="0"/>
              <a:t>Choreoathetosis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Recurrent </a:t>
            </a:r>
            <a:r>
              <a:rPr lang="en-US" sz="2800" dirty="0" err="1" smtClean="0"/>
              <a:t>sinopulmonary</a:t>
            </a:r>
            <a:r>
              <a:rPr lang="en-US" sz="2800" dirty="0" smtClean="0"/>
              <a:t> infections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Variable immunodeficiency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High risk of malignancy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Enhanced sensitivity to ionizing radioactivity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Wheelchair by the age of 10, Lifespan is ↓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683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Molecular pathogenesis of autosomal recessive ataxias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4" name="Picture 4" descr="Telangiecta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98550"/>
            <a:ext cx="6172200" cy="4603750"/>
          </a:xfrm>
          <a:prstGeom prst="rect">
            <a:avLst/>
          </a:prstGeom>
          <a:noFill/>
        </p:spPr>
      </p:pic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1447800" y="5943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Ocular and cuteaneous telangiectasias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8" name="Picture 4" descr="Ataxia-telangiectasi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210300" cy="5010150"/>
          </a:xfrm>
          <a:prstGeom prst="rect">
            <a:avLst/>
          </a:prstGeom>
          <a:noFill/>
        </p:spPr>
      </p:pic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Ocular telangiectasia – subpapillary venous plexus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7400210-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0"/>
            <a:ext cx="57435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  <a:buNone/>
            </a:pPr>
            <a:r>
              <a:rPr lang="en-US" sz="3600" dirty="0" smtClean="0"/>
              <a:t>             </a:t>
            </a:r>
            <a:r>
              <a:rPr lang="en-US" sz="3600" u="sng" dirty="0" smtClean="0"/>
              <a:t>Atypical </a:t>
            </a:r>
            <a:r>
              <a:rPr lang="en-US" sz="3600" u="sng" dirty="0"/>
              <a:t>clinical manifestations </a:t>
            </a:r>
            <a:endParaRPr lang="en-US" sz="3600" u="sng" dirty="0" smtClean="0"/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Mild phenotype</a:t>
            </a:r>
          </a:p>
          <a:p>
            <a:pPr>
              <a:lnSpc>
                <a:spcPct val="80000"/>
              </a:lnSpc>
              <a:buNone/>
            </a:pPr>
            <a:endParaRPr lang="en-US" sz="32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Later </a:t>
            </a:r>
            <a:r>
              <a:rPr lang="en-US" sz="2800" dirty="0"/>
              <a:t>onset of the first </a:t>
            </a:r>
            <a:r>
              <a:rPr lang="en-US" sz="2800" dirty="0" smtClean="0"/>
              <a:t>symptoms</a:t>
            </a:r>
          </a:p>
          <a:p>
            <a:pPr>
              <a:lnSpc>
                <a:spcPct val="80000"/>
              </a:lnSpc>
              <a:buNone/>
            </a:pPr>
            <a:endParaRPr lang="en-US" sz="32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Slower progression</a:t>
            </a:r>
          </a:p>
          <a:p>
            <a:pPr>
              <a:lnSpc>
                <a:spcPct val="80000"/>
              </a:lnSpc>
              <a:buNone/>
            </a:pPr>
            <a:endParaRPr lang="en-US" sz="3200" dirty="0" smtClean="0"/>
          </a:p>
          <a:p>
            <a:pPr>
              <a:lnSpc>
                <a:spcPct val="80000"/>
              </a:lnSpc>
              <a:buNone/>
            </a:pPr>
            <a:r>
              <a:rPr lang="en-US" sz="3200" dirty="0" smtClean="0"/>
              <a:t>Longer </a:t>
            </a:r>
            <a:r>
              <a:rPr lang="en-US" sz="3200" dirty="0"/>
              <a:t>lifespan</a:t>
            </a:r>
          </a:p>
          <a:p>
            <a:pPr lvl="1"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  <a:buNone/>
            </a:pPr>
            <a:r>
              <a:rPr lang="en-US" sz="3600" dirty="0" smtClean="0"/>
              <a:t>                    </a:t>
            </a:r>
            <a:r>
              <a:rPr lang="en-US" sz="3600" u="sng" dirty="0" smtClean="0"/>
              <a:t>Investigations</a:t>
            </a:r>
            <a:endParaRPr lang="en-US" sz="3600" u="sng" dirty="0"/>
          </a:p>
          <a:p>
            <a:pPr>
              <a:lnSpc>
                <a:spcPct val="80000"/>
              </a:lnSpc>
              <a:buNone/>
            </a:pPr>
            <a:endParaRPr lang="en-US" sz="36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MRI </a:t>
            </a:r>
            <a:r>
              <a:rPr lang="en-US" sz="2800" dirty="0"/>
              <a:t>examination shows </a:t>
            </a:r>
            <a:r>
              <a:rPr lang="en-US" sz="2800" dirty="0" err="1"/>
              <a:t>cerebellar</a:t>
            </a:r>
            <a:r>
              <a:rPr lang="en-US" sz="2800" dirty="0"/>
              <a:t> atrophy</a:t>
            </a:r>
            <a:r>
              <a:rPr lang="en-US" sz="3200" dirty="0"/>
              <a:t>. </a:t>
            </a:r>
            <a:endParaRPr lang="en-US" sz="3200" dirty="0" smtClean="0"/>
          </a:p>
          <a:p>
            <a:pPr>
              <a:lnSpc>
                <a:spcPct val="80000"/>
              </a:lnSpc>
              <a:buNone/>
            </a:pPr>
            <a:endParaRPr lang="en-US" sz="32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Serum </a:t>
            </a:r>
            <a:r>
              <a:rPr lang="en-US" sz="2800" dirty="0">
                <a:solidFill>
                  <a:srgbClr val="92D050"/>
                </a:solidFill>
              </a:rPr>
              <a:t>alpha-fetoprotein is &gt; 10 </a:t>
            </a:r>
            <a:r>
              <a:rPr lang="en-US" sz="2800" dirty="0" err="1">
                <a:solidFill>
                  <a:srgbClr val="92D050"/>
                </a:solidFill>
              </a:rPr>
              <a:t>ng</a:t>
            </a:r>
            <a:r>
              <a:rPr lang="en-US" sz="2800" dirty="0">
                <a:solidFill>
                  <a:srgbClr val="92D050"/>
                </a:solidFill>
              </a:rPr>
              <a:t>/ml – 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6" name="Picture 4" descr="AO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4189413" cy="6858000"/>
          </a:xfrm>
          <a:prstGeom prst="rect">
            <a:avLst/>
          </a:prstGeom>
          <a:noFill/>
        </p:spPr>
      </p:pic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669925" y="1636713"/>
            <a:ext cx="2606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ATLD is caused by mutation in the meiotic recombination </a:t>
            </a:r>
          </a:p>
          <a:p>
            <a:pPr>
              <a:buNone/>
            </a:pPr>
            <a:r>
              <a:rPr lang="en-US" dirty="0" smtClean="0"/>
              <a:t>gene, MRE11</a:t>
            </a:r>
          </a:p>
          <a:p>
            <a:endParaRPr lang="en-US" i="1" dirty="0" smtClean="0"/>
          </a:p>
          <a:p>
            <a:pPr>
              <a:buNone/>
            </a:pPr>
            <a:r>
              <a:rPr lang="en-US" dirty="0" smtClean="0"/>
              <a:t>Clinically  ATLD is very similar to ataxia </a:t>
            </a:r>
            <a:r>
              <a:rPr lang="en-US" dirty="0" err="1" smtClean="0"/>
              <a:t>telangiectasia</a:t>
            </a:r>
            <a:r>
              <a:rPr lang="en-US" dirty="0" smtClean="0"/>
              <a:t> but has</a:t>
            </a:r>
          </a:p>
          <a:p>
            <a:pPr>
              <a:buNone/>
            </a:pPr>
            <a:r>
              <a:rPr lang="en-US" dirty="0" smtClean="0"/>
              <a:t>later onset with slower progression  patients lack</a:t>
            </a:r>
          </a:p>
          <a:p>
            <a:pPr>
              <a:buNone/>
            </a:pPr>
            <a:r>
              <a:rPr lang="en-US" dirty="0" err="1" smtClean="0"/>
              <a:t>telangiectasias</a:t>
            </a:r>
            <a:r>
              <a:rPr lang="en-US" dirty="0" smtClean="0"/>
              <a:t> and do not have raised concentrations of serum</a:t>
            </a:r>
          </a:p>
          <a:p>
            <a:pPr>
              <a:buNone/>
            </a:pPr>
            <a:r>
              <a:rPr lang="en-US" sz="2800" dirty="0" smtClean="0"/>
              <a:t>alpha </a:t>
            </a:r>
            <a:r>
              <a:rPr lang="en-US" dirty="0" smtClean="0"/>
              <a:t>fetoprotein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4400" b="1" dirty="0" smtClean="0">
                <a:solidFill>
                  <a:srgbClr val="FFC000"/>
                </a:solidFill>
              </a:rPr>
              <a:t>ATLD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               </a:t>
            </a:r>
            <a:r>
              <a:rPr lang="en-US" sz="3600" b="1" dirty="0" smtClean="0">
                <a:solidFill>
                  <a:srgbClr val="FFC000"/>
                </a:solidFill>
              </a:rPr>
              <a:t>Ataxia </a:t>
            </a:r>
            <a:r>
              <a:rPr lang="en-US" sz="3600" b="1" dirty="0">
                <a:solidFill>
                  <a:srgbClr val="FFC000"/>
                </a:solidFill>
              </a:rPr>
              <a:t>with </a:t>
            </a:r>
            <a:r>
              <a:rPr lang="en-US" sz="3600" b="1" dirty="0" err="1">
                <a:solidFill>
                  <a:srgbClr val="FFC000"/>
                </a:solidFill>
              </a:rPr>
              <a:t>oculomotor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apraxia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1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Mutation in </a:t>
            </a:r>
            <a:r>
              <a:rPr lang="en-US" sz="2800" dirty="0" err="1" smtClean="0"/>
              <a:t>aprataxin</a:t>
            </a:r>
            <a:r>
              <a:rPr lang="en-US" sz="2800" dirty="0" smtClean="0"/>
              <a:t> gene, APTX, on chromosome 9p13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involved in DNA repair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u="sng" dirty="0"/>
          </a:p>
          <a:p>
            <a:pPr>
              <a:lnSpc>
                <a:spcPct val="80000"/>
              </a:lnSpc>
              <a:buNone/>
            </a:pPr>
            <a:r>
              <a:rPr lang="en-US" sz="3600" dirty="0" smtClean="0"/>
              <a:t>                   Clinical </a:t>
            </a:r>
            <a:r>
              <a:rPr lang="en-US" sz="3600" dirty="0"/>
              <a:t>features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Onset </a:t>
            </a:r>
            <a:r>
              <a:rPr lang="en-US" sz="2800" dirty="0"/>
              <a:t>of gait ataxia → </a:t>
            </a:r>
            <a:r>
              <a:rPr lang="en-US" sz="2800" dirty="0" smtClean="0"/>
              <a:t>5 - </a:t>
            </a:r>
            <a:r>
              <a:rPr lang="en-US" sz="2800" dirty="0"/>
              <a:t>7</a:t>
            </a:r>
            <a:r>
              <a:rPr lang="en-US" sz="2800" dirty="0" smtClean="0"/>
              <a:t> </a:t>
            </a:r>
            <a:r>
              <a:rPr lang="en-US" sz="2800" dirty="0"/>
              <a:t>years of age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Slow </a:t>
            </a:r>
            <a:r>
              <a:rPr lang="en-US" sz="2800" dirty="0"/>
              <a:t>progression. 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err="1" smtClean="0"/>
              <a:t>Oculomotor</a:t>
            </a:r>
            <a:r>
              <a:rPr lang="en-US" sz="2800" dirty="0" smtClean="0"/>
              <a:t> </a:t>
            </a:r>
            <a:r>
              <a:rPr lang="en-US" sz="2800" dirty="0" err="1"/>
              <a:t>apraxia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Sensory motor axonal </a:t>
            </a:r>
            <a:r>
              <a:rPr lang="en-US" sz="2800" dirty="0" err="1" smtClean="0"/>
              <a:t>polyneuropathy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80000"/>
              </a:lnSpc>
              <a:buNone/>
            </a:pPr>
            <a:r>
              <a:rPr lang="en-US" sz="3900" dirty="0"/>
              <a:t>S</a:t>
            </a:r>
            <a:r>
              <a:rPr lang="en-US" sz="3900" dirty="0" smtClean="0"/>
              <a:t>ome </a:t>
            </a:r>
            <a:r>
              <a:rPr lang="en-US" sz="3900" dirty="0"/>
              <a:t>patients show </a:t>
            </a:r>
          </a:p>
          <a:p>
            <a:pPr lvl="2">
              <a:lnSpc>
                <a:spcPct val="80000"/>
              </a:lnSpc>
            </a:pPr>
            <a:endParaRPr lang="en-US" sz="3200" dirty="0" smtClean="0"/>
          </a:p>
          <a:p>
            <a:pPr lvl="2">
              <a:lnSpc>
                <a:spcPct val="80000"/>
              </a:lnSpc>
            </a:pPr>
            <a:r>
              <a:rPr lang="en-US" sz="3200" dirty="0" err="1" smtClean="0"/>
              <a:t>Dystonia</a:t>
            </a:r>
            <a:endParaRPr lang="en-US" sz="3200" dirty="0"/>
          </a:p>
          <a:p>
            <a:pPr lvl="2">
              <a:lnSpc>
                <a:spcPct val="80000"/>
              </a:lnSpc>
            </a:pPr>
            <a:endParaRPr lang="en-US" sz="3200" dirty="0" smtClean="0"/>
          </a:p>
          <a:p>
            <a:pPr lvl="2">
              <a:lnSpc>
                <a:spcPct val="80000"/>
              </a:lnSpc>
            </a:pPr>
            <a:r>
              <a:rPr lang="en-US" sz="3200" dirty="0" smtClean="0"/>
              <a:t>Masked </a:t>
            </a:r>
            <a:r>
              <a:rPr lang="en-US" sz="3200" dirty="0" err="1"/>
              <a:t>facies</a:t>
            </a:r>
            <a:r>
              <a:rPr lang="en-US" sz="3200" dirty="0"/>
              <a:t>  </a:t>
            </a:r>
          </a:p>
          <a:p>
            <a:pPr lvl="2">
              <a:lnSpc>
                <a:spcPct val="80000"/>
              </a:lnSpc>
            </a:pPr>
            <a:endParaRPr lang="en-US" sz="3200" dirty="0" smtClean="0"/>
          </a:p>
          <a:p>
            <a:pPr lvl="2">
              <a:lnSpc>
                <a:spcPct val="80000"/>
              </a:lnSpc>
            </a:pPr>
            <a:r>
              <a:rPr lang="en-US" sz="3200" dirty="0" smtClean="0"/>
              <a:t>Mental </a:t>
            </a:r>
            <a:r>
              <a:rPr lang="en-US" sz="3200" dirty="0"/>
              <a:t>retardation. </a:t>
            </a:r>
          </a:p>
          <a:p>
            <a:pPr lvl="2"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                     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3600" dirty="0" smtClean="0"/>
              <a:t>                 Laboratory </a:t>
            </a:r>
            <a:r>
              <a:rPr lang="en-US" sz="3600" dirty="0"/>
              <a:t>studies</a:t>
            </a:r>
            <a:endParaRPr lang="en-US" dirty="0"/>
          </a:p>
          <a:p>
            <a:pPr lvl="1">
              <a:lnSpc>
                <a:spcPct val="80000"/>
              </a:lnSpc>
              <a:buNone/>
            </a:pPr>
            <a:endParaRPr lang="en-US" sz="32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Motor </a:t>
            </a:r>
            <a:r>
              <a:rPr lang="en-US" sz="2800" dirty="0"/>
              <a:t>&amp; sensory axonal neuropathy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MRI </a:t>
            </a:r>
            <a:r>
              <a:rPr lang="en-US" sz="2800" dirty="0"/>
              <a:t>- </a:t>
            </a:r>
            <a:r>
              <a:rPr lang="en-US" sz="2800" dirty="0" err="1"/>
              <a:t>cerebellar</a:t>
            </a:r>
            <a:r>
              <a:rPr lang="en-US" sz="2800" dirty="0"/>
              <a:t> and brainstem atrophy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err="1" smtClean="0">
                <a:solidFill>
                  <a:srgbClr val="92D050"/>
                </a:solidFill>
              </a:rPr>
              <a:t>hypoalbuminemia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endParaRPr lang="en-US" sz="2800" dirty="0">
              <a:solidFill>
                <a:srgbClr val="92D050"/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Hypercholesterolemia</a:t>
            </a:r>
            <a:endParaRPr lang="en-US" sz="3600" dirty="0" smtClean="0"/>
          </a:p>
          <a:p>
            <a:pPr>
              <a:buNone/>
            </a:pPr>
            <a:r>
              <a:rPr lang="en-US" sz="2800" dirty="0" smtClean="0"/>
              <a:t>    </a:t>
            </a:r>
          </a:p>
          <a:p>
            <a:pPr>
              <a:buNone/>
            </a:pPr>
            <a:r>
              <a:rPr lang="en-US" sz="2800" dirty="0" smtClean="0"/>
              <a:t>     Normal serum </a:t>
            </a:r>
            <a:r>
              <a:rPr lang="el-GR" sz="2800" dirty="0" smtClean="0"/>
              <a:t>α </a:t>
            </a:r>
            <a:r>
              <a:rPr lang="en-US" sz="2800" dirty="0" smtClean="0"/>
              <a:t>fetoprotein</a:t>
            </a:r>
            <a:endParaRPr lang="en-US" sz="96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oculomotor aprax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CLASSIFICATION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>
                <a:solidFill>
                  <a:srgbClr val="FFC000"/>
                </a:solidFill>
              </a:rPr>
              <a:t>Ataxia with </a:t>
            </a:r>
            <a:r>
              <a:rPr lang="en-US" sz="3200" b="1" dirty="0" err="1">
                <a:solidFill>
                  <a:srgbClr val="FFC000"/>
                </a:solidFill>
              </a:rPr>
              <a:t>oculomotor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err="1">
                <a:solidFill>
                  <a:srgbClr val="FFC000"/>
                </a:solidFill>
              </a:rPr>
              <a:t>apraxia</a:t>
            </a:r>
            <a:r>
              <a:rPr lang="en-US" sz="3200" b="1" dirty="0">
                <a:solidFill>
                  <a:srgbClr val="FFC000"/>
                </a:solidFill>
              </a:rPr>
              <a:t> type 2 </a:t>
            </a:r>
            <a:r>
              <a:rPr lang="en-US" sz="3200" b="1" dirty="0" smtClean="0">
                <a:solidFill>
                  <a:srgbClr val="FFC000"/>
                </a:solidFill>
              </a:rPr>
              <a:t>   AOA 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u="sng" dirty="0" smtClean="0"/>
          </a:p>
          <a:p>
            <a:pPr>
              <a:buNone/>
            </a:pPr>
            <a:r>
              <a:rPr lang="en-US" sz="2800" dirty="0" smtClean="0"/>
              <a:t>Mutation in the gene for </a:t>
            </a:r>
            <a:r>
              <a:rPr lang="en-US" sz="2800" dirty="0" err="1" smtClean="0"/>
              <a:t>senataxin</a:t>
            </a:r>
            <a:r>
              <a:rPr lang="en-US" sz="2800" dirty="0" smtClean="0"/>
              <a:t>, SETX, on chromosome</a:t>
            </a:r>
          </a:p>
          <a:p>
            <a:pPr>
              <a:buNone/>
            </a:pPr>
            <a:r>
              <a:rPr lang="en-US" sz="2800" dirty="0" smtClean="0"/>
              <a:t>9q 34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  <a:buNone/>
            </a:pPr>
            <a:r>
              <a:rPr lang="en-US" sz="3200" dirty="0" smtClean="0"/>
              <a:t>                            </a:t>
            </a:r>
            <a:r>
              <a:rPr lang="en-US" sz="3200" u="sng" dirty="0" smtClean="0"/>
              <a:t>Clinical </a:t>
            </a:r>
            <a:r>
              <a:rPr lang="en-US" sz="3200" u="sng" dirty="0"/>
              <a:t>features</a:t>
            </a:r>
          </a:p>
          <a:p>
            <a:pPr lvl="1">
              <a:lnSpc>
                <a:spcPct val="80000"/>
              </a:lnSpc>
              <a:buNone/>
            </a:pPr>
            <a:endParaRPr lang="en-US" sz="30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3000" dirty="0" smtClean="0"/>
              <a:t>Onset </a:t>
            </a:r>
            <a:r>
              <a:rPr lang="en-US" sz="3000" dirty="0"/>
              <a:t>between 11 and 22 years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3000" dirty="0" smtClean="0"/>
              <a:t>Phenotype similar to AOA 1 </a:t>
            </a:r>
          </a:p>
          <a:p>
            <a:pPr lvl="1">
              <a:lnSpc>
                <a:spcPct val="80000"/>
              </a:lnSpc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                                  </a:t>
            </a:r>
            <a:r>
              <a:rPr lang="en-US" sz="2800" dirty="0" smtClean="0"/>
              <a:t> </a:t>
            </a:r>
            <a:r>
              <a:rPr lang="en-US" sz="3600" dirty="0" smtClean="0"/>
              <a:t>Investigations </a:t>
            </a:r>
            <a:endParaRPr lang="en-US" sz="2400" dirty="0" smtClean="0"/>
          </a:p>
          <a:p>
            <a:pPr>
              <a:buNone/>
            </a:pPr>
            <a:endParaRPr lang="en-US" sz="2400" u="sng" dirty="0" smtClean="0"/>
          </a:p>
          <a:p>
            <a:pPr>
              <a:buNone/>
            </a:pPr>
            <a:r>
              <a:rPr lang="en-US" sz="2400" dirty="0" smtClean="0"/>
              <a:t>Contrast to type 1, laboratory studies show normal</a:t>
            </a:r>
          </a:p>
          <a:p>
            <a:pPr>
              <a:buNone/>
            </a:pPr>
            <a:r>
              <a:rPr lang="en-US" sz="2400" dirty="0" smtClean="0"/>
              <a:t>albumin and high serum α fetoprotein concentrations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 MRI  shows </a:t>
            </a:r>
            <a:r>
              <a:rPr lang="en-US" sz="2400" dirty="0" err="1" smtClean="0"/>
              <a:t>cerebellar</a:t>
            </a:r>
            <a:r>
              <a:rPr lang="en-US" sz="2400" dirty="0" smtClean="0"/>
              <a:t>, particularly  </a:t>
            </a:r>
            <a:r>
              <a:rPr lang="en-US" sz="2400" dirty="0" err="1" smtClean="0"/>
              <a:t>vermian</a:t>
            </a:r>
            <a:r>
              <a:rPr lang="en-US" sz="2400" dirty="0" smtClean="0"/>
              <a:t>, atrophy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34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u="sng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   </a:t>
            </a:r>
            <a:r>
              <a:rPr lang="en-US" b="1" u="sng" dirty="0" err="1" smtClean="0">
                <a:solidFill>
                  <a:srgbClr val="FFC000"/>
                </a:solidFill>
                <a:effectLst/>
              </a:rPr>
              <a:t>Autosomal</a:t>
            </a:r>
            <a:r>
              <a:rPr lang="en-US" b="1" u="sng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b="1" u="sng" dirty="0">
                <a:solidFill>
                  <a:srgbClr val="FFC000"/>
                </a:solidFill>
                <a:effectLst/>
              </a:rPr>
              <a:t>recessive spastic ataxia of Charlevoix </a:t>
            </a:r>
            <a:r>
              <a:rPr lang="en-US" b="1" u="sng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FFC000"/>
                </a:solidFill>
                <a:effectLst/>
              </a:rPr>
              <a:t>       </a:t>
            </a:r>
            <a:r>
              <a:rPr lang="en-US" b="1" u="sng" dirty="0" smtClean="0">
                <a:solidFill>
                  <a:srgbClr val="FFC000"/>
                </a:solidFill>
                <a:effectLst/>
              </a:rPr>
              <a:t>Saguenay </a:t>
            </a:r>
            <a:r>
              <a:rPr lang="en-US" b="1" u="sng" dirty="0">
                <a:solidFill>
                  <a:srgbClr val="FFC000"/>
                </a:solidFill>
                <a:effectLst/>
              </a:rPr>
              <a:t>(ARSACS</a:t>
            </a:r>
            <a:r>
              <a:rPr lang="en-US" b="1" u="sng" dirty="0" smtClean="0">
                <a:solidFill>
                  <a:srgbClr val="FFC000"/>
                </a:solidFill>
                <a:effectLst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u="sng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          Mutation in SACS gene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u="sng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                         </a:t>
            </a:r>
            <a:r>
              <a:rPr lang="en-US" sz="2800" u="sng" dirty="0" smtClean="0"/>
              <a:t>Clinical features</a:t>
            </a:r>
            <a:endParaRPr lang="en-US" b="1" u="sng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u="sng" dirty="0" smtClean="0"/>
          </a:p>
          <a:p>
            <a:pPr>
              <a:buNone/>
            </a:pPr>
            <a:r>
              <a:rPr lang="en-US" dirty="0" smtClean="0"/>
              <a:t>   Progressive </a:t>
            </a:r>
            <a:r>
              <a:rPr lang="en-US" dirty="0" err="1" smtClean="0"/>
              <a:t>cerebellar</a:t>
            </a:r>
            <a:r>
              <a:rPr lang="en-US" dirty="0" smtClean="0"/>
              <a:t> dysfunction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   pyramidal signs</a:t>
            </a:r>
          </a:p>
          <a:p>
            <a:pPr>
              <a:buNone/>
            </a:pPr>
            <a:r>
              <a:rPr lang="en-US" dirty="0" smtClean="0"/>
              <a:t>   peripheral </a:t>
            </a:r>
            <a:r>
              <a:rPr lang="en-US" dirty="0" err="1" smtClean="0"/>
              <a:t>sensorimotor</a:t>
            </a:r>
            <a:r>
              <a:rPr lang="en-US" dirty="0" smtClean="0"/>
              <a:t> neuropathy with </a:t>
            </a:r>
            <a:r>
              <a:rPr lang="en-US" dirty="0" err="1" smtClean="0"/>
              <a:t>amyotrophy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Retinal </a:t>
            </a:r>
            <a:r>
              <a:rPr lang="en-US" dirty="0" err="1" smtClean="0"/>
              <a:t>hypermyelinated</a:t>
            </a:r>
            <a:r>
              <a:rPr lang="en-US" dirty="0" smtClean="0"/>
              <a:t> fibers is a peculiar feature</a:t>
            </a:r>
          </a:p>
          <a:p>
            <a:pPr>
              <a:buNone/>
            </a:pPr>
            <a:endParaRPr lang="en-US" b="1" u="sng" dirty="0">
              <a:effectLst/>
            </a:endParaRPr>
          </a:p>
          <a:p>
            <a:pPr>
              <a:lnSpc>
                <a:spcPct val="80000"/>
              </a:lnSpc>
            </a:pPr>
            <a:endParaRPr lang="en-US" u="sng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charlsagret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629400" cy="4660900"/>
          </a:xfrm>
          <a:prstGeom prst="rect">
            <a:avLst/>
          </a:prstGeom>
          <a:noFill/>
        </p:spPr>
      </p:pic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1600200" y="55626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Retinal </a:t>
            </a:r>
            <a:r>
              <a:rPr lang="en-US" dirty="0" err="1"/>
              <a:t>hypermyelinated</a:t>
            </a:r>
            <a:r>
              <a:rPr lang="en-US" dirty="0"/>
              <a:t> 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6019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                </a:t>
            </a:r>
            <a:r>
              <a:rPr lang="en-US" sz="3200" b="1" u="sng" dirty="0" err="1" smtClean="0">
                <a:solidFill>
                  <a:srgbClr val="FFC000"/>
                </a:solidFill>
                <a:effectLst/>
              </a:rPr>
              <a:t>Marinesco-Sjögren</a:t>
            </a:r>
            <a:r>
              <a:rPr lang="en-US" sz="3200" b="1" u="sng" dirty="0" smtClean="0">
                <a:solidFill>
                  <a:srgbClr val="FFC000"/>
                </a:solidFill>
                <a:effectLst/>
              </a:rPr>
              <a:t> </a:t>
            </a:r>
            <a:r>
              <a:rPr lang="en-US" sz="3200" b="1" u="sng" dirty="0">
                <a:solidFill>
                  <a:srgbClr val="FFC000"/>
                </a:solidFill>
                <a:effectLst/>
              </a:rPr>
              <a:t>syndrome (MSS)</a:t>
            </a:r>
            <a:r>
              <a:rPr lang="en-US" sz="3200" b="1" dirty="0">
                <a:solidFill>
                  <a:srgbClr val="FFC000"/>
                </a:solidFill>
                <a:effectLst/>
              </a:rPr>
              <a:t> </a:t>
            </a:r>
            <a:endParaRPr lang="en-US" b="1" dirty="0">
              <a:solidFill>
                <a:srgbClr val="FFC000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effectLst/>
            </a:endParaRPr>
          </a:p>
          <a:p>
            <a:pPr>
              <a:buNone/>
            </a:pPr>
            <a:r>
              <a:rPr lang="en-US" dirty="0" smtClean="0"/>
              <a:t>The causative gene is SIL1, </a:t>
            </a:r>
            <a:r>
              <a:rPr lang="en-US" i="1" dirty="0" smtClean="0"/>
              <a:t> </a:t>
            </a:r>
            <a:r>
              <a:rPr lang="en-US" dirty="0" smtClean="0"/>
              <a:t>chromosome 5q31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Encodes a nucleotide exchange factor for heat-shock protein 70</a:t>
            </a:r>
          </a:p>
          <a:p>
            <a:pPr>
              <a:buNone/>
            </a:pPr>
            <a:r>
              <a:rPr lang="en-US" dirty="0" smtClean="0"/>
              <a:t>family member HSPA5.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HSPA5 functions as a molecular chaperone during nascent</a:t>
            </a:r>
          </a:p>
          <a:p>
            <a:pPr>
              <a:buNone/>
            </a:pPr>
            <a:r>
              <a:rPr lang="en-US" dirty="0" smtClean="0"/>
              <a:t>protein folding</a:t>
            </a:r>
          </a:p>
          <a:p>
            <a:pPr lvl="1">
              <a:lnSpc>
                <a:spcPct val="80000"/>
              </a:lnSpc>
              <a:buNone/>
            </a:pPr>
            <a:endParaRPr lang="en-US" sz="4400" dirty="0">
              <a:effectLst/>
            </a:endParaRPr>
          </a:p>
          <a:p>
            <a:pPr>
              <a:lnSpc>
                <a:spcPct val="80000"/>
              </a:lnSpc>
            </a:pP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32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3600" dirty="0" smtClean="0"/>
              <a:t>                  </a:t>
            </a:r>
            <a:r>
              <a:rPr lang="en-US" sz="3600" u="sng" dirty="0" smtClean="0"/>
              <a:t>Clinical features</a:t>
            </a:r>
          </a:p>
          <a:p>
            <a:pPr>
              <a:lnSpc>
                <a:spcPct val="80000"/>
              </a:lnSpc>
              <a:buNone/>
            </a:pPr>
            <a:endParaRPr lang="en-US" sz="32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Onset occurs in infancy. 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err="1" smtClean="0"/>
              <a:t>Cerebellar</a:t>
            </a:r>
            <a:r>
              <a:rPr lang="en-US" sz="2800" dirty="0" smtClean="0"/>
              <a:t> ataxia, </a:t>
            </a:r>
            <a:r>
              <a:rPr lang="en-US" sz="2800" dirty="0" err="1" smtClean="0"/>
              <a:t>dysarthria</a:t>
            </a:r>
            <a:r>
              <a:rPr lang="en-US" sz="2800" dirty="0" smtClean="0"/>
              <a:t>, </a:t>
            </a:r>
            <a:r>
              <a:rPr lang="en-US" sz="2800" dirty="0" err="1" smtClean="0"/>
              <a:t>nystagmus</a:t>
            </a: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Congenital cataracts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Retarded mental development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Muscle weakness, </a:t>
            </a:r>
            <a:r>
              <a:rPr lang="en-US" sz="2800" dirty="0" err="1" smtClean="0"/>
              <a:t>hypotonia</a:t>
            </a:r>
            <a:r>
              <a:rPr lang="en-US" sz="2800" dirty="0" smtClean="0"/>
              <a:t>, </a:t>
            </a:r>
            <a:r>
              <a:rPr lang="en-US" sz="2800" dirty="0" err="1" smtClean="0"/>
              <a:t>demyelinating</a:t>
            </a:r>
            <a:r>
              <a:rPr lang="en-US" sz="2800" dirty="0" smtClean="0"/>
              <a:t> peripheral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neuropathy.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err="1" smtClean="0"/>
              <a:t>Hypergonadotropic</a:t>
            </a:r>
            <a:r>
              <a:rPr lang="en-US" sz="2800" dirty="0" smtClean="0"/>
              <a:t> </a:t>
            </a:r>
            <a:r>
              <a:rPr lang="en-US" sz="2800" dirty="0" err="1" smtClean="0"/>
              <a:t>hypogonadism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3912" y="838200"/>
            <a:ext cx="7496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Seen only in Finland.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Severe ataxic syndrome with onset before age 2 years.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Progressive ataxic neuropathy with  optic atrophy</a:t>
            </a:r>
          </a:p>
          <a:p>
            <a:pPr>
              <a:buNone/>
            </a:pPr>
            <a:r>
              <a:rPr lang="en-US" dirty="0" err="1" smtClean="0"/>
              <a:t>ophthalmoplegia</a:t>
            </a:r>
            <a:r>
              <a:rPr lang="en-US" dirty="0" smtClean="0"/>
              <a:t>  and  epilepsy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19200"/>
          </a:xfrm>
        </p:spPr>
        <p:txBody>
          <a:bodyPr>
            <a:normAutofit fontScale="90000"/>
          </a:bodyPr>
          <a:lstStyle/>
          <a:p>
            <a:r>
              <a:rPr b="1" smtClean="0"/>
              <a:t>   </a:t>
            </a:r>
            <a:r>
              <a:rPr b="1" smtClean="0">
                <a:solidFill>
                  <a:srgbClr val="FFC000"/>
                </a:solidFill>
              </a:rPr>
              <a:t>Infantile-onset spinocerebellar  ataxia</a:t>
            </a:r>
            <a:br>
              <a:rPr b="1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458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                                            </a:t>
            </a:r>
            <a:r>
              <a:rPr lang="en-US" b="1" u="sng" dirty="0" smtClean="0">
                <a:solidFill>
                  <a:srgbClr val="FFC000"/>
                </a:solidFill>
              </a:rPr>
              <a:t>ARCA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b="1" u="sng" dirty="0" smtClean="0">
              <a:effectLst/>
            </a:endParaRP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dirty="0" err="1" smtClean="0"/>
              <a:t>Cerebellar</a:t>
            </a:r>
            <a:r>
              <a:rPr lang="en-US" dirty="0" smtClean="0"/>
              <a:t> ataxia without neuropathy</a:t>
            </a:r>
            <a:endParaRPr lang="en-US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effectLst/>
              </a:rPr>
              <a:t>Type 1 is pure </a:t>
            </a:r>
            <a:r>
              <a:rPr lang="en-US" dirty="0" err="1" smtClean="0">
                <a:effectLst/>
              </a:rPr>
              <a:t>cerebellar</a:t>
            </a:r>
            <a:r>
              <a:rPr lang="en-US" dirty="0" smtClean="0">
                <a:effectLst/>
              </a:rPr>
              <a:t> ataxia </a:t>
            </a:r>
          </a:p>
          <a:p>
            <a:pPr>
              <a:buNone/>
            </a:pPr>
            <a:r>
              <a:rPr lang="en-US" dirty="0" smtClean="0"/>
              <a:t>Mutation in SYNE1 (</a:t>
            </a:r>
            <a:r>
              <a:rPr lang="en-US" dirty="0" err="1" smtClean="0"/>
              <a:t>Spectrin</a:t>
            </a:r>
            <a:r>
              <a:rPr lang="en-US" dirty="0" smtClean="0"/>
              <a:t> repeats-nuclear envelope)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Late onset     mean 32    range, 17–46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MRI  </a:t>
            </a:r>
            <a:r>
              <a:rPr lang="en-US" dirty="0" err="1" smtClean="0"/>
              <a:t>Cerebellar</a:t>
            </a:r>
            <a:r>
              <a:rPr lang="en-US" dirty="0" smtClean="0"/>
              <a:t>  atrophy</a:t>
            </a:r>
          </a:p>
          <a:p>
            <a:endParaRPr lang="en-US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ARCA Type  </a:t>
            </a:r>
            <a:r>
              <a:rPr lang="en-US" sz="2800" dirty="0" smtClean="0"/>
              <a:t>2  </a:t>
            </a:r>
            <a:r>
              <a:rPr lang="en-US" sz="2800" dirty="0" err="1" smtClean="0"/>
              <a:t>characterised</a:t>
            </a:r>
            <a:r>
              <a:rPr lang="en-US" sz="2800" dirty="0" smtClean="0"/>
              <a:t> by mental retardation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err="1" smtClean="0"/>
              <a:t>myoclonus</a:t>
            </a:r>
            <a:r>
              <a:rPr lang="en-US" sz="2800" dirty="0" smtClean="0"/>
              <a:t>, epilepsy,</a:t>
            </a:r>
            <a:r>
              <a:rPr lang="en-US" sz="3600" dirty="0" smtClean="0"/>
              <a:t> </a:t>
            </a:r>
            <a:r>
              <a:rPr lang="en-US" sz="2800" dirty="0" smtClean="0"/>
              <a:t>pyramidal signs , </a:t>
            </a:r>
            <a:r>
              <a:rPr lang="en-US" sz="2800" dirty="0" err="1" smtClean="0"/>
              <a:t>s</a:t>
            </a:r>
            <a:r>
              <a:rPr lang="en-US" dirty="0" err="1" smtClean="0"/>
              <a:t>trokelike</a:t>
            </a:r>
            <a:r>
              <a:rPr lang="en-US" dirty="0" smtClean="0"/>
              <a:t> episodes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Mutation in  ADCK3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ARCA 2 shows  reduced coenzyme Q10 level in the muscle</a:t>
            </a:r>
          </a:p>
          <a:p>
            <a:pPr>
              <a:buNone/>
            </a:pPr>
            <a:r>
              <a:rPr lang="en-US" dirty="0" smtClean="0"/>
              <a:t>biopsy and the disease stabilizes with the supplementation of</a:t>
            </a:r>
          </a:p>
          <a:p>
            <a:pPr>
              <a:buNone/>
            </a:pPr>
            <a:r>
              <a:rPr lang="en-US" dirty="0" smtClean="0"/>
              <a:t>coenzyme Q10.</a:t>
            </a:r>
            <a:r>
              <a:rPr lang="en-US" sz="3200" dirty="0" smtClean="0"/>
              <a:t> </a:t>
            </a:r>
            <a:r>
              <a:rPr lang="en-US" sz="2800" dirty="0" smtClean="0"/>
              <a:t>Variable elevation of serum lactic acid level 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2800" dirty="0" smtClean="0"/>
              <a:t>MRI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atrophy, variable </a:t>
            </a:r>
            <a:r>
              <a:rPr lang="en-US" sz="2800" dirty="0" err="1" smtClean="0"/>
              <a:t>strokelike</a:t>
            </a:r>
            <a:r>
              <a:rPr lang="en-US" sz="2800" dirty="0" smtClean="0"/>
              <a:t> cerebral</a:t>
            </a:r>
          </a:p>
          <a:p>
            <a:pPr>
              <a:buNone/>
            </a:pPr>
            <a:r>
              <a:rPr lang="en-US" sz="2800" dirty="0" smtClean="0"/>
              <a:t>lesions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51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700" y="16002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6096000"/>
            <a:ext cx="385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April (1 of 2) 2001 NEUROLOGY 56 851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Primary coenzyme Q10 (CoQ10) deficiency is a mitochondrial</a:t>
            </a:r>
          </a:p>
          <a:p>
            <a:pPr>
              <a:buNone/>
            </a:pPr>
            <a:r>
              <a:rPr lang="en-US" dirty="0" err="1" smtClean="0"/>
              <a:t>encephalomyopathy</a:t>
            </a:r>
            <a:r>
              <a:rPr lang="en-US" dirty="0" smtClean="0"/>
              <a:t> with heterogeneous clinical presentation.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predominantly </a:t>
            </a:r>
            <a:r>
              <a:rPr lang="en-US" dirty="0" err="1" smtClean="0"/>
              <a:t>myopathic</a:t>
            </a:r>
            <a:r>
              <a:rPr lang="en-US" dirty="0" smtClean="0"/>
              <a:t> form triad of exercise intolerance,</a:t>
            </a:r>
          </a:p>
          <a:p>
            <a:pPr>
              <a:buNone/>
            </a:pPr>
            <a:r>
              <a:rPr lang="en-US" dirty="0" smtClean="0"/>
              <a:t>recurrent </a:t>
            </a:r>
            <a:r>
              <a:rPr lang="en-US" dirty="0" err="1" smtClean="0"/>
              <a:t>myoglobinuria</a:t>
            </a:r>
            <a:r>
              <a:rPr lang="en-US" dirty="0" smtClean="0"/>
              <a:t>  and CNS involvement.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more frequent ataxic form dominated by </a:t>
            </a:r>
            <a:r>
              <a:rPr lang="en-US" dirty="0" err="1" smtClean="0"/>
              <a:t>cerebellar</a:t>
            </a:r>
            <a:r>
              <a:rPr lang="en-US" dirty="0" smtClean="0"/>
              <a:t> ataxia </a:t>
            </a:r>
          </a:p>
          <a:p>
            <a:pPr>
              <a:buNone/>
            </a:pPr>
            <a:r>
              <a:rPr lang="en-US" dirty="0" smtClean="0"/>
              <a:t> developmental delay, seizures, and pyramidal signs (arca2)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third presentation with fatal infantile </a:t>
            </a:r>
            <a:r>
              <a:rPr lang="en-US" dirty="0" err="1" smtClean="0"/>
              <a:t>encephalomyopathy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patients appeared to benefit from oral CoQ10</a:t>
            </a:r>
          </a:p>
          <a:p>
            <a:pPr>
              <a:buNone/>
            </a:pPr>
            <a:r>
              <a:rPr lang="en-US" dirty="0" smtClean="0"/>
              <a:t>administration.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dirty="0"/>
              <a:t>Non progressive disorders - impaired development of </a:t>
            </a:r>
            <a:r>
              <a:rPr lang="en-US" dirty="0" smtClean="0"/>
              <a:t>the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cerebellum  and </a:t>
            </a:r>
            <a:r>
              <a:rPr lang="en-US" dirty="0"/>
              <a:t>its connections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  <a:buNone/>
            </a:pPr>
            <a:r>
              <a:rPr lang="en-US" dirty="0"/>
              <a:t>A</a:t>
            </a:r>
            <a:r>
              <a:rPr lang="en-US" dirty="0" smtClean="0"/>
              <a:t>nomalies </a:t>
            </a:r>
            <a:r>
              <a:rPr lang="en-US" dirty="0"/>
              <a:t>such as </a:t>
            </a:r>
            <a:r>
              <a:rPr lang="en-US" dirty="0" smtClean="0"/>
              <a:t> </a:t>
            </a:r>
            <a:r>
              <a:rPr lang="en-US" dirty="0" err="1" smtClean="0"/>
              <a:t>dysgenesis</a:t>
            </a:r>
            <a:r>
              <a:rPr lang="en-US" dirty="0" smtClean="0"/>
              <a:t>  or  </a:t>
            </a:r>
            <a:r>
              <a:rPr lang="en-US" dirty="0"/>
              <a:t>agenesis of the 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err="1" smtClean="0"/>
              <a:t>Vermis</a:t>
            </a:r>
            <a:endParaRPr lang="en-US" sz="2800" dirty="0"/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err="1" smtClean="0"/>
              <a:t>Cerebellar</a:t>
            </a:r>
            <a:r>
              <a:rPr lang="en-US" sz="2800" dirty="0" smtClean="0"/>
              <a:t> </a:t>
            </a:r>
            <a:r>
              <a:rPr lang="en-US" sz="2800" dirty="0"/>
              <a:t>hemispheres 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Parts </a:t>
            </a:r>
            <a:r>
              <a:rPr lang="en-US" sz="2800" dirty="0"/>
              <a:t>of the brainstem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smtClean="0">
                <a:solidFill>
                  <a:srgbClr val="FFFF00"/>
                </a:solidFill>
              </a:rPr>
              <a:t>Congenital </a:t>
            </a:r>
            <a:r>
              <a:rPr lang="en-US" dirty="0">
                <a:solidFill>
                  <a:srgbClr val="FFFF00"/>
                </a:solidFill>
              </a:rPr>
              <a:t>ataxias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                  </a:t>
            </a:r>
            <a:r>
              <a:rPr lang="en-US" sz="3600" u="sng" dirty="0" err="1" smtClean="0">
                <a:solidFill>
                  <a:srgbClr val="FFFF00"/>
                </a:solidFill>
              </a:rPr>
              <a:t>Joubert</a:t>
            </a:r>
            <a:r>
              <a:rPr lang="en-US" sz="3600" u="sng" dirty="0" smtClean="0">
                <a:solidFill>
                  <a:srgbClr val="FFFF00"/>
                </a:solidFill>
              </a:rPr>
              <a:t> </a:t>
            </a:r>
            <a:r>
              <a:rPr lang="en-US" sz="3600" u="sng" dirty="0">
                <a:solidFill>
                  <a:srgbClr val="FFFF00"/>
                </a:solidFill>
              </a:rPr>
              <a:t>syndrome</a:t>
            </a:r>
          </a:p>
          <a:p>
            <a:pPr>
              <a:lnSpc>
                <a:spcPct val="80000"/>
              </a:lnSpc>
              <a:buNone/>
            </a:pPr>
            <a:endParaRPr lang="en-US" sz="3200" dirty="0"/>
          </a:p>
          <a:p>
            <a:pPr lvl="1">
              <a:lnSpc>
                <a:spcPct val="80000"/>
              </a:lnSpc>
              <a:buNone/>
            </a:pPr>
            <a:r>
              <a:rPr lang="en-US" sz="3200" dirty="0" smtClean="0"/>
              <a:t> </a:t>
            </a:r>
            <a:r>
              <a:rPr lang="en-US" sz="3000" dirty="0" smtClean="0"/>
              <a:t>Absence </a:t>
            </a:r>
            <a:r>
              <a:rPr lang="en-US" sz="3000" dirty="0"/>
              <a:t>of </a:t>
            </a:r>
            <a:r>
              <a:rPr lang="en-US" sz="3000" dirty="0" err="1"/>
              <a:t>cerebellar</a:t>
            </a:r>
            <a:r>
              <a:rPr lang="en-US" sz="3000" dirty="0"/>
              <a:t> </a:t>
            </a:r>
            <a:r>
              <a:rPr lang="en-US" sz="3000" dirty="0" err="1"/>
              <a:t>vermis</a:t>
            </a:r>
            <a:r>
              <a:rPr lang="en-US" sz="3000" dirty="0"/>
              <a:t>  </a:t>
            </a:r>
          </a:p>
          <a:p>
            <a:pPr lvl="1">
              <a:lnSpc>
                <a:spcPct val="80000"/>
              </a:lnSpc>
              <a:buNone/>
            </a:pPr>
            <a:endParaRPr lang="en-US" sz="30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3000" dirty="0" smtClean="0"/>
              <a:t> Presence </a:t>
            </a:r>
            <a:r>
              <a:rPr lang="en-US" sz="3000" dirty="0"/>
              <a:t>of "</a:t>
            </a:r>
            <a:r>
              <a:rPr lang="en-US" sz="3000" dirty="0">
                <a:solidFill>
                  <a:srgbClr val="00B0F0"/>
                </a:solidFill>
              </a:rPr>
              <a:t>molar tooth sign</a:t>
            </a:r>
            <a:r>
              <a:rPr lang="en-US" sz="2800" dirty="0"/>
              <a:t>” </a:t>
            </a:r>
          </a:p>
          <a:p>
            <a:pPr lvl="1"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                    </a:t>
            </a:r>
          </a:p>
          <a:p>
            <a:pPr>
              <a:lnSpc>
                <a:spcPct val="80000"/>
              </a:lnSpc>
              <a:buNone/>
            </a:pPr>
            <a:endParaRPr lang="en-US" sz="3200" dirty="0" smtClean="0"/>
          </a:p>
          <a:p>
            <a:pPr>
              <a:lnSpc>
                <a:spcPct val="80000"/>
              </a:lnSpc>
              <a:buNone/>
            </a:pPr>
            <a:r>
              <a:rPr lang="en-US" sz="3200" dirty="0" smtClean="0"/>
              <a:t>                      </a:t>
            </a:r>
            <a:r>
              <a:rPr lang="en-US" sz="3200" u="sng" dirty="0" smtClean="0"/>
              <a:t>Clinical </a:t>
            </a:r>
            <a:r>
              <a:rPr lang="en-US" sz="3200" u="sng" dirty="0"/>
              <a:t>manifestations </a:t>
            </a:r>
            <a:endParaRPr lang="en-US" u="sng" dirty="0"/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Infantile </a:t>
            </a:r>
            <a:r>
              <a:rPr lang="en-US" sz="2800" dirty="0"/>
              <a:t>onset of </a:t>
            </a:r>
            <a:r>
              <a:rPr lang="en-US" sz="2800" dirty="0" err="1"/>
              <a:t>cerebellar</a:t>
            </a:r>
            <a:r>
              <a:rPr lang="en-US" sz="2800" dirty="0"/>
              <a:t> ataxia, </a:t>
            </a:r>
            <a:r>
              <a:rPr lang="en-US" sz="2800" dirty="0" err="1"/>
              <a:t>nystagmus</a:t>
            </a:r>
            <a:endParaRPr lang="en-US" sz="2800" dirty="0"/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Vertical </a:t>
            </a:r>
            <a:r>
              <a:rPr lang="en-US" sz="2800" dirty="0"/>
              <a:t>gaze paresis, </a:t>
            </a:r>
            <a:r>
              <a:rPr lang="en-US" sz="2800" dirty="0" err="1"/>
              <a:t>ptosis</a:t>
            </a:r>
            <a:r>
              <a:rPr lang="en-US" sz="2800" dirty="0"/>
              <a:t>, retinopathy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/>
              <a:t>Mental </a:t>
            </a:r>
            <a:r>
              <a:rPr lang="en-US" sz="2800" dirty="0"/>
              <a:t>retardation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Episodic </a:t>
            </a:r>
            <a:r>
              <a:rPr lang="en-US" sz="2800" dirty="0" err="1">
                <a:solidFill>
                  <a:schemeClr val="tx1"/>
                </a:solidFill>
              </a:rPr>
              <a:t>hypernea</a:t>
            </a:r>
            <a:r>
              <a:rPr lang="en-US" sz="2800" dirty="0">
                <a:solidFill>
                  <a:schemeClr val="tx1"/>
                </a:solidFill>
              </a:rPr>
              <a:t> or apnea of the newborn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</a:p>
          <a:p>
            <a:pPr lvl="1">
              <a:lnSpc>
                <a:spcPct val="80000"/>
              </a:lnSpc>
              <a:buNone/>
            </a:pPr>
            <a:endParaRPr lang="en-US" sz="32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1485</TotalTime>
  <Words>2106</Words>
  <Application>Microsoft Office PowerPoint</Application>
  <PresentationFormat>On-screen Show (4:3)</PresentationFormat>
  <Paragraphs>651</Paragraphs>
  <Slides>121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2" baseType="lpstr">
      <vt:lpstr>Paper</vt:lpstr>
      <vt:lpstr>Autosomal Recessive Cerebellar Ataxia</vt:lpstr>
      <vt:lpstr>   SCHEMA OF  PRESENTATION</vt:lpstr>
      <vt:lpstr>                       INTRODUCTION</vt:lpstr>
      <vt:lpstr>Autosomal Recessive Cerebellar Ataxias               </vt:lpstr>
      <vt:lpstr>Slide 5</vt:lpstr>
      <vt:lpstr>Slide 6</vt:lpstr>
      <vt:lpstr>Slide 7</vt:lpstr>
      <vt:lpstr>Slide 8</vt:lpstr>
      <vt:lpstr>Slide 9</vt:lpstr>
      <vt:lpstr>Slide 10</vt:lpstr>
      <vt:lpstr>                         Friedreich’s ataxia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Ataxia with vitamin E deficiency</vt:lpstr>
      <vt:lpstr>Slide 26</vt:lpstr>
      <vt:lpstr>Slide 27</vt:lpstr>
      <vt:lpstr>Slide 28</vt:lpstr>
      <vt:lpstr>           Abetalipoproteinaemia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                      Investigations 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Cerebrotendinous Xanthomatosis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                            ATLD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   Infantile-onset spinocerebellar  ataxia 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               Congenital ataxias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Autosomal Recessive Cerebellar Ataxias for which Treatment Is Available</vt:lpstr>
      <vt:lpstr>Slide 115</vt:lpstr>
      <vt:lpstr>Slide 116</vt:lpstr>
      <vt:lpstr>                        References </vt:lpstr>
      <vt:lpstr>Slide 118</vt:lpstr>
      <vt:lpstr>Slide 119</vt:lpstr>
      <vt:lpstr>Slide 120</vt:lpstr>
      <vt:lpstr>Slide 121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Autosomal Recessive Cerebellar Ataxia</dc:title>
  <dc:creator>User</dc:creator>
  <cp:lastModifiedBy>User</cp:lastModifiedBy>
  <cp:revision>148</cp:revision>
  <dcterms:created xsi:type="dcterms:W3CDTF">2006-08-16T00:00:00Z</dcterms:created>
  <dcterms:modified xsi:type="dcterms:W3CDTF">2006-12-31T18:45:14Z</dcterms:modified>
</cp:coreProperties>
</file>