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0"/>
  </p:notesMasterIdLst>
  <p:sldIdLst>
    <p:sldId id="256" r:id="rId2"/>
    <p:sldId id="259" r:id="rId3"/>
    <p:sldId id="371" r:id="rId4"/>
    <p:sldId id="257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519" r:id="rId13"/>
    <p:sldId id="520" r:id="rId14"/>
    <p:sldId id="521" r:id="rId15"/>
    <p:sldId id="266" r:id="rId16"/>
    <p:sldId id="48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370" r:id="rId27"/>
    <p:sldId id="349" r:id="rId28"/>
    <p:sldId id="271" r:id="rId29"/>
    <p:sldId id="424" r:id="rId30"/>
    <p:sldId id="267" r:id="rId31"/>
    <p:sldId id="385" r:id="rId32"/>
    <p:sldId id="272" r:id="rId33"/>
    <p:sldId id="273" r:id="rId34"/>
    <p:sldId id="274" r:id="rId35"/>
    <p:sldId id="275" r:id="rId36"/>
    <p:sldId id="276" r:id="rId37"/>
    <p:sldId id="277" r:id="rId38"/>
    <p:sldId id="280" r:id="rId39"/>
    <p:sldId id="289" r:id="rId40"/>
    <p:sldId id="278" r:id="rId41"/>
    <p:sldId id="281" r:id="rId42"/>
    <p:sldId id="290" r:id="rId43"/>
    <p:sldId id="425" r:id="rId44"/>
    <p:sldId id="282" r:id="rId45"/>
    <p:sldId id="284" r:id="rId46"/>
    <p:sldId id="287" r:id="rId47"/>
    <p:sldId id="288" r:id="rId48"/>
    <p:sldId id="423" r:id="rId49"/>
    <p:sldId id="488" r:id="rId50"/>
    <p:sldId id="388" r:id="rId51"/>
    <p:sldId id="459" r:id="rId52"/>
    <p:sldId id="397" r:id="rId53"/>
    <p:sldId id="389" r:id="rId54"/>
    <p:sldId id="390" r:id="rId55"/>
    <p:sldId id="391" r:id="rId56"/>
    <p:sldId id="392" r:id="rId57"/>
    <p:sldId id="393" r:id="rId58"/>
    <p:sldId id="522" r:id="rId59"/>
    <p:sldId id="523" r:id="rId60"/>
    <p:sldId id="524" r:id="rId61"/>
    <p:sldId id="491" r:id="rId62"/>
    <p:sldId id="492" r:id="rId63"/>
    <p:sldId id="450" r:id="rId64"/>
    <p:sldId id="451" r:id="rId65"/>
    <p:sldId id="452" r:id="rId66"/>
    <p:sldId id="496" r:id="rId67"/>
    <p:sldId id="493" r:id="rId68"/>
    <p:sldId id="497" r:id="rId69"/>
    <p:sldId id="498" r:id="rId70"/>
    <p:sldId id="499" r:id="rId71"/>
    <p:sldId id="525" r:id="rId72"/>
    <p:sldId id="526" r:id="rId73"/>
    <p:sldId id="500" r:id="rId74"/>
    <p:sldId id="503" r:id="rId75"/>
    <p:sldId id="504" r:id="rId76"/>
    <p:sldId id="505" r:id="rId77"/>
    <p:sldId id="506" r:id="rId78"/>
    <p:sldId id="507" r:id="rId79"/>
    <p:sldId id="508" r:id="rId80"/>
    <p:sldId id="509" r:id="rId81"/>
    <p:sldId id="510" r:id="rId82"/>
    <p:sldId id="511" r:id="rId83"/>
    <p:sldId id="514" r:id="rId84"/>
    <p:sldId id="527" r:id="rId85"/>
    <p:sldId id="512" r:id="rId86"/>
    <p:sldId id="515" r:id="rId87"/>
    <p:sldId id="494" r:id="rId88"/>
    <p:sldId id="495" r:id="rId89"/>
    <p:sldId id="396" r:id="rId90"/>
    <p:sldId id="453" r:id="rId91"/>
    <p:sldId id="402" r:id="rId92"/>
    <p:sldId id="399" r:id="rId93"/>
    <p:sldId id="401" r:id="rId94"/>
    <p:sldId id="420" r:id="rId95"/>
    <p:sldId id="313" r:id="rId96"/>
    <p:sldId id="309" r:id="rId97"/>
    <p:sldId id="310" r:id="rId98"/>
    <p:sldId id="461" r:id="rId99"/>
    <p:sldId id="462" r:id="rId100"/>
    <p:sldId id="463" r:id="rId101"/>
    <p:sldId id="470" r:id="rId102"/>
    <p:sldId id="464" r:id="rId103"/>
    <p:sldId id="466" r:id="rId104"/>
    <p:sldId id="467" r:id="rId105"/>
    <p:sldId id="471" r:id="rId106"/>
    <p:sldId id="475" r:id="rId107"/>
    <p:sldId id="476" r:id="rId108"/>
    <p:sldId id="472" r:id="rId109"/>
    <p:sldId id="316" r:id="rId110"/>
    <p:sldId id="317" r:id="rId111"/>
    <p:sldId id="318" r:id="rId112"/>
    <p:sldId id="319" r:id="rId113"/>
    <p:sldId id="320" r:id="rId114"/>
    <p:sldId id="322" r:id="rId115"/>
    <p:sldId id="449" r:id="rId116"/>
    <p:sldId id="323" r:id="rId117"/>
    <p:sldId id="331" r:id="rId118"/>
    <p:sldId id="305" r:id="rId119"/>
    <p:sldId id="306" r:id="rId120"/>
    <p:sldId id="307" r:id="rId121"/>
    <p:sldId id="469" r:id="rId122"/>
    <p:sldId id="308" r:id="rId123"/>
    <p:sldId id="324" r:id="rId124"/>
    <p:sldId id="325" r:id="rId125"/>
    <p:sldId id="327" r:id="rId126"/>
    <p:sldId id="329" r:id="rId127"/>
    <p:sldId id="330" r:id="rId128"/>
    <p:sldId id="528" r:id="rId1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1D3CE-D9A9-439A-8B07-BA99EC88D107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239BF-59CD-4FC1-A360-CF315DB9F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102CF-BE58-48A0-A18D-7CAD78F67C91}" type="slidenum">
              <a:rPr lang="en-IN" smtClean="0"/>
              <a:pPr/>
              <a:t>22</a:t>
            </a:fld>
            <a:endParaRPr lang="en-IN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CEREBELLAR APLASIA, CAN BE DETECTED PRENATALLY, OCCASIONALLY IT CAN BE UNILATERAL.</a:t>
            </a:r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39BF-59CD-4FC1-A360-CF315DB9F50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E3E24-FACB-4970-8AA2-5082147D9B21}" type="slidenum">
              <a:rPr lang="en-IN" smtClean="0"/>
              <a:pPr/>
              <a:t>51</a:t>
            </a:fld>
            <a:endParaRPr lang="en-IN" smtClean="0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D2FD5B-C5C3-416D-933A-4344964622D1}" type="slidenum">
              <a:rPr lang="en-GB" sz="1200">
                <a:latin typeface="Garamond" pitchFamily="18" charset="0"/>
              </a:rPr>
              <a:pPr algn="r"/>
              <a:t>51</a:t>
            </a:fld>
            <a:endParaRPr lang="en-GB" sz="1200">
              <a:latin typeface="Garamond" pitchFamily="18" charset="0"/>
            </a:endParaRPr>
          </a:p>
        </p:txBody>
      </p:sp>
      <p:sp>
        <p:nvSpPr>
          <p:cNvPr id="11264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latin typeface="Garamond" pitchFamily="18" charset="0"/>
            </a:endParaRPr>
          </a:p>
        </p:txBody>
      </p:sp>
      <p:sp>
        <p:nvSpPr>
          <p:cNvPr id="112645" name="Text Box 2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Hereditary ataxias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ea typeface="Arial Unicode MS" pitchFamily="34" charset="-128"/>
                <a:cs typeface="Arial Unicode MS" pitchFamily="34" charset="-128"/>
              </a:rPr>
              <a:t>Traditionally, hereditary ataxias have been classified by inheritance patterns such as autosomal dominant, autosomal recessive, X-linked, or even mitochondrial depending on the family history.  Although this method provides a useful classification scheme, we will see that recent advances in the hereditary ataxias have allowed further delineation by pathophysiology and molecular mechanism of disease.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fld id="{9B28957B-EA31-463C-B1A8-48521C426EF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fld id="{2CE94148-C0E5-45CB-952A-7BF876D2A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93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0175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Approach to ataxia in children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       Faculty : Dr. Sanjay </a:t>
            </a:r>
            <a:r>
              <a:rPr lang="en-US" dirty="0" err="1" smtClean="0"/>
              <a:t>Prakash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E:\Documents and Settings\Administrator\My Documents\Downloads\ataxic c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133600"/>
            <a:ext cx="489585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96400" cy="982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l"/>
            <a:r>
              <a:rPr lang="en-US" sz="3200" dirty="0" err="1" smtClean="0"/>
              <a:t>Friedreichs</a:t>
            </a:r>
            <a:r>
              <a:rPr lang="en-US" sz="3200" dirty="0" smtClean="0"/>
              <a:t>  Ataxia  therapeutic developments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3 biochemical defects: </a:t>
            </a:r>
          </a:p>
          <a:p>
            <a:r>
              <a:rPr lang="en-US" dirty="0" smtClean="0"/>
              <a:t>decreased </a:t>
            </a:r>
            <a:r>
              <a:rPr lang="en-US" dirty="0" err="1" smtClean="0"/>
              <a:t>frataxin</a:t>
            </a:r>
            <a:r>
              <a:rPr lang="en-US" dirty="0" smtClean="0"/>
              <a:t> gene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Histone</a:t>
            </a:r>
            <a:r>
              <a:rPr lang="en-US" dirty="0" smtClean="0"/>
              <a:t> </a:t>
            </a:r>
            <a:r>
              <a:rPr lang="en-US" dirty="0" err="1" smtClean="0"/>
              <a:t>deacetylase</a:t>
            </a:r>
            <a:r>
              <a:rPr lang="en-US" dirty="0" smtClean="0"/>
              <a:t> inhibitors</a:t>
            </a:r>
          </a:p>
          <a:p>
            <a:pPr>
              <a:buNone/>
            </a:pPr>
            <a:r>
              <a:rPr lang="en-US" dirty="0" smtClean="0"/>
              <a:t>    Erythropoietin</a:t>
            </a:r>
          </a:p>
          <a:p>
            <a:r>
              <a:rPr lang="en-US" dirty="0" smtClean="0"/>
              <a:t>mitochondrial iron accumulation </a:t>
            </a:r>
          </a:p>
          <a:p>
            <a:r>
              <a:rPr lang="en-US" dirty="0" smtClean="0"/>
              <a:t>oxidative stress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it-IT" dirty="0" smtClean="0"/>
              <a:t>Idebenone, a coenzyme Q10 analogue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dirty="0" err="1" smtClean="0"/>
              <a:t>Idebenone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Studies of low-dose </a:t>
            </a:r>
            <a:r>
              <a:rPr lang="en-US" dirty="0" err="1" smtClean="0"/>
              <a:t>idebenone</a:t>
            </a:r>
            <a:r>
              <a:rPr lang="en-US" dirty="0" smtClean="0"/>
              <a:t>,  seem to show reduction of cardiac hypertrophy but no improvement in neurological</a:t>
            </a:r>
          </a:p>
          <a:p>
            <a:pPr>
              <a:buNone/>
            </a:pPr>
            <a:r>
              <a:rPr lang="en-US" dirty="0" smtClean="0"/>
              <a:t>   symptoms.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Friedreich</a:t>
            </a:r>
            <a:r>
              <a:rPr lang="en-US" dirty="0" smtClean="0"/>
              <a:t> Ataxia Rating Scale Activities of Daily Living</a:t>
            </a:r>
          </a:p>
          <a:p>
            <a:r>
              <a:rPr lang="en-US" dirty="0" smtClean="0"/>
              <a:t>9-Hole Peg Test</a:t>
            </a:r>
          </a:p>
          <a:p>
            <a:r>
              <a:rPr lang="en-US" dirty="0" smtClean="0"/>
              <a:t>Timed 25-Foot Walk</a:t>
            </a:r>
          </a:p>
          <a:p>
            <a:r>
              <a:rPr lang="en-US" dirty="0" smtClean="0"/>
              <a:t>PATA test</a:t>
            </a:r>
          </a:p>
          <a:p>
            <a:r>
              <a:rPr lang="en-US" dirty="0" smtClean="0"/>
              <a:t>International Cooperative Ataxia Rating Scale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Cardiac abnormalities seen in </a:t>
            </a:r>
            <a:r>
              <a:rPr lang="en-US" b="1" i="1" dirty="0" err="1" smtClean="0"/>
              <a:t>Friedreich’s</a:t>
            </a:r>
            <a:r>
              <a:rPr lang="en-US" b="1" i="1" dirty="0" smtClean="0"/>
              <a:t> ataxia include:</a:t>
            </a:r>
          </a:p>
          <a:p>
            <a:pPr>
              <a:buNone/>
            </a:pPr>
            <a:r>
              <a:rPr lang="en-US" dirty="0" smtClean="0"/>
              <a:t>• ECG non-specific </a:t>
            </a:r>
            <a:r>
              <a:rPr lang="en-US" dirty="0" err="1" smtClean="0"/>
              <a:t>repolarisation</a:t>
            </a:r>
            <a:r>
              <a:rPr lang="en-US" dirty="0" smtClean="0"/>
              <a:t> abnormalities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• Echo - 50% usually in the form of concentric ventricular hypertrophy </a:t>
            </a:r>
            <a:r>
              <a:rPr lang="en-US" i="1" dirty="0" smtClean="0"/>
              <a:t>. </a:t>
            </a:r>
            <a:endParaRPr lang="en-US" dirty="0" smtClean="0"/>
          </a:p>
          <a:p>
            <a:r>
              <a:rPr lang="en-US" dirty="0" smtClean="0"/>
              <a:t>Arrhythmia  - </a:t>
            </a:r>
            <a:r>
              <a:rPr lang="en-US" dirty="0" err="1" smtClean="0"/>
              <a:t>supraventricular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dirty="0" smtClean="0"/>
              <a:t> Severe or terminal systolic dysfunction with dilation of the ventricle, especially at older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r>
              <a:rPr lang="en-US" dirty="0" smtClean="0"/>
              <a:t>Patients to be screened once every two years before any cardiac disease is documented </a:t>
            </a:r>
          </a:p>
          <a:p>
            <a:r>
              <a:rPr lang="en-US" dirty="0" smtClean="0"/>
              <a:t>Annually after detecting  cardiac disease</a:t>
            </a:r>
          </a:p>
          <a:p>
            <a:r>
              <a:rPr lang="en-US" dirty="0" smtClean="0"/>
              <a:t>Cardiac screening should include ECG,  echocardiography and (depending on the indication) cardiac MRI and </a:t>
            </a:r>
            <a:r>
              <a:rPr lang="en-US" dirty="0" err="1" smtClean="0"/>
              <a:t>Holter</a:t>
            </a:r>
            <a:r>
              <a:rPr lang="en-US" dirty="0" smtClean="0"/>
              <a:t> . </a:t>
            </a:r>
          </a:p>
          <a:p>
            <a:r>
              <a:rPr lang="en-US" dirty="0" smtClean="0"/>
              <a:t>Anti-arrhythmic and anti-cardiac failure medication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l"/>
            <a:r>
              <a:rPr lang="en-US" sz="3200" dirty="0" err="1" smtClean="0"/>
              <a:t>Friedreich’s</a:t>
            </a:r>
            <a:r>
              <a:rPr lang="en-US" sz="3200" dirty="0" smtClean="0"/>
              <a:t>   Ataxia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 smtClean="0"/>
              <a:t>Scoliosis -   major source of morbidity in terms of managing cardiac and respiratory function, as well as posture</a:t>
            </a:r>
          </a:p>
          <a:p>
            <a:r>
              <a:rPr lang="en-US" dirty="0" err="1" smtClean="0"/>
              <a:t>Equinovarus</a:t>
            </a:r>
            <a:r>
              <a:rPr lang="en-US" dirty="0" smtClean="0"/>
              <a:t> deformity can cause significant morbidity - alleviated by physical therapy, splinting, Botox, tendon-lengthening surgery </a:t>
            </a:r>
          </a:p>
          <a:p>
            <a:r>
              <a:rPr lang="en-US" dirty="0" smtClean="0"/>
              <a:t>10% to 30% - diabetes mellitus due to combined insulin deficiency and insulin resistance.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Disease modifying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Gluten-free diet – </a:t>
            </a:r>
          </a:p>
          <a:p>
            <a:r>
              <a:rPr lang="en-US" dirty="0" smtClean="0"/>
              <a:t>gluten ataxia  with </a:t>
            </a:r>
            <a:r>
              <a:rPr lang="en-US" dirty="0" err="1" smtClean="0"/>
              <a:t>enteropathy</a:t>
            </a:r>
            <a:endParaRPr lang="en-US" dirty="0" smtClean="0"/>
          </a:p>
          <a:p>
            <a:r>
              <a:rPr lang="en-US" dirty="0" err="1" smtClean="0"/>
              <a:t>enteropathy</a:t>
            </a:r>
            <a:r>
              <a:rPr lang="en-US" dirty="0" smtClean="0"/>
              <a:t> cannot be established, but who have serological evidence of gluten sensitivity</a:t>
            </a:r>
          </a:p>
          <a:p>
            <a:r>
              <a:rPr lang="en-US" dirty="0" smtClean="0"/>
              <a:t>Benefit can only be seen with strict adherence  to the diet with evidence of elimination of the antibodies that need to be tested on a six-monthly basis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934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Any improvement or </a:t>
            </a:r>
            <a:r>
              <a:rPr lang="en-US" dirty="0" err="1" smtClean="0"/>
              <a:t>stabilisation</a:t>
            </a:r>
            <a:r>
              <a:rPr lang="en-US" dirty="0" smtClean="0"/>
              <a:t> usually manifests within a year on a strict diet </a:t>
            </a:r>
          </a:p>
          <a:p>
            <a:r>
              <a:rPr lang="en-US" dirty="0" smtClean="0"/>
              <a:t> In some patients where there is evidence of </a:t>
            </a:r>
            <a:r>
              <a:rPr lang="en-US" dirty="0" err="1" smtClean="0"/>
              <a:t>cerebellar</a:t>
            </a:r>
            <a:r>
              <a:rPr lang="en-US" dirty="0" smtClean="0"/>
              <a:t> atrophy the expected benefit will be in the form of </a:t>
            </a:r>
            <a:r>
              <a:rPr lang="en-US" dirty="0" err="1" smtClean="0"/>
              <a:t>stabilisation</a:t>
            </a:r>
            <a:r>
              <a:rPr lang="en-US" dirty="0" smtClean="0"/>
              <a:t> rather than</a:t>
            </a:r>
          </a:p>
          <a:p>
            <a:pPr>
              <a:buNone/>
            </a:pPr>
            <a:r>
              <a:rPr lang="en-US" dirty="0" smtClean="0"/>
              <a:t>   improvement.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4114800"/>
          </a:xfrm>
        </p:spPr>
        <p:txBody>
          <a:bodyPr/>
          <a:lstStyle/>
          <a:p>
            <a:r>
              <a:rPr lang="en-US" b="1" i="1" dirty="0" smtClean="0"/>
              <a:t>Ataxia with Vitamin E deficiency</a:t>
            </a:r>
          </a:p>
          <a:p>
            <a:pPr>
              <a:buNone/>
            </a:pPr>
            <a:r>
              <a:rPr lang="en-US" b="1" i="1" dirty="0" smtClean="0"/>
              <a:t>    </a:t>
            </a:r>
            <a:r>
              <a:rPr lang="en-US" dirty="0" smtClean="0"/>
              <a:t>lipid adjusted Vitamin E</a:t>
            </a:r>
          </a:p>
          <a:p>
            <a:r>
              <a:rPr lang="en-US" dirty="0" smtClean="0"/>
              <a:t> leads to cessation of progression of neurological symptoms and mild improvement in certain patients, especially in the early stages of the disease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9144000" cy="161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4114800"/>
          </a:xfrm>
        </p:spPr>
        <p:txBody>
          <a:bodyPr/>
          <a:lstStyle/>
          <a:p>
            <a:r>
              <a:rPr lang="en-US" b="1" i="1" dirty="0" smtClean="0"/>
              <a:t>Ataxia with CoQ10 (</a:t>
            </a:r>
            <a:r>
              <a:rPr lang="en-US" b="1" i="1" dirty="0" err="1" smtClean="0"/>
              <a:t>ubiquinone</a:t>
            </a:r>
            <a:r>
              <a:rPr lang="en-US" b="1" i="1" dirty="0" smtClean="0"/>
              <a:t>) deficiency</a:t>
            </a:r>
          </a:p>
          <a:p>
            <a:r>
              <a:rPr lang="en-US" b="1" i="1" dirty="0" smtClean="0"/>
              <a:t> </a:t>
            </a:r>
            <a:r>
              <a:rPr lang="en-US" dirty="0" smtClean="0"/>
              <a:t>Testing of CoQ10 deficiency - skeletal muscle samples or on blood mononuclear cells.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85787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5867400"/>
            <a:ext cx="3305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b="1" i="1" dirty="0" err="1" smtClean="0"/>
              <a:t>Cerebrotendinous</a:t>
            </a:r>
            <a:r>
              <a:rPr lang="en-US" b="1" i="1" dirty="0" smtClean="0"/>
              <a:t> </a:t>
            </a:r>
            <a:r>
              <a:rPr lang="en-US" b="1" i="1" dirty="0" err="1" smtClean="0"/>
              <a:t>xanthomatosis</a:t>
            </a: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r>
              <a:rPr lang="en-US" dirty="0" smtClean="0"/>
              <a:t>Treatment with  </a:t>
            </a:r>
            <a:r>
              <a:rPr lang="en-US" dirty="0" err="1" smtClean="0"/>
              <a:t>chenodeoxycholic</a:t>
            </a:r>
            <a:r>
              <a:rPr lang="en-US" dirty="0" smtClean="0"/>
              <a:t> acid results in at least partial reversal of the neurological symptoms and in cognitive</a:t>
            </a:r>
          </a:p>
          <a:p>
            <a:pPr>
              <a:buNone/>
            </a:pPr>
            <a:r>
              <a:rPr lang="en-US" dirty="0" smtClean="0"/>
              <a:t>    function in some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   </a:t>
            </a:r>
            <a:r>
              <a:rPr lang="en-US" b="1" i="1" dirty="0" err="1" smtClean="0"/>
              <a:t>Hypobetalipoproteinaemia</a:t>
            </a:r>
            <a:endParaRPr lang="en-US" b="1" i="1" dirty="0" smtClean="0"/>
          </a:p>
          <a:p>
            <a:r>
              <a:rPr lang="en-US" dirty="0" smtClean="0"/>
              <a:t> rare disorder characterized by low levels of fats, beta-lipoproteins and cholesterol.</a:t>
            </a:r>
          </a:p>
          <a:p>
            <a:r>
              <a:rPr lang="en-US" dirty="0" smtClean="0"/>
              <a:t>Patients are deficient in the lipid-soluble vitamins, especially vitamin E </a:t>
            </a:r>
          </a:p>
          <a:p>
            <a:r>
              <a:rPr lang="en-US" dirty="0" smtClean="0"/>
              <a:t>Treatment involves dietary modification and vitamin replacement, which may prevent neurological complications if begun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algn="l"/>
            <a:r>
              <a:rPr lang="en-US" dirty="0" err="1" smtClean="0"/>
              <a:t>Refsums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114800"/>
          </a:xfrm>
        </p:spPr>
        <p:txBody>
          <a:bodyPr/>
          <a:lstStyle/>
          <a:p>
            <a:r>
              <a:rPr lang="en-US" dirty="0" smtClean="0"/>
              <a:t>Because of impaired branched-chain fatty acid α-oxidation, </a:t>
            </a:r>
            <a:r>
              <a:rPr lang="en-US" dirty="0" err="1" smtClean="0"/>
              <a:t>phytanic</a:t>
            </a:r>
            <a:r>
              <a:rPr lang="en-US" dirty="0" smtClean="0"/>
              <a:t> acid, accumulates to high levels in body fat</a:t>
            </a:r>
          </a:p>
          <a:p>
            <a:r>
              <a:rPr lang="en-US" dirty="0" smtClean="0"/>
              <a:t> Stressful conditions, such as rapid weight</a:t>
            </a:r>
          </a:p>
          <a:p>
            <a:pPr>
              <a:buNone/>
            </a:pPr>
            <a:r>
              <a:rPr lang="en-US" dirty="0" smtClean="0"/>
              <a:t>   loss or illness  can cause sudden worsening of  symptoms or even an acute presentation </a:t>
            </a:r>
          </a:p>
          <a:p>
            <a:r>
              <a:rPr lang="en-US" dirty="0" smtClean="0"/>
              <a:t>Dietary restriction - &lt; 5 mg/day</a:t>
            </a:r>
          </a:p>
          <a:p>
            <a:r>
              <a:rPr lang="en-US" dirty="0" err="1" smtClean="0"/>
              <a:t>Plasmapheresis</a:t>
            </a:r>
            <a:r>
              <a:rPr lang="en-US" dirty="0" smtClean="0"/>
              <a:t> - to rapidly reduce plasma</a:t>
            </a:r>
          </a:p>
          <a:p>
            <a:pPr>
              <a:buNone/>
            </a:pPr>
            <a:r>
              <a:rPr lang="en-US" dirty="0" smtClean="0"/>
              <a:t>   concentrations of </a:t>
            </a:r>
            <a:r>
              <a:rPr lang="en-US" dirty="0" err="1" smtClean="0"/>
              <a:t>phytanic</a:t>
            </a:r>
            <a:r>
              <a:rPr lang="en-US" dirty="0" smtClean="0"/>
              <a:t> acid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>
              <a:buNone/>
            </a:pPr>
            <a:endParaRPr lang="en-US" b="1" i="1" dirty="0" smtClean="0"/>
          </a:p>
          <a:p>
            <a:r>
              <a:rPr lang="en-US" b="1" i="1" dirty="0" smtClean="0"/>
              <a:t>Structural disorders</a:t>
            </a:r>
          </a:p>
          <a:p>
            <a:pPr>
              <a:buNone/>
            </a:pPr>
            <a:r>
              <a:rPr lang="en-US" b="1" i="1" dirty="0" smtClean="0"/>
              <a:t>   </a:t>
            </a:r>
            <a:r>
              <a:rPr lang="en-US" dirty="0" smtClean="0"/>
              <a:t> surgically treatable </a:t>
            </a:r>
            <a:r>
              <a:rPr lang="en-US" dirty="0" err="1" smtClean="0"/>
              <a:t>tumours</a:t>
            </a:r>
            <a:r>
              <a:rPr lang="en-US" dirty="0" smtClean="0"/>
              <a:t> can cause ataxia </a:t>
            </a:r>
            <a:endParaRPr lang="en-US" b="1" i="1" dirty="0" smtClean="0"/>
          </a:p>
          <a:p>
            <a:r>
              <a:rPr lang="en-US" dirty="0" smtClean="0"/>
              <a:t>Hydrocephalus can have similar symptoms and can be due to a wide variety of cause</a:t>
            </a:r>
            <a:endParaRPr lang="en-US" b="1" i="1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Episodic  ataxias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Acetazolamide</a:t>
            </a:r>
            <a:r>
              <a:rPr lang="en-US" dirty="0" smtClean="0"/>
              <a:t> is an effective therapy in most patients with EA2 and in half of the patients with EA1. </a:t>
            </a:r>
          </a:p>
          <a:p>
            <a:r>
              <a:rPr lang="en-US" dirty="0" err="1" smtClean="0"/>
              <a:t>Phenytoin</a:t>
            </a:r>
            <a:r>
              <a:rPr lang="en-US" dirty="0" smtClean="0"/>
              <a:t> is an alternative therapy in EA1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r>
              <a:rPr lang="en-US" dirty="0" smtClean="0"/>
              <a:t> Medical  management (</a:t>
            </a:r>
            <a:r>
              <a:rPr lang="en-US" dirty="0" err="1" smtClean="0"/>
              <a:t>immunodeficiencies</a:t>
            </a:r>
            <a:r>
              <a:rPr lang="en-US" dirty="0" smtClean="0"/>
              <a:t>  </a:t>
            </a:r>
            <a:r>
              <a:rPr lang="en-US" dirty="0" err="1" smtClean="0"/>
              <a:t>sinopulmonary</a:t>
            </a:r>
            <a:r>
              <a:rPr lang="en-US" dirty="0" smtClean="0"/>
              <a:t>  infections, neurologic dysfunction, and  malignancy)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neurorehabilitation</a:t>
            </a:r>
            <a:r>
              <a:rPr lang="en-US" dirty="0" smtClean="0"/>
              <a:t> (physical, occupational,</a:t>
            </a:r>
          </a:p>
          <a:p>
            <a:pPr>
              <a:buNone/>
            </a:pPr>
            <a:r>
              <a:rPr lang="en-US" dirty="0" smtClean="0"/>
              <a:t>    and speech/swallowing therapy; adaptive</a:t>
            </a:r>
          </a:p>
          <a:p>
            <a:pPr>
              <a:buNone/>
            </a:pPr>
            <a:r>
              <a:rPr lang="en-US" dirty="0" smtClean="0"/>
              <a:t>    equipment; and nutritional counseling)</a:t>
            </a:r>
          </a:p>
          <a:p>
            <a:r>
              <a:rPr lang="en-US" dirty="0" smtClean="0"/>
              <a:t>medications that can improve imbalance, </a:t>
            </a:r>
            <a:r>
              <a:rPr lang="en-US" dirty="0" err="1" smtClean="0"/>
              <a:t>incoordination</a:t>
            </a:r>
            <a:r>
              <a:rPr lang="en-US" dirty="0" smtClean="0"/>
              <a:t>,  or </a:t>
            </a:r>
            <a:r>
              <a:rPr lang="en-US" dirty="0" err="1" smtClean="0"/>
              <a:t>dysarthria</a:t>
            </a:r>
            <a:r>
              <a:rPr lang="en-US" dirty="0" smtClean="0"/>
              <a:t> (such as </a:t>
            </a:r>
            <a:r>
              <a:rPr lang="en-US" dirty="0" err="1" smtClean="0"/>
              <a:t>amantadine</a:t>
            </a:r>
            <a:r>
              <a:rPr lang="en-US" dirty="0" smtClean="0"/>
              <a:t>, </a:t>
            </a:r>
            <a:r>
              <a:rPr lang="en-US" dirty="0" err="1" smtClean="0"/>
              <a:t>buspiron</a:t>
            </a:r>
            <a:r>
              <a:rPr lang="en-US" dirty="0" smtClean="0"/>
              <a:t>,  and </a:t>
            </a:r>
            <a:r>
              <a:rPr lang="en-US" dirty="0" err="1" smtClean="0"/>
              <a:t>fluoxetine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24575"/>
            <a:ext cx="5353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dirty="0" err="1" smtClean="0"/>
              <a:t>Cerebellar</a:t>
            </a:r>
            <a:r>
              <a:rPr lang="en-US" dirty="0" smtClean="0"/>
              <a:t> tremor -  </a:t>
            </a:r>
            <a:r>
              <a:rPr lang="en-US" dirty="0" err="1" smtClean="0"/>
              <a:t>clonazepam</a:t>
            </a:r>
            <a:r>
              <a:rPr lang="en-US" dirty="0" smtClean="0"/>
              <a:t>, </a:t>
            </a:r>
            <a:r>
              <a:rPr lang="en-US" dirty="0" err="1" smtClean="0"/>
              <a:t>gabapentin</a:t>
            </a:r>
            <a:r>
              <a:rPr lang="en-US" dirty="0" smtClean="0"/>
              <a:t>,   </a:t>
            </a:r>
            <a:r>
              <a:rPr lang="en-US" dirty="0" err="1" smtClean="0"/>
              <a:t>propranolol</a:t>
            </a:r>
            <a:r>
              <a:rPr lang="en-US" dirty="0" smtClean="0"/>
              <a:t> </a:t>
            </a:r>
          </a:p>
          <a:p>
            <a:r>
              <a:rPr lang="en-US" dirty="0" smtClean="0"/>
              <a:t> Basal ganglia dysfunction - L-dopa compounds, direct dopamine agonists, and anti-</a:t>
            </a:r>
            <a:r>
              <a:rPr lang="en-US" dirty="0" err="1" smtClean="0"/>
              <a:t>cholinergics</a:t>
            </a:r>
            <a:r>
              <a:rPr lang="en-US" dirty="0" smtClean="0"/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228725"/>
            <a:ext cx="1676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1725" y="1228725"/>
            <a:ext cx="29622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Ataxia – rating  scales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i="1" dirty="0" smtClean="0"/>
              <a:t>Muscle spasms and spasticity</a:t>
            </a:r>
          </a:p>
          <a:p>
            <a:r>
              <a:rPr lang="en-US" i="1" dirty="0" smtClean="0"/>
              <a:t>Contractures</a:t>
            </a:r>
          </a:p>
          <a:p>
            <a:r>
              <a:rPr lang="en-US" i="1" dirty="0" smtClean="0"/>
              <a:t>Tremors</a:t>
            </a:r>
          </a:p>
          <a:p>
            <a:r>
              <a:rPr lang="en-US" i="1" dirty="0" smtClean="0"/>
              <a:t>Eye symptoms</a:t>
            </a:r>
          </a:p>
          <a:p>
            <a:pPr>
              <a:buNone/>
            </a:pPr>
            <a:r>
              <a:rPr lang="en-US" i="1" dirty="0" smtClean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gabapentin</a:t>
            </a:r>
            <a:r>
              <a:rPr lang="en-US" dirty="0" smtClean="0"/>
              <a:t> - </a:t>
            </a:r>
            <a:r>
              <a:rPr lang="en-US" dirty="0" err="1" smtClean="0"/>
              <a:t>pendular</a:t>
            </a:r>
            <a:r>
              <a:rPr lang="en-US" dirty="0" smtClean="0"/>
              <a:t> or gaze-evoked jerk </a:t>
            </a:r>
            <a:r>
              <a:rPr lang="en-US" dirty="0" err="1" smtClean="0"/>
              <a:t>nystagmus</a:t>
            </a:r>
            <a:r>
              <a:rPr lang="en-US" dirty="0" smtClean="0"/>
              <a:t>  and  downbeat </a:t>
            </a:r>
            <a:r>
              <a:rPr lang="en-US" dirty="0" err="1" smtClean="0"/>
              <a:t>nystagmus</a:t>
            </a:r>
            <a:r>
              <a:rPr lang="en-US" dirty="0" smtClean="0"/>
              <a:t>.</a:t>
            </a:r>
            <a:r>
              <a:rPr lang="en-US" i="1" dirty="0" smtClean="0"/>
              <a:t> Downbeat </a:t>
            </a:r>
            <a:r>
              <a:rPr lang="en-US" i="1" dirty="0" err="1" smtClean="0"/>
              <a:t>nystagmus</a:t>
            </a:r>
            <a:r>
              <a:rPr lang="en-US" i="1" dirty="0" smtClean="0"/>
              <a:t> - 3,4-diaminopyridine</a:t>
            </a:r>
          </a:p>
          <a:p>
            <a:pPr>
              <a:buNone/>
            </a:pPr>
            <a:r>
              <a:rPr lang="en-US" dirty="0" smtClean="0"/>
              <a:t>    and </a:t>
            </a:r>
            <a:r>
              <a:rPr lang="en-US" dirty="0" err="1" smtClean="0"/>
              <a:t>baclofen</a:t>
            </a:r>
            <a:r>
              <a:rPr lang="en-US" dirty="0" smtClean="0"/>
              <a:t> . </a:t>
            </a:r>
            <a:endParaRPr lang="en-US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65979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838200"/>
            <a:ext cx="443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dirty="0" err="1" smtClean="0"/>
              <a:t>Neurorehabilatation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dirty="0" smtClean="0"/>
              <a:t> symptom-focused (imbalance/</a:t>
            </a:r>
            <a:r>
              <a:rPr lang="en-US" dirty="0" err="1" smtClean="0"/>
              <a:t>incoordination</a:t>
            </a:r>
            <a:r>
              <a:rPr lang="en-US" dirty="0" smtClean="0"/>
              <a:t>/ </a:t>
            </a:r>
            <a:r>
              <a:rPr lang="en-US" dirty="0" err="1" smtClean="0"/>
              <a:t>dysarthria</a:t>
            </a:r>
            <a:r>
              <a:rPr lang="en-US" dirty="0" smtClean="0"/>
              <a:t> )</a:t>
            </a:r>
          </a:p>
          <a:p>
            <a:r>
              <a:rPr lang="en-US" dirty="0" smtClean="0"/>
              <a:t>measures of performance (</a:t>
            </a:r>
            <a:r>
              <a:rPr lang="en-US" dirty="0" err="1" smtClean="0"/>
              <a:t>ie</a:t>
            </a:r>
            <a:r>
              <a:rPr lang="en-US" dirty="0" smtClean="0"/>
              <a:t>, timing of gait,</a:t>
            </a:r>
          </a:p>
          <a:p>
            <a:pPr>
              <a:buNone/>
            </a:pPr>
            <a:r>
              <a:rPr lang="en-US" dirty="0" smtClean="0"/>
              <a:t>    single-limb balance, hand and foot tapping, completion of a spiral maze or pegboard, reading of a  standard paragraph)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4114800"/>
          </a:xfrm>
        </p:spPr>
        <p:txBody>
          <a:bodyPr/>
          <a:lstStyle/>
          <a:p>
            <a:r>
              <a:rPr lang="en-US" i="1" dirty="0" smtClean="0"/>
              <a:t>Management of communication</a:t>
            </a:r>
          </a:p>
          <a:p>
            <a:pPr>
              <a:buNone/>
            </a:pPr>
            <a:r>
              <a:rPr lang="en-US" i="1" dirty="0" smtClean="0"/>
              <a:t>   Motor Speech Disorders</a:t>
            </a:r>
          </a:p>
          <a:p>
            <a:r>
              <a:rPr lang="en-US" b="1" i="1" dirty="0" smtClean="0"/>
              <a:t>  </a:t>
            </a:r>
            <a:r>
              <a:rPr lang="en-US" dirty="0" smtClean="0"/>
              <a:t>Lee Silverman Voice Treatment</a:t>
            </a:r>
          </a:p>
          <a:p>
            <a:r>
              <a:rPr lang="en-US" dirty="0" smtClean="0"/>
              <a:t>Augmentative means of communication (AAC) when speech intelligibility levels fall below 50%</a:t>
            </a:r>
          </a:p>
          <a:p>
            <a:r>
              <a:rPr lang="en-US" dirty="0" smtClean="0"/>
              <a:t> Pen and paper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Lightwriter</a:t>
            </a:r>
            <a:r>
              <a:rPr lang="en-US" dirty="0" smtClean="0"/>
              <a:t> with a choice of written and/or voice output. </a:t>
            </a:r>
          </a:p>
          <a:p>
            <a:r>
              <a:rPr lang="en-US" dirty="0" smtClean="0"/>
              <a:t>Switch activated communication aid systems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Swallowing problems (</a:t>
            </a:r>
            <a:r>
              <a:rPr lang="en-US" i="1" dirty="0" err="1" smtClean="0"/>
              <a:t>dysphagia</a:t>
            </a:r>
            <a:r>
              <a:rPr lang="en-US" i="1" dirty="0" smtClean="0"/>
              <a:t>)</a:t>
            </a:r>
          </a:p>
          <a:p>
            <a:r>
              <a:rPr lang="en-US" dirty="0" err="1" smtClean="0"/>
              <a:t>videofluoroscopy</a:t>
            </a:r>
            <a:r>
              <a:rPr lang="en-US" dirty="0" smtClean="0"/>
              <a:t> (radiographic procedure) and/or a  </a:t>
            </a:r>
            <a:r>
              <a:rPr lang="en-US" dirty="0" err="1" smtClean="0"/>
              <a:t>fibreoptic</a:t>
            </a:r>
            <a:r>
              <a:rPr lang="en-US" dirty="0" smtClean="0"/>
              <a:t> endoscopic evaluation of swallowing (FEES)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1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Specific interventions for gait</a:t>
            </a:r>
          </a:p>
          <a:p>
            <a:pPr>
              <a:buNone/>
            </a:pPr>
            <a:r>
              <a:rPr lang="en-US" i="1" dirty="0" smtClean="0"/>
              <a:t>   </a:t>
            </a:r>
            <a:r>
              <a:rPr lang="en-US" b="1" i="1" dirty="0" smtClean="0"/>
              <a:t>Treadmill training</a:t>
            </a:r>
          </a:p>
          <a:p>
            <a:pPr>
              <a:buNone/>
            </a:pPr>
            <a:r>
              <a:rPr lang="en-US" b="1" i="1" dirty="0" smtClean="0"/>
              <a:t>   Visually guided stepping</a:t>
            </a:r>
          </a:p>
          <a:p>
            <a:pPr>
              <a:buNone/>
            </a:pPr>
            <a:r>
              <a:rPr lang="en-US" b="1" i="1" dirty="0" smtClean="0"/>
              <a:t>   Balance and mobility aids</a:t>
            </a:r>
          </a:p>
          <a:p>
            <a:pPr>
              <a:buNone/>
            </a:pPr>
            <a:r>
              <a:rPr lang="en-US" b="1" i="1" dirty="0" smtClean="0"/>
              <a:t>   Manipulation of visual information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pPr algn="l"/>
            <a:r>
              <a:rPr lang="en-US" sz="8800" i="1" dirty="0" smtClean="0">
                <a:latin typeface="Blackadder ITC" pitchFamily="82" charset="0"/>
              </a:rPr>
              <a:t>       Thank    you </a:t>
            </a:r>
            <a:endParaRPr lang="en-US" sz="8800" i="1" dirty="0"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52775" y="914400"/>
            <a:ext cx="5991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447800"/>
            <a:ext cx="91440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4825" y="1600200"/>
            <a:ext cx="4676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1933575"/>
            <a:ext cx="2533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Approach to ataxia in  children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 to  acute  ataxia </a:t>
            </a:r>
          </a:p>
          <a:p>
            <a:r>
              <a:rPr lang="en-US" dirty="0" smtClean="0"/>
              <a:t>Approach  to  chronic  ataxia </a:t>
            </a:r>
          </a:p>
          <a:p>
            <a:r>
              <a:rPr lang="en-US" dirty="0" smtClean="0"/>
              <a:t>Investigations </a:t>
            </a:r>
          </a:p>
          <a:p>
            <a:r>
              <a:rPr lang="en-US" dirty="0" smtClean="0"/>
              <a:t>Management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en-GB" dirty="0" smtClean="0">
                <a:solidFill>
                  <a:srgbClr val="CCECFF"/>
                </a:solidFill>
              </a:rPr>
              <a:t>Age at onset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3200" dirty="0" smtClean="0"/>
              <a:t>Infancy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3200" dirty="0" smtClean="0"/>
              <a:t>Childhood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Infant (age &lt;1 yr) </a:t>
            </a:r>
            <a:endParaRPr lang="en-IN" dirty="0" smtClean="0"/>
          </a:p>
        </p:txBody>
      </p:sp>
      <p:sp>
        <p:nvSpPr>
          <p:cNvPr id="331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41438"/>
            <a:ext cx="8540750" cy="4757737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en-US" sz="2800" dirty="0" smtClean="0"/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en-US" sz="2800" dirty="0" smtClean="0"/>
              <a:t>Ataxic cerebral palsy.</a:t>
            </a:r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en-US" sz="2800" dirty="0" smtClean="0"/>
              <a:t>Developmental malformations.</a:t>
            </a:r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en-US" sz="2800" dirty="0" err="1" smtClean="0"/>
              <a:t>Marinesco</a:t>
            </a:r>
            <a:r>
              <a:rPr lang="en-US" sz="2800" dirty="0" smtClean="0"/>
              <a:t> </a:t>
            </a:r>
            <a:r>
              <a:rPr lang="en-US" sz="2800" dirty="0" err="1" smtClean="0"/>
              <a:t>Sjogren</a:t>
            </a:r>
            <a:r>
              <a:rPr lang="en-US" sz="2800" dirty="0" smtClean="0"/>
              <a:t> Syndrome.</a:t>
            </a:r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en-US" sz="2800" dirty="0" smtClean="0"/>
              <a:t>Infantile onset </a:t>
            </a:r>
            <a:r>
              <a:rPr lang="en-US" sz="2800" dirty="0" err="1" smtClean="0"/>
              <a:t>spino-cerebellar</a:t>
            </a:r>
            <a:r>
              <a:rPr lang="en-US" sz="2800" dirty="0" smtClean="0"/>
              <a:t> ataxia.</a:t>
            </a:r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en-US" sz="2800" dirty="0" smtClean="0"/>
              <a:t>Inborn error of metabolism.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dirty="0" smtClean="0"/>
              <a:t>      - Congenital disorder of </a:t>
            </a:r>
            <a:r>
              <a:rPr lang="en-US" sz="2800" dirty="0" err="1" smtClean="0"/>
              <a:t>glycolation</a:t>
            </a:r>
            <a:r>
              <a:rPr lang="en-US" sz="2800" dirty="0" smtClean="0"/>
              <a:t> type 1A.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dirty="0" smtClean="0"/>
              <a:t>      - </a:t>
            </a:r>
            <a:r>
              <a:rPr lang="en-US" sz="2800" dirty="0" err="1" smtClean="0"/>
              <a:t>Aminoacidopathies</a:t>
            </a:r>
            <a:r>
              <a:rPr lang="en-US" sz="2800" dirty="0" smtClean="0"/>
              <a:t>.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2800" dirty="0" smtClean="0"/>
              <a:t>      - Urea cycle defect.</a:t>
            </a:r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endParaRPr lang="en-US" sz="2800" dirty="0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 1-10 yrs age</a:t>
            </a:r>
            <a:endParaRPr lang="en-IN" dirty="0" smtClean="0"/>
          </a:p>
        </p:txBody>
      </p:sp>
      <p:sp>
        <p:nvSpPr>
          <p:cNvPr id="3338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None/>
              <a:defRPr/>
            </a:pPr>
            <a:endParaRPr lang="en-US" dirty="0" smtClean="0"/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en-US" dirty="0" smtClean="0"/>
              <a:t>Ataxia </a:t>
            </a:r>
            <a:r>
              <a:rPr lang="en-US" dirty="0" err="1" smtClean="0"/>
              <a:t>Telangiectasia</a:t>
            </a:r>
            <a:r>
              <a:rPr lang="en-US" dirty="0" smtClean="0"/>
              <a:t>.</a:t>
            </a:r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en-US" dirty="0" smtClean="0"/>
              <a:t>Ataxia with </a:t>
            </a:r>
            <a:r>
              <a:rPr lang="en-US" dirty="0" err="1" smtClean="0"/>
              <a:t>oculomotor</a:t>
            </a:r>
            <a:r>
              <a:rPr lang="en-US" dirty="0" smtClean="0"/>
              <a:t> </a:t>
            </a:r>
            <a:r>
              <a:rPr lang="en-US" dirty="0" err="1" smtClean="0"/>
              <a:t>apraxia</a:t>
            </a:r>
            <a:r>
              <a:rPr lang="en-US" dirty="0" smtClean="0"/>
              <a:t> type 1.</a:t>
            </a:r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en-GB" dirty="0" smtClean="0"/>
              <a:t>AR spastic ataxia of Charlevoix-Saguenay (ARSACS).</a:t>
            </a:r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en-GB" dirty="0" err="1" smtClean="0"/>
              <a:t>Abetalipoproteinemia</a:t>
            </a:r>
            <a:r>
              <a:rPr lang="en-GB" dirty="0" smtClean="0"/>
              <a:t>.</a:t>
            </a:r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r>
              <a:rPr lang="en-GB" sz="3500" dirty="0" smtClean="0"/>
              <a:t>AR </a:t>
            </a:r>
            <a:r>
              <a:rPr lang="en-GB" sz="3500" dirty="0" err="1" smtClean="0"/>
              <a:t>cerebellar</a:t>
            </a:r>
            <a:r>
              <a:rPr lang="en-GB" sz="3500" dirty="0" smtClean="0"/>
              <a:t> ataxia type 2</a:t>
            </a:r>
            <a:endParaRPr lang="en-GB" dirty="0" smtClean="0"/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endParaRPr lang="en-US" dirty="0" smtClean="0"/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endParaRPr lang="en-US" dirty="0" smtClean="0"/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r>
              <a:rPr lang="en-US" dirty="0" smtClean="0"/>
              <a:t>Ataxia – ( Gk- </a:t>
            </a:r>
            <a:r>
              <a:rPr lang="en-US" i="1" dirty="0" err="1" smtClean="0"/>
              <a:t>ataktos</a:t>
            </a:r>
            <a:r>
              <a:rPr lang="en-US" i="1" dirty="0" smtClean="0"/>
              <a:t> : </a:t>
            </a:r>
            <a:r>
              <a:rPr lang="en-US" dirty="0" smtClean="0"/>
              <a:t>lacking order ) refers  to  lack  or  loss  of  movement  coordination </a:t>
            </a:r>
          </a:p>
          <a:p>
            <a:endParaRPr lang="en-US" dirty="0" smtClean="0"/>
          </a:p>
          <a:p>
            <a:r>
              <a:rPr lang="en-US" dirty="0" smtClean="0"/>
              <a:t>Damage  or  dysfunction  of  cerebellum  or  its  afferent  and  efferent  projections  </a:t>
            </a:r>
          </a:p>
          <a:p>
            <a:endParaRPr lang="en-US" dirty="0" smtClean="0"/>
          </a:p>
          <a:p>
            <a:r>
              <a:rPr lang="en-US" dirty="0" smtClean="0"/>
              <a:t>In  children  it  is  especially  debilitating  as  they  are  still  developing   and  learning  motor  competency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10-20 years </a:t>
            </a:r>
            <a:endParaRPr lang="en-IN" smtClean="0"/>
          </a:p>
        </p:txBody>
      </p:sp>
      <p:sp>
        <p:nvSpPr>
          <p:cNvPr id="3358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FRDA</a:t>
            </a:r>
          </a:p>
          <a:p>
            <a:pPr eaLnBrk="1" hangingPunct="1">
              <a:defRPr/>
            </a:pPr>
            <a:r>
              <a:rPr lang="en-US" dirty="0" smtClean="0"/>
              <a:t>AVED</a:t>
            </a:r>
          </a:p>
          <a:p>
            <a:pPr eaLnBrk="1" hangingPunct="1">
              <a:defRPr/>
            </a:pPr>
            <a:r>
              <a:rPr lang="en-US" dirty="0" smtClean="0"/>
              <a:t>AOA 1 &amp; 2</a:t>
            </a:r>
          </a:p>
          <a:p>
            <a:pPr eaLnBrk="1" hangingPunct="1">
              <a:defRPr/>
            </a:pPr>
            <a:r>
              <a:rPr lang="en-US" dirty="0" err="1" smtClean="0"/>
              <a:t>Refsum’s</a:t>
            </a:r>
            <a:r>
              <a:rPr lang="en-US" dirty="0" smtClean="0"/>
              <a:t> disease</a:t>
            </a:r>
          </a:p>
          <a:p>
            <a:pPr eaLnBrk="1" hangingPunct="1">
              <a:defRPr/>
            </a:pPr>
            <a:r>
              <a:rPr lang="en-GB" sz="3500" dirty="0" err="1" smtClean="0"/>
              <a:t>Cerebrotendinous</a:t>
            </a:r>
            <a:r>
              <a:rPr lang="en-GB" sz="3500" dirty="0" smtClean="0"/>
              <a:t> </a:t>
            </a:r>
            <a:r>
              <a:rPr lang="en-GB" sz="3500" dirty="0" err="1" smtClean="0"/>
              <a:t>xanthomatosis</a:t>
            </a:r>
            <a:endParaRPr lang="en-GB" sz="3500" dirty="0" smtClean="0"/>
          </a:p>
          <a:p>
            <a:pPr eaLnBrk="1" hangingPunct="1">
              <a:defRPr/>
            </a:pPr>
            <a:r>
              <a:rPr lang="en-GB" sz="3500" dirty="0" smtClean="0"/>
              <a:t>AR </a:t>
            </a:r>
            <a:r>
              <a:rPr lang="en-GB" sz="3500" dirty="0" err="1" smtClean="0"/>
              <a:t>cerebellar</a:t>
            </a:r>
            <a:r>
              <a:rPr lang="en-GB" sz="3500" dirty="0" smtClean="0"/>
              <a:t> ataxia type 1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Congenital Ataxia</a:t>
            </a:r>
            <a:endParaRPr lang="en-IN" dirty="0" smtClean="0">
              <a:solidFill>
                <a:srgbClr val="FFFF00"/>
              </a:solidFill>
            </a:endParaRPr>
          </a:p>
        </p:txBody>
      </p:sp>
      <p:sp>
        <p:nvSpPr>
          <p:cNvPr id="191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14400"/>
            <a:ext cx="8540750" cy="4830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    Non progressive disorders - impaired development of the cerebellum  and its connections.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  <a:p>
            <a:pPr>
              <a:spcBef>
                <a:spcPts val="900"/>
              </a:spcBef>
              <a:defRPr/>
            </a:pPr>
            <a:r>
              <a:rPr lang="en-GB" sz="2800" dirty="0" err="1" smtClean="0"/>
              <a:t>Cerebellar</a:t>
            </a:r>
            <a:r>
              <a:rPr lang="en-GB" sz="2800" dirty="0" smtClean="0"/>
              <a:t>  </a:t>
            </a:r>
            <a:r>
              <a:rPr lang="en-GB" sz="2800" dirty="0" err="1" smtClean="0"/>
              <a:t>aplasia</a:t>
            </a:r>
            <a:endParaRPr lang="en-GB" sz="2800" dirty="0" smtClean="0"/>
          </a:p>
          <a:p>
            <a:pPr>
              <a:spcBef>
                <a:spcPts val="900"/>
              </a:spcBef>
              <a:defRPr/>
            </a:pPr>
            <a:r>
              <a:rPr lang="en-GB" sz="2800" dirty="0" err="1" smtClean="0"/>
              <a:t>Cerebellar</a:t>
            </a:r>
            <a:r>
              <a:rPr lang="en-GB" sz="2800" dirty="0" smtClean="0"/>
              <a:t>  </a:t>
            </a:r>
            <a:r>
              <a:rPr lang="en-GB" sz="2800" dirty="0" err="1" smtClean="0"/>
              <a:t>hypoplasia</a:t>
            </a:r>
            <a:r>
              <a:rPr lang="en-GB" sz="2800" dirty="0" smtClean="0"/>
              <a:t> </a:t>
            </a:r>
          </a:p>
          <a:p>
            <a:pPr>
              <a:spcBef>
                <a:spcPts val="900"/>
              </a:spcBef>
              <a:defRPr/>
            </a:pPr>
            <a:r>
              <a:rPr lang="en-GB" sz="2800" dirty="0" err="1" smtClean="0"/>
              <a:t>Vermian</a:t>
            </a:r>
            <a:r>
              <a:rPr lang="en-GB" sz="2800" dirty="0" smtClean="0"/>
              <a:t>  </a:t>
            </a:r>
            <a:r>
              <a:rPr lang="en-GB" sz="2800" dirty="0" err="1" smtClean="0"/>
              <a:t>aplasia</a:t>
            </a:r>
            <a:endParaRPr lang="en-GB" sz="2800" dirty="0" smtClean="0"/>
          </a:p>
          <a:p>
            <a:pPr>
              <a:spcBef>
                <a:spcPts val="900"/>
              </a:spcBef>
              <a:defRPr/>
            </a:pPr>
            <a:r>
              <a:rPr lang="en-GB" sz="2800" dirty="0" smtClean="0"/>
              <a:t>Dandy-Walker  malformation</a:t>
            </a:r>
          </a:p>
          <a:p>
            <a:pPr>
              <a:spcBef>
                <a:spcPts val="900"/>
              </a:spcBef>
              <a:defRPr/>
            </a:pPr>
            <a:r>
              <a:rPr lang="en-GB" sz="2800" dirty="0" err="1" smtClean="0"/>
              <a:t>Joubert</a:t>
            </a:r>
            <a:r>
              <a:rPr lang="en-GB" sz="2800" dirty="0" smtClean="0"/>
              <a:t>  syndrome</a:t>
            </a:r>
            <a:endParaRPr lang="en-IN" sz="28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  <a:p>
            <a:pPr>
              <a:spcBef>
                <a:spcPts val="700"/>
              </a:spcBef>
              <a:defRPr/>
            </a:pPr>
            <a:r>
              <a:rPr lang="en-GB" sz="2800" dirty="0" smtClean="0"/>
              <a:t>Associated  with  developmental delay, mental retardation, spasticity, seizures </a:t>
            </a:r>
          </a:p>
          <a:p>
            <a:pPr eaLnBrk="1" hangingPunct="1">
              <a:spcBef>
                <a:spcPts val="700"/>
              </a:spcBef>
              <a:buNone/>
              <a:defRPr/>
            </a:pPr>
            <a:endParaRPr lang="en-GB" sz="24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GB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8675" name="AutoShape 5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AutoShape 7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7" name="Picture 11" descr="2323395900052007255S425x425Q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4" descr="&lt;p&gt;Cortical Dysplasia&lt;/p&gt;&#10;&#10;Coronal T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3644900"/>
            <a:ext cx="4643437" cy="3213100"/>
          </a:xfrm>
          <a:noFill/>
        </p:spPr>
      </p:pic>
      <p:pic>
        <p:nvPicPr>
          <p:cNvPr id="28679" name="Picture 15" descr="aTM6SJg75Fu_UlMvYASq4g_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0"/>
            <a:ext cx="46434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aayqe6up8k8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44900"/>
            <a:ext cx="4500563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320675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/>
              <a:t>Joubert syndrome: Vermian hypoplasia with Molar tooth sign</a:t>
            </a:r>
            <a:endParaRPr lang="en-IN" sz="2400" smtClean="0"/>
          </a:p>
        </p:txBody>
      </p:sp>
      <p:pic>
        <p:nvPicPr>
          <p:cNvPr id="34819" name="Picture 5" descr="MT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0713"/>
            <a:ext cx="9144000" cy="6237287"/>
          </a:xfrm>
          <a:noFill/>
        </p:spPr>
      </p:pic>
      <p:pic>
        <p:nvPicPr>
          <p:cNvPr id="1026" name="Picture 2" descr="E:\Documents and Settings\Administrator\My Documents\Downloads\Molar too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81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41438"/>
            <a:ext cx="4054475" cy="4757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IN" sz="2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IN" sz="2400" dirty="0" smtClean="0"/>
              <a:t>   - A large posterior </a:t>
            </a:r>
            <a:r>
              <a:rPr lang="en-IN" sz="2400" dirty="0" err="1" smtClean="0"/>
              <a:t>fossa</a:t>
            </a:r>
            <a:r>
              <a:rPr lang="en-IN" sz="2400" dirty="0" smtClean="0"/>
              <a:t> cyst.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IN" sz="2400" dirty="0" smtClean="0"/>
              <a:t>   - Elevation of </a:t>
            </a:r>
            <a:r>
              <a:rPr lang="en-IN" sz="2400" dirty="0" err="1" smtClean="0"/>
              <a:t>torcula</a:t>
            </a:r>
            <a:r>
              <a:rPr lang="en-IN" sz="2400" dirty="0" smtClean="0"/>
              <a:t> and straight sinus. (yellow arrow)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IN" sz="2400" dirty="0" smtClean="0"/>
              <a:t>   - </a:t>
            </a:r>
            <a:r>
              <a:rPr lang="en-IN" sz="2400" dirty="0" err="1" smtClean="0"/>
              <a:t>Hypoplastic</a:t>
            </a:r>
            <a:r>
              <a:rPr lang="en-IN" sz="2400" dirty="0" smtClean="0"/>
              <a:t> </a:t>
            </a:r>
            <a:r>
              <a:rPr lang="en-IN" sz="2400" dirty="0" err="1" smtClean="0"/>
              <a:t>vermis</a:t>
            </a:r>
            <a:r>
              <a:rPr lang="en-IN" sz="2400" dirty="0" smtClean="0"/>
              <a:t> </a:t>
            </a:r>
            <a:r>
              <a:rPr lang="en-IN" sz="2400" dirty="0" err="1" smtClean="0"/>
              <a:t>everted</a:t>
            </a:r>
            <a:r>
              <a:rPr lang="en-IN" sz="2400" dirty="0" smtClean="0"/>
              <a:t> over the posterior </a:t>
            </a:r>
            <a:r>
              <a:rPr lang="en-IN" sz="2400" dirty="0" err="1" smtClean="0"/>
              <a:t>fossa</a:t>
            </a:r>
            <a:r>
              <a:rPr lang="en-IN" sz="2400" dirty="0" smtClean="0"/>
              <a:t> cyst. (red arrow).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IN" sz="2400" dirty="0" smtClean="0"/>
              <a:t>   - </a:t>
            </a:r>
            <a:r>
              <a:rPr lang="en-IN" sz="2400" dirty="0" err="1" smtClean="0"/>
              <a:t>Cerebellar</a:t>
            </a:r>
            <a:r>
              <a:rPr lang="en-IN" sz="2400" dirty="0" smtClean="0"/>
              <a:t> hemispheres and brainstem (b) are </a:t>
            </a:r>
            <a:r>
              <a:rPr lang="en-IN" sz="2400" dirty="0" err="1" smtClean="0"/>
              <a:t>hypoplastic</a:t>
            </a:r>
            <a:r>
              <a:rPr lang="en-IN" sz="24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IN" sz="2400" dirty="0" smtClean="0"/>
              <a:t>   - Thinned occipital (arrowheads) </a:t>
            </a:r>
          </a:p>
        </p:txBody>
      </p:sp>
      <p:pic>
        <p:nvPicPr>
          <p:cNvPr id="36868" name="Picture 5" descr="fig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66737"/>
            <a:ext cx="5087937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en-GB" sz="2800" dirty="0" smtClean="0">
                <a:solidFill>
                  <a:srgbClr val="CCECFF"/>
                </a:solidFill>
              </a:rPr>
              <a:t>Time course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smtClean="0"/>
              <a:t>Acute     (vascular, toxic, infectious, inflammatory, traumatic)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err="1" smtClean="0"/>
              <a:t>Subacute</a:t>
            </a:r>
            <a:r>
              <a:rPr lang="en-GB" dirty="0" smtClean="0"/>
              <a:t>     (metabolic/toxic, infectious, inflammatory, </a:t>
            </a:r>
            <a:r>
              <a:rPr lang="en-GB" dirty="0" err="1" smtClean="0"/>
              <a:t>paraneoplastic</a:t>
            </a:r>
            <a:r>
              <a:rPr lang="en-GB" dirty="0" smtClean="0"/>
              <a:t>, </a:t>
            </a:r>
            <a:r>
              <a:rPr lang="en-GB" dirty="0" err="1" smtClean="0"/>
              <a:t>tumor</a:t>
            </a:r>
            <a:r>
              <a:rPr lang="en-GB" dirty="0" smtClean="0"/>
              <a:t>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smtClean="0"/>
              <a:t>Chronic        (more likely genetic, degenerative, </a:t>
            </a:r>
            <a:r>
              <a:rPr lang="en-GB" dirty="0" err="1" smtClean="0"/>
              <a:t>paraneoplastic</a:t>
            </a:r>
            <a:r>
              <a:rPr lang="en-GB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3999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Acute  ataxia - &lt; 72 hours  duration  in a previously well child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History :</a:t>
            </a:r>
          </a:p>
          <a:p>
            <a:r>
              <a:rPr lang="en-US" dirty="0" smtClean="0"/>
              <a:t>Antecedent  respiratory or gastrointestinal infection, fever, EBV or  </a:t>
            </a:r>
            <a:r>
              <a:rPr lang="en-US" dirty="0" err="1" smtClean="0"/>
              <a:t>Varicella</a:t>
            </a:r>
            <a:r>
              <a:rPr lang="en-US" dirty="0" smtClean="0"/>
              <a:t> infection </a:t>
            </a:r>
          </a:p>
          <a:p>
            <a:r>
              <a:rPr lang="en-US" dirty="0" smtClean="0"/>
              <a:t>Recent vaccination </a:t>
            </a:r>
          </a:p>
          <a:p>
            <a:r>
              <a:rPr lang="en-US" dirty="0" smtClean="0"/>
              <a:t>Exposure  to toxins, alcohol, drugs or  chemicals </a:t>
            </a:r>
          </a:p>
          <a:p>
            <a:r>
              <a:rPr lang="en-US" dirty="0" smtClean="0"/>
              <a:t>Similar or  recurrent  symptoms  in family </a:t>
            </a:r>
          </a:p>
          <a:p>
            <a:r>
              <a:rPr lang="en-US" dirty="0" smtClean="0"/>
              <a:t>Recent  head or neck trauma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7772400" cy="4114800"/>
          </a:xfrm>
        </p:spPr>
        <p:txBody>
          <a:bodyPr/>
          <a:lstStyle/>
          <a:p>
            <a:r>
              <a:rPr lang="en-US" dirty="0" smtClean="0"/>
              <a:t>Genetic</a:t>
            </a:r>
          </a:p>
          <a:p>
            <a:r>
              <a:rPr lang="en-US" dirty="0" smtClean="0"/>
              <a:t>Acquired </a:t>
            </a:r>
          </a:p>
          <a:p>
            <a:r>
              <a:rPr lang="en-US" dirty="0" smtClean="0"/>
              <a:t>Mixed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Congenital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Hereditary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Sporadic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Acute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Episodic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Chronic  - Progressive / Non progressive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76200"/>
            <a:ext cx="91630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648614"/>
            <a:ext cx="9144000" cy="420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 err="1" smtClean="0"/>
              <a:t>Neuroimaging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Although the diagnostic screening yield of CT and MRI is low , 5% (4 of 79) ;</a:t>
            </a:r>
          </a:p>
          <a:p>
            <a:pPr>
              <a:buNone/>
            </a:pPr>
            <a:r>
              <a:rPr lang="en-US" dirty="0" smtClean="0"/>
              <a:t>   a specific diagnosis such as tumor, stroke, or  ADEM which can only be made with </a:t>
            </a:r>
            <a:r>
              <a:rPr lang="en-US" dirty="0" err="1" smtClean="0"/>
              <a:t>neuroimaging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dirty="0" err="1" smtClean="0"/>
              <a:t>Neuroimaging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It is common practice for clinicians  to perform an imaging study early in the diagnostic evaluation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exclude one of these conditions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risk of post lumbar puncture </a:t>
            </a:r>
            <a:r>
              <a:rPr lang="en-US" dirty="0" err="1" smtClean="0"/>
              <a:t>herniation</a:t>
            </a:r>
            <a:r>
              <a:rPr lang="en-US" dirty="0" smtClean="0"/>
              <a:t> in children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629928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2819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CSF findings suggest very limited diagnostic specificity.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Recent data suggesting that there are an increasing number of children being diagnosed with </a:t>
            </a:r>
            <a:r>
              <a:rPr lang="en-US" dirty="0" err="1" smtClean="0"/>
              <a:t>antineuronal</a:t>
            </a:r>
            <a:r>
              <a:rPr lang="en-US" dirty="0" smtClean="0"/>
              <a:t> antibody </a:t>
            </a:r>
            <a:r>
              <a:rPr lang="en-US" dirty="0" err="1" smtClean="0"/>
              <a:t>encephalitides</a:t>
            </a:r>
            <a:r>
              <a:rPr lang="en-US" dirty="0" smtClean="0"/>
              <a:t> raise the question whether such testing on CSF might be worth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Diagnostic yield of neurophysiologic studies in children with acute ataxia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In study by  </a:t>
            </a:r>
            <a:r>
              <a:rPr lang="en-US" dirty="0" err="1" smtClean="0"/>
              <a:t>Nussinovitch</a:t>
            </a:r>
            <a:r>
              <a:rPr lang="en-US" dirty="0" smtClean="0"/>
              <a:t> et al. , 12 / 39 had  EEG . </a:t>
            </a:r>
          </a:p>
          <a:p>
            <a:r>
              <a:rPr lang="en-US" dirty="0" smtClean="0"/>
              <a:t>abnormal in six children (50%), </a:t>
            </a:r>
          </a:p>
          <a:p>
            <a:r>
              <a:rPr lang="en-US" dirty="0" smtClean="0"/>
              <a:t>four  had diffuse slowing and two with </a:t>
            </a:r>
            <a:r>
              <a:rPr lang="en-US" dirty="0" err="1" smtClean="0"/>
              <a:t>epileptiform</a:t>
            </a:r>
            <a:r>
              <a:rPr lang="en-US" dirty="0" smtClean="0"/>
              <a:t> abnormalities .</a:t>
            </a:r>
          </a:p>
          <a:p>
            <a:r>
              <a:rPr lang="en-US" dirty="0" smtClean="0"/>
              <a:t> No correlation with acute clinical laboratory data or long-term outcome was made.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114800"/>
          </a:xfrm>
        </p:spPr>
        <p:txBody>
          <a:bodyPr/>
          <a:lstStyle/>
          <a:p>
            <a:r>
              <a:rPr lang="en-US" dirty="0" smtClean="0"/>
              <a:t>Weiss and Carter - 12 / 18 children had</a:t>
            </a:r>
          </a:p>
          <a:p>
            <a:pPr>
              <a:buNone/>
            </a:pPr>
            <a:r>
              <a:rPr lang="en-US" dirty="0" smtClean="0"/>
              <a:t>    EEGs ; four showed diffuse slowing and eight were normal.</a:t>
            </a:r>
          </a:p>
          <a:p>
            <a:r>
              <a:rPr lang="en-US" dirty="0" smtClean="0"/>
              <a:t>There was no correlation with the occurrence of epilepsy or severity of the ataxia . </a:t>
            </a:r>
          </a:p>
          <a:p>
            <a:r>
              <a:rPr lang="en-US" dirty="0" smtClean="0"/>
              <a:t>Those children who remained symptomatic for &gt; 6 months were more likely to have had an abnormal EEG.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r>
              <a:rPr lang="en-US" dirty="0" smtClean="0"/>
              <a:t>Acute ataxia may be present during the </a:t>
            </a:r>
            <a:r>
              <a:rPr lang="en-US" dirty="0" err="1" smtClean="0"/>
              <a:t>ictal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or </a:t>
            </a:r>
            <a:r>
              <a:rPr lang="en-US" dirty="0" err="1" smtClean="0"/>
              <a:t>postictal</a:t>
            </a:r>
            <a:r>
              <a:rPr lang="en-US" dirty="0" smtClean="0"/>
              <a:t> phase of seizure . </a:t>
            </a:r>
          </a:p>
          <a:p>
            <a:r>
              <a:rPr lang="en-US" dirty="0" smtClean="0"/>
              <a:t>Non convulsive </a:t>
            </a:r>
            <a:r>
              <a:rPr lang="en-US" dirty="0" err="1" smtClean="0"/>
              <a:t>epileptiform</a:t>
            </a:r>
            <a:r>
              <a:rPr lang="en-US" dirty="0" smtClean="0"/>
              <a:t> states have also been referred to as </a:t>
            </a:r>
            <a:r>
              <a:rPr lang="en-US" dirty="0" err="1" smtClean="0"/>
              <a:t>pseudoataxia</a:t>
            </a:r>
            <a:r>
              <a:rPr lang="en-US" dirty="0" smtClean="0"/>
              <a:t> and may present as ataxia with or without alteration of consciousness </a:t>
            </a:r>
          </a:p>
          <a:p>
            <a:r>
              <a:rPr lang="en-US" dirty="0" smtClean="0"/>
              <a:t> Personal or family history of epilepsy or accessibility to anticonvulsants and  if there  is  possibility of  toxin exposure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1524000"/>
            <a:ext cx="24003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r>
              <a:rPr lang="en-US" dirty="0" smtClean="0"/>
              <a:t>A single  study using ENMG studies on 18 patients with acute onset </a:t>
            </a:r>
            <a:r>
              <a:rPr lang="en-US" dirty="0" err="1" smtClean="0"/>
              <a:t>polyneuropathy</a:t>
            </a:r>
            <a:r>
              <a:rPr lang="en-US" dirty="0" smtClean="0"/>
              <a:t> (suspected </a:t>
            </a:r>
            <a:r>
              <a:rPr lang="en-US" dirty="0" err="1" smtClean="0"/>
              <a:t>Guillain-Barré</a:t>
            </a:r>
            <a:r>
              <a:rPr lang="en-US" dirty="0" smtClean="0"/>
              <a:t> syndrome) of  &lt; 4 days duration was included  (</a:t>
            </a:r>
            <a:r>
              <a:rPr lang="en-US" dirty="0" err="1" smtClean="0"/>
              <a:t>Albertí</a:t>
            </a:r>
            <a:r>
              <a:rPr lang="en-US" dirty="0" smtClean="0"/>
              <a:t> MA  et al )</a:t>
            </a:r>
          </a:p>
          <a:p>
            <a:endParaRPr lang="en-US" dirty="0" smtClean="0"/>
          </a:p>
          <a:p>
            <a:r>
              <a:rPr lang="en-US" dirty="0" err="1" smtClean="0"/>
              <a:t>Electrodiagnostic</a:t>
            </a:r>
            <a:r>
              <a:rPr lang="en-US" dirty="0" smtClean="0"/>
              <a:t> studies found  33%  of the cohort  fulfilled  neurophysiologic  criteria for  AIDP or axonal </a:t>
            </a:r>
            <a:r>
              <a:rPr lang="en-US" dirty="0" err="1" smtClean="0"/>
              <a:t>Guillain-Barré</a:t>
            </a:r>
            <a:r>
              <a:rPr lang="en-US" dirty="0" smtClean="0"/>
              <a:t> syndrome.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l"/>
            <a:r>
              <a:rPr lang="en-US" dirty="0" err="1" smtClean="0"/>
              <a:t>Opsoclonus</a:t>
            </a:r>
            <a:r>
              <a:rPr lang="en-US" dirty="0" smtClean="0"/>
              <a:t> </a:t>
            </a:r>
            <a:r>
              <a:rPr lang="en-US" dirty="0" err="1" smtClean="0"/>
              <a:t>myoclonus</a:t>
            </a:r>
            <a:r>
              <a:rPr lang="en-US" dirty="0" smtClean="0"/>
              <a:t> ataxia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Acute ataxia is  usually the first presenting symptom followed by </a:t>
            </a:r>
            <a:r>
              <a:rPr lang="en-US" dirty="0" err="1" smtClean="0"/>
              <a:t>opsoclonus</a:t>
            </a:r>
            <a:r>
              <a:rPr lang="en-US" dirty="0" smtClean="0"/>
              <a:t> and </a:t>
            </a:r>
            <a:r>
              <a:rPr lang="en-US" dirty="0" err="1" smtClean="0"/>
              <a:t>myoclonus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Paraneoplastic</a:t>
            </a:r>
            <a:r>
              <a:rPr lang="en-US" dirty="0" smtClean="0"/>
              <a:t> syndrome of </a:t>
            </a:r>
            <a:r>
              <a:rPr lang="en-US" dirty="0" err="1" smtClean="0"/>
              <a:t>opsoclonus</a:t>
            </a:r>
            <a:r>
              <a:rPr lang="en-US" dirty="0" smtClean="0"/>
              <a:t>–</a:t>
            </a:r>
            <a:r>
              <a:rPr lang="en-US" dirty="0" err="1" smtClean="0"/>
              <a:t>myoclonus</a:t>
            </a:r>
            <a:r>
              <a:rPr lang="en-US" dirty="0" smtClean="0"/>
              <a:t>–ataxia occurs in  2% to 3% of all children with </a:t>
            </a:r>
            <a:r>
              <a:rPr lang="en-US" dirty="0" err="1" smtClean="0"/>
              <a:t>neuroblastoma</a:t>
            </a:r>
            <a:r>
              <a:rPr lang="en-US" dirty="0" smtClean="0"/>
              <a:t> </a:t>
            </a:r>
          </a:p>
          <a:p>
            <a:r>
              <a:rPr lang="en-US" dirty="0" smtClean="0"/>
              <a:t>50% to 80% of children identified with </a:t>
            </a:r>
            <a:r>
              <a:rPr lang="en-US" dirty="0" err="1" smtClean="0"/>
              <a:t>opsoclonus</a:t>
            </a:r>
            <a:r>
              <a:rPr lang="en-US" dirty="0" smtClean="0"/>
              <a:t>–</a:t>
            </a:r>
            <a:r>
              <a:rPr lang="en-US" dirty="0" err="1" smtClean="0"/>
              <a:t>myoclonus</a:t>
            </a:r>
            <a:r>
              <a:rPr lang="en-US" dirty="0" smtClean="0"/>
              <a:t>–ataxia are found to have </a:t>
            </a:r>
            <a:r>
              <a:rPr lang="en-US" dirty="0" err="1" smtClean="0"/>
              <a:t>neuroblastoma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Detecting the presence of </a:t>
            </a:r>
            <a:r>
              <a:rPr lang="en-US" dirty="0" err="1" smtClean="0"/>
              <a:t>neuroblastoma</a:t>
            </a:r>
            <a:r>
              <a:rPr lang="en-US" dirty="0" smtClean="0"/>
              <a:t> requires CT or MRI, bone and MIBG scans, bone marrow testing, urine catecholamine measurements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sz="3200" dirty="0" smtClean="0"/>
              <a:t>Diagnostic  testing for other autoimmune disorders: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ANA - anti-SS-A/Ro and anti-SSB/La</a:t>
            </a:r>
          </a:p>
          <a:p>
            <a:r>
              <a:rPr lang="en-US" dirty="0" err="1" smtClean="0"/>
              <a:t>anticardiolipin</a:t>
            </a:r>
            <a:r>
              <a:rPr lang="en-US" dirty="0" smtClean="0"/>
              <a:t> antibody, </a:t>
            </a:r>
            <a:r>
              <a:rPr lang="en-US" dirty="0" err="1" smtClean="0"/>
              <a:t>antiphospholipid</a:t>
            </a:r>
            <a:r>
              <a:rPr lang="en-US" dirty="0" smtClean="0"/>
              <a:t> antibodies</a:t>
            </a:r>
          </a:p>
          <a:p>
            <a:r>
              <a:rPr lang="en-US" dirty="0" err="1" smtClean="0"/>
              <a:t>antigliadin</a:t>
            </a:r>
            <a:r>
              <a:rPr lang="en-US" dirty="0" smtClean="0"/>
              <a:t> antibodies</a:t>
            </a:r>
          </a:p>
          <a:p>
            <a:r>
              <a:rPr lang="en-US" dirty="0" err="1" smtClean="0"/>
              <a:t>antimyelin</a:t>
            </a:r>
            <a:r>
              <a:rPr lang="en-US" dirty="0" smtClean="0"/>
              <a:t>-associated glycoprotein , glutamate receptor delta-2 autoantibody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postvaricella</a:t>
            </a:r>
            <a:r>
              <a:rPr lang="en-US" dirty="0" smtClean="0"/>
              <a:t> </a:t>
            </a:r>
            <a:r>
              <a:rPr lang="en-US" dirty="0" err="1" smtClean="0"/>
              <a:t>anticentrosomal</a:t>
            </a:r>
            <a:r>
              <a:rPr lang="en-US" dirty="0" smtClean="0"/>
              <a:t> antibodies</a:t>
            </a:r>
          </a:p>
          <a:p>
            <a:r>
              <a:rPr lang="en-US" dirty="0" smtClean="0"/>
              <a:t>Anti – GAD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 err="1" smtClean="0"/>
              <a:t>Toxicologic</a:t>
            </a:r>
            <a:r>
              <a:rPr lang="en-US" dirty="0" smtClean="0"/>
              <a:t>  screen</a:t>
            </a:r>
          </a:p>
          <a:p>
            <a:r>
              <a:rPr lang="en-US" dirty="0" smtClean="0"/>
              <a:t>Imaging: MRI - altered levels of</a:t>
            </a:r>
          </a:p>
          <a:p>
            <a:pPr>
              <a:buNone/>
            </a:pPr>
            <a:r>
              <a:rPr lang="en-US" dirty="0" smtClean="0"/>
              <a:t>    consciousness, focal neurologic signs, cranial neuropathies, marked asymmetry of ataxia, concern for a mass  lesion  or  trauma</a:t>
            </a:r>
          </a:p>
          <a:p>
            <a:r>
              <a:rPr lang="en-US" dirty="0" smtClean="0"/>
              <a:t>Metabolic evaluation: episodic acute</a:t>
            </a:r>
          </a:p>
          <a:p>
            <a:pPr>
              <a:buNone/>
            </a:pPr>
            <a:r>
              <a:rPr lang="en-US" dirty="0" smtClean="0"/>
              <a:t>   ataxia</a:t>
            </a:r>
          </a:p>
          <a:p>
            <a:r>
              <a:rPr lang="en-US" dirty="0" smtClean="0"/>
              <a:t> CSF : if there is concern for CNS infection,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demyelination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>
            <a:noAutofit/>
          </a:bodyPr>
          <a:lstStyle/>
          <a:p>
            <a:r>
              <a:rPr lang="en-US" dirty="0" err="1" smtClean="0"/>
              <a:t>Electrophysiologic</a:t>
            </a:r>
            <a:r>
              <a:rPr lang="en-US" dirty="0" smtClean="0"/>
              <a:t> studies: rarely needed </a:t>
            </a:r>
          </a:p>
          <a:p>
            <a:pPr>
              <a:buNone/>
            </a:pPr>
            <a:r>
              <a:rPr lang="en-US" dirty="0" smtClean="0"/>
              <a:t>    EEG – h/o seizures, altered levels of consciousness or fluctuating clinical signs , clues to  etiology or toxic exposure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Evaluation for occult </a:t>
            </a:r>
            <a:r>
              <a:rPr lang="en-US" dirty="0" err="1" smtClean="0"/>
              <a:t>neuroblastoma</a:t>
            </a:r>
            <a:r>
              <a:rPr lang="en-US" dirty="0" smtClean="0"/>
              <a:t> - in children whose acute ataxia does not begin to resolve within 2 weeks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Treatment of  acute  ataxias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ACA – No specific therapy </a:t>
            </a:r>
          </a:p>
          <a:p>
            <a:r>
              <a:rPr lang="en-US" dirty="0" smtClean="0"/>
              <a:t> antiviral therapy with acyclovir is often used in </a:t>
            </a:r>
            <a:r>
              <a:rPr lang="en-US" dirty="0" err="1" smtClean="0"/>
              <a:t>immunocompromised</a:t>
            </a:r>
            <a:r>
              <a:rPr lang="en-US" dirty="0" smtClean="0"/>
              <a:t> patients</a:t>
            </a:r>
          </a:p>
          <a:p>
            <a:r>
              <a:rPr lang="en-US" dirty="0" smtClean="0"/>
              <a:t>immunization against </a:t>
            </a:r>
            <a:r>
              <a:rPr lang="en-US" dirty="0" err="1" smtClean="0"/>
              <a:t>varicella</a:t>
            </a:r>
            <a:r>
              <a:rPr lang="en-US" dirty="0" smtClean="0"/>
              <a:t> is likely to render  </a:t>
            </a:r>
            <a:r>
              <a:rPr lang="en-US" dirty="0" err="1" smtClean="0"/>
              <a:t>varicella</a:t>
            </a:r>
            <a:r>
              <a:rPr lang="en-US" dirty="0" smtClean="0"/>
              <a:t>-related  </a:t>
            </a:r>
            <a:r>
              <a:rPr lang="en-US" dirty="0" err="1" smtClean="0"/>
              <a:t>cerebellar</a:t>
            </a:r>
            <a:r>
              <a:rPr lang="en-US" dirty="0" smtClean="0"/>
              <a:t> ataxia uncommon.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Treatment of  cause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History</a:t>
            </a:r>
            <a:endParaRPr lang="en-IN" dirty="0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95400"/>
            <a:ext cx="8540750" cy="532923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en-GB" sz="2000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defRPr/>
            </a:pPr>
            <a:r>
              <a:rPr lang="en-GB" sz="2800" dirty="0" smtClean="0">
                <a:solidFill>
                  <a:srgbClr val="CCECFF"/>
                </a:solidFill>
              </a:rPr>
              <a:t>Progression</a:t>
            </a:r>
            <a:r>
              <a:rPr lang="en-GB" sz="2800" dirty="0" smtClean="0">
                <a:solidFill>
                  <a:srgbClr val="79CA02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smtClean="0"/>
              <a:t>Stable / non progressive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smtClean="0"/>
              <a:t> progressive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smtClean="0"/>
              <a:t>episodic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r>
              <a:rPr lang="en-US" dirty="0" smtClean="0"/>
              <a:t>Prevalence  of  acquired  ataxias  was  found  to  vary  more  greatly  across  regions  than  genetic ataxias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Ataxic  cerebral  palsy  was  found  to  be a significant  contributor  to  overall  prevalence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Prevalence  in  Europe – 26/100,000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553199"/>
            <a:ext cx="91440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429250" cy="26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>
                <a:solidFill>
                  <a:srgbClr val="FFFF00"/>
                </a:solidFill>
              </a:rPr>
              <a:t>Hereditary ataxias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08088"/>
            <a:ext cx="7677150" cy="4049712"/>
          </a:xfrm>
        </p:spPr>
        <p:txBody>
          <a:bodyPr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solidFill>
                  <a:srgbClr val="CCECFF"/>
                </a:solidFill>
              </a:rPr>
              <a:t>Classification by inheritance pattern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 smtClean="0"/>
              <a:t>Autosomal</a:t>
            </a:r>
            <a:r>
              <a:rPr lang="en-GB" dirty="0" smtClean="0"/>
              <a:t> recessive (AR)</a:t>
            </a:r>
          </a:p>
          <a:p>
            <a:pPr lvl="1" eaLnBrk="1" hangingPunct="1"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 Degenerative </a:t>
            </a:r>
          </a:p>
          <a:p>
            <a:pPr lvl="1" eaLnBrk="1" hangingPunct="1"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DNA  repair defects</a:t>
            </a:r>
          </a:p>
          <a:p>
            <a:pPr lvl="1" eaLnBrk="1" hangingPunct="1"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Metabolic  ataxias 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X-linked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 smtClean="0"/>
              <a:t>Autosomal</a:t>
            </a:r>
            <a:r>
              <a:rPr lang="en-GB" dirty="0" smtClean="0"/>
              <a:t> dominant (AD)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Mitochondrial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err="1" smtClean="0"/>
              <a:t>Autosomal</a:t>
            </a:r>
            <a:r>
              <a:rPr lang="en-US" sz="3200" dirty="0" smtClean="0"/>
              <a:t> recessive </a:t>
            </a:r>
            <a:r>
              <a:rPr lang="en-US" sz="3200" dirty="0" err="1" smtClean="0"/>
              <a:t>cerebellar</a:t>
            </a:r>
            <a:r>
              <a:rPr lang="en-US" sz="3200" dirty="0" smtClean="0"/>
              <a:t> ataxias (ARCA 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25 identifiable genes </a:t>
            </a:r>
          </a:p>
          <a:p>
            <a:r>
              <a:rPr lang="en-US" dirty="0" smtClean="0"/>
              <a:t>onset  &lt; 20 years of age. </a:t>
            </a:r>
          </a:p>
          <a:p>
            <a:r>
              <a:rPr lang="en-US" dirty="0" smtClean="0"/>
              <a:t> slowly progressive, symmetrical </a:t>
            </a:r>
            <a:r>
              <a:rPr lang="en-US" dirty="0" err="1" smtClean="0"/>
              <a:t>cerebellar</a:t>
            </a:r>
            <a:r>
              <a:rPr lang="en-US" dirty="0" smtClean="0"/>
              <a:t> ataxias </a:t>
            </a:r>
          </a:p>
          <a:p>
            <a:r>
              <a:rPr lang="en-US" dirty="0" smtClean="0"/>
              <a:t> often associated with  sensory / sensory-motor </a:t>
            </a:r>
            <a:r>
              <a:rPr lang="en-US" dirty="0" err="1" smtClean="0"/>
              <a:t>polyneuropathy</a:t>
            </a:r>
            <a:r>
              <a:rPr lang="en-US" dirty="0" smtClean="0"/>
              <a:t> </a:t>
            </a:r>
          </a:p>
          <a:p>
            <a:r>
              <a:rPr lang="en-US" dirty="0" smtClean="0"/>
              <a:t> involve other organ systems  </a:t>
            </a:r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400801"/>
            <a:ext cx="25146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classification of AR Ataxia</a:t>
            </a:r>
            <a:endParaRPr lang="en-IN" smtClean="0"/>
          </a:p>
        </p:txBody>
      </p:sp>
      <p:sp>
        <p:nvSpPr>
          <p:cNvPr id="2324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mtClean="0"/>
              <a:t>Cerebellar ataxia with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/>
              <a:t>1. Pure sensory neuropathy.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/>
              <a:t>2. Sensory Motor axonal neuropathy.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/>
              <a:t>3. No neuropahty.</a:t>
            </a:r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676400"/>
          </a:xfr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43100" y="-342900"/>
            <a:ext cx="52578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120775"/>
          </a:xfrm>
          <a:noFill/>
        </p:spPr>
      </p:pic>
      <p:pic>
        <p:nvPicPr>
          <p:cNvPr id="8089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25538"/>
            <a:ext cx="9144000" cy="5732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268413"/>
          </a:xfrm>
          <a:noFill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52599" y="-533399"/>
            <a:ext cx="56388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5" y="533400"/>
            <a:ext cx="2124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397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F1F61F-AA21-4AB6-88FE-5BDC29438E65}" type="slidenum">
              <a:rPr lang="en-IN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en-IN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DNA  repair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r>
              <a:rPr lang="en-US" dirty="0" smtClean="0"/>
              <a:t>Ataxia  </a:t>
            </a:r>
            <a:r>
              <a:rPr lang="en-US" dirty="0" err="1" smtClean="0"/>
              <a:t>telengiectasia</a:t>
            </a:r>
            <a:endParaRPr lang="en-US" dirty="0" smtClean="0"/>
          </a:p>
          <a:p>
            <a:r>
              <a:rPr lang="en-US" dirty="0" err="1" smtClean="0"/>
              <a:t>Xeroderma</a:t>
            </a:r>
            <a:r>
              <a:rPr lang="en-US" dirty="0" smtClean="0"/>
              <a:t>  </a:t>
            </a:r>
            <a:r>
              <a:rPr lang="en-US" dirty="0" err="1" smtClean="0"/>
              <a:t>pigmentosa</a:t>
            </a:r>
            <a:endParaRPr lang="en-US" dirty="0" smtClean="0"/>
          </a:p>
          <a:p>
            <a:r>
              <a:rPr lang="en-US" dirty="0" err="1" smtClean="0"/>
              <a:t>Cockayne’s</a:t>
            </a:r>
            <a:r>
              <a:rPr lang="en-US" dirty="0" smtClean="0"/>
              <a:t> syndrome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  Ataxias  in  childhood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A</a:t>
            </a:r>
            <a:r>
              <a:rPr lang="en-US" dirty="0" smtClean="0"/>
              <a:t>nticipation</a:t>
            </a:r>
            <a:r>
              <a:rPr lang="en-US" b="1" dirty="0" smtClean="0"/>
              <a:t> – </a:t>
            </a:r>
            <a:r>
              <a:rPr lang="en-US" dirty="0" smtClean="0"/>
              <a:t>DRPLA</a:t>
            </a:r>
            <a:r>
              <a:rPr lang="en-US" b="1" dirty="0" smtClean="0"/>
              <a:t>  </a:t>
            </a:r>
            <a:r>
              <a:rPr lang="en-US" dirty="0" smtClean="0"/>
              <a:t>, SCA 2, and SCA 7</a:t>
            </a:r>
          </a:p>
          <a:p>
            <a:r>
              <a:rPr lang="en-US" dirty="0" smtClean="0"/>
              <a:t>Typical childhood onset - SCA 18, SCA 21, SCA  28, SCA  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Approach  to  ataxia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700"/>
              </a:spcBef>
              <a:defRPr/>
            </a:pPr>
            <a:r>
              <a:rPr lang="en-GB" sz="2800" dirty="0" smtClean="0">
                <a:solidFill>
                  <a:srgbClr val="CCECFF"/>
                </a:solidFill>
              </a:rPr>
              <a:t>Accompanying symptoms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dirty="0" smtClean="0"/>
              <a:t>Headache , nausea, vomiting in acute </a:t>
            </a:r>
            <a:r>
              <a:rPr lang="en-GB" dirty="0" err="1" smtClean="0"/>
              <a:t>cerebellar</a:t>
            </a:r>
            <a:r>
              <a:rPr lang="en-GB" dirty="0" smtClean="0"/>
              <a:t> </a:t>
            </a:r>
            <a:r>
              <a:rPr lang="en-GB" dirty="0" err="1" smtClean="0"/>
              <a:t>hemorrhage</a:t>
            </a:r>
            <a:r>
              <a:rPr lang="en-GB" dirty="0" smtClean="0"/>
              <a:t>, increased ICP, posterior </a:t>
            </a:r>
            <a:r>
              <a:rPr lang="en-GB" dirty="0" err="1" smtClean="0"/>
              <a:t>fossa</a:t>
            </a:r>
            <a:r>
              <a:rPr lang="en-GB" dirty="0" smtClean="0"/>
              <a:t> </a:t>
            </a:r>
            <a:r>
              <a:rPr lang="en-GB" dirty="0" err="1" smtClean="0"/>
              <a:t>tumors</a:t>
            </a:r>
            <a:endParaRPr lang="en-GB" dirty="0" smtClean="0"/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dirty="0" smtClean="0"/>
              <a:t>Systemic – weight loss, GI symptoms, autonomic dysfunction, skin changes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dirty="0" smtClean="0"/>
              <a:t>Neurological – parkinsonism, </a:t>
            </a:r>
            <a:r>
              <a:rPr lang="en-GB" dirty="0" err="1" smtClean="0"/>
              <a:t>dystonia</a:t>
            </a:r>
            <a:r>
              <a:rPr lang="en-GB" dirty="0" smtClean="0"/>
              <a:t>, spasticity, neuropathy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GB" sz="2000" dirty="0" smtClean="0">
              <a:solidFill>
                <a:srgbClr val="00CC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30592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CCECFF"/>
                </a:solidFill>
              </a:rPr>
              <a:t>Medications</a:t>
            </a:r>
            <a:br>
              <a:rPr lang="en-GB" sz="3600" dirty="0" smtClean="0">
                <a:solidFill>
                  <a:srgbClr val="CCECFF"/>
                </a:solidFill>
              </a:rPr>
            </a:br>
            <a:r>
              <a:rPr lang="en-GB" dirty="0" err="1" smtClean="0"/>
              <a:t>Phenytoin</a:t>
            </a:r>
            <a:r>
              <a:rPr lang="en-GB" dirty="0" smtClean="0"/>
              <a:t>, barbiturates</a:t>
            </a:r>
          </a:p>
          <a:p>
            <a:pPr>
              <a:buNone/>
            </a:pPr>
            <a:r>
              <a:rPr lang="en-GB" dirty="0" smtClean="0"/>
              <a:t>    Lithium </a:t>
            </a:r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dirty="0" err="1" smtClean="0"/>
              <a:t>Immunosuppressants</a:t>
            </a:r>
            <a:r>
              <a:rPr lang="en-GB" dirty="0" smtClean="0"/>
              <a:t> (</a:t>
            </a:r>
            <a:r>
              <a:rPr lang="en-GB" dirty="0" err="1" smtClean="0"/>
              <a:t>methotrexate</a:t>
            </a:r>
            <a:r>
              <a:rPr lang="en-GB" dirty="0" smtClean="0"/>
              <a:t>, cyclosporine)</a:t>
            </a:r>
          </a:p>
          <a:p>
            <a:pPr>
              <a:buNone/>
            </a:pPr>
            <a:r>
              <a:rPr lang="en-GB" dirty="0" smtClean="0"/>
              <a:t>    Chemotherapy (fluorouracil, </a:t>
            </a:r>
            <a:r>
              <a:rPr lang="en-GB" dirty="0" err="1" smtClean="0"/>
              <a:t>cytarabine</a:t>
            </a:r>
            <a:r>
              <a:rPr lang="en-GB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700"/>
              </a:spcBef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14400"/>
            <a:ext cx="854075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defRPr/>
            </a:pPr>
            <a:r>
              <a:rPr lang="en-GB" sz="2800" dirty="0" smtClean="0">
                <a:solidFill>
                  <a:srgbClr val="CCECFF"/>
                </a:solidFill>
              </a:rPr>
              <a:t>Medical history</a:t>
            </a:r>
            <a:r>
              <a:rPr lang="en-GB" sz="2800" dirty="0" smtClean="0">
                <a:solidFill>
                  <a:srgbClr val="79CA02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smtClean="0"/>
              <a:t>Cancer, infections, HIV, thyroid disease, GI disease (</a:t>
            </a:r>
            <a:r>
              <a:rPr lang="en-GB" dirty="0" err="1" smtClean="0"/>
              <a:t>malabsorption</a:t>
            </a:r>
            <a:r>
              <a:rPr lang="en-GB" dirty="0" smtClean="0"/>
              <a:t>, celiac), multiple sclerosis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en-GB" dirty="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defRPr/>
            </a:pPr>
            <a:r>
              <a:rPr lang="en-GB" sz="2800" dirty="0" smtClean="0">
                <a:solidFill>
                  <a:srgbClr val="CCECFF"/>
                </a:solidFill>
              </a:rPr>
              <a:t>Social history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smtClean="0"/>
              <a:t>Alcohol and drug use, toxins (heavy metals, solvents, thallium), occupation.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n-GB" dirty="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defRPr/>
            </a:pPr>
            <a:r>
              <a:rPr lang="en-GB" sz="2800" dirty="0" smtClean="0">
                <a:solidFill>
                  <a:srgbClr val="CCECFF"/>
                </a:solidFill>
              </a:rPr>
              <a:t>Family history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smtClean="0"/>
              <a:t>Establish at least 3 generations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smtClean="0"/>
              <a:t>Consanguinity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dirty="0" smtClean="0"/>
              <a:t>Ethnicity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Cerebellar</a:t>
            </a:r>
            <a:r>
              <a:rPr lang="en-US" dirty="0" smtClean="0"/>
              <a:t>  atrophy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CA- cerebellum with  normal structures in a posterior </a:t>
            </a:r>
            <a:r>
              <a:rPr lang="en-US" dirty="0" err="1" smtClean="0"/>
              <a:t>fossa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which displays enlarged fissures in comparison to the </a:t>
            </a:r>
            <a:r>
              <a:rPr lang="en-US" dirty="0" err="1" smtClean="0"/>
              <a:t>foliae</a:t>
            </a:r>
            <a:r>
              <a:rPr lang="en-US" dirty="0" smtClean="0"/>
              <a:t> ; secondary to loss of tissue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67350"/>
            <a:ext cx="9143999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248400"/>
            <a:ext cx="4343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Cerebellar</a:t>
            </a:r>
            <a:r>
              <a:rPr lang="en-US" dirty="0" smtClean="0"/>
              <a:t>  </a:t>
            </a:r>
            <a:r>
              <a:rPr lang="en-US" dirty="0" err="1" smtClean="0"/>
              <a:t>hypoplasia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 – a compact cerebellum with reduced volume, while </a:t>
            </a:r>
            <a:r>
              <a:rPr lang="en-US" dirty="0" err="1" smtClean="0"/>
              <a:t>cerebellar</a:t>
            </a:r>
            <a:r>
              <a:rPr lang="en-US" dirty="0" smtClean="0"/>
              <a:t> shape is (near) normal </a:t>
            </a:r>
          </a:p>
          <a:p>
            <a:pPr>
              <a:buNone/>
            </a:pPr>
            <a:r>
              <a:rPr lang="en-US" dirty="0" smtClean="0"/>
              <a:t>    the </a:t>
            </a:r>
            <a:r>
              <a:rPr lang="en-US" dirty="0" err="1" smtClean="0"/>
              <a:t>cerebellar</a:t>
            </a:r>
            <a:r>
              <a:rPr lang="en-US" dirty="0" smtClean="0"/>
              <a:t> structures are not filling a normally </a:t>
            </a:r>
            <a:r>
              <a:rPr lang="en-US" dirty="0" err="1" smtClean="0"/>
              <a:t>configurated</a:t>
            </a:r>
            <a:r>
              <a:rPr lang="en-US" dirty="0" smtClean="0"/>
              <a:t> posterior </a:t>
            </a:r>
            <a:r>
              <a:rPr lang="en-US" dirty="0" err="1" smtClean="0"/>
              <a:t>fossa</a:t>
            </a:r>
            <a:r>
              <a:rPr lang="en-US" dirty="0" smtClean="0"/>
              <a:t>, or a small cerebellum is found within a small posterior </a:t>
            </a:r>
            <a:r>
              <a:rPr lang="en-US" dirty="0" err="1" smtClean="0"/>
              <a:t>fossa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4114800"/>
          </a:xfrm>
        </p:spPr>
        <p:txBody>
          <a:bodyPr/>
          <a:lstStyle/>
          <a:p>
            <a:r>
              <a:rPr lang="en-US" dirty="0" smtClean="0"/>
              <a:t>Coronal sections are particularly informative - </a:t>
            </a:r>
            <a:r>
              <a:rPr lang="en-US" dirty="0" err="1" smtClean="0"/>
              <a:t>vermis</a:t>
            </a:r>
            <a:r>
              <a:rPr lang="en-US" dirty="0" smtClean="0"/>
              <a:t> and hemispheres</a:t>
            </a:r>
          </a:p>
          <a:p>
            <a:pPr>
              <a:buNone/>
            </a:pPr>
            <a:r>
              <a:rPr lang="en-US" dirty="0" smtClean="0"/>
              <a:t>   signal changes of </a:t>
            </a:r>
            <a:r>
              <a:rPr lang="en-US" dirty="0" err="1" smtClean="0"/>
              <a:t>cerebellar</a:t>
            </a:r>
            <a:r>
              <a:rPr lang="en-US" dirty="0" smtClean="0"/>
              <a:t> white matter and cortex</a:t>
            </a:r>
          </a:p>
          <a:p>
            <a:r>
              <a:rPr lang="en-US" dirty="0" err="1" smtClean="0"/>
              <a:t>Sagittal</a:t>
            </a:r>
            <a:r>
              <a:rPr lang="en-US" dirty="0" smtClean="0"/>
              <a:t> sections -  to assess </a:t>
            </a:r>
            <a:r>
              <a:rPr lang="en-US" dirty="0" err="1" smtClean="0"/>
              <a:t>vermis</a:t>
            </a:r>
            <a:r>
              <a:rPr lang="en-US" dirty="0" smtClean="0"/>
              <a:t> atrophy, brainstem morphology, the size of the fourth ventricle, and the </a:t>
            </a:r>
            <a:r>
              <a:rPr lang="en-US" dirty="0" err="1" smtClean="0"/>
              <a:t>supravermian</a:t>
            </a:r>
            <a:r>
              <a:rPr lang="en-US" dirty="0" smtClean="0"/>
              <a:t> cistern</a:t>
            </a:r>
          </a:p>
          <a:p>
            <a:r>
              <a:rPr lang="en-US" dirty="0" smtClean="0"/>
              <a:t> Axial sections - enlarged </a:t>
            </a:r>
            <a:r>
              <a:rPr lang="en-US" dirty="0" err="1" smtClean="0"/>
              <a:t>interfolial</a:t>
            </a:r>
            <a:r>
              <a:rPr lang="en-US" dirty="0" smtClean="0"/>
              <a:t> spaces of both </a:t>
            </a:r>
            <a:r>
              <a:rPr lang="en-US" dirty="0" err="1" smtClean="0"/>
              <a:t>vermis</a:t>
            </a:r>
            <a:r>
              <a:rPr lang="en-US" dirty="0" smtClean="0"/>
              <a:t> and hemispheres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41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7" y="-1142998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b="21493"/>
          <a:stretch>
            <a:fillRect/>
          </a:stretch>
        </p:blipFill>
        <p:spPr bwMode="auto">
          <a:xfrm>
            <a:off x="0" y="0"/>
            <a:ext cx="9143999" cy="83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2025" y="609600"/>
            <a:ext cx="4371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5257800"/>
            <a:ext cx="8801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6191250"/>
            <a:ext cx="9448800" cy="6667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dirty="0" smtClean="0"/>
              <a:t>Disappointing results  with  ARCA </a:t>
            </a:r>
          </a:p>
          <a:p>
            <a:r>
              <a:rPr lang="en-US" dirty="0" smtClean="0"/>
              <a:t>SCA 2  </a:t>
            </a:r>
            <a:r>
              <a:rPr lang="en-US" dirty="0" err="1" smtClean="0"/>
              <a:t>vs</a:t>
            </a:r>
            <a:r>
              <a:rPr lang="en-US" dirty="0" smtClean="0"/>
              <a:t>  SCA 6 – Lactate peak  in  </a:t>
            </a:r>
            <a:r>
              <a:rPr lang="en-US" dirty="0" err="1" smtClean="0"/>
              <a:t>cerebellar</a:t>
            </a:r>
            <a:r>
              <a:rPr lang="en-US" dirty="0" smtClean="0"/>
              <a:t>  </a:t>
            </a:r>
            <a:r>
              <a:rPr lang="en-US" dirty="0" err="1" smtClean="0"/>
              <a:t>vermis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SCA 6 </a:t>
            </a:r>
            <a:r>
              <a:rPr lang="en-US" dirty="0" err="1" smtClean="0"/>
              <a:t>vs</a:t>
            </a:r>
            <a:r>
              <a:rPr lang="en-US" dirty="0" smtClean="0"/>
              <a:t>  SCA 1 -  Decrease  in  NAA/Cr ratio  in  </a:t>
            </a:r>
            <a:r>
              <a:rPr lang="en-US" dirty="0" err="1" smtClean="0"/>
              <a:t>cerebellar</a:t>
            </a:r>
            <a:r>
              <a:rPr lang="en-US" dirty="0" smtClean="0"/>
              <a:t>  </a:t>
            </a:r>
            <a:r>
              <a:rPr lang="en-US" dirty="0" err="1" smtClean="0"/>
              <a:t>vermis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0"/>
            <a:ext cx="31813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1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b="48000"/>
          <a:stretch>
            <a:fillRect/>
          </a:stretch>
        </p:blipFill>
        <p:spPr bwMode="auto">
          <a:xfrm>
            <a:off x="0" y="15240"/>
            <a:ext cx="9143999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66700"/>
            <a:ext cx="426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Approach to AR ataxia</a:t>
            </a:r>
            <a:endParaRPr lang="en-IN" smtClean="0"/>
          </a:p>
        </p:txBody>
      </p:sp>
      <p:sp>
        <p:nvSpPr>
          <p:cNvPr id="3450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5" descr="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228600"/>
            <a:ext cx="2343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39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2852738"/>
            <a:ext cx="18351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8450" y="762000"/>
            <a:ext cx="2343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49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0" cy="6858000"/>
          </a:xfr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85725"/>
            <a:ext cx="2343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50" y="228600"/>
            <a:ext cx="2152650" cy="838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Management of  Ataxias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8331" y="1981200"/>
            <a:ext cx="369366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1981200"/>
            <a:ext cx="3933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-762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neurologist </a:t>
            </a:r>
          </a:p>
          <a:p>
            <a:r>
              <a:rPr lang="en-US" dirty="0" smtClean="0"/>
              <a:t>a cardiologist </a:t>
            </a:r>
          </a:p>
          <a:p>
            <a:r>
              <a:rPr lang="en-US" dirty="0" smtClean="0"/>
              <a:t>an ophthalmologist </a:t>
            </a:r>
          </a:p>
          <a:p>
            <a:r>
              <a:rPr lang="en-US" dirty="0" smtClean="0"/>
              <a:t>a urologist </a:t>
            </a:r>
          </a:p>
          <a:p>
            <a:r>
              <a:rPr lang="en-US" dirty="0" smtClean="0"/>
              <a:t>a physiotherapist</a:t>
            </a:r>
          </a:p>
          <a:p>
            <a:r>
              <a:rPr lang="en-US" dirty="0" smtClean="0"/>
              <a:t>a speech and language therapist</a:t>
            </a:r>
          </a:p>
          <a:p>
            <a:r>
              <a:rPr lang="en-US" dirty="0" smtClean="0"/>
              <a:t>a psychologist </a:t>
            </a:r>
          </a:p>
          <a:p>
            <a:r>
              <a:rPr lang="en-US" dirty="0" smtClean="0"/>
              <a:t>a social worker</a:t>
            </a:r>
          </a:p>
          <a:p>
            <a:r>
              <a:rPr lang="en-US" dirty="0" smtClean="0"/>
              <a:t>an occupational therapist </a:t>
            </a:r>
          </a:p>
          <a:p>
            <a:r>
              <a:rPr lang="en-US" dirty="0" smtClean="0"/>
              <a:t>a specialist neurology nurse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381000"/>
            <a:ext cx="26003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1" y="1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cipital lobe and vision">
  <a:themeElements>
    <a:clrScheme name="">
      <a:dk1>
        <a:srgbClr val="FFFF99"/>
      </a:dk1>
      <a:lt1>
        <a:srgbClr val="FFFFFF"/>
      </a:lt1>
      <a:dk2>
        <a:srgbClr val="FFFF99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Occipital lobe and vision</Template>
  <TotalTime>3692</TotalTime>
  <Words>2221</Words>
  <Application>Microsoft Office PowerPoint</Application>
  <PresentationFormat>On-screen Show (4:3)</PresentationFormat>
  <Paragraphs>347</Paragraphs>
  <Slides>128</Slides>
  <Notes>3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Occipital lobe and vision</vt:lpstr>
      <vt:lpstr>Approach to ataxia in children </vt:lpstr>
      <vt:lpstr>Slide 2</vt:lpstr>
      <vt:lpstr>            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Approach to ataxia in  children </vt:lpstr>
      <vt:lpstr>History</vt:lpstr>
      <vt:lpstr>Infant (age &lt;1 yr) </vt:lpstr>
      <vt:lpstr>Child 1-10 yrs age</vt:lpstr>
      <vt:lpstr>10-20 years </vt:lpstr>
      <vt:lpstr>Congenital Ataxia</vt:lpstr>
      <vt:lpstr>Slide 22</vt:lpstr>
      <vt:lpstr>Joubert syndrome: Vermian hypoplasia with Molar tooth sign</vt:lpstr>
      <vt:lpstr>Slide 24</vt:lpstr>
      <vt:lpstr>History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Neuroimaging</vt:lpstr>
      <vt:lpstr>Neuroimaging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Opsoclonus myoclonus ataxia </vt:lpstr>
      <vt:lpstr>Slide 43</vt:lpstr>
      <vt:lpstr>Slide 44</vt:lpstr>
      <vt:lpstr>Diagnostic  testing for other autoimmune disorders:</vt:lpstr>
      <vt:lpstr> </vt:lpstr>
      <vt:lpstr>Slide 47</vt:lpstr>
      <vt:lpstr>Treatment of  acute  ataxias</vt:lpstr>
      <vt:lpstr>History</vt:lpstr>
      <vt:lpstr>Slide 50</vt:lpstr>
      <vt:lpstr>Hereditary ataxias</vt:lpstr>
      <vt:lpstr>Autosomal recessive cerebellar ataxias (ARCA ) </vt:lpstr>
      <vt:lpstr>Clinical classification of AR Ataxia</vt:lpstr>
      <vt:lpstr>Slide 54</vt:lpstr>
      <vt:lpstr>Slide 55</vt:lpstr>
      <vt:lpstr>Slide 56</vt:lpstr>
      <vt:lpstr>Slide 57</vt:lpstr>
      <vt:lpstr>Slide 58</vt:lpstr>
      <vt:lpstr>Slide 59</vt:lpstr>
      <vt:lpstr>DNA  repair defects</vt:lpstr>
      <vt:lpstr>AD  Ataxias  in  childhood </vt:lpstr>
      <vt:lpstr>Approach  to  ataxia </vt:lpstr>
      <vt:lpstr>Slide 63</vt:lpstr>
      <vt:lpstr>Slide 64</vt:lpstr>
      <vt:lpstr>Slide 65</vt:lpstr>
      <vt:lpstr>History </vt:lpstr>
      <vt:lpstr> </vt:lpstr>
      <vt:lpstr>Cerebellar  atrophy </vt:lpstr>
      <vt:lpstr>Cerebellar  hypoplasia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Approach to AR ataxia</vt:lpstr>
      <vt:lpstr>Slide 88</vt:lpstr>
      <vt:lpstr>Slide 89</vt:lpstr>
      <vt:lpstr>Slide 90</vt:lpstr>
      <vt:lpstr>Slide 91</vt:lpstr>
      <vt:lpstr>Slide 92</vt:lpstr>
      <vt:lpstr>Slide 93</vt:lpstr>
      <vt:lpstr>Management of  Ataxias </vt:lpstr>
      <vt:lpstr>Slide 95</vt:lpstr>
      <vt:lpstr>Slide 96</vt:lpstr>
      <vt:lpstr>Slide 97</vt:lpstr>
      <vt:lpstr>Slide 98</vt:lpstr>
      <vt:lpstr>Slide 99</vt:lpstr>
      <vt:lpstr>Slide 100</vt:lpstr>
      <vt:lpstr>Friedreichs  Ataxia  therapeutic developments</vt:lpstr>
      <vt:lpstr>Idebenone</vt:lpstr>
      <vt:lpstr>Slide 103</vt:lpstr>
      <vt:lpstr>Slide 104</vt:lpstr>
      <vt:lpstr>Slide 105</vt:lpstr>
      <vt:lpstr>Slide 106</vt:lpstr>
      <vt:lpstr>Slide 107</vt:lpstr>
      <vt:lpstr>Friedreich’s   Ataxia </vt:lpstr>
      <vt:lpstr>Disease modifying treatments</vt:lpstr>
      <vt:lpstr>Slide 110</vt:lpstr>
      <vt:lpstr>Slide 111</vt:lpstr>
      <vt:lpstr>Slide 112</vt:lpstr>
      <vt:lpstr>Slide 113</vt:lpstr>
      <vt:lpstr>Slide 114</vt:lpstr>
      <vt:lpstr>Refsums disease</vt:lpstr>
      <vt:lpstr>Slide 116</vt:lpstr>
      <vt:lpstr>Episodic  ataxias </vt:lpstr>
      <vt:lpstr>Slide 118</vt:lpstr>
      <vt:lpstr>Slide 119</vt:lpstr>
      <vt:lpstr>Ataxia – rating  scales </vt:lpstr>
      <vt:lpstr>Slide 121</vt:lpstr>
      <vt:lpstr>Neurorehabilatation </vt:lpstr>
      <vt:lpstr>Slide 123</vt:lpstr>
      <vt:lpstr>Slide 124</vt:lpstr>
      <vt:lpstr>Slide 125</vt:lpstr>
      <vt:lpstr>Slide 126</vt:lpstr>
      <vt:lpstr>Slide 127</vt:lpstr>
      <vt:lpstr>       Thank    you </vt:lpstr>
    </vt:vector>
  </TitlesOfParts>
  <Company>WINDOWS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ataxia in children </dc:title>
  <dc:creator>COMPUTER</dc:creator>
  <cp:lastModifiedBy>administrator1</cp:lastModifiedBy>
  <cp:revision>166</cp:revision>
  <dcterms:created xsi:type="dcterms:W3CDTF">2014-01-07T17:33:47Z</dcterms:created>
  <dcterms:modified xsi:type="dcterms:W3CDTF">2020-08-16T14:16:32Z</dcterms:modified>
</cp:coreProperties>
</file>