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6"/>
  </p:notesMasterIdLst>
  <p:sldIdLst>
    <p:sldId id="256" r:id="rId2"/>
    <p:sldId id="297" r:id="rId3"/>
    <p:sldId id="293" r:id="rId4"/>
    <p:sldId id="343" r:id="rId5"/>
    <p:sldId id="342" r:id="rId6"/>
    <p:sldId id="344" r:id="rId7"/>
    <p:sldId id="345" r:id="rId8"/>
    <p:sldId id="346" r:id="rId9"/>
    <p:sldId id="347" r:id="rId10"/>
    <p:sldId id="348" r:id="rId11"/>
    <p:sldId id="413" r:id="rId12"/>
    <p:sldId id="263" r:id="rId13"/>
    <p:sldId id="289" r:id="rId14"/>
    <p:sldId id="426" r:id="rId15"/>
    <p:sldId id="291" r:id="rId16"/>
    <p:sldId id="422" r:id="rId17"/>
    <p:sldId id="423" r:id="rId18"/>
    <p:sldId id="424" r:id="rId19"/>
    <p:sldId id="425" r:id="rId20"/>
    <p:sldId id="427" r:id="rId21"/>
    <p:sldId id="294" r:id="rId22"/>
    <p:sldId id="295" r:id="rId23"/>
    <p:sldId id="296" r:id="rId24"/>
    <p:sldId id="328" r:id="rId25"/>
    <p:sldId id="264" r:id="rId26"/>
    <p:sldId id="290" r:id="rId27"/>
    <p:sldId id="265" r:id="rId28"/>
    <p:sldId id="352" r:id="rId29"/>
    <p:sldId id="349" r:id="rId30"/>
    <p:sldId id="350" r:id="rId31"/>
    <p:sldId id="351" r:id="rId32"/>
    <p:sldId id="266" r:id="rId33"/>
    <p:sldId id="414" r:id="rId34"/>
    <p:sldId id="416" r:id="rId35"/>
    <p:sldId id="417" r:id="rId36"/>
    <p:sldId id="418" r:id="rId37"/>
    <p:sldId id="420" r:id="rId38"/>
    <p:sldId id="354" r:id="rId39"/>
    <p:sldId id="415" r:id="rId40"/>
    <p:sldId id="355" r:id="rId41"/>
    <p:sldId id="357" r:id="rId42"/>
    <p:sldId id="358" r:id="rId43"/>
    <p:sldId id="356" r:id="rId44"/>
    <p:sldId id="359" r:id="rId45"/>
    <p:sldId id="267" r:id="rId46"/>
    <p:sldId id="360" r:id="rId47"/>
    <p:sldId id="268" r:id="rId48"/>
    <p:sldId id="270" r:id="rId49"/>
    <p:sldId id="272" r:id="rId50"/>
    <p:sldId id="271" r:id="rId51"/>
    <p:sldId id="273" r:id="rId52"/>
    <p:sldId id="364" r:id="rId53"/>
    <p:sldId id="274" r:id="rId54"/>
    <p:sldId id="275" r:id="rId55"/>
    <p:sldId id="276" r:id="rId56"/>
    <p:sldId id="281" r:id="rId57"/>
    <p:sldId id="282" r:id="rId58"/>
    <p:sldId id="277" r:id="rId59"/>
    <p:sldId id="278" r:id="rId60"/>
    <p:sldId id="279" r:id="rId61"/>
    <p:sldId id="280" r:id="rId62"/>
    <p:sldId id="283" r:id="rId63"/>
    <p:sldId id="284" r:id="rId64"/>
    <p:sldId id="285" r:id="rId65"/>
    <p:sldId id="377" r:id="rId66"/>
    <p:sldId id="286" r:id="rId67"/>
    <p:sldId id="378" r:id="rId68"/>
    <p:sldId id="361" r:id="rId69"/>
    <p:sldId id="362" r:id="rId70"/>
    <p:sldId id="363" r:id="rId71"/>
    <p:sldId id="368" r:id="rId72"/>
    <p:sldId id="373" r:id="rId73"/>
    <p:sldId id="369" r:id="rId74"/>
    <p:sldId id="370" r:id="rId75"/>
    <p:sldId id="374" r:id="rId76"/>
    <p:sldId id="375" r:id="rId77"/>
    <p:sldId id="376" r:id="rId78"/>
    <p:sldId id="379" r:id="rId79"/>
    <p:sldId id="380" r:id="rId80"/>
    <p:sldId id="381" r:id="rId81"/>
    <p:sldId id="382" r:id="rId82"/>
    <p:sldId id="383" r:id="rId83"/>
    <p:sldId id="421" r:id="rId84"/>
    <p:sldId id="384" r:id="rId85"/>
    <p:sldId id="386" r:id="rId86"/>
    <p:sldId id="428" r:id="rId87"/>
    <p:sldId id="429" r:id="rId88"/>
    <p:sldId id="430" r:id="rId89"/>
    <p:sldId id="431" r:id="rId90"/>
    <p:sldId id="432" r:id="rId91"/>
    <p:sldId id="439" r:id="rId92"/>
    <p:sldId id="433" r:id="rId93"/>
    <p:sldId id="440" r:id="rId94"/>
    <p:sldId id="434" r:id="rId95"/>
    <p:sldId id="435" r:id="rId96"/>
    <p:sldId id="436" r:id="rId97"/>
    <p:sldId id="437" r:id="rId98"/>
    <p:sldId id="443" r:id="rId99"/>
    <p:sldId id="442" r:id="rId100"/>
    <p:sldId id="441" r:id="rId101"/>
    <p:sldId id="438" r:id="rId102"/>
    <p:sldId id="287" r:id="rId103"/>
    <p:sldId id="288" r:id="rId104"/>
    <p:sldId id="315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20C67-74A4-477E-B3B2-2A0426124C6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0C7B-988F-4C61-83E3-5F3074D86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7FA66-2CA9-4957-B260-8788D1B04DD6}" type="slidenum">
              <a:rPr lang="en-US"/>
              <a:pPr/>
              <a:t>3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Lovenox d/c after at least 2 days of INR &gt;2 and total &gt;5days, coumadin started within 48 hours of randomization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9E9BAB-68E2-481B-9011-910A5B623106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EF3AFD-93EE-45D6-9CF2-BEE43E798E85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641350"/>
            <a:ext cx="4217988" cy="316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4008438"/>
            <a:ext cx="4965700" cy="3798887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US" sz="900" dirty="0" smtClean="0">
                <a:latin typeface="Arial Unicode MS" pitchFamily="34" charset="-128"/>
                <a:ea typeface="Arial Unicode MS" pitchFamily="34" charset="-128"/>
              </a:rPr>
              <a:t>Figure 2. Kaplan–Meier Cumulative Event Rates for the Primary Efficacy Outcome in the Two Studies. VKA denotes vitamin K antagonist.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US" sz="900" dirty="0" smtClean="0">
                <a:latin typeface="Arial Unicode MS" pitchFamily="34" charset="-128"/>
                <a:ea typeface="Arial Unicode MS" pitchFamily="34" charset="-128"/>
              </a:rPr>
              <a:t>P&lt;0.01 for </a:t>
            </a:r>
            <a:r>
              <a:rPr lang="en-US" sz="900" dirty="0" err="1" smtClean="0">
                <a:latin typeface="Arial Unicode MS" pitchFamily="34" charset="-128"/>
                <a:ea typeface="Arial Unicode MS" pitchFamily="34" charset="-128"/>
              </a:rPr>
              <a:t>noninf</a:t>
            </a:r>
            <a:r>
              <a:rPr lang="en-US" sz="900" dirty="0" smtClean="0">
                <a:latin typeface="Arial Unicode MS" pitchFamily="34" charset="-128"/>
                <a:ea typeface="Arial Unicode MS" pitchFamily="34" charset="-128"/>
              </a:rPr>
              <a:t> with a one-sided test, p=0.08 for sup with a two sided test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1F83EB-279E-4D57-94C1-BC4E9952591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641350"/>
            <a:ext cx="4217988" cy="316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4008438"/>
            <a:ext cx="4965700" cy="37988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US" sz="900" smtClean="0">
                <a:latin typeface="Arial Unicode MS" pitchFamily="34" charset="-128"/>
                <a:ea typeface="Arial Unicode MS" pitchFamily="34" charset="-128"/>
              </a:rPr>
              <a:t>Figure 3. Kaplan–Meier Cumulative Event Rates for the Principal Safety Outcome in the Acute DVT Study. VKA denotes vitamin K antagonist.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Advance 1 noninf, all others superior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3AA19-946C-4FDD-857C-822A4C40C007}" type="slidenum">
              <a:rPr lang="en-US"/>
              <a:pPr/>
              <a:t>65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Amplify ext- after 6-12 month of tx for DVT/PE, rand, then apixabann 2.5 bid vs 5 bid vs placebo for up to 12 months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96F9C-914A-40D9-A19F-E796C1BFFAAB}" type="slidenum">
              <a:rPr lang="en-US"/>
              <a:pPr/>
              <a:t>67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Patient may self adjust the doses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14228B-5FB6-431D-8887-A952258ED4D0}" type="slidenum">
              <a:rPr lang="en-US" smtClean="0"/>
              <a:pPr/>
              <a:t>102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AEB5-2A29-4E61-B32C-047F13514D37}" type="slidenum">
              <a:rPr lang="en-US"/>
              <a:pPr/>
              <a:t>21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549775"/>
          </a:xfrm>
        </p:spPr>
        <p:txBody>
          <a:bodyPr/>
          <a:lstStyle/>
          <a:p>
            <a:pPr marL="177800" indent="-177800"/>
            <a:r>
              <a:rPr lang="en-GB" dirty="0"/>
              <a:t>There are many targets for novel anticoagulants in the coagulation pathway:</a:t>
            </a:r>
          </a:p>
          <a:p>
            <a:pPr marL="177800" indent="-177800">
              <a:buFontTx/>
              <a:buChar char="•"/>
            </a:pPr>
            <a:r>
              <a:rPr lang="en-GB" dirty="0"/>
              <a:t>Tissue factor pathway inhibitor (TFPI) bound to Factor </a:t>
            </a:r>
            <a:r>
              <a:rPr lang="en-GB" dirty="0" err="1"/>
              <a:t>Xa</a:t>
            </a:r>
            <a:r>
              <a:rPr lang="en-GB" dirty="0"/>
              <a:t> inactivates the tissue factor (TF)–Factor </a:t>
            </a:r>
            <a:r>
              <a:rPr lang="en-GB" dirty="0" err="1"/>
              <a:t>VIIa</a:t>
            </a:r>
            <a:r>
              <a:rPr lang="en-GB" dirty="0"/>
              <a:t> complex, preventing initiation of coagulation</a:t>
            </a:r>
          </a:p>
          <a:p>
            <a:pPr marL="177800" indent="-177800">
              <a:buFontTx/>
              <a:buChar char="•"/>
            </a:pPr>
            <a:r>
              <a:rPr lang="en-GB" dirty="0"/>
              <a:t>Activated protein C (APC) degrades Factors </a:t>
            </a:r>
            <a:r>
              <a:rPr lang="en-GB" dirty="0" err="1"/>
              <a:t>Va</a:t>
            </a:r>
            <a:r>
              <a:rPr lang="en-GB" dirty="0"/>
              <a:t> and </a:t>
            </a:r>
            <a:r>
              <a:rPr lang="en-GB" dirty="0" err="1"/>
              <a:t>VIIIa</a:t>
            </a:r>
            <a:r>
              <a:rPr lang="en-GB" dirty="0"/>
              <a:t>, and </a:t>
            </a:r>
            <a:r>
              <a:rPr lang="en-GB" dirty="0" err="1"/>
              <a:t>thrombomodulin</a:t>
            </a:r>
            <a:r>
              <a:rPr lang="en-GB" dirty="0"/>
              <a:t> (soluble; </a:t>
            </a:r>
            <a:r>
              <a:rPr lang="en-GB" dirty="0" err="1"/>
              <a:t>sTM</a:t>
            </a:r>
            <a:r>
              <a:rPr lang="en-GB" dirty="0"/>
              <a:t>) converts thrombin (Factor </a:t>
            </a:r>
            <a:r>
              <a:rPr lang="en-GB" dirty="0" err="1"/>
              <a:t>IIa</a:t>
            </a:r>
            <a:r>
              <a:rPr lang="en-GB" dirty="0"/>
              <a:t>) from a </a:t>
            </a:r>
            <a:r>
              <a:rPr lang="en-GB" dirty="0" err="1"/>
              <a:t>procoagulant</a:t>
            </a:r>
            <a:r>
              <a:rPr lang="en-GB" dirty="0"/>
              <a:t> to a potent activator of protein C</a:t>
            </a:r>
          </a:p>
          <a:p>
            <a:pPr marL="177800" indent="-177800">
              <a:buFontTx/>
              <a:buChar char="•"/>
            </a:pPr>
            <a:r>
              <a:rPr lang="en-GB" dirty="0" err="1"/>
              <a:t>Fondaparinux</a:t>
            </a:r>
            <a:r>
              <a:rPr lang="en-GB" dirty="0"/>
              <a:t> and </a:t>
            </a:r>
            <a:r>
              <a:rPr lang="en-GB" dirty="0" err="1"/>
              <a:t>idraparinux</a:t>
            </a:r>
            <a:r>
              <a:rPr lang="en-GB" dirty="0"/>
              <a:t> indirectly inhibit Factor </a:t>
            </a:r>
            <a:r>
              <a:rPr lang="en-GB" dirty="0" err="1"/>
              <a:t>Xa</a:t>
            </a:r>
            <a:r>
              <a:rPr lang="en-GB" dirty="0"/>
              <a:t>, requiring </a:t>
            </a:r>
            <a:r>
              <a:rPr lang="en-GB" dirty="0" err="1"/>
              <a:t>antithrombin</a:t>
            </a:r>
            <a:r>
              <a:rPr lang="en-GB" dirty="0"/>
              <a:t> (AT) as a cofactor</a:t>
            </a:r>
          </a:p>
          <a:p>
            <a:pPr marL="177800" indent="-177800">
              <a:buFontTx/>
              <a:buChar char="•"/>
            </a:pPr>
            <a:r>
              <a:rPr lang="en-GB" dirty="0"/>
              <a:t>Direct (AT-independent) inhibitors of Factor </a:t>
            </a:r>
            <a:r>
              <a:rPr lang="en-GB" dirty="0" err="1"/>
              <a:t>Xa</a:t>
            </a:r>
            <a:r>
              <a:rPr lang="en-GB" dirty="0"/>
              <a:t> include </a:t>
            </a:r>
            <a:r>
              <a:rPr lang="en-GB" dirty="0" err="1"/>
              <a:t>rivaroxaban</a:t>
            </a:r>
            <a:r>
              <a:rPr lang="en-GB" dirty="0"/>
              <a:t> (BAY 59­7939), LY517717, YM150 and DU-176b (all orally available), and DX-9065a (intravenous)</a:t>
            </a:r>
          </a:p>
          <a:p>
            <a:pPr marL="177800" indent="-177800">
              <a:buFontTx/>
              <a:buChar char="•"/>
            </a:pPr>
            <a:r>
              <a:rPr lang="en-GB" dirty="0"/>
              <a:t>Oral, direct thrombin inhibitors include </a:t>
            </a:r>
            <a:r>
              <a:rPr lang="en-GB" dirty="0" err="1"/>
              <a:t>ximelagatran</a:t>
            </a:r>
            <a:r>
              <a:rPr lang="en-GB" dirty="0"/>
              <a:t> (now withdrawn) and </a:t>
            </a:r>
            <a:r>
              <a:rPr lang="en-GB" dirty="0" err="1"/>
              <a:t>dabigatran</a:t>
            </a:r>
            <a:endParaRPr lang="en-GB" dirty="0"/>
          </a:p>
          <a:p>
            <a:pPr marL="177800" indent="-177800"/>
            <a:endParaRPr lang="en-GB" dirty="0"/>
          </a:p>
          <a:p>
            <a:pPr marL="177800" indent="-177800"/>
            <a:endParaRPr lang="en-GB" dirty="0"/>
          </a:p>
          <a:p>
            <a:pPr marL="177800" indent="-177800"/>
            <a:endParaRPr lang="en-GB" dirty="0"/>
          </a:p>
          <a:p>
            <a:pPr marL="177800" indent="-177800"/>
            <a:endParaRPr lang="en-GB" dirty="0"/>
          </a:p>
          <a:p>
            <a:pPr marL="177800" indent="-177800"/>
            <a:endParaRPr lang="en-GB" dirty="0"/>
          </a:p>
          <a:p>
            <a:pPr marL="177800" indent="-177800"/>
            <a:endParaRPr lang="en-GB" sz="1000" dirty="0"/>
          </a:p>
          <a:p>
            <a:pPr marL="177800" indent="-177800"/>
            <a:endParaRPr lang="en-GB" dirty="0"/>
          </a:p>
          <a:p>
            <a:pPr marL="177800" indent="-177800"/>
            <a:endParaRPr lang="en-GB" dirty="0"/>
          </a:p>
          <a:p>
            <a:pPr marL="177800" indent="-177800"/>
            <a:r>
              <a:rPr lang="en-GB" sz="1000" dirty="0" err="1"/>
              <a:t>Weitz</a:t>
            </a:r>
            <a:r>
              <a:rPr lang="en-GB" sz="1000" dirty="0"/>
              <a:t> JI &amp; Bates SM. New anticoagulants. </a:t>
            </a:r>
            <a:r>
              <a:rPr lang="en-GB" sz="1000" i="1" dirty="0"/>
              <a:t>J </a:t>
            </a:r>
            <a:r>
              <a:rPr lang="en-GB" sz="1000" i="1" dirty="0" err="1"/>
              <a:t>Thromb</a:t>
            </a:r>
            <a:r>
              <a:rPr lang="en-GB" sz="1000" i="1" dirty="0"/>
              <a:t> </a:t>
            </a:r>
            <a:r>
              <a:rPr lang="en-GB" sz="1000" i="1" dirty="0" err="1"/>
              <a:t>Haemost</a:t>
            </a:r>
            <a:r>
              <a:rPr lang="en-GB" sz="1000" dirty="0"/>
              <a:t> 2005;3:1843–1853</a:t>
            </a:r>
            <a:r>
              <a:rPr lang="en-GB" dirty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A5061-05C6-4956-87E2-F5406DB7B342}" type="slidenum">
              <a:rPr lang="en-US"/>
              <a:pPr/>
              <a:t>22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21200" cy="3390900"/>
          </a:xfrm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11650"/>
            <a:ext cx="5049837" cy="4168775"/>
          </a:xfrm>
        </p:spPr>
        <p:txBody>
          <a:bodyPr/>
          <a:lstStyle/>
          <a:p>
            <a:pPr defTabSz="7620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B8339-2D17-45AB-8C0F-46EECD6A2F42}" type="slidenum">
              <a:rPr lang="en-US"/>
              <a:pPr/>
              <a:t>23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21200" cy="33909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11650"/>
            <a:ext cx="5049837" cy="4168775"/>
          </a:xfrm>
        </p:spPr>
        <p:txBody>
          <a:bodyPr/>
          <a:lstStyle/>
          <a:p>
            <a:pPr defTabSz="7620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Dabigatran etexilate is a prodrug, activated by liver to become dabigatran, clinical trials excluded patients with kidney failure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Rivaroxaban is contraindicated in patients with crcl &lt;30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C27F6A-6225-416C-B45F-470FA04E0CF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A5061-05C6-4956-87E2-F5406DB7B342}" type="slidenum">
              <a:rPr lang="en-US"/>
              <a:pPr/>
              <a:t>28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21200" cy="3390900"/>
          </a:xfrm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11650"/>
            <a:ext cx="5049837" cy="4168775"/>
          </a:xfrm>
        </p:spPr>
        <p:txBody>
          <a:bodyPr/>
          <a:lstStyle/>
          <a:p>
            <a:pPr defTabSz="7620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fld id="{2988C35C-A959-4396-90CD-55E6FA5B8AD8}" type="slidenum">
              <a:rPr lang="en-US" smtClean="0">
                <a:ea typeface="ＭＳ Ｐゴシック" pitchFamily="34" charset="-128"/>
              </a:rPr>
              <a:pPr>
                <a:buFont typeface="Wingdings" pitchFamily="2" charset="2"/>
                <a:buNone/>
              </a:pPr>
              <a:t>49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641350"/>
            <a:ext cx="4217988" cy="316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4008438"/>
            <a:ext cx="4965700" cy="37988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US" sz="900" smtClean="0">
                <a:latin typeface="Arial Unicode MS" pitchFamily="34" charset="-128"/>
                <a:ea typeface="Arial Unicode MS" pitchFamily="34" charset="-128"/>
              </a:rPr>
              <a:t>Figure 1. Cumulative Risk of Recurrent Venous Thromboembolism or Related Death during 6 Months of Treatment among Patients Randomly Assigned to Dabigatran or Warfarin.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fld id="{1AA79280-C4BB-4978-8423-315CDC48B81B}" type="slidenum">
              <a:rPr lang="en-US" smtClean="0">
                <a:ea typeface="ＭＳ Ｐゴシック" pitchFamily="34" charset="-128"/>
              </a:rPr>
              <a:pPr>
                <a:buFont typeface="Wingdings" pitchFamily="2" charset="2"/>
                <a:buNone/>
              </a:pPr>
              <a:t>50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641350"/>
            <a:ext cx="4217988" cy="316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4008438"/>
            <a:ext cx="4965700" cy="37988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US" sz="900" dirty="0" smtClean="0">
                <a:latin typeface="Arial Unicode MS" pitchFamily="34" charset="-128"/>
                <a:ea typeface="Arial Unicode MS" pitchFamily="34" charset="-128"/>
              </a:rPr>
              <a:t>Figure 2. Cumulative Risks of a First Event of Major Bleeding and of Any Bleeding among Patients Randomly Assigned to </a:t>
            </a:r>
            <a:r>
              <a:rPr lang="en-US" sz="900" dirty="0" err="1" smtClean="0">
                <a:latin typeface="Arial Unicode MS" pitchFamily="34" charset="-128"/>
                <a:ea typeface="Arial Unicode MS" pitchFamily="34" charset="-128"/>
              </a:rPr>
              <a:t>Dabigatran</a:t>
            </a:r>
            <a:r>
              <a:rPr lang="en-US" sz="900" dirty="0" smtClean="0">
                <a:latin typeface="Arial Unicode MS" pitchFamily="34" charset="-128"/>
                <a:ea typeface="Arial Unicode MS" pitchFamily="34" charset="-128"/>
              </a:rPr>
              <a:t> or </a:t>
            </a:r>
            <a:r>
              <a:rPr lang="en-US" sz="900" dirty="0" err="1" smtClean="0">
                <a:latin typeface="Arial Unicode MS" pitchFamily="34" charset="-128"/>
                <a:ea typeface="Arial Unicode MS" pitchFamily="34" charset="-128"/>
              </a:rPr>
              <a:t>Warfarin</a:t>
            </a:r>
            <a:r>
              <a:rPr lang="en-US" sz="900" dirty="0" smtClean="0">
                <a:latin typeface="Arial Unicode MS" pitchFamily="34" charset="-128"/>
                <a:ea typeface="Arial Unicode MS" pitchFamily="34" charset="-128"/>
              </a:rPr>
              <a:t>. The hazard ratio with </a:t>
            </a:r>
            <a:r>
              <a:rPr lang="en-US" sz="900" dirty="0" err="1" smtClean="0">
                <a:latin typeface="Arial Unicode MS" pitchFamily="34" charset="-128"/>
                <a:ea typeface="Arial Unicode MS" pitchFamily="34" charset="-128"/>
              </a:rPr>
              <a:t>dabigatran</a:t>
            </a:r>
            <a:r>
              <a:rPr lang="en-US" sz="900" dirty="0" smtClean="0">
                <a:latin typeface="Arial Unicode MS" pitchFamily="34" charset="-128"/>
                <a:ea typeface="Arial Unicode MS" pitchFamily="34" charset="-128"/>
              </a:rPr>
              <a:t> for major bleeding at 6 months was 0.82 (95% CI, 0.45 to 1.48; P=0.38), and the hazard ratio with </a:t>
            </a:r>
            <a:r>
              <a:rPr lang="en-US" sz="900" dirty="0" err="1" smtClean="0">
                <a:latin typeface="Arial Unicode MS" pitchFamily="34" charset="-128"/>
                <a:ea typeface="Arial Unicode MS" pitchFamily="34" charset="-128"/>
              </a:rPr>
              <a:t>dabigatran</a:t>
            </a:r>
            <a:r>
              <a:rPr lang="en-US" sz="900" dirty="0" smtClean="0">
                <a:latin typeface="Arial Unicode MS" pitchFamily="34" charset="-128"/>
                <a:ea typeface="Arial Unicode MS" pitchFamily="34" charset="-128"/>
              </a:rPr>
              <a:t> for any bleeding at 6 months was 0.71 (95% CI, 0.59 to 0.85; P&lt;0.001)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Major bleeding: clinically overt bleeding that was fatal, in a critical organ, such as intracranial, intraspinal, retroperitoneal, nessitated operation, fall in hgb of 2 or needing transfuse of &gt;2 units</a:t>
            </a:r>
          </a:p>
          <a:p>
            <a:r>
              <a:rPr lang="en-US" smtClean="0"/>
              <a:t>Clinically relevant non-major bleeding- multiple source bleeding, unexpected hematoma (&gt;25cm), excessive wound hematoma, nose or gingival bleeding &gt;5min, macroscopic hematuria, rectal bleeding, cough or vomiting blood, vaginal bleeding, intra-auricular bleeding with trauma, or surgical site bleeding.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D68057-FDB1-4008-889E-FDEBDE6E2E6A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oleObject" Target="../embeddings/Microsoft_Office_Excel_97-2003_Worksheet4.xls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PRACTICE PARAMETER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NEWER   ORAL   ANTICOAGULANTS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Faculty : Dr.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C.Rathore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Adjusted-dose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(target INR, 2.0 to 3.0) is recommended for all patients with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nonvalvular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fibrillation deemed to be at high risk and many deemed to be at moderate risk for stroke who can receive it safely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Class I; Level of Evidence A).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administration in therapeutic failure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22196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Last  dose given  24 hrs before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less than 1.5 times the normal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4582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54012" y="6324600"/>
            <a:ext cx="450396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Potential Concerns of Novel Anticoagulants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No antidotes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No methods assessing compliance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No close clinical surveillance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Reduced awareness of the therapy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Cost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Cost Comparison of Anticoagulants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54" name="Group 38"/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6858000" cy="3276600"/>
        </p:xfrm>
        <a:graphic>
          <a:graphicData uri="http://schemas.openxmlformats.org/drawingml/2006/table">
            <a:tbl>
              <a:tblPr/>
              <a:tblGrid>
                <a:gridCol w="2981740"/>
                <a:gridCol w="387626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(Indian  pharmaceutical.com)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Warfarin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Rs 69   for  30  tablets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6300  Rs   for  monthly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inj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Dabigatran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4500  Rs  for  monthly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Rivaroxaban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Apixaban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THANK    YOU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8686800" cy="1524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endParaRPr lang="en-US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Effective (if done the “right” way)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Narrow therapeutic index, requiring frequent blood draws and monitoring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Multiple drug and/or food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Variability in dose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Slow onset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33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418263"/>
          </a:xfrm>
          <a:prstGeom prst="rect">
            <a:avLst/>
          </a:prstGeom>
          <a:noFill/>
        </p:spPr>
      </p:pic>
      <p:sp>
        <p:nvSpPr>
          <p:cNvPr id="1080339" name="Rectangle 19"/>
          <p:cNvSpPr>
            <a:spLocks noChangeArrowheads="1"/>
          </p:cNvSpPr>
          <p:nvPr/>
        </p:nvSpPr>
        <p:spPr bwMode="auto">
          <a:xfrm>
            <a:off x="133350" y="981075"/>
            <a:ext cx="4295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5000"/>
              </a:lnSpc>
            </a:pP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Problems  with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Narrow Therapeutic Index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Monitoring related problems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TTR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Lab errors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Drug interactions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686800" cy="6705600"/>
          </a:xfrm>
          <a:prstGeom prst="rect">
            <a:avLst/>
          </a:prstGeom>
          <a:noFill/>
        </p:spPr>
      </p:pic>
      <p:sp>
        <p:nvSpPr>
          <p:cNvPr id="1083401" name="Rectangle 9"/>
          <p:cNvSpPr>
            <a:spLocks noChangeArrowheads="1"/>
          </p:cNvSpPr>
          <p:nvPr/>
        </p:nvSpPr>
        <p:spPr bwMode="auto">
          <a:xfrm>
            <a:off x="133350" y="981075"/>
            <a:ext cx="4295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5000"/>
              </a:lnSpc>
            </a:pP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Time in therapeutic range (TTR) of patients taking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time in which the patient spends in this INR range as a percentage of the total time the patient had been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known as the time in therapeutic range, or TTR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Patients who are within their therapeutic INR range over 70% of the time show good survival . Once the TTR falls below 70 % the survival falls dramatically. If the TTR is less than 40% the patient has a higher risk of stroke than in patients who aren’t receiving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all  </a:t>
            </a:r>
          </a:p>
          <a:p>
            <a:pPr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Morgan CL et al.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treatment in patients with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fibrillation: Observing outcomes associated with varying levels of INR control.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Thromb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Res. 2009;124:37–41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Concomitant medication that interacted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 compliance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pharmacogenomics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metabolism.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Blood coagulation cascad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04800"/>
            <a:ext cx="8305800" cy="6313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Decreased metabolism due to CYP2C9 inhibition by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Amiodarone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Loop diuretics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Azole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antifungals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isoniazid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metronidazole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Cotrimoxazole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Clopidogrel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Valproate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1979613" y="117475"/>
            <a:ext cx="518477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GB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  New </a:t>
            </a:r>
            <a:r>
              <a:rPr lang="en-GB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Anticoagulants</a:t>
            </a:r>
          </a:p>
        </p:txBody>
      </p:sp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6373813" y="1755775"/>
            <a:ext cx="1673225" cy="284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FFFF99"/>
                </a:solidFill>
              </a:rPr>
              <a:t>TFPI (tifacogin)</a:t>
            </a:r>
            <a:endParaRPr lang="en-GB" sz="1800">
              <a:solidFill>
                <a:srgbClr val="FFFF99"/>
              </a:solidFill>
            </a:endParaRPr>
          </a:p>
        </p:txBody>
      </p:sp>
      <p:sp>
        <p:nvSpPr>
          <p:cNvPr id="652293" name="Rectangle 5"/>
          <p:cNvSpPr>
            <a:spLocks noChangeArrowheads="1"/>
          </p:cNvSpPr>
          <p:nvPr/>
        </p:nvSpPr>
        <p:spPr bwMode="auto">
          <a:xfrm>
            <a:off x="6373813" y="3692525"/>
            <a:ext cx="1520825" cy="55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FFFF99"/>
                </a:solidFill>
              </a:rPr>
              <a:t>Fondaparinux</a:t>
            </a:r>
            <a:br>
              <a:rPr lang="en-GB" sz="1800" b="1">
                <a:solidFill>
                  <a:srgbClr val="FFFF99"/>
                </a:solidFill>
              </a:rPr>
            </a:br>
            <a:r>
              <a:rPr lang="en-GB" sz="1800" b="1">
                <a:solidFill>
                  <a:srgbClr val="FFFF99"/>
                </a:solidFill>
              </a:rPr>
              <a:t>Idraparinux</a:t>
            </a:r>
          </a:p>
        </p:txBody>
      </p:sp>
      <p:sp>
        <p:nvSpPr>
          <p:cNvPr id="652294" name="Rectangle 6"/>
          <p:cNvSpPr>
            <a:spLocks noChangeArrowheads="1"/>
          </p:cNvSpPr>
          <p:nvPr/>
        </p:nvSpPr>
        <p:spPr bwMode="auto">
          <a:xfrm>
            <a:off x="1187450" y="2781300"/>
            <a:ext cx="1512888" cy="1931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800" b="1">
                <a:solidFill>
                  <a:srgbClr val="FFFF99"/>
                </a:solidFill>
              </a:rPr>
              <a:t>Rivaroxaban</a:t>
            </a:r>
            <a:br>
              <a:rPr lang="en-GB" sz="1800" b="1">
                <a:solidFill>
                  <a:srgbClr val="FFFF99"/>
                </a:solidFill>
              </a:rPr>
            </a:br>
            <a:r>
              <a:rPr lang="en-GB" sz="1800" b="1">
                <a:solidFill>
                  <a:srgbClr val="FFFF99"/>
                </a:solidFill>
              </a:rPr>
              <a:t>Apixaban</a:t>
            </a:r>
          </a:p>
          <a:p>
            <a:r>
              <a:rPr lang="en-GB" sz="1800" b="1">
                <a:solidFill>
                  <a:srgbClr val="FFFF99"/>
                </a:solidFill>
              </a:rPr>
              <a:t>LY517717</a:t>
            </a:r>
          </a:p>
          <a:p>
            <a:r>
              <a:rPr lang="en-GB" sz="1800" b="1">
                <a:solidFill>
                  <a:srgbClr val="FFFF99"/>
                </a:solidFill>
              </a:rPr>
              <a:t>YM150</a:t>
            </a:r>
          </a:p>
          <a:p>
            <a:r>
              <a:rPr lang="en-GB" sz="1800" b="1">
                <a:solidFill>
                  <a:srgbClr val="FFFF99"/>
                </a:solidFill>
              </a:rPr>
              <a:t>DU-176b</a:t>
            </a:r>
          </a:p>
          <a:p>
            <a:r>
              <a:rPr lang="en-GB" sz="1800" b="1">
                <a:solidFill>
                  <a:srgbClr val="FFFF99"/>
                </a:solidFill>
              </a:rPr>
              <a:t>Betrixaban</a:t>
            </a:r>
          </a:p>
          <a:p>
            <a:r>
              <a:rPr lang="en-GB" sz="1800" b="1">
                <a:solidFill>
                  <a:srgbClr val="FFFF99"/>
                </a:solidFill>
              </a:rPr>
              <a:t>TAK 442</a:t>
            </a:r>
          </a:p>
        </p:txBody>
      </p:sp>
      <p:sp>
        <p:nvSpPr>
          <p:cNvPr id="652295" name="Rectangle 7"/>
          <p:cNvSpPr>
            <a:spLocks noChangeArrowheads="1"/>
          </p:cNvSpPr>
          <p:nvPr/>
        </p:nvSpPr>
        <p:spPr bwMode="auto">
          <a:xfrm>
            <a:off x="1258888" y="5305425"/>
            <a:ext cx="1525587" cy="284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800" b="1">
                <a:solidFill>
                  <a:srgbClr val="FFFF99"/>
                </a:solidFill>
              </a:rPr>
              <a:t>Dabigatran</a:t>
            </a:r>
            <a:endParaRPr lang="en-GB" sz="1800">
              <a:solidFill>
                <a:srgbClr val="FFFF99"/>
              </a:solidFill>
            </a:endParaRPr>
          </a:p>
        </p:txBody>
      </p:sp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1317625" y="1052513"/>
            <a:ext cx="86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400" b="1" i="1">
                <a:solidFill>
                  <a:srgbClr val="FFFFCC"/>
                </a:solidFill>
              </a:rPr>
              <a:t>ORAL</a:t>
            </a:r>
          </a:p>
        </p:txBody>
      </p:sp>
      <p:sp>
        <p:nvSpPr>
          <p:cNvPr id="652297" name="Rectangle 9"/>
          <p:cNvSpPr>
            <a:spLocks noChangeArrowheads="1"/>
          </p:cNvSpPr>
          <p:nvPr/>
        </p:nvSpPr>
        <p:spPr bwMode="auto">
          <a:xfrm>
            <a:off x="6138863" y="1052513"/>
            <a:ext cx="20843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400" b="1" i="1">
                <a:solidFill>
                  <a:srgbClr val="FFFFCC"/>
                </a:solidFill>
              </a:rPr>
              <a:t>PARENTERAL</a:t>
            </a:r>
            <a:endParaRPr lang="en-GB" sz="1600" i="1">
              <a:solidFill>
                <a:srgbClr val="FFFFCC"/>
              </a:solidFill>
            </a:endParaRPr>
          </a:p>
        </p:txBody>
      </p:sp>
      <p:sp>
        <p:nvSpPr>
          <p:cNvPr id="652298" name="Rectangle 10"/>
          <p:cNvSpPr>
            <a:spLocks noChangeArrowheads="1"/>
          </p:cNvSpPr>
          <p:nvPr/>
        </p:nvSpPr>
        <p:spPr bwMode="auto">
          <a:xfrm>
            <a:off x="6362700" y="4743450"/>
            <a:ext cx="1038225" cy="284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FFFF99"/>
                </a:solidFill>
              </a:rPr>
              <a:t>DX-9065a</a:t>
            </a:r>
            <a:endParaRPr lang="en-GB" sz="1800">
              <a:solidFill>
                <a:srgbClr val="FFFF99"/>
              </a:solidFill>
            </a:endParaRPr>
          </a:p>
        </p:txBody>
      </p:sp>
      <p:sp>
        <p:nvSpPr>
          <p:cNvPr id="652299" name="Line 11"/>
          <p:cNvSpPr>
            <a:spLocks noChangeShapeType="1"/>
          </p:cNvSpPr>
          <p:nvPr/>
        </p:nvSpPr>
        <p:spPr bwMode="auto">
          <a:xfrm>
            <a:off x="2828925" y="5438775"/>
            <a:ext cx="1166813" cy="635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00" name="Line 12"/>
          <p:cNvSpPr>
            <a:spLocks noChangeShapeType="1"/>
          </p:cNvSpPr>
          <p:nvPr/>
        </p:nvSpPr>
        <p:spPr bwMode="auto">
          <a:xfrm>
            <a:off x="2700338" y="3979863"/>
            <a:ext cx="12954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01" name="Oval 13"/>
          <p:cNvSpPr>
            <a:spLocks noChangeArrowheads="1"/>
          </p:cNvSpPr>
          <p:nvPr/>
        </p:nvSpPr>
        <p:spPr bwMode="auto">
          <a:xfrm>
            <a:off x="4052888" y="3686175"/>
            <a:ext cx="1008062" cy="5762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>
                <a:solidFill>
                  <a:schemeClr val="bg2"/>
                </a:solidFill>
              </a:rPr>
              <a:t>Xa</a:t>
            </a:r>
          </a:p>
        </p:txBody>
      </p:sp>
      <p:sp>
        <p:nvSpPr>
          <p:cNvPr id="652302" name="Oval 14"/>
          <p:cNvSpPr>
            <a:spLocks noChangeArrowheads="1"/>
          </p:cNvSpPr>
          <p:nvPr/>
        </p:nvSpPr>
        <p:spPr bwMode="auto">
          <a:xfrm>
            <a:off x="4052888" y="5222875"/>
            <a:ext cx="1008062" cy="576263"/>
          </a:xfrm>
          <a:prstGeom prst="ellipse">
            <a:avLst/>
          </a:prstGeom>
          <a:solidFill>
            <a:srgbClr val="99CC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/>
              <a:t>IIa</a:t>
            </a:r>
          </a:p>
        </p:txBody>
      </p:sp>
      <p:sp>
        <p:nvSpPr>
          <p:cNvPr id="652303" name="Oval 15"/>
          <p:cNvSpPr>
            <a:spLocks noChangeArrowheads="1"/>
          </p:cNvSpPr>
          <p:nvPr/>
        </p:nvSpPr>
        <p:spPr bwMode="auto">
          <a:xfrm>
            <a:off x="4052888" y="1597025"/>
            <a:ext cx="1008062" cy="576263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/>
              <a:t>TF/VIIa</a:t>
            </a:r>
          </a:p>
        </p:txBody>
      </p:sp>
      <p:sp>
        <p:nvSpPr>
          <p:cNvPr id="652304" name="Text Box 16"/>
          <p:cNvSpPr txBox="1">
            <a:spLocks noChangeArrowheads="1"/>
          </p:cNvSpPr>
          <p:nvPr/>
        </p:nvSpPr>
        <p:spPr bwMode="auto">
          <a:xfrm>
            <a:off x="3500438" y="22383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/>
              <a:t>X</a:t>
            </a:r>
          </a:p>
        </p:txBody>
      </p:sp>
      <p:sp>
        <p:nvSpPr>
          <p:cNvPr id="652305" name="Text Box 17"/>
          <p:cNvSpPr txBox="1">
            <a:spLocks noChangeArrowheads="1"/>
          </p:cNvSpPr>
          <p:nvPr/>
        </p:nvSpPr>
        <p:spPr bwMode="auto">
          <a:xfrm>
            <a:off x="5278438" y="223837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/>
              <a:t>IX</a:t>
            </a:r>
          </a:p>
        </p:txBody>
      </p:sp>
      <p:sp>
        <p:nvSpPr>
          <p:cNvPr id="652306" name="Text Box 18"/>
          <p:cNvSpPr txBox="1">
            <a:spLocks noChangeArrowheads="1"/>
          </p:cNvSpPr>
          <p:nvPr/>
        </p:nvSpPr>
        <p:spPr bwMode="auto">
          <a:xfrm>
            <a:off x="4845050" y="282098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/>
              <a:t>IXa</a:t>
            </a:r>
          </a:p>
        </p:txBody>
      </p:sp>
      <p:sp>
        <p:nvSpPr>
          <p:cNvPr id="652307" name="Text Box 19"/>
          <p:cNvSpPr txBox="1">
            <a:spLocks noChangeArrowheads="1"/>
          </p:cNvSpPr>
          <p:nvPr/>
        </p:nvSpPr>
        <p:spPr bwMode="auto">
          <a:xfrm>
            <a:off x="4254500" y="296545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/>
              <a:t>VIIIa</a:t>
            </a:r>
          </a:p>
        </p:txBody>
      </p:sp>
      <p:sp>
        <p:nvSpPr>
          <p:cNvPr id="652308" name="Text Box 20"/>
          <p:cNvSpPr txBox="1">
            <a:spLocks noChangeArrowheads="1"/>
          </p:cNvSpPr>
          <p:nvPr/>
        </p:nvSpPr>
        <p:spPr bwMode="auto">
          <a:xfrm>
            <a:off x="4613275" y="3403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/>
              <a:t>Va</a:t>
            </a:r>
          </a:p>
        </p:txBody>
      </p:sp>
      <p:sp>
        <p:nvSpPr>
          <p:cNvPr id="652309" name="Text Box 21"/>
          <p:cNvSpPr txBox="1">
            <a:spLocks noChangeArrowheads="1"/>
          </p:cNvSpPr>
          <p:nvPr/>
        </p:nvSpPr>
        <p:spPr bwMode="auto">
          <a:xfrm>
            <a:off x="4402138" y="4621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/>
              <a:t>II</a:t>
            </a:r>
          </a:p>
        </p:txBody>
      </p:sp>
      <p:sp>
        <p:nvSpPr>
          <p:cNvPr id="652310" name="Text Box 22"/>
          <p:cNvSpPr txBox="1">
            <a:spLocks noChangeArrowheads="1"/>
          </p:cNvSpPr>
          <p:nvPr/>
        </p:nvSpPr>
        <p:spPr bwMode="auto">
          <a:xfrm>
            <a:off x="5062538" y="59436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/>
              <a:t>Fibrin</a:t>
            </a:r>
          </a:p>
        </p:txBody>
      </p:sp>
      <p:sp>
        <p:nvSpPr>
          <p:cNvPr id="652311" name="Text Box 23"/>
          <p:cNvSpPr txBox="1">
            <a:spLocks noChangeArrowheads="1"/>
          </p:cNvSpPr>
          <p:nvPr/>
        </p:nvSpPr>
        <p:spPr bwMode="auto">
          <a:xfrm>
            <a:off x="2686050" y="594360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/>
              <a:t>Fibrinogen</a:t>
            </a:r>
          </a:p>
        </p:txBody>
      </p:sp>
      <p:sp>
        <p:nvSpPr>
          <p:cNvPr id="652312" name="Text Box 24"/>
          <p:cNvSpPr txBox="1">
            <a:spLocks noChangeArrowheads="1"/>
          </p:cNvSpPr>
          <p:nvPr/>
        </p:nvSpPr>
        <p:spPr bwMode="auto">
          <a:xfrm>
            <a:off x="5494338" y="36068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chemeClr val="tx2"/>
                </a:solidFill>
              </a:rPr>
              <a:t>AT</a:t>
            </a:r>
          </a:p>
        </p:txBody>
      </p:sp>
      <p:sp>
        <p:nvSpPr>
          <p:cNvPr id="652313" name="Line 25"/>
          <p:cNvSpPr>
            <a:spLocks noChangeShapeType="1"/>
          </p:cNvSpPr>
          <p:nvPr/>
        </p:nvSpPr>
        <p:spPr bwMode="auto">
          <a:xfrm>
            <a:off x="3694113" y="2533650"/>
            <a:ext cx="719137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14" name="Line 26"/>
          <p:cNvSpPr>
            <a:spLocks noChangeShapeType="1"/>
          </p:cNvSpPr>
          <p:nvPr/>
        </p:nvSpPr>
        <p:spPr bwMode="auto">
          <a:xfrm flipH="1">
            <a:off x="4054475" y="2965450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15" name="Line 27"/>
          <p:cNvSpPr>
            <a:spLocks noChangeShapeType="1"/>
          </p:cNvSpPr>
          <p:nvPr/>
        </p:nvSpPr>
        <p:spPr bwMode="auto">
          <a:xfrm flipH="1">
            <a:off x="5205413" y="2533650"/>
            <a:ext cx="21590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16" name="Line 28"/>
          <p:cNvSpPr>
            <a:spLocks noChangeShapeType="1"/>
          </p:cNvSpPr>
          <p:nvPr/>
        </p:nvSpPr>
        <p:spPr bwMode="auto">
          <a:xfrm>
            <a:off x="4557713" y="217328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17" name="Line 29"/>
          <p:cNvSpPr>
            <a:spLocks noChangeShapeType="1"/>
          </p:cNvSpPr>
          <p:nvPr/>
        </p:nvSpPr>
        <p:spPr bwMode="auto">
          <a:xfrm flipH="1">
            <a:off x="3910013" y="2389188"/>
            <a:ext cx="6477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18" name="Line 30"/>
          <p:cNvSpPr>
            <a:spLocks noChangeShapeType="1"/>
          </p:cNvSpPr>
          <p:nvPr/>
        </p:nvSpPr>
        <p:spPr bwMode="auto">
          <a:xfrm>
            <a:off x="4557713" y="2389188"/>
            <a:ext cx="6477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19" name="Line 31"/>
          <p:cNvSpPr>
            <a:spLocks noChangeShapeType="1"/>
          </p:cNvSpPr>
          <p:nvPr/>
        </p:nvSpPr>
        <p:spPr bwMode="auto">
          <a:xfrm>
            <a:off x="4557713" y="4262438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20" name="Line 32"/>
          <p:cNvSpPr>
            <a:spLocks noChangeShapeType="1"/>
          </p:cNvSpPr>
          <p:nvPr/>
        </p:nvSpPr>
        <p:spPr bwMode="auto">
          <a:xfrm>
            <a:off x="4557713" y="4967288"/>
            <a:ext cx="0" cy="25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21" name="Line 33"/>
          <p:cNvSpPr>
            <a:spLocks noChangeShapeType="1"/>
          </p:cNvSpPr>
          <p:nvPr/>
        </p:nvSpPr>
        <p:spPr bwMode="auto">
          <a:xfrm>
            <a:off x="4557713" y="5799138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22" name="Line 34"/>
          <p:cNvSpPr>
            <a:spLocks noChangeShapeType="1"/>
          </p:cNvSpPr>
          <p:nvPr/>
        </p:nvSpPr>
        <p:spPr bwMode="auto">
          <a:xfrm>
            <a:off x="3981450" y="6159500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23" name="Line 35"/>
          <p:cNvSpPr>
            <a:spLocks noChangeShapeType="1"/>
          </p:cNvSpPr>
          <p:nvPr/>
        </p:nvSpPr>
        <p:spPr bwMode="auto">
          <a:xfrm flipH="1" flipV="1">
            <a:off x="5003800" y="4195763"/>
            <a:ext cx="1296988" cy="6477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24" name="Line 36"/>
          <p:cNvSpPr>
            <a:spLocks noChangeShapeType="1"/>
          </p:cNvSpPr>
          <p:nvPr/>
        </p:nvSpPr>
        <p:spPr bwMode="auto">
          <a:xfrm flipH="1">
            <a:off x="5148263" y="3979863"/>
            <a:ext cx="1152525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25" name="Line 37"/>
          <p:cNvSpPr>
            <a:spLocks noChangeShapeType="1"/>
          </p:cNvSpPr>
          <p:nvPr/>
        </p:nvSpPr>
        <p:spPr bwMode="auto">
          <a:xfrm flipH="1" flipV="1">
            <a:off x="5076825" y="1898650"/>
            <a:ext cx="122396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26" name="Rectangle 38"/>
          <p:cNvSpPr>
            <a:spLocks noChangeArrowheads="1"/>
          </p:cNvSpPr>
          <p:nvPr/>
        </p:nvSpPr>
        <p:spPr bwMode="auto">
          <a:xfrm>
            <a:off x="6372225" y="2755900"/>
            <a:ext cx="2435225" cy="55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FFFF99"/>
                </a:solidFill>
              </a:rPr>
              <a:t>APC (drotrecogin alfa)</a:t>
            </a:r>
          </a:p>
          <a:p>
            <a:r>
              <a:rPr lang="en-GB" sz="1800" b="1">
                <a:solidFill>
                  <a:srgbClr val="FFFF99"/>
                </a:solidFill>
              </a:rPr>
              <a:t>sTM (ART-123)</a:t>
            </a:r>
            <a:endParaRPr lang="en-GB" sz="1800">
              <a:solidFill>
                <a:srgbClr val="FFFF99"/>
              </a:solidFill>
            </a:endParaRPr>
          </a:p>
        </p:txBody>
      </p:sp>
      <p:sp>
        <p:nvSpPr>
          <p:cNvPr id="652327" name="Line 39"/>
          <p:cNvSpPr>
            <a:spLocks noChangeShapeType="1"/>
          </p:cNvSpPr>
          <p:nvPr/>
        </p:nvSpPr>
        <p:spPr bwMode="auto">
          <a:xfrm flipH="1">
            <a:off x="5003800" y="3116263"/>
            <a:ext cx="1296988" cy="431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28" name="Line 40"/>
          <p:cNvSpPr>
            <a:spLocks noChangeShapeType="1"/>
          </p:cNvSpPr>
          <p:nvPr/>
        </p:nvSpPr>
        <p:spPr bwMode="auto">
          <a:xfrm flipH="1">
            <a:off x="4859338" y="3116263"/>
            <a:ext cx="1441450" cy="7143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2329" name="Text Box 41"/>
          <p:cNvSpPr txBox="1">
            <a:spLocks noChangeArrowheads="1"/>
          </p:cNvSpPr>
          <p:nvPr/>
        </p:nvSpPr>
        <p:spPr bwMode="auto">
          <a:xfrm>
            <a:off x="268288" y="6364288"/>
            <a:ext cx="446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Adapted from Weitz &amp; Bates,</a:t>
            </a:r>
            <a:r>
              <a:rPr lang="en-GB" i="1"/>
              <a:t> J Thromb Haemost </a:t>
            </a:r>
            <a:r>
              <a:rPr lang="en-GB"/>
              <a:t>2007</a:t>
            </a:r>
          </a:p>
        </p:txBody>
      </p:sp>
      <p:sp>
        <p:nvSpPr>
          <p:cNvPr id="652330" name="Rectangle 42"/>
          <p:cNvSpPr>
            <a:spLocks noChangeArrowheads="1"/>
          </p:cNvSpPr>
          <p:nvPr/>
        </p:nvSpPr>
        <p:spPr bwMode="auto">
          <a:xfrm>
            <a:off x="1311275" y="1931988"/>
            <a:ext cx="822325" cy="2841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FFFF99"/>
                </a:solidFill>
              </a:rPr>
              <a:t>TTP889</a:t>
            </a:r>
            <a:endParaRPr lang="en-GB" sz="1800">
              <a:solidFill>
                <a:srgbClr val="FFFF99"/>
              </a:solidFill>
            </a:endParaRPr>
          </a:p>
        </p:txBody>
      </p:sp>
      <p:sp>
        <p:nvSpPr>
          <p:cNvPr id="652331" name="Line 43"/>
          <p:cNvSpPr>
            <a:spLocks noChangeShapeType="1"/>
          </p:cNvSpPr>
          <p:nvPr/>
        </p:nvSpPr>
        <p:spPr bwMode="auto">
          <a:xfrm>
            <a:off x="2263775" y="2082800"/>
            <a:ext cx="3014663" cy="304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Oval 2"/>
          <p:cNvSpPr>
            <a:spLocks noChangeArrowheads="1"/>
          </p:cNvSpPr>
          <p:nvPr/>
        </p:nvSpPr>
        <p:spPr bwMode="auto">
          <a:xfrm>
            <a:off x="6300788" y="1460500"/>
            <a:ext cx="720725" cy="7207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VIIa</a:t>
            </a:r>
          </a:p>
        </p:txBody>
      </p:sp>
      <p:sp>
        <p:nvSpPr>
          <p:cNvPr id="654339" name="Oval 3"/>
          <p:cNvSpPr>
            <a:spLocks noChangeArrowheads="1"/>
          </p:cNvSpPr>
          <p:nvPr/>
        </p:nvSpPr>
        <p:spPr bwMode="auto">
          <a:xfrm>
            <a:off x="4140200" y="2419350"/>
            <a:ext cx="720725" cy="72072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chemeClr val="bg2"/>
                </a:solidFill>
              </a:rPr>
              <a:t>Xa</a:t>
            </a:r>
          </a:p>
        </p:txBody>
      </p:sp>
      <p:sp>
        <p:nvSpPr>
          <p:cNvPr id="654340" name="Oval 4"/>
          <p:cNvSpPr>
            <a:spLocks noChangeArrowheads="1"/>
          </p:cNvSpPr>
          <p:nvPr/>
        </p:nvSpPr>
        <p:spPr bwMode="auto">
          <a:xfrm>
            <a:off x="3059113" y="1939925"/>
            <a:ext cx="720725" cy="7207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IXa</a:t>
            </a:r>
          </a:p>
        </p:txBody>
      </p:sp>
      <p:sp>
        <p:nvSpPr>
          <p:cNvPr id="654341" name="Oval 5"/>
          <p:cNvSpPr>
            <a:spLocks noChangeArrowheads="1"/>
          </p:cNvSpPr>
          <p:nvPr/>
        </p:nvSpPr>
        <p:spPr bwMode="auto">
          <a:xfrm>
            <a:off x="1798638" y="1460500"/>
            <a:ext cx="720725" cy="7207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XIa</a:t>
            </a:r>
          </a:p>
        </p:txBody>
      </p:sp>
      <p:sp>
        <p:nvSpPr>
          <p:cNvPr id="654342" name="Oval 6"/>
          <p:cNvSpPr>
            <a:spLocks noChangeArrowheads="1"/>
          </p:cNvSpPr>
          <p:nvPr/>
        </p:nvSpPr>
        <p:spPr bwMode="auto">
          <a:xfrm>
            <a:off x="539750" y="981075"/>
            <a:ext cx="720725" cy="7207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XIIa</a:t>
            </a:r>
          </a:p>
        </p:txBody>
      </p:sp>
      <p:sp>
        <p:nvSpPr>
          <p:cNvPr id="65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sz="40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Direct Thrombin inhibition</a:t>
            </a:r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265113" y="127000"/>
            <a:ext cx="8637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/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4345" name="Line 9"/>
          <p:cNvSpPr>
            <a:spLocks noChangeShapeType="1"/>
          </p:cNvSpPr>
          <p:nvPr/>
        </p:nvSpPr>
        <p:spPr bwMode="auto">
          <a:xfrm flipH="1">
            <a:off x="4572000" y="3141663"/>
            <a:ext cx="0" cy="79216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54346" name="Line 10"/>
          <p:cNvSpPr>
            <a:spLocks noChangeShapeType="1"/>
          </p:cNvSpPr>
          <p:nvPr/>
        </p:nvSpPr>
        <p:spPr bwMode="auto">
          <a:xfrm flipH="1">
            <a:off x="4859338" y="2060575"/>
            <a:ext cx="144145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4347" name="Line 11"/>
          <p:cNvSpPr>
            <a:spLocks noChangeShapeType="1"/>
          </p:cNvSpPr>
          <p:nvPr/>
        </p:nvSpPr>
        <p:spPr bwMode="auto">
          <a:xfrm rot="21461202" flipH="1">
            <a:off x="3779838" y="1966913"/>
            <a:ext cx="2593975" cy="17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4348" name="Text Box 12"/>
          <p:cNvSpPr txBox="1">
            <a:spLocks noChangeArrowheads="1"/>
          </p:cNvSpPr>
          <p:nvPr/>
        </p:nvSpPr>
        <p:spPr bwMode="auto">
          <a:xfrm>
            <a:off x="7596188" y="946150"/>
            <a:ext cx="1250950" cy="701675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Tissue factor</a:t>
            </a:r>
          </a:p>
        </p:txBody>
      </p:sp>
      <p:sp>
        <p:nvSpPr>
          <p:cNvPr id="654349" name="Line 13"/>
          <p:cNvSpPr>
            <a:spLocks noChangeShapeType="1"/>
          </p:cNvSpPr>
          <p:nvPr/>
        </p:nvSpPr>
        <p:spPr bwMode="auto">
          <a:xfrm flipH="1">
            <a:off x="7164388" y="1641475"/>
            <a:ext cx="293687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4350" name="AutoShape 14"/>
          <p:cNvSpPr>
            <a:spLocks noChangeArrowheads="1"/>
          </p:cNvSpPr>
          <p:nvPr/>
        </p:nvSpPr>
        <p:spPr bwMode="auto">
          <a:xfrm>
            <a:off x="3203575" y="4997450"/>
            <a:ext cx="2789238" cy="1311275"/>
          </a:xfrm>
          <a:prstGeom prst="star16">
            <a:avLst>
              <a:gd name="adj" fmla="val 37500"/>
            </a:avLst>
          </a:prstGeom>
          <a:solidFill>
            <a:srgbClr val="00CC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tIns="0" anchorCtr="1"/>
          <a:lstStyle/>
          <a:p>
            <a:pPr algn="ctr" eaLnBrk="0" hangingPunct="0"/>
            <a:r>
              <a:rPr lang="en-US" sz="2000" b="1"/>
              <a:t>Factor IIa</a:t>
            </a:r>
            <a:br>
              <a:rPr lang="en-US" sz="2000" b="1"/>
            </a:br>
            <a:r>
              <a:rPr lang="en-US" sz="2000" b="1"/>
              <a:t>(thrombin)</a:t>
            </a:r>
          </a:p>
        </p:txBody>
      </p:sp>
      <p:sp>
        <p:nvSpPr>
          <p:cNvPr id="654351" name="Line 15"/>
          <p:cNvSpPr>
            <a:spLocks noChangeShapeType="1"/>
          </p:cNvSpPr>
          <p:nvPr/>
        </p:nvSpPr>
        <p:spPr bwMode="auto">
          <a:xfrm flipH="1">
            <a:off x="4565650" y="4581525"/>
            <a:ext cx="6350" cy="3984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54352" name="Line 16"/>
          <p:cNvSpPr>
            <a:spLocks noChangeShapeType="1"/>
          </p:cNvSpPr>
          <p:nvPr/>
        </p:nvSpPr>
        <p:spPr bwMode="auto">
          <a:xfrm rot="-683919">
            <a:off x="1335088" y="1487488"/>
            <a:ext cx="438150" cy="3333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54353" name="Line 17"/>
          <p:cNvSpPr>
            <a:spLocks noChangeShapeType="1"/>
          </p:cNvSpPr>
          <p:nvPr/>
        </p:nvSpPr>
        <p:spPr bwMode="auto">
          <a:xfrm rot="-678574">
            <a:off x="2503488" y="1889125"/>
            <a:ext cx="503237" cy="4365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54354" name="Line 18"/>
          <p:cNvSpPr>
            <a:spLocks noChangeShapeType="1"/>
          </p:cNvSpPr>
          <p:nvPr/>
        </p:nvSpPr>
        <p:spPr bwMode="auto">
          <a:xfrm rot="-683919">
            <a:off x="3695700" y="2443163"/>
            <a:ext cx="425450" cy="3571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54355" name="Rectangle 19"/>
          <p:cNvSpPr>
            <a:spLocks noChangeArrowheads="1"/>
          </p:cNvSpPr>
          <p:nvPr/>
        </p:nvSpPr>
        <p:spPr bwMode="auto">
          <a:xfrm>
            <a:off x="6503988" y="5803900"/>
            <a:ext cx="1524000" cy="4095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 dirty="0" err="1">
                <a:solidFill>
                  <a:schemeClr val="bg2"/>
                </a:solidFill>
              </a:rPr>
              <a:t>Dabigatran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654356" name="Line 20"/>
          <p:cNvSpPr>
            <a:spLocks noChangeShapeType="1"/>
          </p:cNvSpPr>
          <p:nvPr/>
        </p:nvSpPr>
        <p:spPr bwMode="auto">
          <a:xfrm flipH="1" flipV="1">
            <a:off x="5795963" y="5805488"/>
            <a:ext cx="719137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4357" name="Oval 21"/>
          <p:cNvSpPr>
            <a:spLocks noChangeArrowheads="1"/>
          </p:cNvSpPr>
          <p:nvPr/>
        </p:nvSpPr>
        <p:spPr bwMode="auto">
          <a:xfrm>
            <a:off x="4211638" y="3860800"/>
            <a:ext cx="720725" cy="7207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II</a:t>
            </a:r>
          </a:p>
        </p:txBody>
      </p:sp>
      <p:sp>
        <p:nvSpPr>
          <p:cNvPr id="654358" name="Text Box 22"/>
          <p:cNvSpPr txBox="1">
            <a:spLocks noChangeArrowheads="1"/>
          </p:cNvSpPr>
          <p:nvPr/>
        </p:nvSpPr>
        <p:spPr bwMode="auto">
          <a:xfrm>
            <a:off x="3783013" y="4076700"/>
            <a:ext cx="15017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900">
                <a:solidFill>
                  <a:srgbClr val="FF6600"/>
                </a:solidFill>
              </a:rPr>
              <a:t>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56" grpId="0" animBg="1"/>
      <p:bldP spid="6543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Oval 2"/>
          <p:cNvSpPr>
            <a:spLocks noChangeArrowheads="1"/>
          </p:cNvSpPr>
          <p:nvPr/>
        </p:nvSpPr>
        <p:spPr bwMode="auto">
          <a:xfrm>
            <a:off x="6605588" y="1892300"/>
            <a:ext cx="936625" cy="9366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VIIa</a:t>
            </a:r>
          </a:p>
        </p:txBody>
      </p:sp>
      <p:sp>
        <p:nvSpPr>
          <p:cNvPr id="218115" name="Oval 3"/>
          <p:cNvSpPr>
            <a:spLocks noChangeArrowheads="1"/>
          </p:cNvSpPr>
          <p:nvPr/>
        </p:nvSpPr>
        <p:spPr bwMode="auto">
          <a:xfrm>
            <a:off x="4103688" y="2851150"/>
            <a:ext cx="936625" cy="93662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chemeClr val="bg2"/>
                </a:solidFill>
              </a:rPr>
              <a:t>Xa</a:t>
            </a:r>
          </a:p>
        </p:txBody>
      </p:sp>
      <p:sp>
        <p:nvSpPr>
          <p:cNvPr id="218116" name="Oval 4"/>
          <p:cNvSpPr>
            <a:spLocks noChangeArrowheads="1"/>
          </p:cNvSpPr>
          <p:nvPr/>
        </p:nvSpPr>
        <p:spPr bwMode="auto">
          <a:xfrm>
            <a:off x="2843213" y="2371725"/>
            <a:ext cx="936625" cy="9366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IXa</a:t>
            </a:r>
          </a:p>
        </p:txBody>
      </p:sp>
      <p:sp>
        <p:nvSpPr>
          <p:cNvPr id="218117" name="Oval 5"/>
          <p:cNvSpPr>
            <a:spLocks noChangeArrowheads="1"/>
          </p:cNvSpPr>
          <p:nvPr/>
        </p:nvSpPr>
        <p:spPr bwMode="auto">
          <a:xfrm>
            <a:off x="1582738" y="1892300"/>
            <a:ext cx="936625" cy="9366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XIa</a:t>
            </a:r>
          </a:p>
        </p:txBody>
      </p:sp>
      <p:sp>
        <p:nvSpPr>
          <p:cNvPr id="218118" name="Oval 6"/>
          <p:cNvSpPr>
            <a:spLocks noChangeArrowheads="1"/>
          </p:cNvSpPr>
          <p:nvPr/>
        </p:nvSpPr>
        <p:spPr bwMode="auto">
          <a:xfrm>
            <a:off x="323850" y="1412875"/>
            <a:ext cx="936625" cy="9366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XIIa</a:t>
            </a:r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Direct Factor Xa inhibition</a:t>
            </a: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265113" y="127000"/>
            <a:ext cx="8637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/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 flipH="1">
            <a:off x="4572000" y="3843338"/>
            <a:ext cx="0" cy="4476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 flipH="1">
            <a:off x="5059363" y="2566988"/>
            <a:ext cx="1495425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 flipH="1">
            <a:off x="3802063" y="2376488"/>
            <a:ext cx="2714625" cy="2047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7805738" y="1431925"/>
            <a:ext cx="1041400" cy="701675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Tissue factor</a:t>
            </a:r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 flipH="1">
            <a:off x="7372350" y="1806575"/>
            <a:ext cx="382588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2478088" y="5949950"/>
            <a:ext cx="1951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2000" b="1">
                <a:solidFill>
                  <a:srgbClr val="FFFFFF"/>
                </a:solidFill>
              </a:rPr>
              <a:t>Fibrinogen</a:t>
            </a:r>
          </a:p>
        </p:txBody>
      </p:sp>
      <p:sp>
        <p:nvSpPr>
          <p:cNvPr id="218127" name="Text Box 15"/>
          <p:cNvSpPr txBox="1">
            <a:spLocks noChangeArrowheads="1"/>
          </p:cNvSpPr>
          <p:nvPr/>
        </p:nvSpPr>
        <p:spPr bwMode="auto">
          <a:xfrm>
            <a:off x="4703763" y="5951538"/>
            <a:ext cx="1951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2000" b="1">
                <a:solidFill>
                  <a:srgbClr val="FFFFFF"/>
                </a:solidFill>
              </a:rPr>
              <a:t>Fibrin clot</a:t>
            </a:r>
          </a:p>
        </p:txBody>
      </p:sp>
      <p:sp>
        <p:nvSpPr>
          <p:cNvPr id="218128" name="Line 16"/>
          <p:cNvSpPr>
            <a:spLocks noChangeShapeType="1"/>
          </p:cNvSpPr>
          <p:nvPr/>
        </p:nvSpPr>
        <p:spPr bwMode="auto">
          <a:xfrm>
            <a:off x="4238625" y="6091238"/>
            <a:ext cx="720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29" name="AutoShape 17"/>
          <p:cNvSpPr>
            <a:spLocks noChangeArrowheads="1"/>
          </p:cNvSpPr>
          <p:nvPr/>
        </p:nvSpPr>
        <p:spPr bwMode="auto">
          <a:xfrm>
            <a:off x="3176588" y="4275138"/>
            <a:ext cx="2789237" cy="1311275"/>
          </a:xfrm>
          <a:prstGeom prst="star16">
            <a:avLst>
              <a:gd name="adj" fmla="val 37500"/>
            </a:avLst>
          </a:prstGeom>
          <a:solidFill>
            <a:srgbClr val="00CC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tIns="0" anchorCtr="1"/>
          <a:lstStyle/>
          <a:p>
            <a:pPr algn="ctr" eaLnBrk="0" hangingPunct="0"/>
            <a:r>
              <a:rPr lang="en-US" sz="2000" b="1"/>
              <a:t>Factor II</a:t>
            </a:r>
            <a:br>
              <a:rPr lang="en-US" sz="2000" b="1"/>
            </a:br>
            <a:r>
              <a:rPr lang="en-US" sz="2000" b="1"/>
              <a:t>(prothrombin)</a:t>
            </a:r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 flipH="1">
            <a:off x="4565650" y="5597525"/>
            <a:ext cx="0" cy="3984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1263650" y="2095500"/>
            <a:ext cx="271463" cy="2762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8132" name="Line 20"/>
          <p:cNvSpPr>
            <a:spLocks noChangeShapeType="1"/>
          </p:cNvSpPr>
          <p:nvPr/>
        </p:nvSpPr>
        <p:spPr bwMode="auto">
          <a:xfrm>
            <a:off x="2513013" y="2574925"/>
            <a:ext cx="271462" cy="2762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3779838" y="3063875"/>
            <a:ext cx="271462" cy="2762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8134" name="Rectangle 22"/>
          <p:cNvSpPr>
            <a:spLocks noChangeArrowheads="1"/>
          </p:cNvSpPr>
          <p:nvPr/>
        </p:nvSpPr>
        <p:spPr bwMode="auto">
          <a:xfrm>
            <a:off x="6370638" y="2990850"/>
            <a:ext cx="1722437" cy="22383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 dirty="0" err="1">
                <a:solidFill>
                  <a:schemeClr val="bg2"/>
                </a:solidFill>
              </a:rPr>
              <a:t>Rivaroxaban</a:t>
            </a:r>
            <a:endParaRPr lang="en-US" sz="2000" b="1" dirty="0">
              <a:solidFill>
                <a:schemeClr val="bg2"/>
              </a:solidFill>
            </a:endParaRPr>
          </a:p>
          <a:p>
            <a:pPr algn="ctr" eaLnBrk="0" hangingPunct="0"/>
            <a:r>
              <a:rPr lang="en-US" sz="2000" b="1" dirty="0" err="1">
                <a:solidFill>
                  <a:schemeClr val="bg2"/>
                </a:solidFill>
              </a:rPr>
              <a:t>Apixaban</a:t>
            </a:r>
            <a:endParaRPr lang="en-US" sz="2000" b="1" dirty="0">
              <a:solidFill>
                <a:schemeClr val="bg2"/>
              </a:solidFill>
            </a:endParaRPr>
          </a:p>
          <a:p>
            <a:pPr algn="ctr" eaLnBrk="0" hangingPunct="0"/>
            <a:r>
              <a:rPr lang="en-US" sz="2000" b="1" dirty="0">
                <a:solidFill>
                  <a:schemeClr val="bg2"/>
                </a:solidFill>
              </a:rPr>
              <a:t>YM150</a:t>
            </a:r>
          </a:p>
          <a:p>
            <a:pPr algn="ctr" eaLnBrk="0" hangingPunct="0"/>
            <a:r>
              <a:rPr lang="en-US" sz="2000" b="1" dirty="0">
                <a:solidFill>
                  <a:schemeClr val="bg2"/>
                </a:solidFill>
              </a:rPr>
              <a:t>DU-176b </a:t>
            </a:r>
          </a:p>
          <a:p>
            <a:pPr algn="ctr" eaLnBrk="0" hangingPunct="0"/>
            <a:r>
              <a:rPr lang="en-US" sz="2000" b="1" dirty="0">
                <a:solidFill>
                  <a:schemeClr val="bg2"/>
                </a:solidFill>
              </a:rPr>
              <a:t>LY517717</a:t>
            </a:r>
          </a:p>
          <a:p>
            <a:pPr algn="ctr" eaLnBrk="0" hangingPunct="0"/>
            <a:r>
              <a:rPr lang="en-US" sz="2000" b="1" dirty="0" err="1">
                <a:solidFill>
                  <a:schemeClr val="bg2"/>
                </a:solidFill>
              </a:rPr>
              <a:t>Betrixaban</a:t>
            </a:r>
            <a:endParaRPr lang="en-US" sz="2000" b="1" dirty="0">
              <a:solidFill>
                <a:schemeClr val="bg2"/>
              </a:solidFill>
            </a:endParaRPr>
          </a:p>
          <a:p>
            <a:pPr algn="ctr" eaLnBrk="0" hangingPunct="0"/>
            <a:r>
              <a:rPr lang="en-US" sz="2000" b="1" dirty="0">
                <a:solidFill>
                  <a:schemeClr val="bg2"/>
                </a:solidFill>
              </a:rPr>
              <a:t>TAK 442</a:t>
            </a:r>
          </a:p>
        </p:txBody>
      </p:sp>
      <p:sp>
        <p:nvSpPr>
          <p:cNvPr id="218135" name="Line 23"/>
          <p:cNvSpPr>
            <a:spLocks noChangeShapeType="1"/>
          </p:cNvSpPr>
          <p:nvPr/>
        </p:nvSpPr>
        <p:spPr bwMode="auto">
          <a:xfrm flipH="1" flipV="1">
            <a:off x="4983163" y="3470275"/>
            <a:ext cx="1350962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36" name="Text Box 24"/>
          <p:cNvSpPr txBox="1">
            <a:spLocks noChangeArrowheads="1"/>
          </p:cNvSpPr>
          <p:nvPr/>
        </p:nvSpPr>
        <p:spPr bwMode="auto">
          <a:xfrm>
            <a:off x="3783013" y="1816100"/>
            <a:ext cx="15017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900">
                <a:solidFill>
                  <a:srgbClr val="FF6600"/>
                </a:solidFill>
              </a:rPr>
              <a:t>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4" grpId="0" animBg="1"/>
      <p:bldP spid="218135" grpId="0" animBg="1"/>
      <p:bldP spid="2181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0296" name="Group 56"/>
          <p:cNvGraphicFramePr>
            <a:graphicFrameLocks noGrp="1"/>
          </p:cNvGraphicFramePr>
          <p:nvPr/>
        </p:nvGraphicFramePr>
        <p:xfrm>
          <a:off x="381000" y="228600"/>
          <a:ext cx="8382000" cy="6477000"/>
        </p:xfrm>
        <a:graphic>
          <a:graphicData uri="http://schemas.openxmlformats.org/drawingml/2006/table">
            <a:tbl>
              <a:tblPr/>
              <a:tblGrid>
                <a:gridCol w="5140960"/>
                <a:gridCol w="324104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Status, 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Direct thrombin inhibitors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Dabigatran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etexilate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AZD 0837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MCC 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Direct factor Xa inhibitors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Rivaroxaban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Apixaban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Edoxaban (DU-176b)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Betrixaban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Indirect factor Xa inhibitor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Idraparinux*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Idrabiotaparinux*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Novel VKA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ATI-5923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</a:tbl>
          </a:graphicData>
        </a:graphic>
      </p:graphicFrame>
      <p:sp>
        <p:nvSpPr>
          <p:cNvPr id="10294" name="TextBox 4"/>
          <p:cNvSpPr txBox="1">
            <a:spLocks noChangeArrowheads="1"/>
          </p:cNvSpPr>
          <p:nvPr/>
        </p:nvSpPr>
        <p:spPr bwMode="auto">
          <a:xfrm>
            <a:off x="73152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Garcia D et al. Blood. 2010;115:15-20.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and old anticoagulants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398"/>
          <a:ext cx="8458200" cy="518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740229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Warfarin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agents</a:t>
                      </a:r>
                      <a:endParaRPr lang="en-US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r>
                        <a:rPr lang="en-US" dirty="0" smtClean="0"/>
                        <a:t>Onset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Rapid </a:t>
                      </a:r>
                      <a:endParaRPr lang="en-US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r>
                        <a:rPr lang="en-US" dirty="0" smtClean="0"/>
                        <a:t>Dosing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</a:t>
                      </a:r>
                      <a:endParaRPr lang="en-US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r>
                        <a:rPr lang="en-US" dirty="0" smtClean="0"/>
                        <a:t>Food/drug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r>
                        <a:rPr lang="en-US" baseline="0" dirty="0" smtClean="0"/>
                        <a:t> or very few</a:t>
                      </a:r>
                      <a:endParaRPr lang="en-US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r>
                        <a:rPr lang="en-US" dirty="0" smtClean="0"/>
                        <a:t>Half</a:t>
                      </a:r>
                      <a:r>
                        <a:rPr lang="en-US" baseline="0" dirty="0" smtClean="0"/>
                        <a:t>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endParaRPr lang="en-US" dirty="0"/>
                    </a:p>
                  </a:txBody>
                  <a:tcPr/>
                </a:tc>
              </a:tr>
              <a:tr h="740229">
                <a:tc>
                  <a:txBody>
                    <a:bodyPr/>
                    <a:lstStyle/>
                    <a:p>
                      <a:r>
                        <a:rPr lang="en-US" dirty="0" smtClean="0"/>
                        <a:t>Antidote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3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763000" cy="6511925"/>
          </a:xfrm>
          <a:prstGeom prst="rect">
            <a:avLst/>
          </a:prstGeom>
          <a:noFill/>
        </p:spPr>
      </p:pic>
      <p:sp>
        <p:nvSpPr>
          <p:cNvPr id="1081355" name="Rectangle 11"/>
          <p:cNvSpPr>
            <a:spLocks noChangeArrowheads="1"/>
          </p:cNvSpPr>
          <p:nvPr/>
        </p:nvSpPr>
        <p:spPr bwMode="auto">
          <a:xfrm>
            <a:off x="133350" y="981075"/>
            <a:ext cx="4295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5000"/>
              </a:lnSpc>
            </a:pP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Comparison of the New anticoagulants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1"/>
          <a:ext cx="8229600" cy="502919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1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Dabigatran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Rivaroxaban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Apixaban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22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Mechanism of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direct thrombin inhibitor (both free and clot-bound)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direct factor Xa inhibitor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direct factor Xa inhibitor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413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Bioavailability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&gt;80%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&gt;50%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41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Peak concentration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1.5hrs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3-4hrs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715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Half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14-17hrs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4-9hrs (up to 12hrs in patients &gt;75yo)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10-14hrs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1022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Metabolism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activated by liver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up to 80% excreted by kidney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66% excreted by kidney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Partially by CYP3A4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25% excreted by kidney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1022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Interaction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quinine/quinidine, verapamil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very few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very few (does not inhibit or induce CYP enzymes)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</a:tbl>
          </a:graphicData>
        </a:graphic>
      </p:graphicFrame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457200" y="6496362"/>
            <a:ext cx="4191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Garcia D et al. Blood. 2010;115:15-20.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Oval 2"/>
          <p:cNvSpPr>
            <a:spLocks noChangeArrowheads="1"/>
          </p:cNvSpPr>
          <p:nvPr/>
        </p:nvSpPr>
        <p:spPr bwMode="auto">
          <a:xfrm>
            <a:off x="6300788" y="1460500"/>
            <a:ext cx="720725" cy="7207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VIIa</a:t>
            </a:r>
          </a:p>
        </p:txBody>
      </p:sp>
      <p:sp>
        <p:nvSpPr>
          <p:cNvPr id="654339" name="Oval 3"/>
          <p:cNvSpPr>
            <a:spLocks noChangeArrowheads="1"/>
          </p:cNvSpPr>
          <p:nvPr/>
        </p:nvSpPr>
        <p:spPr bwMode="auto">
          <a:xfrm>
            <a:off x="4140200" y="2419350"/>
            <a:ext cx="720725" cy="72072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chemeClr val="bg2"/>
                </a:solidFill>
              </a:rPr>
              <a:t>Xa</a:t>
            </a:r>
          </a:p>
        </p:txBody>
      </p:sp>
      <p:sp>
        <p:nvSpPr>
          <p:cNvPr id="654340" name="Oval 4"/>
          <p:cNvSpPr>
            <a:spLocks noChangeArrowheads="1"/>
          </p:cNvSpPr>
          <p:nvPr/>
        </p:nvSpPr>
        <p:spPr bwMode="auto">
          <a:xfrm>
            <a:off x="3059113" y="1939925"/>
            <a:ext cx="720725" cy="7207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IXa</a:t>
            </a:r>
          </a:p>
        </p:txBody>
      </p:sp>
      <p:sp>
        <p:nvSpPr>
          <p:cNvPr id="654341" name="Oval 5"/>
          <p:cNvSpPr>
            <a:spLocks noChangeArrowheads="1"/>
          </p:cNvSpPr>
          <p:nvPr/>
        </p:nvSpPr>
        <p:spPr bwMode="auto">
          <a:xfrm>
            <a:off x="1798638" y="1460500"/>
            <a:ext cx="720725" cy="7207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XIa</a:t>
            </a:r>
          </a:p>
        </p:txBody>
      </p:sp>
      <p:sp>
        <p:nvSpPr>
          <p:cNvPr id="654342" name="Oval 6"/>
          <p:cNvSpPr>
            <a:spLocks noChangeArrowheads="1"/>
          </p:cNvSpPr>
          <p:nvPr/>
        </p:nvSpPr>
        <p:spPr bwMode="auto">
          <a:xfrm>
            <a:off x="539750" y="981075"/>
            <a:ext cx="720725" cy="7207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XIIa</a:t>
            </a:r>
          </a:p>
        </p:txBody>
      </p:sp>
      <p:sp>
        <p:nvSpPr>
          <p:cNvPr id="65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sz="40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Direct Thrombin inhibition</a:t>
            </a:r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265113" y="127000"/>
            <a:ext cx="8637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/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4345" name="Line 9"/>
          <p:cNvSpPr>
            <a:spLocks noChangeShapeType="1"/>
          </p:cNvSpPr>
          <p:nvPr/>
        </p:nvSpPr>
        <p:spPr bwMode="auto">
          <a:xfrm flipH="1">
            <a:off x="4572000" y="3141663"/>
            <a:ext cx="0" cy="79216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54346" name="Line 10"/>
          <p:cNvSpPr>
            <a:spLocks noChangeShapeType="1"/>
          </p:cNvSpPr>
          <p:nvPr/>
        </p:nvSpPr>
        <p:spPr bwMode="auto">
          <a:xfrm flipH="1">
            <a:off x="4859338" y="2060575"/>
            <a:ext cx="144145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4347" name="Line 11"/>
          <p:cNvSpPr>
            <a:spLocks noChangeShapeType="1"/>
          </p:cNvSpPr>
          <p:nvPr/>
        </p:nvSpPr>
        <p:spPr bwMode="auto">
          <a:xfrm rot="21461202" flipH="1">
            <a:off x="3779838" y="1966913"/>
            <a:ext cx="2593975" cy="17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4348" name="Text Box 12"/>
          <p:cNvSpPr txBox="1">
            <a:spLocks noChangeArrowheads="1"/>
          </p:cNvSpPr>
          <p:nvPr/>
        </p:nvSpPr>
        <p:spPr bwMode="auto">
          <a:xfrm>
            <a:off x="7596188" y="946150"/>
            <a:ext cx="1250950" cy="701675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Tissue factor</a:t>
            </a:r>
          </a:p>
        </p:txBody>
      </p:sp>
      <p:sp>
        <p:nvSpPr>
          <p:cNvPr id="654349" name="Line 13"/>
          <p:cNvSpPr>
            <a:spLocks noChangeShapeType="1"/>
          </p:cNvSpPr>
          <p:nvPr/>
        </p:nvSpPr>
        <p:spPr bwMode="auto">
          <a:xfrm flipH="1">
            <a:off x="7164388" y="1641475"/>
            <a:ext cx="293687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4350" name="AutoShape 14"/>
          <p:cNvSpPr>
            <a:spLocks noChangeArrowheads="1"/>
          </p:cNvSpPr>
          <p:nvPr/>
        </p:nvSpPr>
        <p:spPr bwMode="auto">
          <a:xfrm>
            <a:off x="3203575" y="4997450"/>
            <a:ext cx="2789238" cy="1311275"/>
          </a:xfrm>
          <a:prstGeom prst="star16">
            <a:avLst>
              <a:gd name="adj" fmla="val 37500"/>
            </a:avLst>
          </a:prstGeom>
          <a:solidFill>
            <a:srgbClr val="00CC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tIns="0" anchorCtr="1"/>
          <a:lstStyle/>
          <a:p>
            <a:pPr algn="ctr" eaLnBrk="0" hangingPunct="0"/>
            <a:r>
              <a:rPr lang="en-US" sz="2000" b="1"/>
              <a:t>Factor IIa</a:t>
            </a:r>
            <a:br>
              <a:rPr lang="en-US" sz="2000" b="1"/>
            </a:br>
            <a:r>
              <a:rPr lang="en-US" sz="2000" b="1"/>
              <a:t>(thrombin)</a:t>
            </a:r>
          </a:p>
        </p:txBody>
      </p:sp>
      <p:sp>
        <p:nvSpPr>
          <p:cNvPr id="654351" name="Line 15"/>
          <p:cNvSpPr>
            <a:spLocks noChangeShapeType="1"/>
          </p:cNvSpPr>
          <p:nvPr/>
        </p:nvSpPr>
        <p:spPr bwMode="auto">
          <a:xfrm flipH="1">
            <a:off x="4565650" y="4581525"/>
            <a:ext cx="6350" cy="3984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54352" name="Line 16"/>
          <p:cNvSpPr>
            <a:spLocks noChangeShapeType="1"/>
          </p:cNvSpPr>
          <p:nvPr/>
        </p:nvSpPr>
        <p:spPr bwMode="auto">
          <a:xfrm rot="-683919">
            <a:off x="1335088" y="1487488"/>
            <a:ext cx="438150" cy="3333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54353" name="Line 17"/>
          <p:cNvSpPr>
            <a:spLocks noChangeShapeType="1"/>
          </p:cNvSpPr>
          <p:nvPr/>
        </p:nvSpPr>
        <p:spPr bwMode="auto">
          <a:xfrm rot="-678574">
            <a:off x="2503488" y="1889125"/>
            <a:ext cx="503237" cy="4365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54354" name="Line 18"/>
          <p:cNvSpPr>
            <a:spLocks noChangeShapeType="1"/>
          </p:cNvSpPr>
          <p:nvPr/>
        </p:nvSpPr>
        <p:spPr bwMode="auto">
          <a:xfrm rot="-683919">
            <a:off x="3695700" y="2443163"/>
            <a:ext cx="425450" cy="3571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lg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54355" name="Rectangle 19"/>
          <p:cNvSpPr>
            <a:spLocks noChangeArrowheads="1"/>
          </p:cNvSpPr>
          <p:nvPr/>
        </p:nvSpPr>
        <p:spPr bwMode="auto">
          <a:xfrm>
            <a:off x="6503988" y="5803900"/>
            <a:ext cx="1524000" cy="4095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 dirty="0" err="1">
                <a:solidFill>
                  <a:schemeClr val="bg2"/>
                </a:solidFill>
              </a:rPr>
              <a:t>Dabigatran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654356" name="Line 20"/>
          <p:cNvSpPr>
            <a:spLocks noChangeShapeType="1"/>
          </p:cNvSpPr>
          <p:nvPr/>
        </p:nvSpPr>
        <p:spPr bwMode="auto">
          <a:xfrm flipH="1" flipV="1">
            <a:off x="5795963" y="5805488"/>
            <a:ext cx="719137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4357" name="Oval 21"/>
          <p:cNvSpPr>
            <a:spLocks noChangeArrowheads="1"/>
          </p:cNvSpPr>
          <p:nvPr/>
        </p:nvSpPr>
        <p:spPr bwMode="auto">
          <a:xfrm>
            <a:off x="4211638" y="3860800"/>
            <a:ext cx="720725" cy="7207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AC5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II</a:t>
            </a:r>
          </a:p>
        </p:txBody>
      </p:sp>
      <p:sp>
        <p:nvSpPr>
          <p:cNvPr id="654358" name="Text Box 22"/>
          <p:cNvSpPr txBox="1">
            <a:spLocks noChangeArrowheads="1"/>
          </p:cNvSpPr>
          <p:nvPr/>
        </p:nvSpPr>
        <p:spPr bwMode="auto">
          <a:xfrm>
            <a:off x="3783013" y="4076700"/>
            <a:ext cx="15017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900">
                <a:solidFill>
                  <a:srgbClr val="FF6600"/>
                </a:solidFill>
              </a:rPr>
              <a:t>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56" grpId="0" animBg="1"/>
      <p:bldP spid="6543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"/>
            <a:ext cx="8762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‘ideal’ oral anticoagulant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43743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Oral, preferably once daily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Rapid onset and offset of action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Predictable PK and PD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Low propensity for food and drug interactions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Fixed doses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Wide therapeutic window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Easy to use with no need for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47898" y="-952498"/>
            <a:ext cx="4876803" cy="8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11862"/>
            <a:ext cx="73152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343398" y="-3657601"/>
            <a:ext cx="838200" cy="876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8983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on longer-term use of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ximelagatran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indicate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aminotransferase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levels can become elevated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one to six months in 6 to 10 percent of patients.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Although increases that have been reported so far are  usually asymptomatic and reversible, even if the  medication is continued,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few cases of fatal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hepatotoxicity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observed with prolonged administration of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ximelagatran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have led the FDA to deny approval of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ximelagatran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in the United States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only short-term use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ximelagatran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been approved in Europe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Dabigatran (</a:t>
            </a:r>
            <a:r>
              <a:rPr lang="en-US" dirty="0" err="1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Pradaxa</a:t>
            </a: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®)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 thrombin inhibitor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Approved by FDA on 20/10/2010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first and only new oral anticoagulant that is currently approved in the US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only FDA approved indication – prevention of stroke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fibrillation (RE-LY trial)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Several large phase III trials are either completed or ongoing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DVT prophylaxis and acute VTE treatments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3001"/>
            <a:ext cx="6858001" cy="91440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905000"/>
            <a:ext cx="9144000" cy="76200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048000"/>
            <a:ext cx="9144000" cy="304800"/>
          </a:xfrm>
          <a:prstGeom prst="rect">
            <a:avLst/>
          </a:prstGeom>
          <a:solidFill>
            <a:schemeClr val="accent4">
              <a:lumMod val="40000"/>
              <a:lumOff val="6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362200"/>
            <a:ext cx="9144000" cy="304800"/>
          </a:xfrm>
          <a:prstGeom prst="rect">
            <a:avLst/>
          </a:prstGeom>
          <a:solidFill>
            <a:schemeClr val="accent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05400"/>
            <a:ext cx="9144000" cy="381000"/>
          </a:xfrm>
          <a:prstGeom prst="rect">
            <a:avLst/>
          </a:prstGeom>
          <a:solidFill>
            <a:schemeClr val="accent4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ORAL   ANTICOAGULATION   IN   STROKE 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ATRIAL FIBRILLATION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 VENOUS THROMBOEMBOLISM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PROPHYLAXIS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606425" y="288925"/>
            <a:ext cx="8229600" cy="1524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Dabigatran: Summary of VTE prophylaxis trials</a:t>
            </a:r>
            <a:endParaRPr lang="en-US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37" name="Group 37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229600" cy="276606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Hip trials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Knee trials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RENOVATE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RENOVATE II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REMODEL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REMOBILIZE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Dabigatran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Dosing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150mg po daily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220mg po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220mg po daily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150mg po daily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220mg po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150mg po daily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220mg po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Comparator dosing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40mg SC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40mg SC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40mg SC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30mg SC bid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Duration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28-35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28-35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6-10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12-15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3494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2615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19" name="TextBox 4"/>
          <p:cNvSpPr txBox="1">
            <a:spLocks noChangeArrowheads="1"/>
          </p:cNvSpPr>
          <p:nvPr/>
        </p:nvSpPr>
        <p:spPr bwMode="auto">
          <a:xfrm>
            <a:off x="457200" y="5486400"/>
            <a:ext cx="670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Note:  First dose of dabigatran to start 1-4 hours post op, at half dose x1 day</a:t>
            </a:r>
          </a:p>
          <a:p>
            <a:r>
              <a:rPr lang="en-US" sz="1400"/>
              <a:t>          Enoxaparin 40 daily to start pre op, enoxaparin 30 bid to start post op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0" y="6308725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Eriksson BI, et al. “Journal of Thrombosis and Haemostasis. 2007;5:2178-85.</a:t>
            </a:r>
          </a:p>
          <a:p>
            <a:r>
              <a:rPr lang="en-US" sz="1000"/>
              <a:t>The RE-MOBILIZE writing committee. The Journal of Arthroplasty. 2009;24(1):1-9.</a:t>
            </a:r>
          </a:p>
          <a:p>
            <a:r>
              <a:rPr lang="en-US" sz="1000"/>
              <a:t>Eriksson BI, et al. Lancet 2007;370:949-56.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88925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Dabigatran: Summary of VTE prophylaxis trials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</p:nvPr>
        </p:nvGraphicFramePr>
        <p:xfrm>
          <a:off x="965200" y="2032000"/>
          <a:ext cx="6756400" cy="4394200"/>
        </p:xfrm>
        <a:graphic>
          <a:graphicData uri="http://schemas.openxmlformats.org/presentationml/2006/ole">
            <p:oleObj spid="_x0000_s87042" r:id="rId3" imgW="6761050" imgH="4395597" progId="Excel.Sheet.8">
              <p:embed/>
            </p:oleObj>
          </a:graphicData>
        </a:graphic>
      </p:graphicFrame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828800" y="6096000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*REMOBILIZE is the only trial which did not show non-inferiority</a:t>
            </a:r>
          </a:p>
          <a:p>
            <a:r>
              <a:rPr lang="en-US" sz="1600"/>
              <a:t>No difference in bleeding amongst agents in all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RE-COVER Trial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91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Design: randomized, double-blinded, non-inferiority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150 bid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228 centers in 29 countries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N=2539 (1273 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1266 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Primary end points: 6-month incidence of recurrent symptomatic, objectively confirmed venous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thromboembolism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related death.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Safety end points: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Bleeding events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Acute coronary syndromes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adverse events, liver function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Title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29600" cy="1497013"/>
          </a:xfrm>
        </p:spPr>
      </p:pic>
      <p:pic>
        <p:nvPicPr>
          <p:cNvPr id="1945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2433639"/>
            <a:ext cx="7772400" cy="3273422"/>
          </a:xfrm>
        </p:spPr>
      </p:pic>
      <p:sp>
        <p:nvSpPr>
          <p:cNvPr id="19460" name="TextBox 37"/>
          <p:cNvSpPr txBox="1">
            <a:spLocks noChangeArrowheads="1"/>
          </p:cNvSpPr>
          <p:nvPr/>
        </p:nvSpPr>
        <p:spPr bwMode="auto">
          <a:xfrm>
            <a:off x="0" y="6248400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Schulman S, et al. N Eng J Med. 2009;361:2342-2352.</a:t>
            </a:r>
          </a:p>
          <a:p>
            <a:r>
              <a:rPr lang="en-US" sz="1200"/>
              <a:t>http://www.boehringeringelheim.com/content/dam/internet/opu/com_EN/protected/document/01_news/02_Press_and_Informationpacks/backgrounder_RE-COVER_FINAL_changes%20marked_up.pdf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525" y="6478588"/>
            <a:ext cx="2530475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838200"/>
            <a:ext cx="6326188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415925" y="160338"/>
            <a:ext cx="8312150" cy="6461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97000"/>
              </a:lnSpc>
              <a:buClr>
                <a:srgbClr val="FFFFFF"/>
              </a:buClr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  <a:tab pos="5845175" algn="l"/>
                <a:tab pos="6496050" algn="l"/>
                <a:tab pos="7145338" algn="l"/>
                <a:tab pos="7794625" algn="l"/>
              </a:tabLst>
            </a:pPr>
            <a:r>
              <a:rPr lang="en-US" sz="1400" b="1">
                <a:solidFill>
                  <a:srgbClr val="FFFFFF"/>
                </a:solidFill>
                <a:ea typeface="Arial Unicode MS" pitchFamily="34" charset="-128"/>
              </a:rPr>
              <a:t>Cumulative Risk of Recurrent Venous Thromboembolism or Related Death during 6 Months of Treatment among Patients Randomly Assigned to Dabigatran or Warfarin.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0" y="6537325"/>
            <a:ext cx="51879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FFFFFF"/>
              </a:buClr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US" sz="1000">
                <a:solidFill>
                  <a:srgbClr val="FFFFFF"/>
                </a:solidFill>
                <a:ea typeface="Arial Unicode MS" pitchFamily="34" charset="-128"/>
              </a:rPr>
              <a:t>Schulman S et al. N Engl J Med 2009;361:2342-2352.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676400" y="5334000"/>
            <a:ext cx="57150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Dabigatran: 2.4%</a:t>
            </a:r>
          </a:p>
          <a:p>
            <a:r>
              <a:rPr lang="en-US"/>
              <a:t>Warfarin: 2.1%</a:t>
            </a:r>
          </a:p>
          <a:p>
            <a:r>
              <a:rPr lang="en-US"/>
              <a:t>HR 1.10 (0.65-1.84), p&lt;0.001 for non-inferiority criteria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5935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Persistent AF and paroxysmal AF are potent predictors of first and recurrent stroke.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than 75 000 cases of stroke per year are attributed to AF.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Patients with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AF have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stroke risk of 4.5% per year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Risk stratification may help in identifying which patients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benefit most from anticoagulation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525" y="6478588"/>
            <a:ext cx="2530475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62000"/>
            <a:ext cx="5715000" cy="546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415925" y="160338"/>
            <a:ext cx="8312150" cy="6461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97000"/>
              </a:lnSpc>
              <a:buClr>
                <a:srgbClr val="FFFFFF"/>
              </a:buClr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  <a:tab pos="5845175" algn="l"/>
                <a:tab pos="6496050" algn="l"/>
                <a:tab pos="7145338" algn="l"/>
                <a:tab pos="7794625" algn="l"/>
              </a:tabLst>
            </a:pPr>
            <a:r>
              <a:rPr lang="en-US" sz="1400" b="1">
                <a:solidFill>
                  <a:srgbClr val="FFFFFF"/>
                </a:solidFill>
                <a:ea typeface="Arial Unicode MS" pitchFamily="34" charset="-128"/>
              </a:rPr>
              <a:t>Cumulative Risks of a First Event of Major Bleeding and of Any Bleeding among Patients Randomly Assigned to Dabigatran or Warfarin.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0" y="6537325"/>
            <a:ext cx="4414838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FFFFFF"/>
              </a:buClr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</a:tabLst>
            </a:pPr>
            <a:r>
              <a:rPr lang="en-US" sz="1000">
                <a:solidFill>
                  <a:srgbClr val="FFFFFF"/>
                </a:solidFill>
                <a:ea typeface="Arial Unicode MS" pitchFamily="34" charset="-128"/>
              </a:rPr>
              <a:t>Schulman S et al. N Engl J Med 2009;361:2342-2352.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934200" y="1219200"/>
            <a:ext cx="2209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Dabigatran</a:t>
            </a:r>
            <a:r>
              <a:rPr lang="en-US" dirty="0"/>
              <a:t>: 1.6%</a:t>
            </a:r>
          </a:p>
          <a:p>
            <a:r>
              <a:rPr lang="en-US" dirty="0" err="1"/>
              <a:t>Warfarin</a:t>
            </a:r>
            <a:r>
              <a:rPr lang="en-US" dirty="0"/>
              <a:t>: 1.9%</a:t>
            </a:r>
          </a:p>
          <a:p>
            <a:r>
              <a:rPr lang="en-US" dirty="0"/>
              <a:t>HR 0.82(0.45-1.48)</a:t>
            </a:r>
          </a:p>
        </p:txBody>
      </p:sp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6934200" y="3581400"/>
            <a:ext cx="2209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Dabigatran: 16.9%</a:t>
            </a:r>
          </a:p>
          <a:p>
            <a:r>
              <a:rPr lang="en-US"/>
              <a:t>Warfarin: 21.9%</a:t>
            </a:r>
          </a:p>
          <a:p>
            <a:r>
              <a:rPr lang="en-US"/>
              <a:t>HR 0.71(0.59-0.85)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6350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RE-COVER Trial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PE accounts for 30% of the study population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Mean age 55 yo, 95% white, &gt;90% with CrCl &gt;50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Only ~5% of patients have cancer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First dose of dabigatran was only given after median of 9 days after parenteral anticoagulation, giving rise to the question of the effectiveness of dabigatran monotherapy in acute setting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Dabigatran group has more dyspepsia(2.9% vs 0.6%) and discontinuation of drugs (9% vs 6.8%)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6613525"/>
            <a:ext cx="3886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Schulman S et al. N Engl J Med 2009;361:2342-2352.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88391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Rivaroxaban</a:t>
            </a: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Xarelto</a:t>
            </a: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®)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direct factor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inhibitor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Approved in Canada and Europe for DVT prophylaxis for after total knee and hip replacement, based on RECORD trial 1-4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yet approved in the US.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May 2009, FDA is concerned that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rivaroxaban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“could lead to bleeding events in significantly more patients than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enoxaparin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 and requested more safety data before approval.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Rivaroxaban</a:t>
            </a: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Summary of the RECORD trials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614" name="Group 38"/>
          <p:cNvGraphicFramePr>
            <a:graphicFrameLocks noGrp="1"/>
          </p:cNvGraphicFramePr>
          <p:nvPr>
            <p:ph idx="1"/>
          </p:nvPr>
        </p:nvGraphicFramePr>
        <p:xfrm>
          <a:off x="457200" y="2179638"/>
          <a:ext cx="8229600" cy="303466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Hip trials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Knee trials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RECORD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RECORD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RECORD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RECORD 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Rivaroxaban dosing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10mg po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10mg po daily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10mg po daily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10mg po daily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Comparator dosing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40mg SC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40mg SC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40mg SC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30mg SC bid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Duration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Riva:35 days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Enox: 35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Riva:35 days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Enox: 14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14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14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4541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2509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2531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3148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0" y="6400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Eriksson BI, et al. N Engl J Med. 2008;358:2765-75.</a:t>
            </a:r>
          </a:p>
          <a:p>
            <a:r>
              <a:rPr lang="en-US" sz="1200"/>
              <a:t>Kakkar AK, et al. Lancet 2008;372:31-39.</a:t>
            </a:r>
          </a:p>
        </p:txBody>
      </p:sp>
      <p:sp>
        <p:nvSpPr>
          <p:cNvPr id="24612" name="Rectangle 37"/>
          <p:cNvSpPr>
            <a:spLocks noChangeArrowheads="1"/>
          </p:cNvSpPr>
          <p:nvPr/>
        </p:nvSpPr>
        <p:spPr bwMode="auto">
          <a:xfrm>
            <a:off x="4191000" y="6400800"/>
            <a:ext cx="456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Lassen MR, et al. N Engl J Med. 2008;358:2776-86.</a:t>
            </a:r>
          </a:p>
          <a:p>
            <a:r>
              <a:rPr lang="en-US" sz="1200"/>
              <a:t>Turpie AGG, et al. Lancet 2009;373:1673-80.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Rivaroxaban</a:t>
            </a: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Summary of the RECORD trials</a:t>
            </a:r>
            <a:endParaRPr lang="en-US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</p:nvPr>
        </p:nvGraphicFramePr>
        <p:xfrm>
          <a:off x="50800" y="2184400"/>
          <a:ext cx="4394200" cy="4394200"/>
        </p:xfrm>
        <a:graphic>
          <a:graphicData uri="http://schemas.openxmlformats.org/presentationml/2006/ole">
            <p:oleObj spid="_x0000_s1026" r:id="rId4" imgW="4395597" imgH="4395597" progId="Excel.Sheet.8">
              <p:embed/>
            </p:oleObj>
          </a:graphicData>
        </a:graphic>
      </p:graphicFrame>
      <p:graphicFrame>
        <p:nvGraphicFramePr>
          <p:cNvPr id="25604" name="Object 5"/>
          <p:cNvGraphicFramePr>
            <a:graphicFrameLocks/>
          </p:cNvGraphicFramePr>
          <p:nvPr/>
        </p:nvGraphicFramePr>
        <p:xfrm>
          <a:off x="4622800" y="2032000"/>
          <a:ext cx="4470400" cy="4546600"/>
        </p:xfrm>
        <a:graphic>
          <a:graphicData uri="http://schemas.openxmlformats.org/presentationml/2006/ole">
            <p:oleObj spid="_x0000_s1027" r:id="rId5" imgW="4474852" imgH="4548010" progId="Excel.Sheet.8">
              <p:embed/>
            </p:oleObj>
          </a:graphicData>
        </a:graphic>
      </p:graphicFrame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562600" y="60198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Not statistically significant in all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EINSTEIN-DVT Trial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2179638"/>
            <a:ext cx="91440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Design: open-label, randomized, non-inferiority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Population: patients with acute symptomatic DVT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Rivaroxaban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15mg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bid x3 weeks then 20mg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daily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v.s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enoxaparin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followed by vitamin K antagonist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endpoint: recurrent venous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thromboembolism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Principal safety outcome: major bleeding or clinically relevant non-major bleeding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6553200"/>
            <a:ext cx="495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FF"/>
                </a:solidFill>
              </a:rPr>
              <a:t>The EINSTEIN Investigators. N Engl J Med 2010;363:2499-2510.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EINSTEIN-DVT and EINSTEIN-PE Schema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839089"/>
            <a:ext cx="7772400" cy="4462521"/>
          </a:xfrm>
        </p:spPr>
      </p:pic>
      <p:sp>
        <p:nvSpPr>
          <p:cNvPr id="4" name="Oval 3"/>
          <p:cNvSpPr/>
          <p:nvPr/>
        </p:nvSpPr>
        <p:spPr>
          <a:xfrm>
            <a:off x="990600" y="2209800"/>
            <a:ext cx="1676400" cy="15240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4572000" y="22860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N=1731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4572000" y="49530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N=1718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0" y="6553200"/>
            <a:ext cx="495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FF"/>
                </a:solidFill>
              </a:rPr>
              <a:t>The EINSTEIN Investigators. N Engl J Med 2010;363:2499-2510.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EINSTEIN Extension Trial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Design: double-blind, randomized, event-driven superiority study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Patient population: patients with confirmed DVT or PE s/p full anticoagulation for 6-12 mo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Rivaroxaban 20mg po daily v.s. placebo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Primary endpoint: recurrent venous thromboembolism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Principal safety outcome: major bleeding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553200"/>
            <a:ext cx="495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FF"/>
                </a:solidFill>
              </a:rPr>
              <a:t>The EINSTEIN Investigators. N Engl J Med 2010;363:2499-2510.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EINSTEIN Extension Trial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77781"/>
            <a:ext cx="7772400" cy="4185138"/>
          </a:xfrm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867400" y="2362200"/>
            <a:ext cx="639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N=602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4419600" y="4572000"/>
            <a:ext cx="639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N=594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6553200"/>
            <a:ext cx="495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FFFF"/>
                </a:solidFill>
              </a:rPr>
              <a:t>The EINSTEIN Investigators. N Engl J Med 2010;363:2499-2510.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228600"/>
            <a:ext cx="876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9988" y="6256338"/>
            <a:ext cx="2530475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682625"/>
            <a:ext cx="5791200" cy="548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415925" y="160338"/>
            <a:ext cx="8312150" cy="6461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97000"/>
              </a:lnSpc>
              <a:buClr>
                <a:srgbClr val="FFFFFF"/>
              </a:buClr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  <a:tab pos="5845175" algn="l"/>
                <a:tab pos="6496050" algn="l"/>
                <a:tab pos="7145338" algn="l"/>
                <a:tab pos="7794625" algn="l"/>
              </a:tabLst>
            </a:pPr>
            <a:r>
              <a:rPr lang="en-US" sz="1400" b="1">
                <a:solidFill>
                  <a:srgbClr val="FFFFFF"/>
                </a:solidFill>
                <a:ea typeface="Arial Unicode MS" pitchFamily="34" charset="-128"/>
              </a:rPr>
              <a:t>Kaplan–Meier Cumulative Event Rates for the Primary Efficacy Outcome in the Two Studies.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0" y="6537325"/>
            <a:ext cx="44386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FFFFFF"/>
              </a:buClr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</a:tabLst>
            </a:pPr>
            <a:r>
              <a:rPr lang="en-US" sz="1200">
                <a:solidFill>
                  <a:srgbClr val="FFFFFF"/>
                </a:solidFill>
                <a:ea typeface="Arial Unicode MS" pitchFamily="34" charset="-128"/>
              </a:rPr>
              <a:t>The EINSTEIN Investigators. N Engl J Med 2010;363:2499-2510.</a:t>
            </a:r>
          </a:p>
        </p:txBody>
      </p:sp>
      <p:sp>
        <p:nvSpPr>
          <p:cNvPr id="6" name="Oval 5"/>
          <p:cNvSpPr/>
          <p:nvPr/>
        </p:nvSpPr>
        <p:spPr>
          <a:xfrm>
            <a:off x="2971800" y="11430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00" y="4419600"/>
            <a:ext cx="1219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543800" y="1143000"/>
            <a:ext cx="228600" cy="1524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543800" y="1524000"/>
            <a:ext cx="228600" cy="1524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620000" y="4724400"/>
            <a:ext cx="228600" cy="1524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620000" y="3733800"/>
            <a:ext cx="228600" cy="1524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32" name="TextBox 11"/>
          <p:cNvSpPr txBox="1">
            <a:spLocks noChangeArrowheads="1"/>
          </p:cNvSpPr>
          <p:nvPr/>
        </p:nvSpPr>
        <p:spPr bwMode="auto">
          <a:xfrm>
            <a:off x="7848600" y="10668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3.0%</a:t>
            </a:r>
          </a:p>
        </p:txBody>
      </p:sp>
      <p:sp>
        <p:nvSpPr>
          <p:cNvPr id="30733" name="TextBox 12"/>
          <p:cNvSpPr txBox="1">
            <a:spLocks noChangeArrowheads="1"/>
          </p:cNvSpPr>
          <p:nvPr/>
        </p:nvSpPr>
        <p:spPr bwMode="auto">
          <a:xfrm>
            <a:off x="7848600" y="14478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2.1%</a:t>
            </a:r>
          </a:p>
        </p:txBody>
      </p:sp>
      <p:sp>
        <p:nvSpPr>
          <p:cNvPr id="30734" name="TextBox 13"/>
          <p:cNvSpPr txBox="1">
            <a:spLocks noChangeArrowheads="1"/>
          </p:cNvSpPr>
          <p:nvPr/>
        </p:nvSpPr>
        <p:spPr bwMode="auto">
          <a:xfrm>
            <a:off x="7924800" y="36576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7.1%</a:t>
            </a:r>
          </a:p>
        </p:txBody>
      </p:sp>
      <p:sp>
        <p:nvSpPr>
          <p:cNvPr id="30735" name="TextBox 14"/>
          <p:cNvSpPr txBox="1">
            <a:spLocks noChangeArrowheads="1"/>
          </p:cNvSpPr>
          <p:nvPr/>
        </p:nvSpPr>
        <p:spPr bwMode="auto">
          <a:xfrm>
            <a:off x="7924800" y="46482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1.3%</a:t>
            </a:r>
          </a:p>
        </p:txBody>
      </p:sp>
      <p:sp>
        <p:nvSpPr>
          <p:cNvPr id="30736" name="TextBox 15"/>
          <p:cNvSpPr txBox="1">
            <a:spLocks noChangeArrowheads="1"/>
          </p:cNvSpPr>
          <p:nvPr/>
        </p:nvSpPr>
        <p:spPr bwMode="auto">
          <a:xfrm>
            <a:off x="7620000" y="18288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(HR 0.68, CI 0.44-1.04 p&lt;0.001)</a:t>
            </a:r>
          </a:p>
        </p:txBody>
      </p:sp>
      <p:sp>
        <p:nvSpPr>
          <p:cNvPr id="30737" name="TextBox 16"/>
          <p:cNvSpPr txBox="1">
            <a:spLocks noChangeArrowheads="1"/>
          </p:cNvSpPr>
          <p:nvPr/>
        </p:nvSpPr>
        <p:spPr bwMode="auto">
          <a:xfrm>
            <a:off x="7543800" y="5029200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(HR 0.18, CI 0.09-0.39, p&lt;0.001)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9988" y="6256338"/>
            <a:ext cx="2530475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" y="1350963"/>
            <a:ext cx="8115300" cy="415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8" name="AutoShape 3"/>
          <p:cNvSpPr>
            <a:spLocks noChangeArrowheads="1"/>
          </p:cNvSpPr>
          <p:nvPr/>
        </p:nvSpPr>
        <p:spPr bwMode="auto">
          <a:xfrm>
            <a:off x="415925" y="160338"/>
            <a:ext cx="8312150" cy="6461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97000"/>
              </a:lnSpc>
              <a:buClr>
                <a:srgbClr val="FFFFFF"/>
              </a:buClr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  <a:tab pos="5845175" algn="l"/>
                <a:tab pos="6496050" algn="l"/>
                <a:tab pos="7145338" algn="l"/>
                <a:tab pos="7794625" algn="l"/>
              </a:tabLst>
            </a:pPr>
            <a:r>
              <a:rPr lang="en-US" sz="1400" b="1">
                <a:solidFill>
                  <a:srgbClr val="FFFFFF"/>
                </a:solidFill>
                <a:ea typeface="Arial Unicode MS" pitchFamily="34" charset="-128"/>
              </a:rPr>
              <a:t>Kaplan–Meier Cumulative Event Rates for the Principal Safety Outcome in the Acute DVT Study.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0" y="6537325"/>
            <a:ext cx="59499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FFFFFF"/>
              </a:buClr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  <a:tab pos="5845175" algn="l"/>
              </a:tabLst>
            </a:pPr>
            <a:r>
              <a:rPr lang="en-US" sz="1200">
                <a:solidFill>
                  <a:srgbClr val="FFFFFF"/>
                </a:solidFill>
                <a:ea typeface="Arial Unicode MS" pitchFamily="34" charset="-128"/>
              </a:rPr>
              <a:t>The EINSTEIN Investigators. N Engl J Med 2010;363:2499-2510.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74" y="549133"/>
            <a:ext cx="7862559" cy="14560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Apixaban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 factor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inhibitor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yet approved in Canada, Europe, or the US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 Trials demonstrating non-inferiority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enoxaparin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DVT prophylaxis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AMPLIFY Trial – acute DVT treatment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Summary of ADVANCE trials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303" name="Group 31"/>
          <p:cNvGraphicFramePr>
            <a:graphicFrameLocks noGrp="1"/>
          </p:cNvGraphicFramePr>
          <p:nvPr>
            <p:ph idx="1"/>
          </p:nvPr>
        </p:nvGraphicFramePr>
        <p:xfrm>
          <a:off x="457200" y="2179638"/>
          <a:ext cx="7924800" cy="2537143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  <a:gridCol w="19812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Knee trials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Hip trial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ADVANCE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ADVANCE2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ADVANCE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Apixaban dosing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2.5mg po bid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2.5mg po bid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2.5mg po bid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Comparator dosing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30mg SC bid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40mg SC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Enoxaparin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40mg SC daily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Duration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10-14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10-14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35 days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3195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5407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62182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Lassen MR, et al. N Engl J Med. 2009;361:594-604.</a:t>
            </a:r>
          </a:p>
          <a:p>
            <a:r>
              <a:rPr lang="en-US" sz="1200"/>
              <a:t>Lassen MR, et al. Lancet 2010;375:807-15.</a:t>
            </a:r>
          </a:p>
          <a:p>
            <a:r>
              <a:rPr lang="en-US" sz="1200"/>
              <a:t>Lassen MR, et al. N Engl J Med. 2010;363:2487-98.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Summary of ADVANCE trials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5" name="Content Placeholder 3"/>
          <p:cNvGraphicFramePr>
            <a:graphicFrameLocks noGrp="1"/>
          </p:cNvGraphicFramePr>
          <p:nvPr>
            <p:ph idx="1"/>
          </p:nvPr>
        </p:nvGraphicFramePr>
        <p:xfrm>
          <a:off x="50800" y="2184400"/>
          <a:ext cx="4394200" cy="4394200"/>
        </p:xfrm>
        <a:graphic>
          <a:graphicData uri="http://schemas.openxmlformats.org/presentationml/2006/ole">
            <p:oleObj spid="_x0000_s34818" r:id="rId4" imgW="4395597" imgH="4395597" progId="Excel.Sheet.8">
              <p:embed/>
            </p:oleObj>
          </a:graphicData>
        </a:graphic>
      </p:graphicFrame>
      <p:graphicFrame>
        <p:nvGraphicFramePr>
          <p:cNvPr id="38916" name="Object 5"/>
          <p:cNvGraphicFramePr>
            <a:graphicFrameLocks/>
          </p:cNvGraphicFramePr>
          <p:nvPr/>
        </p:nvGraphicFramePr>
        <p:xfrm>
          <a:off x="4622800" y="2032000"/>
          <a:ext cx="4470400" cy="4546600"/>
        </p:xfrm>
        <a:graphic>
          <a:graphicData uri="http://schemas.openxmlformats.org/presentationml/2006/ole">
            <p:oleObj spid="_x0000_s34819" r:id="rId5" imgW="4474852" imgH="45480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301625" y="6523038"/>
            <a:ext cx="7437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>
              <a:spcBef>
                <a:spcPct val="50000"/>
              </a:spcBef>
              <a:tabLst>
                <a:tab pos="176213" algn="l"/>
              </a:tabLst>
            </a:pPr>
            <a:r>
              <a:rPr lang="da-DK" sz="1000"/>
              <a:t>Lassen et al. </a:t>
            </a:r>
            <a:r>
              <a:rPr lang="da-DK" sz="1000" i="1"/>
              <a:t>Blood</a:t>
            </a:r>
            <a:r>
              <a:rPr lang="da-DK" sz="1000"/>
              <a:t> 2006</a:t>
            </a:r>
          </a:p>
        </p:txBody>
      </p:sp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300038" y="2565400"/>
          <a:ext cx="4176712" cy="3527425"/>
        </p:xfrm>
        <a:graphic>
          <a:graphicData uri="http://schemas.openxmlformats.org/presentationml/2006/ole">
            <p:oleObj spid="_x0000_s88066" name="Chart" r:id="rId4" imgW="4162604" imgH="2600325" progId="MSGraph.Chart.8">
              <p:embed followColorScheme="full"/>
            </p:oleObj>
          </a:graphicData>
        </a:graphic>
      </p:graphicFrame>
      <p:sp>
        <p:nvSpPr>
          <p:cNvPr id="230404" name="Rectangle 4"/>
          <p:cNvSpPr>
            <a:spLocks noChangeArrowheads="1"/>
          </p:cNvSpPr>
          <p:nvPr/>
        </p:nvSpPr>
        <p:spPr bwMode="blackWhite">
          <a:xfrm rot="10800000" flipV="1">
            <a:off x="428625" y="2084388"/>
            <a:ext cx="3922713" cy="458787"/>
          </a:xfrm>
          <a:prstGeom prst="rect">
            <a:avLst/>
          </a:prstGeom>
          <a:noFill/>
          <a:ln w="12700" algn="ctr">
            <a:solidFill>
              <a:srgbClr val="6699FF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tIns="91440" bIns="109728" anchor="ctr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VTE and All-Cause Mortality (%)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blackWhite">
          <a:xfrm rot="10800000" flipV="1">
            <a:off x="4843463" y="2085975"/>
            <a:ext cx="3940175" cy="458788"/>
          </a:xfrm>
          <a:prstGeom prst="rect">
            <a:avLst/>
          </a:prstGeom>
          <a:noFill/>
          <a:ln w="12700" algn="ctr">
            <a:solidFill>
              <a:srgbClr val="6699FF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tIns="91440" bIns="109728" anchor="ctr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Major Bleeding (%)</a:t>
            </a: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535363" y="5915025"/>
            <a:ext cx="688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Enoxaparin</a:t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(30mg bid)</a:t>
            </a:r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Apixaban for Prevention of VTE After Major Orthopaedic Surgery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457200" y="1268413"/>
            <a:ext cx="8178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Apixaban od and bid (total daily doses 5-20mg) were assessed relative to enoxaparin and warfarin, in 1,217 patients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2228850" y="5915025"/>
            <a:ext cx="4635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20mg</a:t>
            </a: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1200150" y="6165850"/>
            <a:ext cx="1254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SimSun" pitchFamily="2" charset="-122"/>
              <a:buNone/>
            </a:pPr>
            <a:r>
              <a:rPr lang="en-GB" sz="1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Apixaban </a:t>
            </a:r>
            <a:br>
              <a:rPr lang="en-GB" sz="1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1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(Total Daily Dose)</a:t>
            </a:r>
            <a:endParaRPr lang="en-US" sz="1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1619250" y="5915025"/>
            <a:ext cx="4635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10mg</a:t>
            </a: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1001713" y="5915025"/>
            <a:ext cx="3651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5mg</a:t>
            </a:r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>
            <a:off x="838200" y="6165850"/>
            <a:ext cx="18542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2855913" y="591502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Warfarin </a:t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(INR </a:t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1.8-3.0)</a:t>
            </a:r>
          </a:p>
        </p:txBody>
      </p:sp>
      <p:graphicFrame>
        <p:nvGraphicFramePr>
          <p:cNvPr id="230415" name="Object 15"/>
          <p:cNvGraphicFramePr>
            <a:graphicFrameLocks noChangeAspect="1"/>
          </p:cNvGraphicFramePr>
          <p:nvPr/>
        </p:nvGraphicFramePr>
        <p:xfrm>
          <a:off x="4572000" y="2565400"/>
          <a:ext cx="4176713" cy="3527425"/>
        </p:xfrm>
        <a:graphic>
          <a:graphicData uri="http://schemas.openxmlformats.org/presentationml/2006/ole">
            <p:oleObj spid="_x0000_s88067" name="Chart" r:id="rId5" imgW="4162492" imgH="2609936" progId="MSGraph.Chart.8">
              <p:embed followColorScheme="full"/>
            </p:oleObj>
          </a:graphicData>
        </a:graphic>
      </p:graphicFrame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7840663" y="5915025"/>
            <a:ext cx="688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Enoxaparin</a:t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(30mg bid)</a:t>
            </a:r>
          </a:p>
        </p:txBody>
      </p:sp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6534150" y="5915025"/>
            <a:ext cx="4635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20mg</a:t>
            </a:r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5505450" y="6143625"/>
            <a:ext cx="1254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SimSun" pitchFamily="2" charset="-122"/>
              <a:buNone/>
            </a:pPr>
            <a:r>
              <a:rPr lang="en-GB" sz="1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Apixaban </a:t>
            </a:r>
            <a:br>
              <a:rPr lang="en-GB" sz="1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1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(Total Daily Dose)</a:t>
            </a:r>
            <a:endParaRPr lang="en-US" sz="1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0419" name="Rectangle 19"/>
          <p:cNvSpPr>
            <a:spLocks noChangeArrowheads="1"/>
          </p:cNvSpPr>
          <p:nvPr/>
        </p:nvSpPr>
        <p:spPr bwMode="auto">
          <a:xfrm>
            <a:off x="5924550" y="5915025"/>
            <a:ext cx="4635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10mg</a:t>
            </a:r>
          </a:p>
        </p:txBody>
      </p:sp>
      <p:sp>
        <p:nvSpPr>
          <p:cNvPr id="230420" name="Rectangle 20"/>
          <p:cNvSpPr>
            <a:spLocks noChangeArrowheads="1"/>
          </p:cNvSpPr>
          <p:nvPr/>
        </p:nvSpPr>
        <p:spPr bwMode="auto">
          <a:xfrm>
            <a:off x="5307013" y="5915025"/>
            <a:ext cx="3651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5mg</a:t>
            </a:r>
          </a:p>
        </p:txBody>
      </p:sp>
      <p:sp>
        <p:nvSpPr>
          <p:cNvPr id="230421" name="Line 21"/>
          <p:cNvSpPr>
            <a:spLocks noChangeShapeType="1"/>
          </p:cNvSpPr>
          <p:nvPr/>
        </p:nvSpPr>
        <p:spPr bwMode="auto">
          <a:xfrm>
            <a:off x="5143500" y="6165850"/>
            <a:ext cx="18542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22" name="Rectangle 22"/>
          <p:cNvSpPr>
            <a:spLocks noChangeArrowheads="1"/>
          </p:cNvSpPr>
          <p:nvPr/>
        </p:nvSpPr>
        <p:spPr bwMode="auto">
          <a:xfrm>
            <a:off x="7161213" y="591502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Warfarin </a:t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(INR </a:t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1.8-3.0)</a:t>
            </a:r>
          </a:p>
        </p:txBody>
      </p:sp>
      <p:sp>
        <p:nvSpPr>
          <p:cNvPr id="230423" name="Rectangle 23"/>
          <p:cNvSpPr>
            <a:spLocks noChangeArrowheads="1"/>
          </p:cNvSpPr>
          <p:nvPr/>
        </p:nvSpPr>
        <p:spPr bwMode="auto">
          <a:xfrm rot="-5400000">
            <a:off x="25400" y="3679825"/>
            <a:ext cx="557213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Percent</a:t>
            </a:r>
          </a:p>
        </p:txBody>
      </p:sp>
      <p:sp>
        <p:nvSpPr>
          <p:cNvPr id="230424" name="Rectangle 24"/>
          <p:cNvSpPr>
            <a:spLocks noChangeArrowheads="1"/>
          </p:cNvSpPr>
          <p:nvPr/>
        </p:nvSpPr>
        <p:spPr bwMode="auto">
          <a:xfrm rot="-5400000">
            <a:off x="4292600" y="3679825"/>
            <a:ext cx="557213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Percent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460375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AMPLIFY Trial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double-blind, active controlled, non-inferiority study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52400" y="4114800"/>
            <a:ext cx="16002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Confirmed symptomatic DVT/PE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44958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2057400" y="42672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14600" y="3962400"/>
            <a:ext cx="1143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4495800"/>
            <a:ext cx="1066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1400" y="3962400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81400" y="5029200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TextBox 16"/>
          <p:cNvSpPr txBox="1">
            <a:spLocks noChangeArrowheads="1"/>
          </p:cNvSpPr>
          <p:nvPr/>
        </p:nvSpPr>
        <p:spPr bwMode="auto">
          <a:xfrm>
            <a:off x="3810000" y="3429000"/>
            <a:ext cx="2895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Enoxaparin + warfarin</a:t>
            </a:r>
          </a:p>
        </p:txBody>
      </p:sp>
      <p:sp>
        <p:nvSpPr>
          <p:cNvPr id="39948" name="TextBox 17"/>
          <p:cNvSpPr txBox="1">
            <a:spLocks noChangeArrowheads="1"/>
          </p:cNvSpPr>
          <p:nvPr/>
        </p:nvSpPr>
        <p:spPr bwMode="auto">
          <a:xfrm>
            <a:off x="3733800" y="5257800"/>
            <a:ext cx="3048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Apixaban 10mg bidx7d, then 5 bid</a:t>
            </a:r>
          </a:p>
        </p:txBody>
      </p:sp>
      <p:sp>
        <p:nvSpPr>
          <p:cNvPr id="39949" name="TextBox 19"/>
          <p:cNvSpPr txBox="1">
            <a:spLocks noChangeArrowheads="1"/>
          </p:cNvSpPr>
          <p:nvPr/>
        </p:nvSpPr>
        <p:spPr bwMode="auto">
          <a:xfrm>
            <a:off x="2133600" y="38862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N~2408</a:t>
            </a:r>
          </a:p>
        </p:txBody>
      </p:sp>
      <p:sp>
        <p:nvSpPr>
          <p:cNvPr id="39950" name="TextBox 20"/>
          <p:cNvSpPr txBox="1">
            <a:spLocks noChangeArrowheads="1"/>
          </p:cNvSpPr>
          <p:nvPr/>
        </p:nvSpPr>
        <p:spPr bwMode="auto">
          <a:xfrm>
            <a:off x="2133600" y="47244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N~2408</a:t>
            </a:r>
          </a:p>
        </p:txBody>
      </p:sp>
      <p:sp>
        <p:nvSpPr>
          <p:cNvPr id="39951" name="TextBox 21"/>
          <p:cNvSpPr txBox="1">
            <a:spLocks noChangeArrowheads="1"/>
          </p:cNvSpPr>
          <p:nvPr/>
        </p:nvSpPr>
        <p:spPr bwMode="auto">
          <a:xfrm>
            <a:off x="7315200" y="3962400"/>
            <a:ext cx="1600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End of treatment and 30 day follow up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4648200" y="4343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301625" y="6523038"/>
            <a:ext cx="7437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>
              <a:spcBef>
                <a:spcPct val="50000"/>
              </a:spcBef>
              <a:tabLst>
                <a:tab pos="176213" algn="l"/>
              </a:tabLst>
            </a:pPr>
            <a:r>
              <a:rPr lang="en-US" sz="1000"/>
              <a:t>Büller, </a:t>
            </a:r>
            <a:r>
              <a:rPr lang="en-US" sz="1000" i="1"/>
              <a:t>Eur Heart J </a:t>
            </a:r>
            <a:r>
              <a:rPr lang="en-US" sz="1000"/>
              <a:t>2006</a:t>
            </a:r>
            <a:endParaRPr lang="da-DK" sz="1000"/>
          </a:p>
        </p:txBody>
      </p:sp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300038" y="2708275"/>
          <a:ext cx="4176712" cy="3181350"/>
        </p:xfrm>
        <a:graphic>
          <a:graphicData uri="http://schemas.openxmlformats.org/presentationml/2006/ole">
            <p:oleObj spid="_x0000_s89090" name="Chart" r:id="rId4" imgW="4162492" imgH="2609936" progId="MSGraph.Chart.8">
              <p:embed followColorScheme="full"/>
            </p:oleObj>
          </a:graphicData>
        </a:graphic>
      </p:graphicFrame>
      <p:sp>
        <p:nvSpPr>
          <p:cNvPr id="240644" name="Rectangle 4"/>
          <p:cNvSpPr>
            <a:spLocks noChangeArrowheads="1"/>
          </p:cNvSpPr>
          <p:nvPr/>
        </p:nvSpPr>
        <p:spPr bwMode="blackWhite">
          <a:xfrm rot="10800000" flipV="1">
            <a:off x="428625" y="1993900"/>
            <a:ext cx="3924300" cy="639763"/>
          </a:xfrm>
          <a:prstGeom prst="rect">
            <a:avLst/>
          </a:prstGeom>
          <a:noFill/>
          <a:ln w="12700" algn="ctr">
            <a:solidFill>
              <a:srgbClr val="6699FF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tIns="91440" bIns="109728" anchor="ctr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Composite of Symptomatic Recurrent VTE and Deterioration of Thrombotic Burden (%)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blackWhite">
          <a:xfrm rot="10800000" flipV="1">
            <a:off x="4843463" y="1995488"/>
            <a:ext cx="3940175" cy="639762"/>
          </a:xfrm>
          <a:prstGeom prst="rect">
            <a:avLst/>
          </a:prstGeom>
          <a:noFill/>
          <a:ln w="12700" algn="ctr">
            <a:solidFill>
              <a:srgbClr val="6699FF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tIns="91440" bIns="109728" anchor="ctr"/>
          <a:lstStyle/>
          <a:p>
            <a:pPr algn="ctr" eaLnBrk="0" hangingPunct="0"/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Major Bleeding (%)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US" sz="36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Apixaban for the Treatment of DVT: </a:t>
            </a:r>
            <a:br>
              <a:rPr lang="en-US" sz="36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Botticelli-DVT Study</a:t>
            </a: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457200" y="1052513"/>
            <a:ext cx="8178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Apixaban bid (5 and 10mg) and od (20mg) were assessed relative to low molecular weight heparin (LMWH) or fondaparinux followed by VKA, in 520 patients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2549525" y="5702300"/>
            <a:ext cx="58737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20mg </a:t>
            </a:r>
            <a:br>
              <a:rPr lang="en-GB" sz="1600" b="1">
                <a:solidFill>
                  <a:srgbClr val="FFFFFF"/>
                </a:solidFill>
              </a:rPr>
            </a:br>
            <a:r>
              <a:rPr lang="en-GB" sz="1600" b="1">
                <a:solidFill>
                  <a:srgbClr val="FFFFFF"/>
                </a:solidFill>
              </a:rPr>
              <a:t>bid</a:t>
            </a:r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1562100" y="6116638"/>
            <a:ext cx="9128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SimSun" pitchFamily="2" charset="-122"/>
              <a:buNone/>
            </a:pPr>
            <a:r>
              <a:rPr lang="en-GB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Apixaban </a:t>
            </a:r>
            <a:endParaRPr lang="en-US" sz="1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1749425" y="5702300"/>
            <a:ext cx="58737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10mg </a:t>
            </a:r>
            <a:br>
              <a:rPr lang="en-GB" sz="1600" b="1">
                <a:solidFill>
                  <a:srgbClr val="FFFFFF"/>
                </a:solidFill>
              </a:rPr>
            </a:br>
            <a:r>
              <a:rPr lang="en-GB" sz="1600" b="1">
                <a:solidFill>
                  <a:srgbClr val="FFFFFF"/>
                </a:solidFill>
              </a:rPr>
              <a:t>bid</a:t>
            </a:r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976313" y="5702300"/>
            <a:ext cx="474662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5mg </a:t>
            </a:r>
            <a:br>
              <a:rPr lang="en-GB" sz="1600" b="1">
                <a:solidFill>
                  <a:srgbClr val="FFFFFF"/>
                </a:solidFill>
              </a:rPr>
            </a:br>
            <a:r>
              <a:rPr lang="en-GB" sz="1600" b="1">
                <a:solidFill>
                  <a:srgbClr val="FFFFFF"/>
                </a:solidFill>
              </a:rPr>
              <a:t>bid</a:t>
            </a:r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3171825" y="5683250"/>
            <a:ext cx="10096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</a:rPr>
              <a:t>LMWH/ </a:t>
            </a:r>
            <a:br>
              <a:rPr lang="en-US" sz="12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FFFF"/>
                </a:solidFill>
              </a:rPr>
              <a:t>fondaparinux </a:t>
            </a:r>
            <a:br>
              <a:rPr lang="en-US" sz="12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FFFF"/>
                </a:solidFill>
              </a:rPr>
              <a:t>+ VKA</a:t>
            </a:r>
          </a:p>
        </p:txBody>
      </p:sp>
      <p:graphicFrame>
        <p:nvGraphicFramePr>
          <p:cNvPr id="240653" name="Object 13"/>
          <p:cNvGraphicFramePr>
            <a:graphicFrameLocks noChangeAspect="1"/>
          </p:cNvGraphicFramePr>
          <p:nvPr/>
        </p:nvGraphicFramePr>
        <p:xfrm>
          <a:off x="4787900" y="2708275"/>
          <a:ext cx="4176713" cy="3108325"/>
        </p:xfrm>
        <a:graphic>
          <a:graphicData uri="http://schemas.openxmlformats.org/presentationml/2006/ole">
            <p:oleObj spid="_x0000_s89091" name="Chart" r:id="rId5" imgW="4162492" imgH="2609936" progId="MSGraph.Chart.8">
              <p:embed followColorScheme="full"/>
            </p:oleObj>
          </a:graphicData>
        </a:graphic>
      </p:graphicFrame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7032625" y="5702300"/>
            <a:ext cx="58737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20mg </a:t>
            </a:r>
            <a:br>
              <a:rPr lang="en-GB" sz="1600" b="1">
                <a:solidFill>
                  <a:srgbClr val="FFFFFF"/>
                </a:solidFill>
              </a:rPr>
            </a:br>
            <a:r>
              <a:rPr lang="en-GB" sz="1600" b="1">
                <a:solidFill>
                  <a:srgbClr val="FFFFFF"/>
                </a:solidFill>
              </a:rPr>
              <a:t>bid</a:t>
            </a:r>
          </a:p>
        </p:txBody>
      </p:sp>
      <p:sp>
        <p:nvSpPr>
          <p:cNvPr id="240655" name="Rectangle 15"/>
          <p:cNvSpPr>
            <a:spLocks noChangeArrowheads="1"/>
          </p:cNvSpPr>
          <p:nvPr/>
        </p:nvSpPr>
        <p:spPr bwMode="auto">
          <a:xfrm>
            <a:off x="5994400" y="6116638"/>
            <a:ext cx="9128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SimSun" pitchFamily="2" charset="-122"/>
              <a:buNone/>
            </a:pPr>
            <a:r>
              <a:rPr lang="en-GB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Apixaban </a:t>
            </a:r>
            <a:endParaRPr lang="en-US" sz="1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6232525" y="5702300"/>
            <a:ext cx="58737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10mg </a:t>
            </a:r>
            <a:br>
              <a:rPr lang="en-GB" sz="1600" b="1">
                <a:solidFill>
                  <a:srgbClr val="FFFFFF"/>
                </a:solidFill>
              </a:rPr>
            </a:br>
            <a:r>
              <a:rPr lang="en-GB" sz="1600" b="1">
                <a:solidFill>
                  <a:srgbClr val="FFFFFF"/>
                </a:solidFill>
              </a:rPr>
              <a:t>bid</a:t>
            </a:r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5559425" y="5702300"/>
            <a:ext cx="474663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5mg </a:t>
            </a:r>
            <a:br>
              <a:rPr lang="en-GB" sz="1600" b="1">
                <a:solidFill>
                  <a:srgbClr val="FFFFFF"/>
                </a:solidFill>
              </a:rPr>
            </a:br>
            <a:r>
              <a:rPr lang="en-GB" sz="1600" b="1">
                <a:solidFill>
                  <a:srgbClr val="FFFFFF"/>
                </a:solidFill>
              </a:rPr>
              <a:t>bid</a:t>
            </a:r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7693025" y="5683250"/>
            <a:ext cx="10096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</a:rPr>
              <a:t>LMWH/ </a:t>
            </a:r>
            <a:br>
              <a:rPr lang="en-US" sz="12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FFFF"/>
                </a:solidFill>
              </a:rPr>
              <a:t>fondaparinux </a:t>
            </a:r>
            <a:br>
              <a:rPr lang="en-US" sz="1200" b="1">
                <a:solidFill>
                  <a:srgbClr val="FFFFFF"/>
                </a:solidFill>
              </a:rPr>
            </a:br>
            <a:r>
              <a:rPr lang="en-US" sz="1200" b="1">
                <a:solidFill>
                  <a:srgbClr val="FFFFFF"/>
                </a:solidFill>
              </a:rPr>
              <a:t>+ VKA</a:t>
            </a:r>
          </a:p>
        </p:txBody>
      </p:sp>
      <p:sp>
        <p:nvSpPr>
          <p:cNvPr id="240659" name="Rectangle 19"/>
          <p:cNvSpPr>
            <a:spLocks noChangeArrowheads="1"/>
          </p:cNvSpPr>
          <p:nvPr/>
        </p:nvSpPr>
        <p:spPr bwMode="auto">
          <a:xfrm rot="-5400000">
            <a:off x="-35718" y="4366419"/>
            <a:ext cx="7445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Percent</a:t>
            </a:r>
          </a:p>
        </p:txBody>
      </p:sp>
      <p:sp>
        <p:nvSpPr>
          <p:cNvPr id="240660" name="Rectangle 20"/>
          <p:cNvSpPr>
            <a:spLocks noChangeArrowheads="1"/>
          </p:cNvSpPr>
          <p:nvPr/>
        </p:nvSpPr>
        <p:spPr bwMode="auto">
          <a:xfrm rot="-5400000">
            <a:off x="4323557" y="4364831"/>
            <a:ext cx="7445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Percent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CEREBRAL  VENOUS  THROMBOEMBOLISM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 with heparin as soon as the diagnosis is confirmed, even in the presence of hemorrhagic infarcts.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 studies have compared the effect of fractionated heparin with that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unfractionated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heparin.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independent cohorts of patients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fibrillation, with a score 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 points indicating low risk (0.5% to 1.7%);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point, moderate risk (1.2% to 2.2% per   year);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points, high risk (1.9% to 7.6% per year).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6050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three to four days of heparin therapy or after the patient has shown steady improvement,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started at minimally effective doses, both are overlapped for two days and then heparin is withdrawn.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the optimal duration of oral anticoagulant after the acute phase is decided by the individual patient profile.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oral anticoagulants are given for six months after a first episode of venous sinus thrombosis, or longer when there is persistence of the predisposing factors.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STROKE  OTHER  CAUSES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4114800"/>
            <a:ext cx="5105400" cy="609600"/>
          </a:xfrm>
        </p:spPr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Stroke. 2011;42:517–584.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61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ACC/AHA practice guidelines providing strategies to reduce the risk of stroke in patients with a variety of cardiac conditions, including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valvular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heart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disease,unstable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angina, chronic stable angina, and acute MI are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emdorsed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is reasonable to prescribe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post–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STsegment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elevation MI patients with left ventricular mural thrombi or 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akinetic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left ventricular segment to prevent stroke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IIa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; Level of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EvidenceA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HYPERCOAGULABLE  STATE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Those stroke patients (primarily young women) who have a history of thrombotic events and meet the laboratory criteria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  might   benefit from primary prevention strategies such as moderate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(INR, 2.0 to 3.0).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currently being tested in a primary prevention trial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(INR,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2.0 to 2.5) to decrease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thromboembolic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events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patientswith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lupus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usefulness of specific treatments for primary stroke prevention in asymptomatic patients with hereditary or acquired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thrombophilia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is not well established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IIb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; Level of Evidence C).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Anticoagulation after myocardial infarction.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randomized, double-blind clinical trials have evaluated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treatment versus placebo for prevention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thromboembolic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events after MI: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Sixty Plus trial,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Re-Infarction Study(WARIS),and the Anticoagulants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SecondaryPrevention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Events in Coronary Thrombosis(ASPECT) trial.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09800" y="57150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NEUROLOGY 1998;51(S~pp</a:t>
            </a:r>
            <a:r>
              <a:rPr lang="en-US" b="1" i="1" dirty="0" smtClean="0"/>
              <a:t>3 ):SZO-SZZ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891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all three trials, anticoagulant-treated patients had a lower incidence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thromboembolic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events, including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stroke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lower stroke risk was especially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apparent in patients with anterior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transmural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 and in those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echocardiographic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evidence of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intracardiac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thrombus.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4800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Etiology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Valvular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Heart  disease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Mechanical  heart valve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fibrillation  - High CHADS2 score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Hypercoagulable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states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Imaging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Microbleeds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in MRI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  of bleed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Lobar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Subcortical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Uncontrolled Hypertension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Secondary prevention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382000" cy="6629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European Stroke Initiative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history of embolic stroke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fibrillation, should be restarted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after 10 to 14 days, depending on the risk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thromboembolism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ICH recurrence.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American Heart Association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in patients with a very high risk of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thromboembolism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whom restarting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is considered,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may be restarted 7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to 10 days after ICH onset.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Alternative anticoagulants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be considered especially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fibrillation but studies are in various stages of development.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Issues  related to new anticoagulants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  Monitoring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Coagulation tests in patients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should be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interpreted with caution and peak effect generally occurs within 2-4 hours after administration.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scenarios may occur where laboratory assessment is necessary: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Urgent/Emergent surgery or invasive procedures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Suspected drug failure (i.e. thrombotic event in patient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Major or life threatening bleeding complication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results are mostly helpful as 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Qualitative assessment (i.e. determining if anticoagulation effect is present or absent).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They are less helpful in quantitative assessment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Antiplatelet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therapy with aspirin is recommended for low-risk and some moderate-risk patients with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fibrillation, based on patient preference, estimated bleeding risk if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anticoagulated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and access to high-quality anticoagulation monitoring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I;Level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of Evidence A).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Activated Partial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Thromboplastin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Time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can be used, but is relatively insensitive to the effects of direct thrombin inhibitors.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expected median peak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 is approximately 2x control values and median trough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approximately 1.5x control values.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Normal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suggests little anticoagulant activity is present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Mildly elevated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be associated with clinically important levels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becomes increasingly insensitive at higher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levels as in an overdose.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8983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Thrombin Time for Direct Thrombin Inhibitors (TTDTI)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Qualitatively assess anticoagulation status of patients taking direct thrombin inhibitors.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Sensitive to the effects of therapeutic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levels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Normal TTDTI excludes the presence of significant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levels.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 overdose/excess anticoagulation, the TTDTI is less useful.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TTDTI is best used as a sensitive test to ensure no presence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Ecarin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Clotting Time (ECT)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a strong linear relationship between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levels and ECT and a normal ECT generally excludes the presence of significant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ECT is not influenced by the concomitant administration of other anticoagulants.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patients undergoing elective surgery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Surgical interventions may require the temporary discontinuation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etexilate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etexilate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should be discontinued at least 24 h prior to elective surgery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048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INR  &lt;  2.0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overlap treatment required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110 mg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150 mg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Dabigatran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 &gt;  70 years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clearance  30- 50 ml/min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antiplatelets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923</TotalTime>
  <Words>3431</Words>
  <Application>Microsoft Office PowerPoint</Application>
  <PresentationFormat>On-screen Show (4:3)</PresentationFormat>
  <Paragraphs>611</Paragraphs>
  <Slides>104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104</vt:i4>
      </vt:variant>
    </vt:vector>
  </HeadingPairs>
  <TitlesOfParts>
    <vt:vector size="107" baseType="lpstr">
      <vt:lpstr>Metro</vt:lpstr>
      <vt:lpstr>Microsoft Office Excel 97-2003 Worksheet</vt:lpstr>
      <vt:lpstr>Chart</vt:lpstr>
      <vt:lpstr>PRACTICE PARAMETER</vt:lpstr>
      <vt:lpstr>Slide 2</vt:lpstr>
      <vt:lpstr>The ‘ideal’ oral anticoagulant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  Warfarin</vt:lpstr>
      <vt:lpstr>Slide 13</vt:lpstr>
      <vt:lpstr>Slide 14</vt:lpstr>
      <vt:lpstr>Slide 15</vt:lpstr>
      <vt:lpstr>Time in therapeutic range (TTR) of patients taking warfarin   </vt:lpstr>
      <vt:lpstr>Slide 17</vt:lpstr>
      <vt:lpstr>Slide 18</vt:lpstr>
      <vt:lpstr>Slide 19</vt:lpstr>
      <vt:lpstr>Drug interactions</vt:lpstr>
      <vt:lpstr>                 New Anticoagulants</vt:lpstr>
      <vt:lpstr>Direct Thrombin inhibition</vt:lpstr>
      <vt:lpstr>Direct Factor Xa inhibition</vt:lpstr>
      <vt:lpstr>Slide 24</vt:lpstr>
      <vt:lpstr>New and old anticoagulants</vt:lpstr>
      <vt:lpstr>Slide 26</vt:lpstr>
      <vt:lpstr>Comparison of the New anticoagulants</vt:lpstr>
      <vt:lpstr>Direct Thrombin inhibition</vt:lpstr>
      <vt:lpstr>Slide 29</vt:lpstr>
      <vt:lpstr>Slide 30</vt:lpstr>
      <vt:lpstr>Slide 31</vt:lpstr>
      <vt:lpstr>Dabigatran (Pradaxa®)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Dabigatran: Summary of VTE prophylaxis trials</vt:lpstr>
      <vt:lpstr>Dabigatran: Summary of VTE prophylaxis trials</vt:lpstr>
      <vt:lpstr>RE-COVER Trial</vt:lpstr>
      <vt:lpstr>Slide 48</vt:lpstr>
      <vt:lpstr>Slide 49</vt:lpstr>
      <vt:lpstr>Slide 50</vt:lpstr>
      <vt:lpstr>RE-COVER Trial</vt:lpstr>
      <vt:lpstr>Slide 52</vt:lpstr>
      <vt:lpstr>Rivaroxaban (Xarelto®)</vt:lpstr>
      <vt:lpstr>Rivaroxaban: Summary of the RECORD trials</vt:lpstr>
      <vt:lpstr>Rivaroxaban: Summary of the RECORD trials</vt:lpstr>
      <vt:lpstr>EINSTEIN-DVT Trial</vt:lpstr>
      <vt:lpstr>EINSTEIN-DVT and EINSTEIN-PE Schema</vt:lpstr>
      <vt:lpstr>EINSTEIN Extension Trial</vt:lpstr>
      <vt:lpstr>EINSTEIN Extension Trial</vt:lpstr>
      <vt:lpstr>Slide 60</vt:lpstr>
      <vt:lpstr>Slide 61</vt:lpstr>
      <vt:lpstr>Apixaban</vt:lpstr>
      <vt:lpstr>Apixaban: Summary of ADVANCE trials</vt:lpstr>
      <vt:lpstr>Apixaban: Summary of ADVANCE trials</vt:lpstr>
      <vt:lpstr>Apixaban for Prevention of VTE After Major Orthopaedic Surgery</vt:lpstr>
      <vt:lpstr>AMPLIFY Trial</vt:lpstr>
      <vt:lpstr>Apixaban for the Treatment of DVT:  The Botticelli-DVT Study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Anticoagulation after myocardial infarction.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Lab  Monitoring</vt:lpstr>
      <vt:lpstr>Slide 88</vt:lpstr>
      <vt:lpstr>Slide 89</vt:lpstr>
      <vt:lpstr>Slide 90</vt:lpstr>
      <vt:lpstr>Slide 91</vt:lpstr>
      <vt:lpstr>Slide 92</vt:lpstr>
      <vt:lpstr>Slide 93</vt:lpstr>
      <vt:lpstr>Ecarin Clotting Time (ECT)</vt:lpstr>
      <vt:lpstr>Slide 95</vt:lpstr>
      <vt:lpstr>In patients undergoing elective surgery</vt:lpstr>
      <vt:lpstr>Slide 97</vt:lpstr>
      <vt:lpstr>Warfarin to Dabigatran</vt:lpstr>
      <vt:lpstr>110 mg  vs  150 mg Dabigatran</vt:lpstr>
      <vt:lpstr>tPA  administration in therapeutic failure   </vt:lpstr>
      <vt:lpstr>Slide 101</vt:lpstr>
      <vt:lpstr>Potential Concerns of Novel Anticoagulants</vt:lpstr>
      <vt:lpstr>Cost Comparison of Anticoagulants</vt:lpstr>
      <vt:lpstr>Slide 104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PARAMETER</dc:title>
  <dc:creator>User</dc:creator>
  <cp:lastModifiedBy>administrator1</cp:lastModifiedBy>
  <cp:revision>150</cp:revision>
  <dcterms:created xsi:type="dcterms:W3CDTF">2006-08-16T00:00:00Z</dcterms:created>
  <dcterms:modified xsi:type="dcterms:W3CDTF">2020-08-16T14:15:24Z</dcterms:modified>
</cp:coreProperties>
</file>