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1"/>
  </p:notesMasterIdLst>
  <p:sldIdLst>
    <p:sldId id="256" r:id="rId2"/>
    <p:sldId id="257" r:id="rId3"/>
    <p:sldId id="258" r:id="rId4"/>
    <p:sldId id="259" r:id="rId5"/>
    <p:sldId id="339" r:id="rId6"/>
    <p:sldId id="264" r:id="rId7"/>
    <p:sldId id="265" r:id="rId8"/>
    <p:sldId id="266" r:id="rId9"/>
    <p:sldId id="338" r:id="rId10"/>
    <p:sldId id="340" r:id="rId11"/>
    <p:sldId id="341" r:id="rId12"/>
    <p:sldId id="282" r:id="rId13"/>
    <p:sldId id="343" r:id="rId14"/>
    <p:sldId id="344" r:id="rId15"/>
    <p:sldId id="284" r:id="rId16"/>
    <p:sldId id="286" r:id="rId17"/>
    <p:sldId id="348" r:id="rId18"/>
    <p:sldId id="289" r:id="rId19"/>
    <p:sldId id="290" r:id="rId20"/>
    <p:sldId id="292" r:id="rId21"/>
    <p:sldId id="345" r:id="rId22"/>
    <p:sldId id="293" r:id="rId23"/>
    <p:sldId id="346" r:id="rId24"/>
    <p:sldId id="294" r:id="rId25"/>
    <p:sldId id="350" r:id="rId26"/>
    <p:sldId id="298" r:id="rId27"/>
    <p:sldId id="349" r:id="rId28"/>
    <p:sldId id="351" r:id="rId29"/>
    <p:sldId id="297" r:id="rId30"/>
    <p:sldId id="300" r:id="rId31"/>
    <p:sldId id="352" r:id="rId32"/>
    <p:sldId id="302" r:id="rId33"/>
    <p:sldId id="378" r:id="rId34"/>
    <p:sldId id="379" r:id="rId35"/>
    <p:sldId id="380" r:id="rId36"/>
    <p:sldId id="354" r:id="rId37"/>
    <p:sldId id="262" r:id="rId38"/>
    <p:sldId id="358" r:id="rId39"/>
    <p:sldId id="360" r:id="rId40"/>
    <p:sldId id="362" r:id="rId41"/>
    <p:sldId id="361" r:id="rId42"/>
    <p:sldId id="363" r:id="rId43"/>
    <p:sldId id="370" r:id="rId44"/>
    <p:sldId id="364" r:id="rId45"/>
    <p:sldId id="365" r:id="rId46"/>
    <p:sldId id="366" r:id="rId47"/>
    <p:sldId id="367" r:id="rId48"/>
    <p:sldId id="368" r:id="rId49"/>
    <p:sldId id="369" r:id="rId50"/>
    <p:sldId id="359" r:id="rId51"/>
    <p:sldId id="305" r:id="rId52"/>
    <p:sldId id="307" r:id="rId53"/>
    <p:sldId id="272" r:id="rId54"/>
    <p:sldId id="273" r:id="rId55"/>
    <p:sldId id="275" r:id="rId56"/>
    <p:sldId id="353" r:id="rId57"/>
    <p:sldId id="274" r:id="rId58"/>
    <p:sldId id="308" r:id="rId59"/>
    <p:sldId id="314" r:id="rId60"/>
    <p:sldId id="377" r:id="rId61"/>
    <p:sldId id="376" r:id="rId62"/>
    <p:sldId id="317" r:id="rId63"/>
    <p:sldId id="316" r:id="rId64"/>
    <p:sldId id="384" r:id="rId65"/>
    <p:sldId id="310" r:id="rId66"/>
    <p:sldId id="304" r:id="rId67"/>
    <p:sldId id="311" r:id="rId68"/>
    <p:sldId id="321" r:id="rId69"/>
    <p:sldId id="312" r:id="rId70"/>
    <p:sldId id="382" r:id="rId71"/>
    <p:sldId id="385" r:id="rId72"/>
    <p:sldId id="320" r:id="rId73"/>
    <p:sldId id="322" r:id="rId74"/>
    <p:sldId id="323" r:id="rId75"/>
    <p:sldId id="324" r:id="rId76"/>
    <p:sldId id="325" r:id="rId77"/>
    <p:sldId id="326" r:id="rId78"/>
    <p:sldId id="327" r:id="rId79"/>
    <p:sldId id="328" r:id="rId80"/>
    <p:sldId id="329" r:id="rId81"/>
    <p:sldId id="330" r:id="rId82"/>
    <p:sldId id="331" r:id="rId83"/>
    <p:sldId id="334" r:id="rId84"/>
    <p:sldId id="332" r:id="rId85"/>
    <p:sldId id="383" r:id="rId86"/>
    <p:sldId id="336" r:id="rId87"/>
    <p:sldId id="386" r:id="rId88"/>
    <p:sldId id="387" r:id="rId89"/>
    <p:sldId id="337" r:id="rId90"/>
    <p:sldId id="392" r:id="rId91"/>
    <p:sldId id="393" r:id="rId92"/>
    <p:sldId id="394" r:id="rId93"/>
    <p:sldId id="395" r:id="rId94"/>
    <p:sldId id="396" r:id="rId95"/>
    <p:sldId id="397" r:id="rId96"/>
    <p:sldId id="388" r:id="rId97"/>
    <p:sldId id="389" r:id="rId98"/>
    <p:sldId id="390" r:id="rId99"/>
    <p:sldId id="391"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83099" autoAdjust="0"/>
  </p:normalViewPr>
  <p:slideViewPr>
    <p:cSldViewPr>
      <p:cViewPr>
        <p:scale>
          <a:sx n="60" d="100"/>
          <a:sy n="60" d="100"/>
        </p:scale>
        <p:origin x="-16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1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42FE37-EE99-4FCE-88A1-EF6CEFF29822}"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9BA34D04-8DA6-4D23-AC5C-DED6A6A02F7A}">
      <dgm:prSet phldrT="[Text]"/>
      <dgm:spPr/>
      <dgm:t>
        <a:bodyPr/>
        <a:lstStyle/>
        <a:p>
          <a:r>
            <a:rPr lang="en-US" dirty="0" smtClean="0"/>
            <a:t>ALS</a:t>
          </a:r>
          <a:endParaRPr lang="en-US" dirty="0"/>
        </a:p>
      </dgm:t>
    </dgm:pt>
    <dgm:pt modelId="{77648503-3845-479C-A66A-67D3E8FA2C8D}" type="parTrans" cxnId="{7A5EE899-18E9-4254-81F8-BD0139869136}">
      <dgm:prSet/>
      <dgm:spPr/>
      <dgm:t>
        <a:bodyPr/>
        <a:lstStyle/>
        <a:p>
          <a:endParaRPr lang="en-US"/>
        </a:p>
      </dgm:t>
    </dgm:pt>
    <dgm:pt modelId="{7058B04F-B927-4A1F-AEC3-F6862C790247}" type="sibTrans" cxnId="{7A5EE899-18E9-4254-81F8-BD0139869136}">
      <dgm:prSet/>
      <dgm:spPr/>
      <dgm:t>
        <a:bodyPr/>
        <a:lstStyle/>
        <a:p>
          <a:endParaRPr lang="en-US"/>
        </a:p>
      </dgm:t>
    </dgm:pt>
    <dgm:pt modelId="{87207995-DB55-4BD3-857F-C53E754BF9CE}">
      <dgm:prSet phldrT="[Text]"/>
      <dgm:spPr/>
      <dgm:t>
        <a:bodyPr/>
        <a:lstStyle/>
        <a:p>
          <a:r>
            <a:rPr lang="en-US" dirty="0" smtClean="0"/>
            <a:t>Sporadic</a:t>
          </a:r>
        </a:p>
        <a:p>
          <a:r>
            <a:rPr lang="en-US" dirty="0" smtClean="0"/>
            <a:t>90 – 95 %</a:t>
          </a:r>
          <a:endParaRPr lang="en-US" dirty="0"/>
        </a:p>
      </dgm:t>
    </dgm:pt>
    <dgm:pt modelId="{0D6D1B56-D106-4640-8E38-DADA31C125CC}" type="parTrans" cxnId="{FE9BACCC-78A3-42A9-B9B9-D9D388BCFF33}">
      <dgm:prSet/>
      <dgm:spPr/>
      <dgm:t>
        <a:bodyPr/>
        <a:lstStyle/>
        <a:p>
          <a:endParaRPr lang="en-US"/>
        </a:p>
      </dgm:t>
    </dgm:pt>
    <dgm:pt modelId="{7ABA60B1-54E4-4CF1-8A9A-10487703823F}" type="sibTrans" cxnId="{FE9BACCC-78A3-42A9-B9B9-D9D388BCFF33}">
      <dgm:prSet/>
      <dgm:spPr/>
      <dgm:t>
        <a:bodyPr/>
        <a:lstStyle/>
        <a:p>
          <a:endParaRPr lang="en-US"/>
        </a:p>
      </dgm:t>
    </dgm:pt>
    <dgm:pt modelId="{E8CFD332-7020-434B-8A25-EEDD55BDC4D1}">
      <dgm:prSet phldrT="[Text]"/>
      <dgm:spPr/>
      <dgm:t>
        <a:bodyPr/>
        <a:lstStyle/>
        <a:p>
          <a:r>
            <a:rPr lang="en-US" dirty="0" smtClean="0"/>
            <a:t>Familial</a:t>
          </a:r>
        </a:p>
        <a:p>
          <a:r>
            <a:rPr lang="en-US" dirty="0" smtClean="0"/>
            <a:t>5 – 10 %</a:t>
          </a:r>
          <a:endParaRPr lang="en-US" dirty="0"/>
        </a:p>
      </dgm:t>
    </dgm:pt>
    <dgm:pt modelId="{DF963496-E821-461E-BB44-9B6FE7CD55D3}" type="parTrans" cxnId="{7B9A98BD-9CCA-431B-B2BA-DFF7D34786BE}">
      <dgm:prSet/>
      <dgm:spPr/>
      <dgm:t>
        <a:bodyPr/>
        <a:lstStyle/>
        <a:p>
          <a:endParaRPr lang="en-US"/>
        </a:p>
      </dgm:t>
    </dgm:pt>
    <dgm:pt modelId="{7353B99F-56AE-4F9F-AE2E-41E929AACA65}" type="sibTrans" cxnId="{7B9A98BD-9CCA-431B-B2BA-DFF7D34786BE}">
      <dgm:prSet/>
      <dgm:spPr/>
      <dgm:t>
        <a:bodyPr/>
        <a:lstStyle/>
        <a:p>
          <a:endParaRPr lang="en-US"/>
        </a:p>
      </dgm:t>
    </dgm:pt>
    <dgm:pt modelId="{F2EC1A64-FBD8-4355-93FD-1F94FBF3B186}" type="pres">
      <dgm:prSet presAssocID="{FF42FE37-EE99-4FCE-88A1-EF6CEFF29822}" presName="hierChild1" presStyleCnt="0">
        <dgm:presLayoutVars>
          <dgm:chPref val="1"/>
          <dgm:dir/>
          <dgm:animOne val="branch"/>
          <dgm:animLvl val="lvl"/>
          <dgm:resizeHandles/>
        </dgm:presLayoutVars>
      </dgm:prSet>
      <dgm:spPr/>
      <dgm:t>
        <a:bodyPr/>
        <a:lstStyle/>
        <a:p>
          <a:endParaRPr lang="en-US"/>
        </a:p>
      </dgm:t>
    </dgm:pt>
    <dgm:pt modelId="{ED2FDFD0-A0A8-45F3-98C2-561A9ADF0D50}" type="pres">
      <dgm:prSet presAssocID="{9BA34D04-8DA6-4D23-AC5C-DED6A6A02F7A}" presName="hierRoot1" presStyleCnt="0"/>
      <dgm:spPr/>
    </dgm:pt>
    <dgm:pt modelId="{8B127695-313F-4896-AA1A-D356FCAC9A1D}" type="pres">
      <dgm:prSet presAssocID="{9BA34D04-8DA6-4D23-AC5C-DED6A6A02F7A}" presName="composite" presStyleCnt="0"/>
      <dgm:spPr/>
    </dgm:pt>
    <dgm:pt modelId="{871E1A11-9914-4B5E-87B4-F239A1695436}" type="pres">
      <dgm:prSet presAssocID="{9BA34D04-8DA6-4D23-AC5C-DED6A6A02F7A}" presName="background" presStyleLbl="node0" presStyleIdx="0" presStyleCnt="1"/>
      <dgm:spPr/>
    </dgm:pt>
    <dgm:pt modelId="{0B2E245D-3F80-4A19-9AD6-56A4D9126CB9}" type="pres">
      <dgm:prSet presAssocID="{9BA34D04-8DA6-4D23-AC5C-DED6A6A02F7A}" presName="text" presStyleLbl="fgAcc0" presStyleIdx="0" presStyleCnt="1">
        <dgm:presLayoutVars>
          <dgm:chPref val="3"/>
        </dgm:presLayoutVars>
      </dgm:prSet>
      <dgm:spPr/>
      <dgm:t>
        <a:bodyPr/>
        <a:lstStyle/>
        <a:p>
          <a:endParaRPr lang="en-US"/>
        </a:p>
      </dgm:t>
    </dgm:pt>
    <dgm:pt modelId="{F284B948-114F-4E65-9639-52BD24C34533}" type="pres">
      <dgm:prSet presAssocID="{9BA34D04-8DA6-4D23-AC5C-DED6A6A02F7A}" presName="hierChild2" presStyleCnt="0"/>
      <dgm:spPr/>
    </dgm:pt>
    <dgm:pt modelId="{64B00828-EE04-4AE5-BC41-7BC8D4A139D3}" type="pres">
      <dgm:prSet presAssocID="{0D6D1B56-D106-4640-8E38-DADA31C125CC}" presName="Name10" presStyleLbl="parChTrans1D2" presStyleIdx="0" presStyleCnt="2"/>
      <dgm:spPr/>
      <dgm:t>
        <a:bodyPr/>
        <a:lstStyle/>
        <a:p>
          <a:endParaRPr lang="en-US"/>
        </a:p>
      </dgm:t>
    </dgm:pt>
    <dgm:pt modelId="{C12CD634-3379-4039-9819-96869F0AC885}" type="pres">
      <dgm:prSet presAssocID="{87207995-DB55-4BD3-857F-C53E754BF9CE}" presName="hierRoot2" presStyleCnt="0"/>
      <dgm:spPr/>
    </dgm:pt>
    <dgm:pt modelId="{718CE453-49D1-472D-9C73-24790D932A07}" type="pres">
      <dgm:prSet presAssocID="{87207995-DB55-4BD3-857F-C53E754BF9CE}" presName="composite2" presStyleCnt="0"/>
      <dgm:spPr/>
    </dgm:pt>
    <dgm:pt modelId="{0944AFCF-61A7-40C4-96EB-792839B83670}" type="pres">
      <dgm:prSet presAssocID="{87207995-DB55-4BD3-857F-C53E754BF9CE}" presName="background2" presStyleLbl="node2" presStyleIdx="0" presStyleCnt="2"/>
      <dgm:spPr/>
    </dgm:pt>
    <dgm:pt modelId="{5A9B1CCE-7135-45C2-8E07-CA411BCAB45C}" type="pres">
      <dgm:prSet presAssocID="{87207995-DB55-4BD3-857F-C53E754BF9CE}" presName="text2" presStyleLbl="fgAcc2" presStyleIdx="0" presStyleCnt="2">
        <dgm:presLayoutVars>
          <dgm:chPref val="3"/>
        </dgm:presLayoutVars>
      </dgm:prSet>
      <dgm:spPr/>
      <dgm:t>
        <a:bodyPr/>
        <a:lstStyle/>
        <a:p>
          <a:endParaRPr lang="en-US"/>
        </a:p>
      </dgm:t>
    </dgm:pt>
    <dgm:pt modelId="{735A81D2-67C8-41F1-A809-C19358E1D46C}" type="pres">
      <dgm:prSet presAssocID="{87207995-DB55-4BD3-857F-C53E754BF9CE}" presName="hierChild3" presStyleCnt="0"/>
      <dgm:spPr/>
    </dgm:pt>
    <dgm:pt modelId="{C0B95AD4-D9B0-4702-AC65-41496B9A4682}" type="pres">
      <dgm:prSet presAssocID="{DF963496-E821-461E-BB44-9B6FE7CD55D3}" presName="Name10" presStyleLbl="parChTrans1D2" presStyleIdx="1" presStyleCnt="2"/>
      <dgm:spPr/>
      <dgm:t>
        <a:bodyPr/>
        <a:lstStyle/>
        <a:p>
          <a:endParaRPr lang="en-US"/>
        </a:p>
      </dgm:t>
    </dgm:pt>
    <dgm:pt modelId="{E9915BBA-446C-4481-8856-681182F60D97}" type="pres">
      <dgm:prSet presAssocID="{E8CFD332-7020-434B-8A25-EEDD55BDC4D1}" presName="hierRoot2" presStyleCnt="0"/>
      <dgm:spPr/>
    </dgm:pt>
    <dgm:pt modelId="{90BD1458-23DF-4115-B81A-A7D29E035D68}" type="pres">
      <dgm:prSet presAssocID="{E8CFD332-7020-434B-8A25-EEDD55BDC4D1}" presName="composite2" presStyleCnt="0"/>
      <dgm:spPr/>
    </dgm:pt>
    <dgm:pt modelId="{C9953A60-A500-45EF-90D3-7D7B48BE6216}" type="pres">
      <dgm:prSet presAssocID="{E8CFD332-7020-434B-8A25-EEDD55BDC4D1}" presName="background2" presStyleLbl="node2" presStyleIdx="1" presStyleCnt="2"/>
      <dgm:spPr/>
    </dgm:pt>
    <dgm:pt modelId="{4382ACC8-1099-469D-9FE5-9DD72AAD5904}" type="pres">
      <dgm:prSet presAssocID="{E8CFD332-7020-434B-8A25-EEDD55BDC4D1}" presName="text2" presStyleLbl="fgAcc2" presStyleIdx="1" presStyleCnt="2">
        <dgm:presLayoutVars>
          <dgm:chPref val="3"/>
        </dgm:presLayoutVars>
      </dgm:prSet>
      <dgm:spPr/>
      <dgm:t>
        <a:bodyPr/>
        <a:lstStyle/>
        <a:p>
          <a:endParaRPr lang="en-US"/>
        </a:p>
      </dgm:t>
    </dgm:pt>
    <dgm:pt modelId="{056C50F8-4CBF-4A7A-B958-90D137E017D8}" type="pres">
      <dgm:prSet presAssocID="{E8CFD332-7020-434B-8A25-EEDD55BDC4D1}" presName="hierChild3" presStyleCnt="0"/>
      <dgm:spPr/>
    </dgm:pt>
  </dgm:ptLst>
  <dgm:cxnLst>
    <dgm:cxn modelId="{FE9BACCC-78A3-42A9-B9B9-D9D388BCFF33}" srcId="{9BA34D04-8DA6-4D23-AC5C-DED6A6A02F7A}" destId="{87207995-DB55-4BD3-857F-C53E754BF9CE}" srcOrd="0" destOrd="0" parTransId="{0D6D1B56-D106-4640-8E38-DADA31C125CC}" sibTransId="{7ABA60B1-54E4-4CF1-8A9A-10487703823F}"/>
    <dgm:cxn modelId="{F74B8ACC-E11F-4006-A872-3052ECCC4CAE}" type="presOf" srcId="{87207995-DB55-4BD3-857F-C53E754BF9CE}" destId="{5A9B1CCE-7135-45C2-8E07-CA411BCAB45C}" srcOrd="0" destOrd="0" presId="urn:microsoft.com/office/officeart/2005/8/layout/hierarchy1"/>
    <dgm:cxn modelId="{6E702CDC-184E-4854-B2F1-B561CA7859F1}" type="presOf" srcId="{DF963496-E821-461E-BB44-9B6FE7CD55D3}" destId="{C0B95AD4-D9B0-4702-AC65-41496B9A4682}" srcOrd="0" destOrd="0" presId="urn:microsoft.com/office/officeart/2005/8/layout/hierarchy1"/>
    <dgm:cxn modelId="{4862E103-7938-40D4-8FE6-CBEEBD6C2120}" type="presOf" srcId="{9BA34D04-8DA6-4D23-AC5C-DED6A6A02F7A}" destId="{0B2E245D-3F80-4A19-9AD6-56A4D9126CB9}" srcOrd="0" destOrd="0" presId="urn:microsoft.com/office/officeart/2005/8/layout/hierarchy1"/>
    <dgm:cxn modelId="{6F609519-CCCC-41E1-AE49-4E761E0251E0}" type="presOf" srcId="{0D6D1B56-D106-4640-8E38-DADA31C125CC}" destId="{64B00828-EE04-4AE5-BC41-7BC8D4A139D3}" srcOrd="0" destOrd="0" presId="urn:microsoft.com/office/officeart/2005/8/layout/hierarchy1"/>
    <dgm:cxn modelId="{7B9A98BD-9CCA-431B-B2BA-DFF7D34786BE}" srcId="{9BA34D04-8DA6-4D23-AC5C-DED6A6A02F7A}" destId="{E8CFD332-7020-434B-8A25-EEDD55BDC4D1}" srcOrd="1" destOrd="0" parTransId="{DF963496-E821-461E-BB44-9B6FE7CD55D3}" sibTransId="{7353B99F-56AE-4F9F-AE2E-41E929AACA65}"/>
    <dgm:cxn modelId="{9C81F269-9C25-4D40-B975-F210CC7DFF06}" type="presOf" srcId="{FF42FE37-EE99-4FCE-88A1-EF6CEFF29822}" destId="{F2EC1A64-FBD8-4355-93FD-1F94FBF3B186}" srcOrd="0" destOrd="0" presId="urn:microsoft.com/office/officeart/2005/8/layout/hierarchy1"/>
    <dgm:cxn modelId="{EF4D9A48-D656-4215-9C24-3DAFA903CB2A}" type="presOf" srcId="{E8CFD332-7020-434B-8A25-EEDD55BDC4D1}" destId="{4382ACC8-1099-469D-9FE5-9DD72AAD5904}" srcOrd="0" destOrd="0" presId="urn:microsoft.com/office/officeart/2005/8/layout/hierarchy1"/>
    <dgm:cxn modelId="{7A5EE899-18E9-4254-81F8-BD0139869136}" srcId="{FF42FE37-EE99-4FCE-88A1-EF6CEFF29822}" destId="{9BA34D04-8DA6-4D23-AC5C-DED6A6A02F7A}" srcOrd="0" destOrd="0" parTransId="{77648503-3845-479C-A66A-67D3E8FA2C8D}" sibTransId="{7058B04F-B927-4A1F-AEC3-F6862C790247}"/>
    <dgm:cxn modelId="{497B14E7-E402-411A-96EC-02F36A4107CD}" type="presParOf" srcId="{F2EC1A64-FBD8-4355-93FD-1F94FBF3B186}" destId="{ED2FDFD0-A0A8-45F3-98C2-561A9ADF0D50}" srcOrd="0" destOrd="0" presId="urn:microsoft.com/office/officeart/2005/8/layout/hierarchy1"/>
    <dgm:cxn modelId="{B4DF32AF-B137-459B-B34F-3DDA654BFBB0}" type="presParOf" srcId="{ED2FDFD0-A0A8-45F3-98C2-561A9ADF0D50}" destId="{8B127695-313F-4896-AA1A-D356FCAC9A1D}" srcOrd="0" destOrd="0" presId="urn:microsoft.com/office/officeart/2005/8/layout/hierarchy1"/>
    <dgm:cxn modelId="{BB433507-EF5F-454F-91F3-D05C60B1CEB6}" type="presParOf" srcId="{8B127695-313F-4896-AA1A-D356FCAC9A1D}" destId="{871E1A11-9914-4B5E-87B4-F239A1695436}" srcOrd="0" destOrd="0" presId="urn:microsoft.com/office/officeart/2005/8/layout/hierarchy1"/>
    <dgm:cxn modelId="{0FD00DDF-A08B-4E56-90B5-F1AC7241B22D}" type="presParOf" srcId="{8B127695-313F-4896-AA1A-D356FCAC9A1D}" destId="{0B2E245D-3F80-4A19-9AD6-56A4D9126CB9}" srcOrd="1" destOrd="0" presId="urn:microsoft.com/office/officeart/2005/8/layout/hierarchy1"/>
    <dgm:cxn modelId="{52EE45AA-D84A-4594-A9B1-8740110B3991}" type="presParOf" srcId="{ED2FDFD0-A0A8-45F3-98C2-561A9ADF0D50}" destId="{F284B948-114F-4E65-9639-52BD24C34533}" srcOrd="1" destOrd="0" presId="urn:microsoft.com/office/officeart/2005/8/layout/hierarchy1"/>
    <dgm:cxn modelId="{080FD592-F902-4948-90CA-8B0E6B11A455}" type="presParOf" srcId="{F284B948-114F-4E65-9639-52BD24C34533}" destId="{64B00828-EE04-4AE5-BC41-7BC8D4A139D3}" srcOrd="0" destOrd="0" presId="urn:microsoft.com/office/officeart/2005/8/layout/hierarchy1"/>
    <dgm:cxn modelId="{23A95916-A3C3-4EDC-8BCF-1175A81B8695}" type="presParOf" srcId="{F284B948-114F-4E65-9639-52BD24C34533}" destId="{C12CD634-3379-4039-9819-96869F0AC885}" srcOrd="1" destOrd="0" presId="urn:microsoft.com/office/officeart/2005/8/layout/hierarchy1"/>
    <dgm:cxn modelId="{EC2B06CD-E817-4A1B-88CE-B26B5912E9BD}" type="presParOf" srcId="{C12CD634-3379-4039-9819-96869F0AC885}" destId="{718CE453-49D1-472D-9C73-24790D932A07}" srcOrd="0" destOrd="0" presId="urn:microsoft.com/office/officeart/2005/8/layout/hierarchy1"/>
    <dgm:cxn modelId="{DBEE829E-AA11-4A28-9B52-962E146A43A8}" type="presParOf" srcId="{718CE453-49D1-472D-9C73-24790D932A07}" destId="{0944AFCF-61A7-40C4-96EB-792839B83670}" srcOrd="0" destOrd="0" presId="urn:microsoft.com/office/officeart/2005/8/layout/hierarchy1"/>
    <dgm:cxn modelId="{054F9A1B-54AA-453F-88AF-C538AE1041FE}" type="presParOf" srcId="{718CE453-49D1-472D-9C73-24790D932A07}" destId="{5A9B1CCE-7135-45C2-8E07-CA411BCAB45C}" srcOrd="1" destOrd="0" presId="urn:microsoft.com/office/officeart/2005/8/layout/hierarchy1"/>
    <dgm:cxn modelId="{9C7D958B-12B3-4E76-948C-6C32EA4CB0D4}" type="presParOf" srcId="{C12CD634-3379-4039-9819-96869F0AC885}" destId="{735A81D2-67C8-41F1-A809-C19358E1D46C}" srcOrd="1" destOrd="0" presId="urn:microsoft.com/office/officeart/2005/8/layout/hierarchy1"/>
    <dgm:cxn modelId="{BB45D225-3DA1-4E53-8827-2BA02E6FCD66}" type="presParOf" srcId="{F284B948-114F-4E65-9639-52BD24C34533}" destId="{C0B95AD4-D9B0-4702-AC65-41496B9A4682}" srcOrd="2" destOrd="0" presId="urn:microsoft.com/office/officeart/2005/8/layout/hierarchy1"/>
    <dgm:cxn modelId="{1BCA8983-2BBA-4626-9F97-1EE42F3C7B98}" type="presParOf" srcId="{F284B948-114F-4E65-9639-52BD24C34533}" destId="{E9915BBA-446C-4481-8856-681182F60D97}" srcOrd="3" destOrd="0" presId="urn:microsoft.com/office/officeart/2005/8/layout/hierarchy1"/>
    <dgm:cxn modelId="{1B32E868-0FBF-4522-87B4-C6806990DD0F}" type="presParOf" srcId="{E9915BBA-446C-4481-8856-681182F60D97}" destId="{90BD1458-23DF-4115-B81A-A7D29E035D68}" srcOrd="0" destOrd="0" presId="urn:microsoft.com/office/officeart/2005/8/layout/hierarchy1"/>
    <dgm:cxn modelId="{D59C733B-460C-42BD-96F0-7E3CE09FCC20}" type="presParOf" srcId="{90BD1458-23DF-4115-B81A-A7D29E035D68}" destId="{C9953A60-A500-45EF-90D3-7D7B48BE6216}" srcOrd="0" destOrd="0" presId="urn:microsoft.com/office/officeart/2005/8/layout/hierarchy1"/>
    <dgm:cxn modelId="{D5BEC1E9-93EE-4B1D-8654-33B2B144A1BA}" type="presParOf" srcId="{90BD1458-23DF-4115-B81A-A7D29E035D68}" destId="{4382ACC8-1099-469D-9FE5-9DD72AAD5904}" srcOrd="1" destOrd="0" presId="urn:microsoft.com/office/officeart/2005/8/layout/hierarchy1"/>
    <dgm:cxn modelId="{1D3EFAFB-79D2-44A6-AC62-B0ADB917E64B}" type="presParOf" srcId="{E9915BBA-446C-4481-8856-681182F60D97}" destId="{056C50F8-4CBF-4A7A-B958-90D137E017D8}" srcOrd="1" destOrd="0" presId="urn:microsoft.com/office/officeart/2005/8/layout/hierarchy1"/>
  </dgm:cxnLst>
  <dgm:bg/>
  <dgm:whole/>
</dgm:dataModel>
</file>

<file path=ppt/diagrams/data2.xml><?xml version="1.0" encoding="utf-8"?>
<dgm:dataModel xmlns:dgm="http://schemas.openxmlformats.org/drawingml/2006/diagram" xmlns:a="http://schemas.openxmlformats.org/drawingml/2006/main">
  <dgm:ptLst>
    <dgm:pt modelId="{F1D41436-6598-4C66-A7D2-251C8D39731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31BB3A8-0CA6-4D25-9680-88431D35C63B}">
      <dgm:prSet phldrT="[Text]"/>
      <dgm:spPr/>
      <dgm:t>
        <a:bodyPr/>
        <a:lstStyle/>
        <a:p>
          <a:r>
            <a:rPr lang="en-US" dirty="0" smtClean="0"/>
            <a:t>ALS</a:t>
          </a:r>
          <a:endParaRPr lang="en-US" dirty="0"/>
        </a:p>
      </dgm:t>
    </dgm:pt>
    <dgm:pt modelId="{6CA79D71-4746-4C4F-B64C-D281CA18D6A8}" type="parTrans" cxnId="{E6EEB0F1-F555-4E85-AA9B-0D4C4782D0F6}">
      <dgm:prSet/>
      <dgm:spPr/>
      <dgm:t>
        <a:bodyPr/>
        <a:lstStyle/>
        <a:p>
          <a:endParaRPr lang="en-US"/>
        </a:p>
      </dgm:t>
    </dgm:pt>
    <dgm:pt modelId="{0ADE34C3-C16B-4132-B9E9-34147ED32983}" type="sibTrans" cxnId="{E6EEB0F1-F555-4E85-AA9B-0D4C4782D0F6}">
      <dgm:prSet/>
      <dgm:spPr/>
      <dgm:t>
        <a:bodyPr/>
        <a:lstStyle/>
        <a:p>
          <a:endParaRPr lang="en-US"/>
        </a:p>
      </dgm:t>
    </dgm:pt>
    <dgm:pt modelId="{D310309B-EAFC-4E09-A4E0-92E021F515D6}">
      <dgm:prSet phldrT="[Text]"/>
      <dgm:spPr/>
      <dgm:t>
        <a:bodyPr/>
        <a:lstStyle/>
        <a:p>
          <a:r>
            <a:rPr lang="en-US" dirty="0" smtClean="0"/>
            <a:t>Oxidative stress</a:t>
          </a:r>
          <a:endParaRPr lang="en-US" dirty="0"/>
        </a:p>
      </dgm:t>
    </dgm:pt>
    <dgm:pt modelId="{2D9026D6-2AA6-4727-BAC8-1451F8B64A4D}" type="parTrans" cxnId="{DB9674F4-DD41-4DF2-A28D-D56A494D635B}">
      <dgm:prSet/>
      <dgm:spPr/>
      <dgm:t>
        <a:bodyPr/>
        <a:lstStyle/>
        <a:p>
          <a:endParaRPr lang="en-US"/>
        </a:p>
      </dgm:t>
    </dgm:pt>
    <dgm:pt modelId="{7551FAF2-49C7-4918-932D-4D5CF7BBA693}" type="sibTrans" cxnId="{DB9674F4-DD41-4DF2-A28D-D56A494D635B}">
      <dgm:prSet/>
      <dgm:spPr/>
      <dgm:t>
        <a:bodyPr/>
        <a:lstStyle/>
        <a:p>
          <a:endParaRPr lang="en-US"/>
        </a:p>
      </dgm:t>
    </dgm:pt>
    <dgm:pt modelId="{02846601-70B4-4F6C-B480-16FF53D3B198}">
      <dgm:prSet phldrT="[Text]"/>
      <dgm:spPr/>
      <dgm:t>
        <a:bodyPr/>
        <a:lstStyle/>
        <a:p>
          <a:r>
            <a:rPr lang="en-US" dirty="0" err="1" smtClean="0"/>
            <a:t>Glial</a:t>
          </a:r>
          <a:r>
            <a:rPr lang="en-US" dirty="0" smtClean="0"/>
            <a:t> cell pathology</a:t>
          </a:r>
          <a:endParaRPr lang="en-US" dirty="0"/>
        </a:p>
      </dgm:t>
    </dgm:pt>
    <dgm:pt modelId="{FE3CA233-79F6-47C6-91BE-6E17BB58BF3F}" type="parTrans" cxnId="{9C315985-1C2F-40D5-AF7C-83A39B046F92}">
      <dgm:prSet/>
      <dgm:spPr/>
      <dgm:t>
        <a:bodyPr/>
        <a:lstStyle/>
        <a:p>
          <a:endParaRPr lang="en-US"/>
        </a:p>
      </dgm:t>
    </dgm:pt>
    <dgm:pt modelId="{86304FB8-7AC8-4B59-BFED-AD6167A68737}" type="sibTrans" cxnId="{9C315985-1C2F-40D5-AF7C-83A39B046F92}">
      <dgm:prSet/>
      <dgm:spPr/>
      <dgm:t>
        <a:bodyPr/>
        <a:lstStyle/>
        <a:p>
          <a:endParaRPr lang="en-US"/>
        </a:p>
      </dgm:t>
    </dgm:pt>
    <dgm:pt modelId="{8CE1C92F-1FF5-48F8-BE47-98AB1DE525F4}">
      <dgm:prSet phldrT="[Text]"/>
      <dgm:spPr/>
      <dgm:t>
        <a:bodyPr/>
        <a:lstStyle/>
        <a:p>
          <a:r>
            <a:rPr lang="en-US" dirty="0" smtClean="0"/>
            <a:t>Aberrant DNA and RNA metabolism</a:t>
          </a:r>
          <a:endParaRPr lang="en-US" dirty="0"/>
        </a:p>
      </dgm:t>
    </dgm:pt>
    <dgm:pt modelId="{5CDB649E-616B-4779-960A-782BC93F3F49}" type="parTrans" cxnId="{08183ED7-0A81-4007-83D5-0DF5BA20B826}">
      <dgm:prSet/>
      <dgm:spPr/>
      <dgm:t>
        <a:bodyPr/>
        <a:lstStyle/>
        <a:p>
          <a:endParaRPr lang="en-US"/>
        </a:p>
      </dgm:t>
    </dgm:pt>
    <dgm:pt modelId="{A481B294-498A-4CBF-9540-123F4440C88A}" type="sibTrans" cxnId="{08183ED7-0A81-4007-83D5-0DF5BA20B826}">
      <dgm:prSet/>
      <dgm:spPr/>
      <dgm:t>
        <a:bodyPr/>
        <a:lstStyle/>
        <a:p>
          <a:endParaRPr lang="en-US"/>
        </a:p>
      </dgm:t>
    </dgm:pt>
    <dgm:pt modelId="{CDF250D1-0E66-4EF7-BA6E-BB718EF8C8DC}">
      <dgm:prSet/>
      <dgm:spPr/>
      <dgm:t>
        <a:bodyPr/>
        <a:lstStyle/>
        <a:p>
          <a:r>
            <a:rPr lang="en-US" dirty="0" smtClean="0"/>
            <a:t>Heavy metal toxicity</a:t>
          </a:r>
          <a:endParaRPr lang="en-US" dirty="0"/>
        </a:p>
      </dgm:t>
    </dgm:pt>
    <dgm:pt modelId="{E2B381E4-D1A9-42D7-98B1-E405F8072C04}" type="parTrans" cxnId="{A8A34AC8-B568-42AA-9BD4-3F09AE05F526}">
      <dgm:prSet/>
      <dgm:spPr/>
      <dgm:t>
        <a:bodyPr/>
        <a:lstStyle/>
        <a:p>
          <a:endParaRPr lang="en-US"/>
        </a:p>
      </dgm:t>
    </dgm:pt>
    <dgm:pt modelId="{DC7C3023-F8EA-498D-B4B5-B252476C1C4C}" type="sibTrans" cxnId="{A8A34AC8-B568-42AA-9BD4-3F09AE05F526}">
      <dgm:prSet/>
      <dgm:spPr/>
      <dgm:t>
        <a:bodyPr/>
        <a:lstStyle/>
        <a:p>
          <a:endParaRPr lang="en-US"/>
        </a:p>
      </dgm:t>
    </dgm:pt>
    <dgm:pt modelId="{4EE4B9CA-967A-4E41-A1EF-D49B0624D72D}">
      <dgm:prSet/>
      <dgm:spPr/>
      <dgm:t>
        <a:bodyPr/>
        <a:lstStyle/>
        <a:p>
          <a:r>
            <a:rPr lang="en-US" dirty="0" smtClean="0"/>
            <a:t>Viral infections</a:t>
          </a:r>
          <a:endParaRPr lang="en-US" dirty="0"/>
        </a:p>
      </dgm:t>
    </dgm:pt>
    <dgm:pt modelId="{110B7268-E2A5-48F2-B8AC-AC34FD2E851C}" type="parTrans" cxnId="{1DF911E5-ECA3-4625-9E38-D5251237BC2E}">
      <dgm:prSet/>
      <dgm:spPr/>
      <dgm:t>
        <a:bodyPr/>
        <a:lstStyle/>
        <a:p>
          <a:endParaRPr lang="en-US"/>
        </a:p>
      </dgm:t>
    </dgm:pt>
    <dgm:pt modelId="{847ADBB6-5FB9-4E98-A1D5-966A174ABCD4}" type="sibTrans" cxnId="{1DF911E5-ECA3-4625-9E38-D5251237BC2E}">
      <dgm:prSet/>
      <dgm:spPr/>
      <dgm:t>
        <a:bodyPr/>
        <a:lstStyle/>
        <a:p>
          <a:endParaRPr lang="en-US"/>
        </a:p>
      </dgm:t>
    </dgm:pt>
    <dgm:pt modelId="{8651E104-50B5-47E2-B3DC-D42E4A9314E9}">
      <dgm:prSet/>
      <dgm:spPr>
        <a:scene3d>
          <a:camera prst="orthographicFront">
            <a:rot lat="0" lon="2400000" rev="0"/>
          </a:camera>
          <a:lightRig rig="threePt" dir="t"/>
        </a:scene3d>
      </dgm:spPr>
      <dgm:t>
        <a:bodyPr/>
        <a:lstStyle/>
        <a:p>
          <a:r>
            <a:rPr lang="en-US" dirty="0" smtClean="0"/>
            <a:t>Mitochondrial damage</a:t>
          </a:r>
          <a:endParaRPr lang="en-US" dirty="0"/>
        </a:p>
      </dgm:t>
    </dgm:pt>
    <dgm:pt modelId="{D9EA67FD-296E-4D85-9A79-82368DD8014B}" type="parTrans" cxnId="{937A8C6B-FAE9-454A-9ECE-88984E8F4B88}">
      <dgm:prSet/>
      <dgm:spPr/>
      <dgm:t>
        <a:bodyPr/>
        <a:lstStyle/>
        <a:p>
          <a:endParaRPr lang="en-US"/>
        </a:p>
      </dgm:t>
    </dgm:pt>
    <dgm:pt modelId="{B790F2DA-51EB-459A-9FC8-F2D7DE665C9E}" type="sibTrans" cxnId="{937A8C6B-FAE9-454A-9ECE-88984E8F4B88}">
      <dgm:prSet/>
      <dgm:spPr/>
      <dgm:t>
        <a:bodyPr/>
        <a:lstStyle/>
        <a:p>
          <a:endParaRPr lang="en-US"/>
        </a:p>
      </dgm:t>
    </dgm:pt>
    <dgm:pt modelId="{499B31DB-1552-4ABC-9F51-ACC12816B3D8}">
      <dgm:prSet/>
      <dgm:spPr/>
      <dgm:t>
        <a:bodyPr/>
        <a:lstStyle/>
        <a:p>
          <a:r>
            <a:rPr lang="en-US" dirty="0" smtClean="0"/>
            <a:t>Defective axonal transport</a:t>
          </a:r>
          <a:endParaRPr lang="en-US" dirty="0"/>
        </a:p>
      </dgm:t>
    </dgm:pt>
    <dgm:pt modelId="{1C7A3A8A-800B-4682-B516-A1B93916A031}" type="parTrans" cxnId="{BDC52361-EADF-420D-B1F3-CC543297BE57}">
      <dgm:prSet/>
      <dgm:spPr/>
      <dgm:t>
        <a:bodyPr/>
        <a:lstStyle/>
        <a:p>
          <a:endParaRPr lang="en-US"/>
        </a:p>
      </dgm:t>
    </dgm:pt>
    <dgm:pt modelId="{F5F9FF94-2720-452E-869D-B746E0201F32}" type="sibTrans" cxnId="{BDC52361-EADF-420D-B1F3-CC543297BE57}">
      <dgm:prSet/>
      <dgm:spPr/>
      <dgm:t>
        <a:bodyPr/>
        <a:lstStyle/>
        <a:p>
          <a:endParaRPr lang="en-US"/>
        </a:p>
      </dgm:t>
    </dgm:pt>
    <dgm:pt modelId="{C1C47F79-7325-461D-BFE0-68619F047D67}">
      <dgm:prSet/>
      <dgm:spPr/>
      <dgm:t>
        <a:bodyPr/>
        <a:lstStyle/>
        <a:p>
          <a:r>
            <a:rPr lang="en-US" dirty="0" smtClean="0"/>
            <a:t>Genetic</a:t>
          </a:r>
        </a:p>
      </dgm:t>
    </dgm:pt>
    <dgm:pt modelId="{D9E5CBD5-BCA3-4278-AEA3-61DED0DFD5F3}" type="parTrans" cxnId="{E2997B6E-BE0A-4C97-AFC8-3E0870B3CCB3}">
      <dgm:prSet/>
      <dgm:spPr/>
      <dgm:t>
        <a:bodyPr/>
        <a:lstStyle/>
        <a:p>
          <a:endParaRPr lang="en-US"/>
        </a:p>
      </dgm:t>
    </dgm:pt>
    <dgm:pt modelId="{70838D52-D00B-453A-A837-46C7DB4F6D18}" type="sibTrans" cxnId="{E2997B6E-BE0A-4C97-AFC8-3E0870B3CCB3}">
      <dgm:prSet/>
      <dgm:spPr/>
      <dgm:t>
        <a:bodyPr/>
        <a:lstStyle/>
        <a:p>
          <a:endParaRPr lang="en-US"/>
        </a:p>
      </dgm:t>
    </dgm:pt>
    <dgm:pt modelId="{3F24A192-DF26-4BF0-8144-57F4EF59472D}">
      <dgm:prSet/>
      <dgm:spPr/>
      <dgm:t>
        <a:bodyPr/>
        <a:lstStyle/>
        <a:p>
          <a:r>
            <a:rPr lang="en-US" dirty="0" smtClean="0"/>
            <a:t>Environmental factors</a:t>
          </a:r>
          <a:endParaRPr lang="en-US" dirty="0"/>
        </a:p>
      </dgm:t>
    </dgm:pt>
    <dgm:pt modelId="{36B346CC-251D-49DF-AE92-09F4E092C5CE}" type="parTrans" cxnId="{DA3B2D5A-1537-40ED-A343-B972540465F2}">
      <dgm:prSet/>
      <dgm:spPr/>
      <dgm:t>
        <a:bodyPr/>
        <a:lstStyle/>
        <a:p>
          <a:endParaRPr lang="en-US"/>
        </a:p>
      </dgm:t>
    </dgm:pt>
    <dgm:pt modelId="{709C7315-AF01-4BA7-8523-517CC7479835}" type="sibTrans" cxnId="{DA3B2D5A-1537-40ED-A343-B972540465F2}">
      <dgm:prSet/>
      <dgm:spPr/>
      <dgm:t>
        <a:bodyPr/>
        <a:lstStyle/>
        <a:p>
          <a:endParaRPr lang="en-US"/>
        </a:p>
      </dgm:t>
    </dgm:pt>
    <dgm:pt modelId="{D3A2CD44-A8F0-4DA1-BA26-1D38FBAF1141}">
      <dgm:prSet/>
      <dgm:spPr/>
      <dgm:t>
        <a:bodyPr/>
        <a:lstStyle/>
        <a:p>
          <a:r>
            <a:rPr lang="en-US" dirty="0" smtClean="0"/>
            <a:t>Glutamate toxicity</a:t>
          </a:r>
          <a:endParaRPr lang="en-US" dirty="0"/>
        </a:p>
      </dgm:t>
    </dgm:pt>
    <dgm:pt modelId="{7ECE2430-BD44-482D-8700-75E8BD3D2E89}" type="parTrans" cxnId="{5A2CF59F-6812-402F-A06F-451FB91EAA4C}">
      <dgm:prSet/>
      <dgm:spPr/>
      <dgm:t>
        <a:bodyPr/>
        <a:lstStyle/>
        <a:p>
          <a:endParaRPr lang="en-US"/>
        </a:p>
      </dgm:t>
    </dgm:pt>
    <dgm:pt modelId="{DAD2F689-F984-42CD-B554-08C0857C8E9E}" type="sibTrans" cxnId="{5A2CF59F-6812-402F-A06F-451FB91EAA4C}">
      <dgm:prSet/>
      <dgm:spPr/>
      <dgm:t>
        <a:bodyPr/>
        <a:lstStyle/>
        <a:p>
          <a:endParaRPr lang="en-US"/>
        </a:p>
      </dgm:t>
    </dgm:pt>
    <dgm:pt modelId="{A360D01E-F2A2-4FF1-B626-A02FD70DB38F}">
      <dgm:prSet/>
      <dgm:spPr/>
      <dgm:t>
        <a:bodyPr/>
        <a:lstStyle/>
        <a:p>
          <a:r>
            <a:rPr lang="en-US" dirty="0" smtClean="0"/>
            <a:t>Autoimmune </a:t>
          </a:r>
          <a:endParaRPr lang="en-US" dirty="0"/>
        </a:p>
      </dgm:t>
    </dgm:pt>
    <dgm:pt modelId="{AFAA4BB0-0BEC-4B16-8A13-C9A36B9F57D0}" type="sibTrans" cxnId="{3A1D78B6-FB9E-4A0B-9576-EF65A749DAAB}">
      <dgm:prSet/>
      <dgm:spPr/>
      <dgm:t>
        <a:bodyPr/>
        <a:lstStyle/>
        <a:p>
          <a:endParaRPr lang="en-US"/>
        </a:p>
      </dgm:t>
    </dgm:pt>
    <dgm:pt modelId="{5E5028C1-C8D2-4EA7-86F6-7C69F3C3554D}" type="parTrans" cxnId="{3A1D78B6-FB9E-4A0B-9576-EF65A749DAAB}">
      <dgm:prSet/>
      <dgm:spPr/>
      <dgm:t>
        <a:bodyPr/>
        <a:lstStyle/>
        <a:p>
          <a:endParaRPr lang="en-US"/>
        </a:p>
      </dgm:t>
    </dgm:pt>
    <dgm:pt modelId="{69829269-098C-4C69-ADAC-3F801CF45241}" type="pres">
      <dgm:prSet presAssocID="{F1D41436-6598-4C66-A7D2-251C8D397317}" presName="cycle" presStyleCnt="0">
        <dgm:presLayoutVars>
          <dgm:chMax val="1"/>
          <dgm:dir/>
          <dgm:animLvl val="ctr"/>
          <dgm:resizeHandles val="exact"/>
        </dgm:presLayoutVars>
      </dgm:prSet>
      <dgm:spPr/>
      <dgm:t>
        <a:bodyPr/>
        <a:lstStyle/>
        <a:p>
          <a:endParaRPr lang="en-US"/>
        </a:p>
      </dgm:t>
    </dgm:pt>
    <dgm:pt modelId="{1A97EDD1-CE07-4160-A957-52767DC2721A}" type="pres">
      <dgm:prSet presAssocID="{331BB3A8-0CA6-4D25-9680-88431D35C63B}" presName="centerShape" presStyleLbl="node0" presStyleIdx="0" presStyleCnt="1"/>
      <dgm:spPr/>
      <dgm:t>
        <a:bodyPr/>
        <a:lstStyle/>
        <a:p>
          <a:endParaRPr lang="en-US"/>
        </a:p>
      </dgm:t>
    </dgm:pt>
    <dgm:pt modelId="{D24F0C5E-1AA0-489C-BD0D-5821BCD96867}" type="pres">
      <dgm:prSet presAssocID="{D9E5CBD5-BCA3-4278-AEA3-61DED0DFD5F3}" presName="parTrans" presStyleLbl="bgSibTrans2D1" presStyleIdx="0" presStyleCnt="11"/>
      <dgm:spPr/>
      <dgm:t>
        <a:bodyPr/>
        <a:lstStyle/>
        <a:p>
          <a:endParaRPr lang="en-US"/>
        </a:p>
      </dgm:t>
    </dgm:pt>
    <dgm:pt modelId="{A1C6D9B5-2C03-4588-9564-6BCE6897CF2B}" type="pres">
      <dgm:prSet presAssocID="{C1C47F79-7325-461D-BFE0-68619F047D67}" presName="node" presStyleLbl="node1" presStyleIdx="0" presStyleCnt="11">
        <dgm:presLayoutVars>
          <dgm:bulletEnabled val="1"/>
        </dgm:presLayoutVars>
      </dgm:prSet>
      <dgm:spPr/>
      <dgm:t>
        <a:bodyPr/>
        <a:lstStyle/>
        <a:p>
          <a:endParaRPr lang="en-US"/>
        </a:p>
      </dgm:t>
    </dgm:pt>
    <dgm:pt modelId="{7FBBE935-C022-4E0C-9E04-5C6BD9718C56}" type="pres">
      <dgm:prSet presAssocID="{7ECE2430-BD44-482D-8700-75E8BD3D2E89}" presName="parTrans" presStyleLbl="bgSibTrans2D1" presStyleIdx="1" presStyleCnt="11"/>
      <dgm:spPr/>
      <dgm:t>
        <a:bodyPr/>
        <a:lstStyle/>
        <a:p>
          <a:endParaRPr lang="en-US"/>
        </a:p>
      </dgm:t>
    </dgm:pt>
    <dgm:pt modelId="{1BEB9137-E64D-4EEB-9CE7-D0644F86D5ED}" type="pres">
      <dgm:prSet presAssocID="{D3A2CD44-A8F0-4DA1-BA26-1D38FBAF1141}" presName="node" presStyleLbl="node1" presStyleIdx="1" presStyleCnt="11">
        <dgm:presLayoutVars>
          <dgm:bulletEnabled val="1"/>
        </dgm:presLayoutVars>
      </dgm:prSet>
      <dgm:spPr/>
      <dgm:t>
        <a:bodyPr/>
        <a:lstStyle/>
        <a:p>
          <a:endParaRPr lang="en-US"/>
        </a:p>
      </dgm:t>
    </dgm:pt>
    <dgm:pt modelId="{554FEC36-B5AE-4930-A602-529AB75A41AE}" type="pres">
      <dgm:prSet presAssocID="{36B346CC-251D-49DF-AE92-09F4E092C5CE}" presName="parTrans" presStyleLbl="bgSibTrans2D1" presStyleIdx="2" presStyleCnt="11"/>
      <dgm:spPr/>
      <dgm:t>
        <a:bodyPr/>
        <a:lstStyle/>
        <a:p>
          <a:endParaRPr lang="en-US"/>
        </a:p>
      </dgm:t>
    </dgm:pt>
    <dgm:pt modelId="{8970C3E7-0DB9-487A-8C54-AD0B07066F35}" type="pres">
      <dgm:prSet presAssocID="{3F24A192-DF26-4BF0-8144-57F4EF59472D}" presName="node" presStyleLbl="node1" presStyleIdx="2" presStyleCnt="11">
        <dgm:presLayoutVars>
          <dgm:bulletEnabled val="1"/>
        </dgm:presLayoutVars>
      </dgm:prSet>
      <dgm:spPr/>
      <dgm:t>
        <a:bodyPr/>
        <a:lstStyle/>
        <a:p>
          <a:endParaRPr lang="en-US"/>
        </a:p>
      </dgm:t>
    </dgm:pt>
    <dgm:pt modelId="{83960DBA-F202-4C4C-A486-B18EEB5A3BB2}" type="pres">
      <dgm:prSet presAssocID="{5E5028C1-C8D2-4EA7-86F6-7C69F3C3554D}" presName="parTrans" presStyleLbl="bgSibTrans2D1" presStyleIdx="3" presStyleCnt="11"/>
      <dgm:spPr/>
      <dgm:t>
        <a:bodyPr/>
        <a:lstStyle/>
        <a:p>
          <a:endParaRPr lang="en-US"/>
        </a:p>
      </dgm:t>
    </dgm:pt>
    <dgm:pt modelId="{7E002495-41CD-4C5C-B005-0F71C5AB588D}" type="pres">
      <dgm:prSet presAssocID="{A360D01E-F2A2-4FF1-B626-A02FD70DB38F}" presName="node" presStyleLbl="node1" presStyleIdx="3" presStyleCnt="11">
        <dgm:presLayoutVars>
          <dgm:bulletEnabled val="1"/>
        </dgm:presLayoutVars>
      </dgm:prSet>
      <dgm:spPr/>
      <dgm:t>
        <a:bodyPr/>
        <a:lstStyle/>
        <a:p>
          <a:endParaRPr lang="en-US"/>
        </a:p>
      </dgm:t>
    </dgm:pt>
    <dgm:pt modelId="{118B5E20-D952-4A8D-B241-C4A90A07E14C}" type="pres">
      <dgm:prSet presAssocID="{1C7A3A8A-800B-4682-B516-A1B93916A031}" presName="parTrans" presStyleLbl="bgSibTrans2D1" presStyleIdx="4" presStyleCnt="11"/>
      <dgm:spPr/>
      <dgm:t>
        <a:bodyPr/>
        <a:lstStyle/>
        <a:p>
          <a:endParaRPr lang="en-US"/>
        </a:p>
      </dgm:t>
    </dgm:pt>
    <dgm:pt modelId="{872BDF64-F399-4579-BDAD-0A884EB2274B}" type="pres">
      <dgm:prSet presAssocID="{499B31DB-1552-4ABC-9F51-ACC12816B3D8}" presName="node" presStyleLbl="node1" presStyleIdx="4" presStyleCnt="11">
        <dgm:presLayoutVars>
          <dgm:bulletEnabled val="1"/>
        </dgm:presLayoutVars>
      </dgm:prSet>
      <dgm:spPr/>
      <dgm:t>
        <a:bodyPr/>
        <a:lstStyle/>
        <a:p>
          <a:endParaRPr lang="en-US"/>
        </a:p>
      </dgm:t>
    </dgm:pt>
    <dgm:pt modelId="{1B7C077E-B7A9-49C3-B50C-686933689E6A}" type="pres">
      <dgm:prSet presAssocID="{D9EA67FD-296E-4D85-9A79-82368DD8014B}" presName="parTrans" presStyleLbl="bgSibTrans2D1" presStyleIdx="5" presStyleCnt="11"/>
      <dgm:spPr/>
      <dgm:t>
        <a:bodyPr/>
        <a:lstStyle/>
        <a:p>
          <a:endParaRPr lang="en-US"/>
        </a:p>
      </dgm:t>
    </dgm:pt>
    <dgm:pt modelId="{5A140525-373C-411A-BCDB-F5D4F9E23613}" type="pres">
      <dgm:prSet presAssocID="{8651E104-50B5-47E2-B3DC-D42E4A9314E9}" presName="node" presStyleLbl="node1" presStyleIdx="5" presStyleCnt="11">
        <dgm:presLayoutVars>
          <dgm:bulletEnabled val="1"/>
        </dgm:presLayoutVars>
      </dgm:prSet>
      <dgm:spPr/>
      <dgm:t>
        <a:bodyPr/>
        <a:lstStyle/>
        <a:p>
          <a:endParaRPr lang="en-US"/>
        </a:p>
      </dgm:t>
    </dgm:pt>
    <dgm:pt modelId="{FE5743E1-5D21-4458-9DE4-F21218230E0B}" type="pres">
      <dgm:prSet presAssocID="{110B7268-E2A5-48F2-B8AC-AC34FD2E851C}" presName="parTrans" presStyleLbl="bgSibTrans2D1" presStyleIdx="6" presStyleCnt="11"/>
      <dgm:spPr/>
      <dgm:t>
        <a:bodyPr/>
        <a:lstStyle/>
        <a:p>
          <a:endParaRPr lang="en-US"/>
        </a:p>
      </dgm:t>
    </dgm:pt>
    <dgm:pt modelId="{BCC91285-12A0-424C-9D8B-AC51BA9A1055}" type="pres">
      <dgm:prSet presAssocID="{4EE4B9CA-967A-4E41-A1EF-D49B0624D72D}" presName="node" presStyleLbl="node1" presStyleIdx="6" presStyleCnt="11">
        <dgm:presLayoutVars>
          <dgm:bulletEnabled val="1"/>
        </dgm:presLayoutVars>
      </dgm:prSet>
      <dgm:spPr/>
      <dgm:t>
        <a:bodyPr/>
        <a:lstStyle/>
        <a:p>
          <a:endParaRPr lang="en-US"/>
        </a:p>
      </dgm:t>
    </dgm:pt>
    <dgm:pt modelId="{88F7E151-F3AD-4C8B-B171-C5D9907B4253}" type="pres">
      <dgm:prSet presAssocID="{2D9026D6-2AA6-4727-BAC8-1451F8B64A4D}" presName="parTrans" presStyleLbl="bgSibTrans2D1" presStyleIdx="7" presStyleCnt="11"/>
      <dgm:spPr/>
      <dgm:t>
        <a:bodyPr/>
        <a:lstStyle/>
        <a:p>
          <a:endParaRPr lang="en-US"/>
        </a:p>
      </dgm:t>
    </dgm:pt>
    <dgm:pt modelId="{6816AAC1-2FBB-4327-9155-450CB7016DBE}" type="pres">
      <dgm:prSet presAssocID="{D310309B-EAFC-4E09-A4E0-92E021F515D6}" presName="node" presStyleLbl="node1" presStyleIdx="7" presStyleCnt="11">
        <dgm:presLayoutVars>
          <dgm:bulletEnabled val="1"/>
        </dgm:presLayoutVars>
      </dgm:prSet>
      <dgm:spPr/>
      <dgm:t>
        <a:bodyPr/>
        <a:lstStyle/>
        <a:p>
          <a:endParaRPr lang="en-US"/>
        </a:p>
      </dgm:t>
    </dgm:pt>
    <dgm:pt modelId="{B6E593B1-196B-403D-88CA-0BA5A8C299CF}" type="pres">
      <dgm:prSet presAssocID="{FE3CA233-79F6-47C6-91BE-6E17BB58BF3F}" presName="parTrans" presStyleLbl="bgSibTrans2D1" presStyleIdx="8" presStyleCnt="11"/>
      <dgm:spPr/>
      <dgm:t>
        <a:bodyPr/>
        <a:lstStyle/>
        <a:p>
          <a:endParaRPr lang="en-US"/>
        </a:p>
      </dgm:t>
    </dgm:pt>
    <dgm:pt modelId="{E5D545A5-C89A-4A6F-BBBE-506D9849B4E7}" type="pres">
      <dgm:prSet presAssocID="{02846601-70B4-4F6C-B480-16FF53D3B198}" presName="node" presStyleLbl="node1" presStyleIdx="8" presStyleCnt="11">
        <dgm:presLayoutVars>
          <dgm:bulletEnabled val="1"/>
        </dgm:presLayoutVars>
      </dgm:prSet>
      <dgm:spPr/>
      <dgm:t>
        <a:bodyPr/>
        <a:lstStyle/>
        <a:p>
          <a:endParaRPr lang="en-US"/>
        </a:p>
      </dgm:t>
    </dgm:pt>
    <dgm:pt modelId="{C4EA7409-2DE0-45F2-A863-C471E6002AFE}" type="pres">
      <dgm:prSet presAssocID="{5CDB649E-616B-4779-960A-782BC93F3F49}" presName="parTrans" presStyleLbl="bgSibTrans2D1" presStyleIdx="9" presStyleCnt="11"/>
      <dgm:spPr/>
      <dgm:t>
        <a:bodyPr/>
        <a:lstStyle/>
        <a:p>
          <a:endParaRPr lang="en-US"/>
        </a:p>
      </dgm:t>
    </dgm:pt>
    <dgm:pt modelId="{1A4D14E2-11EB-4FCE-950A-A341E6CDB89D}" type="pres">
      <dgm:prSet presAssocID="{8CE1C92F-1FF5-48F8-BE47-98AB1DE525F4}" presName="node" presStyleLbl="node1" presStyleIdx="9" presStyleCnt="11">
        <dgm:presLayoutVars>
          <dgm:bulletEnabled val="1"/>
        </dgm:presLayoutVars>
      </dgm:prSet>
      <dgm:spPr/>
      <dgm:t>
        <a:bodyPr/>
        <a:lstStyle/>
        <a:p>
          <a:endParaRPr lang="en-US"/>
        </a:p>
      </dgm:t>
    </dgm:pt>
    <dgm:pt modelId="{DCD0DD8F-AF4B-4C9D-84F1-148A0D550A31}" type="pres">
      <dgm:prSet presAssocID="{E2B381E4-D1A9-42D7-98B1-E405F8072C04}" presName="parTrans" presStyleLbl="bgSibTrans2D1" presStyleIdx="10" presStyleCnt="11"/>
      <dgm:spPr/>
      <dgm:t>
        <a:bodyPr/>
        <a:lstStyle/>
        <a:p>
          <a:endParaRPr lang="en-US"/>
        </a:p>
      </dgm:t>
    </dgm:pt>
    <dgm:pt modelId="{BE749F54-4BC3-4A8E-B7D2-0414B3C5F9A8}" type="pres">
      <dgm:prSet presAssocID="{CDF250D1-0E66-4EF7-BA6E-BB718EF8C8DC}" presName="node" presStyleLbl="node1" presStyleIdx="10" presStyleCnt="11">
        <dgm:presLayoutVars>
          <dgm:bulletEnabled val="1"/>
        </dgm:presLayoutVars>
      </dgm:prSet>
      <dgm:spPr/>
      <dgm:t>
        <a:bodyPr/>
        <a:lstStyle/>
        <a:p>
          <a:endParaRPr lang="en-US"/>
        </a:p>
      </dgm:t>
    </dgm:pt>
  </dgm:ptLst>
  <dgm:cxnLst>
    <dgm:cxn modelId="{6A394938-90EC-49B3-8FF5-3119A54A78A3}" type="presOf" srcId="{8CE1C92F-1FF5-48F8-BE47-98AB1DE525F4}" destId="{1A4D14E2-11EB-4FCE-950A-A341E6CDB89D}" srcOrd="0" destOrd="0" presId="urn:microsoft.com/office/officeart/2005/8/layout/radial4"/>
    <dgm:cxn modelId="{6C050041-9E16-497C-AEE6-493783ECCA22}" type="presOf" srcId="{CDF250D1-0E66-4EF7-BA6E-BB718EF8C8DC}" destId="{BE749F54-4BC3-4A8E-B7D2-0414B3C5F9A8}" srcOrd="0" destOrd="0" presId="urn:microsoft.com/office/officeart/2005/8/layout/radial4"/>
    <dgm:cxn modelId="{DA3B2D5A-1537-40ED-A343-B972540465F2}" srcId="{331BB3A8-0CA6-4D25-9680-88431D35C63B}" destId="{3F24A192-DF26-4BF0-8144-57F4EF59472D}" srcOrd="2" destOrd="0" parTransId="{36B346CC-251D-49DF-AE92-09F4E092C5CE}" sibTransId="{709C7315-AF01-4BA7-8523-517CC7479835}"/>
    <dgm:cxn modelId="{08183ED7-0A81-4007-83D5-0DF5BA20B826}" srcId="{331BB3A8-0CA6-4D25-9680-88431D35C63B}" destId="{8CE1C92F-1FF5-48F8-BE47-98AB1DE525F4}" srcOrd="9" destOrd="0" parTransId="{5CDB649E-616B-4779-960A-782BC93F3F49}" sibTransId="{A481B294-498A-4CBF-9540-123F4440C88A}"/>
    <dgm:cxn modelId="{BCF0A6BF-CFD3-43CF-9D3B-1C442063EFA2}" type="presOf" srcId="{E2B381E4-D1A9-42D7-98B1-E405F8072C04}" destId="{DCD0DD8F-AF4B-4C9D-84F1-148A0D550A31}" srcOrd="0" destOrd="0" presId="urn:microsoft.com/office/officeart/2005/8/layout/radial4"/>
    <dgm:cxn modelId="{9C315985-1C2F-40D5-AF7C-83A39B046F92}" srcId="{331BB3A8-0CA6-4D25-9680-88431D35C63B}" destId="{02846601-70B4-4F6C-B480-16FF53D3B198}" srcOrd="8" destOrd="0" parTransId="{FE3CA233-79F6-47C6-91BE-6E17BB58BF3F}" sibTransId="{86304FB8-7AC8-4B59-BFED-AD6167A68737}"/>
    <dgm:cxn modelId="{ECAB3EA7-B9A3-46D2-A5F6-6BE0712EADF4}" type="presOf" srcId="{D9EA67FD-296E-4D85-9A79-82368DD8014B}" destId="{1B7C077E-B7A9-49C3-B50C-686933689E6A}" srcOrd="0" destOrd="0" presId="urn:microsoft.com/office/officeart/2005/8/layout/radial4"/>
    <dgm:cxn modelId="{282A8526-B457-4311-9EDB-26FF22005E0A}" type="presOf" srcId="{5E5028C1-C8D2-4EA7-86F6-7C69F3C3554D}" destId="{83960DBA-F202-4C4C-A486-B18EEB5A3BB2}" srcOrd="0" destOrd="0" presId="urn:microsoft.com/office/officeart/2005/8/layout/radial4"/>
    <dgm:cxn modelId="{A8A34AC8-B568-42AA-9BD4-3F09AE05F526}" srcId="{331BB3A8-0CA6-4D25-9680-88431D35C63B}" destId="{CDF250D1-0E66-4EF7-BA6E-BB718EF8C8DC}" srcOrd="10" destOrd="0" parTransId="{E2B381E4-D1A9-42D7-98B1-E405F8072C04}" sibTransId="{DC7C3023-F8EA-498D-B4B5-B252476C1C4C}"/>
    <dgm:cxn modelId="{BDC52361-EADF-420D-B1F3-CC543297BE57}" srcId="{331BB3A8-0CA6-4D25-9680-88431D35C63B}" destId="{499B31DB-1552-4ABC-9F51-ACC12816B3D8}" srcOrd="4" destOrd="0" parTransId="{1C7A3A8A-800B-4682-B516-A1B93916A031}" sibTransId="{F5F9FF94-2720-452E-869D-B746E0201F32}"/>
    <dgm:cxn modelId="{19B71315-E0CB-49AC-8E59-55B3E113F7BC}" type="presOf" srcId="{02846601-70B4-4F6C-B480-16FF53D3B198}" destId="{E5D545A5-C89A-4A6F-BBBE-506D9849B4E7}" srcOrd="0" destOrd="0" presId="urn:microsoft.com/office/officeart/2005/8/layout/radial4"/>
    <dgm:cxn modelId="{8A6E8736-DD7E-46FA-B1E1-3E003ED0D0EF}" type="presOf" srcId="{D310309B-EAFC-4E09-A4E0-92E021F515D6}" destId="{6816AAC1-2FBB-4327-9155-450CB7016DBE}" srcOrd="0" destOrd="0" presId="urn:microsoft.com/office/officeart/2005/8/layout/radial4"/>
    <dgm:cxn modelId="{DB9674F4-DD41-4DF2-A28D-D56A494D635B}" srcId="{331BB3A8-0CA6-4D25-9680-88431D35C63B}" destId="{D310309B-EAFC-4E09-A4E0-92E021F515D6}" srcOrd="7" destOrd="0" parTransId="{2D9026D6-2AA6-4727-BAC8-1451F8B64A4D}" sibTransId="{7551FAF2-49C7-4918-932D-4D5CF7BBA693}"/>
    <dgm:cxn modelId="{5F4F0A3C-673B-452A-BE34-CA74852A2B00}" type="presOf" srcId="{C1C47F79-7325-461D-BFE0-68619F047D67}" destId="{A1C6D9B5-2C03-4588-9564-6BCE6897CF2B}" srcOrd="0" destOrd="0" presId="urn:microsoft.com/office/officeart/2005/8/layout/radial4"/>
    <dgm:cxn modelId="{83804B1D-72E4-42F8-BA1F-8340C7839061}" type="presOf" srcId="{FE3CA233-79F6-47C6-91BE-6E17BB58BF3F}" destId="{B6E593B1-196B-403D-88CA-0BA5A8C299CF}" srcOrd="0" destOrd="0" presId="urn:microsoft.com/office/officeart/2005/8/layout/radial4"/>
    <dgm:cxn modelId="{153D1D22-6F96-42A4-AA6C-4BEDD9F77DF2}" type="presOf" srcId="{5CDB649E-616B-4779-960A-782BC93F3F49}" destId="{C4EA7409-2DE0-45F2-A863-C471E6002AFE}" srcOrd="0" destOrd="0" presId="urn:microsoft.com/office/officeart/2005/8/layout/radial4"/>
    <dgm:cxn modelId="{5A2CF59F-6812-402F-A06F-451FB91EAA4C}" srcId="{331BB3A8-0CA6-4D25-9680-88431D35C63B}" destId="{D3A2CD44-A8F0-4DA1-BA26-1D38FBAF1141}" srcOrd="1" destOrd="0" parTransId="{7ECE2430-BD44-482D-8700-75E8BD3D2E89}" sibTransId="{DAD2F689-F984-42CD-B554-08C0857C8E9E}"/>
    <dgm:cxn modelId="{FA9DB0F3-E498-4616-BC43-563EED5573B1}" type="presOf" srcId="{7ECE2430-BD44-482D-8700-75E8BD3D2E89}" destId="{7FBBE935-C022-4E0C-9E04-5C6BD9718C56}" srcOrd="0" destOrd="0" presId="urn:microsoft.com/office/officeart/2005/8/layout/radial4"/>
    <dgm:cxn modelId="{11B9D8EB-DB9B-4FA8-A3B8-520E954788A2}" type="presOf" srcId="{A360D01E-F2A2-4FF1-B626-A02FD70DB38F}" destId="{7E002495-41CD-4C5C-B005-0F71C5AB588D}" srcOrd="0" destOrd="0" presId="urn:microsoft.com/office/officeart/2005/8/layout/radial4"/>
    <dgm:cxn modelId="{937A8C6B-FAE9-454A-9ECE-88984E8F4B88}" srcId="{331BB3A8-0CA6-4D25-9680-88431D35C63B}" destId="{8651E104-50B5-47E2-B3DC-D42E4A9314E9}" srcOrd="5" destOrd="0" parTransId="{D9EA67FD-296E-4D85-9A79-82368DD8014B}" sibTransId="{B790F2DA-51EB-459A-9FC8-F2D7DE665C9E}"/>
    <dgm:cxn modelId="{5F45EF92-DD2B-497D-9548-39F63BCBBE5F}" type="presOf" srcId="{499B31DB-1552-4ABC-9F51-ACC12816B3D8}" destId="{872BDF64-F399-4579-BDAD-0A884EB2274B}" srcOrd="0" destOrd="0" presId="urn:microsoft.com/office/officeart/2005/8/layout/radial4"/>
    <dgm:cxn modelId="{4B1A3B72-0CC5-4BBB-A432-FB45B25F71A1}" type="presOf" srcId="{F1D41436-6598-4C66-A7D2-251C8D397317}" destId="{69829269-098C-4C69-ADAC-3F801CF45241}" srcOrd="0" destOrd="0" presId="urn:microsoft.com/office/officeart/2005/8/layout/radial4"/>
    <dgm:cxn modelId="{E6EEB0F1-F555-4E85-AA9B-0D4C4782D0F6}" srcId="{F1D41436-6598-4C66-A7D2-251C8D397317}" destId="{331BB3A8-0CA6-4D25-9680-88431D35C63B}" srcOrd="0" destOrd="0" parTransId="{6CA79D71-4746-4C4F-B64C-D281CA18D6A8}" sibTransId="{0ADE34C3-C16B-4132-B9E9-34147ED32983}"/>
    <dgm:cxn modelId="{98D91A22-DF82-4D6F-A7A6-3342E6148246}" type="presOf" srcId="{3F24A192-DF26-4BF0-8144-57F4EF59472D}" destId="{8970C3E7-0DB9-487A-8C54-AD0B07066F35}" srcOrd="0" destOrd="0" presId="urn:microsoft.com/office/officeart/2005/8/layout/radial4"/>
    <dgm:cxn modelId="{29946BDF-09ED-4CB1-9C91-A0C97108A1D3}" type="presOf" srcId="{331BB3A8-0CA6-4D25-9680-88431D35C63B}" destId="{1A97EDD1-CE07-4160-A957-52767DC2721A}" srcOrd="0" destOrd="0" presId="urn:microsoft.com/office/officeart/2005/8/layout/radial4"/>
    <dgm:cxn modelId="{3A1D78B6-FB9E-4A0B-9576-EF65A749DAAB}" srcId="{331BB3A8-0CA6-4D25-9680-88431D35C63B}" destId="{A360D01E-F2A2-4FF1-B626-A02FD70DB38F}" srcOrd="3" destOrd="0" parTransId="{5E5028C1-C8D2-4EA7-86F6-7C69F3C3554D}" sibTransId="{AFAA4BB0-0BEC-4B16-8A13-C9A36B9F57D0}"/>
    <dgm:cxn modelId="{7289F7D8-307D-4A5E-93FC-CE03E291DEAA}" type="presOf" srcId="{36B346CC-251D-49DF-AE92-09F4E092C5CE}" destId="{554FEC36-B5AE-4930-A602-529AB75A41AE}" srcOrd="0" destOrd="0" presId="urn:microsoft.com/office/officeart/2005/8/layout/radial4"/>
    <dgm:cxn modelId="{F8303E4B-29E8-40AE-8650-46245D8F138E}" type="presOf" srcId="{2D9026D6-2AA6-4727-BAC8-1451F8B64A4D}" destId="{88F7E151-F3AD-4C8B-B171-C5D9907B4253}" srcOrd="0" destOrd="0" presId="urn:microsoft.com/office/officeart/2005/8/layout/radial4"/>
    <dgm:cxn modelId="{2F614EAC-CA47-4C2F-8A8A-4BABE1EA2E5C}" type="presOf" srcId="{D9E5CBD5-BCA3-4278-AEA3-61DED0DFD5F3}" destId="{D24F0C5E-1AA0-489C-BD0D-5821BCD96867}" srcOrd="0" destOrd="0" presId="urn:microsoft.com/office/officeart/2005/8/layout/radial4"/>
    <dgm:cxn modelId="{4E978EDC-3863-4573-AA67-654DFF47379B}" type="presOf" srcId="{1C7A3A8A-800B-4682-B516-A1B93916A031}" destId="{118B5E20-D952-4A8D-B241-C4A90A07E14C}" srcOrd="0" destOrd="0" presId="urn:microsoft.com/office/officeart/2005/8/layout/radial4"/>
    <dgm:cxn modelId="{E2997B6E-BE0A-4C97-AFC8-3E0870B3CCB3}" srcId="{331BB3A8-0CA6-4D25-9680-88431D35C63B}" destId="{C1C47F79-7325-461D-BFE0-68619F047D67}" srcOrd="0" destOrd="0" parTransId="{D9E5CBD5-BCA3-4278-AEA3-61DED0DFD5F3}" sibTransId="{70838D52-D00B-453A-A837-46C7DB4F6D18}"/>
    <dgm:cxn modelId="{0C294E8D-53AA-44C3-9264-B1D362FD743C}" type="presOf" srcId="{8651E104-50B5-47E2-B3DC-D42E4A9314E9}" destId="{5A140525-373C-411A-BCDB-F5D4F9E23613}" srcOrd="0" destOrd="0" presId="urn:microsoft.com/office/officeart/2005/8/layout/radial4"/>
    <dgm:cxn modelId="{6B711E47-56AD-46E4-9415-B10BB222BA57}" type="presOf" srcId="{D3A2CD44-A8F0-4DA1-BA26-1D38FBAF1141}" destId="{1BEB9137-E64D-4EEB-9CE7-D0644F86D5ED}" srcOrd="0" destOrd="0" presId="urn:microsoft.com/office/officeart/2005/8/layout/radial4"/>
    <dgm:cxn modelId="{1CD3E6E5-3892-4445-80A3-02D8DA2C92EA}" type="presOf" srcId="{110B7268-E2A5-48F2-B8AC-AC34FD2E851C}" destId="{FE5743E1-5D21-4458-9DE4-F21218230E0B}" srcOrd="0" destOrd="0" presId="urn:microsoft.com/office/officeart/2005/8/layout/radial4"/>
    <dgm:cxn modelId="{4A4B4D94-CB57-4427-84C3-E0D59ACB449C}" type="presOf" srcId="{4EE4B9CA-967A-4E41-A1EF-D49B0624D72D}" destId="{BCC91285-12A0-424C-9D8B-AC51BA9A1055}" srcOrd="0" destOrd="0" presId="urn:microsoft.com/office/officeart/2005/8/layout/radial4"/>
    <dgm:cxn modelId="{1DF911E5-ECA3-4625-9E38-D5251237BC2E}" srcId="{331BB3A8-0CA6-4D25-9680-88431D35C63B}" destId="{4EE4B9CA-967A-4E41-A1EF-D49B0624D72D}" srcOrd="6" destOrd="0" parTransId="{110B7268-E2A5-48F2-B8AC-AC34FD2E851C}" sibTransId="{847ADBB6-5FB9-4E98-A1D5-966A174ABCD4}"/>
    <dgm:cxn modelId="{F286F18A-6D54-4AC3-86B7-B89A546535F7}" type="presParOf" srcId="{69829269-098C-4C69-ADAC-3F801CF45241}" destId="{1A97EDD1-CE07-4160-A957-52767DC2721A}" srcOrd="0" destOrd="0" presId="urn:microsoft.com/office/officeart/2005/8/layout/radial4"/>
    <dgm:cxn modelId="{2C288C1D-3AA5-4579-9814-0DA9D03893F5}" type="presParOf" srcId="{69829269-098C-4C69-ADAC-3F801CF45241}" destId="{D24F0C5E-1AA0-489C-BD0D-5821BCD96867}" srcOrd="1" destOrd="0" presId="urn:microsoft.com/office/officeart/2005/8/layout/radial4"/>
    <dgm:cxn modelId="{5C98111B-A24F-459B-A70A-F5B6B8E5E981}" type="presParOf" srcId="{69829269-098C-4C69-ADAC-3F801CF45241}" destId="{A1C6D9B5-2C03-4588-9564-6BCE6897CF2B}" srcOrd="2" destOrd="0" presId="urn:microsoft.com/office/officeart/2005/8/layout/radial4"/>
    <dgm:cxn modelId="{FC0458A1-E669-4B94-9B9A-3A40681E6C1B}" type="presParOf" srcId="{69829269-098C-4C69-ADAC-3F801CF45241}" destId="{7FBBE935-C022-4E0C-9E04-5C6BD9718C56}" srcOrd="3" destOrd="0" presId="urn:microsoft.com/office/officeart/2005/8/layout/radial4"/>
    <dgm:cxn modelId="{12633000-76FD-483C-BDB7-2C0468962D13}" type="presParOf" srcId="{69829269-098C-4C69-ADAC-3F801CF45241}" destId="{1BEB9137-E64D-4EEB-9CE7-D0644F86D5ED}" srcOrd="4" destOrd="0" presId="urn:microsoft.com/office/officeart/2005/8/layout/radial4"/>
    <dgm:cxn modelId="{37FA18E9-3B7E-47F2-87B8-B4EEEAAFC1A2}" type="presParOf" srcId="{69829269-098C-4C69-ADAC-3F801CF45241}" destId="{554FEC36-B5AE-4930-A602-529AB75A41AE}" srcOrd="5" destOrd="0" presId="urn:microsoft.com/office/officeart/2005/8/layout/radial4"/>
    <dgm:cxn modelId="{4678C77F-CCAE-41C3-A621-595E73FDD44C}" type="presParOf" srcId="{69829269-098C-4C69-ADAC-3F801CF45241}" destId="{8970C3E7-0DB9-487A-8C54-AD0B07066F35}" srcOrd="6" destOrd="0" presId="urn:microsoft.com/office/officeart/2005/8/layout/radial4"/>
    <dgm:cxn modelId="{905EE093-4215-4C83-8464-39328D49B26B}" type="presParOf" srcId="{69829269-098C-4C69-ADAC-3F801CF45241}" destId="{83960DBA-F202-4C4C-A486-B18EEB5A3BB2}" srcOrd="7" destOrd="0" presId="urn:microsoft.com/office/officeart/2005/8/layout/radial4"/>
    <dgm:cxn modelId="{4C651EF2-8D0F-4CA2-B542-8FA819B01096}" type="presParOf" srcId="{69829269-098C-4C69-ADAC-3F801CF45241}" destId="{7E002495-41CD-4C5C-B005-0F71C5AB588D}" srcOrd="8" destOrd="0" presId="urn:microsoft.com/office/officeart/2005/8/layout/radial4"/>
    <dgm:cxn modelId="{BC609FA2-FEF4-44DF-A594-80A2975CA576}" type="presParOf" srcId="{69829269-098C-4C69-ADAC-3F801CF45241}" destId="{118B5E20-D952-4A8D-B241-C4A90A07E14C}" srcOrd="9" destOrd="0" presId="urn:microsoft.com/office/officeart/2005/8/layout/radial4"/>
    <dgm:cxn modelId="{F5FD8EB2-4C8C-4C69-9878-67E0E0047A22}" type="presParOf" srcId="{69829269-098C-4C69-ADAC-3F801CF45241}" destId="{872BDF64-F399-4579-BDAD-0A884EB2274B}" srcOrd="10" destOrd="0" presId="urn:microsoft.com/office/officeart/2005/8/layout/radial4"/>
    <dgm:cxn modelId="{03B27C29-155E-4AED-BC31-ACE94BEA78E1}" type="presParOf" srcId="{69829269-098C-4C69-ADAC-3F801CF45241}" destId="{1B7C077E-B7A9-49C3-B50C-686933689E6A}" srcOrd="11" destOrd="0" presId="urn:microsoft.com/office/officeart/2005/8/layout/radial4"/>
    <dgm:cxn modelId="{000BD4F9-31AA-4F2B-B3A4-4391621AF358}" type="presParOf" srcId="{69829269-098C-4C69-ADAC-3F801CF45241}" destId="{5A140525-373C-411A-BCDB-F5D4F9E23613}" srcOrd="12" destOrd="0" presId="urn:microsoft.com/office/officeart/2005/8/layout/radial4"/>
    <dgm:cxn modelId="{442005A2-3000-4DDF-BB3A-9FCB272127E6}" type="presParOf" srcId="{69829269-098C-4C69-ADAC-3F801CF45241}" destId="{FE5743E1-5D21-4458-9DE4-F21218230E0B}" srcOrd="13" destOrd="0" presId="urn:microsoft.com/office/officeart/2005/8/layout/radial4"/>
    <dgm:cxn modelId="{9884FAF1-424D-4457-9F16-44CC9EF15301}" type="presParOf" srcId="{69829269-098C-4C69-ADAC-3F801CF45241}" destId="{BCC91285-12A0-424C-9D8B-AC51BA9A1055}" srcOrd="14" destOrd="0" presId="urn:microsoft.com/office/officeart/2005/8/layout/radial4"/>
    <dgm:cxn modelId="{7A0571E3-CED3-446A-84E5-D2615BCA3C35}" type="presParOf" srcId="{69829269-098C-4C69-ADAC-3F801CF45241}" destId="{88F7E151-F3AD-4C8B-B171-C5D9907B4253}" srcOrd="15" destOrd="0" presId="urn:microsoft.com/office/officeart/2005/8/layout/radial4"/>
    <dgm:cxn modelId="{71DE98A7-DD48-4DAF-BD86-D165B9713743}" type="presParOf" srcId="{69829269-098C-4C69-ADAC-3F801CF45241}" destId="{6816AAC1-2FBB-4327-9155-450CB7016DBE}" srcOrd="16" destOrd="0" presId="urn:microsoft.com/office/officeart/2005/8/layout/radial4"/>
    <dgm:cxn modelId="{4398844E-86DB-4B3C-B1EF-A88E3308A33D}" type="presParOf" srcId="{69829269-098C-4C69-ADAC-3F801CF45241}" destId="{B6E593B1-196B-403D-88CA-0BA5A8C299CF}" srcOrd="17" destOrd="0" presId="urn:microsoft.com/office/officeart/2005/8/layout/radial4"/>
    <dgm:cxn modelId="{1545C9ED-9A66-4E39-AAA3-E4C9E53759A7}" type="presParOf" srcId="{69829269-098C-4C69-ADAC-3F801CF45241}" destId="{E5D545A5-C89A-4A6F-BBBE-506D9849B4E7}" srcOrd="18" destOrd="0" presId="urn:microsoft.com/office/officeart/2005/8/layout/radial4"/>
    <dgm:cxn modelId="{94239A7B-DEEB-4042-A936-0B29DFC8CCD3}" type="presParOf" srcId="{69829269-098C-4C69-ADAC-3F801CF45241}" destId="{C4EA7409-2DE0-45F2-A863-C471E6002AFE}" srcOrd="19" destOrd="0" presId="urn:microsoft.com/office/officeart/2005/8/layout/radial4"/>
    <dgm:cxn modelId="{41745ADA-4449-4D38-A38A-95FBBDF822DF}" type="presParOf" srcId="{69829269-098C-4C69-ADAC-3F801CF45241}" destId="{1A4D14E2-11EB-4FCE-950A-A341E6CDB89D}" srcOrd="20" destOrd="0" presId="urn:microsoft.com/office/officeart/2005/8/layout/radial4"/>
    <dgm:cxn modelId="{1D8D4A3C-BA04-49E2-9CD7-ED937FC573E6}" type="presParOf" srcId="{69829269-098C-4C69-ADAC-3F801CF45241}" destId="{DCD0DD8F-AF4B-4C9D-84F1-148A0D550A31}" srcOrd="21" destOrd="0" presId="urn:microsoft.com/office/officeart/2005/8/layout/radial4"/>
    <dgm:cxn modelId="{15EEE4E9-6A9C-4FF5-AA92-BE934FE6F576}" type="presParOf" srcId="{69829269-098C-4C69-ADAC-3F801CF45241}" destId="{BE749F54-4BC3-4A8E-B7D2-0414B3C5F9A8}" srcOrd="22" destOrd="0" presId="urn:microsoft.com/office/officeart/2005/8/layout/radial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E5C25C-7038-4D26-8E5C-87AC49D16A58}" type="datetimeFigureOut">
              <a:rPr lang="en-US" smtClean="0"/>
              <a:pPr/>
              <a:t>01/01/2007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AF655C-A74E-4EF5-BA7B-FBFA425D67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The methodology available to Charcot was primitive by contemporary standards, but his approach was so insightful that his original descriptions </a:t>
            </a:r>
          </a:p>
          <a:p>
            <a:r>
              <a:rPr lang="en-US" dirty="0" smtClean="0"/>
              <a:t>are considered accurate today</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most accepted  </a:t>
            </a:r>
            <a:r>
              <a:rPr lang="en-US" dirty="0" err="1" smtClean="0"/>
              <a:t>pathogenetic</a:t>
            </a:r>
            <a:r>
              <a:rPr lang="en-US" dirty="0" smtClean="0"/>
              <a:t>  mechanisms  of  neuronal pathology in ALS. </a:t>
            </a:r>
          </a:p>
          <a:p>
            <a:r>
              <a:rPr lang="en-US" dirty="0" smtClean="0"/>
              <a:t>Glutamate-induced </a:t>
            </a:r>
            <a:r>
              <a:rPr lang="en-US" dirty="0" err="1" smtClean="0"/>
              <a:t>excitotoxicity</a:t>
            </a:r>
            <a:r>
              <a:rPr lang="en-US" dirty="0" smtClean="0"/>
              <a:t> is responsible for neuronal death in acute neurological conditions as well as in chronic </a:t>
            </a:r>
            <a:r>
              <a:rPr lang="en-US" dirty="0" err="1" smtClean="0"/>
              <a:t>neurodegeneration</a:t>
            </a:r>
            <a:r>
              <a:rPr lang="en-US" dirty="0" smtClean="0"/>
              <a:t> and probably plays a role in motor neuron disorders.</a:t>
            </a:r>
          </a:p>
          <a:p>
            <a:r>
              <a:rPr lang="en-US" dirty="0" smtClean="0"/>
              <a:t>ALS patients exhibit higher levels of glutamate in the serum and spinal fluid. </a:t>
            </a:r>
          </a:p>
          <a:p>
            <a:r>
              <a:rPr lang="en-US" dirty="0" smtClean="0"/>
              <a:t>Laboratory studies have demonstrated that neurons begin to die when they are exposed over along period to excessive amounts of glutamate. </a:t>
            </a:r>
          </a:p>
          <a:p>
            <a:r>
              <a:rPr lang="en-US" dirty="0" smtClean="0"/>
              <a:t>The motor neuron death seems to be related to a high glutamate-induced calcium influx in combination with </a:t>
            </a:r>
            <a:r>
              <a:rPr lang="en-US" dirty="0" err="1" smtClean="0"/>
              <a:t>alow</a:t>
            </a:r>
            <a:r>
              <a:rPr lang="en-US" dirty="0" smtClean="0"/>
              <a:t> calcium buffering capacity.</a:t>
            </a:r>
          </a:p>
          <a:p>
            <a:r>
              <a:rPr lang="en-US" dirty="0" err="1" smtClean="0"/>
              <a:t>Excitotoxicity</a:t>
            </a:r>
            <a:r>
              <a:rPr lang="en-US" dirty="0" smtClean="0"/>
              <a:t>  indicates the disrupted role of surrounding </a:t>
            </a:r>
            <a:r>
              <a:rPr lang="en-US" dirty="0" err="1" smtClean="0"/>
              <a:t>nonneuronal</a:t>
            </a:r>
            <a:r>
              <a:rPr lang="en-US" dirty="0" smtClean="0"/>
              <a:t> cells in ALS</a:t>
            </a:r>
          </a:p>
          <a:p>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22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exposure to toxic or infectious agents</a:t>
            </a:r>
          </a:p>
          <a:p>
            <a:r>
              <a:rPr lang="en-US" dirty="0" smtClean="0"/>
              <a:t>Guamanian ALS, the </a:t>
            </a:r>
            <a:r>
              <a:rPr lang="en-US" dirty="0" err="1" smtClean="0"/>
              <a:t>cyanobacterial</a:t>
            </a:r>
            <a:r>
              <a:rPr lang="en-US" dirty="0" smtClean="0"/>
              <a:t>  neurotoxin  beta-N-</a:t>
            </a:r>
            <a:r>
              <a:rPr lang="en-US" dirty="0" err="1" smtClean="0"/>
              <a:t>methylamino</a:t>
            </a:r>
            <a:r>
              <a:rPr lang="en-US" dirty="0" smtClean="0"/>
              <a:t>-l-</a:t>
            </a:r>
            <a:r>
              <a:rPr lang="en-US" dirty="0" err="1" smtClean="0"/>
              <a:t>alanine</a:t>
            </a:r>
            <a:r>
              <a:rPr lang="en-US" dirty="0" smtClean="0"/>
              <a:t> (BMAA), one of the dietary compounds found in the</a:t>
            </a:r>
          </a:p>
          <a:p>
            <a:r>
              <a:rPr lang="en-US" dirty="0" smtClean="0"/>
              <a:t>seed of the cycad </a:t>
            </a:r>
            <a:r>
              <a:rPr lang="en-US" dirty="0" err="1" smtClean="0"/>
              <a:t>Cycas</a:t>
            </a:r>
            <a:r>
              <a:rPr lang="en-US" dirty="0" smtClean="0"/>
              <a:t> </a:t>
            </a:r>
            <a:r>
              <a:rPr lang="en-US" dirty="0" err="1" smtClean="0"/>
              <a:t>cirinalis</a:t>
            </a:r>
            <a:r>
              <a:rPr lang="en-US" dirty="0" smtClean="0"/>
              <a:t>, </a:t>
            </a:r>
            <a:r>
              <a:rPr lang="en-US" dirty="0" err="1" smtClean="0"/>
              <a:t>atropical</a:t>
            </a:r>
            <a:r>
              <a:rPr lang="en-US" dirty="0" smtClean="0"/>
              <a:t> plant, was</a:t>
            </a:r>
          </a:p>
          <a:p>
            <a:r>
              <a:rPr lang="en-US" dirty="0" smtClean="0"/>
              <a:t>thought to be </a:t>
            </a:r>
            <a:r>
              <a:rPr lang="en-US" dirty="0" err="1" smtClean="0"/>
              <a:t>arisk</a:t>
            </a:r>
            <a:r>
              <a:rPr lang="en-US" dirty="0" smtClean="0"/>
              <a:t> factor of the disease. BMAA was</a:t>
            </a:r>
          </a:p>
          <a:p>
            <a:r>
              <a:rPr lang="en-US" dirty="0" smtClean="0"/>
              <a:t>used to make flour and it was </a:t>
            </a:r>
            <a:r>
              <a:rPr lang="en-US" dirty="0" err="1" smtClean="0"/>
              <a:t>amajor</a:t>
            </a:r>
            <a:r>
              <a:rPr lang="en-US" dirty="0" smtClean="0"/>
              <a:t> dietary component during the 1950s and the early 1960s, when</a:t>
            </a:r>
          </a:p>
          <a:p>
            <a:r>
              <a:rPr lang="en-US" dirty="0" smtClean="0"/>
              <a:t>this type of ALS had an exceptionally high incidence</a:t>
            </a:r>
          </a:p>
          <a:p>
            <a:r>
              <a:rPr lang="en-US" dirty="0" smtClean="0"/>
              <a:t>[6,49]. Some other environmental factors were also</a:t>
            </a:r>
          </a:p>
          <a:p>
            <a:r>
              <a:rPr lang="en-US" dirty="0" smtClean="0"/>
              <a:t>suspected, e.g. smoking. Active smokers face </a:t>
            </a:r>
            <a:r>
              <a:rPr lang="en-US" dirty="0" err="1" smtClean="0"/>
              <a:t>appro</a:t>
            </a:r>
            <a:r>
              <a:rPr lang="en-US" dirty="0" smtClean="0"/>
              <a:t> -</a:t>
            </a:r>
            <a:r>
              <a:rPr lang="en-US" dirty="0" err="1" smtClean="0"/>
              <a:t>ximately</a:t>
            </a:r>
            <a:r>
              <a:rPr lang="en-US" dirty="0" smtClean="0"/>
              <a:t> double risk of developing ALS compared to</a:t>
            </a:r>
          </a:p>
          <a:p>
            <a:r>
              <a:rPr lang="en-US" dirty="0" smtClean="0"/>
              <a:t>people who never smoked, whereas former smokers</a:t>
            </a:r>
          </a:p>
          <a:p>
            <a:r>
              <a:rPr lang="en-US" dirty="0" smtClean="0"/>
              <a:t>face an intermediate risk [24]. Furthermore, even an</a:t>
            </a:r>
          </a:p>
          <a:p>
            <a:r>
              <a:rPr lang="en-US" dirty="0" smtClean="0"/>
              <a:t>established risk factor is not automatically </a:t>
            </a:r>
            <a:r>
              <a:rPr lang="en-US" dirty="0" err="1" smtClean="0"/>
              <a:t>acause</a:t>
            </a:r>
            <a:endParaRPr lang="en-US" dirty="0" smtClean="0"/>
          </a:p>
          <a:p>
            <a:endParaRPr lang="en-US" dirty="0" smtClean="0"/>
          </a:p>
          <a:p>
            <a:r>
              <a:rPr lang="en-US" sz="1200" b="0" i="0" kern="1200" dirty="0" smtClean="0">
                <a:solidFill>
                  <a:schemeClr val="tx1"/>
                </a:solidFill>
                <a:latin typeface="+mn-lt"/>
                <a:ea typeface="+mn-ea"/>
                <a:cs typeface="+mn-cs"/>
              </a:rPr>
              <a:t>Flying foxes were seen as a delicacy on Guam and were eaten whole in a coconut soup. The locals had a voracious appetite for them, describing them as "like nothing you've ever tasted". This may have been since BMAA is an excitatory compound and can likely give people a "buzz"</a:t>
            </a:r>
            <a:endParaRPr lang="en-US" dirty="0" smtClean="0"/>
          </a:p>
          <a:p>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23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Trials that have tested autoimmune therapies, including high-dose intravenous immunoglobulin, plasma exchange, steroids, </a:t>
            </a:r>
            <a:r>
              <a:rPr lang="en-US" dirty="0" err="1" smtClean="0"/>
              <a:t>azathioprine</a:t>
            </a:r>
            <a:r>
              <a:rPr lang="en-US" dirty="0" smtClean="0"/>
              <a:t>, cyclosporine, high-dose intravenous </a:t>
            </a:r>
            <a:r>
              <a:rPr lang="en-US" dirty="0" err="1" smtClean="0"/>
              <a:t>cyclophosphamide</a:t>
            </a:r>
            <a:r>
              <a:rPr lang="en-US" dirty="0" smtClean="0"/>
              <a:t>, and total lymphoid irradiation, have not had any</a:t>
            </a:r>
          </a:p>
          <a:p>
            <a:r>
              <a:rPr lang="en-US" dirty="0" smtClean="0"/>
              <a:t>effect on the progression of typical ALS.</a:t>
            </a:r>
          </a:p>
          <a:p>
            <a:r>
              <a:rPr lang="en-US" dirty="0" smtClean="0"/>
              <a:t>89</a:t>
            </a:r>
          </a:p>
          <a:p>
            <a:r>
              <a:rPr lang="en-US" dirty="0" smtClean="0"/>
              <a:t>Moreover,</a:t>
            </a:r>
          </a:p>
          <a:p>
            <a:r>
              <a:rPr lang="en-US" dirty="0" smtClean="0"/>
              <a:t>direct evidence of specific antibodies or T-cell clones</a:t>
            </a:r>
          </a:p>
          <a:p>
            <a:r>
              <a:rPr lang="en-US" dirty="0" smtClean="0"/>
              <a:t>attacking motor neurons has not been found.</a:t>
            </a:r>
          </a:p>
          <a:p>
            <a:r>
              <a:rPr lang="en-US" dirty="0" smtClean="0"/>
              <a:t>12,33,89</a:t>
            </a:r>
          </a:p>
          <a:p>
            <a:r>
              <a:rPr lang="en-US" dirty="0" smtClean="0"/>
              <a:t>This lack of direct evidence weakens the autoimmune hypothesis</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26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key biochemical finding consistent with a significant inflammatory response in ALS is a marked increase in spinal cord COX-2 levels.</a:t>
            </a:r>
          </a:p>
          <a:p>
            <a:r>
              <a:rPr lang="en-US" dirty="0" smtClean="0"/>
              <a:t> high COX-2 levels in ALS spinal cords were not observed in unaffected areas of ALS brain or in peripheral organs, indicating a restriction to pathologically affected tissue.</a:t>
            </a:r>
          </a:p>
          <a:p>
            <a:r>
              <a:rPr lang="en-US" sz="1200" b="0" i="0" kern="1200" dirty="0" smtClean="0">
                <a:solidFill>
                  <a:schemeClr val="tx1"/>
                </a:solidFill>
                <a:latin typeface="+mn-lt"/>
                <a:ea typeface="+mn-ea"/>
                <a:cs typeface="+mn-cs"/>
              </a:rPr>
              <a:t>CD11b - this marker on antigen-specific CD8(+) T cells signifies recent activation.</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29</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32</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unless they can be accounted for by neurological </a:t>
            </a:r>
            <a:r>
              <a:rPr lang="en-US" dirty="0" err="1" smtClean="0"/>
              <a:t>comorbidity</a:t>
            </a:r>
            <a:r>
              <a:rPr lang="en-US" dirty="0" smtClean="0"/>
              <a:t>.</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36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absence of disease </a:t>
            </a:r>
          </a:p>
          <a:p>
            <a:r>
              <a:rPr lang="en-US" dirty="0" smtClean="0"/>
              <a:t>progression, the presence of an atypical history, or the </a:t>
            </a:r>
          </a:p>
          <a:p>
            <a:r>
              <a:rPr lang="en-US" dirty="0" smtClean="0"/>
              <a:t>presence of unusual symptoms should trigger a search </a:t>
            </a:r>
          </a:p>
          <a:p>
            <a:r>
              <a:rPr lang="en-US" dirty="0" smtClean="0"/>
              <a:t>for ‘mimic syndromes’</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51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54</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Reduced lean body mass  and </a:t>
            </a:r>
          </a:p>
          <a:p>
            <a:r>
              <a:rPr lang="en-US" dirty="0" smtClean="0"/>
              <a:t>less  physical activity accentuate muscle turnover. The end </a:t>
            </a:r>
          </a:p>
          <a:p>
            <a:r>
              <a:rPr lang="en-US" dirty="0" smtClean="0"/>
              <a:t>result  is  weight  loss,  which  can  be  rapid  and  lead  to </a:t>
            </a:r>
          </a:p>
          <a:p>
            <a:r>
              <a:rPr lang="en-US" dirty="0" smtClean="0"/>
              <a:t>accelerated clinical deterioration [83]. The rate of weight </a:t>
            </a:r>
          </a:p>
          <a:p>
            <a:r>
              <a:rPr lang="en-US" dirty="0" smtClean="0"/>
              <a:t>loss  may  be  a  more  important  predictor  of  disease </a:t>
            </a:r>
          </a:p>
          <a:p>
            <a:r>
              <a:rPr lang="en-US" dirty="0" smtClean="0"/>
              <a:t>progression than being under or overweight at diagnosis </a:t>
            </a:r>
          </a:p>
          <a:p>
            <a:r>
              <a:rPr lang="en-US" dirty="0" smtClean="0"/>
              <a:t>[82].</a:t>
            </a:r>
          </a:p>
          <a:p>
            <a:r>
              <a:rPr lang="en-US" dirty="0" smtClean="0"/>
              <a:t>Monitoring weight in the clinic is the simplest way to </a:t>
            </a:r>
          </a:p>
          <a:p>
            <a:r>
              <a:rPr lang="en-US" dirty="0" smtClean="0"/>
              <a:t>assess caloric balance</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78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Sir William </a:t>
            </a:r>
            <a:r>
              <a:rPr lang="en-US" dirty="0" err="1" smtClean="0"/>
              <a:t>Gowers</a:t>
            </a:r>
            <a:r>
              <a:rPr lang="en-US" dirty="0" smtClean="0"/>
              <a:t> and Lord  Russell  Brain  made  major  contributions  in  the United Kingdom, using the label MND instead of ALS because they believed that all patients have pathology of both UMNs and LMNs, either during life or at autopsy.</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improved nutrition, although evidence to support a substantial effect on survival remains </a:t>
            </a:r>
          </a:p>
          <a:p>
            <a:r>
              <a:rPr lang="en-US" dirty="0" smtClean="0"/>
              <a:t>to be firmly established.</a:t>
            </a:r>
          </a:p>
          <a:p>
            <a:r>
              <a:rPr lang="en-US" dirty="0" smtClean="0"/>
              <a:t>93,95</a:t>
            </a:r>
          </a:p>
          <a:p>
            <a:r>
              <a:rPr lang="en-US" dirty="0" smtClean="0"/>
              <a:t>Use of radiological imaging </a:t>
            </a:r>
          </a:p>
          <a:p>
            <a:r>
              <a:rPr lang="en-US" dirty="0" smtClean="0"/>
              <a:t>during insertion of the </a:t>
            </a:r>
            <a:r>
              <a:rPr lang="en-US" dirty="0" err="1" smtClean="0"/>
              <a:t>gastrostomy</a:t>
            </a:r>
            <a:r>
              <a:rPr lang="en-US" dirty="0" smtClean="0"/>
              <a:t> tube has been shown </a:t>
            </a:r>
          </a:p>
          <a:p>
            <a:r>
              <a:rPr lang="en-US" dirty="0" smtClean="0"/>
              <a:t>to be superior to endoscopic </a:t>
            </a:r>
            <a:r>
              <a:rPr lang="en-US" dirty="0" err="1" smtClean="0"/>
              <a:t>gastrostomy</a:t>
            </a:r>
            <a:r>
              <a:rPr lang="en-US" dirty="0" smtClean="0"/>
              <a:t> in patients with </a:t>
            </a:r>
          </a:p>
          <a:p>
            <a:r>
              <a:rPr lang="en-US" dirty="0" smtClean="0"/>
              <a:t>pronounced bulbar symptoms or respiratory compromise.112,113</a:t>
            </a:r>
          </a:p>
          <a:p>
            <a:r>
              <a:rPr lang="en-US" dirty="0" smtClean="0"/>
              <a:t>In patients with evidence of respiratory insufficiency, noninvasive ventilation should be in </a:t>
            </a:r>
            <a:r>
              <a:rPr lang="en-US" dirty="0" err="1" smtClean="0"/>
              <a:t>troduced</a:t>
            </a:r>
            <a:r>
              <a:rPr lang="en-US" dirty="0" smtClean="0"/>
              <a:t> </a:t>
            </a:r>
          </a:p>
          <a:p>
            <a:r>
              <a:rPr lang="en-US" dirty="0" smtClean="0"/>
              <a:t>before </a:t>
            </a:r>
            <a:r>
              <a:rPr lang="en-US" dirty="0" err="1" smtClean="0"/>
              <a:t>gastrostomy</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80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90-95% - Sporadic ALS (SALS) </a:t>
            </a:r>
          </a:p>
          <a:p>
            <a:pPr lvl="1"/>
            <a:r>
              <a:rPr lang="en-US" dirty="0" smtClean="0"/>
              <a:t>the disease occurs randomly, with no clearly associated risk factors </a:t>
            </a:r>
          </a:p>
          <a:p>
            <a:r>
              <a:rPr lang="en-US" dirty="0" smtClean="0"/>
              <a:t>5-10% are inherited  - familial ALS (FALS). </a:t>
            </a:r>
          </a:p>
          <a:p>
            <a:pPr lvl="1"/>
            <a:r>
              <a:rPr lang="en-US" dirty="0" smtClean="0"/>
              <a:t>most common inheritance  - </a:t>
            </a:r>
            <a:r>
              <a:rPr lang="en-US" dirty="0" err="1" smtClean="0"/>
              <a:t>autosomal</a:t>
            </a:r>
            <a:r>
              <a:rPr lang="en-US" dirty="0" smtClean="0"/>
              <a:t> dominant. </a:t>
            </a:r>
          </a:p>
          <a:p>
            <a:pPr lvl="1"/>
            <a:r>
              <a:rPr lang="en-US" dirty="0" smtClean="0"/>
              <a:t>20% of FALS inherited gene mutation encoding the superoxide dismutase 1 (SOD1) enzyme. </a:t>
            </a:r>
          </a:p>
          <a:p>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genetics, autoimmune responses, environmental factors, oxidative stress, glutamate</a:t>
            </a:r>
          </a:p>
          <a:p>
            <a:r>
              <a:rPr lang="en-US" dirty="0" err="1" smtClean="0"/>
              <a:t>excitotoxicity</a:t>
            </a:r>
            <a:r>
              <a:rPr lang="en-US" dirty="0" smtClean="0"/>
              <a:t>, mitochondrial damage, defective </a:t>
            </a:r>
            <a:r>
              <a:rPr lang="en-US" dirty="0" err="1" smtClean="0"/>
              <a:t>axo</a:t>
            </a:r>
            <a:r>
              <a:rPr lang="en-US" dirty="0" smtClean="0"/>
              <a:t> -</a:t>
            </a:r>
            <a:r>
              <a:rPr lang="en-US" dirty="0" err="1" smtClean="0"/>
              <a:t>nal</a:t>
            </a:r>
            <a:r>
              <a:rPr lang="en-US" dirty="0" smtClean="0"/>
              <a:t> transport, </a:t>
            </a:r>
            <a:r>
              <a:rPr lang="en-US" dirty="0" err="1" smtClean="0"/>
              <a:t>glial</a:t>
            </a:r>
            <a:r>
              <a:rPr lang="en-US" dirty="0" smtClean="0"/>
              <a:t> cell pathology, aberrant DNA and</a:t>
            </a:r>
          </a:p>
          <a:p>
            <a:r>
              <a:rPr lang="en-US" dirty="0" smtClean="0"/>
              <a:t>RNA metabolism, toxic effect of heavy metals, viral</a:t>
            </a:r>
          </a:p>
          <a:p>
            <a:r>
              <a:rPr lang="en-US" dirty="0" smtClean="0"/>
              <a:t>infection,  </a:t>
            </a:r>
            <a:r>
              <a:rPr lang="en-US" dirty="0" err="1" smtClean="0"/>
              <a:t>paraneoplastic</a:t>
            </a:r>
            <a:r>
              <a:rPr lang="en-US" dirty="0" smtClean="0"/>
              <a:t>  syndromes,  lymphomas,</a:t>
            </a:r>
          </a:p>
          <a:p>
            <a:r>
              <a:rPr lang="en-US" dirty="0" err="1" smtClean="0"/>
              <a:t>paraproteinaemias</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Figure</a:t>
            </a:r>
            <a:r>
              <a:rPr lang="en-US" baseline="0" dirty="0" smtClean="0"/>
              <a:t> provides </a:t>
            </a:r>
            <a:r>
              <a:rPr lang="en-US" dirty="0" smtClean="0"/>
              <a:t>Genetic</a:t>
            </a:r>
            <a:r>
              <a:rPr lang="en-US" baseline="0" dirty="0" smtClean="0"/>
              <a:t> defects in </a:t>
            </a:r>
            <a:r>
              <a:rPr lang="en-US" baseline="0" dirty="0" err="1" smtClean="0"/>
              <a:t>als</a:t>
            </a:r>
            <a:r>
              <a:rPr lang="en-US" baseline="0" dirty="0" smtClean="0"/>
              <a:t> and the underlying mechanisms for cause and pathogenesis of disease.</a:t>
            </a:r>
          </a:p>
          <a:p>
            <a:r>
              <a:rPr lang="en-US" dirty="0" err="1" smtClean="0"/>
              <a:t>Microglial</a:t>
            </a:r>
            <a:r>
              <a:rPr lang="en-US" dirty="0" smtClean="0"/>
              <a:t> cells activate an inflammatory cascade via secretion of cytokines. </a:t>
            </a:r>
            <a:r>
              <a:rPr lang="en-US" dirty="0" err="1" smtClean="0"/>
              <a:t>Astrocytes</a:t>
            </a:r>
            <a:r>
              <a:rPr lang="en-US" dirty="0" smtClean="0"/>
              <a:t> lead to</a:t>
            </a:r>
          </a:p>
          <a:p>
            <a:r>
              <a:rPr lang="en-US" dirty="0" smtClean="0"/>
              <a:t>motor neuron injury through release of inflammatory mediators such as nitric oxide and prostaglandin E2. Accumulation of superoxide radicals</a:t>
            </a:r>
          </a:p>
          <a:p>
            <a:r>
              <a:rPr lang="en-US" dirty="0" smtClean="0"/>
              <a:t>and oxidative stress, aberrant RNA processing, protein </a:t>
            </a:r>
            <a:r>
              <a:rPr lang="en-US" dirty="0" err="1" smtClean="0"/>
              <a:t>misfolding</a:t>
            </a:r>
            <a:r>
              <a:rPr lang="en-US" dirty="0" smtClean="0"/>
              <a:t> and insoluble proteins may cause motor neuron degeneration in ALS. Protein</a:t>
            </a:r>
          </a:p>
          <a:p>
            <a:r>
              <a:rPr lang="en-US" dirty="0" smtClean="0"/>
              <a:t>aggregation may lead to endoplasmic reticulum stress along with defective </a:t>
            </a:r>
            <a:r>
              <a:rPr lang="en-US" dirty="0" err="1" smtClean="0"/>
              <a:t>endosomal</a:t>
            </a:r>
            <a:r>
              <a:rPr lang="en-US" dirty="0" smtClean="0"/>
              <a:t> trafficking and mitochondrial damage, which may cause</a:t>
            </a:r>
          </a:p>
          <a:p>
            <a:r>
              <a:rPr lang="en-US" dirty="0" smtClean="0"/>
              <a:t>organelle disruption and activates </a:t>
            </a:r>
            <a:r>
              <a:rPr lang="en-US" dirty="0" err="1" smtClean="0"/>
              <a:t>autophagy</a:t>
            </a:r>
            <a:r>
              <a:rPr lang="en-US" dirty="0" smtClean="0"/>
              <a:t> and apoptotic pathways. Axonal transport abnormalities lead to energy deficiency in the axon</a:t>
            </a:r>
          </a:p>
          <a:p>
            <a:r>
              <a:rPr lang="en-US" dirty="0" smtClean="0"/>
              <a:t>along with the defective axonal growth and axonal dysfunction. Axonal dysfunction, defective angiogenesis and metabolic disturbance may</a:t>
            </a:r>
          </a:p>
          <a:p>
            <a:r>
              <a:rPr lang="en-US" dirty="0" smtClean="0"/>
              <a:t>contribute to motor neuron degeneration in ALS</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15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smtClean="0"/>
              <a:t>Pathways implicated in motor neuron cell death in ALS. Asterisk denotes molecules with mutations associated with ALS.</a:t>
            </a:r>
          </a:p>
          <a:p>
            <a:r>
              <a:rPr lang="en-US" dirty="0" smtClean="0"/>
              <a:t>Shaded boxes indicate factors that may contribute to the selectivity of death of motor neurons. Glutamate released from the </a:t>
            </a:r>
            <a:r>
              <a:rPr lang="en-US" dirty="0" err="1" smtClean="0"/>
              <a:t>presynaptic</a:t>
            </a:r>
            <a:r>
              <a:rPr lang="en-US" dirty="0" smtClean="0"/>
              <a:t> terminal activates the glutamate receptor on the postsynaptic cell membrane and is then cleared from the synaptic cleft by specific glutamate transporters such as EAAT2. Alterations in this protein may interfere with normal clearance, allowing the glutamate to remain in the environment and continue to activate the receptor. Once activated, the receptors cause a Ca 2+ influx, which the cell does not have the capacity to buffer efficiently due to deficiency in calcium-binding proteins (CBPs). This results in disturbances in mitochondrial metabolism and also the activation of a number of enzymes such as NOS. Neurons have high energy requirements and thus contain many mitochondria that generate O2 − through normal metabolism. It is a function of SOD1 to detoxify this free radical to H2O2, which is then reduced to H2O and O2by </a:t>
            </a:r>
            <a:r>
              <a:rPr lang="en-US" dirty="0" err="1" smtClean="0"/>
              <a:t>catalase</a:t>
            </a:r>
            <a:r>
              <a:rPr lang="en-US" dirty="0" smtClean="0"/>
              <a:t>. Thus, mutations in SOD1 may lead to increased oxidative damage. The NO produced by NOS reacts spontaneously with O2 − to generate </a:t>
            </a:r>
            <a:r>
              <a:rPr lang="en-US" dirty="0" err="1" smtClean="0"/>
              <a:t>peroxynitrite</a:t>
            </a:r>
            <a:r>
              <a:rPr lang="en-US" dirty="0" smtClean="0"/>
              <a:t>, which </a:t>
            </a:r>
            <a:r>
              <a:rPr lang="en-US" dirty="0" err="1" smtClean="0"/>
              <a:t>nitrosylates</a:t>
            </a:r>
            <a:r>
              <a:rPr lang="en-US" dirty="0" smtClean="0"/>
              <a:t> proteins leading to damage. Excess NO may also cause an increase in O2 − production by inhibition of mitochondrial electron flow, resulting in further generation of ONOO − . The </a:t>
            </a:r>
            <a:r>
              <a:rPr lang="en-US" dirty="0" err="1" smtClean="0"/>
              <a:t>nitrosylation</a:t>
            </a:r>
            <a:r>
              <a:rPr lang="en-US" dirty="0" smtClean="0"/>
              <a:t> reaction is copper-dependent and the source of free copper may be mutant SOD1, which cannot accept the ion from CCS. The target proteins for </a:t>
            </a:r>
            <a:r>
              <a:rPr lang="en-US" dirty="0" err="1" smtClean="0"/>
              <a:t>nitrosylation</a:t>
            </a:r>
            <a:r>
              <a:rPr lang="en-US" dirty="0" smtClean="0"/>
              <a:t> include the </a:t>
            </a:r>
            <a:r>
              <a:rPr lang="en-US" dirty="0" err="1" smtClean="0"/>
              <a:t>neurofilament</a:t>
            </a:r>
            <a:r>
              <a:rPr lang="en-US" dirty="0" smtClean="0"/>
              <a:t> subunits, which may result in abnormal NF accumulation and subsequent disruption of the </a:t>
            </a:r>
            <a:r>
              <a:rPr lang="en-US" dirty="0" err="1" smtClean="0"/>
              <a:t>neurofilament</a:t>
            </a:r>
            <a:r>
              <a:rPr lang="en-US" dirty="0" smtClean="0"/>
              <a:t> network and axonal transport. The high NF content of motor neurons may contribute to the effects of this damage. The reaction is enhanced in the presence of increased </a:t>
            </a:r>
            <a:r>
              <a:rPr lang="en-US" dirty="0" err="1" smtClean="0"/>
              <a:t>peripherin</a:t>
            </a:r>
            <a:r>
              <a:rPr lang="en-US" dirty="0" smtClean="0"/>
              <a:t>. Mutant SOD1 has increased copper-dependent </a:t>
            </a:r>
            <a:r>
              <a:rPr lang="en-US" dirty="0" err="1" smtClean="0"/>
              <a:t>peroxidase</a:t>
            </a:r>
            <a:r>
              <a:rPr lang="en-US" dirty="0" smtClean="0"/>
              <a:t> activity, which leads to formation of hydroxyl radical that can also alter the NF network. It is reasonable to assume that disturbances of any of the molecules at any point of this complicated, and as yet incomplete, pathway may contribute to the cell death observed in ALS</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16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19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the advanced genetics technology, we can expect that the number of genes involved in </a:t>
            </a:r>
            <a:r>
              <a:rPr lang="en-US" dirty="0" err="1" smtClean="0"/>
              <a:t>fALS</a:t>
            </a:r>
            <a:r>
              <a:rPr lang="en-US" dirty="0" smtClean="0"/>
              <a:t> as well</a:t>
            </a:r>
          </a:p>
          <a:p>
            <a:r>
              <a:rPr lang="en-US" dirty="0" smtClean="0"/>
              <a:t>as </a:t>
            </a:r>
            <a:r>
              <a:rPr lang="en-US" dirty="0" err="1" smtClean="0"/>
              <a:t>sALS</a:t>
            </a:r>
            <a:r>
              <a:rPr lang="en-US" dirty="0" smtClean="0"/>
              <a:t> will continue to increase.</a:t>
            </a:r>
          </a:p>
          <a:p>
            <a:r>
              <a:rPr lang="en-US" dirty="0" smtClean="0"/>
              <a:t>Strategic approach based on new ALS genes and drug trials on animal models should enable us to uncover new treatment modalities.</a:t>
            </a:r>
            <a:endParaRPr lang="en-US" dirty="0"/>
          </a:p>
        </p:txBody>
      </p:sp>
      <p:sp>
        <p:nvSpPr>
          <p:cNvPr id="4" name="Slide Number Placeholder 3"/>
          <p:cNvSpPr>
            <a:spLocks noGrp="1"/>
          </p:cNvSpPr>
          <p:nvPr>
            <p:ph type="sldNum" sz="quarter" idx="10"/>
          </p:nvPr>
        </p:nvSpPr>
        <p:spPr/>
        <p:txBody>
          <a:bodyPr/>
          <a:lstStyle/>
          <a:p>
            <a:fld id="{3EAF655C-A74E-4EF5-BA7B-FBFA425D679E}"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847868-DA42-4033-96CB-3F2D65852F94}" type="datetime1">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5D34C-B9DA-4C62-A289-6BF7BCF49B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BE17BA-61F8-4CC2-AEE5-34D40F4CF8C7}" type="datetime1">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5D34C-B9DA-4C62-A289-6BF7BCF49B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EAC57C-F69B-4992-AAA1-F48127A90D43}" type="datetime1">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5D34C-B9DA-4C62-A289-6BF7BCF49B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08F477-4DB5-4988-9A37-0CC64C040499}" type="datetime1">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5D34C-B9DA-4C62-A289-6BF7BCF49B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4A368E-0817-4EEC-8602-3D381973552D}" type="datetime1">
              <a:rPr lang="en-US" smtClean="0"/>
              <a:pPr/>
              <a:t>01/01/2007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45D34C-B9DA-4C62-A289-6BF7BCF49B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92C534-9BA6-45EF-8007-8B0054EBD7F9}" type="datetime1">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5D34C-B9DA-4C62-A289-6BF7BCF49B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2E9010-089F-40E9-9F8B-CE1D726587F1}" type="datetime1">
              <a:rPr lang="en-US" smtClean="0"/>
              <a:pPr/>
              <a:t>01/01/2007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45D34C-B9DA-4C62-A289-6BF7BCF49B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F4B0E3-F562-4FA0-B1BC-4B4AC051D2D8}" type="datetime1">
              <a:rPr lang="en-US" smtClean="0"/>
              <a:pPr/>
              <a:t>01/01/2007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45D34C-B9DA-4C62-A289-6BF7BCF49B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5FCEC-F3C2-4AC5-8943-7B31FE7C8027}" type="datetime1">
              <a:rPr lang="en-US" smtClean="0"/>
              <a:pPr/>
              <a:t>01/01/2007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45D34C-B9DA-4C62-A289-6BF7BCF49B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AEF38E-4A6C-463D-B6F6-8837D432E62C}" type="datetime1">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5D34C-B9DA-4C62-A289-6BF7BCF49B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C6DF02-B703-4BB3-8F27-2F4A61332B8D}" type="datetime1">
              <a:rPr lang="en-US" smtClean="0"/>
              <a:pPr/>
              <a:t>01/01/2007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45D34C-B9DA-4C62-A289-6BF7BCF49B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872BD-F8A2-4A0B-B6C7-BE3F243FEE77}" type="datetime1">
              <a:rPr lang="en-US" smtClean="0"/>
              <a:pPr/>
              <a:t>01/01/2007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45D34C-B9DA-4C62-A289-6BF7BCF49B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133600"/>
            <a:ext cx="5257800" cy="1470025"/>
          </a:xfrm>
        </p:spPr>
        <p:txBody>
          <a:bodyPr/>
          <a:lstStyle/>
          <a:p>
            <a:r>
              <a:rPr lang="en-US" dirty="0" smtClean="0">
                <a:solidFill>
                  <a:schemeClr val="bg1"/>
                </a:solidFill>
              </a:rPr>
              <a:t>Amyotrophic Lateral Sclerosis</a:t>
            </a:r>
            <a:endParaRPr lang="en-US" dirty="0">
              <a:solidFill>
                <a:schemeClr val="bg1"/>
              </a:solidFill>
            </a:endParaRPr>
          </a:p>
        </p:txBody>
      </p:sp>
      <p:sp>
        <p:nvSpPr>
          <p:cNvPr id="3" name="Subtitle 2"/>
          <p:cNvSpPr>
            <a:spLocks noGrp="1"/>
          </p:cNvSpPr>
          <p:nvPr>
            <p:ph type="subTitle" idx="1"/>
          </p:nvPr>
        </p:nvSpPr>
        <p:spPr>
          <a:xfrm>
            <a:off x="228600" y="3810000"/>
            <a:ext cx="4876800" cy="1447800"/>
          </a:xfrm>
        </p:spPr>
        <p:txBody>
          <a:bodyPr>
            <a:normAutofit/>
          </a:bodyPr>
          <a:lstStyle/>
          <a:p>
            <a:r>
              <a:rPr lang="en-US" dirty="0" smtClean="0"/>
              <a:t>Faculty : Dr. C. </a:t>
            </a:r>
            <a:r>
              <a:rPr lang="en-US" dirty="0" err="1" smtClean="0"/>
              <a:t>Rathore</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209800" y="304800"/>
            <a:ext cx="184731" cy="1015663"/>
          </a:xfrm>
          <a:prstGeom prst="rect">
            <a:avLst/>
          </a:prstGeom>
          <a:noFill/>
        </p:spPr>
        <p:txBody>
          <a:bodyPr wrap="none" rtlCol="0">
            <a:spAutoFit/>
          </a:bodyPr>
          <a:lstStyle/>
          <a:p>
            <a:endParaRPr lang="en-US" sz="6000" dirty="0"/>
          </a:p>
        </p:txBody>
      </p:sp>
      <p:sp>
        <p:nvSpPr>
          <p:cNvPr id="6" name="Rectangle 5"/>
          <p:cNvSpPr/>
          <p:nvPr/>
        </p:nvSpPr>
        <p:spPr>
          <a:xfrm>
            <a:off x="3581400" y="5934670"/>
            <a:ext cx="5198924" cy="923330"/>
          </a:xfrm>
          <a:prstGeom prst="rect">
            <a:avLst/>
          </a:prstGeom>
          <a:noFill/>
        </p:spPr>
        <p:txBody>
          <a:bodyPr wrap="none" lIns="91440" tIns="45720" rIns="91440" bIns="45720">
            <a:prstTxWarp prst="textArchUp">
              <a:avLst>
                <a:gd name="adj" fmla="val 10699260"/>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Etiopathogenesis</a:t>
            </a:r>
            <a:endPar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Etiopathogenesis</a:t>
            </a:r>
            <a:endParaRPr lang="en-US" dirty="0"/>
          </a:p>
        </p:txBody>
      </p:sp>
      <p:sp>
        <p:nvSpPr>
          <p:cNvPr id="3" name="Content Placeholder 2"/>
          <p:cNvSpPr>
            <a:spLocks noGrp="1"/>
          </p:cNvSpPr>
          <p:nvPr>
            <p:ph idx="1"/>
          </p:nvPr>
        </p:nvSpPr>
        <p:spPr/>
        <p:txBody>
          <a:bodyPr>
            <a:normAutofit fontScale="92500" lnSpcReduction="20000"/>
          </a:bodyPr>
          <a:lstStyle/>
          <a:p>
            <a:pPr>
              <a:lnSpc>
                <a:spcPct val="200000"/>
              </a:lnSpc>
            </a:pPr>
            <a:r>
              <a:rPr lang="en-US" dirty="0" smtClean="0"/>
              <a:t>Unknown</a:t>
            </a:r>
          </a:p>
          <a:p>
            <a:pPr>
              <a:lnSpc>
                <a:spcPct val="200000"/>
              </a:lnSpc>
            </a:pPr>
            <a:r>
              <a:rPr lang="en-US" dirty="0" err="1" smtClean="0"/>
              <a:t>Multifactorial</a:t>
            </a:r>
            <a:endParaRPr lang="en-US" dirty="0" smtClean="0"/>
          </a:p>
          <a:p>
            <a:pPr>
              <a:lnSpc>
                <a:spcPct val="200000"/>
              </a:lnSpc>
            </a:pPr>
            <a:r>
              <a:rPr lang="en-US" dirty="0" smtClean="0"/>
              <a:t>Large spectrum of etiological factors</a:t>
            </a:r>
          </a:p>
          <a:p>
            <a:pPr>
              <a:lnSpc>
                <a:spcPct val="200000"/>
              </a:lnSpc>
            </a:pPr>
            <a:r>
              <a:rPr lang="en-US" dirty="0" smtClean="0"/>
              <a:t>Pathogenic mechanisms – largely unclear and many.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aphicFrame>
        <p:nvGraphicFramePr>
          <p:cNvPr id="6" name="Content Placeholder 5"/>
          <p:cNvGraphicFramePr>
            <a:graphicFrameLocks noGrp="1"/>
          </p:cNvGraphicFramePr>
          <p:nvPr>
            <p:ph idx="1"/>
          </p:nvPr>
        </p:nvGraphicFramePr>
        <p:xfrm>
          <a:off x="457200" y="381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286000" y="4267200"/>
            <a:ext cx="4419600" cy="1283732"/>
          </a:xfrm>
          <a:prstGeom prst="rect">
            <a:avLst/>
          </a:prstGeom>
          <a:noFill/>
        </p:spPr>
        <p:txBody>
          <a:bodyPr wrap="none" rtlCol="0">
            <a:prstTxWarp prst="textArchDown">
              <a:avLst>
                <a:gd name="adj" fmla="val 1271551"/>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ETIO PATHOGENSIS</a:t>
            </a:r>
          </a:p>
          <a:p>
            <a:endParaRPr lang="en-US" sz="2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smtClean="0"/>
              <a:t>Genetic factors</a:t>
            </a:r>
            <a:endParaRPr lang="en-US" dirty="0"/>
          </a:p>
        </p:txBody>
      </p:sp>
      <p:pic>
        <p:nvPicPr>
          <p:cNvPr id="6" name="Picture 5" descr="images (8).jpg"/>
          <p:cNvPicPr>
            <a:picLocks noChangeAspect="1"/>
          </p:cNvPicPr>
          <p:nvPr/>
        </p:nvPicPr>
        <p:blipFill>
          <a:blip r:embed="rId2"/>
          <a:stretch>
            <a:fillRect/>
          </a:stretch>
        </p:blipFill>
        <p:spPr>
          <a:xfrm>
            <a:off x="-1447800" y="0"/>
            <a:ext cx="10591800" cy="6858000"/>
          </a:xfrm>
          <a:prstGeom prst="rect">
            <a:avLst/>
          </a:prstGeom>
        </p:spPr>
      </p:pic>
      <p:sp>
        <p:nvSpPr>
          <p:cNvPr id="7" name="TextBox 6"/>
          <p:cNvSpPr txBox="1"/>
          <p:nvPr/>
        </p:nvSpPr>
        <p:spPr>
          <a:xfrm>
            <a:off x="4191000" y="2286000"/>
            <a:ext cx="4724400" cy="5724644"/>
          </a:xfrm>
          <a:prstGeom prst="rect">
            <a:avLst/>
          </a:prstGeom>
          <a:noFill/>
        </p:spPr>
        <p:txBody>
          <a:bodyPr wrap="square" rtlCol="0">
            <a:spAutoFit/>
          </a:bodyPr>
          <a:lstStyle/>
          <a:p>
            <a:pPr>
              <a:lnSpc>
                <a:spcPct val="150000"/>
              </a:lnSpc>
              <a:buFont typeface="Arial" pitchFamily="34" charset="0"/>
              <a:buChar char="•"/>
            </a:pPr>
            <a:r>
              <a:rPr lang="en-US" dirty="0" smtClean="0"/>
              <a:t> </a:t>
            </a:r>
            <a:r>
              <a:rPr lang="en-US" sz="2400" dirty="0" smtClean="0"/>
              <a:t>Identification of genes causing FALS has been instrumental in understanding the pathogenesis of ALS.</a:t>
            </a:r>
          </a:p>
          <a:p>
            <a:pPr>
              <a:lnSpc>
                <a:spcPct val="150000"/>
              </a:lnSpc>
              <a:buFont typeface="Arial" pitchFamily="34" charset="0"/>
              <a:buChar char="•"/>
            </a:pPr>
            <a:r>
              <a:rPr lang="en-US" sz="2400" dirty="0" smtClean="0"/>
              <a:t> Discovery of SOD1 gene mutation in FALS - 1993</a:t>
            </a:r>
          </a:p>
          <a:p>
            <a:pPr lvl="1">
              <a:lnSpc>
                <a:spcPct val="150000"/>
              </a:lnSpc>
              <a:buFont typeface="Arial" pitchFamily="34" charset="0"/>
              <a:buChar char="•"/>
            </a:pPr>
            <a:r>
              <a:rPr lang="en-US" sz="2400" dirty="0" smtClean="0"/>
              <a:t>Important step toward finding the causes of ALS</a:t>
            </a:r>
          </a:p>
          <a:p>
            <a:endParaRPr lang="en-US" sz="2400" dirty="0" smtClean="0"/>
          </a:p>
          <a:p>
            <a:pPr>
              <a:buNone/>
            </a:pPr>
            <a:endParaRPr lang="en-US" dirty="0" smtClean="0"/>
          </a:p>
          <a:p>
            <a:endParaRPr lang="en-US" dirty="0" smtClean="0"/>
          </a:p>
          <a:p>
            <a:endParaRPr lang="en-US" dirty="0"/>
          </a:p>
        </p:txBody>
      </p:sp>
      <p:sp>
        <p:nvSpPr>
          <p:cNvPr id="8" name="TextBox 7"/>
          <p:cNvSpPr txBox="1"/>
          <p:nvPr/>
        </p:nvSpPr>
        <p:spPr>
          <a:xfrm>
            <a:off x="0" y="457200"/>
            <a:ext cx="3701975" cy="769441"/>
          </a:xfrm>
          <a:prstGeom prst="rect">
            <a:avLst/>
          </a:prstGeom>
          <a:noFill/>
        </p:spPr>
        <p:txBody>
          <a:bodyPr wrap="none" rtlCol="0">
            <a:spAutoFit/>
          </a:bodyPr>
          <a:lstStyle/>
          <a:p>
            <a:r>
              <a:rPr lang="en-US" sz="4400" b="1" dirty="0" smtClean="0"/>
              <a:t>Genetic factors</a:t>
            </a:r>
            <a:endParaRPr lang="en-US" sz="44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NETICS.png"/>
          <p:cNvPicPr>
            <a:picLocks noChangeAspect="1"/>
          </p:cNvPicPr>
          <p:nvPr/>
        </p:nvPicPr>
        <p:blipFill>
          <a:blip r:embed="rId2"/>
          <a:stretch>
            <a:fillRect/>
          </a:stretch>
        </p:blipFill>
        <p:spPr>
          <a:xfrm>
            <a:off x="0" y="1"/>
            <a:ext cx="9144000" cy="2362199"/>
          </a:xfrm>
          <a:prstGeom prst="rect">
            <a:avLst/>
          </a:prstGeom>
        </p:spPr>
      </p:pic>
      <p:sp>
        <p:nvSpPr>
          <p:cNvPr id="3" name="TextBox 2"/>
          <p:cNvSpPr txBox="1"/>
          <p:nvPr/>
        </p:nvSpPr>
        <p:spPr>
          <a:xfrm>
            <a:off x="0" y="2667000"/>
            <a:ext cx="9144000" cy="3416320"/>
          </a:xfrm>
          <a:prstGeom prst="rect">
            <a:avLst/>
          </a:prstGeom>
          <a:noFill/>
          <a:ln w="12700">
            <a:solidFill>
              <a:schemeClr val="tx1"/>
            </a:solidFill>
          </a:ln>
        </p:spPr>
        <p:txBody>
          <a:bodyPr wrap="square" rtlCol="0">
            <a:spAutoFit/>
          </a:bodyPr>
          <a:lstStyle/>
          <a:p>
            <a:pPr>
              <a:buFont typeface="Wingdings" pitchFamily="2" charset="2"/>
              <a:buChar char="Ø"/>
            </a:pPr>
            <a:r>
              <a:rPr lang="en-US" sz="2400" dirty="0" smtClean="0"/>
              <a:t>Causative genes have been identified in almost 5-10% of all </a:t>
            </a:r>
            <a:r>
              <a:rPr lang="en-US" sz="2400" dirty="0" err="1" smtClean="0"/>
              <a:t>fALS</a:t>
            </a:r>
            <a:r>
              <a:rPr lang="en-US" sz="2400" dirty="0" smtClean="0"/>
              <a:t> cases </a:t>
            </a:r>
          </a:p>
          <a:p>
            <a:pPr>
              <a:buFont typeface="Arial" pitchFamily="34" charset="0"/>
              <a:buChar char="•"/>
            </a:pPr>
            <a:r>
              <a:rPr lang="en-US" sz="2400" dirty="0" smtClean="0"/>
              <a:t>&gt; 30 % - C9ORF72 mutations </a:t>
            </a:r>
          </a:p>
          <a:p>
            <a:pPr>
              <a:buFont typeface="Arial" pitchFamily="34" charset="0"/>
              <a:buChar char="•"/>
            </a:pPr>
            <a:r>
              <a:rPr lang="en-US" sz="2400" dirty="0" smtClean="0"/>
              <a:t>   20%  - SOD1 gene</a:t>
            </a:r>
          </a:p>
          <a:p>
            <a:pPr>
              <a:buFont typeface="Arial" pitchFamily="34" charset="0"/>
              <a:buChar char="•"/>
            </a:pPr>
            <a:r>
              <a:rPr lang="en-US" sz="2400" dirty="0" smtClean="0"/>
              <a:t>   4-5%  - TARDBP and FUS genes</a:t>
            </a:r>
          </a:p>
          <a:p>
            <a:pPr>
              <a:buFont typeface="Arial" pitchFamily="34" charset="0"/>
              <a:buChar char="•"/>
            </a:pPr>
            <a:r>
              <a:rPr lang="en-US" sz="2400" dirty="0" smtClean="0"/>
              <a:t>   Rest </a:t>
            </a:r>
          </a:p>
          <a:p>
            <a:pPr lvl="1">
              <a:buFont typeface="Arial" pitchFamily="34" charset="0"/>
              <a:buChar char="•"/>
            </a:pPr>
            <a:r>
              <a:rPr lang="en-US" sz="2400" dirty="0" smtClean="0"/>
              <a:t> </a:t>
            </a:r>
            <a:r>
              <a:rPr lang="en-US" sz="2400" dirty="0" err="1" smtClean="0"/>
              <a:t>Alsin</a:t>
            </a:r>
            <a:r>
              <a:rPr lang="en-US" sz="2400" dirty="0" smtClean="0"/>
              <a:t>, </a:t>
            </a:r>
            <a:r>
              <a:rPr lang="en-US" sz="2400" dirty="0" err="1" smtClean="0"/>
              <a:t>Senataxin</a:t>
            </a:r>
            <a:r>
              <a:rPr lang="en-US" sz="2400" dirty="0" smtClean="0"/>
              <a:t> (SETX), </a:t>
            </a:r>
            <a:r>
              <a:rPr lang="en-US" sz="2400" dirty="0" err="1" smtClean="0"/>
              <a:t>Spatacsin</a:t>
            </a:r>
            <a:r>
              <a:rPr lang="en-US" sz="2400" dirty="0" smtClean="0"/>
              <a:t>, VAPB, </a:t>
            </a:r>
            <a:r>
              <a:rPr lang="en-US" sz="2400" dirty="0" err="1" smtClean="0"/>
              <a:t>Angiogenin</a:t>
            </a:r>
            <a:r>
              <a:rPr lang="en-US" sz="2400" dirty="0" smtClean="0"/>
              <a:t> (ANG)</a:t>
            </a:r>
          </a:p>
          <a:p>
            <a:pPr lvl="1">
              <a:buFont typeface="Arial" pitchFamily="34" charset="0"/>
              <a:buChar char="•"/>
            </a:pPr>
            <a:r>
              <a:rPr lang="en-US" sz="2400" dirty="0" smtClean="0"/>
              <a:t> Factor induced gene 4 (FIG 4),  </a:t>
            </a:r>
            <a:r>
              <a:rPr lang="en-US" sz="2400" dirty="0" err="1" smtClean="0"/>
              <a:t>Optineurin</a:t>
            </a:r>
            <a:endParaRPr lang="en-US" sz="2400" dirty="0" smtClean="0"/>
          </a:p>
          <a:p>
            <a:pPr>
              <a:buFont typeface="Arial" pitchFamily="34" charset="0"/>
              <a:buChar char="•"/>
            </a:pPr>
            <a:r>
              <a:rPr lang="en-US" sz="2400" dirty="0" smtClean="0"/>
              <a:t>Perhaps other unknown genes </a:t>
            </a:r>
          </a:p>
          <a:p>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Genes implicated in pathogenesis</a:t>
            </a:r>
            <a:endParaRPr lang="en-US" dirty="0"/>
          </a:p>
        </p:txBody>
      </p:sp>
      <p:pic>
        <p:nvPicPr>
          <p:cNvPr id="4" name="Content Placeholder 3" descr="genes in als pathogenesis.png"/>
          <p:cNvPicPr>
            <a:picLocks noGrp="1" noChangeAspect="1"/>
          </p:cNvPicPr>
          <p:nvPr>
            <p:ph idx="1"/>
          </p:nvPr>
        </p:nvPicPr>
        <p:blipFill>
          <a:blip r:embed="rId3"/>
          <a:stretch>
            <a:fillRect/>
          </a:stretch>
        </p:blipFill>
        <p:spPr>
          <a:xfrm>
            <a:off x="0" y="1295400"/>
            <a:ext cx="9143999" cy="5562600"/>
          </a:xfrm>
        </p:spPr>
      </p:pic>
      <p:pic>
        <p:nvPicPr>
          <p:cNvPr id="5" name="Picture 4" descr="GENETICS.png"/>
          <p:cNvPicPr>
            <a:picLocks noChangeAspect="1"/>
          </p:cNvPicPr>
          <p:nvPr/>
        </p:nvPicPr>
        <p:blipFill>
          <a:blip r:embed="rId4"/>
          <a:stretch>
            <a:fillRect/>
          </a:stretch>
        </p:blipFill>
        <p:spPr>
          <a:xfrm>
            <a:off x="0" y="1"/>
            <a:ext cx="9144000" cy="12953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Pathways implicated in motor neuron cell death in ALS</a:t>
            </a:r>
            <a:endParaRPr lang="en-US" dirty="0"/>
          </a:p>
        </p:txBody>
      </p:sp>
      <p:pic>
        <p:nvPicPr>
          <p:cNvPr id="5" name="Picture 4" descr="sod mechanism.png"/>
          <p:cNvPicPr>
            <a:picLocks noChangeAspect="1"/>
          </p:cNvPicPr>
          <p:nvPr/>
        </p:nvPicPr>
        <p:blipFill>
          <a:blip r:embed="rId3"/>
          <a:stretch>
            <a:fillRect/>
          </a:stretch>
        </p:blipFill>
        <p:spPr>
          <a:xfrm>
            <a:off x="0" y="5562600"/>
            <a:ext cx="9144000" cy="1295400"/>
          </a:xfrm>
          <a:prstGeom prst="rect">
            <a:avLst/>
          </a:prstGeom>
        </p:spPr>
      </p:pic>
      <p:pic>
        <p:nvPicPr>
          <p:cNvPr id="7" name="Content Placeholder 6" descr="genetic sod pathogenesis.png"/>
          <p:cNvPicPr>
            <a:picLocks noGrp="1" noChangeAspect="1"/>
          </p:cNvPicPr>
          <p:nvPr>
            <p:ph idx="1"/>
          </p:nvPr>
        </p:nvPicPr>
        <p:blipFill>
          <a:blip r:embed="rId4"/>
          <a:stretch>
            <a:fillRect/>
          </a:stretch>
        </p:blipFill>
        <p:spPr>
          <a:xfrm>
            <a:off x="0" y="1066801"/>
            <a:ext cx="9144000" cy="4495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Genetics of ALS</a:t>
            </a:r>
            <a:endParaRPr lang="en-US" dirty="0"/>
          </a:p>
        </p:txBody>
      </p:sp>
      <p:pic>
        <p:nvPicPr>
          <p:cNvPr id="4" name="Content Placeholder 3" descr="genetics of als.png"/>
          <p:cNvPicPr>
            <a:picLocks noGrp="1" noChangeAspect="1"/>
          </p:cNvPicPr>
          <p:nvPr>
            <p:ph idx="1"/>
          </p:nvPr>
        </p:nvPicPr>
        <p:blipFill>
          <a:blip r:embed="rId2"/>
          <a:stretch>
            <a:fillRect/>
          </a:stretch>
        </p:blipFill>
        <p:spPr>
          <a:xfrm>
            <a:off x="0" y="762000"/>
            <a:ext cx="9144000" cy="6096000"/>
          </a:xfrm>
        </p:spPr>
      </p:pic>
      <p:sp>
        <p:nvSpPr>
          <p:cNvPr id="29" name="Rectangle 28"/>
          <p:cNvSpPr/>
          <p:nvPr/>
        </p:nvSpPr>
        <p:spPr>
          <a:xfrm>
            <a:off x="2819400" y="1371600"/>
            <a:ext cx="12954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2743200" y="2057400"/>
            <a:ext cx="1371600" cy="533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743200" y="4876800"/>
            <a:ext cx="1371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514600" y="2590800"/>
            <a:ext cx="1752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667000" y="4495800"/>
            <a:ext cx="160020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419600" y="1371600"/>
            <a:ext cx="609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419600" y="2362200"/>
            <a:ext cx="609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419600" y="4876800"/>
            <a:ext cx="6096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4419600" y="2590800"/>
            <a:ext cx="6096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2590800" y="1143000"/>
            <a:ext cx="2438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2667000" y="3962400"/>
            <a:ext cx="23622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914400" y="6400800"/>
            <a:ext cx="41148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667000" y="4495800"/>
            <a:ext cx="2362200" cy="304800"/>
          </a:xfrm>
          <a:prstGeom prst="rect">
            <a:avLst/>
          </a:prstGeom>
          <a:solidFill>
            <a:srgbClr val="FFFF00">
              <a:alpha val="3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edge">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edge">
                                      <p:cBhvr>
                                        <p:cTn id="12" dur="2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edge">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blinds(horizontal)">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linds(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edge">
                                      <p:cBhvr>
                                        <p:cTn id="32" dur="2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edge">
                                      <p:cBhvr>
                                        <p:cTn id="37" dur="20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grpId="0"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wedge">
                                      <p:cBhvr>
                                        <p:cTn id="42" dur="20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blinds(horizontal)">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blinds(horizontal)">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blinds(horizontal)">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0" presetClass="entr" presetSubtype="0" fill="hold" grpId="0"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edge">
                                      <p:cBhvr>
                                        <p:cTn id="62" dur="2000"/>
                                        <p:tgtEl>
                                          <p:spTgt spid="44"/>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ox(in)">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3" grpId="0" animBg="1"/>
      <p:bldP spid="34" grpId="0" animBg="1"/>
      <p:bldP spid="35" grpId="0" animBg="1"/>
      <p:bldP spid="36" grpId="0" animBg="1"/>
      <p:bldP spid="37" grpId="0" animBg="1"/>
      <p:bldP spid="39" grpId="0" animBg="1"/>
      <p:bldP spid="42" grpId="0" animBg="1"/>
      <p:bldP spid="43" grpId="0" animBg="1"/>
      <p:bldP spid="44"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Genetics of slowly progressive ALS</a:t>
            </a:r>
            <a:endParaRPr lang="en-US" dirty="0"/>
          </a:p>
        </p:txBody>
      </p:sp>
      <p:pic>
        <p:nvPicPr>
          <p:cNvPr id="4" name="Content Placeholder 3" descr="genetics of slow progressive als.png"/>
          <p:cNvPicPr>
            <a:picLocks noGrp="1" noChangeAspect="1"/>
          </p:cNvPicPr>
          <p:nvPr>
            <p:ph idx="1"/>
          </p:nvPr>
        </p:nvPicPr>
        <p:blipFill>
          <a:blip r:embed="rId3"/>
          <a:stretch>
            <a:fillRect/>
          </a:stretch>
        </p:blipFill>
        <p:spPr>
          <a:xfrm>
            <a:off x="0" y="762000"/>
            <a:ext cx="9143999" cy="6096000"/>
          </a:xfrm>
        </p:spPr>
      </p:pic>
      <p:sp>
        <p:nvSpPr>
          <p:cNvPr id="7" name="Oval 6"/>
          <p:cNvSpPr/>
          <p:nvPr/>
        </p:nvSpPr>
        <p:spPr>
          <a:xfrm>
            <a:off x="1371600" y="3657600"/>
            <a:ext cx="1143000" cy="304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0" y="3581400"/>
            <a:ext cx="1219200" cy="228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Genetics of ALS with FTD</a:t>
            </a:r>
            <a:endParaRPr lang="en-US" dirty="0"/>
          </a:p>
        </p:txBody>
      </p:sp>
      <p:pic>
        <p:nvPicPr>
          <p:cNvPr id="7" name="Content Placeholder 6" descr="genetics of ftd als.png"/>
          <p:cNvPicPr>
            <a:picLocks noGrp="1" noChangeAspect="1"/>
          </p:cNvPicPr>
          <p:nvPr>
            <p:ph idx="1"/>
          </p:nvPr>
        </p:nvPicPr>
        <p:blipFill>
          <a:blip r:embed="rId3"/>
          <a:stretch>
            <a:fillRect/>
          </a:stretch>
        </p:blipFill>
        <p:spPr>
          <a:xfrm>
            <a:off x="0" y="762000"/>
            <a:ext cx="9144000" cy="60960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Scheme of presentation</a:t>
            </a:r>
            <a:endParaRPr lang="en-US" dirty="0"/>
          </a:p>
        </p:txBody>
      </p:sp>
      <p:sp>
        <p:nvSpPr>
          <p:cNvPr id="3" name="Content Placeholder 2"/>
          <p:cNvSpPr>
            <a:spLocks noGrp="1"/>
          </p:cNvSpPr>
          <p:nvPr>
            <p:ph idx="1"/>
          </p:nvPr>
        </p:nvSpPr>
        <p:spPr/>
        <p:txBody>
          <a:bodyPr/>
          <a:lstStyle/>
          <a:p>
            <a:pPr>
              <a:lnSpc>
                <a:spcPct val="200000"/>
              </a:lnSpc>
            </a:pPr>
            <a:r>
              <a:rPr lang="en-US" dirty="0" smtClean="0"/>
              <a:t>Introduction</a:t>
            </a:r>
          </a:p>
          <a:p>
            <a:pPr>
              <a:lnSpc>
                <a:spcPct val="200000"/>
              </a:lnSpc>
            </a:pPr>
            <a:r>
              <a:rPr lang="en-US" dirty="0" err="1" smtClean="0"/>
              <a:t>Etio</a:t>
            </a:r>
            <a:r>
              <a:rPr lang="en-US" dirty="0" smtClean="0"/>
              <a:t>-pathogenesis</a:t>
            </a:r>
          </a:p>
          <a:p>
            <a:pPr>
              <a:lnSpc>
                <a:spcPct val="200000"/>
              </a:lnSpc>
            </a:pPr>
            <a:r>
              <a:rPr lang="en-US" dirty="0" smtClean="0"/>
              <a:t>Clinical features</a:t>
            </a:r>
          </a:p>
          <a:p>
            <a:pPr>
              <a:lnSpc>
                <a:spcPct val="200000"/>
              </a:lnSpc>
            </a:pPr>
            <a:r>
              <a:rPr lang="en-US" dirty="0" smtClean="0"/>
              <a:t>Management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Genetics of </a:t>
            </a:r>
            <a:r>
              <a:rPr lang="en-US" dirty="0" err="1" smtClean="0"/>
              <a:t>sALS</a:t>
            </a:r>
            <a:endParaRPr lang="en-US" dirty="0"/>
          </a:p>
        </p:txBody>
      </p:sp>
      <p:pic>
        <p:nvPicPr>
          <p:cNvPr id="5" name="Content Placeholder 4" descr="genetics of sals.png"/>
          <p:cNvPicPr>
            <a:picLocks noGrp="1" noChangeAspect="1"/>
          </p:cNvPicPr>
          <p:nvPr>
            <p:ph idx="1"/>
          </p:nvPr>
        </p:nvPicPr>
        <p:blipFill>
          <a:blip r:embed="rId3"/>
          <a:stretch>
            <a:fillRect/>
          </a:stretch>
        </p:blipFill>
        <p:spPr>
          <a:xfrm>
            <a:off x="0" y="1295400"/>
            <a:ext cx="9144000" cy="4114800"/>
          </a:xfrm>
        </p:spPr>
      </p:pic>
      <p:pic>
        <p:nvPicPr>
          <p:cNvPr id="6" name="Picture 5" descr="genetics of sals...png"/>
          <p:cNvPicPr>
            <a:picLocks noChangeAspect="1"/>
          </p:cNvPicPr>
          <p:nvPr/>
        </p:nvPicPr>
        <p:blipFill>
          <a:blip r:embed="rId4"/>
          <a:stretch>
            <a:fillRect/>
          </a:stretch>
        </p:blipFill>
        <p:spPr>
          <a:xfrm>
            <a:off x="0" y="5638800"/>
            <a:ext cx="9144000" cy="106680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images.jpg"/>
          <p:cNvPicPr>
            <a:picLocks noGrp="1" noChangeAspect="1"/>
          </p:cNvPicPr>
          <p:nvPr>
            <p:ph idx="1"/>
          </p:nvPr>
        </p:nvPicPr>
        <p:blipFill>
          <a:blip r:embed="rId2"/>
          <a:stretch>
            <a:fillRect/>
          </a:stretch>
        </p:blipFill>
        <p:spPr>
          <a:xfrm>
            <a:off x="-3657600" y="1"/>
            <a:ext cx="12801601" cy="6858000"/>
          </a:xfrm>
        </p:spPr>
      </p:pic>
      <p:sp>
        <p:nvSpPr>
          <p:cNvPr id="5" name="TextBox 4"/>
          <p:cNvSpPr txBox="1"/>
          <p:nvPr/>
        </p:nvSpPr>
        <p:spPr>
          <a:xfrm>
            <a:off x="3276600" y="228600"/>
            <a:ext cx="5867400" cy="4939814"/>
          </a:xfrm>
          <a:prstGeom prst="rect">
            <a:avLst/>
          </a:prstGeom>
          <a:noFill/>
        </p:spPr>
        <p:txBody>
          <a:bodyPr wrap="square" rtlCol="0">
            <a:spAutoFit/>
          </a:bodyPr>
          <a:lstStyle/>
          <a:p>
            <a:r>
              <a:rPr lang="en-US" sz="5400" dirty="0" err="1" smtClean="0">
                <a:solidFill>
                  <a:schemeClr val="bg1"/>
                </a:solidFill>
              </a:rPr>
              <a:t>Excitotoxicity</a:t>
            </a:r>
            <a:endParaRPr lang="en-US" sz="5400" dirty="0" smtClean="0">
              <a:solidFill>
                <a:schemeClr val="bg1"/>
              </a:solidFill>
            </a:endParaRPr>
          </a:p>
          <a:p>
            <a:endParaRPr lang="en-US" sz="5400" dirty="0" smtClean="0">
              <a:solidFill>
                <a:schemeClr val="bg1"/>
              </a:solidFill>
            </a:endParaRPr>
          </a:p>
          <a:p>
            <a:pPr>
              <a:lnSpc>
                <a:spcPct val="150000"/>
              </a:lnSpc>
            </a:pPr>
            <a:r>
              <a:rPr lang="en-US" sz="2800" dirty="0" smtClean="0">
                <a:solidFill>
                  <a:schemeClr val="bg1"/>
                </a:solidFill>
              </a:rPr>
              <a:t>	One  of  the  most accepted  	</a:t>
            </a:r>
            <a:r>
              <a:rPr lang="en-US" sz="2800" dirty="0" err="1" smtClean="0">
                <a:solidFill>
                  <a:schemeClr val="bg1"/>
                </a:solidFill>
              </a:rPr>
              <a:t>pathogenetic</a:t>
            </a:r>
            <a:r>
              <a:rPr lang="en-US" sz="2800" dirty="0" smtClean="0">
                <a:solidFill>
                  <a:schemeClr val="bg1"/>
                </a:solidFill>
              </a:rPr>
              <a:t>  mechanisms  of  	neuronal pathology in ALS. </a:t>
            </a:r>
          </a:p>
          <a:p>
            <a:pPr>
              <a:lnSpc>
                <a:spcPct val="150000"/>
              </a:lnSpc>
            </a:pPr>
            <a:endParaRPr lang="en-US" sz="5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Excitotoxicity</a:t>
            </a:r>
            <a:endParaRPr lang="en-US" dirty="0"/>
          </a:p>
        </p:txBody>
      </p:sp>
      <p:sp>
        <p:nvSpPr>
          <p:cNvPr id="3" name="Content Placeholder 2"/>
          <p:cNvSpPr>
            <a:spLocks noGrp="1"/>
          </p:cNvSpPr>
          <p:nvPr>
            <p:ph sz="half" idx="1"/>
          </p:nvPr>
        </p:nvSpPr>
        <p:spPr>
          <a:xfrm>
            <a:off x="0" y="1143000"/>
            <a:ext cx="4495800" cy="5715000"/>
          </a:xfrm>
        </p:spPr>
        <p:txBody>
          <a:bodyPr>
            <a:normAutofit fontScale="92500" lnSpcReduction="20000"/>
          </a:bodyPr>
          <a:lstStyle/>
          <a:p>
            <a:pPr>
              <a:buNone/>
            </a:pPr>
            <a:endParaRPr lang="en-US" dirty="0" smtClean="0"/>
          </a:p>
          <a:p>
            <a:r>
              <a:rPr lang="en-US" dirty="0" smtClean="0"/>
              <a:t>Glutamate-induced </a:t>
            </a:r>
            <a:r>
              <a:rPr lang="en-US" dirty="0" err="1" smtClean="0"/>
              <a:t>excitotoxicity</a:t>
            </a:r>
            <a:r>
              <a:rPr lang="en-US" dirty="0" smtClean="0"/>
              <a:t> </a:t>
            </a:r>
          </a:p>
          <a:p>
            <a:pPr lvl="1"/>
            <a:r>
              <a:rPr lang="en-US" dirty="0" smtClean="0"/>
              <a:t>Acute neurological conditions and chronic </a:t>
            </a:r>
            <a:r>
              <a:rPr lang="en-US" dirty="0" err="1" smtClean="0"/>
              <a:t>neurodegeneration</a:t>
            </a:r>
            <a:r>
              <a:rPr lang="en-US" dirty="0" smtClean="0"/>
              <a:t>. </a:t>
            </a:r>
          </a:p>
          <a:p>
            <a:pPr lvl="1"/>
            <a:r>
              <a:rPr lang="en-US" dirty="0" smtClean="0"/>
              <a:t>ALS  - higher levels of glutamate in the serum and CSF. </a:t>
            </a:r>
          </a:p>
          <a:p>
            <a:pPr lvl="1"/>
            <a:r>
              <a:rPr lang="en-US" dirty="0" smtClean="0"/>
              <a:t>High glutamate-induced calcium influx in combination with a low calcium buffering capacity.</a:t>
            </a:r>
          </a:p>
          <a:p>
            <a:pPr lvl="1"/>
            <a:endParaRPr lang="en-US" dirty="0" smtClean="0"/>
          </a:p>
          <a:p>
            <a:r>
              <a:rPr lang="en-US" dirty="0" err="1" smtClean="0"/>
              <a:t>Excitotoxicity</a:t>
            </a:r>
            <a:r>
              <a:rPr lang="en-US" dirty="0" smtClean="0"/>
              <a:t>  indicates the disrupted role of surrounding </a:t>
            </a:r>
            <a:r>
              <a:rPr lang="en-US" dirty="0" err="1" smtClean="0"/>
              <a:t>nonneuronal</a:t>
            </a:r>
            <a:r>
              <a:rPr lang="en-US" dirty="0" smtClean="0"/>
              <a:t> cells in ALS</a:t>
            </a:r>
            <a:endParaRPr lang="en-US" dirty="0"/>
          </a:p>
        </p:txBody>
      </p:sp>
      <p:pic>
        <p:nvPicPr>
          <p:cNvPr id="5" name="Content Placeholder 4" descr="glutamate toxicity in als.png"/>
          <p:cNvPicPr>
            <a:picLocks noGrp="1" noChangeAspect="1"/>
          </p:cNvPicPr>
          <p:nvPr>
            <p:ph sz="half" idx="2"/>
          </p:nvPr>
        </p:nvPicPr>
        <p:blipFill>
          <a:blip r:embed="rId3"/>
          <a:stretch>
            <a:fillRect/>
          </a:stretch>
        </p:blipFill>
        <p:spPr>
          <a:xfrm>
            <a:off x="4648200" y="1143000"/>
            <a:ext cx="4495800" cy="541020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Environmental</a:t>
            </a:r>
            <a:endParaRPr lang="en-US" dirty="0"/>
          </a:p>
        </p:txBody>
      </p:sp>
      <p:sp>
        <p:nvSpPr>
          <p:cNvPr id="10" name="Content Placeholder 9"/>
          <p:cNvSpPr>
            <a:spLocks noGrp="1"/>
          </p:cNvSpPr>
          <p:nvPr>
            <p:ph sz="half" idx="1"/>
          </p:nvPr>
        </p:nvSpPr>
        <p:spPr/>
        <p:txBody>
          <a:bodyPr/>
          <a:lstStyle/>
          <a:p>
            <a:r>
              <a:rPr lang="en-US" dirty="0" smtClean="0"/>
              <a:t>Exposure to toxic agents</a:t>
            </a:r>
          </a:p>
          <a:p>
            <a:r>
              <a:rPr lang="en-US" dirty="0" smtClean="0"/>
              <a:t>Beta-n-</a:t>
            </a:r>
            <a:r>
              <a:rPr lang="en-US" dirty="0" err="1" smtClean="0"/>
              <a:t>MethylAmino</a:t>
            </a:r>
            <a:r>
              <a:rPr lang="en-US" dirty="0" smtClean="0"/>
              <a:t>-l-</a:t>
            </a:r>
            <a:r>
              <a:rPr lang="en-US" dirty="0" err="1" smtClean="0"/>
              <a:t>Alanine</a:t>
            </a:r>
            <a:r>
              <a:rPr lang="en-US" dirty="0" smtClean="0"/>
              <a:t> (BMAA)</a:t>
            </a:r>
          </a:p>
          <a:p>
            <a:pPr lvl="1"/>
            <a:r>
              <a:rPr lang="en-US" dirty="0" err="1" smtClean="0"/>
              <a:t>Cyanobacterial</a:t>
            </a:r>
            <a:r>
              <a:rPr lang="en-US" dirty="0" smtClean="0"/>
              <a:t>  neurotoxin, </a:t>
            </a:r>
          </a:p>
          <a:p>
            <a:pPr lvl="1"/>
            <a:r>
              <a:rPr lang="en-US" dirty="0" smtClean="0"/>
              <a:t>one of the dietary compounds found in the seed of the cycad </a:t>
            </a:r>
          </a:p>
          <a:p>
            <a:pPr lvl="1"/>
            <a:r>
              <a:rPr lang="en-US" dirty="0" smtClean="0"/>
              <a:t>Guamanian ALS</a:t>
            </a:r>
          </a:p>
          <a:p>
            <a:endParaRPr lang="en-US" dirty="0"/>
          </a:p>
        </p:txBody>
      </p:sp>
      <p:pic>
        <p:nvPicPr>
          <p:cNvPr id="15" name="Content Placeholder 14" descr="flying fox on cycad low.png"/>
          <p:cNvPicPr>
            <a:picLocks noGrp="1" noChangeAspect="1"/>
          </p:cNvPicPr>
          <p:nvPr>
            <p:ph sz="half" idx="2"/>
          </p:nvPr>
        </p:nvPicPr>
        <p:blipFill>
          <a:blip r:embed="rId3"/>
          <a:stretch>
            <a:fillRect/>
          </a:stretch>
        </p:blipFill>
        <p:spPr>
          <a:xfrm>
            <a:off x="4762234" y="1828800"/>
            <a:ext cx="4076966" cy="37338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a:t>
            </a:r>
            <a:endParaRPr lang="en-US" dirty="0"/>
          </a:p>
        </p:txBody>
      </p:sp>
      <p:sp>
        <p:nvSpPr>
          <p:cNvPr id="3" name="Content Placeholder 2"/>
          <p:cNvSpPr>
            <a:spLocks noGrp="1"/>
          </p:cNvSpPr>
          <p:nvPr>
            <p:ph sz="half" idx="1"/>
          </p:nvPr>
        </p:nvSpPr>
        <p:spPr/>
        <p:txBody>
          <a:bodyPr>
            <a:normAutofit/>
          </a:bodyPr>
          <a:lstStyle/>
          <a:p>
            <a:r>
              <a:rPr lang="en-US" dirty="0" smtClean="0"/>
              <a:t>Smoking</a:t>
            </a:r>
          </a:p>
          <a:p>
            <a:pPr lvl="1"/>
            <a:r>
              <a:rPr lang="en-US" dirty="0" smtClean="0"/>
              <a:t>Active smokers face approximately double risk of developing ALS compared to  people who never smoked.</a:t>
            </a:r>
          </a:p>
          <a:p>
            <a:pPr lvl="1"/>
            <a:r>
              <a:rPr lang="en-US" dirty="0" smtClean="0"/>
              <a:t>Former smokers face an intermediate risk.</a:t>
            </a:r>
          </a:p>
        </p:txBody>
      </p:sp>
      <p:pic>
        <p:nvPicPr>
          <p:cNvPr id="5" name="Content Placeholder 4" descr="20080423_124324_cd23cover.jpg"/>
          <p:cNvPicPr>
            <a:picLocks noGrp="1" noChangeAspect="1"/>
          </p:cNvPicPr>
          <p:nvPr>
            <p:ph sz="half" idx="2"/>
          </p:nvPr>
        </p:nvPicPr>
        <p:blipFill>
          <a:blip r:embed="rId3"/>
          <a:stretch>
            <a:fillRect/>
          </a:stretch>
        </p:blipFill>
        <p:spPr>
          <a:xfrm>
            <a:off x="4495800" y="1828800"/>
            <a:ext cx="4038600" cy="26924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Autoimmune mechanisms</a:t>
            </a:r>
            <a:endParaRPr lang="en-US" dirty="0"/>
          </a:p>
        </p:txBody>
      </p:sp>
      <p:pic>
        <p:nvPicPr>
          <p:cNvPr id="10" name="Content Placeholder 9" descr="Antigen_and_Antibody_by_DimitrisDimopoulos.jpg"/>
          <p:cNvPicPr>
            <a:picLocks noGrp="1" noChangeAspect="1"/>
          </p:cNvPicPr>
          <p:nvPr>
            <p:ph sz="half" idx="1"/>
          </p:nvPr>
        </p:nvPicPr>
        <p:blipFill>
          <a:blip r:embed="rId2"/>
          <a:stretch>
            <a:fillRect/>
          </a:stretch>
        </p:blipFill>
        <p:spPr>
          <a:xfrm>
            <a:off x="0" y="1676400"/>
            <a:ext cx="4495800" cy="5181600"/>
          </a:xfrm>
        </p:spPr>
      </p:pic>
      <p:pic>
        <p:nvPicPr>
          <p:cNvPr id="11" name="Content Placeholder 10" descr="Blausen_0625_Lymphocyte_T_cell.png"/>
          <p:cNvPicPr>
            <a:picLocks noGrp="1" noChangeAspect="1"/>
          </p:cNvPicPr>
          <p:nvPr>
            <p:ph sz="half" idx="2"/>
          </p:nvPr>
        </p:nvPicPr>
        <p:blipFill>
          <a:blip r:embed="rId3" cstate="print"/>
          <a:stretch>
            <a:fillRect/>
          </a:stretch>
        </p:blipFill>
        <p:spPr>
          <a:xfrm>
            <a:off x="4648200" y="1752600"/>
            <a:ext cx="4038600" cy="48768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Autoimmune mechanisms</a:t>
            </a:r>
            <a:endParaRPr lang="en-US" dirty="0"/>
          </a:p>
        </p:txBody>
      </p:sp>
      <p:sp>
        <p:nvSpPr>
          <p:cNvPr id="5" name="Text Placeholder 4"/>
          <p:cNvSpPr>
            <a:spLocks noGrp="1"/>
          </p:cNvSpPr>
          <p:nvPr>
            <p:ph type="body" idx="1"/>
          </p:nvPr>
        </p:nvSpPr>
        <p:spPr/>
        <p:txBody>
          <a:bodyPr/>
          <a:lstStyle/>
          <a:p>
            <a:pPr algn="ctr"/>
            <a:r>
              <a:rPr lang="en-US" dirty="0" err="1" smtClean="0"/>
              <a:t>Favouring</a:t>
            </a:r>
            <a:endParaRPr lang="en-US" dirty="0"/>
          </a:p>
        </p:txBody>
      </p:sp>
      <p:sp>
        <p:nvSpPr>
          <p:cNvPr id="3" name="Content Placeholder 2"/>
          <p:cNvSpPr>
            <a:spLocks noGrp="1"/>
          </p:cNvSpPr>
          <p:nvPr>
            <p:ph sz="half" idx="2"/>
          </p:nvPr>
        </p:nvSpPr>
        <p:spPr/>
        <p:txBody>
          <a:bodyPr>
            <a:normAutofit fontScale="92500" lnSpcReduction="20000"/>
          </a:bodyPr>
          <a:lstStyle/>
          <a:p>
            <a:r>
              <a:rPr lang="en-US" dirty="0" smtClean="0"/>
              <a:t>Auto-antibodies against cellular proteins of the spinal cord has been found in CSF of ALS patients.</a:t>
            </a:r>
          </a:p>
          <a:p>
            <a:pPr lvl="1"/>
            <a:r>
              <a:rPr lang="en-US" dirty="0" err="1" smtClean="0"/>
              <a:t>Eg</a:t>
            </a:r>
            <a:r>
              <a:rPr lang="en-US" dirty="0" smtClean="0"/>
              <a:t>:-Against High mobility group box 1 protein</a:t>
            </a:r>
          </a:p>
          <a:p>
            <a:r>
              <a:rPr lang="en-US" dirty="0" smtClean="0"/>
              <a:t>Modest T-cell infiltration in affected areas.</a:t>
            </a:r>
          </a:p>
          <a:p>
            <a:r>
              <a:rPr lang="en-US" dirty="0" smtClean="0"/>
              <a:t>An autoimmune model of ALS has been produced by the inoculation of guinea pigs with purified bovine motor neurons or spinal cord homogenate.</a:t>
            </a:r>
          </a:p>
          <a:p>
            <a:endParaRPr lang="en-US" dirty="0"/>
          </a:p>
        </p:txBody>
      </p:sp>
      <p:sp>
        <p:nvSpPr>
          <p:cNvPr id="6" name="Text Placeholder 5"/>
          <p:cNvSpPr>
            <a:spLocks noGrp="1"/>
          </p:cNvSpPr>
          <p:nvPr>
            <p:ph type="body" sz="quarter" idx="3"/>
          </p:nvPr>
        </p:nvSpPr>
        <p:spPr/>
        <p:txBody>
          <a:bodyPr/>
          <a:lstStyle/>
          <a:p>
            <a:pPr algn="ctr"/>
            <a:r>
              <a:rPr lang="en-US" dirty="0" smtClean="0"/>
              <a:t>Refuting</a:t>
            </a:r>
            <a:endParaRPr lang="en-US" dirty="0"/>
          </a:p>
        </p:txBody>
      </p:sp>
      <p:sp>
        <p:nvSpPr>
          <p:cNvPr id="7" name="Content Placeholder 6"/>
          <p:cNvSpPr>
            <a:spLocks noGrp="1"/>
          </p:cNvSpPr>
          <p:nvPr>
            <p:ph sz="quarter" idx="4"/>
          </p:nvPr>
        </p:nvSpPr>
        <p:spPr/>
        <p:txBody>
          <a:bodyPr>
            <a:normAutofit lnSpcReduction="10000"/>
          </a:bodyPr>
          <a:lstStyle/>
          <a:p>
            <a:r>
              <a:rPr lang="en-US" dirty="0" smtClean="0"/>
              <a:t>Trials that have tested autoimmune therapies have not had any effect on the progression of typical ALS.</a:t>
            </a:r>
          </a:p>
          <a:p>
            <a:r>
              <a:rPr lang="en-US" dirty="0" smtClean="0"/>
              <a:t>direct evidence of specific antibodies or T-cell clones attacking motor neurons has not been found</a:t>
            </a:r>
          </a:p>
          <a:p>
            <a:r>
              <a:rPr lang="en-US" dirty="0" smtClean="0"/>
              <a:t>This lack of direct evidence weakens the autoimmune hypothesis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Inflammation</a:t>
            </a:r>
            <a:endParaRPr lang="en-US" dirty="0"/>
          </a:p>
        </p:txBody>
      </p:sp>
      <p:pic>
        <p:nvPicPr>
          <p:cNvPr id="9" name="Content Placeholder 8" descr="cox2.png"/>
          <p:cNvPicPr>
            <a:picLocks noGrp="1" noChangeAspect="1"/>
          </p:cNvPicPr>
          <p:nvPr>
            <p:ph idx="1"/>
          </p:nvPr>
        </p:nvPicPr>
        <p:blipFill>
          <a:blip r:embed="rId2"/>
          <a:stretch>
            <a:fillRect/>
          </a:stretch>
        </p:blipFill>
        <p:spPr>
          <a:xfrm>
            <a:off x="0" y="1600200"/>
            <a:ext cx="9144000" cy="44958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Inflammation</a:t>
            </a:r>
            <a:endParaRPr lang="en-US" dirty="0"/>
          </a:p>
        </p:txBody>
      </p:sp>
      <p:sp>
        <p:nvSpPr>
          <p:cNvPr id="6" name="Content Placeholder 5"/>
          <p:cNvSpPr>
            <a:spLocks noGrp="1"/>
          </p:cNvSpPr>
          <p:nvPr>
            <p:ph idx="1"/>
          </p:nvPr>
        </p:nvSpPr>
        <p:spPr/>
        <p:txBody>
          <a:bodyPr>
            <a:normAutofit lnSpcReduction="10000"/>
          </a:bodyPr>
          <a:lstStyle/>
          <a:p>
            <a:r>
              <a:rPr lang="en-US" dirty="0" smtClean="0"/>
              <a:t>Produces reactive oxygen species in enormous  quantities – oxidative </a:t>
            </a:r>
            <a:r>
              <a:rPr lang="en-US" dirty="0" err="1" smtClean="0"/>
              <a:t>sress</a:t>
            </a:r>
            <a:r>
              <a:rPr lang="en-US" dirty="0" smtClean="0"/>
              <a:t>.</a:t>
            </a:r>
          </a:p>
          <a:p>
            <a:r>
              <a:rPr lang="en-US" dirty="0" smtClean="0"/>
              <a:t>ROS – causes protein </a:t>
            </a:r>
            <a:r>
              <a:rPr lang="en-US" dirty="0" err="1" smtClean="0"/>
              <a:t>dysfuntion</a:t>
            </a:r>
            <a:r>
              <a:rPr lang="en-US" dirty="0" smtClean="0"/>
              <a:t> impairing axonal transport.</a:t>
            </a:r>
          </a:p>
          <a:p>
            <a:r>
              <a:rPr lang="en-US" dirty="0" smtClean="0"/>
              <a:t>4-Hydroxynonenal – byproduct of lipid </a:t>
            </a:r>
            <a:r>
              <a:rPr lang="en-US" dirty="0" err="1" smtClean="0"/>
              <a:t>peroxidation</a:t>
            </a:r>
            <a:endParaRPr lang="en-US" dirty="0" smtClean="0"/>
          </a:p>
          <a:p>
            <a:pPr lvl="1"/>
            <a:r>
              <a:rPr lang="en-US" dirty="0" smtClean="0"/>
              <a:t>Bind to a </a:t>
            </a:r>
            <a:r>
              <a:rPr lang="en-US" dirty="0" err="1" smtClean="0"/>
              <a:t>glial</a:t>
            </a:r>
            <a:r>
              <a:rPr lang="en-US" dirty="0" smtClean="0"/>
              <a:t> glutamate transporter and to impair glutamate transport </a:t>
            </a:r>
          </a:p>
          <a:p>
            <a:pPr lvl="1"/>
            <a:r>
              <a:rPr lang="en-US" dirty="0" smtClean="0"/>
              <a:t>Impairs mitochondrial function</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Inflammation</a:t>
            </a:r>
            <a:endParaRPr lang="en-US" dirty="0"/>
          </a:p>
        </p:txBody>
      </p:sp>
      <p:pic>
        <p:nvPicPr>
          <p:cNvPr id="7" name="Picture 6" descr="neuroinflammation.article.png"/>
          <p:cNvPicPr>
            <a:picLocks noChangeAspect="1"/>
          </p:cNvPicPr>
          <p:nvPr/>
        </p:nvPicPr>
        <p:blipFill>
          <a:blip r:embed="rId3"/>
          <a:stretch>
            <a:fillRect/>
          </a:stretch>
        </p:blipFill>
        <p:spPr>
          <a:xfrm>
            <a:off x="0" y="1295400"/>
            <a:ext cx="9144000" cy="933580"/>
          </a:xfrm>
          <a:prstGeom prst="rect">
            <a:avLst/>
          </a:prstGeom>
        </p:spPr>
      </p:pic>
      <p:pic>
        <p:nvPicPr>
          <p:cNvPr id="8" name="Picture 7" descr="neuroinflammation.reference.png"/>
          <p:cNvPicPr>
            <a:picLocks noChangeAspect="1"/>
          </p:cNvPicPr>
          <p:nvPr/>
        </p:nvPicPr>
        <p:blipFill>
          <a:blip r:embed="rId4"/>
          <a:stretch>
            <a:fillRect/>
          </a:stretch>
        </p:blipFill>
        <p:spPr>
          <a:xfrm>
            <a:off x="4800600" y="1905000"/>
            <a:ext cx="4130030" cy="304800"/>
          </a:xfrm>
          <a:prstGeom prst="rect">
            <a:avLst/>
          </a:prstGeom>
        </p:spPr>
      </p:pic>
      <p:pic>
        <p:nvPicPr>
          <p:cNvPr id="10" name="Content Placeholder 9" descr="neuroinflammation.png"/>
          <p:cNvPicPr>
            <a:picLocks noGrp="1" noChangeAspect="1"/>
          </p:cNvPicPr>
          <p:nvPr>
            <p:ph idx="1"/>
          </p:nvPr>
        </p:nvPicPr>
        <p:blipFill>
          <a:blip r:embed="rId5"/>
          <a:stretch>
            <a:fillRect/>
          </a:stretch>
        </p:blipFill>
        <p:spPr>
          <a:xfrm>
            <a:off x="0" y="2666790"/>
            <a:ext cx="9144000" cy="4191210"/>
          </a:xfrm>
        </p:spPr>
      </p:pic>
      <p:sp>
        <p:nvSpPr>
          <p:cNvPr id="6" name="TextBox 5"/>
          <p:cNvSpPr txBox="1"/>
          <p:nvPr/>
        </p:nvSpPr>
        <p:spPr>
          <a:xfrm>
            <a:off x="0" y="5105400"/>
            <a:ext cx="9144000" cy="1754326"/>
          </a:xfrm>
          <a:prstGeom prst="rect">
            <a:avLst/>
          </a:prstGeom>
          <a:blipFill>
            <a:blip r:embed="rId6"/>
            <a:tile tx="0" ty="0" sx="100000" sy="100000" flip="none" algn="tl"/>
          </a:blipFill>
        </p:spPr>
        <p:txBody>
          <a:bodyPr wrap="square" rtlCol="0">
            <a:spAutoFit/>
          </a:bodyPr>
          <a:lstStyle/>
          <a:p>
            <a:endParaRPr lang="en-US" dirty="0" smtClean="0"/>
          </a:p>
          <a:p>
            <a:r>
              <a:rPr lang="en-US" sz="2400" dirty="0" smtClean="0"/>
              <a:t>High COX-2 levels in ALS spinal cords were </a:t>
            </a:r>
            <a:r>
              <a:rPr lang="en-US" sz="2400" b="1" dirty="0" smtClean="0"/>
              <a:t>not observed in unaffected areas of ALS brain or in peripheral organs,</a:t>
            </a:r>
            <a:r>
              <a:rPr lang="en-US" sz="2400" dirty="0" smtClean="0"/>
              <a:t> indicating a restriction to pathologically affected tissue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Amyotrophic  lateral  sclerosis  (ALS)</a:t>
            </a:r>
            <a:endParaRPr lang="en-US" dirty="0"/>
          </a:p>
        </p:txBody>
      </p:sp>
      <p:sp>
        <p:nvSpPr>
          <p:cNvPr id="3" name="Content Placeholder 2"/>
          <p:cNvSpPr>
            <a:spLocks noGrp="1"/>
          </p:cNvSpPr>
          <p:nvPr>
            <p:ph sz="half" idx="1"/>
          </p:nvPr>
        </p:nvSpPr>
        <p:spPr>
          <a:xfrm>
            <a:off x="0" y="1600200"/>
            <a:ext cx="4724400" cy="5257800"/>
          </a:xfrm>
        </p:spPr>
        <p:txBody>
          <a:bodyPr>
            <a:normAutofit fontScale="77500" lnSpcReduction="20000"/>
          </a:bodyPr>
          <a:lstStyle/>
          <a:p>
            <a:pPr>
              <a:lnSpc>
                <a:spcPct val="200000"/>
              </a:lnSpc>
            </a:pPr>
            <a:r>
              <a:rPr lang="en-US" dirty="0" smtClean="0"/>
              <a:t>progressive neurodegenerative disease </a:t>
            </a:r>
          </a:p>
          <a:p>
            <a:pPr>
              <a:lnSpc>
                <a:spcPct val="200000"/>
              </a:lnSpc>
            </a:pPr>
            <a:r>
              <a:rPr lang="en-US" dirty="0" smtClean="0"/>
              <a:t>characterized by loss of motor neurons in </a:t>
            </a:r>
          </a:p>
          <a:p>
            <a:pPr lvl="1">
              <a:lnSpc>
                <a:spcPct val="200000"/>
              </a:lnSpc>
            </a:pPr>
            <a:r>
              <a:rPr lang="en-US" dirty="0" smtClean="0"/>
              <a:t>motor cortex</a:t>
            </a:r>
          </a:p>
          <a:p>
            <a:pPr lvl="1">
              <a:lnSpc>
                <a:spcPct val="200000"/>
              </a:lnSpc>
            </a:pPr>
            <a:r>
              <a:rPr lang="en-US" dirty="0" smtClean="0"/>
              <a:t> brain stem </a:t>
            </a:r>
          </a:p>
          <a:p>
            <a:pPr lvl="1">
              <a:lnSpc>
                <a:spcPct val="200000"/>
              </a:lnSpc>
            </a:pPr>
            <a:r>
              <a:rPr lang="en-US" dirty="0" smtClean="0"/>
              <a:t>spinal cord</a:t>
            </a:r>
          </a:p>
          <a:p>
            <a:pPr>
              <a:lnSpc>
                <a:spcPct val="200000"/>
              </a:lnSpc>
            </a:pPr>
            <a:r>
              <a:rPr lang="en-US" dirty="0" smtClean="0"/>
              <a:t>dramatically reduces life expectancy</a:t>
            </a:r>
          </a:p>
        </p:txBody>
      </p:sp>
      <p:pic>
        <p:nvPicPr>
          <p:cNvPr id="6" name="Content Placeholder 5" descr="LMNUMN.jpg"/>
          <p:cNvPicPr>
            <a:picLocks noGrp="1" noChangeAspect="1"/>
          </p:cNvPicPr>
          <p:nvPr>
            <p:ph sz="half" idx="2"/>
          </p:nvPr>
        </p:nvPicPr>
        <p:blipFill>
          <a:blip r:embed="rId2"/>
          <a:stretch>
            <a:fillRect/>
          </a:stretch>
        </p:blipFill>
        <p:spPr>
          <a:xfrm>
            <a:off x="4648200" y="1371600"/>
            <a:ext cx="4038600" cy="50292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Inflammation</a:t>
            </a:r>
            <a:endParaRPr lang="en-US" dirty="0"/>
          </a:p>
        </p:txBody>
      </p:sp>
      <p:sp>
        <p:nvSpPr>
          <p:cNvPr id="3" name="Content Placeholder 2"/>
          <p:cNvSpPr>
            <a:spLocks noGrp="1"/>
          </p:cNvSpPr>
          <p:nvPr>
            <p:ph idx="1"/>
          </p:nvPr>
        </p:nvSpPr>
        <p:spPr>
          <a:xfrm>
            <a:off x="457200" y="2332037"/>
            <a:ext cx="8229600" cy="4525963"/>
          </a:xfrm>
        </p:spPr>
        <p:txBody>
          <a:bodyPr>
            <a:normAutofit/>
          </a:bodyPr>
          <a:lstStyle/>
          <a:p>
            <a:endParaRPr lang="en-US" dirty="0" smtClean="0"/>
          </a:p>
          <a:p>
            <a:r>
              <a:rPr lang="en-US" dirty="0" smtClean="0"/>
              <a:t>Most practical target for anti-inflammatory therapy is COX-2.</a:t>
            </a:r>
            <a:endParaRPr lang="en-US" dirty="0"/>
          </a:p>
        </p:txBody>
      </p:sp>
      <p:pic>
        <p:nvPicPr>
          <p:cNvPr id="4" name="Picture 3" descr="neuroinflammation.article.png"/>
          <p:cNvPicPr>
            <a:picLocks noChangeAspect="1"/>
          </p:cNvPicPr>
          <p:nvPr/>
        </p:nvPicPr>
        <p:blipFill>
          <a:blip r:embed="rId2"/>
          <a:stretch>
            <a:fillRect/>
          </a:stretch>
        </p:blipFill>
        <p:spPr>
          <a:xfrm>
            <a:off x="0" y="1219200"/>
            <a:ext cx="9144000" cy="933580"/>
          </a:xfrm>
          <a:prstGeom prst="rect">
            <a:avLst/>
          </a:prstGeom>
        </p:spPr>
      </p:pic>
      <p:pic>
        <p:nvPicPr>
          <p:cNvPr id="5" name="Picture 4" descr="neuroinflammation.reference.png"/>
          <p:cNvPicPr>
            <a:picLocks noChangeAspect="1"/>
          </p:cNvPicPr>
          <p:nvPr/>
        </p:nvPicPr>
        <p:blipFill>
          <a:blip r:embed="rId3"/>
          <a:stretch>
            <a:fillRect/>
          </a:stretch>
        </p:blipFill>
        <p:spPr>
          <a:xfrm>
            <a:off x="4800600" y="1905000"/>
            <a:ext cx="4130030" cy="3048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 - ALS</a:t>
            </a:r>
            <a:endParaRPr lang="en-US" dirty="0"/>
          </a:p>
        </p:txBody>
      </p:sp>
      <p:pic>
        <p:nvPicPr>
          <p:cNvPr id="6" name="Content Placeholder 5" descr="sadochondria.png"/>
          <p:cNvPicPr>
            <a:picLocks noGrp="1" noChangeAspect="1"/>
          </p:cNvPicPr>
          <p:nvPr>
            <p:ph sz="half" idx="1"/>
          </p:nvPr>
        </p:nvPicPr>
        <p:blipFill>
          <a:blip r:embed="rId2"/>
          <a:stretch>
            <a:fillRect/>
          </a:stretch>
        </p:blipFill>
        <p:spPr>
          <a:xfrm>
            <a:off x="622072" y="1600200"/>
            <a:ext cx="3708856" cy="4525963"/>
          </a:xfrm>
        </p:spPr>
      </p:pic>
      <p:sp>
        <p:nvSpPr>
          <p:cNvPr id="5" name="Content Placeholder 4"/>
          <p:cNvSpPr>
            <a:spLocks noGrp="1"/>
          </p:cNvSpPr>
          <p:nvPr>
            <p:ph sz="half" idx="2"/>
          </p:nvPr>
        </p:nvSpPr>
        <p:spPr/>
        <p:txBody>
          <a:bodyPr>
            <a:normAutofit fontScale="92500" lnSpcReduction="10000"/>
          </a:bodyPr>
          <a:lstStyle/>
          <a:p>
            <a:pPr>
              <a:buFont typeface="Wingdings" pitchFamily="2" charset="2"/>
              <a:buChar char="q"/>
            </a:pPr>
            <a:r>
              <a:rPr lang="en-US" dirty="0" smtClean="0"/>
              <a:t>Involved in the pathogenesis of ALS, principally through</a:t>
            </a:r>
          </a:p>
          <a:p>
            <a:r>
              <a:rPr lang="en-US" dirty="0" smtClean="0"/>
              <a:t>Mitochondrial dysfunction</a:t>
            </a:r>
          </a:p>
          <a:p>
            <a:pPr lvl="1"/>
            <a:r>
              <a:rPr lang="en-US" dirty="0" smtClean="0"/>
              <a:t>Energy failure</a:t>
            </a:r>
          </a:p>
          <a:p>
            <a:pPr lvl="1"/>
            <a:r>
              <a:rPr lang="en-US" dirty="0" smtClean="0"/>
              <a:t>Generation of ROS</a:t>
            </a:r>
          </a:p>
          <a:p>
            <a:pPr lvl="1"/>
            <a:r>
              <a:rPr lang="en-US" dirty="0" smtClean="0"/>
              <a:t>Impaired calcium handling</a:t>
            </a:r>
          </a:p>
          <a:p>
            <a:r>
              <a:rPr lang="en-US" dirty="0" smtClean="0"/>
              <a:t>Altered mitochondrial morphology</a:t>
            </a:r>
          </a:p>
          <a:p>
            <a:pPr lvl="1"/>
            <a:r>
              <a:rPr lang="en-US" dirty="0" smtClean="0"/>
              <a:t>defective axonal transport of mitochondria in ALS</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itochondria.figure.functional.png"/>
          <p:cNvPicPr>
            <a:picLocks noGrp="1" noChangeAspect="1"/>
          </p:cNvPicPr>
          <p:nvPr>
            <p:ph idx="4294967295"/>
          </p:nvPr>
        </p:nvPicPr>
        <p:blipFill>
          <a:blip r:embed="rId3"/>
          <a:stretch>
            <a:fillRect/>
          </a:stretch>
        </p:blipFill>
        <p:spPr>
          <a:xfrm>
            <a:off x="0" y="1600200"/>
            <a:ext cx="9144000" cy="5257800"/>
          </a:xfrm>
        </p:spPr>
      </p:pic>
      <p:pic>
        <p:nvPicPr>
          <p:cNvPr id="5" name="Picture 4" descr="mitochondria reference.png"/>
          <p:cNvPicPr>
            <a:picLocks noChangeAspect="1"/>
          </p:cNvPicPr>
          <p:nvPr/>
        </p:nvPicPr>
        <p:blipFill>
          <a:blip r:embed="rId4"/>
          <a:stretch>
            <a:fillRect/>
          </a:stretch>
        </p:blipFill>
        <p:spPr>
          <a:xfrm>
            <a:off x="-457200" y="0"/>
            <a:ext cx="9601200" cy="1371600"/>
          </a:xfrm>
          <a:prstGeom prst="rect">
            <a:avLst/>
          </a:prstGeom>
        </p:spPr>
      </p:pic>
      <p:pic>
        <p:nvPicPr>
          <p:cNvPr id="6" name="Picture 5" descr="mitochondria reference.article.png"/>
          <p:cNvPicPr>
            <a:picLocks noChangeAspect="1"/>
          </p:cNvPicPr>
          <p:nvPr/>
        </p:nvPicPr>
        <p:blipFill>
          <a:blip r:embed="rId5"/>
          <a:stretch>
            <a:fillRect/>
          </a:stretch>
        </p:blipFill>
        <p:spPr>
          <a:xfrm>
            <a:off x="4561835" y="1371600"/>
            <a:ext cx="4582165" cy="29531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Histopathology – </a:t>
            </a:r>
            <a:r>
              <a:rPr lang="en-US" dirty="0" err="1" smtClean="0"/>
              <a:t>Bunina</a:t>
            </a:r>
            <a:r>
              <a:rPr lang="en-US" dirty="0" smtClean="0"/>
              <a:t> Bodies</a:t>
            </a:r>
            <a:endParaRPr lang="en-US" dirty="0"/>
          </a:p>
        </p:txBody>
      </p:sp>
      <p:pic>
        <p:nvPicPr>
          <p:cNvPr id="6" name="Content Placeholder 5" descr="bunina bodies.jpeg"/>
          <p:cNvPicPr>
            <a:picLocks noGrp="1" noChangeAspect="1"/>
          </p:cNvPicPr>
          <p:nvPr>
            <p:ph sz="half" idx="1"/>
          </p:nvPr>
        </p:nvPicPr>
        <p:blipFill>
          <a:blip r:embed="rId2"/>
          <a:stretch>
            <a:fillRect/>
          </a:stretch>
        </p:blipFill>
        <p:spPr>
          <a:xfrm>
            <a:off x="0" y="1676400"/>
            <a:ext cx="4495800" cy="5181600"/>
          </a:xfrm>
        </p:spPr>
      </p:pic>
      <p:sp>
        <p:nvSpPr>
          <p:cNvPr id="5" name="Content Placeholder 4"/>
          <p:cNvSpPr>
            <a:spLocks noGrp="1"/>
          </p:cNvSpPr>
          <p:nvPr>
            <p:ph sz="half" idx="2"/>
          </p:nvPr>
        </p:nvSpPr>
        <p:spPr/>
        <p:txBody>
          <a:bodyPr>
            <a:normAutofit fontScale="92500" lnSpcReduction="10000"/>
          </a:bodyPr>
          <a:lstStyle/>
          <a:p>
            <a:pPr>
              <a:lnSpc>
                <a:spcPct val="160000"/>
              </a:lnSpc>
            </a:pPr>
            <a:r>
              <a:rPr lang="en-US" dirty="0" err="1" smtClean="0"/>
              <a:t>Pathognomonic</a:t>
            </a:r>
            <a:r>
              <a:rPr lang="en-US" dirty="0" smtClean="0"/>
              <a:t> feature of ALS</a:t>
            </a:r>
          </a:p>
          <a:p>
            <a:pPr>
              <a:lnSpc>
                <a:spcPct val="160000"/>
              </a:lnSpc>
            </a:pPr>
            <a:r>
              <a:rPr lang="en-US" dirty="0" err="1" smtClean="0"/>
              <a:t>Tat’yana</a:t>
            </a:r>
            <a:r>
              <a:rPr lang="en-US" dirty="0" smtClean="0"/>
              <a:t> </a:t>
            </a:r>
            <a:r>
              <a:rPr lang="en-US" dirty="0" err="1" smtClean="0"/>
              <a:t>Bunina</a:t>
            </a:r>
            <a:r>
              <a:rPr lang="en-US" dirty="0" smtClean="0"/>
              <a:t>, a </a:t>
            </a:r>
            <a:r>
              <a:rPr lang="en-US" dirty="0" err="1" smtClean="0"/>
              <a:t>neuropathologist</a:t>
            </a:r>
            <a:r>
              <a:rPr lang="en-US" dirty="0" smtClean="0"/>
              <a:t> from the USSR.</a:t>
            </a:r>
          </a:p>
          <a:p>
            <a:pPr>
              <a:lnSpc>
                <a:spcPct val="160000"/>
              </a:lnSpc>
            </a:pPr>
            <a:r>
              <a:rPr lang="en-US" dirty="0" smtClean="0"/>
              <a:t> She initially believed that they were a virus.</a:t>
            </a:r>
          </a:p>
          <a:p>
            <a:pPr>
              <a:lnSpc>
                <a:spcPct val="160000"/>
              </a:lnSpc>
              <a:buNone/>
            </a:pP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Histopathology</a:t>
            </a:r>
            <a:endParaRPr lang="en-US" dirty="0"/>
          </a:p>
        </p:txBody>
      </p:sp>
      <p:pic>
        <p:nvPicPr>
          <p:cNvPr id="6" name="Content Placeholder 5" descr="bunina bodies.jpeg"/>
          <p:cNvPicPr>
            <a:picLocks noGrp="1" noChangeAspect="1"/>
          </p:cNvPicPr>
          <p:nvPr>
            <p:ph sz="half" idx="1"/>
          </p:nvPr>
        </p:nvPicPr>
        <p:blipFill>
          <a:blip r:embed="rId2"/>
          <a:stretch>
            <a:fillRect/>
          </a:stretch>
        </p:blipFill>
        <p:spPr>
          <a:xfrm>
            <a:off x="0" y="1676400"/>
            <a:ext cx="4495800" cy="5181600"/>
          </a:xfrm>
        </p:spPr>
      </p:pic>
      <p:sp>
        <p:nvSpPr>
          <p:cNvPr id="5" name="Content Placeholder 4"/>
          <p:cNvSpPr>
            <a:spLocks noGrp="1"/>
          </p:cNvSpPr>
          <p:nvPr>
            <p:ph sz="half" idx="2"/>
          </p:nvPr>
        </p:nvSpPr>
        <p:spPr/>
        <p:txBody>
          <a:bodyPr>
            <a:normAutofit fontScale="92500"/>
          </a:bodyPr>
          <a:lstStyle/>
          <a:p>
            <a:pPr>
              <a:lnSpc>
                <a:spcPct val="160000"/>
              </a:lnSpc>
            </a:pPr>
            <a:r>
              <a:rPr lang="en-US" dirty="0" smtClean="0"/>
              <a:t>Golgi complex  is implicated in the formation of BBs</a:t>
            </a:r>
          </a:p>
          <a:p>
            <a:pPr>
              <a:lnSpc>
                <a:spcPct val="160000"/>
              </a:lnSpc>
            </a:pPr>
            <a:r>
              <a:rPr lang="en-US" dirty="0" smtClean="0"/>
              <a:t>May be related to nucleic acid </a:t>
            </a:r>
            <a:r>
              <a:rPr lang="en-US" dirty="0" err="1" smtClean="0"/>
              <a:t>dysmetabolism</a:t>
            </a:r>
            <a:r>
              <a:rPr lang="en-US" dirty="0" smtClean="0"/>
              <a:t> at the </a:t>
            </a:r>
            <a:r>
              <a:rPr lang="en-US" dirty="0" err="1" smtClean="0"/>
              <a:t>rER</a:t>
            </a:r>
            <a:r>
              <a:rPr lang="en-US" dirty="0" smtClean="0"/>
              <a:t>.</a:t>
            </a:r>
          </a:p>
          <a:p>
            <a:pPr>
              <a:lnSpc>
                <a:spcPct val="160000"/>
              </a:lnSpc>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Histopathology</a:t>
            </a:r>
            <a:endParaRPr lang="en-US" dirty="0"/>
          </a:p>
        </p:txBody>
      </p:sp>
      <p:pic>
        <p:nvPicPr>
          <p:cNvPr id="6" name="Content Placeholder 5" descr="bunina bodies.jpeg"/>
          <p:cNvPicPr>
            <a:picLocks noGrp="1" noChangeAspect="1"/>
          </p:cNvPicPr>
          <p:nvPr>
            <p:ph sz="half" idx="1"/>
          </p:nvPr>
        </p:nvPicPr>
        <p:blipFill>
          <a:blip r:embed="rId2"/>
          <a:stretch>
            <a:fillRect/>
          </a:stretch>
        </p:blipFill>
        <p:spPr>
          <a:xfrm>
            <a:off x="0" y="1676400"/>
            <a:ext cx="4495800" cy="5181600"/>
          </a:xfrm>
        </p:spPr>
      </p:pic>
      <p:sp>
        <p:nvSpPr>
          <p:cNvPr id="5" name="Content Placeholder 4"/>
          <p:cNvSpPr>
            <a:spLocks noGrp="1"/>
          </p:cNvSpPr>
          <p:nvPr>
            <p:ph sz="half" idx="2"/>
          </p:nvPr>
        </p:nvSpPr>
        <p:spPr>
          <a:xfrm>
            <a:off x="4648200" y="1600200"/>
            <a:ext cx="4038600" cy="5257800"/>
          </a:xfrm>
        </p:spPr>
        <p:txBody>
          <a:bodyPr>
            <a:normAutofit fontScale="70000" lnSpcReduction="20000"/>
          </a:bodyPr>
          <a:lstStyle/>
          <a:p>
            <a:pPr>
              <a:lnSpc>
                <a:spcPct val="160000"/>
              </a:lnSpc>
            </a:pPr>
            <a:r>
              <a:rPr lang="en-US" dirty="0" smtClean="0"/>
              <a:t>Identified in the cytoplasm and dendrites, but not within the </a:t>
            </a:r>
            <a:r>
              <a:rPr lang="en-US" dirty="0" err="1" smtClean="0"/>
              <a:t>axoplasm</a:t>
            </a:r>
            <a:endParaRPr lang="en-US" dirty="0" smtClean="0"/>
          </a:p>
          <a:p>
            <a:pPr>
              <a:lnSpc>
                <a:spcPct val="160000"/>
              </a:lnSpc>
            </a:pPr>
            <a:r>
              <a:rPr lang="en-US" dirty="0" smtClean="0"/>
              <a:t>With H&amp;E staining, appear as bright pink, oval </a:t>
            </a:r>
            <a:r>
              <a:rPr lang="en-US" dirty="0" err="1" smtClean="0"/>
              <a:t>eosinophilic</a:t>
            </a:r>
            <a:r>
              <a:rPr lang="en-US" dirty="0" smtClean="0"/>
              <a:t> inclusions, occasionally showing clear areas in the centre and forming clusters</a:t>
            </a:r>
          </a:p>
          <a:p>
            <a:pPr>
              <a:lnSpc>
                <a:spcPct val="160000"/>
              </a:lnSpc>
            </a:pPr>
            <a:r>
              <a:rPr lang="en-US" dirty="0" smtClean="0"/>
              <a:t> most commonly found in the motor neurons of the spinal cord and in the brainstem nuclei</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Clinical features</a:t>
            </a:r>
            <a:endParaRPr lang="en-US" dirty="0"/>
          </a:p>
        </p:txBody>
      </p:sp>
      <p:sp>
        <p:nvSpPr>
          <p:cNvPr id="8" name="Content Placeholder 7"/>
          <p:cNvSpPr>
            <a:spLocks noGrp="1"/>
          </p:cNvSpPr>
          <p:nvPr>
            <p:ph idx="1"/>
          </p:nvPr>
        </p:nvSpPr>
        <p:spPr/>
        <p:txBody>
          <a:bodyPr>
            <a:normAutofit fontScale="92500"/>
          </a:bodyPr>
          <a:lstStyle/>
          <a:p>
            <a:pPr>
              <a:lnSpc>
                <a:spcPct val="150000"/>
              </a:lnSpc>
            </a:pPr>
            <a:r>
              <a:rPr lang="en-US" sz="2800" dirty="0" smtClean="0"/>
              <a:t>Clinical picture of ALS is a stereotypical one, resulting from combination of signs,  secondary to dysfunction of both UMN and LMN.</a:t>
            </a:r>
          </a:p>
          <a:p>
            <a:pPr>
              <a:lnSpc>
                <a:spcPct val="150000"/>
              </a:lnSpc>
            </a:pPr>
            <a:r>
              <a:rPr lang="en-US" sz="2800" dirty="0" smtClean="0"/>
              <a:t>Objective sensory findings  are incompatible with a diagnosis of amyotrophic lateral sclerosis. </a:t>
            </a:r>
          </a:p>
          <a:p>
            <a:pPr>
              <a:lnSpc>
                <a:spcPct val="150000"/>
              </a:lnSpc>
            </a:pPr>
            <a:r>
              <a:rPr lang="en-US" sz="2800" dirty="0" smtClean="0"/>
              <a:t>Inexorably progressive</a:t>
            </a:r>
          </a:p>
          <a:p>
            <a:pPr lvl="1">
              <a:lnSpc>
                <a:spcPct val="150000"/>
              </a:lnSpc>
            </a:pPr>
            <a:r>
              <a:rPr lang="en-US" dirty="0" smtClean="0"/>
              <a:t>50% of patients dying within 3 years of onset.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Clinical features</a:t>
            </a:r>
            <a:endParaRPr lang="en-US" dirty="0"/>
          </a:p>
        </p:txBody>
      </p:sp>
      <p:sp>
        <p:nvSpPr>
          <p:cNvPr id="9" name="Text Placeholder 8"/>
          <p:cNvSpPr>
            <a:spLocks noGrp="1"/>
          </p:cNvSpPr>
          <p:nvPr>
            <p:ph type="body" idx="1"/>
          </p:nvPr>
        </p:nvSpPr>
        <p:spPr/>
        <p:txBody>
          <a:bodyPr/>
          <a:lstStyle/>
          <a:p>
            <a:pPr algn="ctr"/>
            <a:r>
              <a:rPr lang="en-US" dirty="0" smtClean="0"/>
              <a:t>LMN Features</a:t>
            </a:r>
            <a:endParaRPr lang="en-US" dirty="0"/>
          </a:p>
        </p:txBody>
      </p:sp>
      <p:sp>
        <p:nvSpPr>
          <p:cNvPr id="10" name="Content Placeholder 9"/>
          <p:cNvSpPr>
            <a:spLocks noGrp="1"/>
          </p:cNvSpPr>
          <p:nvPr>
            <p:ph sz="half" idx="2"/>
          </p:nvPr>
        </p:nvSpPr>
        <p:spPr/>
        <p:txBody>
          <a:bodyPr>
            <a:normAutofit/>
          </a:bodyPr>
          <a:lstStyle/>
          <a:p>
            <a:r>
              <a:rPr lang="en-US" dirty="0" smtClean="0"/>
              <a:t>Weakness</a:t>
            </a:r>
          </a:p>
          <a:p>
            <a:r>
              <a:rPr lang="en-US" dirty="0" smtClean="0"/>
              <a:t>Wasting and atrophy of muscles</a:t>
            </a:r>
          </a:p>
          <a:p>
            <a:r>
              <a:rPr lang="en-US" dirty="0" err="1" smtClean="0"/>
              <a:t>Fasciculations</a:t>
            </a:r>
            <a:endParaRPr lang="en-US" dirty="0" smtClean="0"/>
          </a:p>
          <a:p>
            <a:r>
              <a:rPr lang="en-US" dirty="0" smtClean="0"/>
              <a:t>Cramping</a:t>
            </a:r>
          </a:p>
          <a:p>
            <a:r>
              <a:rPr lang="en-US" dirty="0" smtClean="0"/>
              <a:t>Bulbar symptoms</a:t>
            </a:r>
          </a:p>
          <a:p>
            <a:pPr lvl="1"/>
            <a:r>
              <a:rPr lang="en-US" dirty="0" smtClean="0"/>
              <a:t>Slurring </a:t>
            </a:r>
            <a:r>
              <a:rPr lang="en-US" dirty="0" err="1" smtClean="0"/>
              <a:t>Dysarthria</a:t>
            </a:r>
            <a:r>
              <a:rPr lang="en-US" dirty="0" smtClean="0"/>
              <a:t> </a:t>
            </a:r>
          </a:p>
          <a:p>
            <a:pPr lvl="1"/>
            <a:r>
              <a:rPr lang="en-US" dirty="0" err="1" smtClean="0"/>
              <a:t>Dysphagia</a:t>
            </a:r>
            <a:endParaRPr lang="en-US" dirty="0" smtClean="0"/>
          </a:p>
          <a:p>
            <a:pPr lvl="1"/>
            <a:r>
              <a:rPr lang="en-US" dirty="0" smtClean="0"/>
              <a:t>Chewing difficulty</a:t>
            </a:r>
          </a:p>
        </p:txBody>
      </p:sp>
      <p:sp>
        <p:nvSpPr>
          <p:cNvPr id="11" name="Text Placeholder 10"/>
          <p:cNvSpPr>
            <a:spLocks noGrp="1"/>
          </p:cNvSpPr>
          <p:nvPr>
            <p:ph type="body" sz="quarter" idx="3"/>
          </p:nvPr>
        </p:nvSpPr>
        <p:spPr/>
        <p:txBody>
          <a:bodyPr/>
          <a:lstStyle/>
          <a:p>
            <a:pPr algn="ctr"/>
            <a:r>
              <a:rPr lang="en-US" dirty="0" smtClean="0"/>
              <a:t>UMN Features</a:t>
            </a:r>
            <a:endParaRPr lang="en-US" dirty="0"/>
          </a:p>
        </p:txBody>
      </p:sp>
      <p:sp>
        <p:nvSpPr>
          <p:cNvPr id="12" name="Content Placeholder 11"/>
          <p:cNvSpPr>
            <a:spLocks noGrp="1"/>
          </p:cNvSpPr>
          <p:nvPr>
            <p:ph sz="quarter" idx="4"/>
          </p:nvPr>
        </p:nvSpPr>
        <p:spPr/>
        <p:txBody>
          <a:bodyPr/>
          <a:lstStyle/>
          <a:p>
            <a:r>
              <a:rPr lang="en-US" dirty="0" smtClean="0"/>
              <a:t>Spasticity  &gt; weakness</a:t>
            </a:r>
            <a:endParaRPr lang="en-US" dirty="0"/>
          </a:p>
          <a:p>
            <a:r>
              <a:rPr lang="en-US" dirty="0" err="1" smtClean="0"/>
              <a:t>Pseudobulbar</a:t>
            </a:r>
            <a:r>
              <a:rPr lang="en-US" dirty="0" smtClean="0"/>
              <a:t> affect</a:t>
            </a:r>
          </a:p>
          <a:p>
            <a:r>
              <a:rPr lang="en-US" dirty="0" smtClean="0"/>
              <a:t>Exaggerated DTR</a:t>
            </a:r>
          </a:p>
          <a:p>
            <a:r>
              <a:rPr lang="en-US" dirty="0" smtClean="0"/>
              <a:t>Spastic </a:t>
            </a:r>
            <a:r>
              <a:rPr lang="en-US" dirty="0" err="1" smtClean="0"/>
              <a:t>dysarthria</a:t>
            </a:r>
            <a:endParaRPr lang="en-US" dirty="0" smtClean="0"/>
          </a:p>
          <a:p>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idx="1"/>
          </p:nvPr>
        </p:nvSpPr>
        <p:spPr/>
        <p:txBody>
          <a:bodyPr/>
          <a:lstStyle/>
          <a:p>
            <a:pPr>
              <a:buFont typeface="Wingdings" pitchFamily="2" charset="2"/>
              <a:buChar char="Ø"/>
            </a:pPr>
            <a:r>
              <a:rPr lang="en-US" dirty="0" smtClean="0"/>
              <a:t>Recognized feature of the disease </a:t>
            </a:r>
          </a:p>
          <a:p>
            <a:pPr>
              <a:buFont typeface="Wingdings" pitchFamily="2" charset="2"/>
              <a:buChar char="Ø"/>
            </a:pPr>
            <a:r>
              <a:rPr lang="en-US" dirty="0" smtClean="0"/>
              <a:t>Due to</a:t>
            </a:r>
          </a:p>
          <a:p>
            <a:r>
              <a:rPr lang="en-US" dirty="0" smtClean="0"/>
              <a:t>Age of onset</a:t>
            </a:r>
          </a:p>
          <a:p>
            <a:r>
              <a:rPr lang="en-US" dirty="0" smtClean="0"/>
              <a:t>Variable mix of UMN and LMN signs</a:t>
            </a:r>
          </a:p>
          <a:p>
            <a:r>
              <a:rPr lang="en-US" dirty="0" smtClean="0"/>
              <a:t>Site of onset</a:t>
            </a:r>
          </a:p>
          <a:p>
            <a:r>
              <a:rPr lang="en-US" dirty="0" smtClean="0"/>
              <a:t>Survival</a:t>
            </a:r>
          </a:p>
          <a:p>
            <a:r>
              <a:rPr lang="en-US" dirty="0" smtClean="0"/>
              <a:t>Association with other conditions</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idx="1"/>
          </p:nvPr>
        </p:nvSpPr>
        <p:spPr/>
        <p:txBody>
          <a:bodyPr>
            <a:normAutofit/>
          </a:bodyPr>
          <a:lstStyle/>
          <a:p>
            <a:pPr>
              <a:buFont typeface="Wingdings" pitchFamily="2" charset="2"/>
              <a:buChar char="Ø"/>
            </a:pPr>
            <a:r>
              <a:rPr lang="en-US" dirty="0" smtClean="0"/>
              <a:t>Age of onset</a:t>
            </a:r>
          </a:p>
          <a:p>
            <a:r>
              <a:rPr lang="en-US" dirty="0" smtClean="0"/>
              <a:t>Mean age of disease onset is about 65 years.</a:t>
            </a:r>
          </a:p>
          <a:p>
            <a:r>
              <a:rPr lang="en-US" dirty="0" smtClean="0"/>
              <a:t>Young-onset ALS</a:t>
            </a:r>
          </a:p>
          <a:p>
            <a:pPr lvl="1"/>
            <a:r>
              <a:rPr lang="en-US" dirty="0" smtClean="0"/>
              <a:t>onset in the third to fourth decade</a:t>
            </a:r>
          </a:p>
          <a:p>
            <a:pPr lvl="1"/>
            <a:r>
              <a:rPr lang="en-US" dirty="0" smtClean="0"/>
              <a:t>predominant UMN signs</a:t>
            </a:r>
          </a:p>
          <a:p>
            <a:pPr lvl="1"/>
            <a:r>
              <a:rPr lang="en-US" dirty="0" smtClean="0"/>
              <a:t>male prevalence</a:t>
            </a:r>
          </a:p>
          <a:p>
            <a:pPr lvl="1"/>
            <a:r>
              <a:rPr lang="en-US" dirty="0" smtClean="0"/>
              <a:t>Less common bulbar onset</a:t>
            </a:r>
          </a:p>
          <a:p>
            <a:pPr lvl="1"/>
            <a:r>
              <a:rPr lang="en-US" dirty="0" smtClean="0"/>
              <a:t>more prolonged survival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Jean-Martin  Charcot</a:t>
            </a:r>
            <a:endParaRPr lang="en-US" dirty="0"/>
          </a:p>
        </p:txBody>
      </p:sp>
      <p:sp>
        <p:nvSpPr>
          <p:cNvPr id="8" name="Content Placeholder 7"/>
          <p:cNvSpPr>
            <a:spLocks noGrp="1"/>
          </p:cNvSpPr>
          <p:nvPr>
            <p:ph sz="half" idx="1"/>
          </p:nvPr>
        </p:nvSpPr>
        <p:spPr/>
        <p:txBody>
          <a:bodyPr>
            <a:normAutofit fontScale="92500" lnSpcReduction="20000"/>
          </a:bodyPr>
          <a:lstStyle/>
          <a:p>
            <a:pPr>
              <a:lnSpc>
                <a:spcPct val="200000"/>
              </a:lnSpc>
            </a:pPr>
            <a:r>
              <a:rPr lang="en-US" dirty="0" smtClean="0"/>
              <a:t>first  described ALS in  scientific literature.</a:t>
            </a:r>
          </a:p>
          <a:p>
            <a:pPr>
              <a:lnSpc>
                <a:spcPct val="200000"/>
              </a:lnSpc>
            </a:pPr>
            <a:r>
              <a:rPr lang="en-US" dirty="0" smtClean="0"/>
              <a:t>1869</a:t>
            </a:r>
          </a:p>
          <a:p>
            <a:pPr>
              <a:lnSpc>
                <a:spcPct val="200000"/>
              </a:lnSpc>
            </a:pPr>
            <a:r>
              <a:rPr lang="en-US" dirty="0" smtClean="0"/>
              <a:t>SLA (</a:t>
            </a:r>
            <a:r>
              <a:rPr lang="en-US" dirty="0" err="1" smtClean="0"/>
              <a:t>sclérose</a:t>
            </a:r>
            <a:r>
              <a:rPr lang="en-US" dirty="0" smtClean="0"/>
              <a:t> </a:t>
            </a:r>
            <a:r>
              <a:rPr lang="en-US" dirty="0" err="1" smtClean="0"/>
              <a:t>latérale</a:t>
            </a:r>
            <a:r>
              <a:rPr lang="en-US" dirty="0" smtClean="0"/>
              <a:t> </a:t>
            </a:r>
            <a:r>
              <a:rPr lang="en-US" dirty="0" err="1" smtClean="0"/>
              <a:t>amyotrophique</a:t>
            </a:r>
            <a:r>
              <a:rPr lang="en-US" dirty="0" smtClean="0"/>
              <a:t>),</a:t>
            </a:r>
          </a:p>
          <a:p>
            <a:pPr lvl="1">
              <a:lnSpc>
                <a:spcPct val="200000"/>
              </a:lnSpc>
            </a:pPr>
            <a:r>
              <a:rPr lang="en-US" dirty="0" smtClean="0"/>
              <a:t>term is preferred in France</a:t>
            </a:r>
          </a:p>
          <a:p>
            <a:endParaRPr lang="en-US" dirty="0" smtClean="0"/>
          </a:p>
          <a:p>
            <a:endParaRPr lang="en-US" dirty="0"/>
          </a:p>
        </p:txBody>
      </p:sp>
      <p:pic>
        <p:nvPicPr>
          <p:cNvPr id="10" name="Content Placeholder 9" descr="jean charcot.png"/>
          <p:cNvPicPr>
            <a:picLocks noGrp="1" noChangeAspect="1"/>
          </p:cNvPicPr>
          <p:nvPr>
            <p:ph sz="half" idx="2"/>
          </p:nvPr>
        </p:nvPicPr>
        <p:blipFill>
          <a:blip r:embed="rId3"/>
          <a:stretch>
            <a:fillRect/>
          </a:stretch>
        </p:blipFill>
        <p:spPr>
          <a:xfrm>
            <a:off x="4911156" y="1600200"/>
            <a:ext cx="3512688" cy="4525963"/>
          </a:xfrm>
        </p:spPr>
      </p:pic>
      <p:sp>
        <p:nvSpPr>
          <p:cNvPr id="11" name="TextBox 10"/>
          <p:cNvSpPr txBox="1"/>
          <p:nvPr/>
        </p:nvSpPr>
        <p:spPr>
          <a:xfrm>
            <a:off x="5029200" y="6248400"/>
            <a:ext cx="3352800" cy="369332"/>
          </a:xfrm>
          <a:prstGeom prst="rect">
            <a:avLst/>
          </a:prstGeom>
          <a:noFill/>
        </p:spPr>
        <p:txBody>
          <a:bodyPr wrap="square" rtlCol="0">
            <a:spAutoFit/>
          </a:bodyPr>
          <a:lstStyle/>
          <a:p>
            <a:pPr algn="ctr"/>
            <a:r>
              <a:rPr lang="en-US" dirty="0" smtClean="0"/>
              <a:t>Jean-Martin  Charcot</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idx="1"/>
          </p:nvPr>
        </p:nvSpPr>
        <p:spPr/>
        <p:txBody>
          <a:bodyPr>
            <a:normAutofit/>
          </a:bodyPr>
          <a:lstStyle/>
          <a:p>
            <a:pPr>
              <a:buFont typeface="Wingdings" pitchFamily="2" charset="2"/>
              <a:buChar char="Ø"/>
            </a:pPr>
            <a:r>
              <a:rPr lang="en-US" dirty="0" smtClean="0"/>
              <a:t>Age of onset</a:t>
            </a:r>
          </a:p>
          <a:p>
            <a:r>
              <a:rPr lang="en-US" dirty="0" smtClean="0"/>
              <a:t>Juvenile ALS</a:t>
            </a:r>
          </a:p>
          <a:p>
            <a:pPr lvl="1"/>
            <a:r>
              <a:rPr lang="en-US" dirty="0" smtClean="0"/>
              <a:t>Rare </a:t>
            </a:r>
          </a:p>
          <a:p>
            <a:pPr lvl="1"/>
            <a:r>
              <a:rPr lang="en-US" dirty="0" smtClean="0"/>
              <a:t>Onset - first two decades</a:t>
            </a:r>
          </a:p>
          <a:p>
            <a:pPr lvl="1"/>
            <a:r>
              <a:rPr lang="en-US" dirty="0" smtClean="0"/>
              <a:t>Relatively benign course</a:t>
            </a:r>
          </a:p>
          <a:p>
            <a:pPr lvl="1"/>
            <a:r>
              <a:rPr lang="en-US" dirty="0" smtClean="0"/>
              <a:t>familial in majority of cases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sz="half" idx="1"/>
          </p:nvPr>
        </p:nvSpPr>
        <p:spPr/>
        <p:txBody>
          <a:bodyPr/>
          <a:lstStyle/>
          <a:p>
            <a:pPr>
              <a:buFont typeface="Wingdings" pitchFamily="2" charset="2"/>
              <a:buChar char="Ø"/>
            </a:pPr>
            <a:r>
              <a:rPr lang="en-US" dirty="0" smtClean="0"/>
              <a:t>Variable mix of UMN and LMN signs</a:t>
            </a:r>
          </a:p>
          <a:p>
            <a:pPr>
              <a:buFont typeface="Wingdings" pitchFamily="2" charset="2"/>
              <a:buChar char="Ø"/>
            </a:pPr>
            <a:endParaRPr lang="en-US" dirty="0" smtClean="0"/>
          </a:p>
          <a:p>
            <a:pPr>
              <a:buFont typeface="Wingdings" pitchFamily="2" charset="2"/>
              <a:buChar char="Ø"/>
            </a:pPr>
            <a:endParaRPr lang="en-US" dirty="0" smtClean="0"/>
          </a:p>
          <a:p>
            <a:r>
              <a:rPr lang="en-US" dirty="0" smtClean="0"/>
              <a:t>major contributor to </a:t>
            </a:r>
            <a:r>
              <a:rPr lang="en-US" dirty="0" err="1" smtClean="0"/>
              <a:t>phenotypical</a:t>
            </a:r>
            <a:r>
              <a:rPr lang="en-US" dirty="0" smtClean="0"/>
              <a:t> heterogeneity of ALS</a:t>
            </a:r>
          </a:p>
          <a:p>
            <a:endParaRPr lang="en-US" dirty="0" smtClean="0"/>
          </a:p>
          <a:p>
            <a:pPr>
              <a:buFont typeface="Wingdings" pitchFamily="2" charset="2"/>
              <a:buChar char="Ø"/>
            </a:pPr>
            <a:endParaRPr lang="en-US" dirty="0" smtClean="0"/>
          </a:p>
        </p:txBody>
      </p:sp>
      <p:pic>
        <p:nvPicPr>
          <p:cNvPr id="6" name="Content Placeholder 5" descr="Untitled.png"/>
          <p:cNvPicPr>
            <a:picLocks noGrp="1" noChangeAspect="1"/>
          </p:cNvPicPr>
          <p:nvPr>
            <p:ph sz="half" idx="2"/>
          </p:nvPr>
        </p:nvPicPr>
        <p:blipFill>
          <a:blip r:embed="rId2"/>
          <a:stretch>
            <a:fillRect/>
          </a:stretch>
        </p:blipFill>
        <p:spPr>
          <a:xfrm>
            <a:off x="4800600" y="1905000"/>
            <a:ext cx="3924848" cy="3191321"/>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sz="half" idx="1"/>
          </p:nvPr>
        </p:nvSpPr>
        <p:spPr>
          <a:xfrm>
            <a:off x="0" y="1600200"/>
            <a:ext cx="4953000" cy="5257800"/>
          </a:xfrm>
        </p:spPr>
        <p:txBody>
          <a:bodyPr>
            <a:noAutofit/>
          </a:bodyPr>
          <a:lstStyle/>
          <a:p>
            <a:pPr>
              <a:buFont typeface="Wingdings" pitchFamily="2" charset="2"/>
              <a:buChar char="Ø"/>
            </a:pPr>
            <a:r>
              <a:rPr lang="en-US" sz="1600" dirty="0" smtClean="0"/>
              <a:t> </a:t>
            </a:r>
            <a:r>
              <a:rPr lang="en-US" sz="2400" b="1" dirty="0" smtClean="0"/>
              <a:t>Classic ALS (Charcot type) </a:t>
            </a:r>
          </a:p>
          <a:p>
            <a:r>
              <a:rPr lang="en-US" sz="2400" dirty="0" smtClean="0"/>
              <a:t>most frequent form</a:t>
            </a:r>
          </a:p>
          <a:p>
            <a:r>
              <a:rPr lang="en-US" sz="2400" dirty="0" smtClean="0"/>
              <a:t>predominant LMN signs combined with slight to moderate pyramidal signs. </a:t>
            </a:r>
          </a:p>
          <a:p>
            <a:endParaRPr lang="en-US" sz="2400" dirty="0" smtClean="0"/>
          </a:p>
          <a:p>
            <a:pPr>
              <a:buFont typeface="Wingdings" pitchFamily="2" charset="2"/>
              <a:buChar char="Ø"/>
            </a:pPr>
            <a:r>
              <a:rPr lang="en-US" sz="2400" b="1" dirty="0" smtClean="0"/>
              <a:t>Upper motor neuron-dominant (UMN-D) ALS </a:t>
            </a:r>
          </a:p>
          <a:p>
            <a:r>
              <a:rPr lang="en-US" sz="2400" dirty="0" smtClean="0"/>
              <a:t>dominated by pyramidal signs, consisting mainly of severe </a:t>
            </a:r>
            <a:r>
              <a:rPr lang="en-US" sz="2400" dirty="0" err="1" smtClean="0"/>
              <a:t>spino</a:t>
            </a:r>
            <a:r>
              <a:rPr lang="en-US" sz="2400" dirty="0" smtClean="0"/>
              <a:t>-bulbar spasticity, associated with slight LMN signs. </a:t>
            </a:r>
          </a:p>
        </p:txBody>
      </p:sp>
      <p:pic>
        <p:nvPicPr>
          <p:cNvPr id="6" name="Content Placeholder 5" descr="Untitled.png"/>
          <p:cNvPicPr>
            <a:picLocks noGrp="1" noChangeAspect="1"/>
          </p:cNvPicPr>
          <p:nvPr>
            <p:ph sz="half" idx="2"/>
          </p:nvPr>
        </p:nvPicPr>
        <p:blipFill>
          <a:blip r:embed="rId2"/>
          <a:stretch>
            <a:fillRect/>
          </a:stretch>
        </p:blipFill>
        <p:spPr>
          <a:xfrm>
            <a:off x="4800600" y="1905000"/>
            <a:ext cx="3924848" cy="319132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sz="half" idx="1"/>
          </p:nvPr>
        </p:nvSpPr>
        <p:spPr>
          <a:xfrm>
            <a:off x="0" y="1600200"/>
            <a:ext cx="4953000" cy="5257800"/>
          </a:xfrm>
        </p:spPr>
        <p:txBody>
          <a:bodyPr>
            <a:noAutofit/>
          </a:bodyPr>
          <a:lstStyle/>
          <a:p>
            <a:pPr>
              <a:buFont typeface="Wingdings" pitchFamily="2" charset="2"/>
              <a:buChar char="Ø"/>
            </a:pPr>
            <a:r>
              <a:rPr lang="en-US" sz="2400" b="1" dirty="0" smtClean="0"/>
              <a:t>Progressive muscular atrophy (PMA)</a:t>
            </a:r>
          </a:p>
          <a:p>
            <a:r>
              <a:rPr lang="en-US" sz="2400" dirty="0" smtClean="0"/>
              <a:t>Pure LMN signs without any accompanying clinical or electrophysiological UMN signs.</a:t>
            </a:r>
          </a:p>
          <a:p>
            <a:endParaRPr lang="en-US" sz="2400" dirty="0" smtClean="0"/>
          </a:p>
          <a:p>
            <a:pPr>
              <a:buFont typeface="Wingdings" pitchFamily="2" charset="2"/>
              <a:buChar char="Ø"/>
            </a:pPr>
            <a:r>
              <a:rPr lang="en-US" sz="2400" b="1" dirty="0" smtClean="0"/>
              <a:t>primary lateral sclerosis (PLS) </a:t>
            </a:r>
          </a:p>
          <a:p>
            <a:r>
              <a:rPr lang="en-US" sz="2400" dirty="0" smtClean="0"/>
              <a:t>About 2–5% of patients with motor neuron disease</a:t>
            </a:r>
          </a:p>
          <a:p>
            <a:r>
              <a:rPr lang="en-US" sz="2400" dirty="0" smtClean="0"/>
              <a:t>exclusive involvement of UMNs with predominant </a:t>
            </a:r>
            <a:r>
              <a:rPr lang="en-US" sz="2400" dirty="0" err="1" smtClean="0"/>
              <a:t>spino</a:t>
            </a:r>
            <a:r>
              <a:rPr lang="en-US" sz="2400" dirty="0" smtClean="0"/>
              <a:t>-bulbar spasticity</a:t>
            </a:r>
          </a:p>
        </p:txBody>
      </p:sp>
      <p:pic>
        <p:nvPicPr>
          <p:cNvPr id="6" name="Content Placeholder 5" descr="Untitled.png"/>
          <p:cNvPicPr>
            <a:picLocks noGrp="1" noChangeAspect="1"/>
          </p:cNvPicPr>
          <p:nvPr>
            <p:ph sz="half" idx="2"/>
          </p:nvPr>
        </p:nvPicPr>
        <p:blipFill>
          <a:blip r:embed="rId2"/>
          <a:stretch>
            <a:fillRect/>
          </a:stretch>
        </p:blipFill>
        <p:spPr>
          <a:xfrm>
            <a:off x="4800600" y="1905000"/>
            <a:ext cx="3924848" cy="3191321"/>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idx="1"/>
          </p:nvPr>
        </p:nvSpPr>
        <p:spPr/>
        <p:txBody>
          <a:bodyPr/>
          <a:lstStyle/>
          <a:p>
            <a:pPr>
              <a:buFont typeface="Wingdings" pitchFamily="2" charset="2"/>
              <a:buChar char="Ø"/>
            </a:pPr>
            <a:r>
              <a:rPr lang="en-US" dirty="0" smtClean="0"/>
              <a:t>Site of onset</a:t>
            </a:r>
          </a:p>
          <a:p>
            <a:r>
              <a:rPr lang="en-US" dirty="0" smtClean="0"/>
              <a:t>consistent feature of ALS is that it starts as a focal process involving variable regions in the </a:t>
            </a:r>
            <a:r>
              <a:rPr lang="en-US" dirty="0" err="1" smtClean="0"/>
              <a:t>neuraxis</a:t>
            </a:r>
            <a:r>
              <a:rPr lang="en-US" dirty="0" smtClean="0"/>
              <a:t> and then spreads through all the motor system</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sz="half" idx="1"/>
          </p:nvPr>
        </p:nvSpPr>
        <p:spPr/>
        <p:txBody>
          <a:bodyPr/>
          <a:lstStyle/>
          <a:p>
            <a:pPr>
              <a:lnSpc>
                <a:spcPct val="150000"/>
              </a:lnSpc>
              <a:buFont typeface="Wingdings" pitchFamily="2" charset="2"/>
              <a:buChar char="Ø"/>
            </a:pPr>
            <a:r>
              <a:rPr lang="en-US" dirty="0" smtClean="0"/>
              <a:t>Site of onset</a:t>
            </a:r>
          </a:p>
          <a:p>
            <a:pPr>
              <a:lnSpc>
                <a:spcPct val="150000"/>
              </a:lnSpc>
            </a:pPr>
            <a:r>
              <a:rPr lang="en-US" dirty="0" smtClean="0"/>
              <a:t>Bulbar onset ALS.</a:t>
            </a:r>
          </a:p>
          <a:p>
            <a:pPr>
              <a:lnSpc>
                <a:spcPct val="150000"/>
              </a:lnSpc>
            </a:pPr>
            <a:r>
              <a:rPr lang="en-US" dirty="0" smtClean="0"/>
              <a:t>Spinal onset ALS.</a:t>
            </a:r>
          </a:p>
          <a:p>
            <a:pPr>
              <a:lnSpc>
                <a:spcPct val="150000"/>
              </a:lnSpc>
            </a:pPr>
            <a:r>
              <a:rPr lang="en-US" dirty="0" err="1" smtClean="0"/>
              <a:t>Pseudoneuritic</a:t>
            </a:r>
            <a:r>
              <a:rPr lang="en-US" dirty="0" smtClean="0"/>
              <a:t> form.</a:t>
            </a:r>
          </a:p>
          <a:p>
            <a:pPr>
              <a:lnSpc>
                <a:spcPct val="150000"/>
              </a:lnSpc>
            </a:pPr>
            <a:r>
              <a:rPr lang="en-US" dirty="0" smtClean="0"/>
              <a:t>Flail arm syndrome.</a:t>
            </a:r>
          </a:p>
          <a:p>
            <a:pPr>
              <a:lnSpc>
                <a:spcPct val="150000"/>
              </a:lnSpc>
            </a:pPr>
            <a:r>
              <a:rPr lang="en-US" dirty="0" smtClean="0"/>
              <a:t>Mill’s </a:t>
            </a:r>
            <a:r>
              <a:rPr lang="en-US" dirty="0" err="1" smtClean="0"/>
              <a:t>hemiparetic</a:t>
            </a:r>
            <a:r>
              <a:rPr lang="en-US" dirty="0" smtClean="0"/>
              <a:t> type.</a:t>
            </a:r>
          </a:p>
        </p:txBody>
      </p:sp>
      <p:pic>
        <p:nvPicPr>
          <p:cNvPr id="6" name="Content Placeholder 5" descr="download.jpg"/>
          <p:cNvPicPr>
            <a:picLocks noGrp="1" noChangeAspect="1"/>
          </p:cNvPicPr>
          <p:nvPr>
            <p:ph sz="half" idx="2"/>
          </p:nvPr>
        </p:nvPicPr>
        <p:blipFill>
          <a:blip r:embed="rId2"/>
          <a:stretch>
            <a:fillRect/>
          </a:stretch>
        </p:blipFill>
        <p:spPr>
          <a:xfrm>
            <a:off x="4800600" y="1371600"/>
            <a:ext cx="3657600" cy="4953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idx="1"/>
          </p:nvPr>
        </p:nvSpPr>
        <p:spPr/>
        <p:txBody>
          <a:bodyPr>
            <a:normAutofit/>
          </a:bodyPr>
          <a:lstStyle/>
          <a:p>
            <a:pPr>
              <a:buFont typeface="Wingdings" pitchFamily="2" charset="2"/>
              <a:buChar char="Ø"/>
            </a:pPr>
            <a:r>
              <a:rPr lang="en-US" dirty="0" smtClean="0"/>
              <a:t>Bulbar onset ALS.</a:t>
            </a:r>
          </a:p>
          <a:p>
            <a:r>
              <a:rPr lang="en-US" dirty="0" smtClean="0"/>
              <a:t>present with </a:t>
            </a:r>
            <a:r>
              <a:rPr lang="en-US" dirty="0" err="1" smtClean="0"/>
              <a:t>dysarthria</a:t>
            </a:r>
            <a:r>
              <a:rPr lang="en-US" dirty="0" smtClean="0"/>
              <a:t> and </a:t>
            </a:r>
            <a:r>
              <a:rPr lang="en-US" dirty="0" err="1" smtClean="0"/>
              <a:t>dysphagia</a:t>
            </a:r>
            <a:endParaRPr lang="en-US" dirty="0" smtClean="0"/>
          </a:p>
          <a:p>
            <a:r>
              <a:rPr lang="en-US" dirty="0" smtClean="0"/>
              <a:t>limbs symptoms occur simultaneously with bulbar symptoms or can occur within 1–2 years. </a:t>
            </a:r>
          </a:p>
          <a:p>
            <a:r>
              <a:rPr lang="en-US" dirty="0" smtClean="0"/>
              <a:t>Frequent in females </a:t>
            </a:r>
          </a:p>
          <a:p>
            <a:r>
              <a:rPr lang="en-US" dirty="0" smtClean="0"/>
              <a:t>Worse prognosis with respect to the spinal onset form</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idx="1"/>
          </p:nvPr>
        </p:nvSpPr>
        <p:spPr/>
        <p:txBody>
          <a:bodyPr>
            <a:normAutofit/>
          </a:bodyPr>
          <a:lstStyle/>
          <a:p>
            <a:pPr>
              <a:buFont typeface="Wingdings" pitchFamily="2" charset="2"/>
              <a:buChar char="Ø"/>
            </a:pPr>
            <a:r>
              <a:rPr lang="en-US" dirty="0" smtClean="0"/>
              <a:t>Flail arm form</a:t>
            </a:r>
          </a:p>
          <a:p>
            <a:r>
              <a:rPr lang="en-US" dirty="0" smtClean="0"/>
              <a:t>symmetric, predominantly </a:t>
            </a:r>
            <a:r>
              <a:rPr lang="en-US" dirty="0" err="1" smtClean="0"/>
              <a:t>proximal,wasting</a:t>
            </a:r>
            <a:r>
              <a:rPr lang="en-US" dirty="0" smtClean="0"/>
              <a:t> and weakness of both arms </a:t>
            </a:r>
          </a:p>
          <a:p>
            <a:r>
              <a:rPr lang="en-US" dirty="0" smtClean="0"/>
              <a:t>Relative sparing of lower limbs. </a:t>
            </a:r>
          </a:p>
          <a:p>
            <a:r>
              <a:rPr lang="en-US" dirty="0" smtClean="0"/>
              <a:t>Males</a:t>
            </a:r>
          </a:p>
          <a:p>
            <a:r>
              <a:rPr lang="en-US" dirty="0" smtClean="0"/>
              <a:t>&gt; 40 years of age</a:t>
            </a:r>
          </a:p>
          <a:p>
            <a:r>
              <a:rPr lang="en-US" dirty="0" smtClean="0"/>
              <a:t>better clinical course with respect to classic ALS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idx="1"/>
          </p:nvPr>
        </p:nvSpPr>
        <p:spPr>
          <a:xfrm>
            <a:off x="457200" y="1600200"/>
            <a:ext cx="8229600" cy="5257800"/>
          </a:xfrm>
        </p:spPr>
        <p:txBody>
          <a:bodyPr>
            <a:normAutofit fontScale="77500" lnSpcReduction="20000"/>
          </a:bodyPr>
          <a:lstStyle/>
          <a:p>
            <a:pPr>
              <a:buFont typeface="Wingdings" pitchFamily="2" charset="2"/>
              <a:buChar char="Ø"/>
            </a:pPr>
            <a:r>
              <a:rPr lang="en-US" dirty="0" smtClean="0"/>
              <a:t>Survival</a:t>
            </a:r>
          </a:p>
          <a:p>
            <a:r>
              <a:rPr lang="en-US" dirty="0" smtClean="0"/>
              <a:t>Median survival of ALS is approximately 3 years after the onset.</a:t>
            </a:r>
          </a:p>
          <a:p>
            <a:r>
              <a:rPr lang="en-US" dirty="0" smtClean="0"/>
              <a:t>Varies widely  ranging from few months to over 10 years.</a:t>
            </a:r>
          </a:p>
          <a:p>
            <a:r>
              <a:rPr lang="en-US" dirty="0" smtClean="0"/>
              <a:t>Disease duration depends on the timing of involvement of respiratory muscles.</a:t>
            </a:r>
          </a:p>
          <a:p>
            <a:endParaRPr lang="en-US" dirty="0" smtClean="0"/>
          </a:p>
          <a:p>
            <a:pPr>
              <a:buFont typeface="Wingdings" pitchFamily="2" charset="2"/>
              <a:buChar char="Ø"/>
            </a:pPr>
            <a:r>
              <a:rPr lang="en-US" dirty="0" smtClean="0"/>
              <a:t> Major negative prognostic factors</a:t>
            </a:r>
          </a:p>
          <a:p>
            <a:r>
              <a:rPr lang="en-US" dirty="0" smtClean="0"/>
              <a:t>older age</a:t>
            </a:r>
          </a:p>
          <a:p>
            <a:r>
              <a:rPr lang="en-US" dirty="0" smtClean="0"/>
              <a:t>bulbar onset </a:t>
            </a:r>
          </a:p>
          <a:p>
            <a:endParaRPr lang="en-US" dirty="0" smtClean="0"/>
          </a:p>
          <a:p>
            <a:pPr>
              <a:buFont typeface="Wingdings" pitchFamily="2" charset="2"/>
              <a:buChar char="Ø"/>
            </a:pPr>
            <a:r>
              <a:rPr lang="en-US" dirty="0" smtClean="0"/>
              <a:t>The UMN-D phenotype appears to be a strong independent predictor of long survival</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7" name="Content Placeholder 6"/>
          <p:cNvSpPr>
            <a:spLocks noGrp="1"/>
          </p:cNvSpPr>
          <p:nvPr>
            <p:ph idx="1"/>
          </p:nvPr>
        </p:nvSpPr>
        <p:spPr>
          <a:xfrm>
            <a:off x="457200" y="1600200"/>
            <a:ext cx="8229600" cy="5257800"/>
          </a:xfrm>
        </p:spPr>
        <p:txBody>
          <a:bodyPr>
            <a:normAutofit fontScale="62500" lnSpcReduction="20000"/>
          </a:bodyPr>
          <a:lstStyle/>
          <a:p>
            <a:pPr>
              <a:buFont typeface="Wingdings" pitchFamily="2" charset="2"/>
              <a:buChar char="Ø"/>
            </a:pPr>
            <a:r>
              <a:rPr lang="en-US" sz="3600" dirty="0" smtClean="0"/>
              <a:t>Association with other conditions</a:t>
            </a:r>
          </a:p>
          <a:p>
            <a:pPr>
              <a:buNone/>
            </a:pPr>
            <a:endParaRPr lang="en-US" sz="3600" dirty="0" smtClean="0"/>
          </a:p>
          <a:p>
            <a:pPr>
              <a:buFont typeface="Wingdings" pitchFamily="2" charset="2"/>
              <a:buChar char="Ø"/>
            </a:pPr>
            <a:r>
              <a:rPr lang="en-US" sz="3600" dirty="0" smtClean="0"/>
              <a:t>ALS/FTD </a:t>
            </a:r>
          </a:p>
          <a:p>
            <a:r>
              <a:rPr lang="en-US" sz="3600" dirty="0" smtClean="0"/>
              <a:t>Cognitive abnormalities ranges from impaired frontal executive dysfunction to overt </a:t>
            </a:r>
            <a:r>
              <a:rPr lang="en-US" sz="3600" dirty="0" err="1" smtClean="0"/>
              <a:t>fronto</a:t>
            </a:r>
            <a:r>
              <a:rPr lang="en-US" sz="3600" dirty="0" smtClean="0"/>
              <a:t>-temporal dementia.</a:t>
            </a:r>
          </a:p>
          <a:p>
            <a:endParaRPr lang="en-US" sz="3600" dirty="0" smtClean="0"/>
          </a:p>
          <a:p>
            <a:r>
              <a:rPr lang="en-US" sz="3600" dirty="0" smtClean="0"/>
              <a:t>Both ALS and FTD </a:t>
            </a:r>
          </a:p>
          <a:p>
            <a:endParaRPr lang="en-US" sz="3600" dirty="0" smtClean="0"/>
          </a:p>
          <a:p>
            <a:r>
              <a:rPr lang="en-US" sz="3600" dirty="0" smtClean="0"/>
              <a:t>show neuronal inclusions positive for the TDP-43</a:t>
            </a:r>
          </a:p>
          <a:p>
            <a:endParaRPr lang="en-US" sz="3600" dirty="0" smtClean="0"/>
          </a:p>
          <a:p>
            <a:r>
              <a:rPr lang="en-US" sz="3600" dirty="0" smtClean="0"/>
              <a:t>share many gene defects</a:t>
            </a:r>
          </a:p>
          <a:p>
            <a:pPr lvl="1"/>
            <a:r>
              <a:rPr lang="en-US" sz="3600" dirty="0" smtClean="0"/>
              <a:t>C9ORF72</a:t>
            </a:r>
          </a:p>
          <a:p>
            <a:pPr lvl="1"/>
            <a:r>
              <a:rPr lang="en-US" sz="3600" dirty="0" smtClean="0"/>
              <a:t>TARDBP</a:t>
            </a:r>
          </a:p>
          <a:p>
            <a:pPr lvl="1"/>
            <a:r>
              <a:rPr lang="en-US" sz="3600" dirty="0" smtClean="0"/>
              <a:t>FUS</a:t>
            </a:r>
          </a:p>
          <a:p>
            <a:pPr lvl="1"/>
            <a:r>
              <a:rPr lang="en-US" sz="3600" dirty="0" smtClean="0"/>
              <a:t>VCP</a:t>
            </a:r>
          </a:p>
          <a:p>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r>
              <a:rPr lang="en-US" b="1" dirty="0" smtClean="0">
                <a:solidFill>
                  <a:srgbClr val="C00000"/>
                </a:solidFill>
              </a:rPr>
              <a:t>ALS</a:t>
            </a:r>
            <a:r>
              <a:rPr lang="en-US" dirty="0" smtClean="0"/>
              <a:t>”O known as…..</a:t>
            </a:r>
            <a:endParaRPr lang="en-US" dirty="0"/>
          </a:p>
        </p:txBody>
      </p:sp>
      <p:sp>
        <p:nvSpPr>
          <p:cNvPr id="12" name="Text Placeholder 11"/>
          <p:cNvSpPr>
            <a:spLocks noGrp="1"/>
          </p:cNvSpPr>
          <p:nvPr>
            <p:ph type="body" idx="1"/>
          </p:nvPr>
        </p:nvSpPr>
        <p:spPr>
          <a:xfrm>
            <a:off x="0" y="5562600"/>
            <a:ext cx="4344988" cy="1295400"/>
          </a:xfrm>
        </p:spPr>
        <p:txBody>
          <a:bodyPr>
            <a:normAutofit fontScale="92500"/>
          </a:bodyPr>
          <a:lstStyle/>
          <a:p>
            <a:pPr>
              <a:buFont typeface="Arial" pitchFamily="34" charset="0"/>
              <a:buChar char="•"/>
            </a:pPr>
            <a:r>
              <a:rPr lang="en-US" b="0" dirty="0" smtClean="0"/>
              <a:t>Believed that ALS patients have pathology of both UMNs and LMNs</a:t>
            </a:r>
          </a:p>
          <a:p>
            <a:pPr>
              <a:buFont typeface="Arial" pitchFamily="34" charset="0"/>
              <a:buChar char="•"/>
            </a:pPr>
            <a:r>
              <a:rPr lang="en-US" sz="2600" dirty="0" smtClean="0">
                <a:solidFill>
                  <a:srgbClr val="C00000"/>
                </a:solidFill>
              </a:rPr>
              <a:t>MND</a:t>
            </a:r>
            <a:r>
              <a:rPr lang="en-US" b="0" dirty="0" smtClean="0">
                <a:solidFill>
                  <a:srgbClr val="C00000"/>
                </a:solidFill>
              </a:rPr>
              <a:t> </a:t>
            </a:r>
            <a:r>
              <a:rPr lang="en-US" b="0" dirty="0" smtClean="0"/>
              <a:t>instead of ALS</a:t>
            </a:r>
          </a:p>
        </p:txBody>
      </p:sp>
      <p:pic>
        <p:nvPicPr>
          <p:cNvPr id="8" name="Content Placeholder 7" descr="Gowers_William.jpg"/>
          <p:cNvPicPr>
            <a:picLocks noGrp="1" noChangeAspect="1"/>
          </p:cNvPicPr>
          <p:nvPr>
            <p:ph sz="half" idx="2"/>
          </p:nvPr>
        </p:nvPicPr>
        <p:blipFill>
          <a:blip r:embed="rId3"/>
          <a:stretch>
            <a:fillRect/>
          </a:stretch>
        </p:blipFill>
        <p:spPr>
          <a:xfrm>
            <a:off x="304800" y="1524000"/>
            <a:ext cx="3962400" cy="3581400"/>
          </a:xfrm>
        </p:spPr>
      </p:pic>
      <p:sp>
        <p:nvSpPr>
          <p:cNvPr id="13" name="Text Placeholder 12"/>
          <p:cNvSpPr>
            <a:spLocks noGrp="1"/>
          </p:cNvSpPr>
          <p:nvPr>
            <p:ph type="body" sz="quarter" idx="3"/>
          </p:nvPr>
        </p:nvSpPr>
        <p:spPr>
          <a:xfrm>
            <a:off x="4648200" y="5638800"/>
            <a:ext cx="4041775" cy="990600"/>
          </a:xfrm>
        </p:spPr>
        <p:txBody>
          <a:bodyPr>
            <a:normAutofit/>
          </a:bodyPr>
          <a:lstStyle/>
          <a:p>
            <a:pPr algn="ctr"/>
            <a:r>
              <a:rPr lang="en-US" dirty="0" smtClean="0">
                <a:solidFill>
                  <a:srgbClr val="C00000"/>
                </a:solidFill>
              </a:rPr>
              <a:t>Lou Gehrig’s disease </a:t>
            </a:r>
          </a:p>
          <a:p>
            <a:pPr algn="ctr"/>
            <a:r>
              <a:rPr lang="en-US" b="0" dirty="0" smtClean="0"/>
              <a:t>United States - 1939</a:t>
            </a:r>
            <a:endParaRPr lang="en-US" b="0" dirty="0"/>
          </a:p>
        </p:txBody>
      </p:sp>
      <p:pic>
        <p:nvPicPr>
          <p:cNvPr id="9" name="Content Placeholder 8" descr="360_lou_gehrig_0817.jpg"/>
          <p:cNvPicPr>
            <a:picLocks noGrp="1" noChangeAspect="1"/>
          </p:cNvPicPr>
          <p:nvPr>
            <p:ph sz="quarter" idx="4"/>
          </p:nvPr>
        </p:nvPicPr>
        <p:blipFill>
          <a:blip r:embed="rId4"/>
          <a:stretch>
            <a:fillRect/>
          </a:stretch>
        </p:blipFill>
        <p:spPr>
          <a:xfrm>
            <a:off x="4876800" y="1524000"/>
            <a:ext cx="3657600" cy="3505200"/>
          </a:xfrm>
        </p:spPr>
      </p:pic>
      <p:sp>
        <p:nvSpPr>
          <p:cNvPr id="10" name="TextBox 9"/>
          <p:cNvSpPr txBox="1"/>
          <p:nvPr/>
        </p:nvSpPr>
        <p:spPr>
          <a:xfrm>
            <a:off x="304800" y="5181600"/>
            <a:ext cx="3733800" cy="646331"/>
          </a:xfrm>
          <a:prstGeom prst="rect">
            <a:avLst/>
          </a:prstGeom>
          <a:noFill/>
        </p:spPr>
        <p:txBody>
          <a:bodyPr wrap="square" rtlCol="0">
            <a:spAutoFit/>
          </a:bodyPr>
          <a:lstStyle/>
          <a:p>
            <a:pPr algn="ctr"/>
            <a:r>
              <a:rPr lang="en-US" dirty="0" smtClean="0"/>
              <a:t>Sir William </a:t>
            </a:r>
            <a:r>
              <a:rPr lang="en-US" dirty="0" err="1" smtClean="0"/>
              <a:t>Gowers</a:t>
            </a:r>
            <a:endParaRPr lang="en-US" dirty="0" smtClean="0"/>
          </a:p>
          <a:p>
            <a:pPr algn="ctr"/>
            <a:r>
              <a:rPr lang="en-US" dirty="0" smtClean="0"/>
              <a:t>United Kingdom </a:t>
            </a:r>
            <a:endParaRPr lang="en-US" dirty="0"/>
          </a:p>
        </p:txBody>
      </p:sp>
      <p:sp>
        <p:nvSpPr>
          <p:cNvPr id="11" name="TextBox 10"/>
          <p:cNvSpPr txBox="1"/>
          <p:nvPr/>
        </p:nvSpPr>
        <p:spPr>
          <a:xfrm>
            <a:off x="838200" y="5943600"/>
            <a:ext cx="184731" cy="369332"/>
          </a:xfrm>
          <a:prstGeom prst="rect">
            <a:avLst/>
          </a:prstGeom>
          <a:noFill/>
        </p:spPr>
        <p:txBody>
          <a:bodyPr wrap="none" rtlCol="0">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up)">
                                      <p:cBhvr>
                                        <p:cTn id="12" dur="500"/>
                                        <p:tgtEl>
                                          <p:spTgt spid="13">
                                            <p:txEl>
                                              <p:pRg st="0" end="0"/>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wipe(up)">
                                      <p:cBhvr>
                                        <p:cTn id="15"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a:t>
            </a:r>
            <a:r>
              <a:rPr lang="en-US" dirty="0" err="1" smtClean="0"/>
              <a:t>heterogenicity</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Association with other conditions</a:t>
            </a:r>
          </a:p>
          <a:p>
            <a:pPr>
              <a:buFont typeface="Wingdings" pitchFamily="2" charset="2"/>
              <a:buChar char="Ø"/>
            </a:pPr>
            <a:endParaRPr lang="en-US" dirty="0" smtClean="0"/>
          </a:p>
          <a:p>
            <a:pPr>
              <a:buFont typeface="Wingdings" pitchFamily="2" charset="2"/>
              <a:buChar char="Ø"/>
            </a:pPr>
            <a:r>
              <a:rPr lang="en-US" dirty="0" smtClean="0"/>
              <a:t>Association of ALS with Parkinson disease.</a:t>
            </a:r>
          </a:p>
          <a:p>
            <a:pPr lvl="1"/>
            <a:r>
              <a:rPr lang="en-US" dirty="0" smtClean="0"/>
              <a:t>Share gene defects  </a:t>
            </a:r>
          </a:p>
          <a:p>
            <a:pPr lvl="2"/>
            <a:r>
              <a:rPr lang="en-US" dirty="0" smtClean="0"/>
              <a:t>TARDBP</a:t>
            </a:r>
          </a:p>
          <a:p>
            <a:pPr lvl="2"/>
            <a:r>
              <a:rPr lang="en-US" dirty="0" smtClean="0"/>
              <a:t>ATXN2</a:t>
            </a:r>
          </a:p>
          <a:p>
            <a:pPr lvl="2"/>
            <a:r>
              <a:rPr lang="en-US" dirty="0" smtClean="0"/>
              <a:t>C9ORF72 </a:t>
            </a:r>
          </a:p>
          <a:p>
            <a:pPr lvl="2"/>
            <a:r>
              <a:rPr lang="en-US" dirty="0" smtClean="0"/>
              <a:t>ANG</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Differential diagnosis</a:t>
            </a:r>
            <a:endParaRPr lang="en-US" dirty="0"/>
          </a:p>
        </p:txBody>
      </p:sp>
      <p:sp>
        <p:nvSpPr>
          <p:cNvPr id="3" name="Content Placeholder 2"/>
          <p:cNvSpPr>
            <a:spLocks noGrp="1"/>
          </p:cNvSpPr>
          <p:nvPr>
            <p:ph idx="1"/>
          </p:nvPr>
        </p:nvSpPr>
        <p:spPr/>
        <p:txBody>
          <a:bodyPr>
            <a:normAutofit lnSpcReduction="10000"/>
          </a:bodyPr>
          <a:lstStyle/>
          <a:p>
            <a:r>
              <a:rPr lang="en-US" dirty="0" smtClean="0"/>
              <a:t>‘Mimic syndromes’</a:t>
            </a:r>
          </a:p>
          <a:p>
            <a:pPr lvl="1"/>
            <a:r>
              <a:rPr lang="en-US" dirty="0" smtClean="0"/>
              <a:t> absence of disease progression</a:t>
            </a:r>
          </a:p>
          <a:p>
            <a:pPr lvl="1"/>
            <a:r>
              <a:rPr lang="en-US" dirty="0" smtClean="0"/>
              <a:t>the presence of an atypical history</a:t>
            </a:r>
          </a:p>
          <a:p>
            <a:pPr lvl="1"/>
            <a:r>
              <a:rPr lang="en-US" dirty="0" smtClean="0"/>
              <a:t>Presence of unusual symptoms</a:t>
            </a:r>
          </a:p>
          <a:p>
            <a:r>
              <a:rPr lang="en-US" dirty="0" smtClean="0"/>
              <a:t>two conditions most commonly mistaken for ALS </a:t>
            </a:r>
          </a:p>
          <a:p>
            <a:pPr lvl="1"/>
            <a:r>
              <a:rPr lang="en-US" dirty="0" smtClean="0"/>
              <a:t>Multifocal motor neuropathy with conduction block </a:t>
            </a:r>
          </a:p>
          <a:p>
            <a:pPr lvl="1"/>
            <a:r>
              <a:rPr lang="en-US" dirty="0" smtClean="0"/>
              <a:t>Cervical </a:t>
            </a:r>
            <a:r>
              <a:rPr lang="en-US" dirty="0" err="1" smtClean="0"/>
              <a:t>spondylotic</a:t>
            </a:r>
            <a:r>
              <a:rPr lang="en-US" dirty="0" smtClean="0"/>
              <a:t> </a:t>
            </a:r>
            <a:r>
              <a:rPr lang="en-US" dirty="0" err="1" smtClean="0"/>
              <a:t>myelopathy</a:t>
            </a:r>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fferential diagnoisis als 3.png"/>
          <p:cNvPicPr>
            <a:picLocks noChangeAspect="1"/>
          </p:cNvPicPr>
          <p:nvPr/>
        </p:nvPicPr>
        <p:blipFill>
          <a:blip r:embed="rId2"/>
          <a:stretch>
            <a:fillRect/>
          </a:stretch>
        </p:blipFill>
        <p:spPr>
          <a:xfrm>
            <a:off x="0" y="0"/>
            <a:ext cx="9144000" cy="704948"/>
          </a:xfrm>
          <a:prstGeom prst="rect">
            <a:avLst/>
          </a:prstGeom>
        </p:spPr>
      </p:pic>
      <p:pic>
        <p:nvPicPr>
          <p:cNvPr id="5" name="Picture 4" descr="differential diagnoisis als 1.png"/>
          <p:cNvPicPr>
            <a:picLocks noChangeAspect="1"/>
          </p:cNvPicPr>
          <p:nvPr/>
        </p:nvPicPr>
        <p:blipFill>
          <a:blip r:embed="rId3"/>
          <a:stretch>
            <a:fillRect/>
          </a:stretch>
        </p:blipFill>
        <p:spPr>
          <a:xfrm rot="5400000">
            <a:off x="-647365" y="1409365"/>
            <a:ext cx="6096000" cy="4801270"/>
          </a:xfrm>
          <a:prstGeom prst="rect">
            <a:avLst/>
          </a:prstGeom>
        </p:spPr>
      </p:pic>
      <p:pic>
        <p:nvPicPr>
          <p:cNvPr id="6" name="Picture 5" descr="differential diagnoisis als 2.png"/>
          <p:cNvPicPr>
            <a:picLocks noChangeAspect="1"/>
          </p:cNvPicPr>
          <p:nvPr/>
        </p:nvPicPr>
        <p:blipFill>
          <a:blip r:embed="rId4"/>
          <a:stretch>
            <a:fillRect/>
          </a:stretch>
        </p:blipFill>
        <p:spPr>
          <a:xfrm rot="5400000">
            <a:off x="3810000" y="1524000"/>
            <a:ext cx="6096000" cy="4572000"/>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 criteria</a:t>
            </a:r>
            <a:endParaRPr lang="en-US" dirty="0"/>
          </a:p>
        </p:txBody>
      </p:sp>
      <p:pic>
        <p:nvPicPr>
          <p:cNvPr id="4" name="Content Placeholder 3" descr="diagnostic principles of el escorial criteria.png"/>
          <p:cNvPicPr>
            <a:picLocks noGrp="1" noChangeAspect="1"/>
          </p:cNvPicPr>
          <p:nvPr>
            <p:ph idx="1"/>
          </p:nvPr>
        </p:nvPicPr>
        <p:blipFill>
          <a:blip r:embed="rId2"/>
          <a:stretch>
            <a:fillRect/>
          </a:stretch>
        </p:blipFill>
        <p:spPr>
          <a:xfrm>
            <a:off x="228600" y="1371600"/>
            <a:ext cx="8686800" cy="5486400"/>
          </a:xfrm>
        </p:spPr>
      </p:pic>
      <p:cxnSp>
        <p:nvCxnSpPr>
          <p:cNvPr id="6" name="Straight Connector 5"/>
          <p:cNvCxnSpPr/>
          <p:nvPr/>
        </p:nvCxnSpPr>
        <p:spPr>
          <a:xfrm>
            <a:off x="1447800" y="2971800"/>
            <a:ext cx="1676400" cy="1588"/>
          </a:xfrm>
          <a:prstGeom prst="line">
            <a:avLst/>
          </a:prstGeom>
          <a:ln w="38100" cmpd="sng">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447800" y="4267200"/>
            <a:ext cx="1600200" cy="1588"/>
          </a:xfrm>
          <a:prstGeom prst="line">
            <a:avLst/>
          </a:prstGeom>
          <a:ln w="38100" cmpd="sng">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 y="5486400"/>
            <a:ext cx="1676400" cy="1588"/>
          </a:xfrm>
          <a:prstGeom prst="line">
            <a:avLst/>
          </a:prstGeom>
          <a:ln w="38100" cmpd="sng">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24400" y="3352800"/>
            <a:ext cx="14478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0" y="2971800"/>
            <a:ext cx="14478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477000" y="2971800"/>
            <a:ext cx="19050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648200" y="4648200"/>
            <a:ext cx="1371600" cy="1588"/>
          </a:xfrm>
          <a:prstGeom prst="line">
            <a:avLst/>
          </a:prstGeom>
          <a:ln w="3810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ou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ox(ou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ox(out)">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ou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smtClean="0"/>
              <a:t>Revised El Escorial Criteria</a:t>
            </a:r>
            <a:endParaRPr lang="en-US" dirty="0"/>
          </a:p>
        </p:txBody>
      </p:sp>
      <p:pic>
        <p:nvPicPr>
          <p:cNvPr id="4" name="Content Placeholder 3" descr="diagnostic criteria of als elscorial...png"/>
          <p:cNvPicPr>
            <a:picLocks noGrp="1" noChangeAspect="1"/>
          </p:cNvPicPr>
          <p:nvPr>
            <p:ph idx="1"/>
          </p:nvPr>
        </p:nvPicPr>
        <p:blipFill>
          <a:blip r:embed="rId3"/>
          <a:stretch>
            <a:fillRect/>
          </a:stretch>
        </p:blipFill>
        <p:spPr>
          <a:xfrm>
            <a:off x="0" y="1066800"/>
            <a:ext cx="9144000" cy="57912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El Escorial Criteria (EEC)</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Gold standard of ALS diagnosis.</a:t>
            </a:r>
          </a:p>
          <a:p>
            <a:r>
              <a:rPr lang="en-US" dirty="0" smtClean="0"/>
              <a:t>Very specific </a:t>
            </a:r>
          </a:p>
          <a:p>
            <a:r>
              <a:rPr lang="en-US" dirty="0" smtClean="0"/>
              <a:t>Insensitive and not suitable for early diagnosis. </a:t>
            </a:r>
          </a:p>
          <a:p>
            <a:endParaRPr lang="en-US" dirty="0" smtClean="0"/>
          </a:p>
          <a:p>
            <a:r>
              <a:rPr lang="en-US" dirty="0" smtClean="0"/>
              <a:t>Therefore the Awaji Criteria have been developed  </a:t>
            </a:r>
          </a:p>
          <a:p>
            <a:pPr lvl="1"/>
            <a:r>
              <a:rPr lang="en-US" dirty="0" smtClean="0"/>
              <a:t>more emphasis on EMG findings, especially on fasciculation potentials. </a:t>
            </a:r>
          </a:p>
          <a:p>
            <a:pPr lvl="1"/>
            <a:r>
              <a:rPr lang="en-US" dirty="0" smtClean="0"/>
              <a:t>Regard fasciculation potentials as sign of active </a:t>
            </a:r>
            <a:r>
              <a:rPr lang="en-US" dirty="0" err="1" smtClean="0"/>
              <a:t>denervation</a:t>
            </a:r>
            <a:r>
              <a:rPr lang="en-US" dirty="0" smtClean="0"/>
              <a:t> in an otherwise typical clinical context of ALS. </a:t>
            </a:r>
          </a:p>
          <a:p>
            <a:pPr lvl="1"/>
            <a:endParaRPr lang="en-US" dirty="0" smtClean="0"/>
          </a:p>
          <a:p>
            <a:r>
              <a:rPr lang="en-US" dirty="0" smtClean="0"/>
              <a:t>Recent publications confirm that the Awaji Criteria have a higher sensitivity than the EEC in the diagnosis of ALS without increasing the rate of false positive diagnoses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dirty="0"/>
          </a:p>
        </p:txBody>
      </p:sp>
      <p:sp>
        <p:nvSpPr>
          <p:cNvPr id="11" name="Text Placeholder 10"/>
          <p:cNvSpPr>
            <a:spLocks noGrp="1"/>
          </p:cNvSpPr>
          <p:nvPr>
            <p:ph type="body" idx="1"/>
          </p:nvPr>
        </p:nvSpPr>
        <p:spPr/>
        <p:txBody>
          <a:bodyPr>
            <a:normAutofit fontScale="92500"/>
          </a:bodyPr>
          <a:lstStyle/>
          <a:p>
            <a:r>
              <a:rPr lang="en-US" dirty="0" smtClean="0"/>
              <a:t>Revised El Escorial Criteria (EEC)</a:t>
            </a:r>
            <a:endParaRPr lang="en-US" dirty="0"/>
          </a:p>
        </p:txBody>
      </p:sp>
      <p:sp>
        <p:nvSpPr>
          <p:cNvPr id="13" name="Text Placeholder 12"/>
          <p:cNvSpPr>
            <a:spLocks noGrp="1"/>
          </p:cNvSpPr>
          <p:nvPr>
            <p:ph type="body" sz="quarter" idx="3"/>
          </p:nvPr>
        </p:nvSpPr>
        <p:spPr/>
        <p:txBody>
          <a:bodyPr/>
          <a:lstStyle/>
          <a:p>
            <a:r>
              <a:rPr lang="en-US" dirty="0" smtClean="0"/>
              <a:t>Awaji modification of EEC</a:t>
            </a:r>
            <a:endParaRPr lang="en-US" dirty="0"/>
          </a:p>
        </p:txBody>
      </p:sp>
      <p:pic>
        <p:nvPicPr>
          <p:cNvPr id="16" name="Content Placeholder 15" descr="awaji criteria.png"/>
          <p:cNvPicPr>
            <a:picLocks noGrp="1" noChangeAspect="1"/>
          </p:cNvPicPr>
          <p:nvPr>
            <p:ph sz="quarter" idx="4"/>
          </p:nvPr>
        </p:nvPicPr>
        <p:blipFill>
          <a:blip r:embed="rId2"/>
          <a:stretch>
            <a:fillRect/>
          </a:stretch>
        </p:blipFill>
        <p:spPr>
          <a:xfrm>
            <a:off x="4645025" y="2286000"/>
            <a:ext cx="4041775" cy="2971800"/>
          </a:xfrm>
        </p:spPr>
      </p:pic>
      <p:pic>
        <p:nvPicPr>
          <p:cNvPr id="15" name="Content Placeholder 3" descr="diagnostic criteria of als elscorial...png"/>
          <p:cNvPicPr>
            <a:picLocks noGrp="1" noChangeAspect="1"/>
          </p:cNvPicPr>
          <p:nvPr>
            <p:ph sz="half" idx="2"/>
          </p:nvPr>
        </p:nvPicPr>
        <p:blipFill>
          <a:blip r:embed="rId3"/>
          <a:stretch>
            <a:fillRect/>
          </a:stretch>
        </p:blipFill>
        <p:spPr>
          <a:xfrm>
            <a:off x="0" y="2286000"/>
            <a:ext cx="4497388" cy="4572000"/>
          </a:xfrm>
        </p:spPr>
      </p:pic>
      <p:sp>
        <p:nvSpPr>
          <p:cNvPr id="17" name="TextBox 16"/>
          <p:cNvSpPr txBox="1"/>
          <p:nvPr/>
        </p:nvSpPr>
        <p:spPr>
          <a:xfrm>
            <a:off x="0" y="4724400"/>
            <a:ext cx="3048000" cy="914400"/>
          </a:xfrm>
          <a:prstGeom prst="rect">
            <a:avLst/>
          </a:prstGeom>
          <a:solidFill>
            <a:schemeClr val="bg1"/>
          </a:solidFill>
        </p:spPr>
        <p:txBody>
          <a:bodyPr wrap="square" rtlCol="0">
            <a:spAutoFit/>
          </a:bodyPr>
          <a:lstStyle/>
          <a:p>
            <a:endParaRPr lang="en-US" dirty="0" smtClean="0"/>
          </a:p>
          <a:p>
            <a:endParaRPr lang="en-US" dirty="0" smtClean="0"/>
          </a:p>
          <a:p>
            <a:endParaRPr lang="en-US" dirty="0"/>
          </a:p>
        </p:txBody>
      </p:sp>
      <p:sp>
        <p:nvSpPr>
          <p:cNvPr id="18" name="TextBox 17"/>
          <p:cNvSpPr txBox="1"/>
          <p:nvPr/>
        </p:nvSpPr>
        <p:spPr>
          <a:xfrm>
            <a:off x="3048000" y="4724400"/>
            <a:ext cx="1447800" cy="923330"/>
          </a:xfrm>
          <a:prstGeom prst="rect">
            <a:avLst/>
          </a:prstGeom>
          <a:solidFill>
            <a:schemeClr val="bg1"/>
          </a:solidFill>
        </p:spPr>
        <p:txBody>
          <a:bodyPr wrap="square" rtlCol="0">
            <a:spAutoFit/>
          </a:bodyPr>
          <a:lstStyle/>
          <a:p>
            <a:r>
              <a:rPr lang="en-US" dirty="0" smtClean="0"/>
              <a:t>                 </a:t>
            </a:r>
          </a:p>
          <a:p>
            <a:r>
              <a:rPr lang="en-US" dirty="0" smtClean="0"/>
              <a:t>       </a:t>
            </a:r>
          </a:p>
          <a:p>
            <a:endParaRPr lang="en-US" dirty="0"/>
          </a:p>
        </p:txBody>
      </p:sp>
      <p:sp>
        <p:nvSpPr>
          <p:cNvPr id="19" name="Oval 18"/>
          <p:cNvSpPr/>
          <p:nvPr/>
        </p:nvSpPr>
        <p:spPr>
          <a:xfrm>
            <a:off x="6553200" y="3124200"/>
            <a:ext cx="11430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box(in)">
                                      <p:cBhvr>
                                        <p:cTn id="2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dirty="0" smtClean="0"/>
              <a:t>Awaji criteria</a:t>
            </a:r>
            <a:endParaRPr lang="en-US" dirty="0"/>
          </a:p>
        </p:txBody>
      </p:sp>
      <p:pic>
        <p:nvPicPr>
          <p:cNvPr id="4" name="Content Placeholder 3" descr="awaji criteria.png"/>
          <p:cNvPicPr>
            <a:picLocks noGrp="1" noChangeAspect="1"/>
          </p:cNvPicPr>
          <p:nvPr>
            <p:ph idx="1"/>
          </p:nvPr>
        </p:nvPicPr>
        <p:blipFill>
          <a:blip r:embed="rId2"/>
          <a:stretch>
            <a:fillRect/>
          </a:stretch>
        </p:blipFill>
        <p:spPr>
          <a:xfrm>
            <a:off x="0" y="0"/>
            <a:ext cx="9144000" cy="4258705"/>
          </a:xfrm>
        </p:spPr>
      </p:pic>
      <p:pic>
        <p:nvPicPr>
          <p:cNvPr id="5" name="Picture 4" descr="awaji criteria...png"/>
          <p:cNvPicPr>
            <a:picLocks noChangeAspect="1"/>
          </p:cNvPicPr>
          <p:nvPr/>
        </p:nvPicPr>
        <p:blipFill>
          <a:blip r:embed="rId3"/>
          <a:stretch>
            <a:fillRect/>
          </a:stretch>
        </p:blipFill>
        <p:spPr>
          <a:xfrm>
            <a:off x="0" y="4495801"/>
            <a:ext cx="9144000" cy="2362200"/>
          </a:xfrm>
          <a:prstGeom prst="rect">
            <a:avLst/>
          </a:prstGeo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vestigations 3.png"/>
          <p:cNvPicPr>
            <a:picLocks noChangeAspect="1"/>
          </p:cNvPicPr>
          <p:nvPr/>
        </p:nvPicPr>
        <p:blipFill>
          <a:blip r:embed="rId2"/>
          <a:stretch>
            <a:fillRect/>
          </a:stretch>
        </p:blipFill>
        <p:spPr>
          <a:xfrm>
            <a:off x="0" y="0"/>
            <a:ext cx="9144000" cy="523782"/>
          </a:xfrm>
          <a:prstGeom prst="rect">
            <a:avLst/>
          </a:prstGeom>
        </p:spPr>
      </p:pic>
      <p:pic>
        <p:nvPicPr>
          <p:cNvPr id="3" name="Picture 2" descr="investigations 1.png"/>
          <p:cNvPicPr>
            <a:picLocks noChangeAspect="1"/>
          </p:cNvPicPr>
          <p:nvPr/>
        </p:nvPicPr>
        <p:blipFill>
          <a:blip r:embed="rId3"/>
          <a:stretch>
            <a:fillRect/>
          </a:stretch>
        </p:blipFill>
        <p:spPr>
          <a:xfrm rot="5400000">
            <a:off x="-418717" y="952117"/>
            <a:ext cx="6324600" cy="5487166"/>
          </a:xfrm>
          <a:prstGeom prst="rect">
            <a:avLst/>
          </a:prstGeom>
        </p:spPr>
      </p:pic>
      <p:pic>
        <p:nvPicPr>
          <p:cNvPr id="4" name="Picture 3" descr="investigations 2.png"/>
          <p:cNvPicPr>
            <a:picLocks noChangeAspect="1"/>
          </p:cNvPicPr>
          <p:nvPr/>
        </p:nvPicPr>
        <p:blipFill>
          <a:blip r:embed="rId4"/>
          <a:stretch>
            <a:fillRect/>
          </a:stretch>
        </p:blipFill>
        <p:spPr>
          <a:xfrm rot="5400000">
            <a:off x="4038599" y="1752602"/>
            <a:ext cx="6324598" cy="3886197"/>
          </a:xfrm>
          <a:prstGeom prst="rect">
            <a:avLst/>
          </a:prstGeo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Electrodiagnostic</a:t>
            </a:r>
            <a:r>
              <a:rPr lang="en-US" dirty="0" smtClean="0"/>
              <a:t> studies</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Nerve conduction studies.</a:t>
            </a:r>
          </a:p>
          <a:p>
            <a:pPr lvl="1">
              <a:lnSpc>
                <a:spcPct val="150000"/>
              </a:lnSpc>
            </a:pPr>
            <a:r>
              <a:rPr lang="en-US" dirty="0" smtClean="0"/>
              <a:t>Motor and sensory studies.</a:t>
            </a:r>
          </a:p>
          <a:p>
            <a:pPr lvl="1">
              <a:lnSpc>
                <a:spcPct val="150000"/>
              </a:lnSpc>
            </a:pPr>
            <a:r>
              <a:rPr lang="en-US" dirty="0" smtClean="0"/>
              <a:t>To rule out mimic syndromes</a:t>
            </a:r>
          </a:p>
          <a:p>
            <a:pPr lvl="1">
              <a:lnSpc>
                <a:spcPct val="150000"/>
              </a:lnSpc>
            </a:pPr>
            <a:r>
              <a:rPr lang="en-US" dirty="0" smtClean="0"/>
              <a:t>Normal in ALS.</a:t>
            </a:r>
          </a:p>
          <a:p>
            <a:pPr lvl="1">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Epidemiology</a:t>
            </a:r>
            <a:endParaRPr lang="en-US" dirty="0"/>
          </a:p>
        </p:txBody>
      </p:sp>
      <p:sp>
        <p:nvSpPr>
          <p:cNvPr id="5" name="Content Placeholder 4"/>
          <p:cNvSpPr>
            <a:spLocks noGrp="1"/>
          </p:cNvSpPr>
          <p:nvPr>
            <p:ph idx="1"/>
          </p:nvPr>
        </p:nvSpPr>
        <p:spPr/>
        <p:txBody>
          <a:bodyPr>
            <a:normAutofit/>
          </a:bodyPr>
          <a:lstStyle/>
          <a:p>
            <a:r>
              <a:rPr lang="en-US" dirty="0" smtClean="0"/>
              <a:t>Most frequent adult-onset motor neuron  disorder.  </a:t>
            </a:r>
          </a:p>
          <a:p>
            <a:endParaRPr lang="en-US" dirty="0" smtClean="0"/>
          </a:p>
          <a:p>
            <a:r>
              <a:rPr lang="en-US" dirty="0" smtClean="0"/>
              <a:t>Onset - 5</a:t>
            </a:r>
            <a:r>
              <a:rPr lang="en-US" baseline="30000" dirty="0" smtClean="0"/>
              <a:t>th</a:t>
            </a:r>
            <a:r>
              <a:rPr lang="en-US" dirty="0" smtClean="0"/>
              <a:t> or  6</a:t>
            </a:r>
            <a:r>
              <a:rPr lang="en-US" baseline="30000" dirty="0" smtClean="0"/>
              <a:t>th</a:t>
            </a:r>
            <a:r>
              <a:rPr lang="en-US" dirty="0" smtClean="0"/>
              <a:t> decade  </a:t>
            </a:r>
          </a:p>
          <a:p>
            <a:endParaRPr lang="en-US" dirty="0" smtClean="0"/>
          </a:p>
          <a:p>
            <a:r>
              <a:rPr lang="en-US" dirty="0" smtClean="0"/>
              <a:t>More frequent in men than women (1.6 : 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Electrodiagnostic</a:t>
            </a:r>
            <a:r>
              <a:rPr lang="en-US" dirty="0" smtClean="0"/>
              <a:t> studies</a:t>
            </a:r>
            <a:endParaRPr lang="en-US" dirty="0"/>
          </a:p>
        </p:txBody>
      </p:sp>
      <p:sp>
        <p:nvSpPr>
          <p:cNvPr id="3" name="Content Placeholder 2"/>
          <p:cNvSpPr>
            <a:spLocks noGrp="1"/>
          </p:cNvSpPr>
          <p:nvPr>
            <p:ph idx="1"/>
          </p:nvPr>
        </p:nvSpPr>
        <p:spPr/>
        <p:txBody>
          <a:bodyPr>
            <a:normAutofit/>
          </a:bodyPr>
          <a:lstStyle/>
          <a:p>
            <a:r>
              <a:rPr lang="en-US" dirty="0" smtClean="0"/>
              <a:t>Electromyography </a:t>
            </a:r>
          </a:p>
          <a:p>
            <a:pPr lvl="1">
              <a:lnSpc>
                <a:spcPct val="150000"/>
              </a:lnSpc>
            </a:pPr>
            <a:r>
              <a:rPr lang="en-US" dirty="0" smtClean="0"/>
              <a:t>Most critical ancillary  tool in the investigation of ALS. </a:t>
            </a:r>
          </a:p>
          <a:p>
            <a:pPr lvl="1">
              <a:lnSpc>
                <a:spcPct val="150000"/>
              </a:lnSpc>
            </a:pPr>
            <a:r>
              <a:rPr lang="en-US" dirty="0" smtClean="0"/>
              <a:t>identify loss of lower motor neurons, the hallmark of  ALS</a:t>
            </a:r>
          </a:p>
          <a:p>
            <a:pPr lvl="1">
              <a:lnSpc>
                <a:spcPct val="150000"/>
              </a:lnSpc>
            </a:pPr>
            <a:r>
              <a:rPr lang="en-US" dirty="0" smtClean="0"/>
              <a:t>useful in clinically unaffected regions </a:t>
            </a:r>
          </a:p>
          <a:p>
            <a:pPr lvl="1">
              <a:buNone/>
            </a:pPr>
            <a:endParaRPr lang="en-US" dirty="0" smtClean="0"/>
          </a:p>
          <a:p>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err="1" smtClean="0"/>
              <a:t>Electrodiagnostic</a:t>
            </a:r>
            <a:r>
              <a:rPr lang="en-US" dirty="0" smtClean="0"/>
              <a:t> studies</a:t>
            </a:r>
            <a:endParaRPr lang="en-US" dirty="0"/>
          </a:p>
        </p:txBody>
      </p:sp>
      <p:sp>
        <p:nvSpPr>
          <p:cNvPr id="3" name="Content Placeholder 2"/>
          <p:cNvSpPr>
            <a:spLocks noGrp="1"/>
          </p:cNvSpPr>
          <p:nvPr>
            <p:ph idx="1"/>
          </p:nvPr>
        </p:nvSpPr>
        <p:spPr>
          <a:xfrm>
            <a:off x="0" y="1066800"/>
            <a:ext cx="9144000" cy="5791200"/>
          </a:xfrm>
        </p:spPr>
        <p:txBody>
          <a:bodyPr>
            <a:normAutofit/>
          </a:bodyPr>
          <a:lstStyle/>
          <a:p>
            <a:pPr>
              <a:lnSpc>
                <a:spcPct val="150000"/>
              </a:lnSpc>
            </a:pPr>
            <a:r>
              <a:rPr lang="en-US" dirty="0" smtClean="0"/>
              <a:t>Electromyography </a:t>
            </a:r>
          </a:p>
          <a:p>
            <a:pPr lvl="1">
              <a:lnSpc>
                <a:spcPct val="150000"/>
              </a:lnSpc>
            </a:pPr>
            <a:r>
              <a:rPr lang="en-US" dirty="0" smtClean="0"/>
              <a:t>Most frequently recognized abnormalities</a:t>
            </a:r>
          </a:p>
          <a:p>
            <a:pPr lvl="2">
              <a:lnSpc>
                <a:spcPct val="150000"/>
              </a:lnSpc>
            </a:pPr>
            <a:r>
              <a:rPr lang="en-US" dirty="0" smtClean="0"/>
              <a:t>spontaneous </a:t>
            </a:r>
            <a:r>
              <a:rPr lang="en-US" dirty="0" err="1" smtClean="0"/>
              <a:t>denervation</a:t>
            </a:r>
            <a:r>
              <a:rPr lang="en-US" dirty="0" smtClean="0"/>
              <a:t> discharges (fibrillation potentials and positive sharp waves) indicative of ongoing  motor neuron loss,</a:t>
            </a:r>
          </a:p>
          <a:p>
            <a:pPr lvl="2">
              <a:lnSpc>
                <a:spcPct val="150000"/>
              </a:lnSpc>
            </a:pPr>
            <a:r>
              <a:rPr lang="en-US" dirty="0" smtClean="0"/>
              <a:t>Fasciculation.</a:t>
            </a:r>
          </a:p>
          <a:p>
            <a:pPr lvl="2">
              <a:lnSpc>
                <a:spcPct val="150000"/>
              </a:lnSpc>
            </a:pPr>
            <a:r>
              <a:rPr lang="en-US" dirty="0" err="1" smtClean="0"/>
              <a:t>Polyphasic</a:t>
            </a:r>
            <a:r>
              <a:rPr lang="en-US" dirty="0" smtClean="0"/>
              <a:t> units indicative of  </a:t>
            </a:r>
            <a:r>
              <a:rPr lang="en-US" dirty="0" err="1" smtClean="0"/>
              <a:t>reinnervation</a:t>
            </a:r>
            <a:r>
              <a:rPr lang="en-US" dirty="0" smtClean="0"/>
              <a:t>. </a:t>
            </a:r>
          </a:p>
          <a:p>
            <a:pPr>
              <a:buNone/>
            </a:pPr>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dirty="0" err="1" smtClean="0"/>
              <a:t>Neuroimaging</a:t>
            </a:r>
            <a:r>
              <a:rPr lang="en-US" dirty="0" smtClean="0"/>
              <a:t> studies</a:t>
            </a:r>
            <a:endParaRPr lang="en-US" dirty="0"/>
          </a:p>
        </p:txBody>
      </p:sp>
      <p:sp>
        <p:nvSpPr>
          <p:cNvPr id="3" name="Content Placeholder 2"/>
          <p:cNvSpPr>
            <a:spLocks noGrp="1"/>
          </p:cNvSpPr>
          <p:nvPr>
            <p:ph idx="1"/>
          </p:nvPr>
        </p:nvSpPr>
        <p:spPr>
          <a:xfrm>
            <a:off x="0" y="990600"/>
            <a:ext cx="9144000" cy="1066800"/>
          </a:xfrm>
        </p:spPr>
        <p:txBody>
          <a:bodyPr>
            <a:normAutofit fontScale="77500" lnSpcReduction="20000"/>
          </a:bodyPr>
          <a:lstStyle/>
          <a:p>
            <a:r>
              <a:rPr lang="en-US" dirty="0" smtClean="0"/>
              <a:t>MRI of the brain and spinal cord</a:t>
            </a:r>
          </a:p>
          <a:p>
            <a:pPr lvl="1"/>
            <a:r>
              <a:rPr lang="en-US" dirty="0" smtClean="0"/>
              <a:t> most  useful </a:t>
            </a:r>
            <a:r>
              <a:rPr lang="en-US" dirty="0" err="1" smtClean="0"/>
              <a:t>neuroimaging</a:t>
            </a:r>
            <a:r>
              <a:rPr lang="en-US" dirty="0" smtClean="0"/>
              <a:t> technique in ALS </a:t>
            </a:r>
          </a:p>
          <a:p>
            <a:pPr lvl="1"/>
            <a:r>
              <a:rPr lang="en-US" dirty="0" smtClean="0"/>
              <a:t>exclude syndromes that mimic ALS.</a:t>
            </a:r>
          </a:p>
          <a:p>
            <a:endParaRPr lang="en-US" dirty="0"/>
          </a:p>
        </p:txBody>
      </p:sp>
      <p:pic>
        <p:nvPicPr>
          <p:cNvPr id="5" name="Picture 4" descr="mri.jpg"/>
          <p:cNvPicPr>
            <a:picLocks noChangeAspect="1"/>
          </p:cNvPicPr>
          <p:nvPr/>
        </p:nvPicPr>
        <p:blipFill>
          <a:blip r:embed="rId2"/>
          <a:stretch>
            <a:fillRect/>
          </a:stretch>
        </p:blipFill>
        <p:spPr>
          <a:xfrm>
            <a:off x="0" y="2362200"/>
            <a:ext cx="9144000" cy="2438400"/>
          </a:xfrm>
          <a:prstGeom prst="rect">
            <a:avLst/>
          </a:prstGeom>
        </p:spPr>
      </p:pic>
      <p:sp>
        <p:nvSpPr>
          <p:cNvPr id="6" name="TextBox 5"/>
          <p:cNvSpPr txBox="1"/>
          <p:nvPr/>
        </p:nvSpPr>
        <p:spPr>
          <a:xfrm>
            <a:off x="0" y="4919008"/>
            <a:ext cx="9070625" cy="1938992"/>
          </a:xfrm>
          <a:prstGeom prst="rect">
            <a:avLst/>
          </a:prstGeom>
          <a:noFill/>
        </p:spPr>
        <p:txBody>
          <a:bodyPr wrap="square" rtlCol="0">
            <a:spAutoFit/>
          </a:bodyPr>
          <a:lstStyle/>
          <a:p>
            <a:pPr>
              <a:lnSpc>
                <a:spcPct val="150000"/>
              </a:lnSpc>
              <a:buFont typeface="Arial" pitchFamily="34" charset="0"/>
              <a:buChar char="•"/>
            </a:pPr>
            <a:r>
              <a:rPr lang="en-US" sz="2000" dirty="0" smtClean="0"/>
              <a:t>T2W, FLAIR - Rounded foci of </a:t>
            </a:r>
            <a:r>
              <a:rPr lang="en-US" sz="2000" dirty="0" err="1" smtClean="0"/>
              <a:t>hyperintensity</a:t>
            </a:r>
            <a:r>
              <a:rPr lang="en-US" sz="2000" dirty="0" smtClean="0"/>
              <a:t> along the </a:t>
            </a:r>
            <a:r>
              <a:rPr lang="en-US" sz="2000" dirty="0" err="1" smtClean="0"/>
              <a:t>corticospinal</a:t>
            </a:r>
            <a:endParaRPr lang="en-US" sz="2000" dirty="0" smtClean="0"/>
          </a:p>
          <a:p>
            <a:pPr lvl="1">
              <a:lnSpc>
                <a:spcPct val="150000"/>
              </a:lnSpc>
              <a:buFont typeface="Arial" pitchFamily="34" charset="0"/>
              <a:buChar char="•"/>
            </a:pPr>
            <a:r>
              <a:rPr lang="en-US" sz="2000" dirty="0" smtClean="0"/>
              <a:t>not specific for ALS</a:t>
            </a:r>
          </a:p>
          <a:p>
            <a:pPr lvl="1">
              <a:lnSpc>
                <a:spcPct val="150000"/>
              </a:lnSpc>
              <a:buFont typeface="Arial" pitchFamily="34" charset="0"/>
              <a:buChar char="•"/>
            </a:pPr>
            <a:r>
              <a:rPr lang="en-US" sz="2000" dirty="0" smtClean="0"/>
              <a:t>correlate poorly with both disease severity and the presence of upper motor neuron signs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linds(horizontal)">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down)">
                                      <p:cBhvr>
                                        <p:cTn id="28" dur="500"/>
                                        <p:tgtEl>
                                          <p:spTgt spid="6">
                                            <p:txEl>
                                              <p:pRg st="1" end="1"/>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down)">
                                      <p:cBhvr>
                                        <p:cTn id="3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testing</a:t>
            </a:r>
            <a:endParaRPr lang="en-US" dirty="0"/>
          </a:p>
        </p:txBody>
      </p:sp>
      <p:sp>
        <p:nvSpPr>
          <p:cNvPr id="3" name="Content Placeholder 2"/>
          <p:cNvSpPr>
            <a:spLocks noGrp="1"/>
          </p:cNvSpPr>
          <p:nvPr>
            <p:ph idx="1"/>
          </p:nvPr>
        </p:nvSpPr>
        <p:spPr/>
        <p:txBody>
          <a:bodyPr>
            <a:normAutofit/>
          </a:bodyPr>
          <a:lstStyle/>
          <a:p>
            <a:pPr>
              <a:lnSpc>
                <a:spcPct val="150000"/>
              </a:lnSpc>
            </a:pPr>
            <a:r>
              <a:rPr lang="en-US" dirty="0" smtClean="0"/>
              <a:t>Little clinical utility. </a:t>
            </a:r>
          </a:p>
          <a:p>
            <a:pPr lvl="1">
              <a:lnSpc>
                <a:spcPct val="150000"/>
              </a:lnSpc>
            </a:pPr>
            <a:r>
              <a:rPr lang="en-US" dirty="0" smtClean="0"/>
              <a:t>Known mutations have limited </a:t>
            </a:r>
            <a:r>
              <a:rPr lang="en-US" dirty="0" err="1" smtClean="0"/>
              <a:t>penetrance</a:t>
            </a:r>
            <a:endParaRPr lang="en-US" dirty="0" smtClean="0"/>
          </a:p>
          <a:p>
            <a:pPr lvl="1">
              <a:lnSpc>
                <a:spcPct val="150000"/>
              </a:lnSpc>
            </a:pPr>
            <a:r>
              <a:rPr lang="en-US" dirty="0" smtClean="0"/>
              <a:t>Risk of disease development in an asymptomatic carrier cannot be determined </a:t>
            </a:r>
            <a:r>
              <a:rPr lang="en-US" dirty="0"/>
              <a:t>.</a:t>
            </a:r>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Functional disability </a:t>
            </a:r>
            <a:br>
              <a:rPr lang="en-US" dirty="0" smtClean="0"/>
            </a:br>
            <a:r>
              <a:rPr lang="en-US" dirty="0" smtClean="0"/>
              <a:t>Quality of life</a:t>
            </a:r>
            <a:endParaRPr lang="en-US" dirty="0"/>
          </a:p>
        </p:txBody>
      </p:sp>
      <p:sp>
        <p:nvSpPr>
          <p:cNvPr id="6" name="Text Placeholder 5"/>
          <p:cNvSpPr>
            <a:spLocks noGrp="1"/>
          </p:cNvSpPr>
          <p:nvPr>
            <p:ph type="body" idx="1"/>
          </p:nvPr>
        </p:nvSpPr>
        <p:spPr>
          <a:xfrm>
            <a:off x="381000" y="1219200"/>
            <a:ext cx="4040188" cy="639762"/>
          </a:xfrm>
        </p:spPr>
        <p:txBody>
          <a:bodyPr/>
          <a:lstStyle/>
          <a:p>
            <a:r>
              <a:rPr lang="en-US" dirty="0" smtClean="0"/>
              <a:t>ALS Functional Rating Scale</a:t>
            </a:r>
            <a:endParaRPr lang="en-US" dirty="0"/>
          </a:p>
        </p:txBody>
      </p:sp>
      <p:sp>
        <p:nvSpPr>
          <p:cNvPr id="7" name="Content Placeholder 6"/>
          <p:cNvSpPr>
            <a:spLocks noGrp="1"/>
          </p:cNvSpPr>
          <p:nvPr>
            <p:ph sz="half" idx="2"/>
          </p:nvPr>
        </p:nvSpPr>
        <p:spPr/>
        <p:txBody>
          <a:bodyPr>
            <a:normAutofit fontScale="85000" lnSpcReduction="20000"/>
          </a:bodyPr>
          <a:lstStyle/>
          <a:p>
            <a:r>
              <a:rPr lang="en-US" dirty="0" smtClean="0"/>
              <a:t>Used to monitor functional change in a patient over time. </a:t>
            </a:r>
          </a:p>
          <a:p>
            <a:r>
              <a:rPr lang="en-US" dirty="0" smtClean="0"/>
              <a:t>Measures: </a:t>
            </a:r>
          </a:p>
          <a:p>
            <a:pPr marL="914400" lvl="1" indent="-514350">
              <a:buFont typeface="+mj-lt"/>
              <a:buAutoNum type="arabicPeriod"/>
            </a:pPr>
            <a:r>
              <a:rPr lang="en-US" dirty="0" smtClean="0"/>
              <a:t>Speech </a:t>
            </a:r>
          </a:p>
          <a:p>
            <a:pPr marL="914400" lvl="1" indent="-514350">
              <a:buFont typeface="+mj-lt"/>
              <a:buAutoNum type="arabicPeriod"/>
            </a:pPr>
            <a:r>
              <a:rPr lang="en-US" dirty="0" smtClean="0"/>
              <a:t>Salivation </a:t>
            </a:r>
          </a:p>
          <a:p>
            <a:pPr marL="914400" lvl="1" indent="-514350">
              <a:buFont typeface="+mj-lt"/>
              <a:buAutoNum type="arabicPeriod"/>
            </a:pPr>
            <a:r>
              <a:rPr lang="en-US" dirty="0" smtClean="0"/>
              <a:t>Swallowing </a:t>
            </a:r>
          </a:p>
          <a:p>
            <a:pPr marL="914400" lvl="1" indent="-514350">
              <a:buFont typeface="+mj-lt"/>
              <a:buAutoNum type="arabicPeriod"/>
            </a:pPr>
            <a:r>
              <a:rPr lang="en-US" dirty="0" smtClean="0"/>
              <a:t>Handwriting</a:t>
            </a:r>
          </a:p>
          <a:p>
            <a:pPr marL="914400" lvl="1" indent="-514350">
              <a:buFont typeface="+mj-lt"/>
              <a:buAutoNum type="arabicPeriod"/>
            </a:pPr>
            <a:r>
              <a:rPr lang="en-US" dirty="0" smtClean="0"/>
              <a:t>Cutting food and handling utensils</a:t>
            </a:r>
          </a:p>
          <a:p>
            <a:pPr marL="914400" lvl="1" indent="-514350">
              <a:buFont typeface="+mj-lt"/>
              <a:buAutoNum type="arabicPeriod"/>
            </a:pPr>
            <a:r>
              <a:rPr lang="en-US" dirty="0" smtClean="0"/>
              <a:t>Dressing and hygiene </a:t>
            </a:r>
          </a:p>
          <a:p>
            <a:pPr marL="914400" lvl="1" indent="-514350">
              <a:buFont typeface="+mj-lt"/>
              <a:buAutoNum type="arabicPeriod"/>
            </a:pPr>
            <a:r>
              <a:rPr lang="en-US" dirty="0" smtClean="0"/>
              <a:t>Turning in bed and adjusting bed clothes </a:t>
            </a:r>
          </a:p>
          <a:p>
            <a:pPr marL="914400" lvl="1" indent="-514350">
              <a:buFont typeface="+mj-lt"/>
              <a:buAutoNum type="arabicPeriod"/>
            </a:pPr>
            <a:r>
              <a:rPr lang="en-US" dirty="0" smtClean="0"/>
              <a:t>Walking </a:t>
            </a:r>
          </a:p>
          <a:p>
            <a:pPr marL="914400" lvl="1" indent="-514350">
              <a:buFont typeface="+mj-lt"/>
              <a:buAutoNum type="arabicPeriod"/>
            </a:pPr>
            <a:r>
              <a:rPr lang="en-US" dirty="0" smtClean="0"/>
              <a:t>Climbing stairs </a:t>
            </a:r>
          </a:p>
          <a:p>
            <a:pPr marL="914400" lvl="1" indent="-514350">
              <a:buFont typeface="+mj-lt"/>
              <a:buAutoNum type="arabicPeriod"/>
            </a:pPr>
            <a:r>
              <a:rPr lang="en-US" dirty="0" smtClean="0"/>
              <a:t>Breathing </a:t>
            </a:r>
          </a:p>
          <a:p>
            <a:endParaRPr lang="en-US" dirty="0"/>
          </a:p>
        </p:txBody>
      </p:sp>
      <p:sp>
        <p:nvSpPr>
          <p:cNvPr id="8" name="Text Placeholder 7"/>
          <p:cNvSpPr>
            <a:spLocks noGrp="1"/>
          </p:cNvSpPr>
          <p:nvPr>
            <p:ph type="body" sz="quarter" idx="3"/>
          </p:nvPr>
        </p:nvSpPr>
        <p:spPr/>
        <p:txBody>
          <a:bodyPr>
            <a:noAutofit/>
          </a:bodyPr>
          <a:lstStyle/>
          <a:p>
            <a:r>
              <a:rPr lang="fr-FR" sz="2000" dirty="0" err="1" smtClean="0"/>
              <a:t>Amyotrophic</a:t>
            </a:r>
            <a:r>
              <a:rPr lang="fr-FR" sz="2000" dirty="0" smtClean="0"/>
              <a:t> </a:t>
            </a:r>
            <a:r>
              <a:rPr lang="fr-FR" sz="2000" dirty="0" err="1" smtClean="0"/>
              <a:t>Lateral</a:t>
            </a:r>
            <a:r>
              <a:rPr lang="fr-FR" sz="2000" dirty="0" smtClean="0"/>
              <a:t> </a:t>
            </a:r>
            <a:r>
              <a:rPr lang="fr-FR" sz="2000" dirty="0" err="1" smtClean="0"/>
              <a:t>Sclerosis</a:t>
            </a:r>
            <a:r>
              <a:rPr lang="fr-FR" sz="2000" dirty="0" smtClean="0"/>
              <a:t> </a:t>
            </a:r>
            <a:r>
              <a:rPr lang="fr-FR" sz="2000" dirty="0" err="1" smtClean="0"/>
              <a:t>Assessment</a:t>
            </a:r>
            <a:r>
              <a:rPr lang="fr-FR" sz="2000" dirty="0" smtClean="0"/>
              <a:t> Questionnaire (ALSAQ-40)</a:t>
            </a:r>
            <a:endParaRPr lang="en-US" sz="2000" dirty="0"/>
          </a:p>
        </p:txBody>
      </p:sp>
      <p:sp>
        <p:nvSpPr>
          <p:cNvPr id="9" name="Content Placeholder 8"/>
          <p:cNvSpPr>
            <a:spLocks noGrp="1"/>
          </p:cNvSpPr>
          <p:nvPr>
            <p:ph sz="quarter" idx="4"/>
          </p:nvPr>
        </p:nvSpPr>
        <p:spPr/>
        <p:txBody>
          <a:bodyPr>
            <a:normAutofit fontScale="92500" lnSpcReduction="10000"/>
          </a:bodyPr>
          <a:lstStyle/>
          <a:p>
            <a:r>
              <a:rPr lang="en-US" dirty="0" smtClean="0"/>
              <a:t>Dependent on factors other than physical functioning. </a:t>
            </a:r>
          </a:p>
          <a:p>
            <a:pPr lvl="1"/>
            <a:r>
              <a:rPr lang="en-US" dirty="0" smtClean="0"/>
              <a:t>Psychological factors</a:t>
            </a:r>
          </a:p>
          <a:p>
            <a:pPr lvl="1"/>
            <a:r>
              <a:rPr lang="en-US" dirty="0" smtClean="0"/>
              <a:t>Existential factors (perception of purpose, meaning in life, capacity for personal growth)</a:t>
            </a:r>
          </a:p>
          <a:p>
            <a:pPr lvl="1"/>
            <a:r>
              <a:rPr lang="en-US" dirty="0" smtClean="0"/>
              <a:t>Support factors</a:t>
            </a:r>
          </a:p>
          <a:p>
            <a:r>
              <a:rPr lang="en-US" dirty="0" smtClean="0"/>
              <a:t>Does not necessarily deteriorate, despite progressing disability (as assessed by ALS functional rating scale)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1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up)">
                                      <p:cBhvr>
                                        <p:cTn id="17" dur="500"/>
                                        <p:tgtEl>
                                          <p:spTgt spid="7">
                                            <p:txEl>
                                              <p:pRg st="1" end="1"/>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wipe(up)">
                                      <p:cBhvr>
                                        <p:cTn id="20" dur="500"/>
                                        <p:tgtEl>
                                          <p:spTgt spid="7">
                                            <p:txEl>
                                              <p:pRg st="2" end="2"/>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up)">
                                      <p:cBhvr>
                                        <p:cTn id="23" dur="500"/>
                                        <p:tgtEl>
                                          <p:spTgt spid="7">
                                            <p:txEl>
                                              <p:pRg st="3" end="3"/>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up)">
                                      <p:cBhvr>
                                        <p:cTn id="26" dur="500"/>
                                        <p:tgtEl>
                                          <p:spTgt spid="7">
                                            <p:txEl>
                                              <p:pRg st="4" end="4"/>
                                            </p:txEl>
                                          </p:spTgt>
                                        </p:tgtEl>
                                      </p:cBhvr>
                                    </p:animEffect>
                                  </p:childTnLst>
                                </p:cTn>
                              </p:par>
                              <p:par>
                                <p:cTn id="27" presetID="22" presetClass="entr" presetSubtype="1"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Effect transition="in" filter="wipe(up)">
                                      <p:cBhvr>
                                        <p:cTn id="29" dur="500"/>
                                        <p:tgtEl>
                                          <p:spTgt spid="7">
                                            <p:txEl>
                                              <p:pRg st="5" end="5"/>
                                            </p:txEl>
                                          </p:spTgt>
                                        </p:tgtEl>
                                      </p:cBhvr>
                                    </p:animEffect>
                                  </p:childTnLst>
                                </p:cTn>
                              </p:par>
                              <p:par>
                                <p:cTn id="30" presetID="22" presetClass="entr" presetSubtype="1" fill="hold" nodeType="with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up)">
                                      <p:cBhvr>
                                        <p:cTn id="32" dur="500"/>
                                        <p:tgtEl>
                                          <p:spTgt spid="7">
                                            <p:txEl>
                                              <p:pRg st="6" end="6"/>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7">
                                            <p:txEl>
                                              <p:pRg st="7" end="7"/>
                                            </p:txEl>
                                          </p:spTgt>
                                        </p:tgtEl>
                                        <p:attrNameLst>
                                          <p:attrName>style.visibility</p:attrName>
                                        </p:attrNameLst>
                                      </p:cBhvr>
                                      <p:to>
                                        <p:strVal val="visible"/>
                                      </p:to>
                                    </p:set>
                                    <p:animEffect transition="in" filter="wipe(up)">
                                      <p:cBhvr>
                                        <p:cTn id="35" dur="500"/>
                                        <p:tgtEl>
                                          <p:spTgt spid="7">
                                            <p:txEl>
                                              <p:pRg st="7" end="7"/>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7">
                                            <p:txEl>
                                              <p:pRg st="8" end="8"/>
                                            </p:txEl>
                                          </p:spTgt>
                                        </p:tgtEl>
                                        <p:attrNameLst>
                                          <p:attrName>style.visibility</p:attrName>
                                        </p:attrNameLst>
                                      </p:cBhvr>
                                      <p:to>
                                        <p:strVal val="visible"/>
                                      </p:to>
                                    </p:set>
                                    <p:animEffect transition="in" filter="wipe(up)">
                                      <p:cBhvr>
                                        <p:cTn id="38" dur="500"/>
                                        <p:tgtEl>
                                          <p:spTgt spid="7">
                                            <p:txEl>
                                              <p:pRg st="8" end="8"/>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7">
                                            <p:txEl>
                                              <p:pRg st="9" end="9"/>
                                            </p:txEl>
                                          </p:spTgt>
                                        </p:tgtEl>
                                        <p:attrNameLst>
                                          <p:attrName>style.visibility</p:attrName>
                                        </p:attrNameLst>
                                      </p:cBhvr>
                                      <p:to>
                                        <p:strVal val="visible"/>
                                      </p:to>
                                    </p:set>
                                    <p:animEffect transition="in" filter="wipe(up)">
                                      <p:cBhvr>
                                        <p:cTn id="41" dur="500"/>
                                        <p:tgtEl>
                                          <p:spTgt spid="7">
                                            <p:txEl>
                                              <p:pRg st="9" end="9"/>
                                            </p:txEl>
                                          </p:spTgt>
                                        </p:tgtEl>
                                      </p:cBhvr>
                                    </p:animEffect>
                                  </p:childTnLst>
                                </p:cTn>
                              </p:par>
                              <p:par>
                                <p:cTn id="42" presetID="22" presetClass="entr" presetSubtype="1" fill="hold" nodeType="withEffect">
                                  <p:stCondLst>
                                    <p:cond delay="0"/>
                                  </p:stCondLst>
                                  <p:childTnLst>
                                    <p:set>
                                      <p:cBhvr>
                                        <p:cTn id="43" dur="1" fill="hold">
                                          <p:stCondLst>
                                            <p:cond delay="0"/>
                                          </p:stCondLst>
                                        </p:cTn>
                                        <p:tgtEl>
                                          <p:spTgt spid="7">
                                            <p:txEl>
                                              <p:pRg st="10" end="10"/>
                                            </p:txEl>
                                          </p:spTgt>
                                        </p:tgtEl>
                                        <p:attrNameLst>
                                          <p:attrName>style.visibility</p:attrName>
                                        </p:attrNameLst>
                                      </p:cBhvr>
                                      <p:to>
                                        <p:strVal val="visible"/>
                                      </p:to>
                                    </p:set>
                                    <p:animEffect transition="in" filter="wipe(up)">
                                      <p:cBhvr>
                                        <p:cTn id="44" dur="500"/>
                                        <p:tgtEl>
                                          <p:spTgt spid="7">
                                            <p:txEl>
                                              <p:pRg st="10" end="10"/>
                                            </p:txEl>
                                          </p:spTgt>
                                        </p:tgtEl>
                                      </p:cBhvr>
                                    </p:animEffect>
                                  </p:childTnLst>
                                </p:cTn>
                              </p:par>
                              <p:par>
                                <p:cTn id="45" presetID="22" presetClass="entr" presetSubtype="1" fill="hold" nodeType="with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Effect transition="in" filter="wipe(up)">
                                      <p:cBhvr>
                                        <p:cTn id="47" dur="500"/>
                                        <p:tgtEl>
                                          <p:spTgt spid="7">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wipe(up)">
                                      <p:cBhvr>
                                        <p:cTn id="52" dur="10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9">
                                            <p:txEl>
                                              <p:pRg st="0" end="0"/>
                                            </p:txEl>
                                          </p:spTgt>
                                        </p:tgtEl>
                                        <p:attrNameLst>
                                          <p:attrName>style.visibility</p:attrName>
                                        </p:attrNameLst>
                                      </p:cBhvr>
                                      <p:to>
                                        <p:strVal val="visible"/>
                                      </p:to>
                                    </p:set>
                                    <p:animEffect transition="in" filter="wipe(up)">
                                      <p:cBhvr>
                                        <p:cTn id="57" dur="1000"/>
                                        <p:tgtEl>
                                          <p:spTgt spid="9">
                                            <p:txEl>
                                              <p:pRg st="0" end="0"/>
                                            </p:txEl>
                                          </p:spTgt>
                                        </p:tgtEl>
                                      </p:cBhvr>
                                    </p:animEffect>
                                  </p:childTnLst>
                                </p:cTn>
                              </p:par>
                              <p:par>
                                <p:cTn id="58" presetID="22" presetClass="entr" presetSubtype="1" fill="hold" nodeType="withEffect">
                                  <p:stCondLst>
                                    <p:cond delay="0"/>
                                  </p:stCondLst>
                                  <p:childTnLst>
                                    <p:set>
                                      <p:cBhvr>
                                        <p:cTn id="59" dur="1" fill="hold">
                                          <p:stCondLst>
                                            <p:cond delay="0"/>
                                          </p:stCondLst>
                                        </p:cTn>
                                        <p:tgtEl>
                                          <p:spTgt spid="9">
                                            <p:txEl>
                                              <p:pRg st="1" end="1"/>
                                            </p:txEl>
                                          </p:spTgt>
                                        </p:tgtEl>
                                        <p:attrNameLst>
                                          <p:attrName>style.visibility</p:attrName>
                                        </p:attrNameLst>
                                      </p:cBhvr>
                                      <p:to>
                                        <p:strVal val="visible"/>
                                      </p:to>
                                    </p:set>
                                    <p:animEffect transition="in" filter="wipe(up)">
                                      <p:cBhvr>
                                        <p:cTn id="60" dur="1000"/>
                                        <p:tgtEl>
                                          <p:spTgt spid="9">
                                            <p:txEl>
                                              <p:pRg st="1" end="1"/>
                                            </p:txEl>
                                          </p:spTgt>
                                        </p:tgtEl>
                                      </p:cBhvr>
                                    </p:animEffect>
                                  </p:childTnLst>
                                </p:cTn>
                              </p:par>
                              <p:par>
                                <p:cTn id="61" presetID="22" presetClass="entr" presetSubtype="1" fill="hold" nodeType="withEffect">
                                  <p:stCondLst>
                                    <p:cond delay="0"/>
                                  </p:stCondLst>
                                  <p:childTnLst>
                                    <p:set>
                                      <p:cBhvr>
                                        <p:cTn id="62" dur="1" fill="hold">
                                          <p:stCondLst>
                                            <p:cond delay="0"/>
                                          </p:stCondLst>
                                        </p:cTn>
                                        <p:tgtEl>
                                          <p:spTgt spid="9">
                                            <p:txEl>
                                              <p:pRg st="2" end="2"/>
                                            </p:txEl>
                                          </p:spTgt>
                                        </p:tgtEl>
                                        <p:attrNameLst>
                                          <p:attrName>style.visibility</p:attrName>
                                        </p:attrNameLst>
                                      </p:cBhvr>
                                      <p:to>
                                        <p:strVal val="visible"/>
                                      </p:to>
                                    </p:set>
                                    <p:animEffect transition="in" filter="wipe(up)">
                                      <p:cBhvr>
                                        <p:cTn id="63" dur="1000"/>
                                        <p:tgtEl>
                                          <p:spTgt spid="9">
                                            <p:txEl>
                                              <p:pRg st="2" end="2"/>
                                            </p:txEl>
                                          </p:spTgt>
                                        </p:tgtEl>
                                      </p:cBhvr>
                                    </p:animEffect>
                                  </p:childTnLst>
                                </p:cTn>
                              </p:par>
                              <p:par>
                                <p:cTn id="64" presetID="22" presetClass="entr" presetSubtype="1" fill="hold" nodeType="withEffect">
                                  <p:stCondLst>
                                    <p:cond delay="0"/>
                                  </p:stCondLst>
                                  <p:childTnLst>
                                    <p:set>
                                      <p:cBhvr>
                                        <p:cTn id="65" dur="1" fill="hold">
                                          <p:stCondLst>
                                            <p:cond delay="0"/>
                                          </p:stCondLst>
                                        </p:cTn>
                                        <p:tgtEl>
                                          <p:spTgt spid="9">
                                            <p:txEl>
                                              <p:pRg st="3" end="3"/>
                                            </p:txEl>
                                          </p:spTgt>
                                        </p:tgtEl>
                                        <p:attrNameLst>
                                          <p:attrName>style.visibility</p:attrName>
                                        </p:attrNameLst>
                                      </p:cBhvr>
                                      <p:to>
                                        <p:strVal val="visible"/>
                                      </p:to>
                                    </p:set>
                                    <p:animEffect transition="in" filter="wipe(up)">
                                      <p:cBhvr>
                                        <p:cTn id="66" dur="1000"/>
                                        <p:tgtEl>
                                          <p:spTgt spid="9">
                                            <p:txEl>
                                              <p:pRg st="3" end="3"/>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9">
                                            <p:txEl>
                                              <p:pRg st="4" end="4"/>
                                            </p:txEl>
                                          </p:spTgt>
                                        </p:tgtEl>
                                        <p:attrNameLst>
                                          <p:attrName>style.visibility</p:attrName>
                                        </p:attrNameLst>
                                      </p:cBhvr>
                                      <p:to>
                                        <p:strVal val="visible"/>
                                      </p:to>
                                    </p:set>
                                    <p:animEffect transition="in" filter="wipe(up)">
                                      <p:cBhvr>
                                        <p:cTn id="71" dur="10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lstStyle/>
          <a:p>
            <a:r>
              <a:rPr lang="en-US" dirty="0" smtClean="0"/>
              <a:t>No cure yet for ALS.</a:t>
            </a:r>
          </a:p>
          <a:p>
            <a:endParaRPr lang="en-US" dirty="0" smtClean="0"/>
          </a:p>
          <a:p>
            <a:endParaRPr lang="en-US" dirty="0" smtClean="0"/>
          </a:p>
          <a:p>
            <a:r>
              <a:rPr lang="en-US" dirty="0" smtClean="0"/>
              <a:t>While research continues, the objective of clinical care is to maintain quality of life and prolonging life as much as possible.</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Treatment </a:t>
            </a:r>
            <a:br>
              <a:rPr lang="en-US" dirty="0" smtClean="0"/>
            </a:br>
            <a:r>
              <a:rPr lang="en-US" dirty="0" smtClean="0"/>
              <a:t>Multidisciplinary team approach</a:t>
            </a:r>
            <a:endParaRPr lang="en-US" dirty="0"/>
          </a:p>
        </p:txBody>
      </p:sp>
      <p:pic>
        <p:nvPicPr>
          <p:cNvPr id="4" name="Content Placeholder 3" descr="treatment multidisciplinary team approach.png"/>
          <p:cNvPicPr>
            <a:picLocks noGrp="1" noChangeAspect="1"/>
          </p:cNvPicPr>
          <p:nvPr>
            <p:ph idx="1"/>
          </p:nvPr>
        </p:nvPicPr>
        <p:blipFill>
          <a:blip r:embed="rId2"/>
          <a:stretch>
            <a:fillRect/>
          </a:stretch>
        </p:blipFill>
        <p:spPr>
          <a:xfrm>
            <a:off x="0" y="1799590"/>
            <a:ext cx="9144000" cy="505841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838200"/>
          </a:xfrm>
        </p:spPr>
        <p:txBody>
          <a:bodyPr>
            <a:normAutofit fontScale="90000"/>
          </a:bodyPr>
          <a:lstStyle/>
          <a:p>
            <a:r>
              <a:rPr lang="en-US" dirty="0" smtClean="0"/>
              <a:t>Putative disease-modifying treatments</a:t>
            </a:r>
            <a:endParaRPr lang="en-US" dirty="0"/>
          </a:p>
        </p:txBody>
      </p:sp>
      <p:pic>
        <p:nvPicPr>
          <p:cNvPr id="4" name="Content Placeholder 3" descr="drug trials.png"/>
          <p:cNvPicPr>
            <a:picLocks noGrp="1" noChangeAspect="1"/>
          </p:cNvPicPr>
          <p:nvPr>
            <p:ph idx="1"/>
          </p:nvPr>
        </p:nvPicPr>
        <p:blipFill>
          <a:blip r:embed="rId2"/>
          <a:stretch>
            <a:fillRect/>
          </a:stretch>
        </p:blipFill>
        <p:spPr>
          <a:xfrm>
            <a:off x="0" y="838200"/>
            <a:ext cx="9144000" cy="6019800"/>
          </a:xfrm>
        </p:spPr>
      </p:pic>
      <p:sp>
        <p:nvSpPr>
          <p:cNvPr id="8" name="Rectangle 7"/>
          <p:cNvSpPr/>
          <p:nvPr/>
        </p:nvSpPr>
        <p:spPr>
          <a:xfrm>
            <a:off x="0" y="5334000"/>
            <a:ext cx="9144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553200" y="5334000"/>
            <a:ext cx="1143000" cy="2286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Riluzole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Despite over 30 phase II and phase III clinical trials of promising agents , </a:t>
            </a:r>
            <a:r>
              <a:rPr lang="en-US" dirty="0" err="1" smtClean="0"/>
              <a:t>riluzole</a:t>
            </a:r>
            <a:r>
              <a:rPr lang="en-US" dirty="0" smtClean="0"/>
              <a:t> remains the only evidence-based disease-modifying drug for ALS.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riluzole 1.png"/>
          <p:cNvPicPr>
            <a:picLocks noGrp="1" noChangeAspect="1"/>
          </p:cNvPicPr>
          <p:nvPr>
            <p:ph idx="1"/>
          </p:nvPr>
        </p:nvPicPr>
        <p:blipFill>
          <a:blip r:embed="rId3"/>
          <a:stretch>
            <a:fillRect/>
          </a:stretch>
        </p:blipFill>
        <p:spPr>
          <a:xfrm>
            <a:off x="0" y="0"/>
            <a:ext cx="9144000" cy="1295400"/>
          </a:xfrm>
        </p:spPr>
      </p:pic>
      <p:pic>
        <p:nvPicPr>
          <p:cNvPr id="5" name="Picture 4" descr="riluzole 3.png"/>
          <p:cNvPicPr>
            <a:picLocks noChangeAspect="1"/>
          </p:cNvPicPr>
          <p:nvPr/>
        </p:nvPicPr>
        <p:blipFill>
          <a:blip r:embed="rId4"/>
          <a:stretch>
            <a:fillRect/>
          </a:stretch>
        </p:blipFill>
        <p:spPr>
          <a:xfrm>
            <a:off x="0" y="5638801"/>
            <a:ext cx="9144000" cy="1219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a:lnSpc>
                <a:spcPct val="150000"/>
              </a:lnSpc>
            </a:pPr>
            <a:r>
              <a:rPr lang="en-US" dirty="0" smtClean="0"/>
              <a:t>Prevalence  </a:t>
            </a:r>
          </a:p>
          <a:p>
            <a:pPr lvl="1">
              <a:lnSpc>
                <a:spcPct val="150000"/>
              </a:lnSpc>
            </a:pPr>
            <a:r>
              <a:rPr lang="en-US" dirty="0" smtClean="0"/>
              <a:t> 3-5/100 000. </a:t>
            </a:r>
          </a:p>
          <a:p>
            <a:pPr lvl="1">
              <a:lnSpc>
                <a:spcPct val="150000"/>
              </a:lnSpc>
              <a:buNone/>
            </a:pPr>
            <a:r>
              <a:rPr lang="en-US" dirty="0" smtClean="0"/>
              <a:t> </a:t>
            </a:r>
          </a:p>
          <a:p>
            <a:pPr>
              <a:lnSpc>
                <a:spcPct val="150000"/>
              </a:lnSpc>
            </a:pPr>
            <a:r>
              <a:rPr lang="en-US" dirty="0" smtClean="0"/>
              <a:t>Incidence </a:t>
            </a:r>
          </a:p>
          <a:p>
            <a:pPr lvl="1">
              <a:lnSpc>
                <a:spcPct val="150000"/>
              </a:lnSpc>
            </a:pPr>
            <a:r>
              <a:rPr lang="en-US" dirty="0" smtClean="0"/>
              <a:t>2 per 100 000 per year. </a:t>
            </a:r>
          </a:p>
          <a:p>
            <a:pPr lvl="1">
              <a:lnSpc>
                <a:spcPct val="150000"/>
              </a:lnSpc>
            </a:pPr>
            <a:r>
              <a:rPr lang="en-US" dirty="0" smtClean="0"/>
              <a:t>In younger patients - 1-3/500 000 / year. </a:t>
            </a:r>
          </a:p>
          <a:p>
            <a:endParaRPr lang="en-US" dirty="0" smtClean="0"/>
          </a:p>
          <a:p>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r>
              <a:rPr lang="en-US" sz="2200" dirty="0" err="1" smtClean="0"/>
              <a:t>Riluzole</a:t>
            </a:r>
            <a:r>
              <a:rPr lang="en-US" sz="2200" dirty="0" smtClean="0"/>
              <a:t> 100 mg daily </a:t>
            </a:r>
          </a:p>
          <a:p>
            <a:r>
              <a:rPr lang="en-US" sz="2200" dirty="0" smtClean="0"/>
              <a:t>Probably prolongs median survival 2 – 3 months in patients with probable and definite  ALS with</a:t>
            </a:r>
          </a:p>
          <a:p>
            <a:pPr lvl="1"/>
            <a:r>
              <a:rPr lang="en-US" sz="2200" dirty="0" smtClean="0"/>
              <a:t> symptoms less than five years</a:t>
            </a:r>
          </a:p>
          <a:p>
            <a:pPr lvl="1"/>
            <a:r>
              <a:rPr lang="en-US" sz="2200" dirty="0" smtClean="0"/>
              <a:t>age less than 75 years </a:t>
            </a:r>
          </a:p>
          <a:p>
            <a:pPr lvl="1"/>
            <a:r>
              <a:rPr lang="en-US" sz="2200" dirty="0" smtClean="0"/>
              <a:t>forced vital capacity greater than 60%  </a:t>
            </a:r>
          </a:p>
          <a:p>
            <a:r>
              <a:rPr lang="en-US" sz="2200" dirty="0" smtClean="0"/>
              <a:t>More studies are needed, especially to determine whether patients treated earlier or older, more advanced patients with longstanding disease derive the same benefit.</a:t>
            </a:r>
          </a:p>
          <a:p>
            <a:r>
              <a:rPr lang="en-US" sz="2200" dirty="0" smtClean="0"/>
              <a:t>The most frequent side effects are nausea and asthenia.</a:t>
            </a:r>
          </a:p>
          <a:p>
            <a:r>
              <a:rPr lang="en-US" sz="2200" dirty="0" smtClean="0"/>
              <a:t> Liver function becomes altered and requires monitoring.</a:t>
            </a:r>
          </a:p>
          <a:p>
            <a:endParaRPr lang="en-US" sz="2200" dirty="0"/>
          </a:p>
        </p:txBody>
      </p:sp>
      <p:pic>
        <p:nvPicPr>
          <p:cNvPr id="4" name="Content Placeholder 3" descr="riluzole 1.png"/>
          <p:cNvPicPr>
            <a:picLocks noGrp="1" noChangeAspect="1"/>
          </p:cNvPicPr>
          <p:nvPr>
            <p:ph idx="1"/>
          </p:nvPr>
        </p:nvPicPr>
        <p:blipFill>
          <a:blip r:embed="rId2"/>
          <a:stretch>
            <a:fillRect/>
          </a:stretch>
        </p:blipFill>
        <p:spPr>
          <a:xfrm>
            <a:off x="0" y="0"/>
            <a:ext cx="9144000" cy="1295400"/>
          </a:xfr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Supportive and Symptomatic treatment</a:t>
            </a:r>
            <a:endParaRPr lang="en-US" dirty="0"/>
          </a:p>
        </p:txBody>
      </p:sp>
      <p:sp>
        <p:nvSpPr>
          <p:cNvPr id="3" name="Content Placeholder 2"/>
          <p:cNvSpPr>
            <a:spLocks noGrp="1"/>
          </p:cNvSpPr>
          <p:nvPr>
            <p:ph idx="1"/>
          </p:nvPr>
        </p:nvSpPr>
        <p:spPr/>
        <p:txBody>
          <a:bodyPr/>
          <a:lstStyle/>
          <a:p>
            <a:r>
              <a:rPr lang="en-US" dirty="0" smtClean="0"/>
              <a:t>Respiratory function</a:t>
            </a:r>
          </a:p>
          <a:p>
            <a:r>
              <a:rPr lang="en-US" dirty="0" smtClean="0"/>
              <a:t>Handling secretions</a:t>
            </a:r>
          </a:p>
          <a:p>
            <a:r>
              <a:rPr lang="en-US" dirty="0" smtClean="0"/>
              <a:t>Nutrition</a:t>
            </a:r>
          </a:p>
          <a:p>
            <a:r>
              <a:rPr lang="en-US" dirty="0" err="1" smtClean="0"/>
              <a:t>Fasciculations</a:t>
            </a:r>
            <a:r>
              <a:rPr lang="en-US" dirty="0" smtClean="0"/>
              <a:t>, cramps and fatigue</a:t>
            </a:r>
          </a:p>
          <a:p>
            <a:r>
              <a:rPr lang="en-US" dirty="0" smtClean="0"/>
              <a:t>Psychiatric disorders</a:t>
            </a:r>
          </a:p>
          <a:p>
            <a:r>
              <a:rPr lang="en-US" dirty="0" smtClean="0"/>
              <a:t>Physical rehabilitative measures</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Respiratory function</a:t>
            </a:r>
            <a:endParaRPr lang="en-US" dirty="0"/>
          </a:p>
        </p:txBody>
      </p:sp>
      <p:sp>
        <p:nvSpPr>
          <p:cNvPr id="3" name="Content Placeholder 2"/>
          <p:cNvSpPr>
            <a:spLocks noGrp="1"/>
          </p:cNvSpPr>
          <p:nvPr>
            <p:ph idx="1"/>
          </p:nvPr>
        </p:nvSpPr>
        <p:spPr/>
        <p:txBody>
          <a:bodyPr>
            <a:normAutofit/>
          </a:bodyPr>
          <a:lstStyle/>
          <a:p>
            <a:r>
              <a:rPr lang="en-US" dirty="0" smtClean="0"/>
              <a:t>Respiratory failure </a:t>
            </a:r>
          </a:p>
          <a:p>
            <a:pPr lvl="1"/>
            <a:r>
              <a:rPr lang="en-US" dirty="0" smtClean="0"/>
              <a:t>Major (60 %) cause of death in patients with ALS</a:t>
            </a:r>
          </a:p>
          <a:p>
            <a:pPr lvl="1"/>
            <a:r>
              <a:rPr lang="en-US" dirty="0" smtClean="0"/>
              <a:t>Respiratory muscle weakness - independent predictor of quality of life. </a:t>
            </a:r>
          </a:p>
          <a:p>
            <a:pPr lvl="1"/>
            <a:endParaRPr lang="en-US" dirty="0" smtClean="0"/>
          </a:p>
          <a:p>
            <a:r>
              <a:rPr lang="en-US" dirty="0" smtClean="0"/>
              <a:t>Early symptoms of respiratory dysfunction should be actively sought at each clinic visit</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Symptoms of respiratory dysfunction</a:t>
            </a:r>
            <a:endParaRPr lang="en-US" dirty="0"/>
          </a:p>
        </p:txBody>
      </p:sp>
      <p:sp>
        <p:nvSpPr>
          <p:cNvPr id="3" name="Content Placeholder 2"/>
          <p:cNvSpPr>
            <a:spLocks noGrp="1"/>
          </p:cNvSpPr>
          <p:nvPr>
            <p:ph idx="1"/>
          </p:nvPr>
        </p:nvSpPr>
        <p:spPr/>
        <p:txBody>
          <a:bodyPr/>
          <a:lstStyle/>
          <a:p>
            <a:r>
              <a:rPr lang="en-US" dirty="0" err="1" smtClean="0"/>
              <a:t>Dyspnea</a:t>
            </a:r>
            <a:endParaRPr lang="en-US" dirty="0" smtClean="0"/>
          </a:p>
          <a:p>
            <a:r>
              <a:rPr lang="en-US" dirty="0" err="1" smtClean="0"/>
              <a:t>Orthopnea</a:t>
            </a:r>
            <a:endParaRPr lang="en-US" dirty="0" smtClean="0"/>
          </a:p>
          <a:p>
            <a:r>
              <a:rPr lang="en-US" dirty="0" smtClean="0"/>
              <a:t>Sleep fragmentation</a:t>
            </a:r>
          </a:p>
          <a:p>
            <a:r>
              <a:rPr lang="en-US" dirty="0" smtClean="0"/>
              <a:t>Daytime fatigue</a:t>
            </a:r>
          </a:p>
          <a:p>
            <a:r>
              <a:rPr lang="en-US" dirty="0" smtClean="0"/>
              <a:t>Morning headaches</a:t>
            </a:r>
          </a:p>
          <a:p>
            <a:r>
              <a:rPr lang="en-US" dirty="0" smtClean="0"/>
              <a:t>Forceless cough</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Assessment  of  respiratory  function </a:t>
            </a:r>
            <a:endParaRPr lang="en-US" dirty="0"/>
          </a:p>
        </p:txBody>
      </p:sp>
      <p:sp>
        <p:nvSpPr>
          <p:cNvPr id="3" name="Content Placeholder 2"/>
          <p:cNvSpPr>
            <a:spLocks noGrp="1"/>
          </p:cNvSpPr>
          <p:nvPr>
            <p:ph idx="1"/>
          </p:nvPr>
        </p:nvSpPr>
        <p:spPr>
          <a:xfrm>
            <a:off x="457200" y="1295400"/>
            <a:ext cx="8229600" cy="5562600"/>
          </a:xfrm>
        </p:spPr>
        <p:txBody>
          <a:bodyPr>
            <a:noAutofit/>
          </a:bodyPr>
          <a:lstStyle/>
          <a:p>
            <a:r>
              <a:rPr lang="en-US" sz="2200" dirty="0" smtClean="0"/>
              <a:t>History  &amp; Physical  examination</a:t>
            </a:r>
          </a:p>
          <a:p>
            <a:r>
              <a:rPr lang="en-US" sz="2200" dirty="0" smtClean="0"/>
              <a:t>Overnight  pulse </a:t>
            </a:r>
            <a:r>
              <a:rPr lang="en-US" sz="2200" dirty="0" err="1" smtClean="0"/>
              <a:t>oximetry</a:t>
            </a:r>
            <a:r>
              <a:rPr lang="en-US" sz="2200" dirty="0" smtClean="0"/>
              <a:t> </a:t>
            </a:r>
          </a:p>
          <a:p>
            <a:r>
              <a:rPr lang="en-US" sz="2200" dirty="0" smtClean="0"/>
              <a:t>Vital  capacity</a:t>
            </a:r>
          </a:p>
          <a:p>
            <a:r>
              <a:rPr lang="en-US" sz="2200" dirty="0" smtClean="0"/>
              <a:t>Maximal  </a:t>
            </a:r>
            <a:r>
              <a:rPr lang="en-US" sz="2200" dirty="0" err="1" smtClean="0"/>
              <a:t>inspiratory</a:t>
            </a:r>
            <a:r>
              <a:rPr lang="en-US" sz="2200" dirty="0" smtClean="0"/>
              <a:t>  and  expiratory  pressures  (MIP  and  MEP) </a:t>
            </a:r>
          </a:p>
          <a:p>
            <a:pPr lvl="1"/>
            <a:r>
              <a:rPr lang="en-US" sz="2200" dirty="0" smtClean="0"/>
              <a:t>correlate with respiratory muscle weakness</a:t>
            </a:r>
          </a:p>
          <a:p>
            <a:pPr lvl="1"/>
            <a:r>
              <a:rPr lang="en-US" sz="2200" dirty="0" smtClean="0"/>
              <a:t>MIP  of &lt;60 cm H2O is a predictor of reduced survival</a:t>
            </a:r>
          </a:p>
          <a:p>
            <a:r>
              <a:rPr lang="en-US" sz="2200" dirty="0" smtClean="0"/>
              <a:t>Sniff nasal </a:t>
            </a:r>
            <a:r>
              <a:rPr lang="en-US" sz="2200" dirty="0" err="1" smtClean="0"/>
              <a:t>inspiratory</a:t>
            </a:r>
            <a:r>
              <a:rPr lang="en-US" sz="2200" dirty="0" smtClean="0"/>
              <a:t> pressure (SNIP)</a:t>
            </a:r>
          </a:p>
          <a:p>
            <a:pPr lvl="1"/>
            <a:r>
              <a:rPr lang="en-US" sz="2200" dirty="0" smtClean="0"/>
              <a:t>noninvasive measure of  </a:t>
            </a:r>
            <a:r>
              <a:rPr lang="en-US" sz="2200" dirty="0" err="1" smtClean="0"/>
              <a:t>inspiratory</a:t>
            </a:r>
            <a:r>
              <a:rPr lang="en-US" sz="2200" dirty="0" smtClean="0"/>
              <a:t>  force</a:t>
            </a:r>
          </a:p>
          <a:p>
            <a:pPr lvl="1"/>
            <a:r>
              <a:rPr lang="en-US" sz="2200" dirty="0" smtClean="0"/>
              <a:t>estimates  </a:t>
            </a:r>
            <a:r>
              <a:rPr lang="en-US" sz="2200" dirty="0" err="1" smtClean="0"/>
              <a:t>intrathoracic</a:t>
            </a:r>
            <a:r>
              <a:rPr lang="en-US" sz="2200" dirty="0" smtClean="0"/>
              <a:t>  pressure</a:t>
            </a:r>
          </a:p>
          <a:p>
            <a:pPr lvl="1"/>
            <a:r>
              <a:rPr lang="en-US" sz="2200" dirty="0" smtClean="0"/>
              <a:t>sensitive  to  respiratory  muscle  weakness</a:t>
            </a:r>
          </a:p>
          <a:p>
            <a:pPr lvl="1"/>
            <a:r>
              <a:rPr lang="en-US" sz="2200" dirty="0" smtClean="0"/>
              <a:t>Declines  predictably  over  time predicts  survival</a:t>
            </a:r>
            <a:endParaRPr lang="en-US" sz="22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for initiation of respiratory support in ALS patients</a:t>
            </a:r>
            <a:endParaRPr lang="en-US" dirty="0"/>
          </a:p>
        </p:txBody>
      </p:sp>
      <p:sp>
        <p:nvSpPr>
          <p:cNvPr id="4" name="Text Placeholder 3"/>
          <p:cNvSpPr>
            <a:spLocks noGrp="1"/>
          </p:cNvSpPr>
          <p:nvPr>
            <p:ph type="body" idx="1"/>
          </p:nvPr>
        </p:nvSpPr>
        <p:spPr>
          <a:xfrm>
            <a:off x="0" y="1752600"/>
            <a:ext cx="9144000" cy="639762"/>
          </a:xfrm>
        </p:spPr>
        <p:txBody>
          <a:bodyPr>
            <a:noAutofit/>
          </a:bodyPr>
          <a:lstStyle/>
          <a:p>
            <a:pPr algn="ctr"/>
            <a:r>
              <a:rPr lang="en-US" dirty="0" smtClean="0"/>
              <a:t>symptoms related to respiratory failure </a:t>
            </a:r>
            <a:r>
              <a:rPr lang="en-US" b="0" dirty="0" smtClean="0"/>
              <a:t>associated with one  of the following objective criteria</a:t>
            </a:r>
            <a:endParaRPr lang="en-US" b="0" dirty="0"/>
          </a:p>
        </p:txBody>
      </p:sp>
      <p:sp>
        <p:nvSpPr>
          <p:cNvPr id="5" name="Content Placeholder 4"/>
          <p:cNvSpPr>
            <a:spLocks noGrp="1"/>
          </p:cNvSpPr>
          <p:nvPr>
            <p:ph sz="half" idx="2"/>
          </p:nvPr>
        </p:nvSpPr>
        <p:spPr>
          <a:xfrm>
            <a:off x="0" y="2514600"/>
            <a:ext cx="9144000" cy="4343400"/>
          </a:xfrm>
        </p:spPr>
        <p:txBody>
          <a:bodyPr>
            <a:normAutofit/>
          </a:bodyPr>
          <a:lstStyle/>
          <a:p>
            <a:pPr marL="457200" indent="-457200">
              <a:lnSpc>
                <a:spcPct val="200000"/>
              </a:lnSpc>
              <a:buFont typeface="+mj-lt"/>
              <a:buAutoNum type="arabicPeriod"/>
            </a:pPr>
            <a:r>
              <a:rPr lang="en-US" dirty="0" smtClean="0"/>
              <a:t>PaCO2 greater than 45 mm Hg and / or</a:t>
            </a:r>
          </a:p>
          <a:p>
            <a:pPr marL="457200" indent="-457200">
              <a:lnSpc>
                <a:spcPct val="200000"/>
              </a:lnSpc>
              <a:buFont typeface="+mj-lt"/>
              <a:buAutoNum type="arabicPeriod"/>
            </a:pPr>
            <a:r>
              <a:rPr lang="en-US" dirty="0" smtClean="0"/>
              <a:t>Vital capacity less than 50%  of normal and / or</a:t>
            </a:r>
          </a:p>
          <a:p>
            <a:pPr marL="457200" indent="-457200">
              <a:lnSpc>
                <a:spcPct val="200000"/>
              </a:lnSpc>
              <a:buFont typeface="+mj-lt"/>
              <a:buAutoNum type="arabicPeriod"/>
            </a:pPr>
            <a:r>
              <a:rPr lang="en-US" dirty="0" smtClean="0"/>
              <a:t>Nasal </a:t>
            </a:r>
            <a:r>
              <a:rPr lang="en-US" dirty="0" err="1" smtClean="0"/>
              <a:t>inspiratory</a:t>
            </a:r>
            <a:r>
              <a:rPr lang="en-US" dirty="0" smtClean="0"/>
              <a:t> pressure and maximum pressure sniff below 60% of normal and /or </a:t>
            </a:r>
          </a:p>
          <a:p>
            <a:pPr marL="457200" indent="-457200">
              <a:lnSpc>
                <a:spcPct val="200000"/>
              </a:lnSpc>
              <a:buFont typeface="+mj-lt"/>
              <a:buAutoNum type="arabicPeriod"/>
            </a:pPr>
            <a:r>
              <a:rPr lang="en-US" dirty="0" smtClean="0"/>
              <a:t>Nocturnal </a:t>
            </a:r>
            <a:r>
              <a:rPr lang="en-US" dirty="0" err="1" smtClean="0"/>
              <a:t>desaturation</a:t>
            </a:r>
            <a:r>
              <a:rPr lang="en-US" dirty="0" smtClean="0"/>
              <a:t> below 90% PaO2 more than 5% of the time</a:t>
            </a:r>
            <a:endParaRPr lang="en-US"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Respiratory support in ALS patients</a:t>
            </a:r>
            <a:endParaRPr lang="en-US" dirty="0"/>
          </a:p>
        </p:txBody>
      </p:sp>
      <p:sp>
        <p:nvSpPr>
          <p:cNvPr id="8" name="Content Placeholder 7"/>
          <p:cNvSpPr>
            <a:spLocks noGrp="1"/>
          </p:cNvSpPr>
          <p:nvPr>
            <p:ph idx="1"/>
          </p:nvPr>
        </p:nvSpPr>
        <p:spPr/>
        <p:txBody>
          <a:bodyPr>
            <a:normAutofit fontScale="92500"/>
          </a:bodyPr>
          <a:lstStyle/>
          <a:p>
            <a:r>
              <a:rPr lang="fr-FR" dirty="0" err="1" smtClean="0"/>
              <a:t>Noninvasive</a:t>
            </a:r>
            <a:r>
              <a:rPr lang="fr-FR" dirty="0" smtClean="0"/>
              <a:t> positive pressure ventilation (NIPPV)</a:t>
            </a:r>
          </a:p>
          <a:p>
            <a:pPr lvl="1"/>
            <a:r>
              <a:rPr lang="en-US" dirty="0" smtClean="0"/>
              <a:t>extends survival, particularly in patients who are  able to use it for 5 h or more per day, and those without severe bulbar dysfunction.</a:t>
            </a:r>
          </a:p>
          <a:p>
            <a:pPr lvl="1"/>
            <a:r>
              <a:rPr lang="en-US" dirty="0" smtClean="0"/>
              <a:t>Improves patients’ quality of life without increasing  caregiver burden or stress.</a:t>
            </a:r>
          </a:p>
          <a:p>
            <a:pPr lvl="1"/>
            <a:r>
              <a:rPr lang="en-US" dirty="0" smtClean="0"/>
              <a:t>Overnight pulse </a:t>
            </a:r>
            <a:r>
              <a:rPr lang="en-US" dirty="0" err="1" smtClean="0"/>
              <a:t>oximetry</a:t>
            </a:r>
            <a:r>
              <a:rPr lang="en-US" dirty="0" smtClean="0"/>
              <a:t> reviewed at regular intervals to ensure that pressure settings are optimized.</a:t>
            </a:r>
          </a:p>
          <a:p>
            <a:r>
              <a:rPr lang="fr-FR" dirty="0" err="1" smtClean="0"/>
              <a:t>Diaphragm</a:t>
            </a:r>
            <a:r>
              <a:rPr lang="fr-FR" dirty="0" smtClean="0"/>
              <a:t> </a:t>
            </a:r>
            <a:r>
              <a:rPr lang="fr-FR" dirty="0" err="1" smtClean="0"/>
              <a:t>Pacing</a:t>
            </a:r>
            <a:endParaRPr lang="fr-FR"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the secretions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Tenacious secretions</a:t>
            </a:r>
          </a:p>
          <a:p>
            <a:pPr lvl="1"/>
            <a:r>
              <a:rPr lang="en-US" dirty="0" smtClean="0"/>
              <a:t>Adequate hydration</a:t>
            </a:r>
          </a:p>
          <a:p>
            <a:pPr lvl="1"/>
            <a:r>
              <a:rPr lang="en-US" dirty="0" err="1" smtClean="0"/>
              <a:t>Mucolytics</a:t>
            </a:r>
            <a:endParaRPr lang="en-US" dirty="0" smtClean="0"/>
          </a:p>
          <a:p>
            <a:pPr lvl="1"/>
            <a:r>
              <a:rPr lang="en-US" dirty="0" err="1" smtClean="0"/>
              <a:t>Acetylcysteine</a:t>
            </a:r>
            <a:endParaRPr lang="en-US" dirty="0" smtClean="0"/>
          </a:p>
          <a:p>
            <a:pPr lvl="1"/>
            <a:r>
              <a:rPr lang="en-US" dirty="0" smtClean="0"/>
              <a:t>Saline or bronchodilators </a:t>
            </a:r>
            <a:r>
              <a:rPr lang="en-US" dirty="0" err="1" smtClean="0"/>
              <a:t>nebulisation</a:t>
            </a:r>
            <a:endParaRPr lang="en-US" dirty="0" smtClean="0"/>
          </a:p>
          <a:p>
            <a:r>
              <a:rPr lang="en-US" dirty="0" smtClean="0"/>
              <a:t>Excessive secretions</a:t>
            </a:r>
          </a:p>
          <a:p>
            <a:pPr lvl="1"/>
            <a:r>
              <a:rPr lang="en-US" dirty="0" err="1" smtClean="0"/>
              <a:t>Amitriptyline</a:t>
            </a:r>
            <a:endParaRPr lang="en-US" dirty="0" smtClean="0"/>
          </a:p>
          <a:p>
            <a:pPr lvl="1"/>
            <a:r>
              <a:rPr lang="en-US" dirty="0" err="1" smtClean="0"/>
              <a:t>Hyoscine</a:t>
            </a:r>
            <a:endParaRPr lang="en-US" dirty="0" smtClean="0"/>
          </a:p>
          <a:p>
            <a:pPr lvl="1"/>
            <a:r>
              <a:rPr lang="en-US" dirty="0" smtClean="0"/>
              <a:t>Scopolamine</a:t>
            </a:r>
          </a:p>
          <a:p>
            <a:pPr lvl="1"/>
            <a:r>
              <a:rPr lang="en-US" dirty="0" err="1" smtClean="0"/>
              <a:t>Botulinum</a:t>
            </a:r>
            <a:r>
              <a:rPr lang="en-US" dirty="0" smtClean="0"/>
              <a:t> toxin</a:t>
            </a:r>
          </a:p>
          <a:p>
            <a:pPr lvl="1"/>
            <a:r>
              <a:rPr lang="en-US" dirty="0" smtClean="0"/>
              <a:t>Salivary gland </a:t>
            </a:r>
            <a:r>
              <a:rPr lang="en-US" dirty="0" err="1" smtClean="0"/>
              <a:t>irridiation</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lstStyle/>
          <a:p>
            <a:r>
              <a:rPr lang="en-US" dirty="0" smtClean="0"/>
              <a:t>Nutrition and </a:t>
            </a:r>
            <a:r>
              <a:rPr lang="en-US" dirty="0" err="1" smtClean="0"/>
              <a:t>gastrostomy</a:t>
            </a:r>
            <a:endParaRPr lang="en-US" dirty="0"/>
          </a:p>
        </p:txBody>
      </p:sp>
      <p:sp>
        <p:nvSpPr>
          <p:cNvPr id="3" name="Content Placeholder 2"/>
          <p:cNvSpPr>
            <a:spLocks noGrp="1"/>
          </p:cNvSpPr>
          <p:nvPr>
            <p:ph idx="1"/>
          </p:nvPr>
        </p:nvSpPr>
        <p:spPr>
          <a:xfrm>
            <a:off x="0" y="838200"/>
            <a:ext cx="9144000" cy="6019800"/>
          </a:xfrm>
        </p:spPr>
        <p:txBody>
          <a:bodyPr>
            <a:normAutofit fontScale="92500" lnSpcReduction="10000"/>
          </a:bodyPr>
          <a:lstStyle/>
          <a:p>
            <a:r>
              <a:rPr lang="en-US" dirty="0" smtClean="0"/>
              <a:t>Weight  loss </a:t>
            </a:r>
          </a:p>
          <a:p>
            <a:pPr lvl="1"/>
            <a:r>
              <a:rPr lang="en-US" dirty="0" smtClean="0"/>
              <a:t>The end result of</a:t>
            </a:r>
          </a:p>
          <a:p>
            <a:pPr lvl="2"/>
            <a:r>
              <a:rPr lang="en-US" dirty="0" smtClean="0"/>
              <a:t>Accentuated muscle turnover</a:t>
            </a:r>
          </a:p>
          <a:p>
            <a:pPr lvl="3"/>
            <a:r>
              <a:rPr lang="en-US" dirty="0" smtClean="0"/>
              <a:t>Reduced lean body mass</a:t>
            </a:r>
          </a:p>
          <a:p>
            <a:pPr lvl="3"/>
            <a:r>
              <a:rPr lang="en-US" dirty="0" smtClean="0"/>
              <a:t>Less  physical activity.</a:t>
            </a:r>
          </a:p>
          <a:p>
            <a:pPr lvl="2"/>
            <a:r>
              <a:rPr lang="en-US" dirty="0" smtClean="0"/>
              <a:t>Negative calorie balance</a:t>
            </a:r>
          </a:p>
          <a:p>
            <a:pPr lvl="3"/>
            <a:r>
              <a:rPr lang="en-US" dirty="0" smtClean="0"/>
              <a:t>Bulbar  muscle  weakness  and  </a:t>
            </a:r>
            <a:r>
              <a:rPr lang="en-US" dirty="0" err="1" smtClean="0"/>
              <a:t>dysphagia</a:t>
            </a:r>
            <a:r>
              <a:rPr lang="en-US" dirty="0" smtClean="0"/>
              <a:t>,  </a:t>
            </a:r>
          </a:p>
          <a:p>
            <a:pPr lvl="3"/>
            <a:r>
              <a:rPr lang="en-US" dirty="0" smtClean="0"/>
              <a:t>Arm weakness that limits the ability to lift the arm to carry food to  the  mouth</a:t>
            </a:r>
          </a:p>
          <a:p>
            <a:pPr lvl="3"/>
            <a:r>
              <a:rPr lang="en-US" dirty="0" err="1" smtClean="0"/>
              <a:t>Hypermetabolism</a:t>
            </a:r>
            <a:endParaRPr lang="en-US" dirty="0" smtClean="0"/>
          </a:p>
          <a:p>
            <a:pPr lvl="1"/>
            <a:r>
              <a:rPr lang="en-US" dirty="0" smtClean="0"/>
              <a:t>accelerated clinical deterioration</a:t>
            </a:r>
          </a:p>
          <a:p>
            <a:pPr lvl="1"/>
            <a:r>
              <a:rPr lang="en-US" dirty="0" smtClean="0"/>
              <a:t>The rate of weight loss  may  be  a  more  important  predictor  of  disease  progression</a:t>
            </a:r>
          </a:p>
          <a:p>
            <a:pPr lvl="1"/>
            <a:r>
              <a:rPr lang="en-US" dirty="0" smtClean="0"/>
              <a:t>Monitoring weight in the clinic is the simplest way to assess caloric balance</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and </a:t>
            </a:r>
            <a:r>
              <a:rPr lang="en-US" dirty="0" err="1" smtClean="0"/>
              <a:t>gastrostomy</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smtClean="0"/>
              <a:t>Recommendations vary according to symptom severity: </a:t>
            </a:r>
          </a:p>
          <a:p>
            <a:r>
              <a:rPr lang="en-US" dirty="0" smtClean="0"/>
              <a:t>Mild </a:t>
            </a:r>
            <a:r>
              <a:rPr lang="en-US" dirty="0" err="1" smtClean="0"/>
              <a:t>dysphagia</a:t>
            </a:r>
            <a:endParaRPr lang="en-US" dirty="0" smtClean="0"/>
          </a:p>
          <a:p>
            <a:pPr lvl="1"/>
            <a:r>
              <a:rPr lang="en-US" dirty="0" smtClean="0"/>
              <a:t> Adaptations in food texture </a:t>
            </a:r>
          </a:p>
          <a:p>
            <a:pPr lvl="1"/>
            <a:r>
              <a:rPr lang="en-US" dirty="0" smtClean="0"/>
              <a:t>Postural changes - the chin tuck.</a:t>
            </a:r>
          </a:p>
          <a:p>
            <a:r>
              <a:rPr lang="en-US" dirty="0" smtClean="0"/>
              <a:t>Positive caloric balance , no longer possible orally</a:t>
            </a:r>
          </a:p>
          <a:p>
            <a:pPr lvl="1"/>
            <a:r>
              <a:rPr lang="en-US" dirty="0" err="1" smtClean="0"/>
              <a:t>gastrostomy</a:t>
            </a:r>
            <a:r>
              <a:rPr lang="en-US" dirty="0" smtClean="0"/>
              <a:t> is indicated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nSpc>
                <a:spcPct val="200000"/>
              </a:lnSpc>
            </a:pPr>
            <a:r>
              <a:rPr lang="en-US" dirty="0" smtClean="0"/>
              <a:t>Pockets of high incidence (50 times more)</a:t>
            </a:r>
          </a:p>
          <a:p>
            <a:pPr lvl="1">
              <a:lnSpc>
                <a:spcPct val="200000"/>
              </a:lnSpc>
            </a:pPr>
            <a:r>
              <a:rPr lang="en-US" dirty="0" err="1" smtClean="0"/>
              <a:t>Gaum</a:t>
            </a:r>
            <a:endParaRPr lang="en-US" dirty="0" smtClean="0"/>
          </a:p>
          <a:p>
            <a:pPr lvl="1">
              <a:lnSpc>
                <a:spcPct val="200000"/>
              </a:lnSpc>
            </a:pPr>
            <a:r>
              <a:rPr lang="en-US" dirty="0" smtClean="0"/>
              <a:t>New guinea</a:t>
            </a:r>
          </a:p>
          <a:p>
            <a:pPr lvl="1">
              <a:lnSpc>
                <a:spcPct val="200000"/>
              </a:lnSpc>
            </a:pPr>
            <a:r>
              <a:rPr lang="en-US" dirty="0" err="1" smtClean="0"/>
              <a:t>Kii</a:t>
            </a:r>
            <a:r>
              <a:rPr lang="en-US" dirty="0" smtClean="0"/>
              <a:t> peninsula in Japan.</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Nutrition and </a:t>
            </a:r>
            <a:r>
              <a:rPr lang="en-US" dirty="0" err="1" smtClean="0"/>
              <a:t>gastrostomy</a:t>
            </a:r>
            <a:endParaRPr lang="en-US" dirty="0"/>
          </a:p>
        </p:txBody>
      </p:sp>
      <p:sp>
        <p:nvSpPr>
          <p:cNvPr id="3" name="Content Placeholder 2"/>
          <p:cNvSpPr>
            <a:spLocks noGrp="1"/>
          </p:cNvSpPr>
          <p:nvPr>
            <p:ph idx="1"/>
          </p:nvPr>
        </p:nvSpPr>
        <p:spPr/>
        <p:txBody>
          <a:bodyPr>
            <a:normAutofit/>
          </a:bodyPr>
          <a:lstStyle/>
          <a:p>
            <a:r>
              <a:rPr lang="en-US" dirty="0" smtClean="0"/>
              <a:t>Safer while the vital capacity is above 50% of predicted</a:t>
            </a:r>
          </a:p>
          <a:p>
            <a:r>
              <a:rPr lang="en-US" dirty="0" smtClean="0"/>
              <a:t> improves nutrition.</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Adjuvant treatment</a:t>
            </a:r>
            <a:endParaRPr lang="en-US" dirty="0"/>
          </a:p>
        </p:txBody>
      </p:sp>
      <p:sp>
        <p:nvSpPr>
          <p:cNvPr id="7" name="Text Placeholder 6"/>
          <p:cNvSpPr>
            <a:spLocks noGrp="1"/>
          </p:cNvSpPr>
          <p:nvPr>
            <p:ph type="body" idx="1"/>
          </p:nvPr>
        </p:nvSpPr>
        <p:spPr/>
        <p:txBody>
          <a:bodyPr>
            <a:normAutofit fontScale="25000" lnSpcReduction="20000"/>
          </a:bodyPr>
          <a:lstStyle/>
          <a:p>
            <a:r>
              <a:rPr lang="en-US" sz="9600" dirty="0" err="1" smtClean="0"/>
              <a:t>Fasciculations</a:t>
            </a:r>
            <a:endParaRPr lang="en-US" sz="9600" dirty="0" smtClean="0"/>
          </a:p>
          <a:p>
            <a:r>
              <a:rPr lang="en-US" sz="9600" dirty="0" smtClean="0"/>
              <a:t> and muscle cramps</a:t>
            </a:r>
            <a:r>
              <a:rPr lang="en-US" dirty="0" smtClean="0"/>
              <a:t/>
            </a:r>
            <a:br>
              <a:rPr lang="en-US" dirty="0" smtClean="0"/>
            </a:br>
            <a:endParaRPr lang="en-US" dirty="0"/>
          </a:p>
        </p:txBody>
      </p:sp>
      <p:sp>
        <p:nvSpPr>
          <p:cNvPr id="3" name="Content Placeholder 2"/>
          <p:cNvSpPr>
            <a:spLocks noGrp="1"/>
          </p:cNvSpPr>
          <p:nvPr>
            <p:ph sz="half" idx="2"/>
          </p:nvPr>
        </p:nvSpPr>
        <p:spPr/>
        <p:txBody>
          <a:bodyPr>
            <a:normAutofit/>
          </a:bodyPr>
          <a:lstStyle/>
          <a:p>
            <a:r>
              <a:rPr lang="en-US" dirty="0" smtClean="0"/>
              <a:t>Mild</a:t>
            </a:r>
          </a:p>
          <a:p>
            <a:pPr lvl="1"/>
            <a:r>
              <a:rPr lang="en-US" dirty="0" smtClean="0"/>
              <a:t>Magnesium 5 </a:t>
            </a:r>
            <a:r>
              <a:rPr lang="en-US" dirty="0" err="1" smtClean="0"/>
              <a:t>mmol</a:t>
            </a:r>
            <a:r>
              <a:rPr lang="en-US" dirty="0" smtClean="0"/>
              <a:t> up to three times a day </a:t>
            </a:r>
          </a:p>
          <a:p>
            <a:pPr lvl="1"/>
            <a:r>
              <a:rPr lang="en-US" dirty="0" smtClean="0"/>
              <a:t>Vitamin E 400 IE twice a day</a:t>
            </a:r>
          </a:p>
          <a:p>
            <a:r>
              <a:rPr lang="en-US" dirty="0" smtClean="0"/>
              <a:t>Severe</a:t>
            </a:r>
          </a:p>
          <a:p>
            <a:pPr lvl="1"/>
            <a:r>
              <a:rPr lang="en-US" dirty="0" smtClean="0"/>
              <a:t>Quinine </a:t>
            </a:r>
            <a:r>
              <a:rPr lang="en-US" dirty="0" err="1" smtClean="0"/>
              <a:t>sulphate</a:t>
            </a:r>
            <a:r>
              <a:rPr lang="en-US" dirty="0" smtClean="0"/>
              <a:t> 200 mg twice a day</a:t>
            </a:r>
          </a:p>
          <a:p>
            <a:pPr lvl="1"/>
            <a:r>
              <a:rPr lang="en-US" dirty="0" err="1" smtClean="0"/>
              <a:t>Carbamazepine</a:t>
            </a:r>
            <a:r>
              <a:rPr lang="en-US" dirty="0" smtClean="0"/>
              <a:t> 200 mg twice a day</a:t>
            </a:r>
          </a:p>
          <a:p>
            <a:pPr lvl="1"/>
            <a:r>
              <a:rPr lang="en-US" dirty="0" err="1" smtClean="0"/>
              <a:t>Phenytoin</a:t>
            </a:r>
            <a:r>
              <a:rPr lang="en-US" dirty="0" smtClean="0"/>
              <a:t> 100 mg up to three times a day</a:t>
            </a:r>
            <a:endParaRPr lang="en-US" dirty="0"/>
          </a:p>
        </p:txBody>
      </p:sp>
      <p:sp>
        <p:nvSpPr>
          <p:cNvPr id="8" name="Text Placeholder 7"/>
          <p:cNvSpPr>
            <a:spLocks noGrp="1"/>
          </p:cNvSpPr>
          <p:nvPr>
            <p:ph type="body" sz="quarter" idx="3"/>
          </p:nvPr>
        </p:nvSpPr>
        <p:spPr/>
        <p:txBody>
          <a:bodyPr/>
          <a:lstStyle/>
          <a:p>
            <a:r>
              <a:rPr lang="en-US" dirty="0" smtClean="0"/>
              <a:t>Fatigue</a:t>
            </a:r>
            <a:endParaRPr lang="en-US" dirty="0"/>
          </a:p>
        </p:txBody>
      </p:sp>
      <p:sp>
        <p:nvSpPr>
          <p:cNvPr id="9" name="Content Placeholder 8"/>
          <p:cNvSpPr>
            <a:spLocks noGrp="1"/>
          </p:cNvSpPr>
          <p:nvPr>
            <p:ph sz="quarter" idx="4"/>
          </p:nvPr>
        </p:nvSpPr>
        <p:spPr/>
        <p:txBody>
          <a:bodyPr/>
          <a:lstStyle/>
          <a:p>
            <a:pPr>
              <a:lnSpc>
                <a:spcPct val="150000"/>
              </a:lnSpc>
            </a:pPr>
            <a:r>
              <a:rPr lang="en-US" dirty="0" err="1" smtClean="0"/>
              <a:t>Amantadine</a:t>
            </a:r>
            <a:endParaRPr lang="en-US" dirty="0" smtClean="0"/>
          </a:p>
          <a:p>
            <a:pPr>
              <a:lnSpc>
                <a:spcPct val="150000"/>
              </a:lnSpc>
            </a:pPr>
            <a:r>
              <a:rPr lang="en-US" dirty="0" err="1" smtClean="0"/>
              <a:t>Bupropion</a:t>
            </a:r>
            <a:endParaRPr lang="en-US" dirty="0" smtClean="0"/>
          </a:p>
          <a:p>
            <a:pPr>
              <a:lnSpc>
                <a:spcPct val="150000"/>
              </a:lnSpc>
            </a:pPr>
            <a:r>
              <a:rPr lang="en-US" dirty="0" err="1" smtClean="0"/>
              <a:t>Fluoxetine</a:t>
            </a:r>
            <a:endParaRPr lang="en-US" dirty="0" smtClean="0"/>
          </a:p>
          <a:p>
            <a:pPr>
              <a:lnSpc>
                <a:spcPct val="150000"/>
              </a:lnSpc>
            </a:pPr>
            <a:r>
              <a:rPr lang="en-US" dirty="0" err="1" smtClean="0"/>
              <a:t>Pemoline</a:t>
            </a:r>
            <a:endParaRPr lang="en-US" dirty="0" smtClean="0"/>
          </a:p>
          <a:p>
            <a:pPr>
              <a:lnSpc>
                <a:spcPct val="150000"/>
              </a:lnSpc>
            </a:pPr>
            <a:r>
              <a:rPr lang="en-US" dirty="0" err="1" smtClean="0"/>
              <a:t>Pyridostigmine</a:t>
            </a:r>
            <a:endParaRPr lang="en-US" dirty="0" smtClean="0"/>
          </a:p>
          <a:p>
            <a:pPr>
              <a:lnSpc>
                <a:spcPct val="150000"/>
              </a:lnSpc>
            </a:pPr>
            <a:r>
              <a:rPr lang="en-US" dirty="0" err="1" smtClean="0"/>
              <a:t>Venlafaxine</a:t>
            </a:r>
            <a:endParaRPr lang="en-US" dirty="0" smtClean="0"/>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400" dirty="0"/>
          </a:p>
        </p:txBody>
      </p:sp>
      <p:sp>
        <p:nvSpPr>
          <p:cNvPr id="5" name="Text Placeholder 4"/>
          <p:cNvSpPr>
            <a:spLocks noGrp="1"/>
          </p:cNvSpPr>
          <p:nvPr>
            <p:ph type="body" idx="1"/>
          </p:nvPr>
        </p:nvSpPr>
        <p:spPr/>
        <p:txBody>
          <a:bodyPr/>
          <a:lstStyle/>
          <a:p>
            <a:pPr algn="ctr"/>
            <a:r>
              <a:rPr lang="en-US" dirty="0" smtClean="0"/>
              <a:t>Spasticity</a:t>
            </a:r>
            <a:endParaRPr lang="en-US" dirty="0"/>
          </a:p>
        </p:txBody>
      </p:sp>
      <p:sp>
        <p:nvSpPr>
          <p:cNvPr id="3" name="Content Placeholder 2"/>
          <p:cNvSpPr>
            <a:spLocks noGrp="1"/>
          </p:cNvSpPr>
          <p:nvPr>
            <p:ph sz="half" idx="2"/>
          </p:nvPr>
        </p:nvSpPr>
        <p:spPr/>
        <p:txBody>
          <a:bodyPr/>
          <a:lstStyle/>
          <a:p>
            <a:r>
              <a:rPr lang="en-US" dirty="0" err="1" smtClean="0"/>
              <a:t>Baclofen</a:t>
            </a:r>
            <a:r>
              <a:rPr lang="en-US" dirty="0" smtClean="0"/>
              <a:t> 10–80 mg</a:t>
            </a:r>
          </a:p>
          <a:p>
            <a:r>
              <a:rPr lang="en-US" dirty="0" err="1" smtClean="0"/>
              <a:t>Tizanidine</a:t>
            </a:r>
            <a:r>
              <a:rPr lang="en-US" dirty="0" smtClean="0"/>
              <a:t> 6–24 mg</a:t>
            </a:r>
          </a:p>
          <a:p>
            <a:r>
              <a:rPr lang="en-US" dirty="0" err="1" smtClean="0"/>
              <a:t>Tetrazepam</a:t>
            </a:r>
            <a:r>
              <a:rPr lang="en-US" dirty="0" smtClean="0"/>
              <a:t> 100–200 mg</a:t>
            </a:r>
            <a:endParaRPr lang="en-US" dirty="0"/>
          </a:p>
        </p:txBody>
      </p:sp>
      <p:sp>
        <p:nvSpPr>
          <p:cNvPr id="6" name="Text Placeholder 5"/>
          <p:cNvSpPr>
            <a:spLocks noGrp="1"/>
          </p:cNvSpPr>
          <p:nvPr>
            <p:ph type="body" sz="quarter" idx="3"/>
          </p:nvPr>
        </p:nvSpPr>
        <p:spPr/>
        <p:txBody>
          <a:bodyPr/>
          <a:lstStyle/>
          <a:p>
            <a:pPr algn="ctr"/>
            <a:r>
              <a:rPr lang="en-US" dirty="0" smtClean="0"/>
              <a:t>Cramps</a:t>
            </a:r>
            <a:endParaRPr lang="en-US" dirty="0"/>
          </a:p>
        </p:txBody>
      </p:sp>
      <p:sp>
        <p:nvSpPr>
          <p:cNvPr id="7" name="Content Placeholder 6"/>
          <p:cNvSpPr>
            <a:spLocks noGrp="1"/>
          </p:cNvSpPr>
          <p:nvPr>
            <p:ph sz="quarter" idx="4"/>
          </p:nvPr>
        </p:nvSpPr>
        <p:spPr/>
        <p:txBody>
          <a:bodyPr>
            <a:normAutofit/>
          </a:bodyPr>
          <a:lstStyle/>
          <a:p>
            <a:r>
              <a:rPr lang="en-US" dirty="0" smtClean="0"/>
              <a:t>Diazepam  2-10 mg </a:t>
            </a:r>
            <a:r>
              <a:rPr lang="en-US" dirty="0" err="1" smtClean="0"/>
              <a:t>tid</a:t>
            </a:r>
            <a:r>
              <a:rPr lang="en-US" dirty="0" smtClean="0"/>
              <a:t> </a:t>
            </a:r>
          </a:p>
          <a:p>
            <a:r>
              <a:rPr lang="en-US" dirty="0" err="1" smtClean="0"/>
              <a:t>Phenytoin</a:t>
            </a:r>
            <a:r>
              <a:rPr lang="en-US" dirty="0" smtClean="0"/>
              <a:t>  100-300 mg </a:t>
            </a:r>
            <a:r>
              <a:rPr lang="en-US" dirty="0" err="1" smtClean="0"/>
              <a:t>qhs</a:t>
            </a:r>
            <a:endParaRPr lang="en-US" dirty="0" smtClean="0"/>
          </a:p>
          <a:p>
            <a:r>
              <a:rPr lang="en-US" dirty="0" smtClean="0"/>
              <a:t>Vitamin E  400 IU </a:t>
            </a:r>
            <a:r>
              <a:rPr lang="en-US" dirty="0" err="1" smtClean="0"/>
              <a:t>tid</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Psychiatric disorders</a:t>
            </a:r>
            <a:endParaRPr lang="en-US" dirty="0"/>
          </a:p>
        </p:txBody>
      </p:sp>
      <p:sp>
        <p:nvSpPr>
          <p:cNvPr id="5" name="Text Placeholder 4"/>
          <p:cNvSpPr>
            <a:spLocks noGrp="1"/>
          </p:cNvSpPr>
          <p:nvPr>
            <p:ph type="body" idx="1"/>
          </p:nvPr>
        </p:nvSpPr>
        <p:spPr/>
        <p:txBody>
          <a:bodyPr/>
          <a:lstStyle/>
          <a:p>
            <a:pPr algn="ctr"/>
            <a:r>
              <a:rPr lang="en-US" dirty="0" smtClean="0"/>
              <a:t>Depression</a:t>
            </a:r>
            <a:endParaRPr lang="en-US" dirty="0"/>
          </a:p>
        </p:txBody>
      </p:sp>
      <p:sp>
        <p:nvSpPr>
          <p:cNvPr id="3" name="Content Placeholder 2"/>
          <p:cNvSpPr>
            <a:spLocks noGrp="1"/>
          </p:cNvSpPr>
          <p:nvPr>
            <p:ph sz="half" idx="2"/>
          </p:nvPr>
        </p:nvSpPr>
        <p:spPr/>
        <p:txBody>
          <a:bodyPr/>
          <a:lstStyle/>
          <a:p>
            <a:r>
              <a:rPr lang="en-US" dirty="0" err="1" smtClean="0"/>
              <a:t>Mirtazapine</a:t>
            </a:r>
            <a:r>
              <a:rPr lang="en-US" dirty="0" smtClean="0"/>
              <a:t>  15-30 mg </a:t>
            </a:r>
            <a:r>
              <a:rPr lang="en-US" dirty="0" err="1" smtClean="0"/>
              <a:t>qhs</a:t>
            </a:r>
            <a:endParaRPr lang="en-US" dirty="0" smtClean="0"/>
          </a:p>
          <a:p>
            <a:r>
              <a:rPr lang="en-US" dirty="0" smtClean="0"/>
              <a:t>SSRI antidepressants  20-100 mg </a:t>
            </a:r>
            <a:r>
              <a:rPr lang="en-US" dirty="0" err="1" smtClean="0"/>
              <a:t>qd</a:t>
            </a:r>
            <a:endParaRPr lang="en-US" dirty="0" smtClean="0"/>
          </a:p>
          <a:p>
            <a:r>
              <a:rPr lang="en-US" dirty="0" err="1" smtClean="0"/>
              <a:t>Tricyclic</a:t>
            </a:r>
            <a:r>
              <a:rPr lang="en-US" dirty="0" smtClean="0"/>
              <a:t> antidepressants  12.5-150 mg </a:t>
            </a:r>
            <a:r>
              <a:rPr lang="en-US" dirty="0" err="1" smtClean="0"/>
              <a:t>qhs</a:t>
            </a:r>
            <a:endParaRPr lang="en-US" dirty="0" smtClean="0"/>
          </a:p>
          <a:p>
            <a:r>
              <a:rPr lang="en-US" dirty="0" err="1" smtClean="0"/>
              <a:t>Venlafaxine</a:t>
            </a:r>
            <a:r>
              <a:rPr lang="en-US" dirty="0" smtClean="0"/>
              <a:t>  37.5-75 mg </a:t>
            </a:r>
            <a:r>
              <a:rPr lang="en-US" dirty="0" err="1" smtClean="0"/>
              <a:t>qd</a:t>
            </a:r>
            <a:endParaRPr lang="en-US" dirty="0"/>
          </a:p>
        </p:txBody>
      </p:sp>
      <p:sp>
        <p:nvSpPr>
          <p:cNvPr id="6" name="Text Placeholder 5"/>
          <p:cNvSpPr>
            <a:spLocks noGrp="1"/>
          </p:cNvSpPr>
          <p:nvPr>
            <p:ph type="body" sz="quarter" idx="3"/>
          </p:nvPr>
        </p:nvSpPr>
        <p:spPr/>
        <p:txBody>
          <a:bodyPr/>
          <a:lstStyle/>
          <a:p>
            <a:pPr algn="ctr"/>
            <a:r>
              <a:rPr lang="en-US" dirty="0" smtClean="0"/>
              <a:t>Anxiety</a:t>
            </a:r>
            <a:endParaRPr lang="en-US" dirty="0"/>
          </a:p>
        </p:txBody>
      </p:sp>
      <p:sp>
        <p:nvSpPr>
          <p:cNvPr id="7" name="Content Placeholder 6"/>
          <p:cNvSpPr>
            <a:spLocks noGrp="1"/>
          </p:cNvSpPr>
          <p:nvPr>
            <p:ph sz="quarter" idx="4"/>
          </p:nvPr>
        </p:nvSpPr>
        <p:spPr/>
        <p:txBody>
          <a:bodyPr>
            <a:normAutofit/>
          </a:bodyPr>
          <a:lstStyle/>
          <a:p>
            <a:r>
              <a:rPr lang="en-US" dirty="0" err="1" smtClean="0"/>
              <a:t>Amitriptyline</a:t>
            </a:r>
            <a:r>
              <a:rPr lang="en-US" dirty="0" smtClean="0"/>
              <a:t>  12.5-125 mg </a:t>
            </a:r>
            <a:r>
              <a:rPr lang="en-US" dirty="0" err="1" smtClean="0"/>
              <a:t>qhs</a:t>
            </a:r>
            <a:endParaRPr lang="en-US" dirty="0" smtClean="0"/>
          </a:p>
          <a:p>
            <a:r>
              <a:rPr lang="en-US" dirty="0" err="1" smtClean="0"/>
              <a:t>Mirtazapine</a:t>
            </a:r>
            <a:r>
              <a:rPr lang="en-US" dirty="0" smtClean="0"/>
              <a:t>  15-30 mg </a:t>
            </a:r>
            <a:r>
              <a:rPr lang="en-US" dirty="0" err="1" smtClean="0"/>
              <a:t>qhs</a:t>
            </a:r>
            <a:endParaRPr lang="en-US" dirty="0" smtClean="0"/>
          </a:p>
          <a:p>
            <a:r>
              <a:rPr lang="en-US" dirty="0" err="1" smtClean="0"/>
              <a:t>Buspirone</a:t>
            </a:r>
            <a:r>
              <a:rPr lang="en-US" dirty="0" smtClean="0"/>
              <a:t>   10 mg </a:t>
            </a:r>
            <a:r>
              <a:rPr lang="en-US" dirty="0" err="1" smtClean="0"/>
              <a:t>tid</a:t>
            </a:r>
            <a:endParaRPr lang="en-US" dirty="0" smtClean="0"/>
          </a:p>
          <a:p>
            <a:r>
              <a:rPr lang="en-US" dirty="0" smtClean="0"/>
              <a:t>Diazepam  2-10 mg </a:t>
            </a:r>
            <a:r>
              <a:rPr lang="en-US" dirty="0" err="1" smtClean="0"/>
              <a:t>tid</a:t>
            </a:r>
            <a:endParaRPr lang="en-US" dirty="0" smtClean="0"/>
          </a:p>
          <a:p>
            <a:r>
              <a:rPr lang="en-US" dirty="0" err="1" smtClean="0"/>
              <a:t>Lorazepam</a:t>
            </a:r>
            <a:r>
              <a:rPr lang="en-US" dirty="0" smtClean="0"/>
              <a:t>  0.5-2 mg </a:t>
            </a:r>
            <a:r>
              <a:rPr lang="en-US" dirty="0" err="1" smtClean="0"/>
              <a:t>tid</a:t>
            </a:r>
            <a:endParaRPr lang="en-US" dirty="0" smtClean="0"/>
          </a:p>
          <a:p>
            <a:r>
              <a:rPr lang="en-US" dirty="0" err="1" smtClean="0"/>
              <a:t>Mirtazapine</a:t>
            </a:r>
            <a:r>
              <a:rPr lang="en-US" dirty="0" smtClean="0"/>
              <a:t>  15-30 mg </a:t>
            </a:r>
            <a:r>
              <a:rPr lang="en-US" dirty="0" err="1" smtClean="0"/>
              <a:t>qhs</a:t>
            </a:r>
            <a:endParaRPr lang="en-US" dirty="0"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Pathological laughing or crying </a:t>
            </a:r>
            <a:endParaRPr lang="en-US" dirty="0"/>
          </a:p>
        </p:txBody>
      </p:sp>
      <p:sp>
        <p:nvSpPr>
          <p:cNvPr id="3" name="Content Placeholder 2"/>
          <p:cNvSpPr>
            <a:spLocks noGrp="1"/>
          </p:cNvSpPr>
          <p:nvPr>
            <p:ph idx="1"/>
          </p:nvPr>
        </p:nvSpPr>
        <p:spPr/>
        <p:txBody>
          <a:bodyPr/>
          <a:lstStyle/>
          <a:p>
            <a:pPr>
              <a:lnSpc>
                <a:spcPct val="150000"/>
              </a:lnSpc>
            </a:pPr>
            <a:r>
              <a:rPr lang="en-US" dirty="0" err="1" smtClean="0"/>
              <a:t>Amitriptyline</a:t>
            </a:r>
            <a:endParaRPr lang="en-US" dirty="0" smtClean="0"/>
          </a:p>
          <a:p>
            <a:pPr>
              <a:lnSpc>
                <a:spcPct val="150000"/>
              </a:lnSpc>
            </a:pPr>
            <a:r>
              <a:rPr lang="en-US" dirty="0" err="1" smtClean="0"/>
              <a:t>Fluvoxamine</a:t>
            </a:r>
            <a:endParaRPr lang="en-US" dirty="0" smtClean="0"/>
          </a:p>
          <a:p>
            <a:pPr>
              <a:lnSpc>
                <a:spcPct val="150000"/>
              </a:lnSpc>
            </a:pPr>
            <a:r>
              <a:rPr lang="en-US" dirty="0" smtClean="0"/>
              <a:t>Lithium carbonate</a:t>
            </a:r>
          </a:p>
          <a:p>
            <a:pPr>
              <a:lnSpc>
                <a:spcPct val="150000"/>
              </a:lnSpc>
            </a:pPr>
            <a:r>
              <a:rPr lang="en-US" dirty="0" err="1" smtClean="0"/>
              <a:t>Levodopa</a:t>
            </a:r>
            <a:endParaRPr lang="en-US" dirty="0" smtClean="0"/>
          </a:p>
          <a:p>
            <a:pPr>
              <a:lnSpc>
                <a:spcPct val="150000"/>
              </a:lnSpc>
            </a:pPr>
            <a:r>
              <a:rPr lang="en-US" dirty="0" err="1" smtClean="0"/>
              <a:t>Dextromethorphan</a:t>
            </a:r>
            <a:r>
              <a:rPr lang="en-US" dirty="0" smtClean="0"/>
              <a:t>/</a:t>
            </a:r>
            <a:r>
              <a:rPr lang="en-US" dirty="0" err="1" smtClean="0"/>
              <a:t>quinidine</a:t>
            </a:r>
            <a:endParaRPr lang="en-US" dirty="0" smtClean="0"/>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 Computer Interface</a:t>
            </a:r>
            <a:endParaRPr lang="en-US" dirty="0"/>
          </a:p>
        </p:txBody>
      </p:sp>
      <p:sp>
        <p:nvSpPr>
          <p:cNvPr id="3" name="Content Placeholder 2"/>
          <p:cNvSpPr>
            <a:spLocks noGrp="1"/>
          </p:cNvSpPr>
          <p:nvPr>
            <p:ph sz="half" idx="1"/>
          </p:nvPr>
        </p:nvSpPr>
        <p:spPr/>
        <p:txBody>
          <a:bodyPr>
            <a:normAutofit/>
          </a:bodyPr>
          <a:lstStyle/>
          <a:p>
            <a:r>
              <a:rPr lang="en-US" dirty="0" smtClean="0"/>
              <a:t>Useful when some patients  become  completely locked in, unable to move any voluntary muscle.</a:t>
            </a:r>
          </a:p>
          <a:p>
            <a:pPr lvl="1"/>
            <a:r>
              <a:rPr lang="en-US" dirty="0" err="1" smtClean="0"/>
              <a:t>anarthria</a:t>
            </a:r>
            <a:endParaRPr lang="en-US" dirty="0" smtClean="0"/>
          </a:p>
          <a:p>
            <a:pPr lvl="1"/>
            <a:r>
              <a:rPr lang="en-US" dirty="0" smtClean="0"/>
              <a:t>motor function of limbs  is  lost.</a:t>
            </a:r>
          </a:p>
          <a:p>
            <a:pPr lvl="1"/>
            <a:r>
              <a:rPr lang="en-US" dirty="0" smtClean="0"/>
              <a:t>eye  movement  is  no  longer possible.</a:t>
            </a:r>
            <a:endParaRPr lang="en-US" dirty="0"/>
          </a:p>
        </p:txBody>
      </p:sp>
      <p:pic>
        <p:nvPicPr>
          <p:cNvPr id="5" name="Content Placeholder 4" descr="brain-computer.gif"/>
          <p:cNvPicPr>
            <a:picLocks noGrp="1" noChangeAspect="1"/>
          </p:cNvPicPr>
          <p:nvPr>
            <p:ph sz="half" idx="2"/>
          </p:nvPr>
        </p:nvPicPr>
        <p:blipFill>
          <a:blip r:embed="rId2"/>
          <a:stretch>
            <a:fillRect/>
          </a:stretch>
        </p:blipFill>
        <p:spPr>
          <a:xfrm>
            <a:off x="4419600" y="1524001"/>
            <a:ext cx="4724400" cy="4025782"/>
          </a:xfrm>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229600" cy="1143000"/>
          </a:xfrm>
        </p:spPr>
        <p:txBody>
          <a:bodyPr/>
          <a:lstStyle/>
          <a:p>
            <a:r>
              <a:rPr lang="en-US" dirty="0" smtClean="0"/>
              <a:t>Brain Computer Interface</a:t>
            </a:r>
            <a:endParaRPr lang="en-US" dirty="0"/>
          </a:p>
        </p:txBody>
      </p:sp>
      <p:sp>
        <p:nvSpPr>
          <p:cNvPr id="3" name="Content Placeholder 2"/>
          <p:cNvSpPr>
            <a:spLocks noGrp="1"/>
          </p:cNvSpPr>
          <p:nvPr>
            <p:ph sz="half" idx="1"/>
          </p:nvPr>
        </p:nvSpPr>
        <p:spPr/>
        <p:txBody>
          <a:bodyPr>
            <a:normAutofit/>
          </a:bodyPr>
          <a:lstStyle/>
          <a:p>
            <a:r>
              <a:rPr lang="en-US" dirty="0" smtClean="0"/>
              <a:t>provide patients with a device that does not rely on muscle activity. </a:t>
            </a:r>
          </a:p>
          <a:p>
            <a:endParaRPr lang="en-US" dirty="0" smtClean="0"/>
          </a:p>
          <a:p>
            <a:r>
              <a:rPr lang="en-US" dirty="0" smtClean="0"/>
              <a:t>Patients can learn to spell using a virtual keyboard and to move virtual limbs.</a:t>
            </a:r>
            <a:endParaRPr lang="en-US" dirty="0"/>
          </a:p>
        </p:txBody>
      </p:sp>
      <p:pic>
        <p:nvPicPr>
          <p:cNvPr id="5" name="Content Placeholder 4" descr="6152744061_f4d8ce23bd_b_large_verge_medium_landscape.jpg"/>
          <p:cNvPicPr>
            <a:picLocks noGrp="1" noChangeAspect="1"/>
          </p:cNvPicPr>
          <p:nvPr>
            <p:ph sz="half" idx="2"/>
          </p:nvPr>
        </p:nvPicPr>
        <p:blipFill>
          <a:blip r:embed="rId2"/>
          <a:stretch>
            <a:fillRect/>
          </a:stretch>
        </p:blipFill>
        <p:spPr>
          <a:xfrm>
            <a:off x="4800600" y="838200"/>
            <a:ext cx="4343400" cy="2895600"/>
          </a:xfrm>
        </p:spPr>
      </p:pic>
      <p:pic>
        <p:nvPicPr>
          <p:cNvPr id="6" name="Picture 5" descr="DrinkingMoment.jpg"/>
          <p:cNvPicPr>
            <a:picLocks noChangeAspect="1"/>
          </p:cNvPicPr>
          <p:nvPr/>
        </p:nvPicPr>
        <p:blipFill>
          <a:blip r:embed="rId3"/>
          <a:stretch>
            <a:fillRect/>
          </a:stretch>
        </p:blipFill>
        <p:spPr>
          <a:xfrm>
            <a:off x="4800600" y="3733800"/>
            <a:ext cx="4343400" cy="3124200"/>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To conclude………..</a:t>
            </a:r>
            <a:endParaRPr lang="en-US" dirty="0"/>
          </a:p>
        </p:txBody>
      </p:sp>
      <p:sp>
        <p:nvSpPr>
          <p:cNvPr id="6" name="Content Placeholder 5"/>
          <p:cNvSpPr>
            <a:spLocks noGrp="1"/>
          </p:cNvSpPr>
          <p:nvPr>
            <p:ph idx="1"/>
          </p:nvPr>
        </p:nvSpPr>
        <p:spPr/>
        <p:txBody>
          <a:bodyPr>
            <a:normAutofit/>
          </a:bodyPr>
          <a:lstStyle/>
          <a:p>
            <a:pPr>
              <a:lnSpc>
                <a:spcPct val="150000"/>
              </a:lnSpc>
            </a:pPr>
            <a:r>
              <a:rPr lang="en-US" dirty="0" smtClean="0"/>
              <a:t>Although there has been substantial progress in our  understanding of the disorder in the past 25 years, we are still some distance from fulfilling the aim of the Motor </a:t>
            </a:r>
            <a:r>
              <a:rPr lang="en-US" dirty="0" err="1" smtClean="0"/>
              <a:t>Neurone</a:t>
            </a:r>
            <a:r>
              <a:rPr lang="en-US" dirty="0" smtClean="0"/>
              <a:t> Disease Association to achieve a “World Free of ALS”. </a:t>
            </a: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nSpc>
                <a:spcPct val="150000"/>
              </a:lnSpc>
            </a:pPr>
            <a:r>
              <a:rPr lang="en-US" dirty="0" smtClean="0"/>
              <a:t>To quote words of Winston Churchill: </a:t>
            </a:r>
          </a:p>
          <a:p>
            <a:pPr>
              <a:lnSpc>
                <a:spcPct val="150000"/>
              </a:lnSpc>
              <a:buNone/>
            </a:pPr>
            <a:r>
              <a:rPr lang="en-US" dirty="0" smtClean="0"/>
              <a:t>	“This is not the end. It is not even the beginning of the end. But it is, perhaps, the end of the beginning.”</a:t>
            </a:r>
          </a:p>
          <a:p>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362200" y="6019800"/>
            <a:ext cx="3810000" cy="830997"/>
          </a:xfrm>
          <a:prstGeom prst="rect">
            <a:avLst/>
          </a:prstGeom>
          <a:noFill/>
        </p:spPr>
        <p:txBody>
          <a:bodyPr wrap="square" rtlCol="0">
            <a:spAutoFit/>
          </a:bodyPr>
          <a:lstStyle/>
          <a:p>
            <a:r>
              <a:rPr lang="en-US" sz="4800" dirty="0" smtClean="0">
                <a:solidFill>
                  <a:schemeClr val="bg1"/>
                </a:solidFill>
              </a:rPr>
              <a:t>Thank you!!</a:t>
            </a:r>
            <a:endParaRPr lang="en-US" sz="48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Sporadic &gt; Inherited</a:t>
            </a:r>
            <a:endParaRPr lang="en-US" dirty="0"/>
          </a:p>
        </p:txBody>
      </p:sp>
      <p:graphicFrame>
        <p:nvGraphicFramePr>
          <p:cNvPr id="5" name="Content Placeholder 4"/>
          <p:cNvGraphicFramePr>
            <a:graphicFrameLocks noGrp="1"/>
          </p:cNvGraphicFramePr>
          <p:nvPr>
            <p:ph idx="1"/>
          </p:nvPr>
        </p:nvGraphicFramePr>
        <p:xfrm>
          <a:off x="0" y="1219201"/>
          <a:ext cx="9144000" cy="358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0" y="4888230"/>
            <a:ext cx="9144000" cy="1969770"/>
          </a:xfrm>
          <a:prstGeom prst="rect">
            <a:avLst/>
          </a:prstGeom>
          <a:blipFill>
            <a:blip r:embed="rId7"/>
            <a:tile tx="0" ty="0" sx="100000" sy="100000" flip="none" algn="tl"/>
          </a:blipFill>
        </p:spPr>
        <p:txBody>
          <a:bodyPr wrap="square" rtlCol="0">
            <a:spAutoFit/>
          </a:bodyPr>
          <a:lstStyle/>
          <a:p>
            <a:pPr algn="ctr"/>
            <a:endParaRPr lang="en-US" dirty="0" smtClean="0"/>
          </a:p>
          <a:p>
            <a:pPr algn="ctr"/>
            <a:endParaRPr lang="en-US" dirty="0" smtClean="0"/>
          </a:p>
          <a:p>
            <a:pPr algn="ctr"/>
            <a:r>
              <a:rPr lang="en-US" sz="3200" dirty="0" smtClean="0"/>
              <a:t>Clinically,  FALS  and  SALS  are   similar.</a:t>
            </a:r>
          </a:p>
          <a:p>
            <a:pPr algn="ctr"/>
            <a:endParaRPr lang="en-US" dirty="0" smtClean="0"/>
          </a:p>
          <a:p>
            <a:pPr algn="ctr"/>
            <a:endParaRPr lang="en-US" dirty="0" smtClean="0"/>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err="1" smtClean="0"/>
              <a:t>Ewa</a:t>
            </a:r>
            <a:r>
              <a:rPr lang="en-US" dirty="0" smtClean="0"/>
              <a:t> </a:t>
            </a:r>
            <a:r>
              <a:rPr lang="en-US" dirty="0" err="1" smtClean="0"/>
              <a:t>Naganska</a:t>
            </a:r>
            <a:r>
              <a:rPr lang="en-US" dirty="0" smtClean="0"/>
              <a:t>, </a:t>
            </a:r>
            <a:r>
              <a:rPr lang="en-US" dirty="0" err="1" smtClean="0"/>
              <a:t>Ewa</a:t>
            </a:r>
            <a:r>
              <a:rPr lang="en-US" dirty="0" smtClean="0"/>
              <a:t> </a:t>
            </a:r>
            <a:r>
              <a:rPr lang="en-US" dirty="0" err="1" smtClean="0"/>
              <a:t>Matyja</a:t>
            </a:r>
            <a:r>
              <a:rPr lang="en-US" dirty="0" smtClean="0"/>
              <a:t>, Amyotrophic lateral sclerosis–looking for pathogenesis and </a:t>
            </a:r>
            <a:r>
              <a:rPr lang="en-US" dirty="0" err="1" smtClean="0"/>
              <a:t>effectivetherapy</a:t>
            </a:r>
            <a:r>
              <a:rPr lang="en-US" dirty="0" smtClean="0"/>
              <a:t>; Folia </a:t>
            </a:r>
            <a:r>
              <a:rPr lang="en-US" dirty="0" err="1" smtClean="0"/>
              <a:t>Neuropathol</a:t>
            </a:r>
            <a:r>
              <a:rPr lang="en-US" dirty="0" smtClean="0"/>
              <a:t> 2011; 49 (1): 1-13</a:t>
            </a:r>
          </a:p>
          <a:p>
            <a:pPr marL="514350" indent="-514350">
              <a:buFont typeface="+mj-lt"/>
              <a:buAutoNum type="arabicPeriod"/>
            </a:pPr>
            <a:r>
              <a:rPr lang="en-US" dirty="0" smtClean="0"/>
              <a:t>Christopher g. Goetz, Amyotrophic lateral sclerosis: early contributions of Jean-Martin </a:t>
            </a:r>
            <a:r>
              <a:rPr lang="en-US" dirty="0" err="1" smtClean="0"/>
              <a:t>charcot</a:t>
            </a:r>
            <a:r>
              <a:rPr lang="en-US" dirty="0" smtClean="0"/>
              <a:t>; Muscle Nerve23:336–343, 2000.</a:t>
            </a:r>
          </a:p>
          <a:p>
            <a:pPr marL="514350" indent="-514350">
              <a:buFont typeface="+mj-lt"/>
              <a:buAutoNum type="arabicPeriod"/>
            </a:pPr>
            <a:r>
              <a:rPr lang="en-US" dirty="0" err="1" smtClean="0"/>
              <a:t>Cedarbaum</a:t>
            </a:r>
            <a:r>
              <a:rPr lang="en-US" dirty="0" smtClean="0"/>
              <a:t> JM </a:t>
            </a:r>
            <a:r>
              <a:rPr lang="en-US" dirty="0" err="1" smtClean="0"/>
              <a:t>Stambler</a:t>
            </a:r>
            <a:r>
              <a:rPr lang="en-US" dirty="0" smtClean="0"/>
              <a:t> N. Performance of the Amyotrophic Lateral Sclerosis Functional Rating Scale (ALSFRS) in multicenter clinical trials. J Neurological Sciences. 1997; 152 (</a:t>
            </a:r>
            <a:r>
              <a:rPr lang="en-US" dirty="0" err="1" smtClean="0"/>
              <a:t>Suppl</a:t>
            </a:r>
            <a:r>
              <a:rPr lang="en-US" dirty="0" smtClean="0"/>
              <a:t> 1): S1 – S9.</a:t>
            </a:r>
          </a:p>
          <a:p>
            <a:pPr marL="514350" indent="-514350">
              <a:buFont typeface="+mj-lt"/>
              <a:buAutoNum type="arabicPeriod"/>
            </a:pPr>
            <a:endParaRPr lang="en-US" dirty="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startAt="4"/>
            </a:pPr>
            <a:r>
              <a:rPr lang="en-US" dirty="0" smtClean="0"/>
              <a:t>J D Mitchell, G D </a:t>
            </a:r>
            <a:r>
              <a:rPr lang="en-US" dirty="0" err="1" smtClean="0"/>
              <a:t>Borasio</a:t>
            </a:r>
            <a:r>
              <a:rPr lang="en-US" dirty="0" smtClean="0"/>
              <a:t> ,Amyotrophic lateral sclerosis; Seminar, </a:t>
            </a:r>
            <a:r>
              <a:rPr lang="nl-NL" dirty="0" smtClean="0"/>
              <a:t>www.thelancet.com  Vol 369 June 16, 2007.</a:t>
            </a:r>
          </a:p>
          <a:p>
            <a:pPr marL="514350" indent="-514350">
              <a:buFont typeface="+mj-lt"/>
              <a:buAutoNum type="arabicPeriod" startAt="4"/>
            </a:pPr>
            <a:r>
              <a:rPr lang="en-US" dirty="0" smtClean="0"/>
              <a:t>Crispin </a:t>
            </a:r>
            <a:r>
              <a:rPr lang="en-US" dirty="0" err="1" smtClean="0"/>
              <a:t>Jenkinson</a:t>
            </a:r>
            <a:r>
              <a:rPr lang="en-US" dirty="0" smtClean="0"/>
              <a:t> </a:t>
            </a:r>
            <a:r>
              <a:rPr lang="en-US" dirty="0" err="1" smtClean="0"/>
              <a:t>et.al,The</a:t>
            </a:r>
            <a:r>
              <a:rPr lang="en-US" dirty="0" smtClean="0"/>
              <a:t> amyotrophic lateral sclerosis assessment questionnaire (ALSAQ-40):tests of data quality, score reliability and response rate in a survey of patients; Jour </a:t>
            </a:r>
            <a:r>
              <a:rPr lang="en-US" dirty="0" err="1" smtClean="0"/>
              <a:t>Neur</a:t>
            </a:r>
            <a:r>
              <a:rPr lang="en-US" dirty="0" smtClean="0"/>
              <a:t> </a:t>
            </a:r>
            <a:r>
              <a:rPr lang="en-US" dirty="0" err="1" smtClean="0"/>
              <a:t>Sci</a:t>
            </a:r>
            <a:r>
              <a:rPr lang="en-US" dirty="0" smtClean="0"/>
              <a:t> 180 (2000) 94–100.</a:t>
            </a:r>
          </a:p>
          <a:p>
            <a:pPr marL="514350" indent="-514350">
              <a:buFont typeface="+mj-lt"/>
              <a:buAutoNum type="arabicPeriod" startAt="4"/>
            </a:pPr>
            <a:r>
              <a:rPr lang="en-US" dirty="0" smtClean="0"/>
              <a:t>S.T.Y. </a:t>
            </a:r>
            <a:r>
              <a:rPr lang="en-US" dirty="0" err="1" smtClean="0"/>
              <a:t>Ugradar</a:t>
            </a:r>
            <a:r>
              <a:rPr lang="en-US" dirty="0" smtClean="0"/>
              <a:t> et. </a:t>
            </a:r>
            <a:r>
              <a:rPr lang="en-US" dirty="0" err="1" smtClean="0"/>
              <a:t>al.Bunina</a:t>
            </a:r>
            <a:r>
              <a:rPr lang="en-US" dirty="0" smtClean="0"/>
              <a:t> bodies; Grand Rounds </a:t>
            </a:r>
            <a:r>
              <a:rPr lang="en-US" dirty="0" err="1" smtClean="0"/>
              <a:t>Vol</a:t>
            </a:r>
            <a:r>
              <a:rPr lang="en-US" dirty="0" smtClean="0"/>
              <a:t> 10 pages L6–L9</a:t>
            </a:r>
          </a:p>
          <a:p>
            <a:pPr marL="514350" indent="-514350">
              <a:buNone/>
            </a:pPr>
            <a:endParaRPr lang="en-US" dirty="0" smtClean="0"/>
          </a:p>
          <a:p>
            <a:pPr marL="514350" indent="-514350">
              <a:buFont typeface="+mj-lt"/>
              <a:buAutoNum type="arabicPeriod" startAt="4"/>
            </a:pPr>
            <a:endParaRPr lang="en-US" dirty="0" smtClean="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514350" indent="-514350">
              <a:buFont typeface="+mj-lt"/>
              <a:buAutoNum type="arabicPeriod" startAt="7"/>
            </a:pPr>
            <a:r>
              <a:rPr lang="en-US" dirty="0" smtClean="0"/>
              <a:t>Peter M. Andersen et.al :Clinical genetics of amyotrophic lateral sclerosis: what do we really know?;</a:t>
            </a:r>
            <a:r>
              <a:rPr lang="sv-SE" dirty="0" smtClean="0"/>
              <a:t> Nat. Rev. Neurol. 7, 603–615 (2011)</a:t>
            </a:r>
          </a:p>
          <a:p>
            <a:pPr marL="514350" indent="-514350">
              <a:buFont typeface="+mj-lt"/>
              <a:buAutoNum type="arabicPeriod" startAt="7"/>
            </a:pPr>
            <a:r>
              <a:rPr lang="en-US" dirty="0" err="1" smtClean="0"/>
              <a:t>Orla</a:t>
            </a:r>
            <a:r>
              <a:rPr lang="en-US" dirty="0" smtClean="0"/>
              <a:t> </a:t>
            </a:r>
            <a:r>
              <a:rPr lang="en-US" dirty="0" err="1" smtClean="0"/>
              <a:t>Hardiman</a:t>
            </a:r>
            <a:r>
              <a:rPr lang="en-US" dirty="0" smtClean="0"/>
              <a:t> et. </a:t>
            </a:r>
            <a:r>
              <a:rPr lang="en-US" dirty="0" err="1" smtClean="0"/>
              <a:t>al:Clinical</a:t>
            </a:r>
            <a:r>
              <a:rPr lang="en-US" dirty="0" smtClean="0"/>
              <a:t> diagnosis and management of amyotrophic lateral sclerosis; </a:t>
            </a:r>
            <a:r>
              <a:rPr lang="sv-SE" dirty="0" smtClean="0"/>
              <a:t>Nat. Rev. Neurol. 7, 639–649 (2011)</a:t>
            </a:r>
          </a:p>
          <a:p>
            <a:pPr marL="514350" indent="-514350">
              <a:buFont typeface="+mj-lt"/>
              <a:buAutoNum type="arabicPeriod" startAt="7"/>
            </a:pPr>
            <a:r>
              <a:rPr lang="en-US" dirty="0" err="1" smtClean="0"/>
              <a:t>Anuradha</a:t>
            </a:r>
            <a:r>
              <a:rPr lang="en-US" dirty="0" smtClean="0"/>
              <a:t> </a:t>
            </a:r>
            <a:r>
              <a:rPr lang="en-US" dirty="0" err="1" smtClean="0"/>
              <a:t>Duleep,MD</a:t>
            </a:r>
            <a:r>
              <a:rPr lang="en-US" dirty="0" smtClean="0"/>
              <a:t> et.al. </a:t>
            </a:r>
            <a:r>
              <a:rPr lang="en-US" dirty="0" err="1" smtClean="0"/>
              <a:t>Electrodiagnosis</a:t>
            </a:r>
            <a:r>
              <a:rPr lang="en-US" dirty="0" smtClean="0"/>
              <a:t> of Motor Neuron Disease; Phys Med </a:t>
            </a:r>
            <a:r>
              <a:rPr lang="en-US" dirty="0" err="1" smtClean="0"/>
              <a:t>Rehabil</a:t>
            </a:r>
            <a:r>
              <a:rPr lang="en-US" dirty="0" smtClean="0"/>
              <a:t> </a:t>
            </a:r>
            <a:r>
              <a:rPr lang="en-US" dirty="0" err="1" smtClean="0"/>
              <a:t>Clin</a:t>
            </a:r>
            <a:r>
              <a:rPr lang="en-US" dirty="0" smtClean="0"/>
              <a:t> N Am 24 (2013) 139–151</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pPr marL="514350" indent="-514350">
              <a:buFont typeface="+mj-lt"/>
              <a:buAutoNum type="arabicPeriod" startAt="10"/>
            </a:pPr>
            <a:r>
              <a:rPr lang="en-US" dirty="0" smtClean="0"/>
              <a:t>Collette k. Hand </a:t>
            </a:r>
            <a:r>
              <a:rPr lang="en-US" dirty="0" err="1" smtClean="0"/>
              <a:t>et.al:Familial</a:t>
            </a:r>
            <a:r>
              <a:rPr lang="en-US" dirty="0" smtClean="0"/>
              <a:t> amyotrophic lateral sclerosis; Muscle Nerve25:135–159, 2002.</a:t>
            </a:r>
          </a:p>
          <a:p>
            <a:pPr marL="514350" indent="-514350">
              <a:buFont typeface="+mj-lt"/>
              <a:buAutoNum type="arabicPeriod" startAt="10"/>
            </a:pPr>
            <a:r>
              <a:rPr lang="en-US" dirty="0" smtClean="0"/>
              <a:t>J.C. </a:t>
            </a:r>
            <a:r>
              <a:rPr lang="en-US" dirty="0" err="1" smtClean="0"/>
              <a:t>Schymick</a:t>
            </a:r>
            <a:r>
              <a:rPr lang="en-US" dirty="0" smtClean="0"/>
              <a:t> et.al: Genetics of sporadic amyotrophic lateral sclerosis; Human Molecular Genetics, 2007, Vol. 16, Review Issue 2</a:t>
            </a:r>
          </a:p>
          <a:p>
            <a:pPr marL="514350" indent="-514350">
              <a:buFont typeface="+mj-lt"/>
              <a:buAutoNum type="arabicPeriod" startAt="10"/>
            </a:pPr>
            <a:r>
              <a:rPr lang="en-US" dirty="0" err="1" smtClean="0"/>
              <a:t>Sheng</a:t>
            </a:r>
            <a:r>
              <a:rPr lang="en-US" dirty="0" smtClean="0"/>
              <a:t> Chen </a:t>
            </a:r>
            <a:r>
              <a:rPr lang="en-US" dirty="0" err="1" smtClean="0"/>
              <a:t>et.al:Genetics</a:t>
            </a:r>
            <a:r>
              <a:rPr lang="en-US" dirty="0" smtClean="0"/>
              <a:t> of amyotrophic lateral sclerosis: an update; Molecular </a:t>
            </a:r>
            <a:r>
              <a:rPr lang="en-US" dirty="0" err="1" smtClean="0"/>
              <a:t>Neurodegeneration</a:t>
            </a:r>
            <a:r>
              <a:rPr lang="en-US" dirty="0" smtClean="0"/>
              <a:t> 2013,8:28</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startAt="13"/>
            </a:pPr>
            <a:r>
              <a:rPr lang="en-US" dirty="0" smtClean="0"/>
              <a:t>P. L. </a:t>
            </a:r>
            <a:r>
              <a:rPr lang="en-US" dirty="0" err="1" smtClean="0"/>
              <a:t>Mcgeer</a:t>
            </a:r>
            <a:r>
              <a:rPr lang="en-US" dirty="0" smtClean="0"/>
              <a:t> et.al: Inflammatory processes in amyotrophic lateral sclerosis; Muscle Nerve 26:459–470, 2002.</a:t>
            </a:r>
          </a:p>
          <a:p>
            <a:pPr marL="514350" indent="-514350">
              <a:buFont typeface="+mj-lt"/>
              <a:buAutoNum type="arabicPeriod" startAt="13"/>
            </a:pPr>
            <a:r>
              <a:rPr lang="en-US" dirty="0" smtClean="0"/>
              <a:t>L. M. Duffy </a:t>
            </a:r>
            <a:r>
              <a:rPr lang="en-US" dirty="0" err="1" smtClean="0"/>
              <a:t>et.al:Review</a:t>
            </a:r>
            <a:r>
              <a:rPr lang="en-US" dirty="0" smtClean="0"/>
              <a:t>: The role of mitochondria in the pathogenesis of amyotrophic lateral sclerosis; Neuropath and Applied Neurobiology(2011),37, 336–352.</a:t>
            </a:r>
          </a:p>
          <a:p>
            <a:pPr marL="514350" indent="-514350">
              <a:buFont typeface="+mj-lt"/>
              <a:buAutoNum type="arabicPeriod" startAt="13"/>
            </a:pPr>
            <a:r>
              <a:rPr lang="en-US" dirty="0" smtClean="0"/>
              <a:t>Paul H. Gordon </a:t>
            </a:r>
            <a:r>
              <a:rPr lang="en-US" dirty="0" err="1" smtClean="0"/>
              <a:t>et.al:Amyotrophic</a:t>
            </a:r>
            <a:r>
              <a:rPr lang="en-US" dirty="0" smtClean="0"/>
              <a:t> Lateral Sclerosis: An update for 2013 Clinical Features, </a:t>
            </a:r>
            <a:r>
              <a:rPr lang="en-US" dirty="0" err="1" smtClean="0"/>
              <a:t>Pathophysiology</a:t>
            </a:r>
            <a:r>
              <a:rPr lang="en-US" dirty="0" smtClean="0"/>
              <a:t>, Management and Therapeutic Trials; Aging and Disease • Volume 4, Number 5, October 2013 </a:t>
            </a:r>
          </a:p>
          <a:p>
            <a:pPr marL="514350" indent="-514350">
              <a:buFont typeface="+mj-lt"/>
              <a:buAutoNum type="arabicPeriod" startAt="13"/>
            </a:pPr>
            <a:endParaRPr lang="en-US" dirty="0"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startAt="16"/>
            </a:pPr>
            <a:r>
              <a:rPr lang="en-US" dirty="0" smtClean="0"/>
              <a:t>Miller RG, Mitchell JD et.al: </a:t>
            </a:r>
            <a:r>
              <a:rPr lang="en-US" dirty="0" err="1" smtClean="0"/>
              <a:t>Riluzole</a:t>
            </a:r>
            <a:r>
              <a:rPr lang="en-US" dirty="0" smtClean="0"/>
              <a:t> for amyotrophic lateral sclerosis (ALS)/motor </a:t>
            </a:r>
            <a:r>
              <a:rPr lang="en-US" dirty="0" err="1" smtClean="0"/>
              <a:t>neurondisease</a:t>
            </a:r>
            <a:r>
              <a:rPr lang="en-US" dirty="0" smtClean="0"/>
              <a:t> (MND) (Review); </a:t>
            </a:r>
            <a:r>
              <a:rPr lang="en-US" dirty="0" err="1" smtClean="0"/>
              <a:t>Cochr</a:t>
            </a:r>
            <a:r>
              <a:rPr lang="en-US" smtClean="0"/>
              <a:t> Data</a:t>
            </a:r>
            <a:r>
              <a:rPr lang="en-US" dirty="0" smtClean="0"/>
              <a:t>. of </a:t>
            </a:r>
            <a:r>
              <a:rPr lang="en-US" dirty="0" err="1" smtClean="0"/>
              <a:t>Syst</a:t>
            </a:r>
            <a:r>
              <a:rPr lang="en-US" dirty="0" smtClean="0"/>
              <a:t> Rev 2007, Issue 1. </a:t>
            </a:r>
            <a:endParaRPr lang="en-US"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unanswered-questions.jpg"/>
          <p:cNvPicPr>
            <a:picLocks noGrp="1" noChangeAspect="1"/>
          </p:cNvPicPr>
          <p:nvPr>
            <p:ph idx="1"/>
          </p:nvPr>
        </p:nvPicPr>
        <p:blipFill>
          <a:blip r:embed="rId2"/>
          <a:stretch>
            <a:fillRect/>
          </a:stretch>
        </p:blipFill>
        <p:spPr>
          <a:xfrm>
            <a:off x="2538412" y="2439194"/>
            <a:ext cx="4067175" cy="2847975"/>
          </a:xfrm>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Which of the following gene mutation is associated with rapidly progressive FALS ?</a:t>
            </a:r>
          </a:p>
          <a:p>
            <a:pPr marL="514350" indent="-514350">
              <a:buFont typeface="+mj-lt"/>
              <a:buAutoNum type="alphaUcPeriod"/>
            </a:pPr>
            <a:r>
              <a:rPr lang="en-US" dirty="0" err="1" smtClean="0"/>
              <a:t>Ubiquilin</a:t>
            </a:r>
            <a:r>
              <a:rPr lang="en-US" dirty="0" smtClean="0"/>
              <a:t> 2</a:t>
            </a:r>
          </a:p>
          <a:p>
            <a:pPr marL="514350" indent="-514350">
              <a:buFont typeface="+mj-lt"/>
              <a:buAutoNum type="alphaUcPeriod"/>
            </a:pPr>
            <a:r>
              <a:rPr lang="en-US" dirty="0" smtClean="0"/>
              <a:t>SOD1</a:t>
            </a:r>
          </a:p>
          <a:p>
            <a:pPr marL="514350" indent="-514350">
              <a:buFont typeface="+mj-lt"/>
              <a:buAutoNum type="alphaUcPeriod"/>
            </a:pPr>
            <a:r>
              <a:rPr lang="en-US" dirty="0" smtClean="0"/>
              <a:t>TDP 43</a:t>
            </a:r>
          </a:p>
          <a:p>
            <a:pPr marL="514350" indent="-514350">
              <a:buFont typeface="+mj-lt"/>
              <a:buAutoNum type="alphaUcPeriod"/>
            </a:pPr>
            <a:r>
              <a:rPr lang="en-US" dirty="0" smtClean="0"/>
              <a:t>FIG 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startAt="2"/>
            </a:pPr>
            <a:r>
              <a:rPr lang="en-US" dirty="0" smtClean="0"/>
              <a:t>Which of the following is the only gene associated with X-linked dominant inheritance in FALS?</a:t>
            </a:r>
          </a:p>
          <a:p>
            <a:pPr marL="514350" indent="-514350">
              <a:buFont typeface="+mj-lt"/>
              <a:buAutoNum type="alphaUcPeriod"/>
            </a:pPr>
            <a:r>
              <a:rPr lang="en-US" dirty="0" err="1" smtClean="0"/>
              <a:t>Ubiquilin</a:t>
            </a:r>
            <a:r>
              <a:rPr lang="en-US" dirty="0" smtClean="0"/>
              <a:t> 2</a:t>
            </a:r>
          </a:p>
          <a:p>
            <a:pPr marL="514350" indent="-514350">
              <a:buFont typeface="+mj-lt"/>
              <a:buAutoNum type="alphaUcPeriod"/>
            </a:pPr>
            <a:r>
              <a:rPr lang="en-US" dirty="0" smtClean="0"/>
              <a:t>SOD1</a:t>
            </a:r>
          </a:p>
          <a:p>
            <a:pPr marL="514350" indent="-514350">
              <a:buFont typeface="+mj-lt"/>
              <a:buAutoNum type="alphaUcPeriod"/>
            </a:pPr>
            <a:r>
              <a:rPr lang="en-US" dirty="0" smtClean="0"/>
              <a:t>TDP 43</a:t>
            </a:r>
          </a:p>
          <a:p>
            <a:pPr marL="514350" indent="-514350">
              <a:buFont typeface="+mj-lt"/>
              <a:buAutoNum type="alphaUcPeriod"/>
            </a:pPr>
            <a:r>
              <a:rPr lang="en-US" dirty="0" smtClean="0"/>
              <a:t>FIG 4</a:t>
            </a:r>
          </a:p>
          <a:p>
            <a:pPr marL="514350"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514350" indent="-514350">
              <a:buFont typeface="+mj-lt"/>
              <a:buAutoNum type="arabicPeriod" startAt="3"/>
            </a:pPr>
            <a:r>
              <a:rPr lang="en-US" dirty="0" smtClean="0"/>
              <a:t>Which of the following factors are responsible for the selective motor neuron degeneration in ALS?</a:t>
            </a:r>
          </a:p>
          <a:p>
            <a:pPr marL="514350" indent="-514350">
              <a:buFont typeface="+mj-lt"/>
              <a:buAutoNum type="alphaUcPeriod"/>
            </a:pPr>
            <a:r>
              <a:rPr lang="en-US" dirty="0" smtClean="0"/>
              <a:t>Calcium binding protein deficiency</a:t>
            </a:r>
          </a:p>
          <a:p>
            <a:pPr marL="514350" indent="-514350">
              <a:buFont typeface="+mj-lt"/>
              <a:buAutoNum type="alphaUcPeriod"/>
            </a:pPr>
            <a:r>
              <a:rPr lang="en-US" dirty="0" smtClean="0"/>
              <a:t>High energy requirement</a:t>
            </a:r>
          </a:p>
          <a:p>
            <a:pPr marL="514350" indent="-514350">
              <a:buFont typeface="+mj-lt"/>
              <a:buAutoNum type="alphaUcPeriod"/>
            </a:pPr>
            <a:r>
              <a:rPr lang="en-US" dirty="0" smtClean="0"/>
              <a:t>High </a:t>
            </a:r>
            <a:r>
              <a:rPr lang="en-US" dirty="0" err="1" smtClean="0"/>
              <a:t>neurofilament</a:t>
            </a:r>
            <a:r>
              <a:rPr lang="en-US" dirty="0" smtClean="0"/>
              <a:t> content</a:t>
            </a:r>
          </a:p>
          <a:p>
            <a:pPr marL="514350" indent="-514350">
              <a:buFont typeface="+mj-lt"/>
              <a:buAutoNum type="alphaUcPeriod"/>
            </a:pPr>
            <a:r>
              <a:rPr lang="en-US" dirty="0" smtClean="0"/>
              <a:t>All of the above</a:t>
            </a:r>
          </a:p>
          <a:p>
            <a:pPr marL="514350" indent="-514350">
              <a:buFont typeface="+mj-lt"/>
              <a:buAutoNum type="alphaU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nodeType="clickEffect">
                                  <p:stCondLst>
                                    <p:cond delay="0"/>
                                  </p:stCondLst>
                                  <p:childTnLst>
                                    <p:anim to="1.5" calcmode="lin" valueType="num">
                                      <p:cBhvr override="childStyle">
                                        <p:cTn id="6" dur="2000" fill="hold"/>
                                        <p:tgtEl>
                                          <p:spTgt spid="3">
                                            <p:txEl>
                                              <p:pRg st="4" end="4"/>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4035</TotalTime>
  <Words>4346</Words>
  <Application>Microsoft Office PowerPoint</Application>
  <PresentationFormat>On-screen Show (4:3)</PresentationFormat>
  <Paragraphs>638</Paragraphs>
  <Slides>99</Slides>
  <Notes>20</Notes>
  <HiddenSlides>0</HiddenSlides>
  <MMClips>0</MMClips>
  <ScaleCrop>false</ScaleCrop>
  <HeadingPairs>
    <vt:vector size="4" baseType="variant">
      <vt:variant>
        <vt:lpstr>Theme</vt:lpstr>
      </vt:variant>
      <vt:variant>
        <vt:i4>1</vt:i4>
      </vt:variant>
      <vt:variant>
        <vt:lpstr>Slide Titles</vt:lpstr>
      </vt:variant>
      <vt:variant>
        <vt:i4>99</vt:i4>
      </vt:variant>
    </vt:vector>
  </HeadingPairs>
  <TitlesOfParts>
    <vt:vector size="100" baseType="lpstr">
      <vt:lpstr>Office Theme</vt:lpstr>
      <vt:lpstr>Amyotrophic Lateral Sclerosis</vt:lpstr>
      <vt:lpstr>Scheme of presentation</vt:lpstr>
      <vt:lpstr>Amyotrophic  lateral  sclerosis  (ALS)</vt:lpstr>
      <vt:lpstr>Jean-Martin  Charcot</vt:lpstr>
      <vt:lpstr>“ALS”O known as…..</vt:lpstr>
      <vt:lpstr>Epidemiology</vt:lpstr>
      <vt:lpstr>Slide 7</vt:lpstr>
      <vt:lpstr>Slide 8</vt:lpstr>
      <vt:lpstr>Sporadic &gt; Inherited</vt:lpstr>
      <vt:lpstr>Slide 10</vt:lpstr>
      <vt:lpstr>Etiopathogenesis</vt:lpstr>
      <vt:lpstr>Slide 12</vt:lpstr>
      <vt:lpstr>Genetic factors</vt:lpstr>
      <vt:lpstr>Slide 14</vt:lpstr>
      <vt:lpstr>Genes implicated in pathogenesis</vt:lpstr>
      <vt:lpstr>Pathways implicated in motor neuron cell death in ALS</vt:lpstr>
      <vt:lpstr>Genetics of ALS</vt:lpstr>
      <vt:lpstr>Genetics of slowly progressive ALS</vt:lpstr>
      <vt:lpstr>Genetics of ALS with FTD</vt:lpstr>
      <vt:lpstr>Genetics of sALS</vt:lpstr>
      <vt:lpstr>Slide 21</vt:lpstr>
      <vt:lpstr>Excitotoxicity</vt:lpstr>
      <vt:lpstr>Environmental</vt:lpstr>
      <vt:lpstr>Environmental</vt:lpstr>
      <vt:lpstr>Autoimmune mechanisms</vt:lpstr>
      <vt:lpstr>Autoimmune mechanisms</vt:lpstr>
      <vt:lpstr>Inflammation</vt:lpstr>
      <vt:lpstr>Inflammation</vt:lpstr>
      <vt:lpstr>Inflammation</vt:lpstr>
      <vt:lpstr>Inflammation</vt:lpstr>
      <vt:lpstr>Mitochondria - ALS</vt:lpstr>
      <vt:lpstr>Slide 32</vt:lpstr>
      <vt:lpstr>Histopathology – Bunina Bodies</vt:lpstr>
      <vt:lpstr>Histopathology</vt:lpstr>
      <vt:lpstr>Histopathology</vt:lpstr>
      <vt:lpstr>Clinical features</vt:lpstr>
      <vt:lpstr>Clinical features</vt:lpstr>
      <vt:lpstr>Clinical heterogenicity</vt:lpstr>
      <vt:lpstr>Clinical heterogenicity</vt:lpstr>
      <vt:lpstr>Clinical heterogenicity</vt:lpstr>
      <vt:lpstr>Clinical heterogenicity</vt:lpstr>
      <vt:lpstr>Clinical heterogenicity</vt:lpstr>
      <vt:lpstr>Clinical heterogenicity</vt:lpstr>
      <vt:lpstr>Clinical heterogenicity</vt:lpstr>
      <vt:lpstr>Clinical heterogenicity</vt:lpstr>
      <vt:lpstr>Clinical heterogenicity</vt:lpstr>
      <vt:lpstr>Clinical heterogenicity</vt:lpstr>
      <vt:lpstr>Clinical heterogenicity</vt:lpstr>
      <vt:lpstr>Clinical heterogenicity</vt:lpstr>
      <vt:lpstr>Clinical heterogenicity</vt:lpstr>
      <vt:lpstr>Differential diagnosis</vt:lpstr>
      <vt:lpstr>Slide 52</vt:lpstr>
      <vt:lpstr>Diagnostic criteria</vt:lpstr>
      <vt:lpstr>Revised El Escorial Criteria</vt:lpstr>
      <vt:lpstr>Revised El Escorial Criteria (EEC)</vt:lpstr>
      <vt:lpstr>Slide 56</vt:lpstr>
      <vt:lpstr>Awaji criteria</vt:lpstr>
      <vt:lpstr>Slide 58</vt:lpstr>
      <vt:lpstr>Electrodiagnostic studies</vt:lpstr>
      <vt:lpstr>Electrodiagnostic studies</vt:lpstr>
      <vt:lpstr>Electrodiagnostic studies</vt:lpstr>
      <vt:lpstr>Neuroimaging studies</vt:lpstr>
      <vt:lpstr>Genetic testing</vt:lpstr>
      <vt:lpstr>Functional disability  Quality of life</vt:lpstr>
      <vt:lpstr>Management</vt:lpstr>
      <vt:lpstr>Treatment  Multidisciplinary team approach</vt:lpstr>
      <vt:lpstr>Putative disease-modifying treatments</vt:lpstr>
      <vt:lpstr>Riluzole</vt:lpstr>
      <vt:lpstr>Slide 69</vt:lpstr>
      <vt:lpstr>Slide 70</vt:lpstr>
      <vt:lpstr>Supportive and Symptomatic treatment</vt:lpstr>
      <vt:lpstr>Respiratory function</vt:lpstr>
      <vt:lpstr>Symptoms of respiratory dysfunction</vt:lpstr>
      <vt:lpstr>Assessment  of  respiratory  function </vt:lpstr>
      <vt:lpstr>Criteria for initiation of respiratory support in ALS patients</vt:lpstr>
      <vt:lpstr>Respiratory support in ALS patients</vt:lpstr>
      <vt:lpstr>Handling the secretions</vt:lpstr>
      <vt:lpstr>Nutrition and gastrostomy</vt:lpstr>
      <vt:lpstr>Nutrition and gastrostomy</vt:lpstr>
      <vt:lpstr>Nutrition and gastrostomy</vt:lpstr>
      <vt:lpstr>Adjuvant treatment</vt:lpstr>
      <vt:lpstr>Slide 82</vt:lpstr>
      <vt:lpstr>Psychiatric disorders</vt:lpstr>
      <vt:lpstr>Pathological laughing or crying </vt:lpstr>
      <vt:lpstr>Brain Computer Interface</vt:lpstr>
      <vt:lpstr>Brain Computer Interface</vt:lpstr>
      <vt:lpstr>To conclude………..</vt:lpstr>
      <vt:lpstr>Slide 88</vt:lpstr>
      <vt:lpstr>Slide 89</vt:lpstr>
      <vt:lpstr>References</vt:lpstr>
      <vt:lpstr>Slide 91</vt:lpstr>
      <vt:lpstr>Slide 92</vt:lpstr>
      <vt:lpstr>Slide 93</vt:lpstr>
      <vt:lpstr>Slide 94</vt:lpstr>
      <vt:lpstr>Slide 95</vt:lpstr>
      <vt:lpstr>Slide 96</vt:lpstr>
      <vt:lpstr>Slide 97</vt:lpstr>
      <vt:lpstr>Slide 98</vt:lpstr>
      <vt:lpstr>Slide 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Amyotrophic Lateral Sclerosis</dc:title>
  <dc:creator>user</dc:creator>
  <cp:lastModifiedBy>User</cp:lastModifiedBy>
  <cp:revision>413</cp:revision>
  <dcterms:created xsi:type="dcterms:W3CDTF">2014-03-11T13:11:41Z</dcterms:created>
  <dcterms:modified xsi:type="dcterms:W3CDTF">2006-12-31T19:07:23Z</dcterms:modified>
</cp:coreProperties>
</file>