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334" r:id="rId4"/>
    <p:sldId id="331" r:id="rId5"/>
    <p:sldId id="337" r:id="rId6"/>
    <p:sldId id="332" r:id="rId7"/>
    <p:sldId id="333" r:id="rId8"/>
    <p:sldId id="338" r:id="rId9"/>
    <p:sldId id="321" r:id="rId10"/>
    <p:sldId id="339" r:id="rId11"/>
    <p:sldId id="330" r:id="rId12"/>
    <p:sldId id="340" r:id="rId13"/>
    <p:sldId id="263" r:id="rId14"/>
    <p:sldId id="264" r:id="rId15"/>
    <p:sldId id="341" r:id="rId16"/>
    <p:sldId id="265" r:id="rId17"/>
    <p:sldId id="342" r:id="rId18"/>
    <p:sldId id="344" r:id="rId19"/>
    <p:sldId id="345" r:id="rId20"/>
    <p:sldId id="347" r:id="rId21"/>
    <p:sldId id="346" r:id="rId22"/>
    <p:sldId id="348" r:id="rId23"/>
    <p:sldId id="266" r:id="rId24"/>
    <p:sldId id="349" r:id="rId25"/>
    <p:sldId id="267" r:id="rId26"/>
    <p:sldId id="351" r:id="rId27"/>
    <p:sldId id="353" r:id="rId28"/>
    <p:sldId id="355" r:id="rId29"/>
    <p:sldId id="35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CC"/>
    <a:srgbClr val="9900CC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C6A17-7443-4C3C-9454-E678A5961995}" type="datetimeFigureOut">
              <a:rPr lang="en-IN" smtClean="0"/>
              <a:pPr/>
              <a:t>27-08-2020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413A-B274-4519-A43A-121258ECBF1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i="1" dirty="0" smtClean="0"/>
              <a:t>Bony </a:t>
            </a:r>
            <a:r>
              <a:rPr lang="en-IN" i="1" dirty="0" err="1" smtClean="0"/>
              <a:t>spicules</a:t>
            </a:r>
            <a:r>
              <a:rPr lang="en-IN" i="1" dirty="0" smtClean="0"/>
              <a:t> in the </a:t>
            </a:r>
            <a:r>
              <a:rPr lang="en-IN" i="1" dirty="0" err="1" smtClean="0"/>
              <a:t>metaphysis</a:t>
            </a:r>
            <a:r>
              <a:rPr lang="en-IN" i="1" dirty="0" smtClean="0"/>
              <a:t> exhibit poor ossification, a characteristic </a:t>
            </a:r>
            <a:r>
              <a:rPr lang="en-IN" i="1" dirty="0" err="1" smtClean="0"/>
              <a:t>histologic</a:t>
            </a:r>
            <a:r>
              <a:rPr lang="en-IN" i="1" dirty="0" smtClean="0"/>
              <a:t> finding in </a:t>
            </a:r>
            <a:r>
              <a:rPr lang="en-IN" i="1" dirty="0" err="1" smtClean="0"/>
              <a:t>osteogenesis</a:t>
            </a:r>
            <a:r>
              <a:rPr lang="en-IN" i="1" dirty="0" smtClean="0"/>
              <a:t> </a:t>
            </a:r>
            <a:r>
              <a:rPr lang="en-IN" i="1" dirty="0" err="1" smtClean="0"/>
              <a:t>imperfecta</a:t>
            </a:r>
            <a:r>
              <a:rPr lang="en-IN" i="1" dirty="0" smtClean="0"/>
              <a:t> Type II.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413A-B274-4519-A43A-121258ECBF10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52+ Pink Floral PowerPoint Backgrounds on HipWallpape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9900CC"/>
                </a:solidFill>
                <a:latin typeface="Californian FB" pitchFamily="18" charset="0"/>
              </a:rPr>
              <a:t>Diseases of Bones &amp; Joints</a:t>
            </a:r>
            <a:endParaRPr lang="en-IN" b="1" dirty="0">
              <a:solidFill>
                <a:srgbClr val="9900CC"/>
              </a:solidFill>
              <a:latin typeface="Californian FB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6400800" cy="1752600"/>
          </a:xfrm>
        </p:spPr>
        <p:txBody>
          <a:bodyPr/>
          <a:lstStyle/>
          <a:p>
            <a:endParaRPr lang="en-IN" dirty="0">
              <a:solidFill>
                <a:srgbClr val="C00000"/>
              </a:solidFill>
              <a:latin typeface="Calisto MT" pitchFamily="18" charset="0"/>
            </a:endParaRPr>
          </a:p>
        </p:txBody>
      </p:sp>
      <p:pic>
        <p:nvPicPr>
          <p:cNvPr id="5" name="~PP3513.WAV">
            <a:hlinkClick r:id="" action="ppaction://media"/>
          </p:cNvPr>
          <p:cNvPicPr>
            <a:picLocks noRot="1" noChangeAspect="1"/>
          </p:cNvPicPr>
          <p:nvPr>
            <a:wavAudioFile r:embed="rId1" name="~PP351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900CC"/>
                </a:solidFill>
              </a:rPr>
              <a:t>Histopathology:</a:t>
            </a:r>
            <a:endParaRPr lang="en-IN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93837"/>
            <a:ext cx="76200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It exhibits thin cortices with immature spongy bone.</a:t>
            </a:r>
          </a:p>
          <a:p>
            <a:pPr>
              <a:buNone/>
            </a:pP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Trabeculae of bone are delicate and show micro fractures.</a:t>
            </a:r>
          </a:p>
          <a:p>
            <a:pPr>
              <a:buNone/>
            </a:pP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Fracture of fetal collagen to transform into mature collagen</a:t>
            </a:r>
          </a:p>
        </p:txBody>
      </p:sp>
      <p:pic>
        <p:nvPicPr>
          <p:cNvPr id="4" name="~PP3691.WAV">
            <a:hlinkClick r:id="" action="ppaction://media"/>
          </p:cNvPr>
          <p:cNvPicPr>
            <a:picLocks noRot="1" noChangeAspect="1"/>
          </p:cNvPicPr>
          <p:nvPr>
            <a:wavAudioFile r:embed="rId1" name="~PP369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sonoworld.com/images/FetusItemImages/article-images/musculoskeletal/osteogenesis_7565_files/image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0"/>
            <a:ext cx="6858000" cy="6858000"/>
          </a:xfrm>
          <a:prstGeom prst="rect">
            <a:avLst/>
          </a:prstGeom>
          <a:noFill/>
        </p:spPr>
      </p:pic>
      <p:pic>
        <p:nvPicPr>
          <p:cNvPr id="3" name="~PP3486.WAV">
            <a:hlinkClick r:id="" action="ppaction://media"/>
          </p:cNvPr>
          <p:cNvPicPr>
            <a:picLocks noRot="1" noChangeAspect="1"/>
          </p:cNvPicPr>
          <p:nvPr>
            <a:wavAudioFile r:embed="rId1" name="~PP3486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9900CC"/>
                </a:solidFill>
              </a:rPr>
              <a:t>	Differential diagnosis:</a:t>
            </a:r>
            <a:endParaRPr lang="en-IN" sz="3600" b="1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7239000" cy="5638800"/>
          </a:xfrm>
        </p:spPr>
        <p:txBody>
          <a:bodyPr>
            <a:normAutofit fontScale="92500"/>
          </a:bodyPr>
          <a:lstStyle/>
          <a:p>
            <a:r>
              <a:rPr lang="en-US" sz="3600" dirty="0" err="1" smtClean="0">
                <a:solidFill>
                  <a:srgbClr val="660066"/>
                </a:solidFill>
              </a:rPr>
              <a:t>Achondrogenesis</a:t>
            </a:r>
            <a:endParaRPr lang="en-US" sz="3600" dirty="0" smtClean="0">
              <a:solidFill>
                <a:srgbClr val="660066"/>
              </a:solidFill>
            </a:endParaRPr>
          </a:p>
          <a:p>
            <a:r>
              <a:rPr lang="en-US" sz="3600" dirty="0" smtClean="0">
                <a:solidFill>
                  <a:srgbClr val="660066"/>
                </a:solidFill>
              </a:rPr>
              <a:t>During late childhood &amp; adolescence, idiopathic juvenile osteoporosis.</a:t>
            </a:r>
          </a:p>
          <a:p>
            <a:pPr>
              <a:buNone/>
            </a:pPr>
            <a:r>
              <a:rPr lang="en-US" sz="4600" b="1" dirty="0" smtClean="0">
                <a:solidFill>
                  <a:srgbClr val="9900CC"/>
                </a:solidFill>
              </a:rPr>
              <a:t>   Prognosis and predictive factors:</a:t>
            </a:r>
          </a:p>
          <a:p>
            <a:pPr>
              <a:buNone/>
            </a:pPr>
            <a:r>
              <a:rPr lang="en-US" sz="3600" dirty="0" smtClean="0">
                <a:solidFill>
                  <a:srgbClr val="660066"/>
                </a:solidFill>
              </a:rPr>
              <a:t>	Treatment is directed towards preventing or controlling the symptoms.</a:t>
            </a:r>
          </a:p>
          <a:p>
            <a:pPr>
              <a:buNone/>
            </a:pPr>
            <a:r>
              <a:rPr lang="en-US" sz="3600" dirty="0" smtClean="0">
                <a:solidFill>
                  <a:srgbClr val="660066"/>
                </a:solidFill>
              </a:rPr>
              <a:t>	Maximizing independent mobility</a:t>
            </a:r>
          </a:p>
          <a:p>
            <a:endParaRPr lang="en-IN" dirty="0">
              <a:solidFill>
                <a:srgbClr val="660066"/>
              </a:solidFill>
            </a:endParaRPr>
          </a:p>
        </p:txBody>
      </p:sp>
      <p:pic>
        <p:nvPicPr>
          <p:cNvPr id="4" name="~PP872.WAV">
            <a:hlinkClick r:id="" action="ppaction://media"/>
          </p:cNvPr>
          <p:cNvPicPr>
            <a:picLocks noRot="1" noChangeAspect="1"/>
          </p:cNvPicPr>
          <p:nvPr>
            <a:wavAudioFile r:embed="rId1" name="~PP87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900CC"/>
                </a:solidFill>
              </a:rPr>
              <a:t>Osteopetrosis </a:t>
            </a:r>
            <a:r>
              <a:rPr lang="en-US" sz="2400" dirty="0">
                <a:solidFill>
                  <a:srgbClr val="9900CC"/>
                </a:solidFill>
              </a:rPr>
              <a:t/>
            </a:r>
            <a:br>
              <a:rPr lang="en-US" sz="2400" dirty="0">
                <a:solidFill>
                  <a:srgbClr val="9900CC"/>
                </a:solidFill>
              </a:rPr>
            </a:br>
            <a:r>
              <a:rPr lang="en-US" sz="4400" dirty="0" smtClean="0">
                <a:solidFill>
                  <a:srgbClr val="9900CC"/>
                </a:solidFill>
              </a:rPr>
              <a:t>(Marble Bone Disease;                   Albers-</a:t>
            </a:r>
            <a:r>
              <a:rPr lang="en-US" sz="4400" dirty="0" err="1" smtClean="0">
                <a:solidFill>
                  <a:srgbClr val="9900CC"/>
                </a:solidFill>
              </a:rPr>
              <a:t>Sch</a:t>
            </a:r>
            <a:r>
              <a:rPr lang="en-US" sz="4400" dirty="0" err="1" smtClean="0">
                <a:solidFill>
                  <a:srgbClr val="9900CC"/>
                </a:solidFill>
                <a:cs typeface="Arial" charset="0"/>
              </a:rPr>
              <a:t>önberg</a:t>
            </a:r>
            <a:r>
              <a:rPr lang="en-US" sz="4400" dirty="0" smtClean="0">
                <a:solidFill>
                  <a:srgbClr val="9900CC"/>
                </a:solidFill>
                <a:cs typeface="Arial" charset="0"/>
              </a:rPr>
              <a:t> </a:t>
            </a:r>
            <a:r>
              <a:rPr lang="en-US" sz="4400" dirty="0">
                <a:solidFill>
                  <a:srgbClr val="9900CC"/>
                </a:solidFill>
                <a:cs typeface="Arial" charset="0"/>
              </a:rPr>
              <a:t>Disease)</a:t>
            </a:r>
            <a:endParaRPr lang="en-US" sz="4400" dirty="0">
              <a:solidFill>
                <a:srgbClr val="9900CC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362200"/>
            <a:ext cx="74676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CC00CC"/>
                </a:solidFill>
              </a:rPr>
              <a:t>A group of rare hereditary skeletal defects of increased bone density resulting from defective remodeling due to failure in </a:t>
            </a:r>
            <a:r>
              <a:rPr lang="en-US" sz="3200" dirty="0" err="1">
                <a:solidFill>
                  <a:srgbClr val="CC00CC"/>
                </a:solidFill>
              </a:rPr>
              <a:t>osteoclast</a:t>
            </a:r>
            <a:r>
              <a:rPr lang="en-US" sz="3200" dirty="0">
                <a:solidFill>
                  <a:srgbClr val="CC00CC"/>
                </a:solidFill>
              </a:rPr>
              <a:t> function</a:t>
            </a:r>
            <a:r>
              <a:rPr lang="en-US" sz="3200" dirty="0" smtClean="0">
                <a:solidFill>
                  <a:srgbClr val="CC00CC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rgbClr val="C00000"/>
                </a:solidFill>
              </a:rPr>
              <a:t>Endochondral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endosteal</a:t>
            </a:r>
            <a:r>
              <a:rPr lang="en-US" sz="3200" dirty="0">
                <a:solidFill>
                  <a:srgbClr val="C00000"/>
                </a:solidFill>
              </a:rPr>
              <a:t> and </a:t>
            </a:r>
            <a:r>
              <a:rPr lang="en-US" sz="3200" dirty="0" err="1">
                <a:solidFill>
                  <a:srgbClr val="C00000"/>
                </a:solidFill>
              </a:rPr>
              <a:t>periosteal</a:t>
            </a:r>
            <a:r>
              <a:rPr lang="en-US" sz="3200" dirty="0">
                <a:solidFill>
                  <a:srgbClr val="C00000"/>
                </a:solidFill>
              </a:rPr>
              <a:t> growth without concomitant resorption results in thickening of bone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~PP1724.WAV">
            <a:hlinkClick r:id="" action="ppaction://media"/>
          </p:cNvPr>
          <p:cNvPicPr>
            <a:picLocks noRot="1" noChangeAspect="1"/>
          </p:cNvPicPr>
          <p:nvPr>
            <a:wavAudioFile r:embed="rId1" name="~PP172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900CC"/>
                </a:solidFill>
              </a:rPr>
              <a:t>Osteopetrosis </a:t>
            </a:r>
            <a:r>
              <a:rPr lang="en-US" sz="2400" dirty="0">
                <a:solidFill>
                  <a:srgbClr val="9900CC"/>
                </a:solidFill>
              </a:rPr>
              <a:t/>
            </a:r>
            <a:br>
              <a:rPr lang="en-US" sz="2400" dirty="0">
                <a:solidFill>
                  <a:srgbClr val="9900CC"/>
                </a:solidFill>
              </a:rPr>
            </a:br>
            <a:r>
              <a:rPr lang="en-US" sz="4400" dirty="0">
                <a:solidFill>
                  <a:srgbClr val="9900CC"/>
                </a:solidFill>
              </a:rPr>
              <a:t>(Albers-</a:t>
            </a:r>
            <a:r>
              <a:rPr lang="en-US" sz="4400" dirty="0" err="1">
                <a:solidFill>
                  <a:srgbClr val="9900CC"/>
                </a:solidFill>
              </a:rPr>
              <a:t>Sch</a:t>
            </a:r>
            <a:r>
              <a:rPr lang="en-US" sz="4400" dirty="0" err="1">
                <a:solidFill>
                  <a:srgbClr val="9900CC"/>
                </a:solidFill>
                <a:cs typeface="Arial" charset="0"/>
              </a:rPr>
              <a:t>önberg</a:t>
            </a:r>
            <a:r>
              <a:rPr lang="en-US" sz="4400" dirty="0">
                <a:solidFill>
                  <a:srgbClr val="9900CC"/>
                </a:solidFill>
                <a:cs typeface="Arial" charset="0"/>
              </a:rPr>
              <a:t> Disease)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7772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b="1" dirty="0">
                <a:solidFill>
                  <a:srgbClr val="CC00CC"/>
                </a:solidFill>
              </a:rPr>
              <a:t>Infantile (malignant form): </a:t>
            </a:r>
            <a:endParaRPr lang="en-US" sz="3900" b="1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Growth retardation &amp; failure to survive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Nasal stuffiness due to mastoid or paranasal sinus malformation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Fracture </a:t>
            </a:r>
            <a:r>
              <a:rPr lang="en-US" sz="3200" dirty="0">
                <a:solidFill>
                  <a:srgbClr val="C00000"/>
                </a:solidFill>
              </a:rPr>
              <a:t>and cranial nerve compression </a:t>
            </a:r>
            <a:r>
              <a:rPr lang="en-US" sz="3200" dirty="0" smtClean="0">
                <a:solidFill>
                  <a:srgbClr val="C00000"/>
                </a:solidFill>
              </a:rPr>
              <a:t>Delayed </a:t>
            </a:r>
            <a:r>
              <a:rPr lang="en-US" sz="3200" dirty="0">
                <a:solidFill>
                  <a:srgbClr val="C00000"/>
                </a:solidFill>
              </a:rPr>
              <a:t>tooth eruption; </a:t>
            </a:r>
            <a:endParaRPr lang="en-US" sz="32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Extraction </a:t>
            </a:r>
            <a:r>
              <a:rPr lang="en-US" sz="3200" dirty="0">
                <a:solidFill>
                  <a:srgbClr val="C00000"/>
                </a:solidFill>
              </a:rPr>
              <a:t>osteomyelitis .</a:t>
            </a:r>
          </a:p>
        </p:txBody>
      </p:sp>
      <p:pic>
        <p:nvPicPr>
          <p:cNvPr id="4" name="~PP32.WAV">
            <a:hlinkClick r:id="" action="ppaction://media"/>
          </p:cNvPr>
          <p:cNvPicPr>
            <a:picLocks noRot="1" noChangeAspect="1"/>
          </p:cNvPicPr>
          <p:nvPr>
            <a:wavAudioFile r:embed="rId1" name="~PP3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C00CC"/>
                </a:solidFill>
              </a:rPr>
              <a:t>Intermediate osteopetrosis:</a:t>
            </a:r>
            <a:endParaRPr lang="en-IN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Brittle bones with increased density.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Less severe than the infantile form but more severe than adult form.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Nerve compression, </a:t>
            </a:r>
            <a:r>
              <a:rPr lang="en-US" dirty="0" err="1" smtClean="0">
                <a:solidFill>
                  <a:srgbClr val="C00000"/>
                </a:solidFill>
              </a:rPr>
              <a:t>hepatosplenomegaly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pancytopenia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4" name="~PP1771.WAV">
            <a:hlinkClick r:id="" action="ppaction://media"/>
          </p:cNvPr>
          <p:cNvPicPr>
            <a:picLocks noRot="1" noChangeAspect="1"/>
          </p:cNvPicPr>
          <p:nvPr>
            <a:wavAudioFile r:embed="rId1" name="~PP177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81000"/>
            <a:ext cx="7543800" cy="609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 dirty="0">
                <a:solidFill>
                  <a:srgbClr val="CC00CC"/>
                </a:solidFill>
              </a:rPr>
              <a:t>Adult (benign form):  </a:t>
            </a:r>
            <a:endParaRPr lang="en-US" sz="3500" b="1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00CC"/>
                </a:solidFill>
              </a:rPr>
              <a:t>	L</a:t>
            </a:r>
            <a:r>
              <a:rPr lang="en-US" sz="2800" dirty="0" smtClean="0">
                <a:solidFill>
                  <a:srgbClr val="C00000"/>
                </a:solidFill>
              </a:rPr>
              <a:t>imited </a:t>
            </a:r>
            <a:r>
              <a:rPr lang="en-US" sz="2800" dirty="0">
                <a:solidFill>
                  <a:srgbClr val="C00000"/>
                </a:solidFill>
              </a:rPr>
              <a:t>mostly to axial skeleton</a:t>
            </a:r>
            <a:r>
              <a:rPr lang="en-US" sz="2800" dirty="0" smtClean="0">
                <a:solidFill>
                  <a:srgbClr val="C00000"/>
                </a:solidFill>
              </a:rPr>
              <a:t>;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bone </a:t>
            </a:r>
            <a:r>
              <a:rPr lang="en-US" sz="2800" dirty="0">
                <a:solidFill>
                  <a:srgbClr val="C00000"/>
                </a:solidFill>
              </a:rPr>
              <a:t>pain is common but nearly 40% are asymptomatic; marrow failure rare.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Treatment </a:t>
            </a:r>
            <a:r>
              <a:rPr lang="en-US" sz="2800" dirty="0">
                <a:solidFill>
                  <a:srgbClr val="C00000"/>
                </a:solidFill>
              </a:rPr>
              <a:t>of infantile with </a:t>
            </a:r>
            <a:r>
              <a:rPr lang="en-US" sz="2800" dirty="0" smtClean="0">
                <a:solidFill>
                  <a:srgbClr val="C00000"/>
                </a:solidFill>
              </a:rPr>
              <a:t>Bone Marrow Transplant </a:t>
            </a:r>
            <a:r>
              <a:rPr lang="en-US" sz="2800" dirty="0">
                <a:solidFill>
                  <a:srgbClr val="C00000"/>
                </a:solidFill>
              </a:rPr>
              <a:t>for cure; interferon, </a:t>
            </a:r>
            <a:r>
              <a:rPr lang="en-US" sz="2800" dirty="0" err="1">
                <a:solidFill>
                  <a:srgbClr val="C00000"/>
                </a:solidFill>
              </a:rPr>
              <a:t>calcitriol</a:t>
            </a:r>
            <a:r>
              <a:rPr lang="en-US" sz="2800" dirty="0">
                <a:solidFill>
                  <a:srgbClr val="C00000"/>
                </a:solidFill>
              </a:rPr>
              <a:t>, steroids, </a:t>
            </a:r>
            <a:r>
              <a:rPr lang="en-US" sz="2800" dirty="0" smtClean="0">
                <a:solidFill>
                  <a:srgbClr val="C00000"/>
                </a:solidFill>
              </a:rPr>
              <a:t>erythropoietin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C00CC"/>
                </a:solidFill>
              </a:rPr>
              <a:t>Supportive measures; transfusion, antibiotics, surgery &amp; hyperbaric oxygen.</a:t>
            </a:r>
          </a:p>
        </p:txBody>
      </p:sp>
      <p:pic>
        <p:nvPicPr>
          <p:cNvPr id="3" name="~PP3030.WAV">
            <a:hlinkClick r:id="" action="ppaction://media"/>
          </p:cNvPr>
          <p:cNvPicPr>
            <a:picLocks noRot="1" noChangeAspect="1"/>
          </p:cNvPicPr>
          <p:nvPr>
            <a:wavAudioFile r:embed="rId1" name="~PP303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CC"/>
                </a:solidFill>
              </a:rPr>
              <a:t>Oral manifestations:</a:t>
            </a:r>
            <a:endParaRPr lang="en-IN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Reduction of medullary spaces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Fracture of jaws during extraction due to bone fragility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Enamel </a:t>
            </a:r>
            <a:r>
              <a:rPr lang="en-US" dirty="0" err="1" smtClean="0">
                <a:solidFill>
                  <a:srgbClr val="660066"/>
                </a:solidFill>
              </a:rPr>
              <a:t>hypoplasia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Dentinal defects &amp; arrested root development</a:t>
            </a:r>
          </a:p>
        </p:txBody>
      </p:sp>
      <p:pic>
        <p:nvPicPr>
          <p:cNvPr id="4" name="~PP1782.WAV">
            <a:hlinkClick r:id="" action="ppaction://media"/>
          </p:cNvPr>
          <p:cNvPicPr>
            <a:picLocks noRot="1" noChangeAspect="1"/>
          </p:cNvPicPr>
          <p:nvPr>
            <a:wavAudioFile r:embed="rId1" name="~PP178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2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s://prod-images-static.radiopaedia.org/images/16789582/2a3539b3adc747a42e9e6949834679_jumbo.jpeg"/>
          <p:cNvPicPr>
            <a:picLocks noChangeAspect="1" noChangeArrowheads="1"/>
          </p:cNvPicPr>
          <p:nvPr/>
        </p:nvPicPr>
        <p:blipFill>
          <a:blip r:embed="rId3" cstate="print"/>
          <a:srcRect l="28000" b="18066"/>
          <a:stretch>
            <a:fillRect/>
          </a:stretch>
        </p:blipFill>
        <p:spPr bwMode="auto">
          <a:xfrm>
            <a:off x="2895600" y="457200"/>
            <a:ext cx="4114800" cy="5715000"/>
          </a:xfrm>
          <a:prstGeom prst="rect">
            <a:avLst/>
          </a:prstGeom>
          <a:noFill/>
        </p:spPr>
      </p:pic>
      <p:pic>
        <p:nvPicPr>
          <p:cNvPr id="5" name="~PP1911.WAV">
            <a:hlinkClick r:id="" action="ppaction://media"/>
          </p:cNvPr>
          <p:cNvPicPr>
            <a:picLocks noRot="1" noChangeAspect="1"/>
          </p:cNvPicPr>
          <p:nvPr>
            <a:wavAudioFile r:embed="rId1" name="~PP191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s://prod-images-static.radiopaedia.org/images/16838267/6344c835a563bcd4af21c40bd3f372_jumbo.jpeg"/>
          <p:cNvPicPr>
            <a:picLocks noChangeAspect="1" noChangeArrowheads="1"/>
          </p:cNvPicPr>
          <p:nvPr/>
        </p:nvPicPr>
        <p:blipFill>
          <a:blip r:embed="rId3" cstate="print"/>
          <a:srcRect l="7527" r="13978"/>
          <a:stretch>
            <a:fillRect/>
          </a:stretch>
        </p:blipFill>
        <p:spPr bwMode="auto">
          <a:xfrm>
            <a:off x="2362200" y="0"/>
            <a:ext cx="5562600" cy="6858000"/>
          </a:xfrm>
          <a:prstGeom prst="rect">
            <a:avLst/>
          </a:prstGeom>
          <a:noFill/>
        </p:spPr>
      </p:pic>
      <p:pic>
        <p:nvPicPr>
          <p:cNvPr id="4" name="~PP3471.WAV">
            <a:hlinkClick r:id="" action="ppaction://media"/>
          </p:cNvPr>
          <p:cNvPicPr>
            <a:picLocks noRot="1" noChangeAspect="1"/>
          </p:cNvPicPr>
          <p:nvPr>
            <a:wavAudioFile r:embed="rId1" name="~PP347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839200" cy="1219200"/>
          </a:xfrm>
        </p:spPr>
        <p:txBody>
          <a:bodyPr/>
          <a:lstStyle/>
          <a:p>
            <a:r>
              <a:rPr lang="en-US" b="1" dirty="0">
                <a:solidFill>
                  <a:srgbClr val="9900CC"/>
                </a:solidFill>
                <a:latin typeface="Californian FB" pitchFamily="18" charset="0"/>
              </a:rPr>
              <a:t>Osteogenesis Imperfecta </a:t>
            </a:r>
            <a:endParaRPr lang="en-US" sz="2400" b="1" dirty="0">
              <a:solidFill>
                <a:srgbClr val="9900CC"/>
              </a:solidFill>
              <a:latin typeface="Californian FB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7467600" cy="44958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 heterogeneous group of heritable disorders characterized by impairment of collagen maturation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C00CC"/>
                </a:solidFill>
              </a:rPr>
              <a:t>Mutation of COL1A1 (chromosome 17) or COL1A2 </a:t>
            </a:r>
            <a:r>
              <a:rPr lang="en-US" sz="3200" dirty="0" smtClean="0">
                <a:solidFill>
                  <a:srgbClr val="CC00CC"/>
                </a:solidFill>
              </a:rPr>
              <a:t>(chromosome7).</a:t>
            </a:r>
          </a:p>
          <a:p>
            <a:pPr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Most common type of heritable bone disease (1/8000).</a:t>
            </a:r>
          </a:p>
        </p:txBody>
      </p:sp>
      <p:pic>
        <p:nvPicPr>
          <p:cNvPr id="4" name="~PP2245.WAV">
            <a:hlinkClick r:id="" action="ppaction://media"/>
          </p:cNvPr>
          <p:cNvPicPr>
            <a:picLocks noRot="1" noChangeAspect="1"/>
          </p:cNvPicPr>
          <p:nvPr>
            <a:wavAudioFile r:embed="rId1" name="~PP224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 descr="https://static-01.hindawi.com/articles/cripa/volume-2015/786836/figures/786836.fig.002.svg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 l="38067" t="31824" r="39678" b="16667"/>
          <a:stretch>
            <a:fillRect/>
          </a:stretch>
        </p:blipFill>
        <p:spPr bwMode="auto">
          <a:xfrm>
            <a:off x="2514600" y="16042"/>
            <a:ext cx="5257800" cy="684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402.WAV">
            <a:hlinkClick r:id="" action="ppaction://media"/>
          </p:cNvPr>
          <p:cNvPicPr>
            <a:picLocks noRot="1" noChangeAspect="1"/>
          </p:cNvPicPr>
          <p:nvPr>
            <a:wavAudioFile r:embed="rId1" name="~PP40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 descr="(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452" name="AutoShape 4" descr="(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454" name="AutoShape 6" descr="(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3" cstate="print"/>
          <a:srcRect l="39824" t="27083" r="41436" b="20834"/>
          <a:stretch>
            <a:fillRect/>
          </a:stretch>
        </p:blipFill>
        <p:spPr bwMode="auto">
          <a:xfrm>
            <a:off x="4678680" y="0"/>
            <a:ext cx="4389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4" cstate="print"/>
          <a:srcRect l="39824" t="29167" r="40849" b="18750"/>
          <a:stretch>
            <a:fillRect/>
          </a:stretch>
        </p:blipFill>
        <p:spPr bwMode="auto">
          <a:xfrm>
            <a:off x="76200" y="0"/>
            <a:ext cx="4526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2020.WAV">
            <a:hlinkClick r:id="" action="ppaction://media"/>
          </p:cNvPr>
          <p:cNvPicPr>
            <a:picLocks noRot="1" noChangeAspect="1"/>
          </p:cNvPicPr>
          <p:nvPr>
            <a:wavAudioFile r:embed="rId1" name="~PP2020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CC"/>
                </a:solidFill>
              </a:rPr>
              <a:t>Prognosis and Predictive factors:</a:t>
            </a:r>
            <a:endParaRPr lang="en-IN" b="1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Gamma interferon therapy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Corticosteroids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Bone marrow transplantation in cases of infantile osteopetrosis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Adult-no treatment.</a:t>
            </a:r>
            <a:endParaRPr lang="en-IN" dirty="0">
              <a:solidFill>
                <a:srgbClr val="660066"/>
              </a:solidFill>
            </a:endParaRPr>
          </a:p>
        </p:txBody>
      </p:sp>
      <p:pic>
        <p:nvPicPr>
          <p:cNvPr id="4" name="~PP1384.WAV">
            <a:hlinkClick r:id="" action="ppaction://media"/>
          </p:cNvPr>
          <p:cNvPicPr>
            <a:picLocks noRot="1" noChangeAspect="1"/>
          </p:cNvPicPr>
          <p:nvPr>
            <a:wavAudioFile r:embed="rId1" name="~PP138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534400" cy="14478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9900CC"/>
                </a:solidFill>
              </a:rPr>
              <a:t>Cleidocranial</a:t>
            </a:r>
            <a:r>
              <a:rPr lang="en-US" sz="3200" dirty="0">
                <a:solidFill>
                  <a:srgbClr val="9900CC"/>
                </a:solidFill>
              </a:rPr>
              <a:t> </a:t>
            </a:r>
            <a:r>
              <a:rPr lang="en-US" sz="3200" dirty="0" smtClean="0">
                <a:solidFill>
                  <a:srgbClr val="9900CC"/>
                </a:solidFill>
              </a:rPr>
              <a:t>Dysplasia</a:t>
            </a:r>
            <a:br>
              <a:rPr lang="en-US" sz="3200" dirty="0" smtClean="0">
                <a:solidFill>
                  <a:srgbClr val="9900CC"/>
                </a:solidFill>
              </a:rPr>
            </a:br>
            <a:r>
              <a:rPr lang="en-US" sz="3200" dirty="0" smtClean="0">
                <a:solidFill>
                  <a:srgbClr val="9900CC"/>
                </a:solidFill>
              </a:rPr>
              <a:t>Marie and </a:t>
            </a:r>
            <a:r>
              <a:rPr lang="en-US" sz="3200" dirty="0" err="1" smtClean="0">
                <a:solidFill>
                  <a:srgbClr val="9900CC"/>
                </a:solidFill>
              </a:rPr>
              <a:t>Sainton’s</a:t>
            </a:r>
            <a:r>
              <a:rPr lang="en-US" sz="3200" dirty="0" smtClean="0">
                <a:solidFill>
                  <a:srgbClr val="9900CC"/>
                </a:solidFill>
              </a:rPr>
              <a:t> disease;</a:t>
            </a:r>
            <a:br>
              <a:rPr lang="en-US" sz="3200" dirty="0" smtClean="0">
                <a:solidFill>
                  <a:srgbClr val="9900CC"/>
                </a:solidFill>
              </a:rPr>
            </a:br>
            <a:r>
              <a:rPr lang="en-US" sz="3200" dirty="0" err="1" smtClean="0">
                <a:solidFill>
                  <a:srgbClr val="9900CC"/>
                </a:solidFill>
              </a:rPr>
              <a:t>Cleidocranial</a:t>
            </a:r>
            <a:r>
              <a:rPr lang="en-US" sz="3200" dirty="0" smtClean="0">
                <a:solidFill>
                  <a:srgbClr val="9900CC"/>
                </a:solidFill>
              </a:rPr>
              <a:t> </a:t>
            </a:r>
            <a:r>
              <a:rPr lang="en-US" sz="3200" dirty="0" err="1" smtClean="0">
                <a:solidFill>
                  <a:srgbClr val="9900CC"/>
                </a:solidFill>
              </a:rPr>
              <a:t>dysostosis</a:t>
            </a:r>
            <a:r>
              <a:rPr lang="en-US" sz="3200" dirty="0" smtClean="0">
                <a:solidFill>
                  <a:srgbClr val="9900CC"/>
                </a:solidFill>
              </a:rPr>
              <a:t> </a:t>
            </a:r>
            <a:endParaRPr lang="en-US" sz="1800" dirty="0">
              <a:solidFill>
                <a:srgbClr val="9900CC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73152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Defect </a:t>
            </a:r>
            <a:r>
              <a:rPr lang="en-US" sz="2800" dirty="0">
                <a:solidFill>
                  <a:srgbClr val="C00000"/>
                </a:solidFill>
              </a:rPr>
              <a:t>in </a:t>
            </a:r>
            <a:r>
              <a:rPr lang="en-US" sz="2800" dirty="0" smtClean="0">
                <a:solidFill>
                  <a:srgbClr val="C00000"/>
                </a:solidFill>
              </a:rPr>
              <a:t>Core Binding Factor alpha 1 </a:t>
            </a:r>
            <a:r>
              <a:rPr lang="en-US" sz="2800" dirty="0">
                <a:solidFill>
                  <a:srgbClr val="C00000"/>
                </a:solidFill>
              </a:rPr>
              <a:t>gene (6p21); AD with 40% sporadic cases; 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Defect </a:t>
            </a:r>
            <a:r>
              <a:rPr lang="en-US" sz="2800" dirty="0">
                <a:solidFill>
                  <a:srgbClr val="CC00CC"/>
                </a:solidFill>
              </a:rPr>
              <a:t>in </a:t>
            </a:r>
            <a:r>
              <a:rPr lang="en-US" sz="2800" dirty="0" err="1">
                <a:solidFill>
                  <a:srgbClr val="CC00CC"/>
                </a:solidFill>
              </a:rPr>
              <a:t>osteoblastic</a:t>
            </a:r>
            <a:r>
              <a:rPr lang="en-US" sz="2800" dirty="0">
                <a:solidFill>
                  <a:srgbClr val="CC00CC"/>
                </a:solidFill>
              </a:rPr>
              <a:t> differentiation and bone formation</a:t>
            </a:r>
            <a:r>
              <a:rPr lang="en-US" sz="2800" dirty="0" smtClean="0">
                <a:solidFill>
                  <a:srgbClr val="CC00CC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Clavicles show </a:t>
            </a:r>
            <a:r>
              <a:rPr lang="en-US" sz="2800" dirty="0" err="1">
                <a:solidFill>
                  <a:srgbClr val="C00000"/>
                </a:solidFill>
              </a:rPr>
              <a:t>hypoplasia</a:t>
            </a:r>
            <a:r>
              <a:rPr lang="en-US" sz="2800" dirty="0">
                <a:solidFill>
                  <a:srgbClr val="C00000"/>
                </a:solidFill>
              </a:rPr>
              <a:t> or malformation; about 10% one/both clavicles are absent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~PP221.WAV">
            <a:hlinkClick r:id="" action="ppaction://media"/>
          </p:cNvPr>
          <p:cNvPicPr>
            <a:picLocks noRot="1" noChangeAspect="1"/>
          </p:cNvPicPr>
          <p:nvPr>
            <a:wavAudioFile r:embed="rId1" name="~PP22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Short stature, 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660066"/>
                </a:solidFill>
              </a:rPr>
              <a:t>large head with frontal &amp; parietal bossing, 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hypertelorism, 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660066"/>
                </a:solidFill>
              </a:rPr>
              <a:t>broad nose, depressed nasal bridge.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Persistent open fontanels and cranial sutures.</a:t>
            </a:r>
          </a:p>
          <a:p>
            <a:endParaRPr lang="en-IN" dirty="0"/>
          </a:p>
        </p:txBody>
      </p:sp>
      <p:pic>
        <p:nvPicPr>
          <p:cNvPr id="4" name="~PP681.WAV">
            <a:hlinkClick r:id="" action="ppaction://media"/>
          </p:cNvPr>
          <p:cNvPicPr>
            <a:picLocks noRot="1" noChangeAspect="1"/>
          </p:cNvPicPr>
          <p:nvPr>
            <a:wavAudioFile r:embed="rId1" name="~PP68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7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305800" cy="1143000"/>
          </a:xfrm>
        </p:spPr>
        <p:txBody>
          <a:bodyPr/>
          <a:lstStyle/>
          <a:p>
            <a:r>
              <a:rPr lang="en-US" dirty="0" err="1">
                <a:solidFill>
                  <a:srgbClr val="9900CC"/>
                </a:solidFill>
              </a:rPr>
              <a:t>Cleidocranial</a:t>
            </a:r>
            <a:r>
              <a:rPr lang="en-US" dirty="0">
                <a:solidFill>
                  <a:srgbClr val="9900CC"/>
                </a:solidFill>
              </a:rPr>
              <a:t> Dysplasia </a:t>
            </a:r>
            <a:endParaRPr lang="en-US" sz="2400" dirty="0">
              <a:solidFill>
                <a:srgbClr val="9900CC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95400"/>
            <a:ext cx="75438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	Dental </a:t>
            </a:r>
            <a:r>
              <a:rPr lang="en-US" sz="3000" dirty="0">
                <a:solidFill>
                  <a:srgbClr val="C00000"/>
                </a:solidFill>
              </a:rPr>
              <a:t>&amp; </a:t>
            </a:r>
            <a:r>
              <a:rPr lang="en-US" sz="3000" dirty="0" err="1">
                <a:solidFill>
                  <a:srgbClr val="C00000"/>
                </a:solidFill>
              </a:rPr>
              <a:t>gnathic</a:t>
            </a:r>
            <a:r>
              <a:rPr lang="en-US" sz="3000" dirty="0">
                <a:solidFill>
                  <a:srgbClr val="C00000"/>
                </a:solidFill>
              </a:rPr>
              <a:t> manifestations include </a:t>
            </a:r>
            <a:endParaRPr lang="en-US" sz="30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30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CC00CC"/>
                </a:solidFill>
              </a:rPr>
              <a:t>prolonged </a:t>
            </a:r>
            <a:r>
              <a:rPr lang="en-US" sz="3000" dirty="0">
                <a:solidFill>
                  <a:srgbClr val="CC00CC"/>
                </a:solidFill>
              </a:rPr>
              <a:t>retention of deciduous teeth</a:t>
            </a:r>
            <a:r>
              <a:rPr lang="en-US" sz="3000" dirty="0" smtClean="0">
                <a:solidFill>
                  <a:srgbClr val="CC00CC"/>
                </a:solidFill>
              </a:rPr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CC00CC"/>
                </a:solidFill>
              </a:rPr>
              <a:t>delayed </a:t>
            </a:r>
            <a:r>
              <a:rPr lang="en-US" sz="3000" dirty="0">
                <a:solidFill>
                  <a:srgbClr val="CC00CC"/>
                </a:solidFill>
              </a:rPr>
              <a:t>eruption of permanent teeth, </a:t>
            </a:r>
            <a:endParaRPr lang="en-US" sz="3000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3000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CC00CC"/>
                </a:solidFill>
              </a:rPr>
              <a:t>Narrow </a:t>
            </a:r>
            <a:r>
              <a:rPr lang="en-US" sz="3000" dirty="0" err="1">
                <a:solidFill>
                  <a:srgbClr val="CC00CC"/>
                </a:solidFill>
              </a:rPr>
              <a:t>ramus</a:t>
            </a:r>
            <a:r>
              <a:rPr lang="en-US" sz="3000" dirty="0">
                <a:solidFill>
                  <a:srgbClr val="CC00CC"/>
                </a:solidFill>
              </a:rPr>
              <a:t>, pointed </a:t>
            </a:r>
            <a:r>
              <a:rPr lang="en-US" sz="3000" dirty="0" err="1">
                <a:solidFill>
                  <a:srgbClr val="CC00CC"/>
                </a:solidFill>
              </a:rPr>
              <a:t>coronoid</a:t>
            </a:r>
            <a:r>
              <a:rPr lang="en-US" sz="3000" dirty="0">
                <a:solidFill>
                  <a:srgbClr val="CC00CC"/>
                </a:solidFill>
              </a:rPr>
              <a:t> processes</a:t>
            </a:r>
            <a:r>
              <a:rPr lang="en-US" sz="3000" dirty="0" smtClean="0">
                <a:solidFill>
                  <a:srgbClr val="CC00CC"/>
                </a:solidFill>
              </a:rPr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CC00CC"/>
                </a:solidFill>
              </a:rPr>
              <a:t>Acute </a:t>
            </a:r>
            <a:r>
              <a:rPr lang="en-US" sz="3000" dirty="0" err="1">
                <a:solidFill>
                  <a:srgbClr val="CC00CC"/>
                </a:solidFill>
              </a:rPr>
              <a:t>gonial</a:t>
            </a:r>
            <a:r>
              <a:rPr lang="en-US" sz="3000" dirty="0">
                <a:solidFill>
                  <a:srgbClr val="CC00CC"/>
                </a:solidFill>
              </a:rPr>
              <a:t> angle, prognathism</a:t>
            </a:r>
            <a:r>
              <a:rPr lang="en-US" sz="3200" dirty="0">
                <a:solidFill>
                  <a:srgbClr val="CC00CC"/>
                </a:solidFill>
              </a:rPr>
              <a:t>.</a:t>
            </a:r>
          </a:p>
        </p:txBody>
      </p:sp>
      <p:pic>
        <p:nvPicPr>
          <p:cNvPr id="4" name="~PP3475.WAV">
            <a:hlinkClick r:id="" action="ppaction://media"/>
          </p:cNvPr>
          <p:cNvPicPr>
            <a:picLocks noRot="1" noChangeAspect="1"/>
          </p:cNvPicPr>
          <p:nvPr>
            <a:wavAudioFile r:embed="rId1" name="~PP347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4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leidocranial dyspla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4450081"/>
          </a:xfrm>
          <a:prstGeom prst="rect">
            <a:avLst/>
          </a:prstGeom>
          <a:noFill/>
        </p:spPr>
      </p:pic>
      <p:pic>
        <p:nvPicPr>
          <p:cNvPr id="3" name="~PP1254.WAV">
            <a:hlinkClick r:id="" action="ppaction://media"/>
          </p:cNvPr>
          <p:cNvPicPr>
            <a:picLocks noRot="1" noChangeAspect="1"/>
          </p:cNvPicPr>
          <p:nvPr>
            <a:wavAudioFile r:embed="rId1" name="~PP125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Figure 5: Complete set of over-retained deciduous dentition with missing 61 and 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5223344" cy="2886075"/>
          </a:xfrm>
          <a:prstGeom prst="rect">
            <a:avLst/>
          </a:prstGeom>
          <a:noFill/>
        </p:spPr>
      </p:pic>
      <p:pic>
        <p:nvPicPr>
          <p:cNvPr id="111620" name="Picture 4" descr="Figure 6: Palatally erupting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4191000" cy="2947688"/>
          </a:xfrm>
          <a:prstGeom prst="rect">
            <a:avLst/>
          </a:prstGeom>
          <a:noFill/>
        </p:spPr>
      </p:pic>
      <p:pic>
        <p:nvPicPr>
          <p:cNvPr id="4" name="~PP1205.WAV">
            <a:hlinkClick r:id="" action="ppaction://media"/>
          </p:cNvPr>
          <p:cNvPicPr>
            <a:picLocks noRot="1" noChangeAspect="1"/>
          </p:cNvPicPr>
          <p:nvPr>
            <a:wavAudioFile r:embed="rId1" name="~PP1205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900CC"/>
                </a:solidFill>
              </a:rPr>
              <a:t>Prognosis and Predictive factors:</a:t>
            </a:r>
            <a:endParaRPr lang="en-IN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51037"/>
            <a:ext cx="7010400" cy="4525963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Dental problems – most significant complications.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Removal of primary or supernumerary teeth does not promote eruption of unerupted teeth.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Difficulty in extraction due to malformed roots.</a:t>
            </a:r>
            <a:endParaRPr lang="en-IN" dirty="0">
              <a:solidFill>
                <a:srgbClr val="CC00CC"/>
              </a:solidFill>
            </a:endParaRPr>
          </a:p>
        </p:txBody>
      </p:sp>
      <p:pic>
        <p:nvPicPr>
          <p:cNvPr id="4" name="~PP3256.WAV">
            <a:hlinkClick r:id="" action="ppaction://media"/>
          </p:cNvPr>
          <p:cNvPicPr>
            <a:picLocks noRot="1" noChangeAspect="1"/>
          </p:cNvPicPr>
          <p:nvPr>
            <a:wavAudioFile r:embed="rId1" name="~PP325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9778" y="2967335"/>
            <a:ext cx="3604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hank   you!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5867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C00CC"/>
                </a:solidFill>
                <a:latin typeface="Bahnschrift" pitchFamily="34" charset="0"/>
                <a:ea typeface="Cambria" pitchFamily="18" charset="0"/>
              </a:rPr>
              <a:t/>
            </a:r>
            <a:br>
              <a:rPr lang="en-US" sz="3600" b="1" dirty="0" smtClean="0">
                <a:solidFill>
                  <a:srgbClr val="CC00CC"/>
                </a:solidFill>
                <a:latin typeface="Bahnschrift" pitchFamily="34" charset="0"/>
                <a:ea typeface="Cambria" pitchFamily="18" charset="0"/>
              </a:rPr>
            </a:br>
            <a:r>
              <a:rPr lang="en-US" sz="3600" b="1" dirty="0" smtClean="0">
                <a:solidFill>
                  <a:srgbClr val="CC00CC"/>
                </a:solidFill>
                <a:latin typeface="Bahnschrift" pitchFamily="34" charset="0"/>
                <a:ea typeface="Cambria" pitchFamily="18" charset="0"/>
              </a:rPr>
              <a:t/>
            </a:r>
            <a:br>
              <a:rPr lang="en-US" sz="3600" b="1" dirty="0" smtClean="0">
                <a:solidFill>
                  <a:srgbClr val="CC00CC"/>
                </a:solidFill>
                <a:latin typeface="Bahnschrift" pitchFamily="34" charset="0"/>
                <a:ea typeface="Cambria" pitchFamily="18" charset="0"/>
              </a:rPr>
            </a:br>
            <a:r>
              <a:rPr lang="en-US" sz="3600" b="1" dirty="0" smtClean="0">
                <a:solidFill>
                  <a:srgbClr val="CC00CC"/>
                </a:solidFill>
                <a:latin typeface="Bahnschrift" pitchFamily="34" charset="0"/>
                <a:ea typeface="Cambria" pitchFamily="18" charset="0"/>
              </a:rPr>
              <a:t>Pathogenesis of Osteogenesis Imperfecta:-</a:t>
            </a:r>
            <a:br>
              <a:rPr lang="en-US" sz="3600" b="1" dirty="0" smtClean="0">
                <a:solidFill>
                  <a:srgbClr val="CC00CC"/>
                </a:solidFill>
                <a:latin typeface="Bahnschrift" pitchFamily="34" charset="0"/>
                <a:ea typeface="Cambria" pitchFamily="18" charset="0"/>
              </a:rPr>
            </a:br>
            <a:r>
              <a:rPr lang="en-US" sz="3600" b="1" dirty="0" smtClean="0">
                <a:solidFill>
                  <a:srgbClr val="9900CC"/>
                </a:solidFill>
                <a:latin typeface="Bahnschrift" pitchFamily="34" charset="0"/>
                <a:ea typeface="Cambria" pitchFamily="18" charset="0"/>
              </a:rPr>
              <a:t/>
            </a:r>
            <a:br>
              <a:rPr lang="en-US" sz="3600" b="1" dirty="0" smtClean="0">
                <a:solidFill>
                  <a:srgbClr val="9900CC"/>
                </a:solidFill>
                <a:latin typeface="Bahnschrift" pitchFamily="34" charset="0"/>
                <a:ea typeface="Cambria" pitchFamily="18" charset="0"/>
              </a:rPr>
            </a:b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>COL1A1 ON 17q21 &amp; COL1 A2 ON 7q22.1</a:t>
            </a:r>
            <a:b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>Encode </a:t>
            </a:r>
            <a:r>
              <a:rPr lang="el-GR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>α</a:t>
            </a: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>-1 &amp; </a:t>
            </a:r>
            <a:r>
              <a:rPr lang="el-GR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>α</a:t>
            </a: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>-2 chains of type I collagen</a:t>
            </a:r>
            <a:b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>mutation in the genes</a:t>
            </a:r>
            <a:b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>qualitative &amp; quantitative deficiency of collagen fibrils</a:t>
            </a:r>
            <a:b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32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>Osteogenesis imperfecta</a:t>
            </a:r>
            <a:r>
              <a:rPr lang="en-US" sz="36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3600" b="1" dirty="0" smtClean="0">
                <a:solidFill>
                  <a:srgbClr val="9900CC"/>
                </a:solidFill>
                <a:latin typeface="Cambria" pitchFamily="18" charset="0"/>
                <a:ea typeface="Cambria" pitchFamily="18" charset="0"/>
              </a:rPr>
            </a:br>
            <a:endParaRPr lang="en-IN" sz="3600" b="1" dirty="0">
              <a:solidFill>
                <a:srgbClr val="9900CC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8200" y="3810000"/>
            <a:ext cx="304800" cy="457200"/>
          </a:xfrm>
          <a:prstGeom prst="down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572000" y="5257800"/>
            <a:ext cx="381000" cy="685800"/>
          </a:xfrm>
          <a:prstGeom prst="down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648200" y="2667000"/>
            <a:ext cx="304800" cy="457200"/>
          </a:xfrm>
          <a:prstGeom prst="down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~PP2050.WAV">
            <a:hlinkClick r:id="" action="ppaction://media"/>
          </p:cNvPr>
          <p:cNvPicPr>
            <a:picLocks noRot="1" noChangeAspect="1"/>
          </p:cNvPicPr>
          <p:nvPr>
            <a:wavAudioFile r:embed="rId1" name="~PP205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915400" cy="12192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Osteogenesis Imperfecta </a:t>
            </a:r>
            <a:endParaRPr lang="en-US" sz="2400" dirty="0">
              <a:solidFill>
                <a:srgbClr val="9900CC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9248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C00CC"/>
                </a:solidFill>
              </a:rPr>
              <a:t>Main features </a:t>
            </a:r>
            <a:r>
              <a:rPr lang="en-US" sz="3200" b="1" dirty="0" smtClean="0">
                <a:solidFill>
                  <a:srgbClr val="CC00CC"/>
                </a:solidFill>
              </a:rPr>
              <a:t>are: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C00000"/>
                </a:solidFill>
              </a:rPr>
              <a:t>	B</a:t>
            </a:r>
            <a:r>
              <a:rPr lang="en-US" sz="3200" dirty="0" smtClean="0">
                <a:solidFill>
                  <a:srgbClr val="C00000"/>
                </a:solidFill>
              </a:rPr>
              <a:t>one </a:t>
            </a:r>
            <a:r>
              <a:rPr lang="en-US" sz="3200" dirty="0">
                <a:solidFill>
                  <a:srgbClr val="C00000"/>
                </a:solidFill>
              </a:rPr>
              <a:t>fragility, blue sclera, altered teeth, </a:t>
            </a:r>
            <a:r>
              <a:rPr lang="en-US" sz="3200" dirty="0" err="1" smtClean="0">
                <a:solidFill>
                  <a:srgbClr val="C00000"/>
                </a:solidFill>
              </a:rPr>
              <a:t>hypoacusis</a:t>
            </a:r>
            <a:r>
              <a:rPr lang="en-US" sz="3200" dirty="0" smtClean="0">
                <a:solidFill>
                  <a:srgbClr val="C00000"/>
                </a:solidFill>
              </a:rPr>
              <a:t>, long </a:t>
            </a:r>
            <a:r>
              <a:rPr lang="en-US" sz="3200" dirty="0">
                <a:solidFill>
                  <a:srgbClr val="C00000"/>
                </a:solidFill>
              </a:rPr>
              <a:t>bone and spine </a:t>
            </a:r>
            <a:r>
              <a:rPr lang="en-US" sz="3200" dirty="0" smtClean="0">
                <a:solidFill>
                  <a:srgbClr val="C00000"/>
                </a:solidFill>
              </a:rPr>
              <a:t>deformity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	</a:t>
            </a:r>
            <a:r>
              <a:rPr lang="en-US" sz="3200" b="1" dirty="0" smtClean="0">
                <a:solidFill>
                  <a:srgbClr val="CC00CC"/>
                </a:solidFill>
              </a:rPr>
              <a:t>Oral </a:t>
            </a:r>
            <a:r>
              <a:rPr lang="en-US" sz="3200" b="1" dirty="0">
                <a:solidFill>
                  <a:srgbClr val="CC00CC"/>
                </a:solidFill>
              </a:rPr>
              <a:t>findings include </a:t>
            </a:r>
            <a:endParaRPr lang="en-US" sz="3200" b="1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Maxillary </a:t>
            </a:r>
            <a:r>
              <a:rPr lang="en-US" sz="3200" dirty="0" err="1">
                <a:solidFill>
                  <a:srgbClr val="C00000"/>
                </a:solidFill>
              </a:rPr>
              <a:t>hypoplasia</a:t>
            </a:r>
            <a:r>
              <a:rPr lang="en-US" sz="3200" dirty="0">
                <a:solidFill>
                  <a:srgbClr val="C00000"/>
                </a:solidFill>
              </a:rPr>
              <a:t> with class III malocclusion </a:t>
            </a:r>
            <a:r>
              <a:rPr lang="en-US" sz="3200" dirty="0" smtClean="0">
                <a:solidFill>
                  <a:srgbClr val="C00000"/>
                </a:solidFill>
              </a:rPr>
              <a:t>	and 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Radiographic </a:t>
            </a:r>
            <a:r>
              <a:rPr lang="en-US" sz="3200" dirty="0">
                <a:solidFill>
                  <a:srgbClr val="C00000"/>
                </a:solidFill>
              </a:rPr>
              <a:t>lesions similar to florid </a:t>
            </a:r>
            <a:r>
              <a:rPr lang="en-US" sz="3200" dirty="0" err="1">
                <a:solidFill>
                  <a:srgbClr val="C00000"/>
                </a:solidFill>
              </a:rPr>
              <a:t>cemento</a:t>
            </a:r>
            <a:r>
              <a:rPr lang="en-US" sz="3200" dirty="0">
                <a:solidFill>
                  <a:srgbClr val="C00000"/>
                </a:solidFill>
              </a:rPr>
              <a:t>-osseous dysplasia.</a:t>
            </a:r>
          </a:p>
        </p:txBody>
      </p:sp>
      <p:pic>
        <p:nvPicPr>
          <p:cNvPr id="4" name="~PP3041.WAV">
            <a:hlinkClick r:id="" action="ppaction://media"/>
          </p:cNvPr>
          <p:cNvPicPr>
            <a:picLocks noRot="1" noChangeAspect="1"/>
          </p:cNvPicPr>
          <p:nvPr>
            <a:wavAudioFile r:embed="rId1" name="~PP304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9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CC"/>
                </a:solidFill>
              </a:rPr>
              <a:t>ORAL MANIFESTATIONS:</a:t>
            </a:r>
            <a:endParaRPr lang="en-IN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Large forehead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Anterior &amp; posterior </a:t>
            </a:r>
            <a:r>
              <a:rPr lang="en-US" dirty="0" err="1" smtClean="0">
                <a:solidFill>
                  <a:srgbClr val="CC00CC"/>
                </a:solidFill>
              </a:rPr>
              <a:t>crossbite</a:t>
            </a:r>
            <a:endParaRPr lang="en-US" dirty="0" smtClean="0">
              <a:solidFill>
                <a:srgbClr val="CC00CC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Maxillary </a:t>
            </a:r>
            <a:r>
              <a:rPr lang="en-US" dirty="0" err="1" smtClean="0">
                <a:solidFill>
                  <a:srgbClr val="C00000"/>
                </a:solidFill>
              </a:rPr>
              <a:t>hypoplasia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C00CC"/>
                </a:solidFill>
              </a:rPr>
              <a:t>Large number of impactions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Ectopic teeth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Unerupted permanent first &amp; second molars</a:t>
            </a:r>
            <a:endParaRPr lang="en-IN" dirty="0">
              <a:solidFill>
                <a:srgbClr val="CC00CC"/>
              </a:solidFill>
            </a:endParaRPr>
          </a:p>
        </p:txBody>
      </p:sp>
      <p:pic>
        <p:nvPicPr>
          <p:cNvPr id="4" name="~PP3813.WAV">
            <a:hlinkClick r:id="" action="ppaction://media"/>
          </p:cNvPr>
          <p:cNvPicPr>
            <a:picLocks noRot="1" noChangeAspect="1"/>
          </p:cNvPicPr>
          <p:nvPr>
            <a:wavAudioFile r:embed="rId1" name="~PP381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915400" cy="11430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Osteogenesis Imperfecta </a:t>
            </a:r>
            <a:endParaRPr lang="en-US" sz="2400" dirty="0">
              <a:solidFill>
                <a:srgbClr val="9900CC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7848600" cy="5791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Type </a:t>
            </a:r>
            <a:r>
              <a:rPr lang="en-US" sz="3200" b="1" dirty="0" smtClean="0">
                <a:solidFill>
                  <a:srgbClr val="C00000"/>
                </a:solidFill>
              </a:rPr>
              <a:t>I:</a:t>
            </a:r>
          </a:p>
          <a:p>
            <a:r>
              <a:rPr lang="en-US" sz="3200" dirty="0" smtClean="0">
                <a:solidFill>
                  <a:srgbClr val="CC00CC"/>
                </a:solidFill>
              </a:rPr>
              <a:t>Most </a:t>
            </a:r>
            <a:r>
              <a:rPr lang="en-US" sz="3200" dirty="0">
                <a:solidFill>
                  <a:srgbClr val="CC00CC"/>
                </a:solidFill>
              </a:rPr>
              <a:t>common and mildest form, </a:t>
            </a:r>
            <a:endParaRPr lang="en-US" sz="3200" dirty="0" smtClean="0">
              <a:solidFill>
                <a:srgbClr val="CC00CC"/>
              </a:solidFill>
            </a:endParaRPr>
          </a:p>
          <a:p>
            <a:r>
              <a:rPr lang="en-US" sz="3200" dirty="0" smtClean="0">
                <a:solidFill>
                  <a:srgbClr val="660066"/>
                </a:solidFill>
              </a:rPr>
              <a:t>10</a:t>
            </a:r>
            <a:r>
              <a:rPr lang="en-US" sz="3200" dirty="0">
                <a:solidFill>
                  <a:srgbClr val="660066"/>
                </a:solidFill>
              </a:rPr>
              <a:t>% congenital fracture; </a:t>
            </a:r>
            <a:endParaRPr lang="en-US" sz="3200" dirty="0" smtClean="0">
              <a:solidFill>
                <a:srgbClr val="660066"/>
              </a:solidFill>
            </a:endParaRPr>
          </a:p>
          <a:p>
            <a:r>
              <a:rPr lang="en-US" sz="3200" dirty="0" smtClean="0">
                <a:solidFill>
                  <a:srgbClr val="660066"/>
                </a:solidFill>
              </a:rPr>
              <a:t> blue </a:t>
            </a:r>
            <a:r>
              <a:rPr lang="en-US" sz="3200" dirty="0">
                <a:solidFill>
                  <a:srgbClr val="660066"/>
                </a:solidFill>
              </a:rPr>
              <a:t>sclera; </a:t>
            </a:r>
            <a:endParaRPr lang="en-US" sz="3200" dirty="0" smtClean="0">
              <a:solidFill>
                <a:srgbClr val="660066"/>
              </a:solidFill>
            </a:endParaRPr>
          </a:p>
          <a:p>
            <a:r>
              <a:rPr lang="en-US" sz="3200" dirty="0" smtClean="0">
                <a:solidFill>
                  <a:srgbClr val="660066"/>
                </a:solidFill>
              </a:rPr>
              <a:t>  hyper extensibility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Type </a:t>
            </a:r>
            <a:r>
              <a:rPr lang="en-US" sz="3200" b="1" dirty="0">
                <a:solidFill>
                  <a:srgbClr val="C00000"/>
                </a:solidFill>
              </a:rPr>
              <a:t>II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CC00CC"/>
                </a:solidFill>
              </a:rPr>
              <a:t>Most </a:t>
            </a:r>
            <a:r>
              <a:rPr lang="en-US" sz="3200" dirty="0">
                <a:solidFill>
                  <a:srgbClr val="CC00CC"/>
                </a:solidFill>
              </a:rPr>
              <a:t>severe </a:t>
            </a:r>
            <a:r>
              <a:rPr lang="en-US" sz="3200" dirty="0" smtClean="0">
                <a:solidFill>
                  <a:srgbClr val="CC00CC"/>
                </a:solidFill>
              </a:rPr>
              <a:t>form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660066"/>
                </a:solidFill>
              </a:rPr>
              <a:t>blue </a:t>
            </a:r>
            <a:r>
              <a:rPr lang="en-US" sz="3200" dirty="0">
                <a:solidFill>
                  <a:srgbClr val="660066"/>
                </a:solidFill>
              </a:rPr>
              <a:t>sclera; opalescent teeth may be present.</a:t>
            </a:r>
          </a:p>
        </p:txBody>
      </p:sp>
      <p:pic>
        <p:nvPicPr>
          <p:cNvPr id="4" name="~PP3543.WAV">
            <a:hlinkClick r:id="" action="ppaction://media"/>
          </p:cNvPr>
          <p:cNvPicPr>
            <a:picLocks noRot="1" noChangeAspect="1"/>
          </p:cNvPicPr>
          <p:nvPr>
            <a:wavAudioFile r:embed="rId1" name="~PP354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4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15400" cy="12192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Osteogenesis Imperfecta </a:t>
            </a:r>
            <a:endParaRPr lang="en-US" sz="2400" dirty="0">
              <a:solidFill>
                <a:srgbClr val="9900CC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83820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Type III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en-US" sz="2800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Moderate </a:t>
            </a:r>
            <a:r>
              <a:rPr lang="en-US" sz="2800" dirty="0">
                <a:solidFill>
                  <a:srgbClr val="CC00CC"/>
                </a:solidFill>
              </a:rPr>
              <a:t>to severe bone fragility; </a:t>
            </a:r>
            <a:endParaRPr lang="en-US" sz="2800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660066"/>
                </a:solidFill>
              </a:rPr>
              <a:t>Blue </a:t>
            </a:r>
            <a:r>
              <a:rPr lang="en-US" sz="2800" dirty="0">
                <a:solidFill>
                  <a:srgbClr val="660066"/>
                </a:solidFill>
              </a:rPr>
              <a:t>sclera fades over time; </a:t>
            </a:r>
            <a:endParaRPr lang="en-US" sz="2800" dirty="0" smtClean="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CC00CC"/>
                </a:solidFill>
              </a:rPr>
              <a:t>Hyperextensibility</a:t>
            </a:r>
            <a:r>
              <a:rPr lang="en-US" sz="2800" dirty="0" smtClean="0">
                <a:solidFill>
                  <a:srgbClr val="CC00CC"/>
                </a:solidFill>
              </a:rPr>
              <a:t> </a:t>
            </a:r>
            <a:r>
              <a:rPr lang="en-US" sz="2800" dirty="0">
                <a:solidFill>
                  <a:srgbClr val="CC00CC"/>
                </a:solidFill>
              </a:rPr>
              <a:t>and hearing loss common; </a:t>
            </a:r>
            <a:endParaRPr lang="en-US" sz="2800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CC00CC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Type IV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en-US" sz="2800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660066"/>
                </a:solidFill>
              </a:rPr>
              <a:t>Mild </a:t>
            </a:r>
            <a:r>
              <a:rPr lang="en-US" sz="2800" dirty="0">
                <a:solidFill>
                  <a:srgbClr val="660066"/>
                </a:solidFill>
              </a:rPr>
              <a:t>to moderate bone fragility-50% congenital fractures with frequency decreasing with time</a:t>
            </a:r>
            <a:r>
              <a:rPr lang="en-US" sz="2800" dirty="0">
                <a:solidFill>
                  <a:srgbClr val="CC00CC"/>
                </a:solidFill>
              </a:rPr>
              <a:t>; </a:t>
            </a:r>
            <a:endParaRPr lang="en-US" sz="2800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Opalescent </a:t>
            </a:r>
            <a:r>
              <a:rPr lang="en-US" sz="2800" dirty="0">
                <a:solidFill>
                  <a:srgbClr val="CC00CC"/>
                </a:solidFill>
              </a:rPr>
              <a:t>dentin variable.</a:t>
            </a:r>
          </a:p>
        </p:txBody>
      </p:sp>
      <p:pic>
        <p:nvPicPr>
          <p:cNvPr id="4" name="~PP1953.WAV">
            <a:hlinkClick r:id="" action="ppaction://media"/>
          </p:cNvPr>
          <p:cNvPicPr>
            <a:picLocks noRot="1" noChangeAspect="1"/>
          </p:cNvPicPr>
          <p:nvPr>
            <a:wavAudioFile r:embed="rId1" name="~PP195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CC"/>
                </a:solidFill>
              </a:rPr>
              <a:t>Radiographic features:</a:t>
            </a:r>
            <a:endParaRPr lang="en-IN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Osteopaenia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Bowing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Angulation &amp; deformity of long bones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Multiple fractures  &amp; </a:t>
            </a:r>
          </a:p>
          <a:p>
            <a:r>
              <a:rPr lang="en-US" dirty="0" err="1" smtClean="0">
                <a:solidFill>
                  <a:srgbClr val="660066"/>
                </a:solidFill>
              </a:rPr>
              <a:t>Wormian</a:t>
            </a:r>
            <a:r>
              <a:rPr lang="en-US" dirty="0" smtClean="0">
                <a:solidFill>
                  <a:srgbClr val="660066"/>
                </a:solidFill>
              </a:rPr>
              <a:t> bones are seen.</a:t>
            </a:r>
            <a:endParaRPr lang="en-IN" dirty="0">
              <a:solidFill>
                <a:srgbClr val="660066"/>
              </a:solidFill>
            </a:endParaRPr>
          </a:p>
        </p:txBody>
      </p:sp>
      <p:pic>
        <p:nvPicPr>
          <p:cNvPr id="4" name="~PP2928.WAV">
            <a:hlinkClick r:id="" action="ppaction://media"/>
          </p:cNvPr>
          <p:cNvPicPr>
            <a:picLocks noRot="1" noChangeAspect="1"/>
          </p:cNvPicPr>
          <p:nvPr>
            <a:wavAudioFile r:embed="rId1" name="~PP292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 l="24973" t="15111" r="35332" b="65278"/>
          <a:stretch>
            <a:fillRect/>
          </a:stretch>
        </p:blipFill>
        <p:spPr bwMode="auto">
          <a:xfrm>
            <a:off x="243840" y="1905000"/>
            <a:ext cx="877824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~PP2301.WAV">
            <a:hlinkClick r:id="" action="ppaction://media"/>
          </p:cNvPr>
          <p:cNvPicPr>
            <a:picLocks noRot="1" noChangeAspect="1"/>
          </p:cNvPicPr>
          <p:nvPr>
            <a:wavAudioFile r:embed="rId1" name="~PP230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7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497</Words>
  <Application>Microsoft Office PowerPoint</Application>
  <PresentationFormat>On-screen Show (4:3)</PresentationFormat>
  <Paragraphs>122</Paragraphs>
  <Slides>29</Slides>
  <Notes>1</Notes>
  <HiddenSlides>0</HiddenSlides>
  <MMClips>28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Diseases of Bones &amp; Joints</vt:lpstr>
      <vt:lpstr>Osteogenesis Imperfecta </vt:lpstr>
      <vt:lpstr>  Pathogenesis of Osteogenesis Imperfecta:-  COL1A1 ON 17q21 &amp; COL1 A2 ON 7q22.1 Encode α-1 &amp; α-2 chains of type I collagen   mutation in the genes  qualitative &amp; quantitative deficiency of collagen fibrils   Osteogenesis imperfecta </vt:lpstr>
      <vt:lpstr>Osteogenesis Imperfecta </vt:lpstr>
      <vt:lpstr>ORAL MANIFESTATIONS:</vt:lpstr>
      <vt:lpstr>Osteogenesis Imperfecta </vt:lpstr>
      <vt:lpstr>Osteogenesis Imperfecta </vt:lpstr>
      <vt:lpstr>Radiographic features:</vt:lpstr>
      <vt:lpstr>Slide 9</vt:lpstr>
      <vt:lpstr>Histopathology:</vt:lpstr>
      <vt:lpstr>Slide 11</vt:lpstr>
      <vt:lpstr> Differential diagnosis:</vt:lpstr>
      <vt:lpstr>Osteopetrosis  (Marble Bone Disease;                   Albers-Schönberg Disease)</vt:lpstr>
      <vt:lpstr>Osteopetrosis  (Albers-Schönberg Disease)</vt:lpstr>
      <vt:lpstr>Intermediate osteopetrosis:</vt:lpstr>
      <vt:lpstr>Slide 16</vt:lpstr>
      <vt:lpstr>Oral manifestations:</vt:lpstr>
      <vt:lpstr>Slide 18</vt:lpstr>
      <vt:lpstr>Slide 19</vt:lpstr>
      <vt:lpstr>Slide 20</vt:lpstr>
      <vt:lpstr>Slide 21</vt:lpstr>
      <vt:lpstr>Prognosis and Predictive factors:</vt:lpstr>
      <vt:lpstr>Cleidocranial Dysplasia Marie and Sainton’s disease; Cleidocranial dysostosis </vt:lpstr>
      <vt:lpstr>Slide 24</vt:lpstr>
      <vt:lpstr>Cleidocranial Dysplasia </vt:lpstr>
      <vt:lpstr>Slide 26</vt:lpstr>
      <vt:lpstr>Slide 27</vt:lpstr>
      <vt:lpstr>Prognosis and Predictive factors: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27</cp:revision>
  <dcterms:created xsi:type="dcterms:W3CDTF">2006-08-16T00:00:00Z</dcterms:created>
  <dcterms:modified xsi:type="dcterms:W3CDTF">2020-08-27T09:36:26Z</dcterms:modified>
</cp:coreProperties>
</file>