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266" r:id="rId3"/>
    <p:sldId id="260" r:id="rId4"/>
    <p:sldId id="267" r:id="rId5"/>
    <p:sldId id="259" r:id="rId6"/>
    <p:sldId id="273" r:id="rId7"/>
    <p:sldId id="275" r:id="rId8"/>
    <p:sldId id="276" r:id="rId9"/>
    <p:sldId id="277" r:id="rId10"/>
    <p:sldId id="281" r:id="rId11"/>
    <p:sldId id="308" r:id="rId12"/>
    <p:sldId id="307" r:id="rId13"/>
    <p:sldId id="298" r:id="rId14"/>
    <p:sldId id="309" r:id="rId15"/>
    <p:sldId id="310" r:id="rId16"/>
    <p:sldId id="332" r:id="rId17"/>
    <p:sldId id="333" r:id="rId18"/>
    <p:sldId id="334" r:id="rId19"/>
    <p:sldId id="335" r:id="rId20"/>
    <p:sldId id="313" r:id="rId21"/>
    <p:sldId id="314" r:id="rId22"/>
    <p:sldId id="312" r:id="rId23"/>
    <p:sldId id="318" r:id="rId24"/>
    <p:sldId id="319" r:id="rId25"/>
    <p:sldId id="320" r:id="rId26"/>
    <p:sldId id="315" r:id="rId27"/>
    <p:sldId id="316" r:id="rId28"/>
    <p:sldId id="278" r:id="rId29"/>
    <p:sldId id="279" r:id="rId30"/>
    <p:sldId id="299" r:id="rId31"/>
    <p:sldId id="280" r:id="rId32"/>
    <p:sldId id="286" r:id="rId33"/>
    <p:sldId id="300" r:id="rId34"/>
    <p:sldId id="301" r:id="rId35"/>
    <p:sldId id="304" r:id="rId36"/>
    <p:sldId id="305" r:id="rId37"/>
    <p:sldId id="306" r:id="rId38"/>
    <p:sldId id="288" r:id="rId39"/>
    <p:sldId id="302" r:id="rId40"/>
    <p:sldId id="303" r:id="rId41"/>
    <p:sldId id="289" r:id="rId42"/>
    <p:sldId id="290" r:id="rId43"/>
    <p:sldId id="291" r:id="rId44"/>
    <p:sldId id="292" r:id="rId45"/>
    <p:sldId id="293" r:id="rId46"/>
    <p:sldId id="294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38" r:id="rId55"/>
    <p:sldId id="340" r:id="rId56"/>
    <p:sldId id="339" r:id="rId57"/>
    <p:sldId id="337" r:id="rId58"/>
    <p:sldId id="317" r:id="rId59"/>
    <p:sldId id="341" r:id="rId60"/>
    <p:sldId id="342" r:id="rId61"/>
    <p:sldId id="343" r:id="rId62"/>
    <p:sldId id="344" r:id="rId63"/>
    <p:sldId id="345" r:id="rId64"/>
    <p:sldId id="269" r:id="rId65"/>
    <p:sldId id="336" r:id="rId66"/>
    <p:sldId id="257" r:id="rId67"/>
    <p:sldId id="265" r:id="rId68"/>
    <p:sldId id="297" r:id="rId69"/>
    <p:sldId id="328" r:id="rId70"/>
    <p:sldId id="329" r:id="rId71"/>
    <p:sldId id="258" r:id="rId72"/>
    <p:sldId id="330" r:id="rId73"/>
    <p:sldId id="331" r:id="rId74"/>
    <p:sldId id="282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8C4"/>
    <a:srgbClr val="66FF33"/>
    <a:srgbClr val="00FF00"/>
    <a:srgbClr val="66FFFF"/>
    <a:srgbClr val="00FFFF"/>
    <a:srgbClr val="00B0F0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472BB-1FB8-4FE5-A914-CEBB6970334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A64CA15-3E90-4E82-9E98-FB06C1163E9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smtClean="0"/>
            <a:t>Familial AD </a:t>
          </a:r>
          <a:r>
            <a:rPr lang="en-US" sz="2800" dirty="0" smtClean="0"/>
            <a:t>(25%)</a:t>
          </a:r>
          <a:endParaRPr lang="en-IN" sz="2800" dirty="0"/>
        </a:p>
      </dgm:t>
    </dgm:pt>
    <dgm:pt modelId="{63A370D2-BDA4-49D0-AABD-1A69DDC80ACA}" type="parTrans" cxnId="{953DF38F-7196-4658-AC02-1CFFBDD138C9}">
      <dgm:prSet/>
      <dgm:spPr/>
      <dgm:t>
        <a:bodyPr/>
        <a:lstStyle/>
        <a:p>
          <a:endParaRPr lang="en-IN" sz="1600"/>
        </a:p>
      </dgm:t>
    </dgm:pt>
    <dgm:pt modelId="{2BAB10A2-7E02-4AFE-85E6-63242FFF95F9}" type="sibTrans" cxnId="{953DF38F-7196-4658-AC02-1CFFBDD138C9}">
      <dgm:prSet/>
      <dgm:spPr/>
      <dgm:t>
        <a:bodyPr/>
        <a:lstStyle/>
        <a:p>
          <a:endParaRPr lang="en-IN" sz="1600"/>
        </a:p>
      </dgm:t>
    </dgm:pt>
    <dgm:pt modelId="{0AA48C70-6DE0-4DAE-8425-991A5E19A16F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3200" dirty="0" smtClean="0"/>
            <a:t>Early onset AD </a:t>
          </a:r>
          <a:r>
            <a:rPr lang="en-US" sz="2400" dirty="0" smtClean="0"/>
            <a:t>(5%)</a:t>
          </a:r>
          <a:endParaRPr lang="en-IN" sz="3200" dirty="0"/>
        </a:p>
      </dgm:t>
    </dgm:pt>
    <dgm:pt modelId="{62757028-4621-4AFA-9BD2-FE4EA07024FA}" type="parTrans" cxnId="{932D811A-976E-417B-9DC9-F11BC9A3B92E}">
      <dgm:prSet/>
      <dgm:spPr/>
      <dgm:t>
        <a:bodyPr/>
        <a:lstStyle/>
        <a:p>
          <a:endParaRPr lang="en-IN" sz="1600"/>
        </a:p>
      </dgm:t>
    </dgm:pt>
    <dgm:pt modelId="{4AE6A8E6-8E28-463F-B425-635B3EBB52AD}" type="sibTrans" cxnId="{932D811A-976E-417B-9DC9-F11BC9A3B92E}">
      <dgm:prSet/>
      <dgm:spPr/>
      <dgm:t>
        <a:bodyPr/>
        <a:lstStyle/>
        <a:p>
          <a:endParaRPr lang="en-IN" sz="1600"/>
        </a:p>
      </dgm:t>
    </dgm:pt>
    <dgm:pt modelId="{D1227753-266A-43C3-B7C1-1C39582531B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3200" dirty="0" smtClean="0"/>
            <a:t>Late onset AD </a:t>
          </a:r>
          <a:r>
            <a:rPr lang="en-US" sz="2400" dirty="0" smtClean="0"/>
            <a:t>(95%)</a:t>
          </a:r>
          <a:endParaRPr lang="en-IN" sz="3200" dirty="0"/>
        </a:p>
      </dgm:t>
    </dgm:pt>
    <dgm:pt modelId="{B4AD2D1D-1EAE-4B7A-AF59-53DA93F191D1}" type="parTrans" cxnId="{7C30E672-E860-407C-B0B1-071D39A7F6BD}">
      <dgm:prSet/>
      <dgm:spPr/>
      <dgm:t>
        <a:bodyPr/>
        <a:lstStyle/>
        <a:p>
          <a:endParaRPr lang="en-IN" sz="1600"/>
        </a:p>
      </dgm:t>
    </dgm:pt>
    <dgm:pt modelId="{9E73B7EB-B487-44B0-972F-73A31DB9B7F4}" type="sibTrans" cxnId="{7C30E672-E860-407C-B0B1-071D39A7F6BD}">
      <dgm:prSet/>
      <dgm:spPr/>
      <dgm:t>
        <a:bodyPr/>
        <a:lstStyle/>
        <a:p>
          <a:endParaRPr lang="en-IN" sz="1600"/>
        </a:p>
      </dgm:t>
    </dgm:pt>
    <dgm:pt modelId="{70025275-F22D-4479-9C50-F80F57E4F6DE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en-IN" sz="1800" b="1" dirty="0" smtClean="0"/>
            <a:t>Amyloid precursor protein (APP) </a:t>
          </a:r>
        </a:p>
        <a:p>
          <a:pPr algn="ctr"/>
          <a:r>
            <a:rPr lang="en-IN" sz="1800" b="1" dirty="0" err="1" smtClean="0"/>
            <a:t>Chr</a:t>
          </a:r>
          <a:r>
            <a:rPr lang="en-IN" sz="1800" b="1" dirty="0" smtClean="0"/>
            <a:t> 21</a:t>
          </a:r>
          <a:endParaRPr lang="en-IN" sz="1800" b="1" dirty="0"/>
        </a:p>
      </dgm:t>
    </dgm:pt>
    <dgm:pt modelId="{54D915A8-F653-4732-89C7-9807A8D0732A}" type="parTrans" cxnId="{109DDC95-22B3-4670-8CFE-C424519ABE2C}">
      <dgm:prSet/>
      <dgm:spPr/>
      <dgm:t>
        <a:bodyPr/>
        <a:lstStyle/>
        <a:p>
          <a:endParaRPr lang="en-IN"/>
        </a:p>
      </dgm:t>
    </dgm:pt>
    <dgm:pt modelId="{E10E6F35-57F1-43F2-B583-332D683FD0A9}" type="sibTrans" cxnId="{109DDC95-22B3-4670-8CFE-C424519ABE2C}">
      <dgm:prSet/>
      <dgm:spPr/>
      <dgm:t>
        <a:bodyPr/>
        <a:lstStyle/>
        <a:p>
          <a:endParaRPr lang="en-IN"/>
        </a:p>
      </dgm:t>
    </dgm:pt>
    <dgm:pt modelId="{AD4EB0E7-301A-437D-A059-CDB620F1082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IN" b="1" dirty="0" err="1" smtClean="0"/>
            <a:t>Apolipoprotein</a:t>
          </a:r>
          <a:r>
            <a:rPr lang="en-IN" b="1" dirty="0" smtClean="0"/>
            <a:t> </a:t>
          </a:r>
          <a:r>
            <a:rPr lang="el-GR" b="1" dirty="0" smtClean="0">
              <a:latin typeface="Calibri"/>
              <a:cs typeface="Calibri"/>
            </a:rPr>
            <a:t>ε</a:t>
          </a:r>
          <a:r>
            <a:rPr lang="en-IN" b="1" dirty="0" smtClean="0"/>
            <a:t> (APOE) gene</a:t>
          </a:r>
        </a:p>
        <a:p>
          <a:r>
            <a:rPr lang="en-US" b="1" dirty="0" err="1" smtClean="0"/>
            <a:t>Chr</a:t>
          </a:r>
          <a:r>
            <a:rPr lang="en-US" b="1" dirty="0" smtClean="0"/>
            <a:t> 19</a:t>
          </a:r>
          <a:endParaRPr lang="en-IN" b="1" dirty="0"/>
        </a:p>
      </dgm:t>
    </dgm:pt>
    <dgm:pt modelId="{0D242777-1D5E-4033-BBDD-C7DF27625C02}" type="parTrans" cxnId="{B23D5EFD-2C90-42A2-BA34-0D4688FD9700}">
      <dgm:prSet/>
      <dgm:spPr/>
      <dgm:t>
        <a:bodyPr/>
        <a:lstStyle/>
        <a:p>
          <a:endParaRPr lang="en-IN"/>
        </a:p>
      </dgm:t>
    </dgm:pt>
    <dgm:pt modelId="{ABFD7E3F-692E-42CF-BDE2-AF3E291CD649}" type="sibTrans" cxnId="{B23D5EFD-2C90-42A2-BA34-0D4688FD9700}">
      <dgm:prSet/>
      <dgm:spPr/>
      <dgm:t>
        <a:bodyPr/>
        <a:lstStyle/>
        <a:p>
          <a:endParaRPr lang="en-IN"/>
        </a:p>
      </dgm:t>
    </dgm:pt>
    <dgm:pt modelId="{5E4AC025-1A66-433B-B9AD-6D8687F2BF50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IN" b="1" dirty="0" err="1" smtClean="0"/>
            <a:t>presenilin</a:t>
          </a:r>
          <a:r>
            <a:rPr lang="en-IN" b="1" dirty="0" smtClean="0"/>
            <a:t> 1 (PS1/ PSEN1)</a:t>
          </a:r>
        </a:p>
        <a:p>
          <a:r>
            <a:rPr lang="en-US" b="1" dirty="0" err="1" smtClean="0"/>
            <a:t>Chr</a:t>
          </a:r>
          <a:r>
            <a:rPr lang="en-US" b="1" dirty="0" smtClean="0"/>
            <a:t> 14</a:t>
          </a:r>
          <a:endParaRPr lang="en-IN" b="1" dirty="0"/>
        </a:p>
      </dgm:t>
    </dgm:pt>
    <dgm:pt modelId="{24C053E5-9712-4FA1-A558-690F3C95B669}" type="parTrans" cxnId="{AB313FCB-A001-4FEA-AF49-AB726954CA3A}">
      <dgm:prSet/>
      <dgm:spPr/>
      <dgm:t>
        <a:bodyPr/>
        <a:lstStyle/>
        <a:p>
          <a:endParaRPr lang="en-IN"/>
        </a:p>
      </dgm:t>
    </dgm:pt>
    <dgm:pt modelId="{3936D734-61D7-41D9-81CB-98A5BD58D13C}" type="sibTrans" cxnId="{AB313FCB-A001-4FEA-AF49-AB726954CA3A}">
      <dgm:prSet/>
      <dgm:spPr/>
      <dgm:t>
        <a:bodyPr/>
        <a:lstStyle/>
        <a:p>
          <a:endParaRPr lang="en-IN"/>
        </a:p>
      </dgm:t>
    </dgm:pt>
    <dgm:pt modelId="{3DB39D09-3BFA-45E1-8313-5BE30C1D8859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IN" b="1" dirty="0" smtClean="0"/>
            <a:t>PS2/PSEN2</a:t>
          </a:r>
        </a:p>
        <a:p>
          <a:r>
            <a:rPr lang="en-US" b="1" dirty="0" err="1" smtClean="0"/>
            <a:t>Chr</a:t>
          </a:r>
          <a:r>
            <a:rPr lang="en-US" b="1" dirty="0" smtClean="0"/>
            <a:t> 1</a:t>
          </a:r>
          <a:endParaRPr lang="en-IN" b="1" dirty="0"/>
        </a:p>
      </dgm:t>
    </dgm:pt>
    <dgm:pt modelId="{49DF02C5-5F29-4266-82A8-3D57B73E5E16}" type="parTrans" cxnId="{5CE92E58-3CEC-4EE0-952B-BEBCC689375A}">
      <dgm:prSet/>
      <dgm:spPr/>
      <dgm:t>
        <a:bodyPr/>
        <a:lstStyle/>
        <a:p>
          <a:endParaRPr lang="en-IN"/>
        </a:p>
      </dgm:t>
    </dgm:pt>
    <dgm:pt modelId="{390169BC-4ABA-44D4-88D8-6B2DB4BACBD2}" type="sibTrans" cxnId="{5CE92E58-3CEC-4EE0-952B-BEBCC689375A}">
      <dgm:prSet/>
      <dgm:spPr/>
      <dgm:t>
        <a:bodyPr/>
        <a:lstStyle/>
        <a:p>
          <a:endParaRPr lang="en-IN"/>
        </a:p>
      </dgm:t>
    </dgm:pt>
    <dgm:pt modelId="{20EAD399-DF4C-4AF6-B49E-223A5E650DCE}" type="pres">
      <dgm:prSet presAssocID="{44F472BB-1FB8-4FE5-A914-CEBB69703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EEADE3EF-A2FE-4369-9267-E8A0826A3806}" type="pres">
      <dgm:prSet presAssocID="{6A64CA15-3E90-4E82-9E98-FB06C1163E93}" presName="hierRoot1" presStyleCnt="0">
        <dgm:presLayoutVars>
          <dgm:hierBranch val="init"/>
        </dgm:presLayoutVars>
      </dgm:prSet>
      <dgm:spPr/>
    </dgm:pt>
    <dgm:pt modelId="{DEE1CB16-A145-4124-8E8A-4F47112EBBFB}" type="pres">
      <dgm:prSet presAssocID="{6A64CA15-3E90-4E82-9E98-FB06C1163E93}" presName="rootComposite1" presStyleCnt="0"/>
      <dgm:spPr/>
    </dgm:pt>
    <dgm:pt modelId="{40546A10-8C5B-4BE1-9040-75AB2B27B78F}" type="pres">
      <dgm:prSet presAssocID="{6A64CA15-3E90-4E82-9E98-FB06C1163E93}" presName="rootText1" presStyleLbl="node0" presStyleIdx="0" presStyleCnt="1" custScaleX="11959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B3A443C-CF80-437E-8503-447855ED3493}" type="pres">
      <dgm:prSet presAssocID="{6A64CA15-3E90-4E82-9E98-FB06C1163E93}" presName="rootConnector1" presStyleLbl="node1" presStyleIdx="0" presStyleCnt="0"/>
      <dgm:spPr/>
      <dgm:t>
        <a:bodyPr/>
        <a:lstStyle/>
        <a:p>
          <a:endParaRPr lang="en-IN"/>
        </a:p>
      </dgm:t>
    </dgm:pt>
    <dgm:pt modelId="{5A3CBB88-A80C-4EB0-87A0-A7CDD6849D8B}" type="pres">
      <dgm:prSet presAssocID="{6A64CA15-3E90-4E82-9E98-FB06C1163E93}" presName="hierChild2" presStyleCnt="0"/>
      <dgm:spPr/>
    </dgm:pt>
    <dgm:pt modelId="{6687B10F-D15A-4409-B954-A5C809A0F3A7}" type="pres">
      <dgm:prSet presAssocID="{62757028-4621-4AFA-9BD2-FE4EA07024FA}" presName="Name37" presStyleLbl="parChTrans1D2" presStyleIdx="0" presStyleCnt="2"/>
      <dgm:spPr/>
      <dgm:t>
        <a:bodyPr/>
        <a:lstStyle/>
        <a:p>
          <a:endParaRPr lang="en-IN"/>
        </a:p>
      </dgm:t>
    </dgm:pt>
    <dgm:pt modelId="{2E733672-1F56-4925-A902-9EC235DEF5E1}" type="pres">
      <dgm:prSet presAssocID="{0AA48C70-6DE0-4DAE-8425-991A5E19A16F}" presName="hierRoot2" presStyleCnt="0">
        <dgm:presLayoutVars>
          <dgm:hierBranch/>
        </dgm:presLayoutVars>
      </dgm:prSet>
      <dgm:spPr/>
    </dgm:pt>
    <dgm:pt modelId="{3119BFCB-A3CF-4DD8-AF24-AF37E76DEB8A}" type="pres">
      <dgm:prSet presAssocID="{0AA48C70-6DE0-4DAE-8425-991A5E19A16F}" presName="rootComposite" presStyleCnt="0"/>
      <dgm:spPr/>
    </dgm:pt>
    <dgm:pt modelId="{F9D10D93-3D85-4CD0-B668-3126B5CB8A0C}" type="pres">
      <dgm:prSet presAssocID="{0AA48C70-6DE0-4DAE-8425-991A5E19A16F}" presName="rootText" presStyleLbl="node2" presStyleIdx="0" presStyleCnt="2" custScaleY="9250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8652058-2C10-484C-A36C-1CCF697BB5FD}" type="pres">
      <dgm:prSet presAssocID="{0AA48C70-6DE0-4DAE-8425-991A5E19A16F}" presName="rootConnector" presStyleLbl="node2" presStyleIdx="0" presStyleCnt="2"/>
      <dgm:spPr/>
      <dgm:t>
        <a:bodyPr/>
        <a:lstStyle/>
        <a:p>
          <a:endParaRPr lang="en-IN"/>
        </a:p>
      </dgm:t>
    </dgm:pt>
    <dgm:pt modelId="{889CA9CA-20DE-4D9C-868D-5037819367F0}" type="pres">
      <dgm:prSet presAssocID="{0AA48C70-6DE0-4DAE-8425-991A5E19A16F}" presName="hierChild4" presStyleCnt="0"/>
      <dgm:spPr/>
    </dgm:pt>
    <dgm:pt modelId="{A8D5CBE3-1477-4E90-A07C-C30DBD507C7C}" type="pres">
      <dgm:prSet presAssocID="{54D915A8-F653-4732-89C7-9807A8D0732A}" presName="Name35" presStyleLbl="parChTrans1D3" presStyleIdx="0" presStyleCnt="4"/>
      <dgm:spPr/>
      <dgm:t>
        <a:bodyPr/>
        <a:lstStyle/>
        <a:p>
          <a:endParaRPr lang="en-IN"/>
        </a:p>
      </dgm:t>
    </dgm:pt>
    <dgm:pt modelId="{9F9E922C-C40C-44CB-9500-F39329BF5233}" type="pres">
      <dgm:prSet presAssocID="{70025275-F22D-4479-9C50-F80F57E4F6DE}" presName="hierRoot2" presStyleCnt="0">
        <dgm:presLayoutVars>
          <dgm:hierBranch val="init"/>
        </dgm:presLayoutVars>
      </dgm:prSet>
      <dgm:spPr/>
    </dgm:pt>
    <dgm:pt modelId="{DB76B6E9-BEE5-41B7-A647-5C648482AFB8}" type="pres">
      <dgm:prSet presAssocID="{70025275-F22D-4479-9C50-F80F57E4F6DE}" presName="rootComposite" presStyleCnt="0"/>
      <dgm:spPr/>
    </dgm:pt>
    <dgm:pt modelId="{192F8009-69ED-4E24-9509-CEFC4648FA3A}" type="pres">
      <dgm:prSet presAssocID="{70025275-F22D-4479-9C50-F80F57E4F6DE}" presName="rootText" presStyleLbl="node3" presStyleIdx="0" presStyleCnt="4" custScaleX="76846" custScaleY="7327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F57A4A1-C9D4-42CC-A109-6A3BB56DBF96}" type="pres">
      <dgm:prSet presAssocID="{70025275-F22D-4479-9C50-F80F57E4F6DE}" presName="rootConnector" presStyleLbl="node3" presStyleIdx="0" presStyleCnt="4"/>
      <dgm:spPr/>
      <dgm:t>
        <a:bodyPr/>
        <a:lstStyle/>
        <a:p>
          <a:endParaRPr lang="en-IN"/>
        </a:p>
      </dgm:t>
    </dgm:pt>
    <dgm:pt modelId="{B1092259-EA19-4DD9-B2E7-469C6662C4D1}" type="pres">
      <dgm:prSet presAssocID="{70025275-F22D-4479-9C50-F80F57E4F6DE}" presName="hierChild4" presStyleCnt="0"/>
      <dgm:spPr/>
    </dgm:pt>
    <dgm:pt modelId="{D9FC1C1D-796C-4578-9D12-B1B67DB20BF3}" type="pres">
      <dgm:prSet presAssocID="{70025275-F22D-4479-9C50-F80F57E4F6DE}" presName="hierChild5" presStyleCnt="0"/>
      <dgm:spPr/>
    </dgm:pt>
    <dgm:pt modelId="{6A813BD2-34B8-431B-B109-EEAE8FBBECBA}" type="pres">
      <dgm:prSet presAssocID="{24C053E5-9712-4FA1-A558-690F3C95B669}" presName="Name35" presStyleLbl="parChTrans1D3" presStyleIdx="1" presStyleCnt="4"/>
      <dgm:spPr/>
      <dgm:t>
        <a:bodyPr/>
        <a:lstStyle/>
        <a:p>
          <a:endParaRPr lang="en-IN"/>
        </a:p>
      </dgm:t>
    </dgm:pt>
    <dgm:pt modelId="{F71F58C1-2563-452B-955F-6800C34544C7}" type="pres">
      <dgm:prSet presAssocID="{5E4AC025-1A66-433B-B9AD-6D8687F2BF50}" presName="hierRoot2" presStyleCnt="0">
        <dgm:presLayoutVars>
          <dgm:hierBranch val="init"/>
        </dgm:presLayoutVars>
      </dgm:prSet>
      <dgm:spPr/>
    </dgm:pt>
    <dgm:pt modelId="{93250E84-89C3-4F4A-BE25-CFD636FA5D7D}" type="pres">
      <dgm:prSet presAssocID="{5E4AC025-1A66-433B-B9AD-6D8687F2BF50}" presName="rootComposite" presStyleCnt="0"/>
      <dgm:spPr/>
    </dgm:pt>
    <dgm:pt modelId="{59EAE322-AD28-4C70-B2AD-111BB95B21D3}" type="pres">
      <dgm:prSet presAssocID="{5E4AC025-1A66-433B-B9AD-6D8687F2BF50}" presName="rootText" presStyleLbl="node3" presStyleIdx="1" presStyleCnt="4" custScaleX="66543" custScaleY="8039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1D56C1B-3F72-470B-AABE-D55808FE61D7}" type="pres">
      <dgm:prSet presAssocID="{5E4AC025-1A66-433B-B9AD-6D8687F2BF50}" presName="rootConnector" presStyleLbl="node3" presStyleIdx="1" presStyleCnt="4"/>
      <dgm:spPr/>
      <dgm:t>
        <a:bodyPr/>
        <a:lstStyle/>
        <a:p>
          <a:endParaRPr lang="en-IN"/>
        </a:p>
      </dgm:t>
    </dgm:pt>
    <dgm:pt modelId="{27CC8204-DD51-4CDA-8EBE-4E8BEB4C9F95}" type="pres">
      <dgm:prSet presAssocID="{5E4AC025-1A66-433B-B9AD-6D8687F2BF50}" presName="hierChild4" presStyleCnt="0"/>
      <dgm:spPr/>
    </dgm:pt>
    <dgm:pt modelId="{EE22ECFF-ECB0-46D6-8E46-F4D43F2A8404}" type="pres">
      <dgm:prSet presAssocID="{5E4AC025-1A66-433B-B9AD-6D8687F2BF50}" presName="hierChild5" presStyleCnt="0"/>
      <dgm:spPr/>
    </dgm:pt>
    <dgm:pt modelId="{37E3EABD-E9ED-46A6-916F-DEDFD3E099AE}" type="pres">
      <dgm:prSet presAssocID="{49DF02C5-5F29-4266-82A8-3D57B73E5E16}" presName="Name35" presStyleLbl="parChTrans1D3" presStyleIdx="2" presStyleCnt="4"/>
      <dgm:spPr/>
      <dgm:t>
        <a:bodyPr/>
        <a:lstStyle/>
        <a:p>
          <a:endParaRPr lang="en-IN"/>
        </a:p>
      </dgm:t>
    </dgm:pt>
    <dgm:pt modelId="{2E41A2B2-C4D9-432D-B6A7-FE32E076675F}" type="pres">
      <dgm:prSet presAssocID="{3DB39D09-3BFA-45E1-8313-5BE30C1D8859}" presName="hierRoot2" presStyleCnt="0">
        <dgm:presLayoutVars>
          <dgm:hierBranch val="init"/>
        </dgm:presLayoutVars>
      </dgm:prSet>
      <dgm:spPr/>
    </dgm:pt>
    <dgm:pt modelId="{D46DD095-1AED-4A08-BD3D-CAFF5767A163}" type="pres">
      <dgm:prSet presAssocID="{3DB39D09-3BFA-45E1-8313-5BE30C1D8859}" presName="rootComposite" presStyleCnt="0"/>
      <dgm:spPr/>
    </dgm:pt>
    <dgm:pt modelId="{B5B3108A-2CDE-4E8B-97AE-41CA5CFE289D}" type="pres">
      <dgm:prSet presAssocID="{3DB39D09-3BFA-45E1-8313-5BE30C1D8859}" presName="rootText" presStyleLbl="node3" presStyleIdx="2" presStyleCnt="4" custScaleX="58871" custScaleY="8039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4D10183-B838-40EC-9851-34B385103002}" type="pres">
      <dgm:prSet presAssocID="{3DB39D09-3BFA-45E1-8313-5BE30C1D8859}" presName="rootConnector" presStyleLbl="node3" presStyleIdx="2" presStyleCnt="4"/>
      <dgm:spPr/>
      <dgm:t>
        <a:bodyPr/>
        <a:lstStyle/>
        <a:p>
          <a:endParaRPr lang="en-IN"/>
        </a:p>
      </dgm:t>
    </dgm:pt>
    <dgm:pt modelId="{108FCFBB-B9B4-4529-A51A-2ABA91B540C7}" type="pres">
      <dgm:prSet presAssocID="{3DB39D09-3BFA-45E1-8313-5BE30C1D8859}" presName="hierChild4" presStyleCnt="0"/>
      <dgm:spPr/>
    </dgm:pt>
    <dgm:pt modelId="{0A6CD922-B873-4C24-B2FE-A2D9609728F5}" type="pres">
      <dgm:prSet presAssocID="{3DB39D09-3BFA-45E1-8313-5BE30C1D8859}" presName="hierChild5" presStyleCnt="0"/>
      <dgm:spPr/>
    </dgm:pt>
    <dgm:pt modelId="{A3178663-4934-4930-B9F7-D072A9193F4A}" type="pres">
      <dgm:prSet presAssocID="{0AA48C70-6DE0-4DAE-8425-991A5E19A16F}" presName="hierChild5" presStyleCnt="0"/>
      <dgm:spPr/>
    </dgm:pt>
    <dgm:pt modelId="{9FAE209F-942F-4840-AC0B-6C2D7738A4E4}" type="pres">
      <dgm:prSet presAssocID="{B4AD2D1D-1EAE-4B7A-AF59-53DA93F191D1}" presName="Name37" presStyleLbl="parChTrans1D2" presStyleIdx="1" presStyleCnt="2"/>
      <dgm:spPr/>
      <dgm:t>
        <a:bodyPr/>
        <a:lstStyle/>
        <a:p>
          <a:endParaRPr lang="en-IN"/>
        </a:p>
      </dgm:t>
    </dgm:pt>
    <dgm:pt modelId="{C505C8F7-2198-412D-AC33-C27B2A3289BA}" type="pres">
      <dgm:prSet presAssocID="{D1227753-266A-43C3-B7C1-1C39582531BD}" presName="hierRoot2" presStyleCnt="0">
        <dgm:presLayoutVars>
          <dgm:hierBranch/>
        </dgm:presLayoutVars>
      </dgm:prSet>
      <dgm:spPr/>
    </dgm:pt>
    <dgm:pt modelId="{4F459277-21BE-49DF-B2B3-932D9461B165}" type="pres">
      <dgm:prSet presAssocID="{D1227753-266A-43C3-B7C1-1C39582531BD}" presName="rootComposite" presStyleCnt="0"/>
      <dgm:spPr/>
    </dgm:pt>
    <dgm:pt modelId="{4851516D-DC7E-403D-86AC-C5A822B822C2}" type="pres">
      <dgm:prSet presAssocID="{D1227753-266A-43C3-B7C1-1C39582531BD}" presName="rootText" presStyleLbl="node2" presStyleIdx="1" presStyleCnt="2" custScaleY="8490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745C840-AD20-4B2B-A722-3E6156C46A09}" type="pres">
      <dgm:prSet presAssocID="{D1227753-266A-43C3-B7C1-1C39582531BD}" presName="rootConnector" presStyleLbl="node2" presStyleIdx="1" presStyleCnt="2"/>
      <dgm:spPr/>
      <dgm:t>
        <a:bodyPr/>
        <a:lstStyle/>
        <a:p>
          <a:endParaRPr lang="en-IN"/>
        </a:p>
      </dgm:t>
    </dgm:pt>
    <dgm:pt modelId="{C73D72B0-8775-4882-AF12-B511DBE240D0}" type="pres">
      <dgm:prSet presAssocID="{D1227753-266A-43C3-B7C1-1C39582531BD}" presName="hierChild4" presStyleCnt="0"/>
      <dgm:spPr/>
    </dgm:pt>
    <dgm:pt modelId="{0944A8CE-B73E-4885-B0C0-051FE4976AD3}" type="pres">
      <dgm:prSet presAssocID="{0D242777-1D5E-4033-BBDD-C7DF27625C02}" presName="Name35" presStyleLbl="parChTrans1D3" presStyleIdx="3" presStyleCnt="4"/>
      <dgm:spPr/>
      <dgm:t>
        <a:bodyPr/>
        <a:lstStyle/>
        <a:p>
          <a:endParaRPr lang="en-IN"/>
        </a:p>
      </dgm:t>
    </dgm:pt>
    <dgm:pt modelId="{686E1D80-D067-4F66-A11C-F401B3AFF072}" type="pres">
      <dgm:prSet presAssocID="{AD4EB0E7-301A-437D-A059-CDB620F10822}" presName="hierRoot2" presStyleCnt="0">
        <dgm:presLayoutVars>
          <dgm:hierBranch val="init"/>
        </dgm:presLayoutVars>
      </dgm:prSet>
      <dgm:spPr/>
    </dgm:pt>
    <dgm:pt modelId="{A91766A2-0F4A-41B4-BFFA-743D849871F7}" type="pres">
      <dgm:prSet presAssocID="{AD4EB0E7-301A-437D-A059-CDB620F10822}" presName="rootComposite" presStyleCnt="0"/>
      <dgm:spPr/>
    </dgm:pt>
    <dgm:pt modelId="{B9115417-6C98-403E-AEAD-2DCD7251FDDB}" type="pres">
      <dgm:prSet presAssocID="{AD4EB0E7-301A-437D-A059-CDB620F10822}" presName="rootText" presStyleLbl="node3" presStyleIdx="3" presStyleCnt="4" custScaleX="76755" custScaleY="8327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B880260-2C50-4267-8F24-7D7375BEA461}" type="pres">
      <dgm:prSet presAssocID="{AD4EB0E7-301A-437D-A059-CDB620F10822}" presName="rootConnector" presStyleLbl="node3" presStyleIdx="3" presStyleCnt="4"/>
      <dgm:spPr/>
      <dgm:t>
        <a:bodyPr/>
        <a:lstStyle/>
        <a:p>
          <a:endParaRPr lang="en-IN"/>
        </a:p>
      </dgm:t>
    </dgm:pt>
    <dgm:pt modelId="{E1BD8D87-3965-4816-B24E-A3A7DFC23CF9}" type="pres">
      <dgm:prSet presAssocID="{AD4EB0E7-301A-437D-A059-CDB620F10822}" presName="hierChild4" presStyleCnt="0"/>
      <dgm:spPr/>
    </dgm:pt>
    <dgm:pt modelId="{BEBAC1F0-C646-4302-936C-2E5A70A71402}" type="pres">
      <dgm:prSet presAssocID="{AD4EB0E7-301A-437D-A059-CDB620F10822}" presName="hierChild5" presStyleCnt="0"/>
      <dgm:spPr/>
    </dgm:pt>
    <dgm:pt modelId="{2568860F-A927-4F4D-82C8-063DD8CA0481}" type="pres">
      <dgm:prSet presAssocID="{D1227753-266A-43C3-B7C1-1C39582531BD}" presName="hierChild5" presStyleCnt="0"/>
      <dgm:spPr/>
    </dgm:pt>
    <dgm:pt modelId="{BBA11002-32C6-4288-A764-6913996C99C2}" type="pres">
      <dgm:prSet presAssocID="{6A64CA15-3E90-4E82-9E98-FB06C1163E93}" presName="hierChild3" presStyleCnt="0"/>
      <dgm:spPr/>
    </dgm:pt>
  </dgm:ptLst>
  <dgm:cxnLst>
    <dgm:cxn modelId="{7D6531F1-0364-436A-87B0-F189E30D1F9A}" type="presOf" srcId="{44F472BB-1FB8-4FE5-A914-CEBB69703346}" destId="{20EAD399-DF4C-4AF6-B49E-223A5E650DCE}" srcOrd="0" destOrd="0" presId="urn:microsoft.com/office/officeart/2005/8/layout/orgChart1"/>
    <dgm:cxn modelId="{7C30E672-E860-407C-B0B1-071D39A7F6BD}" srcId="{6A64CA15-3E90-4E82-9E98-FB06C1163E93}" destId="{D1227753-266A-43C3-B7C1-1C39582531BD}" srcOrd="1" destOrd="0" parTransId="{B4AD2D1D-1EAE-4B7A-AF59-53DA93F191D1}" sibTransId="{9E73B7EB-B487-44B0-972F-73A31DB9B7F4}"/>
    <dgm:cxn modelId="{67DDAD9E-B171-4733-B4E1-D9F57BC22D86}" type="presOf" srcId="{3DB39D09-3BFA-45E1-8313-5BE30C1D8859}" destId="{B5B3108A-2CDE-4E8B-97AE-41CA5CFE289D}" srcOrd="0" destOrd="0" presId="urn:microsoft.com/office/officeart/2005/8/layout/orgChart1"/>
    <dgm:cxn modelId="{9F89D226-5D19-4B81-9C39-E87C4EE4370A}" type="presOf" srcId="{54D915A8-F653-4732-89C7-9807A8D0732A}" destId="{A8D5CBE3-1477-4E90-A07C-C30DBD507C7C}" srcOrd="0" destOrd="0" presId="urn:microsoft.com/office/officeart/2005/8/layout/orgChart1"/>
    <dgm:cxn modelId="{34C47723-43FA-4CE9-A480-0445AAFA4440}" type="presOf" srcId="{0AA48C70-6DE0-4DAE-8425-991A5E19A16F}" destId="{48652058-2C10-484C-A36C-1CCF697BB5FD}" srcOrd="1" destOrd="0" presId="urn:microsoft.com/office/officeart/2005/8/layout/orgChart1"/>
    <dgm:cxn modelId="{832D18B6-A6F6-4202-B851-4CC630931B0E}" type="presOf" srcId="{0D242777-1D5E-4033-BBDD-C7DF27625C02}" destId="{0944A8CE-B73E-4885-B0C0-051FE4976AD3}" srcOrd="0" destOrd="0" presId="urn:microsoft.com/office/officeart/2005/8/layout/orgChart1"/>
    <dgm:cxn modelId="{3DB7AFB8-61BF-415C-8FF0-0D67ABDEE0D1}" type="presOf" srcId="{AD4EB0E7-301A-437D-A059-CDB620F10822}" destId="{0B880260-2C50-4267-8F24-7D7375BEA461}" srcOrd="1" destOrd="0" presId="urn:microsoft.com/office/officeart/2005/8/layout/orgChart1"/>
    <dgm:cxn modelId="{B23D5EFD-2C90-42A2-BA34-0D4688FD9700}" srcId="{D1227753-266A-43C3-B7C1-1C39582531BD}" destId="{AD4EB0E7-301A-437D-A059-CDB620F10822}" srcOrd="0" destOrd="0" parTransId="{0D242777-1D5E-4033-BBDD-C7DF27625C02}" sibTransId="{ABFD7E3F-692E-42CF-BDE2-AF3E291CD649}"/>
    <dgm:cxn modelId="{C55952B9-CD32-4774-BCE5-9A01B2485840}" type="presOf" srcId="{49DF02C5-5F29-4266-82A8-3D57B73E5E16}" destId="{37E3EABD-E9ED-46A6-916F-DEDFD3E099AE}" srcOrd="0" destOrd="0" presId="urn:microsoft.com/office/officeart/2005/8/layout/orgChart1"/>
    <dgm:cxn modelId="{1983F784-1F53-4F4F-85CD-DFF0EE99EAC5}" type="presOf" srcId="{AD4EB0E7-301A-437D-A059-CDB620F10822}" destId="{B9115417-6C98-403E-AEAD-2DCD7251FDDB}" srcOrd="0" destOrd="0" presId="urn:microsoft.com/office/officeart/2005/8/layout/orgChart1"/>
    <dgm:cxn modelId="{9D63B92E-5F1E-4610-8DB5-ED739FDCBCD8}" type="presOf" srcId="{0AA48C70-6DE0-4DAE-8425-991A5E19A16F}" destId="{F9D10D93-3D85-4CD0-B668-3126B5CB8A0C}" srcOrd="0" destOrd="0" presId="urn:microsoft.com/office/officeart/2005/8/layout/orgChart1"/>
    <dgm:cxn modelId="{E1DD1A69-ACBF-4F96-9B4F-C6659C97B8D3}" type="presOf" srcId="{6A64CA15-3E90-4E82-9E98-FB06C1163E93}" destId="{5B3A443C-CF80-437E-8503-447855ED3493}" srcOrd="1" destOrd="0" presId="urn:microsoft.com/office/officeart/2005/8/layout/orgChart1"/>
    <dgm:cxn modelId="{7B8E8706-CCF0-4F8C-BC18-D482E0AEA658}" type="presOf" srcId="{62757028-4621-4AFA-9BD2-FE4EA07024FA}" destId="{6687B10F-D15A-4409-B954-A5C809A0F3A7}" srcOrd="0" destOrd="0" presId="urn:microsoft.com/office/officeart/2005/8/layout/orgChart1"/>
    <dgm:cxn modelId="{AB313FCB-A001-4FEA-AF49-AB726954CA3A}" srcId="{0AA48C70-6DE0-4DAE-8425-991A5E19A16F}" destId="{5E4AC025-1A66-433B-B9AD-6D8687F2BF50}" srcOrd="1" destOrd="0" parTransId="{24C053E5-9712-4FA1-A558-690F3C95B669}" sibTransId="{3936D734-61D7-41D9-81CB-98A5BD58D13C}"/>
    <dgm:cxn modelId="{932D811A-976E-417B-9DC9-F11BC9A3B92E}" srcId="{6A64CA15-3E90-4E82-9E98-FB06C1163E93}" destId="{0AA48C70-6DE0-4DAE-8425-991A5E19A16F}" srcOrd="0" destOrd="0" parTransId="{62757028-4621-4AFA-9BD2-FE4EA07024FA}" sibTransId="{4AE6A8E6-8E28-463F-B425-635B3EBB52AD}"/>
    <dgm:cxn modelId="{953DF38F-7196-4658-AC02-1CFFBDD138C9}" srcId="{44F472BB-1FB8-4FE5-A914-CEBB69703346}" destId="{6A64CA15-3E90-4E82-9E98-FB06C1163E93}" srcOrd="0" destOrd="0" parTransId="{63A370D2-BDA4-49D0-AABD-1A69DDC80ACA}" sibTransId="{2BAB10A2-7E02-4AFE-85E6-63242FFF95F9}"/>
    <dgm:cxn modelId="{163D0E9A-7E82-4081-84D0-A1579932119B}" type="presOf" srcId="{3DB39D09-3BFA-45E1-8313-5BE30C1D8859}" destId="{A4D10183-B838-40EC-9851-34B385103002}" srcOrd="1" destOrd="0" presId="urn:microsoft.com/office/officeart/2005/8/layout/orgChart1"/>
    <dgm:cxn modelId="{378C875B-960C-4BC7-8A61-2739C1132C3C}" type="presOf" srcId="{D1227753-266A-43C3-B7C1-1C39582531BD}" destId="{4851516D-DC7E-403D-86AC-C5A822B822C2}" srcOrd="0" destOrd="0" presId="urn:microsoft.com/office/officeart/2005/8/layout/orgChart1"/>
    <dgm:cxn modelId="{113BB812-7073-4E80-AD2F-FB462EACF5D8}" type="presOf" srcId="{70025275-F22D-4479-9C50-F80F57E4F6DE}" destId="{192F8009-69ED-4E24-9509-CEFC4648FA3A}" srcOrd="0" destOrd="0" presId="urn:microsoft.com/office/officeart/2005/8/layout/orgChart1"/>
    <dgm:cxn modelId="{109DDC95-22B3-4670-8CFE-C424519ABE2C}" srcId="{0AA48C70-6DE0-4DAE-8425-991A5E19A16F}" destId="{70025275-F22D-4479-9C50-F80F57E4F6DE}" srcOrd="0" destOrd="0" parTransId="{54D915A8-F653-4732-89C7-9807A8D0732A}" sibTransId="{E10E6F35-57F1-43F2-B583-332D683FD0A9}"/>
    <dgm:cxn modelId="{D96A4027-80A6-43EB-9D84-9E1CCDB7CA9C}" type="presOf" srcId="{6A64CA15-3E90-4E82-9E98-FB06C1163E93}" destId="{40546A10-8C5B-4BE1-9040-75AB2B27B78F}" srcOrd="0" destOrd="0" presId="urn:microsoft.com/office/officeart/2005/8/layout/orgChart1"/>
    <dgm:cxn modelId="{EF04D53E-4F3F-44B5-8702-1AEDF3A7124B}" type="presOf" srcId="{70025275-F22D-4479-9C50-F80F57E4F6DE}" destId="{1F57A4A1-C9D4-42CC-A109-6A3BB56DBF96}" srcOrd="1" destOrd="0" presId="urn:microsoft.com/office/officeart/2005/8/layout/orgChart1"/>
    <dgm:cxn modelId="{0D377295-6932-4457-A4AC-D403E71282D2}" type="presOf" srcId="{D1227753-266A-43C3-B7C1-1C39582531BD}" destId="{6745C840-AD20-4B2B-A722-3E6156C46A09}" srcOrd="1" destOrd="0" presId="urn:microsoft.com/office/officeart/2005/8/layout/orgChart1"/>
    <dgm:cxn modelId="{5CE92E58-3CEC-4EE0-952B-BEBCC689375A}" srcId="{0AA48C70-6DE0-4DAE-8425-991A5E19A16F}" destId="{3DB39D09-3BFA-45E1-8313-5BE30C1D8859}" srcOrd="2" destOrd="0" parTransId="{49DF02C5-5F29-4266-82A8-3D57B73E5E16}" sibTransId="{390169BC-4ABA-44D4-88D8-6B2DB4BACBD2}"/>
    <dgm:cxn modelId="{73C13189-066C-4389-88A1-EB11A78EDB1C}" type="presOf" srcId="{24C053E5-9712-4FA1-A558-690F3C95B669}" destId="{6A813BD2-34B8-431B-B109-EEAE8FBBECBA}" srcOrd="0" destOrd="0" presId="urn:microsoft.com/office/officeart/2005/8/layout/orgChart1"/>
    <dgm:cxn modelId="{DAAE8A95-998A-4765-B06F-EC4D0FFC5D50}" type="presOf" srcId="{5E4AC025-1A66-433B-B9AD-6D8687F2BF50}" destId="{59EAE322-AD28-4C70-B2AD-111BB95B21D3}" srcOrd="0" destOrd="0" presId="urn:microsoft.com/office/officeart/2005/8/layout/orgChart1"/>
    <dgm:cxn modelId="{FFD50CBC-C05A-48CF-A141-5BCAF698E1A6}" type="presOf" srcId="{B4AD2D1D-1EAE-4B7A-AF59-53DA93F191D1}" destId="{9FAE209F-942F-4840-AC0B-6C2D7738A4E4}" srcOrd="0" destOrd="0" presId="urn:microsoft.com/office/officeart/2005/8/layout/orgChart1"/>
    <dgm:cxn modelId="{860C3E10-F488-40A2-AC0B-394591FC23B7}" type="presOf" srcId="{5E4AC025-1A66-433B-B9AD-6D8687F2BF50}" destId="{91D56C1B-3F72-470B-AABE-D55808FE61D7}" srcOrd="1" destOrd="0" presId="urn:microsoft.com/office/officeart/2005/8/layout/orgChart1"/>
    <dgm:cxn modelId="{1185E2BD-AB74-4F72-A2C3-63986F7919FE}" type="presParOf" srcId="{20EAD399-DF4C-4AF6-B49E-223A5E650DCE}" destId="{EEADE3EF-A2FE-4369-9267-E8A0826A3806}" srcOrd="0" destOrd="0" presId="urn:microsoft.com/office/officeart/2005/8/layout/orgChart1"/>
    <dgm:cxn modelId="{2F3BE2C1-3AEE-4A86-B601-741ED87AFD16}" type="presParOf" srcId="{EEADE3EF-A2FE-4369-9267-E8A0826A3806}" destId="{DEE1CB16-A145-4124-8E8A-4F47112EBBFB}" srcOrd="0" destOrd="0" presId="urn:microsoft.com/office/officeart/2005/8/layout/orgChart1"/>
    <dgm:cxn modelId="{09F213E7-2085-44F0-BADC-A41DA9CE4046}" type="presParOf" srcId="{DEE1CB16-A145-4124-8E8A-4F47112EBBFB}" destId="{40546A10-8C5B-4BE1-9040-75AB2B27B78F}" srcOrd="0" destOrd="0" presId="urn:microsoft.com/office/officeart/2005/8/layout/orgChart1"/>
    <dgm:cxn modelId="{5A30E05C-875B-4DB2-B252-D2D896D6B702}" type="presParOf" srcId="{DEE1CB16-A145-4124-8E8A-4F47112EBBFB}" destId="{5B3A443C-CF80-437E-8503-447855ED3493}" srcOrd="1" destOrd="0" presId="urn:microsoft.com/office/officeart/2005/8/layout/orgChart1"/>
    <dgm:cxn modelId="{8A5FA2C6-9100-4AB8-87A4-112ED768A7F4}" type="presParOf" srcId="{EEADE3EF-A2FE-4369-9267-E8A0826A3806}" destId="{5A3CBB88-A80C-4EB0-87A0-A7CDD6849D8B}" srcOrd="1" destOrd="0" presId="urn:microsoft.com/office/officeart/2005/8/layout/orgChart1"/>
    <dgm:cxn modelId="{26AF78C9-207C-4B38-A5A2-3983227A3E77}" type="presParOf" srcId="{5A3CBB88-A80C-4EB0-87A0-A7CDD6849D8B}" destId="{6687B10F-D15A-4409-B954-A5C809A0F3A7}" srcOrd="0" destOrd="0" presId="urn:microsoft.com/office/officeart/2005/8/layout/orgChart1"/>
    <dgm:cxn modelId="{F2DC75A7-E0B8-4B5B-9A53-C2EBFED7F3F1}" type="presParOf" srcId="{5A3CBB88-A80C-4EB0-87A0-A7CDD6849D8B}" destId="{2E733672-1F56-4925-A902-9EC235DEF5E1}" srcOrd="1" destOrd="0" presId="urn:microsoft.com/office/officeart/2005/8/layout/orgChart1"/>
    <dgm:cxn modelId="{16EEFB6F-73A1-4961-A2B9-6465C6ABE6E4}" type="presParOf" srcId="{2E733672-1F56-4925-A902-9EC235DEF5E1}" destId="{3119BFCB-A3CF-4DD8-AF24-AF37E76DEB8A}" srcOrd="0" destOrd="0" presId="urn:microsoft.com/office/officeart/2005/8/layout/orgChart1"/>
    <dgm:cxn modelId="{F9C57AE0-509E-4352-9960-E6009C06E460}" type="presParOf" srcId="{3119BFCB-A3CF-4DD8-AF24-AF37E76DEB8A}" destId="{F9D10D93-3D85-4CD0-B668-3126B5CB8A0C}" srcOrd="0" destOrd="0" presId="urn:microsoft.com/office/officeart/2005/8/layout/orgChart1"/>
    <dgm:cxn modelId="{F2917CEA-7EB7-4EEC-A2D3-68E8F9B8BC9B}" type="presParOf" srcId="{3119BFCB-A3CF-4DD8-AF24-AF37E76DEB8A}" destId="{48652058-2C10-484C-A36C-1CCF697BB5FD}" srcOrd="1" destOrd="0" presId="urn:microsoft.com/office/officeart/2005/8/layout/orgChart1"/>
    <dgm:cxn modelId="{BEAF39BF-8859-4511-A421-5A2499B7C8B4}" type="presParOf" srcId="{2E733672-1F56-4925-A902-9EC235DEF5E1}" destId="{889CA9CA-20DE-4D9C-868D-5037819367F0}" srcOrd="1" destOrd="0" presId="urn:microsoft.com/office/officeart/2005/8/layout/orgChart1"/>
    <dgm:cxn modelId="{E94BA5EA-C5EA-4946-BC93-59B1DCEDE6E7}" type="presParOf" srcId="{889CA9CA-20DE-4D9C-868D-5037819367F0}" destId="{A8D5CBE3-1477-4E90-A07C-C30DBD507C7C}" srcOrd="0" destOrd="0" presId="urn:microsoft.com/office/officeart/2005/8/layout/orgChart1"/>
    <dgm:cxn modelId="{195392C9-CDFC-4467-BC0A-4563181F5AE9}" type="presParOf" srcId="{889CA9CA-20DE-4D9C-868D-5037819367F0}" destId="{9F9E922C-C40C-44CB-9500-F39329BF5233}" srcOrd="1" destOrd="0" presId="urn:microsoft.com/office/officeart/2005/8/layout/orgChart1"/>
    <dgm:cxn modelId="{D30F2F85-39B0-4DE7-8C24-C6A81F4D8142}" type="presParOf" srcId="{9F9E922C-C40C-44CB-9500-F39329BF5233}" destId="{DB76B6E9-BEE5-41B7-A647-5C648482AFB8}" srcOrd="0" destOrd="0" presId="urn:microsoft.com/office/officeart/2005/8/layout/orgChart1"/>
    <dgm:cxn modelId="{6B37F366-4E2F-4C63-AB68-4964850D3798}" type="presParOf" srcId="{DB76B6E9-BEE5-41B7-A647-5C648482AFB8}" destId="{192F8009-69ED-4E24-9509-CEFC4648FA3A}" srcOrd="0" destOrd="0" presId="urn:microsoft.com/office/officeart/2005/8/layout/orgChart1"/>
    <dgm:cxn modelId="{89F8CD7D-8AC9-4765-B0C1-352F7996F087}" type="presParOf" srcId="{DB76B6E9-BEE5-41B7-A647-5C648482AFB8}" destId="{1F57A4A1-C9D4-42CC-A109-6A3BB56DBF96}" srcOrd="1" destOrd="0" presId="urn:microsoft.com/office/officeart/2005/8/layout/orgChart1"/>
    <dgm:cxn modelId="{1FA7AC73-FAFE-4DFA-82A2-A475216AE85F}" type="presParOf" srcId="{9F9E922C-C40C-44CB-9500-F39329BF5233}" destId="{B1092259-EA19-4DD9-B2E7-469C6662C4D1}" srcOrd="1" destOrd="0" presId="urn:microsoft.com/office/officeart/2005/8/layout/orgChart1"/>
    <dgm:cxn modelId="{1F231FCC-DFB3-4AF3-89C0-A0EE63B245D2}" type="presParOf" srcId="{9F9E922C-C40C-44CB-9500-F39329BF5233}" destId="{D9FC1C1D-796C-4578-9D12-B1B67DB20BF3}" srcOrd="2" destOrd="0" presId="urn:microsoft.com/office/officeart/2005/8/layout/orgChart1"/>
    <dgm:cxn modelId="{211F0ABC-762C-4666-B41A-26AC41A3D92F}" type="presParOf" srcId="{889CA9CA-20DE-4D9C-868D-5037819367F0}" destId="{6A813BD2-34B8-431B-B109-EEAE8FBBECBA}" srcOrd="2" destOrd="0" presId="urn:microsoft.com/office/officeart/2005/8/layout/orgChart1"/>
    <dgm:cxn modelId="{A1490FEC-843B-4D2F-B239-F2865A253C67}" type="presParOf" srcId="{889CA9CA-20DE-4D9C-868D-5037819367F0}" destId="{F71F58C1-2563-452B-955F-6800C34544C7}" srcOrd="3" destOrd="0" presId="urn:microsoft.com/office/officeart/2005/8/layout/orgChart1"/>
    <dgm:cxn modelId="{BE646529-497B-4944-9330-F87AFE9AEE6D}" type="presParOf" srcId="{F71F58C1-2563-452B-955F-6800C34544C7}" destId="{93250E84-89C3-4F4A-BE25-CFD636FA5D7D}" srcOrd="0" destOrd="0" presId="urn:microsoft.com/office/officeart/2005/8/layout/orgChart1"/>
    <dgm:cxn modelId="{BF019175-A92E-44E2-B41F-461C9432C73C}" type="presParOf" srcId="{93250E84-89C3-4F4A-BE25-CFD636FA5D7D}" destId="{59EAE322-AD28-4C70-B2AD-111BB95B21D3}" srcOrd="0" destOrd="0" presId="urn:microsoft.com/office/officeart/2005/8/layout/orgChart1"/>
    <dgm:cxn modelId="{4EC8C867-766C-4319-865A-C3957325544A}" type="presParOf" srcId="{93250E84-89C3-4F4A-BE25-CFD636FA5D7D}" destId="{91D56C1B-3F72-470B-AABE-D55808FE61D7}" srcOrd="1" destOrd="0" presId="urn:microsoft.com/office/officeart/2005/8/layout/orgChart1"/>
    <dgm:cxn modelId="{D8832827-2B53-4FE9-8BD1-138E1962F28A}" type="presParOf" srcId="{F71F58C1-2563-452B-955F-6800C34544C7}" destId="{27CC8204-DD51-4CDA-8EBE-4E8BEB4C9F95}" srcOrd="1" destOrd="0" presId="urn:microsoft.com/office/officeart/2005/8/layout/orgChart1"/>
    <dgm:cxn modelId="{8D4AA277-47EB-4957-92EE-73AE96519FC5}" type="presParOf" srcId="{F71F58C1-2563-452B-955F-6800C34544C7}" destId="{EE22ECFF-ECB0-46D6-8E46-F4D43F2A8404}" srcOrd="2" destOrd="0" presId="urn:microsoft.com/office/officeart/2005/8/layout/orgChart1"/>
    <dgm:cxn modelId="{D5982C9C-E35E-4AD1-AE59-D42F6DC5AD05}" type="presParOf" srcId="{889CA9CA-20DE-4D9C-868D-5037819367F0}" destId="{37E3EABD-E9ED-46A6-916F-DEDFD3E099AE}" srcOrd="4" destOrd="0" presId="urn:microsoft.com/office/officeart/2005/8/layout/orgChart1"/>
    <dgm:cxn modelId="{EAD2D85A-543B-4C69-886E-E5F14AC441A7}" type="presParOf" srcId="{889CA9CA-20DE-4D9C-868D-5037819367F0}" destId="{2E41A2B2-C4D9-432D-B6A7-FE32E076675F}" srcOrd="5" destOrd="0" presId="urn:microsoft.com/office/officeart/2005/8/layout/orgChart1"/>
    <dgm:cxn modelId="{9A5A72AB-30CF-45DF-A33F-F454EA9454CB}" type="presParOf" srcId="{2E41A2B2-C4D9-432D-B6A7-FE32E076675F}" destId="{D46DD095-1AED-4A08-BD3D-CAFF5767A163}" srcOrd="0" destOrd="0" presId="urn:microsoft.com/office/officeart/2005/8/layout/orgChart1"/>
    <dgm:cxn modelId="{27D3D439-84E2-4A7B-B14A-3FF2F912A711}" type="presParOf" srcId="{D46DD095-1AED-4A08-BD3D-CAFF5767A163}" destId="{B5B3108A-2CDE-4E8B-97AE-41CA5CFE289D}" srcOrd="0" destOrd="0" presId="urn:microsoft.com/office/officeart/2005/8/layout/orgChart1"/>
    <dgm:cxn modelId="{55B90F5D-29B7-4EDD-9B41-08E4110BCD1E}" type="presParOf" srcId="{D46DD095-1AED-4A08-BD3D-CAFF5767A163}" destId="{A4D10183-B838-40EC-9851-34B385103002}" srcOrd="1" destOrd="0" presId="urn:microsoft.com/office/officeart/2005/8/layout/orgChart1"/>
    <dgm:cxn modelId="{10E90799-A07C-4757-B951-62F30AD1FFE9}" type="presParOf" srcId="{2E41A2B2-C4D9-432D-B6A7-FE32E076675F}" destId="{108FCFBB-B9B4-4529-A51A-2ABA91B540C7}" srcOrd="1" destOrd="0" presId="urn:microsoft.com/office/officeart/2005/8/layout/orgChart1"/>
    <dgm:cxn modelId="{E7BFD34D-8E0F-416C-8977-0C9C48E0EA38}" type="presParOf" srcId="{2E41A2B2-C4D9-432D-B6A7-FE32E076675F}" destId="{0A6CD922-B873-4C24-B2FE-A2D9609728F5}" srcOrd="2" destOrd="0" presId="urn:microsoft.com/office/officeart/2005/8/layout/orgChart1"/>
    <dgm:cxn modelId="{701865F3-D88C-47C3-AB48-18EC9432A793}" type="presParOf" srcId="{2E733672-1F56-4925-A902-9EC235DEF5E1}" destId="{A3178663-4934-4930-B9F7-D072A9193F4A}" srcOrd="2" destOrd="0" presId="urn:microsoft.com/office/officeart/2005/8/layout/orgChart1"/>
    <dgm:cxn modelId="{E08229B7-8F43-46A7-B31D-CBB62D3D4F66}" type="presParOf" srcId="{5A3CBB88-A80C-4EB0-87A0-A7CDD6849D8B}" destId="{9FAE209F-942F-4840-AC0B-6C2D7738A4E4}" srcOrd="2" destOrd="0" presId="urn:microsoft.com/office/officeart/2005/8/layout/orgChart1"/>
    <dgm:cxn modelId="{5B555192-1F1A-465F-AF8F-586CCC8BA2DE}" type="presParOf" srcId="{5A3CBB88-A80C-4EB0-87A0-A7CDD6849D8B}" destId="{C505C8F7-2198-412D-AC33-C27B2A3289BA}" srcOrd="3" destOrd="0" presId="urn:microsoft.com/office/officeart/2005/8/layout/orgChart1"/>
    <dgm:cxn modelId="{C89CD58E-BD9F-4778-918F-503322F15DAD}" type="presParOf" srcId="{C505C8F7-2198-412D-AC33-C27B2A3289BA}" destId="{4F459277-21BE-49DF-B2B3-932D9461B165}" srcOrd="0" destOrd="0" presId="urn:microsoft.com/office/officeart/2005/8/layout/orgChart1"/>
    <dgm:cxn modelId="{67DDCB91-AC48-4CCF-9588-983B20EEF193}" type="presParOf" srcId="{4F459277-21BE-49DF-B2B3-932D9461B165}" destId="{4851516D-DC7E-403D-86AC-C5A822B822C2}" srcOrd="0" destOrd="0" presId="urn:microsoft.com/office/officeart/2005/8/layout/orgChart1"/>
    <dgm:cxn modelId="{EB981C71-F882-4370-80FD-31D5F040E93A}" type="presParOf" srcId="{4F459277-21BE-49DF-B2B3-932D9461B165}" destId="{6745C840-AD20-4B2B-A722-3E6156C46A09}" srcOrd="1" destOrd="0" presId="urn:microsoft.com/office/officeart/2005/8/layout/orgChart1"/>
    <dgm:cxn modelId="{12543D39-52A3-46EB-8363-B31D296CB3D7}" type="presParOf" srcId="{C505C8F7-2198-412D-AC33-C27B2A3289BA}" destId="{C73D72B0-8775-4882-AF12-B511DBE240D0}" srcOrd="1" destOrd="0" presId="urn:microsoft.com/office/officeart/2005/8/layout/orgChart1"/>
    <dgm:cxn modelId="{54C1F210-4FD2-4FB3-A40E-0054EECDCB45}" type="presParOf" srcId="{C73D72B0-8775-4882-AF12-B511DBE240D0}" destId="{0944A8CE-B73E-4885-B0C0-051FE4976AD3}" srcOrd="0" destOrd="0" presId="urn:microsoft.com/office/officeart/2005/8/layout/orgChart1"/>
    <dgm:cxn modelId="{7BEE419E-2AA1-487E-BF6A-E63149D421FB}" type="presParOf" srcId="{C73D72B0-8775-4882-AF12-B511DBE240D0}" destId="{686E1D80-D067-4F66-A11C-F401B3AFF072}" srcOrd="1" destOrd="0" presId="urn:microsoft.com/office/officeart/2005/8/layout/orgChart1"/>
    <dgm:cxn modelId="{97392863-8A85-431F-9F47-2243C5F3CD3E}" type="presParOf" srcId="{686E1D80-D067-4F66-A11C-F401B3AFF072}" destId="{A91766A2-0F4A-41B4-BFFA-743D849871F7}" srcOrd="0" destOrd="0" presId="urn:microsoft.com/office/officeart/2005/8/layout/orgChart1"/>
    <dgm:cxn modelId="{764E9A2F-DC2A-4B44-8A8A-542B884F335B}" type="presParOf" srcId="{A91766A2-0F4A-41B4-BFFA-743D849871F7}" destId="{B9115417-6C98-403E-AEAD-2DCD7251FDDB}" srcOrd="0" destOrd="0" presId="urn:microsoft.com/office/officeart/2005/8/layout/orgChart1"/>
    <dgm:cxn modelId="{69453BCE-6F83-4C29-BC46-DD6271341983}" type="presParOf" srcId="{A91766A2-0F4A-41B4-BFFA-743D849871F7}" destId="{0B880260-2C50-4267-8F24-7D7375BEA461}" srcOrd="1" destOrd="0" presId="urn:microsoft.com/office/officeart/2005/8/layout/orgChart1"/>
    <dgm:cxn modelId="{0990C372-38E6-46D7-B265-F554DEF24D85}" type="presParOf" srcId="{686E1D80-D067-4F66-A11C-F401B3AFF072}" destId="{E1BD8D87-3965-4816-B24E-A3A7DFC23CF9}" srcOrd="1" destOrd="0" presId="urn:microsoft.com/office/officeart/2005/8/layout/orgChart1"/>
    <dgm:cxn modelId="{31EE1BD2-AAEC-4065-A04D-ED49A02EFC66}" type="presParOf" srcId="{686E1D80-D067-4F66-A11C-F401B3AFF072}" destId="{BEBAC1F0-C646-4302-936C-2E5A70A71402}" srcOrd="2" destOrd="0" presId="urn:microsoft.com/office/officeart/2005/8/layout/orgChart1"/>
    <dgm:cxn modelId="{2584F865-2F99-433D-97C2-ACD5E9DC76AD}" type="presParOf" srcId="{C505C8F7-2198-412D-AC33-C27B2A3289BA}" destId="{2568860F-A927-4F4D-82C8-063DD8CA0481}" srcOrd="2" destOrd="0" presId="urn:microsoft.com/office/officeart/2005/8/layout/orgChart1"/>
    <dgm:cxn modelId="{6E20FD7B-35B4-47C1-8037-4DE69002A4E5}" type="presParOf" srcId="{EEADE3EF-A2FE-4369-9267-E8A0826A3806}" destId="{BBA11002-32C6-4288-A764-6913996C99C2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A8CE-B73E-4885-B0C0-051FE4976AD3}">
      <dsp:nvSpPr>
        <dsp:cNvPr id="0" name=""/>
        <dsp:cNvSpPr/>
      </dsp:nvSpPr>
      <dsp:spPr>
        <a:xfrm>
          <a:off x="7556943" y="2919351"/>
          <a:ext cx="91440" cy="525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613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E209F-942F-4840-AC0B-6C2D7738A4E4}">
      <dsp:nvSpPr>
        <dsp:cNvPr id="0" name=""/>
        <dsp:cNvSpPr/>
      </dsp:nvSpPr>
      <dsp:spPr>
        <a:xfrm>
          <a:off x="5331169" y="1331173"/>
          <a:ext cx="2271493" cy="525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6"/>
              </a:lnTo>
              <a:lnTo>
                <a:pt x="2271493" y="262806"/>
              </a:lnTo>
              <a:lnTo>
                <a:pt x="2271493" y="525613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3EABD-E9ED-46A6-916F-DEDFD3E099AE}">
      <dsp:nvSpPr>
        <dsp:cNvPr id="0" name=""/>
        <dsp:cNvSpPr/>
      </dsp:nvSpPr>
      <dsp:spPr>
        <a:xfrm>
          <a:off x="3059676" y="3014487"/>
          <a:ext cx="2320068" cy="525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6"/>
              </a:lnTo>
              <a:lnTo>
                <a:pt x="2320068" y="262806"/>
              </a:lnTo>
              <a:lnTo>
                <a:pt x="2320068" y="525613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13BD2-34B8-431B-B109-EEAE8FBBECBA}">
      <dsp:nvSpPr>
        <dsp:cNvPr id="0" name=""/>
        <dsp:cNvSpPr/>
      </dsp:nvSpPr>
      <dsp:spPr>
        <a:xfrm>
          <a:off x="3059676" y="3014487"/>
          <a:ext cx="224949" cy="525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6"/>
              </a:lnTo>
              <a:lnTo>
                <a:pt x="224949" y="262806"/>
              </a:lnTo>
              <a:lnTo>
                <a:pt x="224949" y="525613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5CBE3-1477-4E90-A07C-C30DBD507C7C}">
      <dsp:nvSpPr>
        <dsp:cNvPr id="0" name=""/>
        <dsp:cNvSpPr/>
      </dsp:nvSpPr>
      <dsp:spPr>
        <a:xfrm>
          <a:off x="964557" y="3014487"/>
          <a:ext cx="2095118" cy="525613"/>
        </a:xfrm>
        <a:custGeom>
          <a:avLst/>
          <a:gdLst/>
          <a:ahLst/>
          <a:cxnLst/>
          <a:rect l="0" t="0" r="0" b="0"/>
          <a:pathLst>
            <a:path>
              <a:moveTo>
                <a:pt x="2095118" y="0"/>
              </a:moveTo>
              <a:lnTo>
                <a:pt x="2095118" y="262806"/>
              </a:lnTo>
              <a:lnTo>
                <a:pt x="0" y="262806"/>
              </a:lnTo>
              <a:lnTo>
                <a:pt x="0" y="525613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7B10F-D15A-4409-B954-A5C809A0F3A7}">
      <dsp:nvSpPr>
        <dsp:cNvPr id="0" name=""/>
        <dsp:cNvSpPr/>
      </dsp:nvSpPr>
      <dsp:spPr>
        <a:xfrm>
          <a:off x="3059676" y="1331173"/>
          <a:ext cx="2271493" cy="525613"/>
        </a:xfrm>
        <a:custGeom>
          <a:avLst/>
          <a:gdLst/>
          <a:ahLst/>
          <a:cxnLst/>
          <a:rect l="0" t="0" r="0" b="0"/>
          <a:pathLst>
            <a:path>
              <a:moveTo>
                <a:pt x="2271493" y="0"/>
              </a:moveTo>
              <a:lnTo>
                <a:pt x="2271493" y="262806"/>
              </a:lnTo>
              <a:lnTo>
                <a:pt x="0" y="262806"/>
              </a:lnTo>
              <a:lnTo>
                <a:pt x="0" y="525613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46A10-8C5B-4BE1-9040-75AB2B27B78F}">
      <dsp:nvSpPr>
        <dsp:cNvPr id="0" name=""/>
        <dsp:cNvSpPr/>
      </dsp:nvSpPr>
      <dsp:spPr>
        <a:xfrm>
          <a:off x="3834549" y="79713"/>
          <a:ext cx="2993241" cy="1251459"/>
        </a:xfrm>
        <a:prstGeom prst="rect">
          <a:avLst/>
        </a:prstGeom>
        <a:solidFill>
          <a:schemeClr val="tx1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Familial AD </a:t>
          </a:r>
          <a:r>
            <a:rPr lang="en-US" sz="2800" kern="1200" dirty="0" smtClean="0"/>
            <a:t>(25%)</a:t>
          </a:r>
          <a:endParaRPr lang="en-IN" sz="2800" kern="1200" dirty="0"/>
        </a:p>
      </dsp:txBody>
      <dsp:txXfrm>
        <a:off x="3834549" y="79713"/>
        <a:ext cx="2993241" cy="1251459"/>
      </dsp:txXfrm>
    </dsp:sp>
    <dsp:sp modelId="{F9D10D93-3D85-4CD0-B668-3126B5CB8A0C}">
      <dsp:nvSpPr>
        <dsp:cNvPr id="0" name=""/>
        <dsp:cNvSpPr/>
      </dsp:nvSpPr>
      <dsp:spPr>
        <a:xfrm>
          <a:off x="1808216" y="1856786"/>
          <a:ext cx="2502919" cy="1157700"/>
        </a:xfrm>
        <a:prstGeom prst="rect">
          <a:avLst/>
        </a:prstGeom>
        <a:solidFill>
          <a:schemeClr val="tx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Early onset AD </a:t>
          </a:r>
          <a:r>
            <a:rPr lang="en-US" sz="2400" kern="1200" dirty="0" smtClean="0"/>
            <a:t>(5%)</a:t>
          </a:r>
          <a:endParaRPr lang="en-IN" sz="3200" kern="1200" dirty="0"/>
        </a:p>
      </dsp:txBody>
      <dsp:txXfrm>
        <a:off x="1808216" y="1856786"/>
        <a:ext cx="2502919" cy="1157700"/>
      </dsp:txXfrm>
    </dsp:sp>
    <dsp:sp modelId="{192F8009-69ED-4E24-9509-CEFC4648FA3A}">
      <dsp:nvSpPr>
        <dsp:cNvPr id="0" name=""/>
        <dsp:cNvSpPr/>
      </dsp:nvSpPr>
      <dsp:spPr>
        <a:xfrm>
          <a:off x="2860" y="3540100"/>
          <a:ext cx="1923393" cy="917032"/>
        </a:xfrm>
        <a:prstGeom prst="rect">
          <a:avLst/>
        </a:prstGeom>
        <a:solidFill>
          <a:schemeClr val="accent3">
            <a:lumMod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Amyloid precursor protein (APP)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err="1" smtClean="0"/>
            <a:t>Chr</a:t>
          </a:r>
          <a:r>
            <a:rPr lang="en-IN" sz="1800" b="1" kern="1200" dirty="0" smtClean="0"/>
            <a:t> 21</a:t>
          </a:r>
          <a:endParaRPr lang="en-IN" sz="1800" b="1" kern="1200" dirty="0"/>
        </a:p>
      </dsp:txBody>
      <dsp:txXfrm>
        <a:off x="2860" y="3540100"/>
        <a:ext cx="1923393" cy="917032"/>
      </dsp:txXfrm>
    </dsp:sp>
    <dsp:sp modelId="{59EAE322-AD28-4C70-B2AD-111BB95B21D3}">
      <dsp:nvSpPr>
        <dsp:cNvPr id="0" name=""/>
        <dsp:cNvSpPr/>
      </dsp:nvSpPr>
      <dsp:spPr>
        <a:xfrm>
          <a:off x="2451867" y="3540100"/>
          <a:ext cx="1665517" cy="1006161"/>
        </a:xfrm>
        <a:prstGeom prst="rect">
          <a:avLst/>
        </a:prstGeom>
        <a:solidFill>
          <a:schemeClr val="accent3">
            <a:lumMod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err="1" smtClean="0"/>
            <a:t>presenilin</a:t>
          </a:r>
          <a:r>
            <a:rPr lang="en-IN" sz="2000" b="1" kern="1200" dirty="0" smtClean="0"/>
            <a:t> 1 (PS1/ PSEN1)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Chr</a:t>
          </a:r>
          <a:r>
            <a:rPr lang="en-US" sz="2000" b="1" kern="1200" dirty="0" smtClean="0"/>
            <a:t> 14</a:t>
          </a:r>
          <a:endParaRPr lang="en-IN" sz="2000" b="1" kern="1200" dirty="0"/>
        </a:p>
      </dsp:txBody>
      <dsp:txXfrm>
        <a:off x="2451867" y="3540100"/>
        <a:ext cx="1665517" cy="1006161"/>
      </dsp:txXfrm>
    </dsp:sp>
    <dsp:sp modelId="{B5B3108A-2CDE-4E8B-97AE-41CA5CFE289D}">
      <dsp:nvSpPr>
        <dsp:cNvPr id="0" name=""/>
        <dsp:cNvSpPr/>
      </dsp:nvSpPr>
      <dsp:spPr>
        <a:xfrm>
          <a:off x="4642998" y="3540100"/>
          <a:ext cx="1473493" cy="1006161"/>
        </a:xfrm>
        <a:prstGeom prst="rect">
          <a:avLst/>
        </a:prstGeom>
        <a:solidFill>
          <a:schemeClr val="accent3">
            <a:lumMod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PS2/PSEN2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Chr</a:t>
          </a:r>
          <a:r>
            <a:rPr lang="en-US" sz="2000" b="1" kern="1200" dirty="0" smtClean="0"/>
            <a:t> 1</a:t>
          </a:r>
          <a:endParaRPr lang="en-IN" sz="2000" b="1" kern="1200" dirty="0"/>
        </a:p>
      </dsp:txBody>
      <dsp:txXfrm>
        <a:off x="4642998" y="3540100"/>
        <a:ext cx="1473493" cy="1006161"/>
      </dsp:txXfrm>
    </dsp:sp>
    <dsp:sp modelId="{4851516D-DC7E-403D-86AC-C5A822B822C2}">
      <dsp:nvSpPr>
        <dsp:cNvPr id="0" name=""/>
        <dsp:cNvSpPr/>
      </dsp:nvSpPr>
      <dsp:spPr>
        <a:xfrm>
          <a:off x="6351203" y="1856786"/>
          <a:ext cx="2502919" cy="1062564"/>
        </a:xfrm>
        <a:prstGeom prst="rect">
          <a:avLst/>
        </a:prstGeom>
        <a:solidFill>
          <a:schemeClr val="tx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Late onset AD </a:t>
          </a:r>
          <a:r>
            <a:rPr lang="en-US" sz="2400" kern="1200" dirty="0" smtClean="0"/>
            <a:t>(95%)</a:t>
          </a:r>
          <a:endParaRPr lang="en-IN" sz="3200" kern="1200" dirty="0"/>
        </a:p>
      </dsp:txBody>
      <dsp:txXfrm>
        <a:off x="6351203" y="1856786"/>
        <a:ext cx="2502919" cy="1062564"/>
      </dsp:txXfrm>
    </dsp:sp>
    <dsp:sp modelId="{B9115417-6C98-403E-AEAD-2DCD7251FDDB}">
      <dsp:nvSpPr>
        <dsp:cNvPr id="0" name=""/>
        <dsp:cNvSpPr/>
      </dsp:nvSpPr>
      <dsp:spPr>
        <a:xfrm>
          <a:off x="6642105" y="3444964"/>
          <a:ext cx="1921115" cy="1042203"/>
        </a:xfrm>
        <a:prstGeom prst="rect">
          <a:avLst/>
        </a:prstGeom>
        <a:solidFill>
          <a:schemeClr val="accent3">
            <a:lumMod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err="1" smtClean="0"/>
            <a:t>Apolipoprotein</a:t>
          </a:r>
          <a:r>
            <a:rPr lang="en-IN" sz="2000" b="1" kern="1200" dirty="0" smtClean="0"/>
            <a:t> </a:t>
          </a:r>
          <a:r>
            <a:rPr lang="el-GR" sz="2000" b="1" kern="1200" dirty="0" smtClean="0">
              <a:latin typeface="Calibri"/>
              <a:cs typeface="Calibri"/>
            </a:rPr>
            <a:t>ε</a:t>
          </a:r>
          <a:r>
            <a:rPr lang="en-IN" sz="2000" b="1" kern="1200" dirty="0" smtClean="0"/>
            <a:t> (APOE) gene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Chr</a:t>
          </a:r>
          <a:r>
            <a:rPr lang="en-US" sz="2000" b="1" kern="1200" dirty="0" smtClean="0"/>
            <a:t> 19</a:t>
          </a:r>
          <a:endParaRPr lang="en-IN" sz="2000" b="1" kern="1200" dirty="0"/>
        </a:p>
      </dsp:txBody>
      <dsp:txXfrm>
        <a:off x="6642105" y="3444964"/>
        <a:ext cx="1921115" cy="1042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5D1E-1A1D-4BCE-BE36-F6E0A2C9A332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387B6-6A7D-4F61-8641-7A77D386BD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2991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17CB2-6FEB-41B2-B79B-F5E9B70643E7}" type="slidenum">
              <a:rPr lang="en-US"/>
              <a:pPr/>
              <a:t>5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E11588-49F4-4C07-9CDD-C21379107B61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E04B79-EB2F-4FC7-90F3-D7AC86F7E1F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52928" cy="167335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Treatment of Alzheimer’s Disease</a:t>
            </a:r>
            <a:br>
              <a:rPr lang="en-US" sz="4400" dirty="0" smtClean="0"/>
            </a:br>
            <a:r>
              <a:rPr lang="en-US" sz="3200" dirty="0" smtClean="0"/>
              <a:t>Practice Parameter &amp; Review of literature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024" y="2743200"/>
            <a:ext cx="8784976" cy="19050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600" dirty="0" smtClean="0"/>
              <a:t>		</a:t>
            </a:r>
          </a:p>
          <a:p>
            <a:pPr algn="ctr"/>
            <a:endParaRPr lang="en-US" sz="2600" dirty="0" smtClean="0"/>
          </a:p>
          <a:p>
            <a:r>
              <a:rPr lang="en-US" sz="5100" dirty="0" smtClean="0"/>
              <a:t>                                Faculty </a:t>
            </a:r>
            <a:r>
              <a:rPr lang="en-US" sz="5100" dirty="0" smtClean="0"/>
              <a:t>: Dr. </a:t>
            </a:r>
            <a:r>
              <a:rPr lang="en-US" sz="5100" dirty="0" err="1" smtClean="0"/>
              <a:t>C.Rathore</a:t>
            </a:r>
            <a:r>
              <a:rPr lang="en-US" sz="2600" dirty="0" smtClean="0"/>
              <a:t>						</a:t>
            </a:r>
          </a:p>
          <a:p>
            <a:pPr algn="ctr"/>
            <a:endParaRPr lang="en-US" sz="2600" dirty="0" smtClean="0"/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						</a:t>
            </a:r>
          </a:p>
          <a:p>
            <a:pPr algn="ctr"/>
            <a:r>
              <a:rPr lang="en-US" sz="2600" dirty="0" smtClean="0"/>
              <a:t>	</a:t>
            </a:r>
            <a:r>
              <a:rPr lang="en-US" sz="2800" dirty="0" smtClean="0"/>
              <a:t>		</a:t>
            </a:r>
            <a:endParaRPr lang="en-US" sz="2800" dirty="0"/>
          </a:p>
          <a:p>
            <a:pPr algn="ctr"/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119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Cholinesterase inhibitors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712968" cy="5184576"/>
          </a:xfrm>
        </p:spPr>
        <p:txBody>
          <a:bodyPr>
            <a:noAutofit/>
          </a:bodyPr>
          <a:lstStyle/>
          <a:p>
            <a:r>
              <a:rPr lang="en-IN" sz="2400" dirty="0"/>
              <a:t>Since before </a:t>
            </a:r>
            <a:r>
              <a:rPr lang="en-IN" sz="2400" dirty="0" smtClean="0"/>
              <a:t>1915  Scopolamine</a:t>
            </a:r>
            <a:r>
              <a:rPr lang="en-IN" sz="2400" dirty="0"/>
              <a:t>, an anticholinergic agent, was used to induce amnesia </a:t>
            </a:r>
            <a:r>
              <a:rPr lang="en-IN" sz="2400" dirty="0" smtClean="0"/>
              <a:t>in women </a:t>
            </a:r>
            <a:r>
              <a:rPr lang="en-IN" sz="2400" dirty="0"/>
              <a:t>during </a:t>
            </a:r>
            <a:r>
              <a:rPr lang="en-IN" sz="2400" dirty="0" err="1"/>
              <a:t>labor</a:t>
            </a:r>
            <a:r>
              <a:rPr lang="en-IN" sz="2400" dirty="0"/>
              <a:t> </a:t>
            </a:r>
            <a:r>
              <a:rPr lang="en-IN" sz="2400" dirty="0" smtClean="0"/>
              <a:t>&amp; delivery.</a:t>
            </a:r>
          </a:p>
          <a:p>
            <a:r>
              <a:rPr lang="en-IN" sz="2400" dirty="0" smtClean="0"/>
              <a:t>In </a:t>
            </a:r>
            <a:r>
              <a:rPr lang="en-IN" sz="2400" dirty="0"/>
              <a:t>the 1970s, research explored the specific </a:t>
            </a:r>
            <a:r>
              <a:rPr lang="en-IN" sz="2400" dirty="0" smtClean="0"/>
              <a:t>cognitive effects </a:t>
            </a:r>
            <a:r>
              <a:rPr lang="en-IN" sz="2400" dirty="0"/>
              <a:t>of </a:t>
            </a:r>
            <a:r>
              <a:rPr lang="en-IN" sz="2400" dirty="0" smtClean="0"/>
              <a:t>acetylcholine</a:t>
            </a:r>
          </a:p>
          <a:p>
            <a:r>
              <a:rPr lang="en-IN" sz="2400" dirty="0" smtClean="0"/>
              <a:t>Later </a:t>
            </a:r>
            <a:r>
              <a:rPr lang="en-IN" sz="2400" dirty="0"/>
              <a:t>research was </a:t>
            </a:r>
            <a:r>
              <a:rPr lang="en-IN" sz="2400" dirty="0" smtClean="0"/>
              <a:t>done in </a:t>
            </a:r>
            <a:r>
              <a:rPr lang="en-IN" sz="2400" dirty="0"/>
              <a:t>AD </a:t>
            </a:r>
            <a:r>
              <a:rPr lang="en-IN" sz="2400" dirty="0" smtClean="0"/>
              <a:t>pts. </a:t>
            </a:r>
            <a:r>
              <a:rPr lang="en-IN" sz="2400" dirty="0"/>
              <a:t>using </a:t>
            </a:r>
            <a:r>
              <a:rPr lang="en-IN" sz="2400" dirty="0" smtClean="0"/>
              <a:t>iv/oral </a:t>
            </a:r>
            <a:r>
              <a:rPr lang="en-IN" sz="2400" dirty="0" err="1"/>
              <a:t>P</a:t>
            </a:r>
            <a:r>
              <a:rPr lang="en-IN" sz="2400" dirty="0" err="1" smtClean="0"/>
              <a:t>hysostigmine</a:t>
            </a:r>
            <a:r>
              <a:rPr lang="en-IN" sz="2400" dirty="0" smtClean="0"/>
              <a:t> </a:t>
            </a:r>
            <a:r>
              <a:rPr lang="en-IN" sz="1800" dirty="0" smtClean="0"/>
              <a:t>(Davis </a:t>
            </a:r>
            <a:r>
              <a:rPr lang="en-IN" sz="1800" dirty="0"/>
              <a:t>and </a:t>
            </a:r>
            <a:r>
              <a:rPr lang="en-IN" sz="1800" dirty="0" err="1" smtClean="0"/>
              <a:t>Mohs</a:t>
            </a:r>
            <a:r>
              <a:rPr lang="en-IN" sz="1800" dirty="0" smtClean="0"/>
              <a:t> </a:t>
            </a:r>
            <a:r>
              <a:rPr lang="en-IN" sz="1800" dirty="0"/>
              <a:t>and </a:t>
            </a:r>
            <a:r>
              <a:rPr lang="en-IN" sz="1800" dirty="0" err="1"/>
              <a:t>Mohs</a:t>
            </a:r>
            <a:r>
              <a:rPr lang="en-IN" sz="1800" dirty="0"/>
              <a:t> et </a:t>
            </a:r>
            <a:r>
              <a:rPr lang="en-IN" sz="1800" dirty="0" smtClean="0"/>
              <a:t>al</a:t>
            </a:r>
            <a:r>
              <a:rPr lang="en-IN" sz="1800" dirty="0"/>
              <a:t> </a:t>
            </a:r>
            <a:r>
              <a:rPr lang="en-IN" sz="1800" dirty="0" smtClean="0"/>
              <a:t>1982, 1985). </a:t>
            </a:r>
          </a:p>
          <a:p>
            <a:endParaRPr lang="en-IN" sz="2400" dirty="0" smtClean="0"/>
          </a:p>
          <a:p>
            <a:r>
              <a:rPr lang="en-IN" sz="2400" dirty="0" smtClean="0"/>
              <a:t>In </a:t>
            </a:r>
            <a:r>
              <a:rPr lang="en-IN" sz="2400" dirty="0"/>
              <a:t>1983, the first </a:t>
            </a:r>
            <a:r>
              <a:rPr lang="en-IN" sz="2400" dirty="0" smtClean="0"/>
              <a:t>acetyl cholinesterase </a:t>
            </a:r>
            <a:r>
              <a:rPr lang="en-IN" sz="2400" dirty="0"/>
              <a:t>inhibitor was approved </a:t>
            </a:r>
            <a:r>
              <a:rPr lang="en-IN" sz="2400" dirty="0" err="1"/>
              <a:t>T</a:t>
            </a:r>
            <a:r>
              <a:rPr lang="en-IN" sz="2400" dirty="0" err="1" smtClean="0"/>
              <a:t>acrine</a:t>
            </a:r>
            <a:r>
              <a:rPr lang="en-IN" sz="2400" dirty="0" smtClean="0"/>
              <a:t> </a:t>
            </a:r>
            <a:r>
              <a:rPr lang="en-IN" sz="2400" dirty="0"/>
              <a:t>(</a:t>
            </a:r>
            <a:r>
              <a:rPr lang="en-IN" sz="2400" dirty="0" err="1"/>
              <a:t>Cognex</a:t>
            </a:r>
            <a:r>
              <a:rPr lang="en-IN" sz="2400" dirty="0" smtClean="0"/>
              <a:t>). </a:t>
            </a:r>
          </a:p>
          <a:p>
            <a:endParaRPr lang="en-IN" sz="2400" dirty="0" smtClean="0"/>
          </a:p>
          <a:p>
            <a:r>
              <a:rPr lang="en-IN" sz="2400" dirty="0" smtClean="0"/>
              <a:t>It </a:t>
            </a:r>
            <a:r>
              <a:rPr lang="en-IN" sz="2400" dirty="0"/>
              <a:t>was hampered by 4 times </a:t>
            </a:r>
            <a:r>
              <a:rPr lang="en-IN" sz="2400" dirty="0" smtClean="0"/>
              <a:t>per day </a:t>
            </a:r>
            <a:r>
              <a:rPr lang="en-IN" sz="2400" dirty="0"/>
              <a:t>dosing, reversible hepatocellular injury in up to 50% of patients, and very </a:t>
            </a:r>
            <a:r>
              <a:rPr lang="en-IN" sz="2400" dirty="0" smtClean="0"/>
              <a:t>poor tolerability </a:t>
            </a:r>
            <a:r>
              <a:rPr lang="en-IN" sz="2400" dirty="0"/>
              <a:t>due to significant </a:t>
            </a:r>
            <a:r>
              <a:rPr lang="en-IN" sz="2400" dirty="0" smtClean="0"/>
              <a:t>cholinergic </a:t>
            </a:r>
            <a:r>
              <a:rPr lang="en-IN" sz="2400" dirty="0"/>
              <a:t>side effects of nausea, </a:t>
            </a:r>
            <a:r>
              <a:rPr lang="en-IN" sz="2400" dirty="0" smtClean="0"/>
              <a:t>vomiting &amp; </a:t>
            </a:r>
            <a:r>
              <a:rPr lang="en-IN" sz="2400" dirty="0" err="1" smtClean="0"/>
              <a:t>diarrhea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5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2009 Cochrane review for </a:t>
            </a:r>
            <a:r>
              <a:rPr lang="en-US" sz="3600" dirty="0" err="1" smtClean="0"/>
              <a:t>ChEI</a:t>
            </a:r>
            <a:r>
              <a:rPr lang="en-US" sz="3600" dirty="0" smtClean="0"/>
              <a:t> in AD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400" dirty="0" smtClean="0"/>
          </a:p>
          <a:p>
            <a:endParaRPr lang="en-IN" sz="2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903105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311"/>
            <a:ext cx="1728192" cy="190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3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356300"/>
          </a:xfrm>
        </p:spPr>
        <p:txBody>
          <a:bodyPr>
            <a:noAutofit/>
          </a:bodyPr>
          <a:lstStyle/>
          <a:p>
            <a:pPr algn="ctr"/>
            <a:r>
              <a:rPr lang="en-IN" sz="2000" dirty="0"/>
              <a:t>Summary estimates for the change in </a:t>
            </a:r>
            <a:r>
              <a:rPr lang="en-IN" sz="2000" dirty="0" smtClean="0"/>
              <a:t>AD Assessment Scale(ADAS-cog</a:t>
            </a:r>
            <a:r>
              <a:rPr lang="en-IN" sz="2000" dirty="0"/>
              <a:t>) scores.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2932"/>
            <a:ext cx="6912768" cy="562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75457"/>
            <a:ext cx="6804248" cy="68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5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373216"/>
            <a:ext cx="8229600" cy="144016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Not many </a:t>
            </a:r>
            <a:r>
              <a:rPr lang="en-IN" sz="2400" dirty="0"/>
              <a:t>head-to-head studies have </a:t>
            </a:r>
            <a:r>
              <a:rPr lang="en-IN" sz="2400" dirty="0" smtClean="0"/>
              <a:t>compared the </a:t>
            </a:r>
            <a:r>
              <a:rPr lang="en-IN" sz="2400" dirty="0"/>
              <a:t>efficacy of the cholinesterase inhibitors, and </a:t>
            </a:r>
            <a:r>
              <a:rPr lang="en-IN" sz="2400" dirty="0" smtClean="0"/>
              <a:t>their main </a:t>
            </a:r>
            <a:r>
              <a:rPr lang="en-IN" sz="2400" dirty="0"/>
              <a:t>differences are their side effect profiles and </a:t>
            </a:r>
            <a:r>
              <a:rPr lang="en-IN" sz="2400" dirty="0" smtClean="0"/>
              <a:t>administration regimens</a:t>
            </a:r>
            <a:endParaRPr lang="en-IN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3601"/>
            <a:ext cx="7128792" cy="428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9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" y="1556792"/>
            <a:ext cx="908664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1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" y="2226329"/>
            <a:ext cx="9098149" cy="401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1772816"/>
            <a:ext cx="913894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0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/>
              <a:t>Memantine</a:t>
            </a:r>
            <a:r>
              <a:rPr lang="en-US" sz="4000" dirty="0" smtClean="0"/>
              <a:t>: NMDA antagonist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First synthesized by Lily &amp; Company  in  1968.</a:t>
            </a:r>
          </a:p>
          <a:p>
            <a:r>
              <a:rPr lang="en-US" sz="2400" dirty="0" smtClean="0"/>
              <a:t>FDA approval for Rx of moderate to severe AD in 2003</a:t>
            </a:r>
          </a:p>
          <a:p>
            <a:endParaRPr lang="en-US" sz="2400" dirty="0"/>
          </a:p>
          <a:p>
            <a:r>
              <a:rPr lang="en-IN" sz="2400" dirty="0" smtClean="0"/>
              <a:t>Most </a:t>
            </a:r>
            <a:r>
              <a:rPr lang="en-IN" sz="2400" dirty="0"/>
              <a:t>useful aspect of </a:t>
            </a:r>
            <a:r>
              <a:rPr lang="en-IN" sz="2400" dirty="0" err="1" smtClean="0"/>
              <a:t>memantine</a:t>
            </a:r>
            <a:r>
              <a:rPr lang="en-IN" sz="2400" dirty="0" smtClean="0"/>
              <a:t> appears to be  </a:t>
            </a:r>
            <a:r>
              <a:rPr lang="en-IN" sz="2400" dirty="0"/>
              <a:t>a delay in emergence of agitation/</a:t>
            </a:r>
            <a:r>
              <a:rPr lang="en-IN" sz="2400" dirty="0" err="1"/>
              <a:t>agressivity</a:t>
            </a:r>
            <a:r>
              <a:rPr lang="en-IN" sz="2400" dirty="0"/>
              <a:t> </a:t>
            </a:r>
            <a:r>
              <a:rPr lang="en-IN" sz="2400" dirty="0" smtClean="0"/>
              <a:t>and possibly </a:t>
            </a:r>
            <a:r>
              <a:rPr lang="en-IN" sz="2400" dirty="0"/>
              <a:t>other neuropsychiatric symptoms or </a:t>
            </a:r>
            <a:r>
              <a:rPr lang="en-IN" sz="2400" dirty="0" smtClean="0"/>
              <a:t>alleviation of </a:t>
            </a:r>
            <a:r>
              <a:rPr lang="en-IN" sz="2400" dirty="0"/>
              <a:t>such symptoms when present (Cummings et al</a:t>
            </a:r>
            <a:r>
              <a:rPr lang="en-IN" sz="2400" dirty="0" smtClean="0"/>
              <a:t>.,2006</a:t>
            </a:r>
            <a:r>
              <a:rPr lang="en-IN" sz="2400" dirty="0"/>
              <a:t>).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This </a:t>
            </a:r>
            <a:r>
              <a:rPr lang="en-IN" sz="2400" dirty="0"/>
              <a:t>may translate into a “neuroleptic </a:t>
            </a:r>
            <a:r>
              <a:rPr lang="en-IN" sz="2400" dirty="0" smtClean="0"/>
              <a:t>sparing effect</a:t>
            </a:r>
            <a:r>
              <a:rPr lang="en-IN" sz="2400" dirty="0"/>
              <a:t>” where atypical neuroleptics would not </a:t>
            </a:r>
            <a:r>
              <a:rPr lang="en-IN" sz="2400" dirty="0" smtClean="0"/>
              <a:t>be required </a:t>
            </a:r>
            <a:r>
              <a:rPr lang="en-IN" sz="2400" dirty="0"/>
              <a:t>at all or lower doses would be sufficient.</a:t>
            </a:r>
          </a:p>
        </p:txBody>
      </p:sp>
    </p:spTree>
    <p:extLst>
      <p:ext uri="{BB962C8B-B14F-4D97-AF65-F5344CB8AC3E}">
        <p14:creationId xmlns="" xmlns:p14="http://schemas.microsoft.com/office/powerpoint/2010/main" val="13376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6" y="-27384"/>
            <a:ext cx="7506022" cy="166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7066845" cy="115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77048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7" y="1628800"/>
            <a:ext cx="3019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60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Memantine</a:t>
            </a:r>
            <a:r>
              <a:rPr lang="en-US" sz="4000" dirty="0" smtClean="0"/>
              <a:t> in combination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When </a:t>
            </a:r>
            <a:r>
              <a:rPr lang="en-IN" sz="2400" dirty="0" err="1"/>
              <a:t>M</a:t>
            </a:r>
            <a:r>
              <a:rPr lang="en-IN" sz="2400" dirty="0" err="1" smtClean="0"/>
              <a:t>emantine</a:t>
            </a:r>
            <a:r>
              <a:rPr lang="en-IN" sz="2400" dirty="0" smtClean="0"/>
              <a:t> </a:t>
            </a:r>
            <a:r>
              <a:rPr lang="en-IN" sz="2400" dirty="0"/>
              <a:t>was administered to </a:t>
            </a:r>
            <a:r>
              <a:rPr lang="en-IN" sz="2400" dirty="0" err="1" smtClean="0"/>
              <a:t>pts</a:t>
            </a:r>
            <a:r>
              <a:rPr lang="en-IN" sz="2400" dirty="0" smtClean="0"/>
              <a:t> with </a:t>
            </a:r>
            <a:r>
              <a:rPr lang="en-IN" sz="2400" dirty="0"/>
              <a:t>moderate-to-severe </a:t>
            </a:r>
            <a:r>
              <a:rPr lang="en-IN" sz="2400" dirty="0" smtClean="0"/>
              <a:t>AD who were </a:t>
            </a:r>
            <a:r>
              <a:rPr lang="en-IN" sz="2400" dirty="0"/>
              <a:t>receiving stable doses of a cholinesterase inhibitor</a:t>
            </a:r>
            <a:r>
              <a:rPr lang="en-IN" sz="2400" dirty="0" smtClean="0"/>
              <a:t>, there </a:t>
            </a:r>
            <a:r>
              <a:rPr lang="en-IN" sz="2400" dirty="0"/>
              <a:t>was cognitive improvement, </a:t>
            </a:r>
            <a:r>
              <a:rPr lang="en-IN" sz="2400" dirty="0" smtClean="0"/>
              <a:t>reduced decline </a:t>
            </a:r>
            <a:r>
              <a:rPr lang="en-IN" sz="2400" dirty="0"/>
              <a:t>in </a:t>
            </a:r>
            <a:r>
              <a:rPr lang="en-IN" sz="2400" dirty="0" smtClean="0"/>
              <a:t>ADL, </a:t>
            </a:r>
            <a:r>
              <a:rPr lang="en-IN" sz="2400" dirty="0"/>
              <a:t>and a </a:t>
            </a:r>
            <a:r>
              <a:rPr lang="en-IN" sz="2400" dirty="0" smtClean="0"/>
              <a:t>reduced </a:t>
            </a:r>
            <a:r>
              <a:rPr lang="en-IN" sz="2400" dirty="0" err="1" smtClean="0"/>
              <a:t>freq</a:t>
            </a:r>
            <a:r>
              <a:rPr lang="en-IN" sz="2400" dirty="0" smtClean="0"/>
              <a:t> </a:t>
            </a:r>
            <a:r>
              <a:rPr lang="en-IN" sz="2400" dirty="0"/>
              <a:t>of new </a:t>
            </a:r>
            <a:r>
              <a:rPr lang="en-IN" sz="2400" dirty="0" err="1"/>
              <a:t>behavioral</a:t>
            </a:r>
            <a:r>
              <a:rPr lang="en-IN" sz="2400" dirty="0"/>
              <a:t> symptoms as </a:t>
            </a:r>
            <a:r>
              <a:rPr lang="en-IN" sz="2400" dirty="0" smtClean="0"/>
              <a:t>compared with </a:t>
            </a:r>
            <a:r>
              <a:rPr lang="en-IN" sz="2400" dirty="0"/>
              <a:t>those receiving placebo</a:t>
            </a:r>
            <a:r>
              <a:rPr lang="en-IN" sz="2400" dirty="0" smtClean="0"/>
              <a:t>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3645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4623"/>
            <a:ext cx="9039225" cy="523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56051"/>
            <a:ext cx="7172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4674841"/>
            <a:ext cx="2808312" cy="609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/>
          <p:cNvCxnSpPr/>
          <p:nvPr/>
        </p:nvCxnSpPr>
        <p:spPr>
          <a:xfrm>
            <a:off x="3131840" y="3933056"/>
            <a:ext cx="5904656" cy="0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59832" y="4149080"/>
            <a:ext cx="5904656" cy="0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27584" y="5373216"/>
            <a:ext cx="7416824" cy="1401290"/>
          </a:xfrm>
          <a:prstGeom prst="rect">
            <a:avLst/>
          </a:prstGeom>
          <a:solidFill>
            <a:srgbClr val="0E58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158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Classification of AD</a:t>
            </a:r>
          </a:p>
          <a:p>
            <a:r>
              <a:rPr lang="en-US" dirty="0" smtClean="0"/>
              <a:t>Recommended treatment</a:t>
            </a:r>
          </a:p>
          <a:p>
            <a:r>
              <a:rPr lang="en-US" dirty="0" smtClean="0"/>
              <a:t>Treatment guidelines</a:t>
            </a:r>
          </a:p>
          <a:p>
            <a:r>
              <a:rPr lang="en-US" dirty="0" smtClean="0"/>
              <a:t>Disease mechanisms &amp; current targeted treatment approaches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31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Psychopharmacologic agents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1"/>
            <a:ext cx="8640960" cy="4896544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/>
              <a:t>Upto</a:t>
            </a:r>
            <a:r>
              <a:rPr lang="en-US" sz="2400" dirty="0" smtClean="0"/>
              <a:t> 80</a:t>
            </a:r>
            <a:r>
              <a:rPr lang="en-US" sz="1700" dirty="0" smtClean="0"/>
              <a:t>%</a:t>
            </a:r>
            <a:r>
              <a:rPr lang="en-US" sz="2400" dirty="0" smtClean="0"/>
              <a:t> of AD patients </a:t>
            </a:r>
            <a:r>
              <a:rPr lang="en-US" sz="2400" dirty="0"/>
              <a:t> </a:t>
            </a:r>
            <a:r>
              <a:rPr lang="en-US" sz="2400" dirty="0" smtClean="0"/>
              <a:t>report neuropsychiatric symptoms.</a:t>
            </a:r>
          </a:p>
          <a:p>
            <a:endParaRPr lang="en-US" sz="2400" dirty="0" smtClean="0"/>
          </a:p>
          <a:p>
            <a:r>
              <a:rPr lang="en-US" sz="2400" dirty="0" smtClean="0"/>
              <a:t>Early phase: mood changes &amp; apathy, depression</a:t>
            </a:r>
          </a:p>
          <a:p>
            <a:r>
              <a:rPr lang="en-US" sz="2400" dirty="0" smtClean="0"/>
              <a:t>Middle &amp; later phase: Psychosis &amp; Agitation</a:t>
            </a:r>
          </a:p>
          <a:p>
            <a:endParaRPr lang="en-US" sz="2400" dirty="0"/>
          </a:p>
          <a:p>
            <a:r>
              <a:rPr lang="en-US" sz="2400" dirty="0" smtClean="0"/>
              <a:t>Subtypes of agitation: Delirium, Depression, Psychosis, Insomnia, Anxiety, </a:t>
            </a:r>
            <a:r>
              <a:rPr lang="en-US" sz="2400" dirty="0" err="1" smtClean="0"/>
              <a:t>Sundowning</a:t>
            </a:r>
            <a:r>
              <a:rPr lang="en-US" sz="2400" dirty="0" smtClean="0"/>
              <a:t>, Osteoarthritic pain, Anger</a:t>
            </a:r>
          </a:p>
          <a:p>
            <a:endParaRPr lang="en-US" sz="2400" dirty="0" smtClean="0"/>
          </a:p>
          <a:p>
            <a:r>
              <a:rPr lang="en-US" sz="2400" dirty="0" smtClean="0"/>
              <a:t>Wandering becomes common as AD progresses</a:t>
            </a:r>
          </a:p>
          <a:p>
            <a:endParaRPr lang="en-US" sz="2400" dirty="0"/>
          </a:p>
          <a:p>
            <a:r>
              <a:rPr lang="en-US" sz="2400" b="1" dirty="0" smtClean="0"/>
              <a:t>The Three </a:t>
            </a:r>
            <a:r>
              <a:rPr lang="en-US" sz="2400" b="1" dirty="0" err="1" smtClean="0"/>
              <a:t>Rs</a:t>
            </a:r>
            <a:r>
              <a:rPr lang="en-US" sz="2400" b="1" dirty="0" smtClean="0"/>
              <a:t> approach</a:t>
            </a:r>
            <a:r>
              <a:rPr lang="en-US" sz="2400" dirty="0" smtClean="0"/>
              <a:t>: </a:t>
            </a:r>
            <a:r>
              <a:rPr lang="en-US" sz="2400" i="1" dirty="0" smtClean="0"/>
              <a:t>R</a:t>
            </a:r>
            <a:r>
              <a:rPr lang="en-US" sz="2400" dirty="0" smtClean="0"/>
              <a:t>epeat, </a:t>
            </a:r>
            <a:r>
              <a:rPr lang="en-US" sz="2400" i="1" dirty="0" smtClean="0"/>
              <a:t>R</a:t>
            </a:r>
            <a:r>
              <a:rPr lang="en-US" sz="2400" dirty="0" smtClean="0"/>
              <a:t>eassure, </a:t>
            </a:r>
            <a:r>
              <a:rPr lang="en-US" sz="2400" i="1" dirty="0" smtClean="0"/>
              <a:t>R</a:t>
            </a:r>
            <a:r>
              <a:rPr lang="en-US" sz="2400" dirty="0" smtClean="0"/>
              <a:t>edirect</a:t>
            </a:r>
          </a:p>
          <a:p>
            <a:r>
              <a:rPr lang="en-IN" sz="2400" dirty="0" smtClean="0"/>
              <a:t>With </a:t>
            </a:r>
            <a:r>
              <a:rPr lang="en-IN" sz="2400" dirty="0"/>
              <a:t>this approach, </a:t>
            </a:r>
            <a:r>
              <a:rPr lang="en-IN" sz="2400" dirty="0" smtClean="0"/>
              <a:t>the caregiver </a:t>
            </a:r>
            <a:r>
              <a:rPr lang="en-IN" sz="2400" dirty="0"/>
              <a:t>repeats an instruction or answer to a question </a:t>
            </a:r>
            <a:r>
              <a:rPr lang="en-IN" sz="2400" dirty="0" smtClean="0"/>
              <a:t>as needed </a:t>
            </a:r>
            <a:r>
              <a:rPr lang="en-IN" sz="2400" dirty="0"/>
              <a:t>and redirects the patient to another activity </a:t>
            </a:r>
            <a:r>
              <a:rPr lang="en-IN" sz="2400" dirty="0" smtClean="0"/>
              <a:t>to divert </a:t>
            </a:r>
            <a:r>
              <a:rPr lang="en-IN" sz="2400" dirty="0"/>
              <a:t>attention from a problematic situation.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6074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461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556793"/>
            <a:ext cx="4320480" cy="5273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3"/>
            <a:ext cx="4716016" cy="5293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53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252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880320" cy="36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3195"/>
            <a:ext cx="4320480" cy="349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608512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95736" y="3861048"/>
            <a:ext cx="2088232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504" y="4077072"/>
            <a:ext cx="3132348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36096" y="2924944"/>
            <a:ext cx="2088232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6136" y="4437112"/>
            <a:ext cx="316835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90256" y="4653136"/>
            <a:ext cx="444624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92080" y="5661248"/>
            <a:ext cx="367240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99992" y="5877272"/>
            <a:ext cx="208823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496" y="2492896"/>
            <a:ext cx="3132348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16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Antipsychotic agents: Atypical &amp; Typical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3999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0" y="4208859"/>
            <a:ext cx="915551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4962872"/>
            <a:ext cx="8712968" cy="698376"/>
          </a:xfrm>
          <a:prstGeom prst="rect">
            <a:avLst/>
          </a:prstGeom>
          <a:solidFill>
            <a:srgbClr val="00B0F0">
              <a:alpha val="38039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/>
          <p:cNvCxnSpPr/>
          <p:nvPr/>
        </p:nvCxnSpPr>
        <p:spPr>
          <a:xfrm>
            <a:off x="7668344" y="4725144"/>
            <a:ext cx="136815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520" y="4941168"/>
            <a:ext cx="5184576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9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91440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24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15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Anti depressant drugs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3933056"/>
            <a:ext cx="913199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64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435280" cy="1252728"/>
          </a:xfrm>
        </p:spPr>
        <p:txBody>
          <a:bodyPr>
            <a:noAutofit/>
          </a:bodyPr>
          <a:lstStyle/>
          <a:p>
            <a:pPr algn="ctr"/>
            <a:r>
              <a:rPr lang="en-IN" sz="3600" dirty="0"/>
              <a:t>Management of Agitation in 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0850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49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160"/>
            <a:ext cx="9144000" cy="409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16530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Expert Consensus Panel for Agitation in Dementia</a:t>
            </a:r>
            <a:r>
              <a:rPr lang="en-IN" dirty="0" smtClean="0"/>
              <a:t>. </a:t>
            </a:r>
            <a:r>
              <a:rPr lang="nn-NO" dirty="0" smtClean="0"/>
              <a:t>Postgrad </a:t>
            </a:r>
            <a:r>
              <a:rPr lang="nn-NO" dirty="0"/>
              <a:t>Med 1998 </a:t>
            </a:r>
            <a:r>
              <a:rPr lang="nn-NO" dirty="0" smtClean="0"/>
              <a:t>Apr;1-88</a:t>
            </a:r>
            <a:r>
              <a:rPr lang="nn-NO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095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893"/>
            <a:ext cx="9036496" cy="676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72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435280" cy="125272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Alzheimer’s association </a:t>
            </a:r>
            <a:br>
              <a:rPr lang="en-US" sz="3600" dirty="0" smtClean="0"/>
            </a:br>
            <a:r>
              <a:rPr lang="en-US" sz="3600" dirty="0" smtClean="0"/>
              <a:t>Safe Return Program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9"/>
            <a:ext cx="8435280" cy="4824536"/>
          </a:xfrm>
        </p:spPr>
        <p:txBody>
          <a:bodyPr>
            <a:noAutofit/>
          </a:bodyPr>
          <a:lstStyle/>
          <a:p>
            <a:r>
              <a:rPr lang="en-IN" sz="2400" dirty="0"/>
              <a:t>Alzheimer’s Association Safe </a:t>
            </a:r>
            <a:r>
              <a:rPr lang="en-IN" sz="2400" dirty="0" smtClean="0"/>
              <a:t>Return </a:t>
            </a:r>
            <a:r>
              <a:rPr lang="en-IN" sz="2400" dirty="0"/>
              <a:t>is a </a:t>
            </a:r>
            <a:r>
              <a:rPr lang="en-IN" sz="2400" dirty="0" smtClean="0"/>
              <a:t>24-hr nationwide </a:t>
            </a:r>
            <a:r>
              <a:rPr lang="en-IN" sz="2400" dirty="0"/>
              <a:t>emergency response service for individuals  </a:t>
            </a:r>
            <a:r>
              <a:rPr lang="en-IN" sz="2400" dirty="0" smtClean="0"/>
              <a:t>with AD </a:t>
            </a:r>
            <a:r>
              <a:rPr lang="en-IN" sz="2400" dirty="0"/>
              <a:t>or a related dementia that wander or who have a medical emergency. </a:t>
            </a:r>
          </a:p>
          <a:p>
            <a:r>
              <a:rPr lang="en-IN" sz="2400" dirty="0"/>
              <a:t>If an individual with </a:t>
            </a:r>
            <a:r>
              <a:rPr lang="en-IN" sz="2400" dirty="0" smtClean="0"/>
              <a:t>AD wanders </a:t>
            </a:r>
            <a:r>
              <a:rPr lang="en-IN" sz="2400" dirty="0"/>
              <a:t>and becomes lost, caregivers can </a:t>
            </a:r>
            <a:r>
              <a:rPr lang="en-IN" sz="2400" dirty="0" smtClean="0"/>
              <a:t> call </a:t>
            </a:r>
            <a:r>
              <a:rPr lang="en-IN" sz="2400" dirty="0"/>
              <a:t>the </a:t>
            </a:r>
            <a:r>
              <a:rPr lang="en-IN" sz="2400" dirty="0" smtClean="0"/>
              <a:t>24-hr </a:t>
            </a:r>
            <a:r>
              <a:rPr lang="en-IN" sz="2400" dirty="0"/>
              <a:t>emergency response </a:t>
            </a:r>
            <a:r>
              <a:rPr lang="en-IN" sz="2400" dirty="0" smtClean="0"/>
              <a:t>line </a:t>
            </a:r>
            <a:r>
              <a:rPr lang="en-IN" sz="2400" dirty="0"/>
              <a:t>to report it. </a:t>
            </a:r>
            <a:endParaRPr lang="en-IN" sz="2400" dirty="0" smtClean="0"/>
          </a:p>
          <a:p>
            <a:r>
              <a:rPr lang="en-IN" sz="2400" dirty="0" smtClean="0"/>
              <a:t>A </a:t>
            </a:r>
            <a:r>
              <a:rPr lang="en-IN" sz="2400" dirty="0"/>
              <a:t>community support </a:t>
            </a:r>
            <a:r>
              <a:rPr lang="en-IN" sz="2400" dirty="0" smtClean="0"/>
              <a:t> network </a:t>
            </a:r>
            <a:r>
              <a:rPr lang="en-IN" sz="2400" dirty="0"/>
              <a:t>will be activated, including local Alzheimer’s Association chapters and </a:t>
            </a:r>
            <a:r>
              <a:rPr lang="en-IN" sz="2400" dirty="0" smtClean="0"/>
              <a:t>law enforcement </a:t>
            </a:r>
            <a:r>
              <a:rPr lang="en-IN" sz="2400" dirty="0"/>
              <a:t>agencies, to help reunite the </a:t>
            </a:r>
            <a:r>
              <a:rPr lang="en-IN" sz="2400" dirty="0" smtClean="0"/>
              <a:t>caregiver </a:t>
            </a:r>
            <a:r>
              <a:rPr lang="en-IN" sz="2400" dirty="0"/>
              <a:t>with the </a:t>
            </a:r>
            <a:r>
              <a:rPr lang="en-IN" sz="2400" dirty="0" smtClean="0"/>
              <a:t>person.</a:t>
            </a:r>
          </a:p>
          <a:p>
            <a:endParaRPr lang="en-IN" sz="2400" dirty="0" smtClean="0"/>
          </a:p>
          <a:p>
            <a:r>
              <a:rPr lang="en-IN" sz="2400" dirty="0"/>
              <a:t>The </a:t>
            </a:r>
            <a:r>
              <a:rPr lang="en-IN" sz="2400" dirty="0" err="1"/>
              <a:t>enrollment</a:t>
            </a:r>
            <a:r>
              <a:rPr lang="en-IN" sz="2400" dirty="0"/>
              <a:t> fee is $49.95 with an annual renewal fee of $25.</a:t>
            </a:r>
          </a:p>
        </p:txBody>
      </p:sp>
    </p:spTree>
    <p:extLst>
      <p:ext uri="{BB962C8B-B14F-4D97-AF65-F5344CB8AC3E}">
        <p14:creationId xmlns="" xmlns:p14="http://schemas.microsoft.com/office/powerpoint/2010/main" val="1949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</a:t>
            </a:r>
            <a:r>
              <a:rPr lang="en-US" sz="4000" dirty="0" smtClean="0"/>
              <a:t>ntroduction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5191"/>
            <a:ext cx="8712968" cy="4894169"/>
          </a:xfrm>
        </p:spPr>
        <p:txBody>
          <a:bodyPr>
            <a:noAutofit/>
          </a:bodyPr>
          <a:lstStyle/>
          <a:p>
            <a:r>
              <a:rPr lang="en-IN" sz="2400" dirty="0"/>
              <a:t>Alzheimer’s disease is the largest unmet medical need in neurology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r>
              <a:rPr lang="en-IN" sz="2400" dirty="0"/>
              <a:t>Without advances in therapy, the number of </a:t>
            </a:r>
            <a:r>
              <a:rPr lang="en-IN" sz="2400" dirty="0" smtClean="0"/>
              <a:t>symptomatic cases </a:t>
            </a:r>
            <a:r>
              <a:rPr lang="en-IN" sz="2400" dirty="0"/>
              <a:t>in the United States is predicted to rise to </a:t>
            </a:r>
            <a:r>
              <a:rPr lang="en-IN" sz="2400" dirty="0" smtClean="0"/>
              <a:t>13.2  </a:t>
            </a:r>
            <a:r>
              <a:rPr lang="en-IN" sz="2400" dirty="0"/>
              <a:t>million by 2050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IN" sz="2400" dirty="0" smtClean="0"/>
              <a:t>The </a:t>
            </a:r>
            <a:r>
              <a:rPr lang="en-IN" sz="2400" dirty="0"/>
              <a:t>cost </a:t>
            </a:r>
            <a:r>
              <a:rPr lang="en-IN" sz="2400" dirty="0" smtClean="0"/>
              <a:t>of caring </a:t>
            </a:r>
            <a:r>
              <a:rPr lang="en-IN" sz="2400" dirty="0"/>
              <a:t>for patients with Alzheimer’s disease is extraordinary; annual expenditures </a:t>
            </a:r>
            <a:r>
              <a:rPr lang="en-IN" sz="2400" dirty="0" smtClean="0"/>
              <a:t>total &gt; $ 100 billion.</a:t>
            </a:r>
          </a:p>
          <a:p>
            <a:pPr marL="118872" indent="0">
              <a:buNone/>
            </a:pPr>
            <a:endParaRPr lang="en-IN" sz="2400" dirty="0"/>
          </a:p>
          <a:p>
            <a:r>
              <a:rPr lang="en-IN" sz="2400" dirty="0"/>
              <a:t>These figures underscore the urgency of </a:t>
            </a:r>
            <a:r>
              <a:rPr lang="en-IN" sz="2400" dirty="0" smtClean="0"/>
              <a:t>seeking more </a:t>
            </a:r>
            <a:r>
              <a:rPr lang="en-IN" sz="2400" dirty="0"/>
              <a:t>effective therapeutic interventions for patients with Alzheimer’s disease.</a:t>
            </a:r>
          </a:p>
        </p:txBody>
      </p:sp>
    </p:spTree>
    <p:extLst>
      <p:ext uri="{BB962C8B-B14F-4D97-AF65-F5344CB8AC3E}">
        <p14:creationId xmlns="" xmlns:p14="http://schemas.microsoft.com/office/powerpoint/2010/main" val="26679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Alliance with care givers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3" y="1380197"/>
            <a:ext cx="7461285" cy="55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41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/>
          </a:bodyPr>
          <a:lstStyle/>
          <a:p>
            <a:r>
              <a:rPr lang="en-IN" sz="2800" dirty="0"/>
              <a:t>There are only 5 medications approved by the </a:t>
            </a:r>
            <a:r>
              <a:rPr lang="en-IN" sz="2800" dirty="0" smtClean="0"/>
              <a:t>FDA </a:t>
            </a:r>
            <a:r>
              <a:rPr lang="en-IN" sz="2800" dirty="0"/>
              <a:t>to </a:t>
            </a:r>
            <a:r>
              <a:rPr lang="en-IN" sz="2800" dirty="0" smtClean="0"/>
              <a:t>treat AD</a:t>
            </a:r>
            <a:r>
              <a:rPr lang="en-IN" sz="2800" dirty="0"/>
              <a:t>. </a:t>
            </a:r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These </a:t>
            </a:r>
            <a:r>
              <a:rPr lang="en-IN" sz="2800" dirty="0"/>
              <a:t>medications ameliorate the symptoms and can improve the functioning </a:t>
            </a:r>
            <a:r>
              <a:rPr lang="en-IN" sz="2800" dirty="0" smtClean="0"/>
              <a:t>of patients </a:t>
            </a:r>
            <a:r>
              <a:rPr lang="en-IN" sz="2800" dirty="0"/>
              <a:t>with AD, but they are not curative, nor do they significantly change the course </a:t>
            </a:r>
            <a:r>
              <a:rPr lang="en-IN" sz="2800" dirty="0" smtClean="0"/>
              <a:t>of the </a:t>
            </a:r>
            <a:r>
              <a:rPr lang="en-IN" sz="2800" dirty="0"/>
              <a:t>illness</a:t>
            </a:r>
            <a:r>
              <a:rPr lang="en-IN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Because the benefits of these drugs is small, their cost effectiveness has been questioned.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22094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Treatment Guidelines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860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79403"/>
            <a:ext cx="8856984" cy="4989957"/>
          </a:xfrm>
        </p:spPr>
        <p:txBody>
          <a:bodyPr>
            <a:normAutofit/>
          </a:bodyPr>
          <a:lstStyle/>
          <a:p>
            <a:r>
              <a:rPr lang="en-IN" sz="2400" dirty="0"/>
              <a:t>The authors searched the literature for four clinical questions: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1</a:t>
            </a:r>
            <a:r>
              <a:rPr lang="en-IN" sz="2400" dirty="0"/>
              <a:t>) Does pharmacotherapy for cognitive symptoms improve outcomes in patients with dementia?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2</a:t>
            </a:r>
            <a:r>
              <a:rPr lang="en-IN" sz="2400" dirty="0"/>
              <a:t>) Does pharmacotherapy for </a:t>
            </a:r>
            <a:r>
              <a:rPr lang="en-IN" sz="2400" dirty="0" err="1"/>
              <a:t>noncognitive</a:t>
            </a:r>
            <a:r>
              <a:rPr lang="en-IN" sz="2400" dirty="0"/>
              <a:t> symptoms improve outcomes in patients with dementia?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3</a:t>
            </a:r>
            <a:r>
              <a:rPr lang="en-IN" sz="2400" dirty="0"/>
              <a:t>) Do educational interventions improve outcomes in patients and/or caregivers</a:t>
            </a:r>
            <a:r>
              <a:rPr lang="en-IN" sz="2400" dirty="0" smtClean="0"/>
              <a:t>?</a:t>
            </a:r>
          </a:p>
          <a:p>
            <a:endParaRPr lang="en-IN" sz="2400" dirty="0" smtClean="0"/>
          </a:p>
          <a:p>
            <a:r>
              <a:rPr lang="en-IN" sz="2400" dirty="0" smtClean="0"/>
              <a:t>4</a:t>
            </a:r>
            <a:r>
              <a:rPr lang="en-IN" sz="2400" dirty="0"/>
              <a:t>) Do other </a:t>
            </a:r>
            <a:r>
              <a:rPr lang="en-IN" sz="2400" dirty="0" err="1"/>
              <a:t>nonpharmacologic</a:t>
            </a:r>
            <a:r>
              <a:rPr lang="en-IN" sz="2400" dirty="0"/>
              <a:t> interventions improve outcomes in patients and/or caregivers?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" y="44624"/>
            <a:ext cx="8985870" cy="163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28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857374"/>
            <a:ext cx="9134475" cy="373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70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000" dirty="0" smtClean="0"/>
              <a:t/>
            </a:r>
            <a:br>
              <a:rPr lang="en-IN" sz="4000" dirty="0" smtClean="0"/>
            </a:br>
            <a:r>
              <a:rPr lang="en-IN" sz="4000" dirty="0" smtClean="0"/>
              <a:t>Practice recommendations (2001) </a:t>
            </a:r>
            <a:r>
              <a:rPr lang="en-IN" sz="4000" dirty="0"/>
              <a:t/>
            </a:r>
            <a:br>
              <a:rPr lang="en-IN" sz="4000" dirty="0"/>
            </a:b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328592"/>
          </a:xfrm>
        </p:spPr>
        <p:txBody>
          <a:bodyPr>
            <a:noAutofit/>
          </a:bodyPr>
          <a:lstStyle/>
          <a:p>
            <a:r>
              <a:rPr lang="en-IN" sz="2200" dirty="0" smtClean="0"/>
              <a:t>Pharmacologic </a:t>
            </a:r>
            <a:r>
              <a:rPr lang="en-IN" sz="2200" dirty="0"/>
              <a:t>treatment of </a:t>
            </a:r>
            <a:r>
              <a:rPr lang="en-IN" sz="2200" dirty="0" smtClean="0"/>
              <a:t>AD</a:t>
            </a:r>
            <a:r>
              <a:rPr lang="en-IN" sz="2200" dirty="0"/>
              <a:t>:</a:t>
            </a:r>
          </a:p>
          <a:p>
            <a:r>
              <a:rPr lang="en-IN" sz="2200" dirty="0" err="1" smtClean="0"/>
              <a:t>ChEIs</a:t>
            </a:r>
            <a:r>
              <a:rPr lang="en-IN" sz="2200" dirty="0" smtClean="0"/>
              <a:t> :should </a:t>
            </a:r>
            <a:r>
              <a:rPr lang="en-IN" sz="2200" dirty="0"/>
              <a:t>be considered in patients with </a:t>
            </a:r>
            <a:r>
              <a:rPr lang="en-IN" sz="2200" dirty="0" smtClean="0"/>
              <a:t>mild- </a:t>
            </a:r>
            <a:r>
              <a:rPr lang="en-IN" sz="2200" dirty="0"/>
              <a:t>moderate AD (</a:t>
            </a:r>
            <a:r>
              <a:rPr lang="en-IN" sz="2200" u="sng" dirty="0"/>
              <a:t>Standard</a:t>
            </a:r>
            <a:r>
              <a:rPr lang="en-IN" sz="2200" dirty="0"/>
              <a:t>), although studies suggest a small average degree of benefit</a:t>
            </a:r>
            <a:r>
              <a:rPr lang="en-IN" sz="2200" dirty="0" smtClean="0"/>
              <a:t>.</a:t>
            </a:r>
          </a:p>
          <a:p>
            <a:r>
              <a:rPr lang="en-IN" sz="2200" dirty="0" smtClean="0"/>
              <a:t> </a:t>
            </a:r>
            <a:endParaRPr lang="en-IN" sz="2200" dirty="0"/>
          </a:p>
          <a:p>
            <a:r>
              <a:rPr lang="en-IN" sz="2200" dirty="0" err="1" smtClean="0"/>
              <a:t>Vit</a:t>
            </a:r>
            <a:r>
              <a:rPr lang="en-IN" sz="2200" dirty="0" smtClean="0"/>
              <a:t> </a:t>
            </a:r>
            <a:r>
              <a:rPr lang="en-IN" sz="2200" dirty="0"/>
              <a:t>E (1000 </a:t>
            </a:r>
            <a:r>
              <a:rPr lang="en-IN" sz="2200" dirty="0" smtClean="0"/>
              <a:t>IU </a:t>
            </a:r>
            <a:r>
              <a:rPr lang="en-IN" sz="2200" dirty="0" err="1" smtClean="0"/>
              <a:t>bd</a:t>
            </a:r>
            <a:r>
              <a:rPr lang="en-IN" sz="2200" dirty="0" smtClean="0"/>
              <a:t>): </a:t>
            </a:r>
            <a:r>
              <a:rPr lang="en-IN" sz="2200" dirty="0"/>
              <a:t>should be considered in an attempt to slow progression of AD (</a:t>
            </a:r>
            <a:r>
              <a:rPr lang="en-IN" sz="2200" u="sng" dirty="0"/>
              <a:t>Guideline</a:t>
            </a:r>
            <a:r>
              <a:rPr lang="en-IN" sz="2200" dirty="0"/>
              <a:t>). </a:t>
            </a:r>
          </a:p>
          <a:p>
            <a:r>
              <a:rPr lang="en-IN" sz="2200" dirty="0" err="1" smtClean="0"/>
              <a:t>Selegiline</a:t>
            </a:r>
            <a:r>
              <a:rPr lang="en-IN" sz="2200" dirty="0" smtClean="0"/>
              <a:t> </a:t>
            </a:r>
            <a:r>
              <a:rPr lang="en-IN" sz="2200" dirty="0"/>
              <a:t>(5 mg </a:t>
            </a:r>
            <a:r>
              <a:rPr lang="en-IN" sz="2200" dirty="0" err="1" smtClean="0"/>
              <a:t>bd</a:t>
            </a:r>
            <a:r>
              <a:rPr lang="en-IN" sz="2200" dirty="0" smtClean="0"/>
              <a:t>) </a:t>
            </a:r>
            <a:r>
              <a:rPr lang="en-IN" sz="2200" dirty="0"/>
              <a:t>is supported by one study, but has a less </a:t>
            </a:r>
            <a:r>
              <a:rPr lang="en-IN" sz="2200" dirty="0" err="1"/>
              <a:t>favorable</a:t>
            </a:r>
            <a:r>
              <a:rPr lang="en-IN" sz="2200" dirty="0"/>
              <a:t> risk–benefit ratio (</a:t>
            </a:r>
            <a:r>
              <a:rPr lang="en-IN" sz="2200" u="sng" dirty="0"/>
              <a:t>Practice Option</a:t>
            </a:r>
            <a:r>
              <a:rPr lang="en-IN" sz="2200" dirty="0"/>
              <a:t>). </a:t>
            </a:r>
            <a:endParaRPr lang="en-IN" sz="2200" dirty="0" smtClean="0"/>
          </a:p>
          <a:p>
            <a:endParaRPr lang="en-IN" sz="2200" dirty="0"/>
          </a:p>
          <a:p>
            <a:r>
              <a:rPr lang="en-IN" sz="2200" dirty="0" smtClean="0"/>
              <a:t>There </a:t>
            </a:r>
            <a:r>
              <a:rPr lang="en-IN" sz="2200" dirty="0"/>
              <a:t>is insufficient evidence to support the use of other antioxidants, anti-inflammatories, or other putative disease-modifying agents specifically to treat AD because of the risk of significant side effects in the absence of demonstrated benefits (</a:t>
            </a:r>
            <a:r>
              <a:rPr lang="en-IN" sz="2200" u="sng" dirty="0"/>
              <a:t>Practice Option</a:t>
            </a:r>
            <a:r>
              <a:rPr lang="en-IN" sz="2200" dirty="0"/>
              <a:t>). </a:t>
            </a:r>
            <a:endParaRPr lang="en-IN" sz="2200" dirty="0" smtClean="0"/>
          </a:p>
          <a:p>
            <a:endParaRPr lang="en-IN" sz="2200" dirty="0"/>
          </a:p>
          <a:p>
            <a:r>
              <a:rPr lang="en-IN" sz="2200" dirty="0" err="1" smtClean="0"/>
              <a:t>Estrogen</a:t>
            </a:r>
            <a:r>
              <a:rPr lang="en-IN" sz="2200" dirty="0" smtClean="0"/>
              <a:t> </a:t>
            </a:r>
            <a:r>
              <a:rPr lang="en-IN" sz="2200" dirty="0"/>
              <a:t>should not be prescribed to treat AD </a:t>
            </a:r>
            <a:r>
              <a:rPr lang="en-IN" sz="2200" u="sng" dirty="0"/>
              <a:t>(Standard</a:t>
            </a:r>
            <a:r>
              <a:rPr lang="en-IN" sz="2200" dirty="0"/>
              <a:t>). </a:t>
            </a:r>
          </a:p>
          <a:p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19636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Rx of non cognitive symptoms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5040559"/>
          </a:xfrm>
        </p:spPr>
        <p:txBody>
          <a:bodyPr>
            <a:normAutofit/>
          </a:bodyPr>
          <a:lstStyle/>
          <a:p>
            <a:r>
              <a:rPr lang="en-IN" sz="2400" b="1" dirty="0"/>
              <a:t>Practice recommendations. </a:t>
            </a:r>
            <a:endParaRPr lang="en-IN" sz="2400" dirty="0"/>
          </a:p>
          <a:p>
            <a:r>
              <a:rPr lang="en-IN" sz="2400" dirty="0" smtClean="0"/>
              <a:t>Antipsychotics </a:t>
            </a:r>
            <a:r>
              <a:rPr lang="en-IN" sz="2400" dirty="0"/>
              <a:t>should be used to treat agitation or psychosis in patients with dementia where environmental manipulation fails (Standard).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Atypical </a:t>
            </a:r>
            <a:r>
              <a:rPr lang="en-IN" sz="2400" dirty="0"/>
              <a:t>agents may be better tolerated compared with traditional agents (Guideline).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 smtClean="0"/>
              <a:t>Selected </a:t>
            </a:r>
            <a:r>
              <a:rPr lang="en-IN" sz="2400" dirty="0" err="1"/>
              <a:t>tricyclics</a:t>
            </a:r>
            <a:r>
              <a:rPr lang="en-IN" sz="2400" dirty="0"/>
              <a:t>, MAO-B inhibitors, and SSRI should be considered in the treatment of depression in individuals with dementia with side effect profiles guiding the choice of agent (Guideline).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418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712968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Educational interventions for patient &amp; caregiver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968551"/>
          </a:xfrm>
        </p:spPr>
        <p:txBody>
          <a:bodyPr>
            <a:noAutofit/>
          </a:bodyPr>
          <a:lstStyle/>
          <a:p>
            <a:r>
              <a:rPr lang="en-IN" sz="2400" b="1" dirty="0"/>
              <a:t>Practice recommendations. </a:t>
            </a:r>
            <a:endParaRPr lang="en-IN" sz="2400" dirty="0"/>
          </a:p>
          <a:p>
            <a:r>
              <a:rPr lang="en-IN" sz="2400" dirty="0"/>
              <a:t>• Short-term programs directed toward educating family caregivers about AD should be offered to improve caregiver satisfaction (Guideline).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/>
              <a:t>• Intensive long-term education and support </a:t>
            </a:r>
            <a:r>
              <a:rPr lang="en-IN" sz="2400" dirty="0" smtClean="0"/>
              <a:t>services </a:t>
            </a:r>
            <a:r>
              <a:rPr lang="en-IN" sz="2400" dirty="0"/>
              <a:t>should be offered to caregivers of patients with AD to delay time to nursing home placement (Guideline).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/>
              <a:t>• Staff of long-term care facilities should receive education about AD to reduce the use of unnecessary antipsychotics (Guideline).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1059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492896"/>
            <a:ext cx="914501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56" y="1988840"/>
            <a:ext cx="4103416" cy="53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77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712968" cy="125272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Level of evidence for therapeutic interventions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5082809"/>
          </a:xfrm>
        </p:spPr>
        <p:txBody>
          <a:bodyPr>
            <a:normAutofit lnSpcReduction="10000"/>
          </a:bodyPr>
          <a:lstStyle/>
          <a:p>
            <a:r>
              <a:rPr lang="en-IN" sz="2400" b="1" dirty="0" smtClean="0"/>
              <a:t>Level I</a:t>
            </a:r>
            <a:r>
              <a:rPr lang="en-IN" sz="2400" dirty="0" smtClean="0"/>
              <a:t>: High </a:t>
            </a:r>
            <a:r>
              <a:rPr lang="en-IN" sz="2400" dirty="0" err="1" smtClean="0"/>
              <a:t>qualityRCT</a:t>
            </a:r>
            <a:r>
              <a:rPr lang="en-IN" sz="2400" dirty="0" smtClean="0"/>
              <a:t> with </a:t>
            </a:r>
            <a:r>
              <a:rPr lang="en-IN" sz="2400" dirty="0"/>
              <a:t>statistically </a:t>
            </a:r>
            <a:r>
              <a:rPr lang="en-IN" sz="2400" dirty="0" smtClean="0"/>
              <a:t>significant difference </a:t>
            </a:r>
            <a:r>
              <a:rPr lang="en-IN" sz="2400" dirty="0"/>
              <a:t>or no statistically </a:t>
            </a:r>
            <a:r>
              <a:rPr lang="en-IN" sz="2400" dirty="0" smtClean="0"/>
              <a:t>significant </a:t>
            </a:r>
            <a:r>
              <a:rPr lang="en-IN" sz="2400" dirty="0"/>
              <a:t>difference but </a:t>
            </a:r>
            <a:r>
              <a:rPr lang="en-IN" sz="2400" dirty="0" smtClean="0"/>
              <a:t>narrow CI, Systematic Review of Level </a:t>
            </a:r>
            <a:r>
              <a:rPr lang="en-IN" sz="2400" dirty="0"/>
              <a:t>I RCTs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US" sz="2400" b="1" dirty="0" smtClean="0"/>
              <a:t>Level II:</a:t>
            </a:r>
            <a:r>
              <a:rPr lang="en-US" sz="2400" dirty="0" smtClean="0"/>
              <a:t> </a:t>
            </a:r>
            <a:r>
              <a:rPr lang="en-IN" sz="2400" dirty="0"/>
              <a:t> Lesser quality RCT (e.g. &lt; </a:t>
            </a:r>
            <a:r>
              <a:rPr lang="en-IN" sz="2400" dirty="0" smtClean="0"/>
              <a:t>80</a:t>
            </a:r>
            <a:r>
              <a:rPr lang="en-IN" sz="2400" dirty="0"/>
              <a:t>% follow-up, no blinding</a:t>
            </a:r>
            <a:r>
              <a:rPr lang="en-IN" sz="2400" dirty="0" smtClean="0"/>
              <a:t>, or </a:t>
            </a:r>
            <a:r>
              <a:rPr lang="en-IN" sz="2400" dirty="0"/>
              <a:t>improper randomization</a:t>
            </a:r>
            <a:r>
              <a:rPr lang="en-IN" sz="2400" dirty="0" smtClean="0"/>
              <a:t>),  Prospective comparative study, Systematic review of Level II </a:t>
            </a:r>
            <a:r>
              <a:rPr lang="en-IN" sz="2400" dirty="0"/>
              <a:t>studies or Level I </a:t>
            </a:r>
            <a:r>
              <a:rPr lang="en-IN" sz="2400" dirty="0" smtClean="0"/>
              <a:t>studies with </a:t>
            </a:r>
            <a:r>
              <a:rPr lang="en-IN" sz="2400" dirty="0"/>
              <a:t>inconsistent </a:t>
            </a:r>
            <a:r>
              <a:rPr lang="en-IN" sz="2400" dirty="0" smtClean="0"/>
              <a:t>results</a:t>
            </a:r>
          </a:p>
          <a:p>
            <a:endParaRPr lang="en-IN" sz="2400" dirty="0" smtClean="0"/>
          </a:p>
          <a:p>
            <a:r>
              <a:rPr lang="en-US" sz="2400" b="1" dirty="0" smtClean="0"/>
              <a:t>Level III:</a:t>
            </a:r>
            <a:r>
              <a:rPr lang="en-IN" sz="2400" dirty="0"/>
              <a:t>Case control </a:t>
            </a:r>
            <a:r>
              <a:rPr lang="en-IN" sz="2400" dirty="0" smtClean="0"/>
              <a:t>study, Retrospective comparative study  </a:t>
            </a:r>
            <a:r>
              <a:rPr lang="en-IN" sz="2400" dirty="0"/>
              <a:t>Systematic </a:t>
            </a:r>
            <a:r>
              <a:rPr lang="en-IN" sz="2400" dirty="0" smtClean="0"/>
              <a:t>review of Level III studies</a:t>
            </a:r>
          </a:p>
          <a:p>
            <a:endParaRPr lang="en-IN" sz="2400" dirty="0" smtClean="0"/>
          </a:p>
          <a:p>
            <a:r>
              <a:rPr lang="en-US" sz="2400" b="1" dirty="0" smtClean="0"/>
              <a:t>Level IV</a:t>
            </a:r>
            <a:r>
              <a:rPr lang="en-US" sz="2400" dirty="0" smtClean="0"/>
              <a:t>: Case series</a:t>
            </a:r>
          </a:p>
          <a:p>
            <a:endParaRPr lang="en-US" sz="2400" dirty="0" smtClean="0"/>
          </a:p>
          <a:p>
            <a:r>
              <a:rPr lang="en-US" sz="2400" b="1" dirty="0" smtClean="0"/>
              <a:t>Level V:</a:t>
            </a:r>
            <a:r>
              <a:rPr lang="en-US" sz="2400" dirty="0" smtClean="0"/>
              <a:t> Expert opinion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3308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7" y="1912458"/>
            <a:ext cx="8560727" cy="389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06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of recommendation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881313"/>
            <a:ext cx="8856985" cy="191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4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784976" cy="1252728"/>
          </a:xfrm>
        </p:spPr>
        <p:txBody>
          <a:bodyPr>
            <a:noAutofit/>
          </a:bodyPr>
          <a:lstStyle/>
          <a:p>
            <a:pPr algn="ctr"/>
            <a:r>
              <a:rPr lang="en-IN" sz="3600" b="0" dirty="0"/>
              <a:t>Recommendations for the management </a:t>
            </a:r>
            <a:r>
              <a:rPr lang="en-IN" sz="3600" b="0" dirty="0" smtClean="0"/>
              <a:t>of </a:t>
            </a:r>
            <a:br>
              <a:rPr lang="en-IN" sz="3600" b="0" dirty="0" smtClean="0"/>
            </a:br>
            <a:r>
              <a:rPr lang="en-IN" sz="3600" u="sng" dirty="0" smtClean="0"/>
              <a:t>severe</a:t>
            </a:r>
            <a:r>
              <a:rPr lang="en-IN" sz="3600" dirty="0" smtClean="0"/>
              <a:t> </a:t>
            </a:r>
            <a:r>
              <a:rPr lang="en-IN" sz="3600" b="0" dirty="0" smtClean="0"/>
              <a:t>Alzheimer’s Disease </a:t>
            </a:r>
            <a:endParaRPr lang="en-IN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 </a:t>
            </a:r>
            <a:r>
              <a:rPr lang="en-IN" sz="2400" dirty="0"/>
              <a:t>Severe AD can be defined as the stage in which the </a:t>
            </a:r>
            <a:r>
              <a:rPr lang="en-IN" sz="2400" dirty="0" smtClean="0"/>
              <a:t>patient becomes </a:t>
            </a:r>
            <a:r>
              <a:rPr lang="en-IN" sz="2400" dirty="0"/>
              <a:t>totally dependent on a caregiver for survival.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This will typically </a:t>
            </a:r>
            <a:r>
              <a:rPr lang="en-IN" sz="2400" dirty="0"/>
              <a:t>correspond to MMSE </a:t>
            </a:r>
            <a:r>
              <a:rPr lang="en-IN" sz="2400" dirty="0" smtClean="0"/>
              <a:t>10. (</a:t>
            </a:r>
            <a:r>
              <a:rPr lang="en-IN" sz="2400" dirty="0"/>
              <a:t>Grade B, Level 2</a:t>
            </a:r>
            <a:r>
              <a:rPr lang="en-IN" sz="2400" dirty="0" smtClean="0"/>
              <a:t>).</a:t>
            </a:r>
          </a:p>
          <a:p>
            <a:endParaRPr lang="en-IN" sz="2400" dirty="0"/>
          </a:p>
          <a:p>
            <a:r>
              <a:rPr lang="en-IN" sz="2400" dirty="0" smtClean="0"/>
              <a:t>Patients </a:t>
            </a:r>
            <a:r>
              <a:rPr lang="en-IN" sz="2400" dirty="0"/>
              <a:t>with severe AD should be assessed at least every 4 </a:t>
            </a:r>
            <a:r>
              <a:rPr lang="en-IN" sz="2400" dirty="0" smtClean="0"/>
              <a:t>months or </a:t>
            </a:r>
            <a:r>
              <a:rPr lang="en-IN" sz="2400" dirty="0"/>
              <a:t>if treated with pharmacotherapy at least every 3 </a:t>
            </a:r>
            <a:r>
              <a:rPr lang="en-IN" sz="2400" dirty="0" smtClean="0"/>
              <a:t>months (</a:t>
            </a:r>
            <a:r>
              <a:rPr lang="en-IN" sz="2400" dirty="0"/>
              <a:t>Grade C, Level 3</a:t>
            </a:r>
            <a:r>
              <a:rPr lang="en-IN" sz="2400" dirty="0" smtClean="0"/>
              <a:t>).</a:t>
            </a:r>
          </a:p>
          <a:p>
            <a:endParaRPr lang="en-US" sz="2400" dirty="0"/>
          </a:p>
          <a:p>
            <a:r>
              <a:rPr lang="en-IN" sz="2400" dirty="0"/>
              <a:t>The goals for management are to improve the quality of life </a:t>
            </a:r>
            <a:r>
              <a:rPr lang="en-IN" sz="2400" dirty="0" smtClean="0"/>
              <a:t>for patient </a:t>
            </a:r>
            <a:r>
              <a:rPr lang="en-IN" sz="2400" dirty="0"/>
              <a:t>and caregivers maintain optimal function and </a:t>
            </a:r>
            <a:r>
              <a:rPr lang="en-IN" sz="2400" dirty="0" smtClean="0"/>
              <a:t>provide maximum </a:t>
            </a:r>
            <a:r>
              <a:rPr lang="en-IN" sz="2400" dirty="0"/>
              <a:t>comfort (Grade B, Level 3).</a:t>
            </a:r>
          </a:p>
        </p:txBody>
      </p:sp>
    </p:spTree>
    <p:extLst>
      <p:ext uri="{BB962C8B-B14F-4D97-AF65-F5344CB8AC3E}">
        <p14:creationId xmlns="" xmlns:p14="http://schemas.microsoft.com/office/powerpoint/2010/main" val="1640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94169"/>
          </a:xfrm>
        </p:spPr>
        <p:txBody>
          <a:bodyPr>
            <a:normAutofit/>
          </a:bodyPr>
          <a:lstStyle/>
          <a:p>
            <a:r>
              <a:rPr lang="en-IN" sz="2400" dirty="0"/>
              <a:t>Medical </a:t>
            </a:r>
            <a:r>
              <a:rPr lang="en-IN" sz="2400" dirty="0" err="1" smtClean="0"/>
              <a:t>Mx</a:t>
            </a:r>
            <a:r>
              <a:rPr lang="en-IN" sz="2400" dirty="0" smtClean="0"/>
              <a:t> </a:t>
            </a:r>
            <a:r>
              <a:rPr lang="en-IN" sz="2400" dirty="0"/>
              <a:t>includes </a:t>
            </a:r>
            <a:r>
              <a:rPr lang="en-IN" sz="2400" dirty="0" smtClean="0"/>
              <a:t>Rx </a:t>
            </a:r>
            <a:r>
              <a:rPr lang="en-IN" sz="2400" dirty="0"/>
              <a:t>of </a:t>
            </a:r>
            <a:r>
              <a:rPr lang="en-IN" sz="2400" dirty="0" err="1"/>
              <a:t>intercurrent</a:t>
            </a:r>
            <a:r>
              <a:rPr lang="en-IN" sz="2400" dirty="0"/>
              <a:t> </a:t>
            </a:r>
            <a:r>
              <a:rPr lang="en-IN" sz="2400" dirty="0" smtClean="0"/>
              <a:t>medical </a:t>
            </a:r>
            <a:r>
              <a:rPr lang="fr-FR" sz="2400" dirty="0" smtClean="0"/>
              <a:t>conditions (infections, </a:t>
            </a:r>
            <a:r>
              <a:rPr lang="fr-FR" sz="2400" dirty="0" err="1"/>
              <a:t>parkinsonian</a:t>
            </a:r>
            <a:r>
              <a:rPr lang="fr-FR" sz="2400" dirty="0"/>
              <a:t> </a:t>
            </a:r>
            <a:r>
              <a:rPr lang="fr-FR" sz="2400" dirty="0" err="1" smtClean="0"/>
              <a:t>symptoms</a:t>
            </a:r>
            <a:r>
              <a:rPr lang="fr-FR" sz="2400" dirty="0" smtClean="0"/>
              <a:t>, </a:t>
            </a:r>
            <a:r>
              <a:rPr lang="fr-FR" sz="2400" dirty="0" err="1" smtClean="0"/>
              <a:t>seizures</a:t>
            </a:r>
            <a:r>
              <a:rPr lang="fr-FR" sz="2400" dirty="0" smtClean="0"/>
              <a:t>, pressure </a:t>
            </a:r>
            <a:r>
              <a:rPr lang="en-IN" sz="2400" dirty="0" smtClean="0"/>
              <a:t>ulcers), </a:t>
            </a:r>
            <a:r>
              <a:rPr lang="en-IN" sz="2400" dirty="0"/>
              <a:t>ameliorating </a:t>
            </a:r>
            <a:r>
              <a:rPr lang="en-IN" sz="2400" dirty="0" smtClean="0"/>
              <a:t>pain, </a:t>
            </a:r>
            <a:r>
              <a:rPr lang="en-IN" sz="2400" dirty="0"/>
              <a:t>improving nutritional status </a:t>
            </a:r>
            <a:r>
              <a:rPr lang="en-IN" sz="2400" dirty="0" smtClean="0"/>
              <a:t>and optimizing </a:t>
            </a:r>
            <a:r>
              <a:rPr lang="en-IN" sz="2400" dirty="0"/>
              <a:t>sensory function (Grade B, Level 3</a:t>
            </a:r>
            <a:r>
              <a:rPr lang="en-IN" sz="2400" dirty="0" smtClean="0"/>
              <a:t>).</a:t>
            </a:r>
          </a:p>
          <a:p>
            <a:endParaRPr lang="en-US" sz="2400" dirty="0"/>
          </a:p>
          <a:p>
            <a:r>
              <a:rPr lang="en-IN" sz="2400" dirty="0"/>
              <a:t>Patients with severe AD can be treated with </a:t>
            </a:r>
            <a:r>
              <a:rPr lang="en-IN" sz="2400" dirty="0" err="1" smtClean="0"/>
              <a:t>ChEIs</a:t>
            </a:r>
            <a:r>
              <a:rPr lang="en-IN" sz="2400" dirty="0" smtClean="0"/>
              <a:t>,  </a:t>
            </a:r>
            <a:r>
              <a:rPr lang="en-IN" sz="2400" dirty="0" err="1"/>
              <a:t>M</a:t>
            </a:r>
            <a:r>
              <a:rPr lang="en-IN" sz="2400" dirty="0" err="1" smtClean="0"/>
              <a:t>emantine</a:t>
            </a:r>
            <a:r>
              <a:rPr lang="en-IN" sz="2400" dirty="0" smtClean="0"/>
              <a:t> or the </a:t>
            </a:r>
            <a:r>
              <a:rPr lang="en-IN" sz="2400" dirty="0"/>
              <a:t>combination.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Expected </a:t>
            </a:r>
            <a:r>
              <a:rPr lang="en-IN" sz="2400" dirty="0"/>
              <a:t>benefits would include </a:t>
            </a:r>
            <a:r>
              <a:rPr lang="en-IN" sz="2400" dirty="0" smtClean="0"/>
              <a:t>modest improvements </a:t>
            </a:r>
            <a:r>
              <a:rPr lang="en-IN" sz="2400" dirty="0"/>
              <a:t>or slower decline in </a:t>
            </a:r>
            <a:r>
              <a:rPr lang="en-IN" sz="2400" dirty="0" smtClean="0"/>
              <a:t>cognition </a:t>
            </a:r>
            <a:r>
              <a:rPr lang="en-IN" sz="2400" dirty="0"/>
              <a:t>and </a:t>
            </a:r>
            <a:r>
              <a:rPr lang="en-IN" sz="2400" dirty="0" err="1" smtClean="0"/>
              <a:t>behavior</a:t>
            </a:r>
            <a:r>
              <a:rPr lang="en-IN" sz="2400" dirty="0" smtClean="0"/>
              <a:t> (</a:t>
            </a:r>
            <a:r>
              <a:rPr lang="en-IN" sz="2400" dirty="0"/>
              <a:t>Grade A, Level 1).</a:t>
            </a:r>
          </a:p>
        </p:txBody>
      </p:sp>
    </p:spTree>
    <p:extLst>
      <p:ext uri="{BB962C8B-B14F-4D97-AF65-F5344CB8AC3E}">
        <p14:creationId xmlns="" xmlns:p14="http://schemas.microsoft.com/office/powerpoint/2010/main" val="41631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Treatment with </a:t>
            </a:r>
            <a:r>
              <a:rPr lang="en-IN" sz="2400" dirty="0" err="1"/>
              <a:t>ChEIs</a:t>
            </a:r>
            <a:r>
              <a:rPr lang="en-IN" sz="2400" dirty="0"/>
              <a:t> and/or </a:t>
            </a:r>
            <a:r>
              <a:rPr lang="en-IN" sz="2400" dirty="0" err="1"/>
              <a:t>memantine</a:t>
            </a:r>
            <a:r>
              <a:rPr lang="en-IN" sz="2400" dirty="0"/>
              <a:t> should persist </a:t>
            </a:r>
            <a:r>
              <a:rPr lang="en-IN" sz="2400" dirty="0" smtClean="0"/>
              <a:t>until clinical </a:t>
            </a:r>
            <a:r>
              <a:rPr lang="en-IN" sz="2400" dirty="0"/>
              <a:t>benefit can no longer be demonstrated.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Treatment should not </a:t>
            </a:r>
            <a:r>
              <a:rPr lang="en-IN" sz="2400" dirty="0"/>
              <a:t>be discontinued simply because of </a:t>
            </a:r>
            <a:r>
              <a:rPr lang="en-IN" sz="2400" dirty="0" smtClean="0"/>
              <a:t>institutionalization (</a:t>
            </a:r>
            <a:r>
              <a:rPr lang="en-IN" sz="2400" dirty="0"/>
              <a:t>Grade C, Level 3).</a:t>
            </a:r>
          </a:p>
        </p:txBody>
      </p:sp>
    </p:spTree>
    <p:extLst>
      <p:ext uri="{BB962C8B-B14F-4D97-AF65-F5344CB8AC3E}">
        <p14:creationId xmlns="" xmlns:p14="http://schemas.microsoft.com/office/powerpoint/2010/main" val="1123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5448"/>
            <a:ext cx="8568952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Clinical Practice Guidelines: </a:t>
            </a:r>
            <a:r>
              <a:rPr lang="en-US" sz="2800" dirty="0" smtClean="0"/>
              <a:t>Management of Behavioral &amp;</a:t>
            </a:r>
            <a:br>
              <a:rPr lang="en-US" sz="2800" dirty="0" smtClean="0"/>
            </a:br>
            <a:r>
              <a:rPr lang="en-US" sz="2800" dirty="0" smtClean="0"/>
              <a:t>Psychiatric symptoms in dementia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1"/>
            <a:ext cx="8363272" cy="4968552"/>
          </a:xfrm>
        </p:spPr>
        <p:txBody>
          <a:bodyPr>
            <a:normAutofit/>
          </a:bodyPr>
          <a:lstStyle/>
          <a:p>
            <a:r>
              <a:rPr lang="en-IN" sz="2400" dirty="0"/>
              <a:t>The management of BPSD should begin with </a:t>
            </a:r>
            <a:r>
              <a:rPr lang="en-IN" sz="2400" dirty="0" smtClean="0"/>
              <a:t>appropriate assessments </a:t>
            </a:r>
            <a:r>
              <a:rPr lang="en-IN" sz="2400" dirty="0"/>
              <a:t>diagnosis </a:t>
            </a:r>
            <a:r>
              <a:rPr lang="en-IN" sz="2400" dirty="0" smtClean="0"/>
              <a:t>of </a:t>
            </a:r>
            <a:r>
              <a:rPr lang="en-IN" sz="2400" dirty="0"/>
              <a:t>target </a:t>
            </a:r>
            <a:r>
              <a:rPr lang="en-IN" sz="2400" dirty="0" smtClean="0"/>
              <a:t>symptoms</a:t>
            </a:r>
          </a:p>
          <a:p>
            <a:endParaRPr lang="en-IN" sz="2400" dirty="0" smtClean="0"/>
          </a:p>
          <a:p>
            <a:r>
              <a:rPr lang="en-IN" sz="2400" dirty="0" err="1"/>
              <a:t>Nonpharmacologic</a:t>
            </a:r>
            <a:r>
              <a:rPr lang="en-IN" sz="2400" dirty="0"/>
              <a:t> </a:t>
            </a:r>
            <a:r>
              <a:rPr lang="en-IN" sz="2400" dirty="0" smtClean="0"/>
              <a:t>Rx </a:t>
            </a:r>
            <a:r>
              <a:rPr lang="en-IN" sz="2400" dirty="0"/>
              <a:t>should be initiated first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r>
              <a:rPr lang="en-IN" sz="2400" dirty="0" smtClean="0"/>
              <a:t> Approaches that </a:t>
            </a:r>
            <a:r>
              <a:rPr lang="en-IN" sz="2400" dirty="0"/>
              <a:t>might be useful for severe AD include </a:t>
            </a:r>
            <a:r>
              <a:rPr lang="en-IN" sz="2400" dirty="0" err="1"/>
              <a:t>behavioral</a:t>
            </a:r>
            <a:r>
              <a:rPr lang="en-IN" sz="2400" dirty="0"/>
              <a:t> </a:t>
            </a:r>
            <a:r>
              <a:rPr lang="en-IN" sz="2400" dirty="0" smtClean="0"/>
              <a:t>management for </a:t>
            </a:r>
            <a:r>
              <a:rPr lang="en-IN" sz="2400" dirty="0"/>
              <a:t>depression and caregivers/staff education </a:t>
            </a:r>
            <a:r>
              <a:rPr lang="en-IN" sz="2400" dirty="0" smtClean="0"/>
              <a:t>programs (</a:t>
            </a:r>
            <a:r>
              <a:rPr lang="en-IN" sz="2400" dirty="0"/>
              <a:t>Grade B, Level 1</a:t>
            </a:r>
            <a:r>
              <a:rPr lang="en-IN" sz="2400" dirty="0" smtClean="0"/>
              <a:t>).</a:t>
            </a:r>
          </a:p>
          <a:p>
            <a:endParaRPr lang="en-IN" sz="2400" dirty="0"/>
          </a:p>
          <a:p>
            <a:r>
              <a:rPr lang="en-IN" sz="2400" dirty="0" smtClean="0"/>
              <a:t>Pharmacologic Rx </a:t>
            </a:r>
            <a:r>
              <a:rPr lang="en-IN" sz="2400" dirty="0"/>
              <a:t>should be initiated concurrently </a:t>
            </a:r>
            <a:r>
              <a:rPr lang="en-IN" sz="2400" dirty="0" smtClean="0"/>
              <a:t>with </a:t>
            </a:r>
            <a:r>
              <a:rPr lang="en-IN" sz="2400" dirty="0" err="1" smtClean="0"/>
              <a:t>nonpharmacologic</a:t>
            </a:r>
            <a:r>
              <a:rPr lang="en-IN" sz="2400" dirty="0" smtClean="0"/>
              <a:t> </a:t>
            </a:r>
            <a:r>
              <a:rPr lang="en-IN" sz="2400" dirty="0"/>
              <a:t>approaches in the presence of severe </a:t>
            </a:r>
            <a:r>
              <a:rPr lang="en-IN" sz="2400" dirty="0" smtClean="0"/>
              <a:t>depression, psychosis </a:t>
            </a:r>
            <a:r>
              <a:rPr lang="en-IN" sz="2400" dirty="0"/>
              <a:t>or aggression that puts the patient or others at risk </a:t>
            </a:r>
            <a:r>
              <a:rPr lang="en-IN" sz="2400" dirty="0" smtClean="0"/>
              <a:t>of harm </a:t>
            </a:r>
            <a:r>
              <a:rPr lang="en-IN" sz="2400" dirty="0"/>
              <a:t>(Grade B, Level 3</a:t>
            </a:r>
            <a:r>
              <a:rPr lang="en-IN" sz="2400" dirty="0" smtClean="0"/>
              <a:t>).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7208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Management of BPSD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5191"/>
            <a:ext cx="8363272" cy="4894169"/>
          </a:xfrm>
        </p:spPr>
        <p:txBody>
          <a:bodyPr>
            <a:normAutofit/>
          </a:bodyPr>
          <a:lstStyle/>
          <a:p>
            <a:r>
              <a:rPr lang="en-IN" sz="2400" dirty="0"/>
              <a:t> Pharmacologic Rx for BPSD should be initiated at the lowest doses titrated slowly and monitored for effectiveness and safety (Grade B, Level 3</a:t>
            </a:r>
            <a:r>
              <a:rPr lang="en-IN" sz="2400" dirty="0" smtClean="0"/>
              <a:t>).</a:t>
            </a:r>
          </a:p>
          <a:p>
            <a:endParaRPr lang="en-IN" sz="2400" dirty="0"/>
          </a:p>
          <a:p>
            <a:r>
              <a:rPr lang="en-IN" sz="2400" dirty="0"/>
              <a:t> Attempts to taper and withdraw medications for BPSD after a period of 3 months of </a:t>
            </a:r>
            <a:r>
              <a:rPr lang="en-IN" sz="2400" dirty="0" err="1"/>
              <a:t>behavioral</a:t>
            </a:r>
            <a:r>
              <a:rPr lang="en-IN" sz="2400" dirty="0"/>
              <a:t> stability should occur in a standardized fashion (Grade A, Level 1</a:t>
            </a:r>
            <a:r>
              <a:rPr lang="en-IN" sz="2400" dirty="0" smtClean="0"/>
              <a:t>).</a:t>
            </a:r>
          </a:p>
          <a:p>
            <a:endParaRPr lang="en-US" sz="2400" dirty="0"/>
          </a:p>
          <a:p>
            <a:r>
              <a:rPr lang="en-IN" sz="2400" dirty="0" err="1"/>
              <a:t>Risperidone</a:t>
            </a:r>
            <a:r>
              <a:rPr lang="en-IN" sz="2400" dirty="0"/>
              <a:t> and </a:t>
            </a:r>
            <a:r>
              <a:rPr lang="en-IN" sz="2400" dirty="0" smtClean="0"/>
              <a:t>Olanzapine </a:t>
            </a:r>
            <a:r>
              <a:rPr lang="en-IN" sz="2400" dirty="0"/>
              <a:t>can be used for severe </a:t>
            </a:r>
            <a:r>
              <a:rPr lang="en-IN" sz="2400" dirty="0" smtClean="0"/>
              <a:t>agitation &amp; </a:t>
            </a:r>
            <a:r>
              <a:rPr lang="en-IN" sz="2400" dirty="0"/>
              <a:t>psychosis. The potential benefit of all </a:t>
            </a:r>
            <a:r>
              <a:rPr lang="en-IN" sz="2400" dirty="0" smtClean="0"/>
              <a:t>antipsychotics must </a:t>
            </a:r>
            <a:r>
              <a:rPr lang="en-IN" sz="2400" dirty="0"/>
              <a:t>be weighed against the potential risks such as </a:t>
            </a:r>
            <a:r>
              <a:rPr lang="en-IN" sz="2400" dirty="0" smtClean="0"/>
              <a:t>cerebrovascular  </a:t>
            </a:r>
            <a:r>
              <a:rPr lang="en-IN" sz="2400" dirty="0"/>
              <a:t>events &amp;</a:t>
            </a:r>
            <a:r>
              <a:rPr lang="en-IN" sz="2400" dirty="0" smtClean="0"/>
              <a:t> </a:t>
            </a:r>
            <a:r>
              <a:rPr lang="en-IN" sz="2400" dirty="0"/>
              <a:t>mortality (Grade A, Level 1).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4018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629DD1">
                    <a:satMod val="150000"/>
                  </a:srgbClr>
                </a:solidFill>
              </a:rPr>
              <a:t>Management of BPSD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Benzodiazepines should be used only for short periods as </a:t>
            </a:r>
            <a:r>
              <a:rPr lang="en-IN" sz="2800" dirty="0" smtClean="0"/>
              <a:t> </a:t>
            </a:r>
            <a:r>
              <a:rPr lang="en-IN" sz="2800" dirty="0"/>
              <a:t>(Grade B, Level 1</a:t>
            </a:r>
            <a:r>
              <a:rPr lang="en-IN" sz="2800" dirty="0" smtClean="0"/>
              <a:t>).</a:t>
            </a:r>
          </a:p>
          <a:p>
            <a:endParaRPr lang="en-IN" sz="2800" dirty="0"/>
          </a:p>
          <a:p>
            <a:r>
              <a:rPr lang="en-IN" sz="2800" dirty="0" smtClean="0"/>
              <a:t>Selective </a:t>
            </a:r>
            <a:r>
              <a:rPr lang="en-IN" sz="2800" dirty="0"/>
              <a:t>serotonin reuptake inhibitors can be used for </a:t>
            </a:r>
            <a:r>
              <a:rPr lang="en-IN" sz="2800" dirty="0" smtClean="0"/>
              <a:t>the treatment </a:t>
            </a:r>
            <a:r>
              <a:rPr lang="en-IN" sz="2800" dirty="0"/>
              <a:t>of severe depression (Grade B, Level 3).</a:t>
            </a:r>
          </a:p>
        </p:txBody>
      </p:sp>
    </p:spTree>
    <p:extLst>
      <p:ext uri="{BB962C8B-B14F-4D97-AF65-F5344CB8AC3E}">
        <p14:creationId xmlns="" xmlns:p14="http://schemas.microsoft.com/office/powerpoint/2010/main" val="26051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5191"/>
            <a:ext cx="8568952" cy="4390113"/>
          </a:xfrm>
        </p:spPr>
        <p:txBody>
          <a:bodyPr>
            <a:normAutofit/>
          </a:bodyPr>
          <a:lstStyle/>
          <a:p>
            <a:endParaRPr lang="en-IN" sz="2400" dirty="0" smtClean="0"/>
          </a:p>
          <a:p>
            <a:r>
              <a:rPr lang="en-IN" sz="2400" dirty="0" smtClean="0"/>
              <a:t>Disclosure </a:t>
            </a:r>
            <a:r>
              <a:rPr lang="en-IN" sz="2400" dirty="0"/>
              <a:t>of </a:t>
            </a:r>
            <a:r>
              <a:rPr lang="en-IN" sz="2400" dirty="0" smtClean="0"/>
              <a:t>diagnosis  is </a:t>
            </a:r>
            <a:r>
              <a:rPr lang="en-IN" sz="2400" dirty="0"/>
              <a:t>not harmful, and actually decreases </a:t>
            </a:r>
            <a:r>
              <a:rPr lang="en-IN" sz="2400" dirty="0" smtClean="0"/>
              <a:t>depression &amp; </a:t>
            </a:r>
            <a:r>
              <a:rPr lang="en-IN" sz="2400" dirty="0"/>
              <a:t>anxiety in patients and their </a:t>
            </a:r>
            <a:r>
              <a:rPr lang="en-IN" sz="2400" dirty="0" smtClean="0"/>
              <a:t>care-givers (Class II).</a:t>
            </a:r>
          </a:p>
          <a:p>
            <a:endParaRPr lang="en-IN" sz="2400" dirty="0" smtClean="0"/>
          </a:p>
          <a:p>
            <a:r>
              <a:rPr lang="en-IN" sz="2400" dirty="0"/>
              <a:t>Differences among ethnic</a:t>
            </a:r>
            <a:r>
              <a:rPr lang="en-IN" sz="2400" dirty="0" smtClean="0"/>
              <a:t>, cultural</a:t>
            </a:r>
            <a:r>
              <a:rPr lang="en-IN" sz="2400" dirty="0"/>
              <a:t>, and religious groups may influence how </a:t>
            </a:r>
            <a:r>
              <a:rPr lang="en-IN" sz="2400" dirty="0" smtClean="0"/>
              <a:t>and what </a:t>
            </a:r>
            <a:r>
              <a:rPr lang="en-IN" sz="2400" dirty="0"/>
              <a:t>disclosure </a:t>
            </a:r>
            <a:r>
              <a:rPr lang="en-IN" sz="2400" dirty="0" smtClean="0"/>
              <a:t>occurs.</a:t>
            </a:r>
          </a:p>
          <a:p>
            <a:endParaRPr lang="en-US" sz="2400" dirty="0"/>
          </a:p>
          <a:p>
            <a:r>
              <a:rPr lang="en-IN" sz="2400" dirty="0" smtClean="0"/>
              <a:t>The provision </a:t>
            </a:r>
            <a:r>
              <a:rPr lang="en-IN" sz="2400" dirty="0"/>
              <a:t>of a standard education &amp;</a:t>
            </a:r>
            <a:r>
              <a:rPr lang="en-IN" sz="2400" dirty="0" smtClean="0"/>
              <a:t> </a:t>
            </a:r>
            <a:r>
              <a:rPr lang="en-IN" sz="2400" dirty="0"/>
              <a:t>support </a:t>
            </a:r>
            <a:r>
              <a:rPr lang="en-IN" sz="2400" dirty="0" smtClean="0"/>
              <a:t>package to </a:t>
            </a:r>
            <a:r>
              <a:rPr lang="en-IN" sz="2400" dirty="0"/>
              <a:t>caregivers has been shown in </a:t>
            </a:r>
            <a:r>
              <a:rPr lang="en-IN" sz="2400" dirty="0" smtClean="0"/>
              <a:t>RCT </a:t>
            </a:r>
            <a:r>
              <a:rPr lang="en-IN" sz="2400" dirty="0"/>
              <a:t>to decrease psychiatric symptoms in </a:t>
            </a:r>
            <a:r>
              <a:rPr lang="en-IN" sz="2400" dirty="0" smtClean="0"/>
              <a:t>caregivers and </a:t>
            </a:r>
            <a:r>
              <a:rPr lang="en-IN" sz="2400" dirty="0"/>
              <a:t>lead to delays in </a:t>
            </a:r>
            <a:r>
              <a:rPr lang="en-IN" sz="2400" dirty="0" smtClean="0"/>
              <a:t>institutionalisation for patient (Class I</a:t>
            </a:r>
            <a:r>
              <a:rPr lang="en-IN" sz="2400" dirty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408"/>
            <a:ext cx="910850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621814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Carpenter </a:t>
            </a:r>
            <a:r>
              <a:rPr lang="en-IN" sz="1400" dirty="0" smtClean="0"/>
              <a:t>BD </a:t>
            </a:r>
            <a:r>
              <a:rPr lang="en-IN" sz="1400" dirty="0"/>
              <a:t>et al. Reaction </a:t>
            </a:r>
            <a:r>
              <a:rPr lang="en-IN" sz="1400" dirty="0" smtClean="0"/>
              <a:t>to a </a:t>
            </a:r>
            <a:r>
              <a:rPr lang="en-IN" sz="1400" dirty="0"/>
              <a:t>dementia diagnosis in individuals with </a:t>
            </a:r>
            <a:r>
              <a:rPr lang="en-IN" sz="1400" dirty="0" smtClean="0"/>
              <a:t>AD &amp; MCI. </a:t>
            </a:r>
            <a:r>
              <a:rPr lang="en-IN" sz="1400" b="1" dirty="0"/>
              <a:t>J Am </a:t>
            </a:r>
            <a:r>
              <a:rPr lang="en-IN" sz="1400" b="1" dirty="0" err="1"/>
              <a:t>Geriatr</a:t>
            </a:r>
            <a:r>
              <a:rPr lang="en-IN" sz="1400" b="1" dirty="0"/>
              <a:t> </a:t>
            </a:r>
            <a:r>
              <a:rPr lang="en-IN" sz="1400" b="1" dirty="0" err="1" smtClean="0"/>
              <a:t>Soc</a:t>
            </a:r>
            <a:r>
              <a:rPr lang="en-IN" sz="1400" b="1" dirty="0" smtClean="0"/>
              <a:t> 2008</a:t>
            </a:r>
            <a:r>
              <a:rPr lang="en-IN" sz="1400" dirty="0"/>
              <a:t>; 56: </a:t>
            </a:r>
            <a:r>
              <a:rPr lang="en-IN" sz="1400" dirty="0" smtClean="0"/>
              <a:t>405–412.</a:t>
            </a:r>
          </a:p>
          <a:p>
            <a:r>
              <a:rPr lang="en-IN" sz="1400" dirty="0" err="1"/>
              <a:t>Mittelman</a:t>
            </a:r>
            <a:r>
              <a:rPr lang="en-IN" sz="1400" dirty="0"/>
              <a:t> </a:t>
            </a:r>
            <a:r>
              <a:rPr lang="en-IN" sz="1400" dirty="0" smtClean="0"/>
              <a:t>MS. Improving </a:t>
            </a:r>
            <a:r>
              <a:rPr lang="en-IN" sz="1400" dirty="0"/>
              <a:t>caregiver well-being delays nursing </a:t>
            </a:r>
            <a:r>
              <a:rPr lang="en-IN" sz="1400" dirty="0" smtClean="0"/>
              <a:t>home placement </a:t>
            </a:r>
            <a:r>
              <a:rPr lang="en-IN" sz="1400" dirty="0"/>
              <a:t>of </a:t>
            </a:r>
            <a:r>
              <a:rPr lang="en-IN" sz="1400" dirty="0" err="1" smtClean="0"/>
              <a:t>pts</a:t>
            </a:r>
            <a:r>
              <a:rPr lang="en-IN" sz="1400" dirty="0" smtClean="0"/>
              <a:t> with AD </a:t>
            </a:r>
            <a:r>
              <a:rPr lang="en-IN" sz="1400" b="1" dirty="0" smtClean="0"/>
              <a:t>. Neurology 2006</a:t>
            </a:r>
            <a:endParaRPr lang="en-IN" sz="1400" b="1" dirty="0"/>
          </a:p>
        </p:txBody>
      </p:sp>
    </p:spTree>
    <p:extLst>
      <p:ext uri="{BB962C8B-B14F-4D97-AF65-F5344CB8AC3E}">
        <p14:creationId xmlns="" xmlns:p14="http://schemas.microsoft.com/office/powerpoint/2010/main" val="2251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568952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EFNS Guidelines:</a:t>
            </a:r>
            <a:r>
              <a:rPr lang="en-IN" sz="4000" b="0" dirty="0"/>
              <a:t>Primary prevention of AD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8245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Non modifiable risk factors: Age, </a:t>
            </a:r>
            <a:r>
              <a:rPr lang="en-US" sz="2400" dirty="0" err="1" smtClean="0"/>
              <a:t>Genotpye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IN" sz="2400" dirty="0"/>
              <a:t>Potentially </a:t>
            </a:r>
            <a:r>
              <a:rPr lang="en-IN" sz="2400" dirty="0" smtClean="0"/>
              <a:t>modifiable RFs </a:t>
            </a:r>
            <a:r>
              <a:rPr lang="en-IN" sz="2400" dirty="0"/>
              <a:t>established through </a:t>
            </a:r>
            <a:r>
              <a:rPr lang="en-IN" sz="2400" dirty="0" smtClean="0"/>
              <a:t>several epidemiological </a:t>
            </a:r>
            <a:r>
              <a:rPr lang="en-IN" sz="2400" dirty="0"/>
              <a:t>studies </a:t>
            </a:r>
            <a:r>
              <a:rPr lang="en-IN" sz="2400" dirty="0" smtClean="0"/>
              <a:t>include- </a:t>
            </a:r>
            <a:r>
              <a:rPr lang="en-IN" sz="2400" dirty="0"/>
              <a:t>vascular </a:t>
            </a:r>
            <a:r>
              <a:rPr lang="en-IN" sz="2400" dirty="0" smtClean="0"/>
              <a:t>RFs (HTN, </a:t>
            </a:r>
            <a:r>
              <a:rPr lang="en-IN" sz="2400" dirty="0"/>
              <a:t>smoking, </a:t>
            </a:r>
            <a:r>
              <a:rPr lang="en-IN" sz="2400" dirty="0" smtClean="0"/>
              <a:t>DM, AF &amp; obesity</a:t>
            </a:r>
            <a:r>
              <a:rPr lang="en-IN" sz="2400" dirty="0"/>
              <a:t>) and head </a:t>
            </a:r>
            <a:r>
              <a:rPr lang="en-IN" sz="2400" dirty="0" smtClean="0"/>
              <a:t>injury.</a:t>
            </a:r>
          </a:p>
          <a:p>
            <a:endParaRPr lang="en-IN" sz="2400" dirty="0" smtClean="0"/>
          </a:p>
          <a:p>
            <a:r>
              <a:rPr lang="en-IN" sz="2400" u="sng" dirty="0"/>
              <a:t>P</a:t>
            </a:r>
            <a:r>
              <a:rPr lang="en-IN" sz="2400" u="sng" dirty="0" smtClean="0"/>
              <a:t>rotective factors</a:t>
            </a:r>
            <a:r>
              <a:rPr lang="en-IN" sz="2400" dirty="0" smtClean="0"/>
              <a:t>:  </a:t>
            </a:r>
            <a:r>
              <a:rPr lang="en-IN" sz="2400" dirty="0"/>
              <a:t>use of </a:t>
            </a:r>
            <a:r>
              <a:rPr lang="en-IN" sz="2400" dirty="0" err="1"/>
              <a:t>antihypertensives</a:t>
            </a:r>
            <a:r>
              <a:rPr lang="en-IN" sz="2400" dirty="0"/>
              <a:t>, </a:t>
            </a:r>
            <a:r>
              <a:rPr lang="en-IN" sz="2400" dirty="0" smtClean="0"/>
              <a:t>NSAIDs, </a:t>
            </a:r>
            <a:r>
              <a:rPr lang="en-IN" sz="2400" dirty="0"/>
              <a:t>statins and </a:t>
            </a:r>
            <a:r>
              <a:rPr lang="en-IN" sz="2400" dirty="0" smtClean="0"/>
              <a:t>HRT,  </a:t>
            </a:r>
            <a:r>
              <a:rPr lang="en-IN" sz="2400" dirty="0"/>
              <a:t>high education, diet, physical </a:t>
            </a:r>
            <a:r>
              <a:rPr lang="en-IN" sz="2400" dirty="0" smtClean="0"/>
              <a:t>activity and </a:t>
            </a:r>
            <a:r>
              <a:rPr lang="en-IN" sz="2400" dirty="0"/>
              <a:t>engagement in social &amp;</a:t>
            </a:r>
            <a:r>
              <a:rPr lang="en-IN" sz="2400" dirty="0" smtClean="0"/>
              <a:t> </a:t>
            </a:r>
            <a:r>
              <a:rPr lang="en-IN" sz="2400" dirty="0"/>
              <a:t>intellectual activities</a:t>
            </a:r>
            <a:r>
              <a:rPr lang="en-IN" sz="2400" dirty="0" smtClean="0"/>
              <a:t>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5953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712968" cy="1252728"/>
          </a:xfrm>
        </p:spPr>
        <p:txBody>
          <a:bodyPr/>
          <a:lstStyle/>
          <a:p>
            <a:r>
              <a:rPr lang="en-US" sz="3600" dirty="0">
                <a:solidFill>
                  <a:srgbClr val="629DD1">
                    <a:satMod val="150000"/>
                  </a:srgbClr>
                </a:solidFill>
              </a:rPr>
              <a:t>EFNS Guidelines:</a:t>
            </a:r>
            <a:r>
              <a:rPr lang="en-IN" sz="3600" b="0" dirty="0">
                <a:solidFill>
                  <a:srgbClr val="629DD1">
                    <a:satMod val="150000"/>
                  </a:srgbClr>
                </a:solidFill>
              </a:rPr>
              <a:t>Primary prevention of 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A </a:t>
            </a:r>
            <a:r>
              <a:rPr lang="en-IN" sz="2400" dirty="0" smtClean="0"/>
              <a:t>meta-analysis concluded </a:t>
            </a:r>
            <a:r>
              <a:rPr lang="en-IN" sz="2400" dirty="0"/>
              <a:t>that there is </a:t>
            </a:r>
            <a:r>
              <a:rPr lang="en-IN" sz="2400" b="1" dirty="0"/>
              <a:t>no</a:t>
            </a:r>
            <a:r>
              <a:rPr lang="en-IN" sz="2400" dirty="0"/>
              <a:t> good evidence to </a:t>
            </a:r>
            <a:r>
              <a:rPr lang="en-IN" sz="2400" dirty="0" smtClean="0"/>
              <a:t>recommend </a:t>
            </a:r>
            <a:r>
              <a:rPr lang="en-IN" sz="2400" b="1" dirty="0"/>
              <a:t>S</a:t>
            </a:r>
            <a:r>
              <a:rPr lang="en-IN" sz="2400" b="1" dirty="0" smtClean="0"/>
              <a:t>tatins</a:t>
            </a:r>
            <a:r>
              <a:rPr lang="en-IN" sz="2400" dirty="0" smtClean="0"/>
              <a:t> </a:t>
            </a:r>
            <a:r>
              <a:rPr lang="en-IN" sz="2400" dirty="0"/>
              <a:t>for reducing the risk of </a:t>
            </a:r>
            <a:r>
              <a:rPr lang="en-IN" sz="2400" dirty="0" smtClean="0"/>
              <a:t>AD.</a:t>
            </a:r>
          </a:p>
          <a:p>
            <a:endParaRPr lang="en-US" sz="2400" dirty="0"/>
          </a:p>
          <a:p>
            <a:endParaRPr lang="en-IN" sz="2400" dirty="0" smtClean="0"/>
          </a:p>
          <a:p>
            <a:r>
              <a:rPr lang="en-IN" sz="2400" dirty="0" smtClean="0"/>
              <a:t>Results of the </a:t>
            </a:r>
            <a:r>
              <a:rPr lang="en-IN" sz="2400" dirty="0"/>
              <a:t>large, prospective, placebo-controlled </a:t>
            </a:r>
            <a:r>
              <a:rPr lang="en-IN" sz="2400" dirty="0" err="1" smtClean="0"/>
              <a:t>Womens</a:t>
            </a:r>
            <a:r>
              <a:rPr lang="en-IN" sz="2400" dirty="0" smtClean="0"/>
              <a:t> Health </a:t>
            </a:r>
            <a:r>
              <a:rPr lang="en-IN" sz="2400" dirty="0"/>
              <a:t>Initiative Memory Study showed that the use </a:t>
            </a:r>
            <a:r>
              <a:rPr lang="en-IN" sz="2400" dirty="0" smtClean="0"/>
              <a:t>of </a:t>
            </a:r>
            <a:r>
              <a:rPr lang="en-IN" sz="2400" b="1" dirty="0" err="1" smtClean="0"/>
              <a:t>estrogen</a:t>
            </a:r>
            <a:r>
              <a:rPr lang="en-IN" sz="2400" b="1" dirty="0" smtClean="0"/>
              <a:t> + </a:t>
            </a:r>
            <a:r>
              <a:rPr lang="en-IN" sz="2400" b="1" dirty="0"/>
              <a:t>progestin </a:t>
            </a:r>
            <a:r>
              <a:rPr lang="en-IN" sz="2400" dirty="0"/>
              <a:t>in post-menopausal women </a:t>
            </a:r>
            <a:r>
              <a:rPr lang="en-IN" sz="2400" dirty="0" smtClean="0"/>
              <a:t>was actually </a:t>
            </a:r>
            <a:r>
              <a:rPr lang="en-IN" sz="2400" dirty="0"/>
              <a:t>associated with a significantly increased risk </a:t>
            </a:r>
            <a:r>
              <a:rPr lang="en-IN" sz="2400" dirty="0" smtClean="0"/>
              <a:t>of dementia  (Class I</a:t>
            </a:r>
            <a:r>
              <a:rPr lang="en-IN" sz="2400" dirty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703838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/>
              <a:t>McGuinness</a:t>
            </a:r>
            <a:r>
              <a:rPr lang="en-IN" sz="1600" dirty="0"/>
              <a:t> </a:t>
            </a:r>
            <a:r>
              <a:rPr lang="en-IN" sz="1600" dirty="0" smtClean="0"/>
              <a:t>B</a:t>
            </a:r>
            <a:r>
              <a:rPr lang="en-IN" sz="1600" dirty="0"/>
              <a:t> </a:t>
            </a:r>
            <a:r>
              <a:rPr lang="en-IN" sz="1600" dirty="0" smtClean="0"/>
              <a:t>et al. Statins for </a:t>
            </a:r>
            <a:r>
              <a:rPr lang="en-IN" sz="1600" dirty="0"/>
              <a:t>the prevention of dementia. Cochrane Database </a:t>
            </a:r>
            <a:r>
              <a:rPr lang="en-IN" sz="1600" dirty="0" err="1" smtClean="0"/>
              <a:t>Syst</a:t>
            </a:r>
            <a:r>
              <a:rPr lang="en-IN" sz="1600" dirty="0" smtClean="0"/>
              <a:t> Rev 2009.</a:t>
            </a:r>
          </a:p>
          <a:p>
            <a:endParaRPr lang="en-IN" sz="1600" dirty="0"/>
          </a:p>
          <a:p>
            <a:r>
              <a:rPr lang="nb-NO" sz="1600" dirty="0" smtClean="0"/>
              <a:t>Shumaker SAet </a:t>
            </a:r>
            <a:r>
              <a:rPr lang="nb-NO" sz="1600" dirty="0"/>
              <a:t>al. </a:t>
            </a:r>
            <a:r>
              <a:rPr lang="nb-NO" sz="1600" dirty="0" smtClean="0"/>
              <a:t>Conjugated </a:t>
            </a:r>
            <a:r>
              <a:rPr lang="en-IN" sz="1600" dirty="0" smtClean="0"/>
              <a:t>equine </a:t>
            </a:r>
            <a:r>
              <a:rPr lang="en-IN" sz="1600" dirty="0" err="1"/>
              <a:t>estrogens</a:t>
            </a:r>
            <a:r>
              <a:rPr lang="en-IN" sz="1600" dirty="0"/>
              <a:t> and incidence of probable dementia </a:t>
            </a:r>
            <a:r>
              <a:rPr lang="en-IN" sz="1600" dirty="0" smtClean="0"/>
              <a:t>and MCI in </a:t>
            </a:r>
            <a:r>
              <a:rPr lang="en-IN" sz="1600" dirty="0"/>
              <a:t>postmenopausal women</a:t>
            </a:r>
            <a:r>
              <a:rPr lang="en-IN" sz="1600" dirty="0" smtClean="0"/>
              <a:t>: </a:t>
            </a:r>
            <a:r>
              <a:rPr lang="en-IN" sz="1600" dirty="0" err="1" smtClean="0"/>
              <a:t>Womens</a:t>
            </a:r>
            <a:r>
              <a:rPr lang="en-IN" sz="1600" dirty="0" smtClean="0"/>
              <a:t> </a:t>
            </a:r>
            <a:r>
              <a:rPr lang="en-IN" sz="1600" dirty="0"/>
              <a:t>Health Initiative Memory Study. JAMA 2004</a:t>
            </a:r>
            <a:r>
              <a:rPr lang="en-IN" sz="1600" dirty="0" smtClean="0"/>
              <a:t>; 291</a:t>
            </a:r>
            <a:r>
              <a:rPr lang="en-IN" sz="1600" dirty="0"/>
              <a:t>: 2947–2958.</a:t>
            </a:r>
          </a:p>
        </p:txBody>
      </p:sp>
    </p:spTree>
    <p:extLst>
      <p:ext uri="{BB962C8B-B14F-4D97-AF65-F5344CB8AC3E}">
        <p14:creationId xmlns="" xmlns:p14="http://schemas.microsoft.com/office/powerpoint/2010/main" val="37294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65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84543"/>
            <a:ext cx="8784976" cy="5328833"/>
          </a:xfrm>
          <a:noFill/>
          <a:ln/>
        </p:spPr>
      </p:pic>
    </p:spTree>
    <p:extLst>
      <p:ext uri="{BB962C8B-B14F-4D97-AF65-F5344CB8AC3E}">
        <p14:creationId xmlns="" xmlns:p14="http://schemas.microsoft.com/office/powerpoint/2010/main" val="23420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568952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EFNS Guidelines: </a:t>
            </a:r>
            <a:r>
              <a:rPr lang="en-US" sz="3200" b="0" dirty="0" smtClean="0"/>
              <a:t>Secondary prevention of AD</a:t>
            </a:r>
            <a:endParaRPr lang="en-IN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1"/>
            <a:ext cx="8640960" cy="47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Prevention of AD in non demented patients with MCI</a:t>
            </a:r>
          </a:p>
          <a:p>
            <a:endParaRPr lang="en-US" sz="2400" dirty="0" smtClean="0"/>
          </a:p>
          <a:p>
            <a:r>
              <a:rPr lang="en-IN" sz="2400" dirty="0"/>
              <a:t>A meta-analysis included 8</a:t>
            </a:r>
            <a:r>
              <a:rPr lang="en-IN" sz="2400" dirty="0" smtClean="0"/>
              <a:t> studies involving </a:t>
            </a:r>
            <a:r>
              <a:rPr lang="en-IN" sz="2400" dirty="0"/>
              <a:t>all three </a:t>
            </a:r>
            <a:r>
              <a:rPr lang="en-IN" sz="2400" dirty="0" err="1"/>
              <a:t>ChEIs</a:t>
            </a:r>
            <a:r>
              <a:rPr lang="en-IN" sz="2400" dirty="0"/>
              <a:t>, with duration of </a:t>
            </a:r>
            <a:r>
              <a:rPr lang="en-IN" sz="2400" dirty="0" smtClean="0"/>
              <a:t>treatment ranging </a:t>
            </a:r>
            <a:r>
              <a:rPr lang="en-IN" sz="2400" dirty="0"/>
              <a:t>from 16 </a:t>
            </a:r>
            <a:r>
              <a:rPr lang="en-IN" sz="2400" dirty="0" err="1" smtClean="0"/>
              <a:t>wks</a:t>
            </a:r>
            <a:r>
              <a:rPr lang="en-IN" sz="2400" dirty="0" smtClean="0"/>
              <a:t> </a:t>
            </a:r>
            <a:r>
              <a:rPr lang="en-IN" sz="2400" dirty="0"/>
              <a:t>to 3 </a:t>
            </a:r>
            <a:r>
              <a:rPr lang="en-IN" sz="2400" dirty="0" err="1" smtClean="0"/>
              <a:t>yrs</a:t>
            </a:r>
            <a:r>
              <a:rPr lang="en-IN" sz="2400" dirty="0" smtClean="0"/>
              <a:t> . </a:t>
            </a:r>
            <a:r>
              <a:rPr lang="en-IN" sz="2400" dirty="0"/>
              <a:t>There were </a:t>
            </a:r>
            <a:r>
              <a:rPr lang="en-IN" sz="2400" dirty="0" smtClean="0"/>
              <a:t>no differences </a:t>
            </a:r>
            <a:r>
              <a:rPr lang="en-IN" sz="2400" dirty="0"/>
              <a:t>in rate of conversion to AD </a:t>
            </a:r>
            <a:r>
              <a:rPr lang="en-IN" sz="2400" dirty="0" err="1" smtClean="0"/>
              <a:t>betw</a:t>
            </a:r>
            <a:r>
              <a:rPr lang="en-IN" sz="2400" dirty="0" smtClean="0"/>
              <a:t> active &amp; </a:t>
            </a:r>
            <a:r>
              <a:rPr lang="en-IN" sz="2400" dirty="0"/>
              <a:t>placebo groups, and most secondary </a:t>
            </a:r>
            <a:r>
              <a:rPr lang="en-IN" sz="2400" dirty="0" smtClean="0"/>
              <a:t>outcomes were </a:t>
            </a:r>
            <a:r>
              <a:rPr lang="en-IN" sz="2400" dirty="0"/>
              <a:t>also negative </a:t>
            </a:r>
            <a:r>
              <a:rPr lang="en-IN" sz="2400" dirty="0" smtClean="0"/>
              <a:t>(Class I</a:t>
            </a:r>
            <a:r>
              <a:rPr lang="en-IN" sz="2400" dirty="0"/>
              <a:t>). </a:t>
            </a:r>
            <a:endParaRPr lang="en-IN" sz="2400" dirty="0" smtClean="0"/>
          </a:p>
          <a:p>
            <a:endParaRPr lang="en-I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496" y="6381328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Raschetti </a:t>
            </a:r>
            <a:r>
              <a:rPr lang="it-IT" sz="1600" dirty="0" smtClean="0"/>
              <a:t>R</a:t>
            </a:r>
            <a:r>
              <a:rPr lang="it-IT" sz="1600" dirty="0"/>
              <a:t> </a:t>
            </a:r>
            <a:r>
              <a:rPr lang="it-IT" sz="1600" dirty="0" smtClean="0"/>
              <a:t>et al </a:t>
            </a:r>
            <a:r>
              <a:rPr lang="en-IN" sz="1600" dirty="0" smtClean="0"/>
              <a:t>Cholinesterase </a:t>
            </a:r>
            <a:r>
              <a:rPr lang="en-IN" sz="1600" dirty="0"/>
              <a:t>inhibitors in </a:t>
            </a:r>
            <a:r>
              <a:rPr lang="en-IN" sz="1600" dirty="0" smtClean="0"/>
              <a:t>MCI: a systematic </a:t>
            </a:r>
            <a:r>
              <a:rPr lang="en-IN" sz="1600" dirty="0"/>
              <a:t>review of randomised </a:t>
            </a:r>
            <a:r>
              <a:rPr lang="en-IN" sz="1600" dirty="0" err="1" smtClean="0"/>
              <a:t>trials.PLoS</a:t>
            </a:r>
            <a:r>
              <a:rPr lang="en-IN" sz="1600" dirty="0" smtClean="0"/>
              <a:t> Med2007</a:t>
            </a:r>
            <a:endParaRPr lang="en-IN" sz="1600" dirty="0"/>
          </a:p>
        </p:txBody>
      </p:sp>
    </p:spTree>
    <p:extLst>
      <p:ext uri="{BB962C8B-B14F-4D97-AF65-F5344CB8AC3E}">
        <p14:creationId xmlns="" xmlns:p14="http://schemas.microsoft.com/office/powerpoint/2010/main" val="41597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435280" cy="1252728"/>
          </a:xfrm>
        </p:spPr>
        <p:txBody>
          <a:bodyPr/>
          <a:lstStyle/>
          <a:p>
            <a:r>
              <a:rPr lang="en-US" sz="3600" dirty="0">
                <a:solidFill>
                  <a:srgbClr val="629DD1">
                    <a:satMod val="150000"/>
                  </a:srgbClr>
                </a:solidFill>
              </a:rPr>
              <a:t>EFNS Guidelines: </a:t>
            </a:r>
            <a:r>
              <a:rPr lang="en-US" sz="3200" b="0" dirty="0">
                <a:solidFill>
                  <a:srgbClr val="629DD1">
                    <a:satMod val="150000"/>
                  </a:srgbClr>
                </a:solidFill>
              </a:rPr>
              <a:t>Secondary prevention of 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There have also been negative studies of aspirin in primary prevention of cognitive decline and of NSAIDs and vitamin E in MCI </a:t>
            </a:r>
            <a:r>
              <a:rPr lang="en-IN" sz="2400" dirty="0" smtClean="0"/>
              <a:t>(Class I</a:t>
            </a:r>
            <a:r>
              <a:rPr lang="en-IN" sz="2400" dirty="0"/>
              <a:t>).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/>
              <a:t>A large study showed no effect of Gingko on preventing </a:t>
            </a:r>
            <a:r>
              <a:rPr lang="en-IN" sz="2400" dirty="0" smtClean="0"/>
              <a:t>AD(Class I</a:t>
            </a:r>
            <a:r>
              <a:rPr lang="en-IN" sz="2400" dirty="0"/>
              <a:t>).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/>
              <a:t>Therefore, no treatments have demonstrated efficacy for preventing or delaying development of AD in MCI subjects until now, while evidence exists that </a:t>
            </a:r>
            <a:r>
              <a:rPr lang="en-IN" sz="2400" dirty="0" err="1"/>
              <a:t>ChEIs</a:t>
            </a:r>
            <a:r>
              <a:rPr lang="en-IN" sz="2400" dirty="0"/>
              <a:t>, Vitamin E, Gingko </a:t>
            </a:r>
            <a:r>
              <a:rPr lang="en-IN" sz="2400" dirty="0" err="1"/>
              <a:t>Biloba</a:t>
            </a:r>
            <a:r>
              <a:rPr lang="en-IN" sz="2400" dirty="0"/>
              <a:t> and NSAIDs are not substantively helpful.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42197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Ginkgo </a:t>
            </a:r>
            <a:r>
              <a:rPr lang="en-US" sz="3600" dirty="0" err="1" smtClean="0"/>
              <a:t>Biloba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3"/>
            <a:ext cx="8640960" cy="5040560"/>
          </a:xfrm>
        </p:spPr>
        <p:txBody>
          <a:bodyPr>
            <a:noAutofit/>
          </a:bodyPr>
          <a:lstStyle/>
          <a:p>
            <a:r>
              <a:rPr lang="en-IN" sz="2300" dirty="0"/>
              <a:t>Products of the maidenhair tree, Ginkgo </a:t>
            </a:r>
            <a:r>
              <a:rPr lang="en-IN" sz="2300" dirty="0" err="1"/>
              <a:t>biloba</a:t>
            </a:r>
            <a:r>
              <a:rPr lang="en-IN" sz="2300" dirty="0"/>
              <a:t>, have long been used in China as a traditional medicine for various disorders of health</a:t>
            </a:r>
            <a:r>
              <a:rPr lang="en-IN" sz="2300" dirty="0" smtClean="0"/>
              <a:t>.</a:t>
            </a:r>
          </a:p>
          <a:p>
            <a:endParaRPr lang="en-IN" sz="2300" dirty="0"/>
          </a:p>
          <a:p>
            <a:r>
              <a:rPr lang="en-IN" sz="2300" dirty="0"/>
              <a:t>A standardized extract is widely used in the West for the </a:t>
            </a:r>
            <a:r>
              <a:rPr lang="en-IN" sz="2300" dirty="0" smtClean="0"/>
              <a:t>Rx </a:t>
            </a:r>
            <a:r>
              <a:rPr lang="en-IN" sz="2300" dirty="0"/>
              <a:t>of a range of conditions including memory &amp;</a:t>
            </a:r>
            <a:r>
              <a:rPr lang="en-IN" sz="2300" dirty="0" smtClean="0"/>
              <a:t> concentration problems, </a:t>
            </a:r>
            <a:r>
              <a:rPr lang="en-IN" sz="2300" dirty="0"/>
              <a:t>depression, anxiety, dizziness, tinnitus and headache. </a:t>
            </a:r>
            <a:endParaRPr lang="en-IN" sz="2300" dirty="0" smtClean="0"/>
          </a:p>
          <a:p>
            <a:endParaRPr lang="en-IN" sz="2300" dirty="0" smtClean="0"/>
          </a:p>
          <a:p>
            <a:r>
              <a:rPr lang="en-IN" sz="2300" dirty="0" smtClean="0"/>
              <a:t>The mechanisms </a:t>
            </a:r>
            <a:r>
              <a:rPr lang="en-IN" sz="2300" dirty="0"/>
              <a:t>of action are thought to reflect the action </a:t>
            </a:r>
            <a:r>
              <a:rPr lang="en-IN" sz="2300" dirty="0" smtClean="0"/>
              <a:t>of several </a:t>
            </a:r>
            <a:r>
              <a:rPr lang="en-IN" sz="2300" dirty="0"/>
              <a:t>components of the extract and include increasing blood supply by dilating blood vessels, reducing blood viscosity, </a:t>
            </a:r>
            <a:r>
              <a:rPr lang="en-IN" sz="2300" dirty="0" smtClean="0"/>
              <a:t>modification of </a:t>
            </a:r>
            <a:r>
              <a:rPr lang="en-IN" sz="2300" dirty="0"/>
              <a:t>neurotransmitter systems, and reducing the density of oxygen free radicals.</a:t>
            </a:r>
          </a:p>
        </p:txBody>
      </p:sp>
    </p:spTree>
    <p:extLst>
      <p:ext uri="{BB962C8B-B14F-4D97-AF65-F5344CB8AC3E}">
        <p14:creationId xmlns="" xmlns:p14="http://schemas.microsoft.com/office/powerpoint/2010/main" val="18544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7452320" cy="191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27384"/>
            <a:ext cx="1728192" cy="190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805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808" y="5373216"/>
            <a:ext cx="9158808" cy="1368152"/>
          </a:xfrm>
          <a:prstGeom prst="rect">
            <a:avLst/>
          </a:prstGeom>
          <a:solidFill>
            <a:srgbClr val="66FF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" y="332656"/>
            <a:ext cx="7172872" cy="59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704" y="404664"/>
            <a:ext cx="7070576" cy="524793"/>
          </a:xfrm>
          <a:prstGeom prst="rect">
            <a:avLst/>
          </a:prstGeom>
          <a:solidFill>
            <a:srgbClr val="66FF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704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Mechanism-based treatments for AD</a:t>
            </a:r>
            <a:br>
              <a:rPr lang="en-US" sz="3600" dirty="0" smtClean="0"/>
            </a:br>
            <a:r>
              <a:rPr lang="en-US" sz="3200" dirty="0" smtClean="0"/>
              <a:t>Agents currently under evaluation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/>
          </a:bodyPr>
          <a:lstStyle/>
          <a:p>
            <a:r>
              <a:rPr lang="en-IN" sz="2400" dirty="0"/>
              <a:t>A new era in therapy for </a:t>
            </a:r>
            <a:r>
              <a:rPr lang="en-IN" sz="2400" dirty="0" smtClean="0"/>
              <a:t>AD </a:t>
            </a:r>
            <a:r>
              <a:rPr lang="en-IN" sz="2400" dirty="0"/>
              <a:t>has begun, with several clinical </a:t>
            </a:r>
            <a:r>
              <a:rPr lang="en-IN" sz="2400" dirty="0" smtClean="0"/>
              <a:t>trials putatively </a:t>
            </a:r>
            <a:r>
              <a:rPr lang="en-IN" sz="2400" dirty="0"/>
              <a:t>targeting the mechanisms fundamental to the disease process.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 smtClean="0"/>
              <a:t>At </a:t>
            </a:r>
            <a:r>
              <a:rPr lang="en-IN" sz="2400" dirty="0"/>
              <a:t>this point, however</a:t>
            </a:r>
            <a:r>
              <a:rPr lang="en-IN" sz="2400" dirty="0" smtClean="0"/>
              <a:t>, there </a:t>
            </a:r>
            <a:r>
              <a:rPr lang="en-IN" sz="2400" dirty="0"/>
              <a:t>is still controversy as to which of the targeted processes truly are critical to </a:t>
            </a:r>
            <a:r>
              <a:rPr lang="en-IN" sz="2400" dirty="0" smtClean="0"/>
              <a:t>disease progression</a:t>
            </a:r>
            <a:r>
              <a:rPr lang="en-IN" sz="2400" dirty="0"/>
              <a:t>, and how best to inhibit these.</a:t>
            </a:r>
          </a:p>
        </p:txBody>
      </p:sp>
    </p:spTree>
    <p:extLst>
      <p:ext uri="{BB962C8B-B14F-4D97-AF65-F5344CB8AC3E}">
        <p14:creationId xmlns="" xmlns:p14="http://schemas.microsoft.com/office/powerpoint/2010/main" val="10300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Strategies of disease modifying therapy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965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Interventions targeting Amyloid:</a:t>
            </a:r>
          </a:p>
          <a:p>
            <a:pPr marL="118872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- Inhibiting Amyloid formation- </a:t>
            </a:r>
            <a:r>
              <a:rPr lang="en-US" sz="2400" dirty="0" err="1" smtClean="0"/>
              <a:t>secretase</a:t>
            </a:r>
            <a:r>
              <a:rPr lang="en-US" sz="2400" dirty="0" smtClean="0"/>
              <a:t> inhibitors</a:t>
            </a:r>
          </a:p>
          <a:p>
            <a:pPr marL="118872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- Inhibiting Amyloid aggregation</a:t>
            </a:r>
          </a:p>
          <a:p>
            <a:pPr marL="118872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- Increasing clearance of Beta amyloid with immunotherapy</a:t>
            </a:r>
          </a:p>
          <a:p>
            <a:pPr marL="118872" indent="0">
              <a:buNone/>
            </a:pPr>
            <a:endParaRPr lang="en-US" sz="2400" dirty="0"/>
          </a:p>
          <a:p>
            <a:r>
              <a:rPr lang="en-US" sz="2400" dirty="0" smtClean="0"/>
              <a:t>Therapies targeting Tau/NFT formation</a:t>
            </a:r>
          </a:p>
          <a:p>
            <a:endParaRPr lang="en-US" sz="2400" dirty="0" smtClean="0"/>
          </a:p>
          <a:p>
            <a:r>
              <a:rPr lang="en-US" sz="2400" dirty="0" smtClean="0"/>
              <a:t>Therapies for mitochondrial stabilization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4922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00049501"/>
              </p:ext>
            </p:extLst>
          </p:nvPr>
        </p:nvGraphicFramePr>
        <p:xfrm>
          <a:off x="179512" y="1772816"/>
          <a:ext cx="8856984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945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074"/>
          <a:stretch>
            <a:fillRect/>
          </a:stretch>
        </p:blipFill>
        <p:spPr>
          <a:xfrm>
            <a:off x="1475656" y="1441175"/>
            <a:ext cx="5904655" cy="5372201"/>
          </a:xfrm>
          <a:noFill/>
          <a:ln/>
          <a:extLst>
            <a:ext uri="{91240B29-F687-4F45-9708-019B960494DF}">
              <a14:hiddenLine xmlns=""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4962872"/>
            <a:ext cx="1080120" cy="26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776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155448"/>
            <a:ext cx="3096344" cy="12527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Amyloid cascade hypothesis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2135231"/>
            <a:ext cx="3240360" cy="33820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IN" sz="2000" dirty="0"/>
              <a:t>This hypothesis of the amyloid cascade, which progresses from the generation of </a:t>
            </a:r>
            <a:r>
              <a:rPr lang="en-IN" sz="2000" dirty="0" smtClean="0"/>
              <a:t>the </a:t>
            </a:r>
            <a:r>
              <a:rPr lang="el-GR" sz="2000" dirty="0" smtClean="0">
                <a:latin typeface="Calibri"/>
                <a:cs typeface="Calibri"/>
              </a:rPr>
              <a:t>β</a:t>
            </a:r>
            <a:r>
              <a:rPr lang="en-IN" sz="2000" dirty="0" smtClean="0"/>
              <a:t>-amyloid </a:t>
            </a:r>
            <a:r>
              <a:rPr lang="en-IN" sz="2000" dirty="0"/>
              <a:t>peptide from the </a:t>
            </a:r>
            <a:r>
              <a:rPr lang="en-IN" sz="2000" dirty="0" smtClean="0"/>
              <a:t>APP, through </a:t>
            </a:r>
            <a:r>
              <a:rPr lang="en-IN" sz="2000" dirty="0"/>
              <a:t>multiple secondary steps, to cell death, forms the foundation for current and </a:t>
            </a:r>
            <a:r>
              <a:rPr lang="en-IN" sz="2000" dirty="0" smtClean="0"/>
              <a:t> emerging </a:t>
            </a:r>
            <a:r>
              <a:rPr lang="en-IN" sz="2000" dirty="0"/>
              <a:t>options for the treatment of </a:t>
            </a:r>
            <a:r>
              <a:rPr lang="en-IN" sz="2000" dirty="0" smtClean="0"/>
              <a:t>AD.</a:t>
            </a:r>
            <a:endParaRPr lang="en-IN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" y="14797"/>
            <a:ext cx="5655912" cy="679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07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Rationale of therapies targeting Amyloid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If the overproduction or accumulation of Aβ is in fact the crucial event in the cascade </a:t>
            </a:r>
            <a:r>
              <a:rPr lang="en-IN" sz="2400" dirty="0" smtClean="0"/>
              <a:t>that leads </a:t>
            </a:r>
            <a:r>
              <a:rPr lang="en-IN" sz="2400" dirty="0"/>
              <a:t>to AD, then </a:t>
            </a:r>
            <a:r>
              <a:rPr lang="en-IN" sz="2400" dirty="0" smtClean="0"/>
              <a:t> decreasing </a:t>
            </a:r>
            <a:r>
              <a:rPr lang="en-IN" sz="2400" dirty="0"/>
              <a:t>its production by the inhibition of β-site amyloid </a:t>
            </a:r>
            <a:r>
              <a:rPr lang="en-IN" sz="2400" dirty="0" smtClean="0"/>
              <a:t>precursor protein-cleaving enzyme (BACE) or </a:t>
            </a:r>
            <a:r>
              <a:rPr lang="en-IN" sz="2400" dirty="0"/>
              <a:t>γ-</a:t>
            </a:r>
            <a:r>
              <a:rPr lang="en-IN" sz="2400" dirty="0" err="1"/>
              <a:t>secretase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or </a:t>
            </a:r>
            <a:r>
              <a:rPr lang="en-IN" sz="2400" dirty="0"/>
              <a:t>the enhancement of α-</a:t>
            </a:r>
            <a:r>
              <a:rPr lang="en-IN" sz="2400" dirty="0" err="1"/>
              <a:t>secretase</a:t>
            </a:r>
            <a:r>
              <a:rPr lang="en-IN" sz="2400" dirty="0"/>
              <a:t> </a:t>
            </a:r>
            <a:r>
              <a:rPr lang="en-IN" sz="2400" dirty="0" smtClean="0"/>
              <a:t>should decrease </a:t>
            </a:r>
            <a:r>
              <a:rPr lang="en-IN" sz="2400" dirty="0"/>
              <a:t>the pathology and change the course of the illness</a:t>
            </a:r>
            <a:r>
              <a:rPr lang="en-IN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One such agent, a </a:t>
            </a:r>
            <a:r>
              <a:rPr lang="en-IN" sz="2400" dirty="0" smtClean="0"/>
              <a:t>γ-</a:t>
            </a:r>
            <a:r>
              <a:rPr lang="en-IN" sz="2400" dirty="0" err="1" smtClean="0"/>
              <a:t>secretase</a:t>
            </a:r>
            <a:r>
              <a:rPr lang="en-IN" sz="2400" dirty="0" smtClean="0"/>
              <a:t> inhibitor- LY450139 or </a:t>
            </a:r>
            <a:r>
              <a:rPr lang="en-IN" sz="2400" b="1" dirty="0" err="1" smtClean="0"/>
              <a:t>Semagacestat</a:t>
            </a:r>
            <a:r>
              <a:rPr lang="en-IN" sz="2400" dirty="0" smtClean="0"/>
              <a:t> is undergoing phase 3 trial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8859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Treatment of Alzheimer’s disease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major components:</a:t>
            </a:r>
          </a:p>
          <a:p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800" dirty="0" err="1" smtClean="0"/>
              <a:t>Neuroprotective</a:t>
            </a:r>
            <a:r>
              <a:rPr lang="en-US" sz="2800" dirty="0" smtClean="0"/>
              <a:t> strategies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800" dirty="0" smtClean="0"/>
              <a:t>Cholinesterase inhibitors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800" dirty="0" smtClean="0"/>
              <a:t>Psychopharmacologic agents to reduce behavioral disturbances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800" dirty="0" smtClean="0"/>
              <a:t>Health maintenance activities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800" dirty="0" smtClean="0"/>
              <a:t>Alliance between clinicians &amp; caregivers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40595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/>
              <a:t>Tarenflurbil</a:t>
            </a:r>
            <a:r>
              <a:rPr lang="en-US" sz="4000" dirty="0" smtClean="0"/>
              <a:t>: </a:t>
            </a:r>
            <a:r>
              <a:rPr lang="en-IN" sz="3600" b="0" dirty="0" smtClean="0"/>
              <a:t>γ-</a:t>
            </a:r>
            <a:r>
              <a:rPr lang="en-IN" sz="3600" b="0" dirty="0" err="1" smtClean="0"/>
              <a:t>secretase</a:t>
            </a:r>
            <a:r>
              <a:rPr lang="en-IN" sz="3600" b="0" dirty="0" smtClean="0"/>
              <a:t> modulator</a:t>
            </a:r>
            <a:r>
              <a:rPr lang="en-US" sz="3600" b="0" dirty="0" smtClean="0"/>
              <a:t> </a:t>
            </a:r>
            <a:endParaRPr lang="en-IN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27727"/>
            <a:ext cx="8640960" cy="39775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R-enantiomer of the NSAID </a:t>
            </a:r>
            <a:r>
              <a:rPr lang="en-US" sz="2400" dirty="0" err="1" smtClean="0"/>
              <a:t>flurbiprofen</a:t>
            </a:r>
            <a:r>
              <a:rPr lang="en-US" sz="2400" dirty="0" smtClean="0"/>
              <a:t> was the first </a:t>
            </a:r>
            <a:r>
              <a:rPr lang="en-IN" sz="2400" dirty="0" smtClean="0"/>
              <a:t>γ-</a:t>
            </a:r>
            <a:r>
              <a:rPr lang="en-IN" sz="2400" dirty="0" err="1" smtClean="0"/>
              <a:t>secretase</a:t>
            </a:r>
            <a:r>
              <a:rPr lang="en-IN" sz="2400" dirty="0" smtClean="0"/>
              <a:t> modulator to reach final stage of clinical development.</a:t>
            </a:r>
          </a:p>
          <a:p>
            <a:endParaRPr lang="en-US" sz="2400" dirty="0"/>
          </a:p>
          <a:p>
            <a:r>
              <a:rPr lang="en-US" sz="2400" dirty="0" smtClean="0"/>
              <a:t>A phase II trial had showed beneficial results but a multisite 18 month phase III trial did not show a +</a:t>
            </a:r>
            <a:r>
              <a:rPr lang="en-US" sz="2400" dirty="0" err="1" smtClean="0"/>
              <a:t>ve</a:t>
            </a:r>
            <a:r>
              <a:rPr lang="en-US" sz="2400" dirty="0" smtClean="0"/>
              <a:t> outcome.</a:t>
            </a:r>
          </a:p>
          <a:p>
            <a:endParaRPr lang="en-US" sz="2400" dirty="0"/>
          </a:p>
          <a:p>
            <a:r>
              <a:rPr lang="en-US" sz="2400" dirty="0" smtClean="0"/>
              <a:t>One explanation offered was poor CNS penetration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1990" y="6021288"/>
            <a:ext cx="8042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Green </a:t>
            </a:r>
            <a:r>
              <a:rPr lang="en-IN" sz="1600" dirty="0" smtClean="0"/>
              <a:t>RC </a:t>
            </a:r>
            <a:r>
              <a:rPr lang="en-IN" sz="1600" dirty="0"/>
              <a:t>et al; the </a:t>
            </a:r>
            <a:r>
              <a:rPr lang="en-IN" sz="1600" dirty="0" err="1" smtClean="0"/>
              <a:t>Tarenflurbil</a:t>
            </a:r>
            <a:r>
              <a:rPr lang="en-IN" sz="1600" dirty="0" smtClean="0"/>
              <a:t> </a:t>
            </a:r>
            <a:r>
              <a:rPr lang="en-IN" sz="1600" dirty="0"/>
              <a:t>Phase 3 </a:t>
            </a:r>
            <a:r>
              <a:rPr lang="en-IN" sz="1600" dirty="0" smtClean="0"/>
              <a:t>Study Group</a:t>
            </a:r>
            <a:r>
              <a:rPr lang="en-IN" sz="1600" dirty="0"/>
              <a:t>. Eff </a:t>
            </a:r>
            <a:r>
              <a:rPr lang="en-IN" sz="1600" dirty="0" err="1"/>
              <a:t>ect</a:t>
            </a:r>
            <a:r>
              <a:rPr lang="en-IN" sz="1600" dirty="0"/>
              <a:t> of </a:t>
            </a:r>
            <a:r>
              <a:rPr lang="en-IN" sz="1600" dirty="0" err="1" smtClean="0"/>
              <a:t>tarenflurbil</a:t>
            </a:r>
            <a:r>
              <a:rPr lang="en-IN" sz="1600" dirty="0" smtClean="0"/>
              <a:t> </a:t>
            </a:r>
            <a:r>
              <a:rPr lang="en-IN" sz="1600" dirty="0"/>
              <a:t>on cognitive </a:t>
            </a:r>
            <a:endParaRPr lang="en-IN" sz="1600" dirty="0" smtClean="0"/>
          </a:p>
          <a:p>
            <a:r>
              <a:rPr lang="en-IN" sz="1600" dirty="0" smtClean="0"/>
              <a:t>decline </a:t>
            </a:r>
            <a:r>
              <a:rPr lang="en-IN" sz="1600" dirty="0"/>
              <a:t>and </a:t>
            </a:r>
            <a:r>
              <a:rPr lang="en-IN" sz="1600" dirty="0" smtClean="0"/>
              <a:t>ADL </a:t>
            </a:r>
            <a:r>
              <a:rPr lang="en-IN" sz="1600" dirty="0"/>
              <a:t>in </a:t>
            </a:r>
            <a:r>
              <a:rPr lang="en-IN" sz="1600" dirty="0" err="1" smtClean="0"/>
              <a:t>pts</a:t>
            </a:r>
            <a:r>
              <a:rPr lang="en-IN" sz="1600" dirty="0" smtClean="0"/>
              <a:t> </a:t>
            </a:r>
            <a:r>
              <a:rPr lang="en-IN" sz="1600" dirty="0"/>
              <a:t>with mild </a:t>
            </a:r>
            <a:r>
              <a:rPr lang="en-IN" sz="1600" dirty="0" smtClean="0"/>
              <a:t>AD: </a:t>
            </a:r>
            <a:r>
              <a:rPr lang="en-IN" sz="1600" dirty="0"/>
              <a:t>a randomized </a:t>
            </a:r>
            <a:r>
              <a:rPr lang="en-IN" sz="1600" dirty="0" smtClean="0"/>
              <a:t>controlled trial</a:t>
            </a:r>
            <a:r>
              <a:rPr lang="en-IN" sz="1600" dirty="0"/>
              <a:t>. </a:t>
            </a:r>
            <a:r>
              <a:rPr lang="en-IN" sz="1600" i="1" dirty="0"/>
              <a:t>JAMA </a:t>
            </a:r>
            <a:r>
              <a:rPr lang="en-IN" sz="1600" dirty="0"/>
              <a:t>2009; </a:t>
            </a:r>
            <a:r>
              <a:rPr lang="en-IN" sz="1600" b="1" dirty="0"/>
              <a:t>302: </a:t>
            </a:r>
            <a:r>
              <a:rPr lang="en-IN" sz="1600" dirty="0"/>
              <a:t>2557–64.</a:t>
            </a:r>
          </a:p>
        </p:txBody>
      </p:sp>
    </p:spTree>
    <p:extLst>
      <p:ext uri="{BB962C8B-B14F-4D97-AF65-F5344CB8AC3E}">
        <p14:creationId xmlns="" xmlns:p14="http://schemas.microsoft.com/office/powerpoint/2010/main" val="2622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Dimebon</a:t>
            </a:r>
            <a:r>
              <a:rPr lang="en-US" sz="4000" dirty="0" smtClean="0"/>
              <a:t>/</a:t>
            </a:r>
            <a:r>
              <a:rPr lang="en-US" sz="4000" dirty="0" err="1" smtClean="0"/>
              <a:t>Latrepirdine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80588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Drug used in Russia as an antihistaminic for over 2 decades.</a:t>
            </a:r>
            <a:endParaRPr lang="en-US" sz="2400" dirty="0"/>
          </a:p>
          <a:p>
            <a:r>
              <a:rPr lang="en-US" sz="2400" dirty="0" smtClean="0"/>
              <a:t>Later found to have </a:t>
            </a:r>
            <a:r>
              <a:rPr lang="en-US" sz="2400" dirty="0" err="1" smtClean="0"/>
              <a:t>ChEI</a:t>
            </a:r>
            <a:r>
              <a:rPr lang="en-US" sz="2400" dirty="0" smtClean="0"/>
              <a:t> &amp; NMDA inhibitor properties &amp; mitochondrial function stabilizer properties</a:t>
            </a:r>
          </a:p>
          <a:p>
            <a:endParaRPr lang="en-US" sz="2400" dirty="0"/>
          </a:p>
          <a:p>
            <a:r>
              <a:rPr lang="en-US" sz="2400" dirty="0" smtClean="0"/>
              <a:t>Phase II trial showed +</a:t>
            </a:r>
            <a:r>
              <a:rPr lang="en-US" sz="2400" dirty="0" err="1" smtClean="0"/>
              <a:t>ve</a:t>
            </a:r>
            <a:r>
              <a:rPr lang="en-US" sz="2400" dirty="0" smtClean="0"/>
              <a:t> results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Doody</a:t>
            </a:r>
            <a:r>
              <a:rPr lang="en-US" sz="1800" b="1" dirty="0" smtClean="0"/>
              <a:t> S et al, Lancet 2008)</a:t>
            </a:r>
          </a:p>
          <a:p>
            <a:endParaRPr lang="en-US" sz="2400" dirty="0"/>
          </a:p>
          <a:p>
            <a:r>
              <a:rPr lang="en-US" sz="2400" dirty="0" smtClean="0"/>
              <a:t>Currently in Phase III trials in USA</a:t>
            </a:r>
            <a:endParaRPr lang="en-IN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37112"/>
            <a:ext cx="41100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9884"/>
            <a:ext cx="3816424" cy="244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25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Immunotherapy for Beta amyloid clearance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9"/>
            <a:ext cx="8712968" cy="4710136"/>
          </a:xfrm>
        </p:spPr>
        <p:txBody>
          <a:bodyPr>
            <a:normAutofit/>
          </a:bodyPr>
          <a:lstStyle/>
          <a:p>
            <a:r>
              <a:rPr lang="en-IN" sz="2400" dirty="0"/>
              <a:t>Specific </a:t>
            </a:r>
            <a:r>
              <a:rPr lang="en-IN" sz="2400" dirty="0" smtClean="0"/>
              <a:t>antibodies can </a:t>
            </a:r>
            <a:r>
              <a:rPr lang="en-IN" sz="2400" dirty="0"/>
              <a:t>bind </a:t>
            </a:r>
            <a:r>
              <a:rPr lang="en-IN" sz="2400" dirty="0" smtClean="0"/>
              <a:t>A</a:t>
            </a:r>
            <a:r>
              <a:rPr lang="el-GR" sz="2400" dirty="0" smtClean="0">
                <a:latin typeface="Calibri"/>
                <a:cs typeface="Calibri"/>
              </a:rPr>
              <a:t>β</a:t>
            </a:r>
            <a:r>
              <a:rPr lang="en-IN" sz="2400" i="1" dirty="0" smtClean="0"/>
              <a:t> </a:t>
            </a:r>
            <a:r>
              <a:rPr lang="en-IN" sz="2400" dirty="0"/>
              <a:t>and promote its clearance from the central nervous system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This can </a:t>
            </a:r>
            <a:r>
              <a:rPr lang="en-IN" sz="2400" dirty="0" smtClean="0"/>
              <a:t>be accomplished </a:t>
            </a:r>
            <a:r>
              <a:rPr lang="en-IN" sz="2400" dirty="0"/>
              <a:t>either by the introduction of </a:t>
            </a:r>
            <a:r>
              <a:rPr lang="en-IN" sz="2400" dirty="0" smtClean="0"/>
              <a:t>A</a:t>
            </a:r>
            <a:r>
              <a:rPr lang="el-GR" sz="2400" dirty="0" smtClean="0">
                <a:latin typeface="Calibri"/>
                <a:cs typeface="Calibri"/>
              </a:rPr>
              <a:t>β</a:t>
            </a:r>
            <a:r>
              <a:rPr lang="en-IN" sz="2400" i="1" dirty="0" smtClean="0"/>
              <a:t> </a:t>
            </a:r>
            <a:r>
              <a:rPr lang="en-IN" sz="2400" dirty="0"/>
              <a:t>as an antigen so that the body can </a:t>
            </a:r>
            <a:r>
              <a:rPr lang="en-IN" sz="2400" dirty="0" smtClean="0"/>
              <a:t>produce antibodies </a:t>
            </a:r>
            <a:r>
              <a:rPr lang="en-IN" sz="2400" dirty="0"/>
              <a:t>to it </a:t>
            </a:r>
            <a:r>
              <a:rPr lang="en-IN" sz="2400" b="1" dirty="0"/>
              <a:t>(active immunotherapy) </a:t>
            </a:r>
            <a:endParaRPr lang="en-IN" sz="2400" b="1" dirty="0" smtClean="0"/>
          </a:p>
          <a:p>
            <a:endParaRPr lang="en-IN" sz="2400" b="1" dirty="0" smtClean="0"/>
          </a:p>
          <a:p>
            <a:r>
              <a:rPr lang="en-IN" sz="2400" dirty="0" smtClean="0"/>
              <a:t>or </a:t>
            </a:r>
            <a:r>
              <a:rPr lang="en-IN" sz="2400" dirty="0"/>
              <a:t>by the use of preformed antibodies </a:t>
            </a:r>
            <a:r>
              <a:rPr lang="en-IN" sz="2400" b="1" dirty="0"/>
              <a:t>(</a:t>
            </a:r>
            <a:r>
              <a:rPr lang="en-IN" sz="2400" b="1" dirty="0" smtClean="0"/>
              <a:t>passive immunotherapy)</a:t>
            </a:r>
            <a:endParaRPr lang="en-IN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632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699992"/>
          </a:xfrm>
        </p:spPr>
        <p:txBody>
          <a:bodyPr>
            <a:normAutofit/>
          </a:bodyPr>
          <a:lstStyle/>
          <a:p>
            <a:r>
              <a:rPr lang="en-IN" sz="2200" dirty="0"/>
              <a:t>In 2002, the first phase 2 active immunity trial (AN-1792) was </a:t>
            </a:r>
            <a:r>
              <a:rPr lang="en-IN" sz="2200" dirty="0" smtClean="0"/>
              <a:t>halted because </a:t>
            </a:r>
            <a:r>
              <a:rPr lang="en-IN" sz="2200" dirty="0"/>
              <a:t>of </a:t>
            </a:r>
            <a:r>
              <a:rPr lang="en-IN" sz="2200" dirty="0" err="1"/>
              <a:t>meningoencephalitis</a:t>
            </a:r>
            <a:r>
              <a:rPr lang="en-IN" sz="2200" dirty="0"/>
              <a:t> in 6% of the </a:t>
            </a:r>
            <a:r>
              <a:rPr lang="en-IN" sz="2200" dirty="0" err="1" smtClean="0"/>
              <a:t>pts</a:t>
            </a:r>
            <a:r>
              <a:rPr lang="en-IN" sz="2200" dirty="0" smtClean="0"/>
              <a:t> </a:t>
            </a:r>
            <a:r>
              <a:rPr lang="en-IN" sz="2200" dirty="0"/>
              <a:t>who received the </a:t>
            </a:r>
            <a:r>
              <a:rPr lang="en-IN" sz="2200" dirty="0" smtClean="0"/>
              <a:t>vaccine.</a:t>
            </a:r>
          </a:p>
          <a:p>
            <a:endParaRPr lang="en-US" sz="2200" dirty="0"/>
          </a:p>
          <a:p>
            <a:r>
              <a:rPr lang="en-IN" sz="2200" dirty="0"/>
              <a:t>Despite the halting of the trial, the </a:t>
            </a:r>
            <a:r>
              <a:rPr lang="en-IN" sz="2200" dirty="0" smtClean="0"/>
              <a:t>researchers followed </a:t>
            </a:r>
            <a:r>
              <a:rPr lang="en-IN" sz="2200" dirty="0"/>
              <a:t>the </a:t>
            </a:r>
            <a:r>
              <a:rPr lang="en-IN" sz="2200" dirty="0" err="1" smtClean="0"/>
              <a:t>pts</a:t>
            </a:r>
            <a:r>
              <a:rPr lang="en-IN" sz="2200" dirty="0" smtClean="0"/>
              <a:t> who received </a:t>
            </a:r>
            <a:r>
              <a:rPr lang="en-IN" sz="2200" dirty="0"/>
              <a:t>the vaccine. </a:t>
            </a:r>
            <a:r>
              <a:rPr lang="en-IN" sz="2200" dirty="0" smtClean="0"/>
              <a:t>~ </a:t>
            </a:r>
            <a:r>
              <a:rPr lang="en-IN" sz="2200" dirty="0"/>
              <a:t>20% of those who received </a:t>
            </a:r>
            <a:r>
              <a:rPr lang="en-IN" sz="2200" dirty="0" smtClean="0"/>
              <a:t>the active </a:t>
            </a:r>
            <a:r>
              <a:rPr lang="en-IN" sz="2200" dirty="0"/>
              <a:t>vaccine achieved the targeted immune </a:t>
            </a:r>
            <a:r>
              <a:rPr lang="en-IN" sz="2200" dirty="0" smtClean="0"/>
              <a:t>response &amp; there </a:t>
            </a:r>
            <a:r>
              <a:rPr lang="en-IN" sz="2200" dirty="0"/>
              <a:t>was </a:t>
            </a:r>
            <a:r>
              <a:rPr lang="en-IN" sz="2200" dirty="0" smtClean="0"/>
              <a:t>a marked </a:t>
            </a:r>
            <a:r>
              <a:rPr lang="en-IN" sz="2200" dirty="0"/>
              <a:t>effect on amyloid in the brain, although the other </a:t>
            </a:r>
            <a:r>
              <a:rPr lang="en-IN" sz="2200" dirty="0" err="1"/>
              <a:t>neuropathological</a:t>
            </a:r>
            <a:r>
              <a:rPr lang="en-IN" sz="2200" dirty="0"/>
              <a:t> hallmarks </a:t>
            </a:r>
            <a:r>
              <a:rPr lang="en-IN" sz="2200" dirty="0" smtClean="0"/>
              <a:t>of AD </a:t>
            </a:r>
            <a:r>
              <a:rPr lang="en-IN" sz="2200" dirty="0"/>
              <a:t>were unchanged in comparison with </a:t>
            </a:r>
            <a:r>
              <a:rPr lang="en-IN" sz="2200" dirty="0" smtClean="0"/>
              <a:t>controls</a:t>
            </a:r>
          </a:p>
          <a:p>
            <a:r>
              <a:rPr lang="en-IN" sz="2200" dirty="0" smtClean="0"/>
              <a:t>Unfortunately</a:t>
            </a:r>
            <a:r>
              <a:rPr lang="en-IN" sz="2200" dirty="0"/>
              <a:t>, there was little evidence of </a:t>
            </a:r>
            <a:r>
              <a:rPr lang="en-IN" sz="2200" dirty="0" smtClean="0"/>
              <a:t>any cognitive benefit</a:t>
            </a:r>
            <a:endParaRPr lang="en-IN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09503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Bayer </a:t>
            </a:r>
            <a:r>
              <a:rPr lang="en-IN" dirty="0" smtClean="0"/>
              <a:t>AJ et </a:t>
            </a:r>
            <a:r>
              <a:rPr lang="en-IN" dirty="0"/>
              <a:t>al. Evaluation of the safety </a:t>
            </a:r>
            <a:r>
              <a:rPr lang="en-IN" dirty="0" smtClean="0"/>
              <a:t>and  immunogenicity </a:t>
            </a:r>
            <a:r>
              <a:rPr lang="en-IN" dirty="0"/>
              <a:t>of synthetic Aβ42 (AN1792) in patients with AD</a:t>
            </a:r>
            <a:r>
              <a:rPr lang="en-IN" dirty="0" smtClean="0"/>
              <a:t>. </a:t>
            </a:r>
            <a:r>
              <a:rPr lang="en-IN" i="1" dirty="0" smtClean="0"/>
              <a:t>Neurology </a:t>
            </a:r>
            <a:r>
              <a:rPr lang="en-IN" dirty="0"/>
              <a:t>2005; 64</a:t>
            </a:r>
            <a:r>
              <a:rPr lang="en-IN" b="1" dirty="0"/>
              <a:t>: </a:t>
            </a:r>
            <a:r>
              <a:rPr lang="en-IN" dirty="0"/>
              <a:t>94–101.</a:t>
            </a:r>
          </a:p>
        </p:txBody>
      </p:sp>
    </p:spTree>
    <p:extLst>
      <p:ext uri="{BB962C8B-B14F-4D97-AF65-F5344CB8AC3E}">
        <p14:creationId xmlns="" xmlns:p14="http://schemas.microsoft.com/office/powerpoint/2010/main" val="25486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5"/>
            <a:ext cx="8568952" cy="79208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IN" sz="2400" dirty="0"/>
              <a:t>Proposed mechanisms of action of compounds in trials for </a:t>
            </a:r>
            <a:r>
              <a:rPr lang="en-IN" sz="2400" dirty="0" smtClean="0"/>
              <a:t>AD</a:t>
            </a:r>
            <a:endParaRPr lang="en-IN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93" y="2924944"/>
            <a:ext cx="914649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51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6512" y="1484784"/>
            <a:ext cx="4536504" cy="5328592"/>
          </a:xfrm>
        </p:spPr>
        <p:txBody>
          <a:bodyPr>
            <a:noAutofit/>
          </a:bodyPr>
          <a:lstStyle/>
          <a:p>
            <a:r>
              <a:rPr lang="en-IN" sz="2300" dirty="0"/>
              <a:t>Phase I: Screening for </a:t>
            </a:r>
            <a:r>
              <a:rPr lang="en-IN" sz="2300" dirty="0" smtClean="0"/>
              <a:t>safety, establish dose range</a:t>
            </a:r>
          </a:p>
          <a:p>
            <a:endParaRPr lang="en-IN" sz="2300" dirty="0"/>
          </a:p>
          <a:p>
            <a:r>
              <a:rPr lang="en-IN" sz="2300" dirty="0"/>
              <a:t>Phase II: Establishing the testing </a:t>
            </a:r>
            <a:r>
              <a:rPr lang="en-IN" sz="2300" dirty="0" smtClean="0"/>
              <a:t>protocol. These </a:t>
            </a:r>
            <a:r>
              <a:rPr lang="en-IN" sz="2300" dirty="0"/>
              <a:t>trials usually represent the most rigorous </a:t>
            </a:r>
            <a:r>
              <a:rPr lang="en-IN" sz="2300" dirty="0" smtClean="0"/>
              <a:t> demonstration </a:t>
            </a:r>
            <a:r>
              <a:rPr lang="en-IN" sz="2300" dirty="0"/>
              <a:t>of a medicine’s efficacy. </a:t>
            </a:r>
            <a:endParaRPr lang="en-IN" sz="2300" dirty="0" smtClean="0"/>
          </a:p>
          <a:p>
            <a:pPr marL="118872" indent="0">
              <a:buNone/>
            </a:pPr>
            <a:r>
              <a:rPr lang="en-IN" sz="2300" dirty="0" smtClean="0"/>
              <a:t>    Synonym</a:t>
            </a:r>
            <a:r>
              <a:rPr lang="en-IN" sz="2300" dirty="0"/>
              <a:t>: pivotal trials</a:t>
            </a:r>
          </a:p>
          <a:p>
            <a:endParaRPr lang="en-IN" sz="2300" dirty="0"/>
          </a:p>
          <a:p>
            <a:r>
              <a:rPr lang="en-IN" sz="2300" dirty="0"/>
              <a:t>Phase III: Final </a:t>
            </a:r>
            <a:r>
              <a:rPr lang="en-IN" sz="2300" dirty="0" smtClean="0"/>
              <a:t>testing. </a:t>
            </a:r>
            <a:r>
              <a:rPr lang="en-IN" sz="2300" dirty="0" err="1" smtClean="0"/>
              <a:t>Multicenter</a:t>
            </a:r>
            <a:r>
              <a:rPr lang="en-IN" sz="2300" dirty="0" smtClean="0"/>
              <a:t> studies, ≥ 1000-3000 subjects</a:t>
            </a:r>
          </a:p>
          <a:p>
            <a:endParaRPr lang="en-IN" sz="2300" dirty="0"/>
          </a:p>
          <a:p>
            <a:r>
              <a:rPr lang="en-IN" sz="2300" dirty="0"/>
              <a:t>Phase IV: 'Post-approval' studies</a:t>
            </a:r>
          </a:p>
          <a:p>
            <a:endParaRPr lang="en-IN" sz="23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25630"/>
            <a:ext cx="4492724" cy="538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46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56792"/>
            <a:ext cx="912495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78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4263" y="5589240"/>
            <a:ext cx="93987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700" dirty="0"/>
              <a:t>Drugs being investigated for </a:t>
            </a:r>
            <a:r>
              <a:rPr lang="en-IN" sz="1700" dirty="0" smtClean="0"/>
              <a:t>AD, </a:t>
            </a:r>
            <a:r>
              <a:rPr lang="en-IN" sz="1700" dirty="0"/>
              <a:t>reported according to the most advanced phase of study and main </a:t>
            </a:r>
            <a:endParaRPr lang="en-IN" sz="1700" dirty="0" smtClean="0"/>
          </a:p>
          <a:p>
            <a:r>
              <a:rPr lang="en-IN" sz="1700" dirty="0" smtClean="0"/>
              <a:t>therapeutic properties. . </a:t>
            </a:r>
            <a:r>
              <a:rPr lang="en-IN" sz="1700" dirty="0"/>
              <a:t>A</a:t>
            </a:r>
            <a:r>
              <a:rPr lang="el-GR" sz="1700" dirty="0"/>
              <a:t>β=</a:t>
            </a:r>
            <a:r>
              <a:rPr lang="en-IN" sz="1700" dirty="0"/>
              <a:t>amyloid </a:t>
            </a:r>
            <a:r>
              <a:rPr lang="el-GR" sz="1700" dirty="0"/>
              <a:t>β. </a:t>
            </a:r>
            <a:r>
              <a:rPr lang="en-IN" sz="1700" dirty="0"/>
              <a:t>BBS1=anti-</a:t>
            </a:r>
            <a:r>
              <a:rPr lang="el-GR" sz="1700" dirty="0"/>
              <a:t>β-</a:t>
            </a:r>
            <a:r>
              <a:rPr lang="en-IN" sz="1700" dirty="0"/>
              <a:t>site </a:t>
            </a:r>
            <a:r>
              <a:rPr lang="en-IN" sz="1700" dirty="0" smtClean="0"/>
              <a:t>antibodies. </a:t>
            </a:r>
            <a:r>
              <a:rPr lang="en-IN" sz="1700" dirty="0" err="1"/>
              <a:t>EGCg</a:t>
            </a:r>
            <a:r>
              <a:rPr lang="en-IN" sz="1700" dirty="0"/>
              <a:t>=epigallocatechin-3-gallate</a:t>
            </a:r>
            <a:r>
              <a:rPr lang="en-IN" sz="1700" dirty="0" smtClean="0"/>
              <a:t>.</a:t>
            </a:r>
          </a:p>
          <a:p>
            <a:r>
              <a:rPr lang="en-IN" sz="1700" dirty="0" smtClean="0"/>
              <a:t> </a:t>
            </a:r>
            <a:r>
              <a:rPr lang="en-IN" sz="1700" dirty="0"/>
              <a:t>LMT=</a:t>
            </a:r>
            <a:r>
              <a:rPr lang="en-IN" sz="1700" dirty="0" err="1"/>
              <a:t>leuco-methylthioninium</a:t>
            </a:r>
            <a:r>
              <a:rPr lang="en-IN" sz="1700" dirty="0" smtClean="0"/>
              <a:t>. MTC=</a:t>
            </a:r>
            <a:r>
              <a:rPr lang="en-IN" sz="1700" dirty="0" err="1" smtClean="0"/>
              <a:t>methylthioninium</a:t>
            </a:r>
            <a:r>
              <a:rPr lang="en-IN" sz="1700" dirty="0" smtClean="0"/>
              <a:t> </a:t>
            </a:r>
            <a:r>
              <a:rPr lang="en-IN" sz="1700" dirty="0"/>
              <a:t>chloride. </a:t>
            </a:r>
            <a:r>
              <a:rPr lang="en-IN" sz="1700" dirty="0" err="1" smtClean="0"/>
              <a:t>NGXsc</a:t>
            </a:r>
            <a:r>
              <a:rPr lang="en-IN" sz="1700" dirty="0" smtClean="0"/>
              <a:t>=NGX </a:t>
            </a:r>
            <a:r>
              <a:rPr lang="en-IN" sz="1700" dirty="0"/>
              <a:t>series compounds</a:t>
            </a:r>
            <a:r>
              <a:rPr lang="en-IN" sz="1700" dirty="0" smtClean="0"/>
              <a:t>.</a:t>
            </a:r>
          </a:p>
          <a:p>
            <a:r>
              <a:rPr lang="en-IN" sz="1700" dirty="0" smtClean="0"/>
              <a:t> GSM=</a:t>
            </a:r>
            <a:r>
              <a:rPr lang="el-GR" sz="1700" dirty="0"/>
              <a:t>γ-</a:t>
            </a:r>
            <a:r>
              <a:rPr lang="en-IN" sz="1700" dirty="0" err="1"/>
              <a:t>secretase</a:t>
            </a:r>
            <a:r>
              <a:rPr lang="en-IN" sz="1700" dirty="0"/>
              <a:t> modulator. </a:t>
            </a:r>
            <a:r>
              <a:rPr lang="en-IN" sz="1700" i="1" dirty="0" smtClean="0"/>
              <a:t>*</a:t>
            </a:r>
            <a:r>
              <a:rPr lang="en-IN" sz="1700" dirty="0" smtClean="0"/>
              <a:t>RCTs in AD </a:t>
            </a:r>
            <a:r>
              <a:rPr lang="en-IN" sz="1700" dirty="0"/>
              <a:t>not </a:t>
            </a:r>
            <a:r>
              <a:rPr lang="en-IN" sz="1700" dirty="0" err="1"/>
              <a:t>ongoing</a:t>
            </a:r>
            <a:r>
              <a:rPr lang="en-IN" sz="1700" dirty="0"/>
              <a:t>. †Drugs approved for the treatment of </a:t>
            </a:r>
            <a:r>
              <a:rPr lang="en-IN" sz="1700" dirty="0" smtClean="0"/>
              <a:t>AD</a:t>
            </a:r>
            <a:r>
              <a:rPr lang="en-IN" sz="1700" i="1" dirty="0" smtClean="0"/>
              <a:t>.</a:t>
            </a:r>
            <a:endParaRPr lang="en-IN" sz="1700" dirty="0"/>
          </a:p>
        </p:txBody>
      </p:sp>
    </p:spTree>
    <p:extLst>
      <p:ext uri="{BB962C8B-B14F-4D97-AF65-F5344CB8AC3E}">
        <p14:creationId xmlns="" xmlns:p14="http://schemas.microsoft.com/office/powerpoint/2010/main" val="5288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40768"/>
            <a:ext cx="6768751" cy="511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6402814"/>
            <a:ext cx="3306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Bruno </a:t>
            </a:r>
            <a:r>
              <a:rPr lang="en-US" sz="1600" dirty="0" err="1"/>
              <a:t>V</a:t>
            </a:r>
            <a:r>
              <a:rPr lang="en-US" sz="1600" dirty="0" err="1" smtClean="0"/>
              <a:t>ellas</a:t>
            </a:r>
            <a:r>
              <a:rPr lang="en-US" sz="1600" dirty="0" smtClean="0"/>
              <a:t> et al Lancet </a:t>
            </a:r>
            <a:r>
              <a:rPr lang="en-US" sz="1600" dirty="0" err="1" smtClean="0"/>
              <a:t>Neurol</a:t>
            </a:r>
            <a:r>
              <a:rPr lang="en-US" sz="1600" dirty="0" smtClean="0"/>
              <a:t> 2007</a:t>
            </a:r>
            <a:endParaRPr lang="en-IN" sz="1600" dirty="0"/>
          </a:p>
        </p:txBody>
      </p:sp>
    </p:spTree>
    <p:extLst>
      <p:ext uri="{BB962C8B-B14F-4D97-AF65-F5344CB8AC3E}">
        <p14:creationId xmlns="" xmlns:p14="http://schemas.microsoft.com/office/powerpoint/2010/main" val="23617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507288" cy="125272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Summary of Recommendations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5040559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Patients and caregivers should be provided </a:t>
            </a:r>
            <a:r>
              <a:rPr lang="en-IN" sz="2400" dirty="0" smtClean="0"/>
              <a:t>with education </a:t>
            </a:r>
            <a:r>
              <a:rPr lang="en-IN" sz="2400" dirty="0"/>
              <a:t>and support (Level A</a:t>
            </a:r>
            <a:r>
              <a:rPr lang="en-IN" sz="2400" dirty="0" smtClean="0"/>
              <a:t>).</a:t>
            </a:r>
          </a:p>
          <a:p>
            <a:endParaRPr lang="en-IN" sz="2400" dirty="0" smtClean="0"/>
          </a:p>
          <a:p>
            <a:r>
              <a:rPr lang="en-IN" sz="2400" dirty="0"/>
              <a:t>There is insufficient evidence to support the use </a:t>
            </a:r>
            <a:r>
              <a:rPr lang="en-IN" sz="2400" dirty="0" smtClean="0"/>
              <a:t>of any </a:t>
            </a:r>
            <a:r>
              <a:rPr lang="en-IN" sz="2400" dirty="0"/>
              <a:t>drugs purely for the primary prevention </a:t>
            </a:r>
            <a:r>
              <a:rPr lang="en-IN" sz="2400" dirty="0" smtClean="0"/>
              <a:t>of dementia.</a:t>
            </a:r>
          </a:p>
          <a:p>
            <a:endParaRPr lang="en-IN" sz="2400" dirty="0" smtClean="0"/>
          </a:p>
          <a:p>
            <a:r>
              <a:rPr lang="en-IN" sz="2400" dirty="0"/>
              <a:t>In patients with AD, treatment with </a:t>
            </a:r>
            <a:r>
              <a:rPr lang="en-IN" sz="2400" dirty="0" err="1" smtClean="0"/>
              <a:t>ChEIs</a:t>
            </a:r>
            <a:r>
              <a:rPr lang="en-IN" sz="2400" dirty="0" smtClean="0"/>
              <a:t> should be considered </a:t>
            </a:r>
            <a:r>
              <a:rPr lang="en-IN" sz="2400" dirty="0"/>
              <a:t>at the time of diagnosis, taking into </a:t>
            </a:r>
            <a:r>
              <a:rPr lang="en-IN" sz="2400" dirty="0" smtClean="0"/>
              <a:t>account expected </a:t>
            </a:r>
            <a:r>
              <a:rPr lang="en-IN" sz="2400" dirty="0"/>
              <a:t>therapeutic benefits and potential safety </a:t>
            </a:r>
            <a:r>
              <a:rPr lang="en-IN" sz="2400" dirty="0" smtClean="0"/>
              <a:t>issues (</a:t>
            </a:r>
            <a:r>
              <a:rPr lang="en-IN" sz="2400" dirty="0"/>
              <a:t>Level A). </a:t>
            </a:r>
            <a:endParaRPr lang="en-IN" sz="2400" dirty="0" smtClean="0"/>
          </a:p>
          <a:p>
            <a:pPr marL="118872" indent="0">
              <a:buNone/>
            </a:pPr>
            <a:endParaRPr lang="en-IN" sz="2400" dirty="0" smtClean="0"/>
          </a:p>
          <a:p>
            <a:r>
              <a:rPr lang="en-IN" sz="2400" dirty="0"/>
              <a:t>In patients with moderate to severe AD, </a:t>
            </a:r>
            <a:r>
              <a:rPr lang="en-IN" sz="2400" dirty="0" smtClean="0"/>
              <a:t>Rx with </a:t>
            </a:r>
            <a:r>
              <a:rPr lang="en-IN" sz="2400" dirty="0" err="1"/>
              <a:t>M</a:t>
            </a:r>
            <a:r>
              <a:rPr lang="en-IN" sz="2400" dirty="0" err="1" smtClean="0"/>
              <a:t>emantine</a:t>
            </a:r>
            <a:r>
              <a:rPr lang="en-IN" sz="2400" dirty="0" smtClean="0"/>
              <a:t> </a:t>
            </a:r>
            <a:r>
              <a:rPr lang="en-IN" sz="2400" dirty="0"/>
              <a:t>should be considered taking </a:t>
            </a:r>
            <a:r>
              <a:rPr lang="en-IN" sz="2400" dirty="0" smtClean="0"/>
              <a:t>into account </a:t>
            </a:r>
            <a:r>
              <a:rPr lang="en-IN" sz="2400" dirty="0"/>
              <a:t>expected therapeutic benefits and </a:t>
            </a:r>
            <a:r>
              <a:rPr lang="en-IN" sz="2400" dirty="0" smtClean="0"/>
              <a:t>potential safety </a:t>
            </a:r>
            <a:r>
              <a:rPr lang="en-IN" sz="2400" dirty="0"/>
              <a:t>issues (Level A).</a:t>
            </a:r>
            <a:endParaRPr lang="en-I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7797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3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763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66689"/>
            <a:ext cx="4520753" cy="3910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2497"/>
            <a:ext cx="4432176" cy="391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8104" y="5589240"/>
            <a:ext cx="2808312" cy="288032"/>
          </a:xfrm>
          <a:prstGeom prst="rect">
            <a:avLst/>
          </a:prstGeom>
          <a:solidFill>
            <a:srgbClr val="00B0F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/>
          <p:cNvCxnSpPr/>
          <p:nvPr/>
        </p:nvCxnSpPr>
        <p:spPr>
          <a:xfrm>
            <a:off x="3217912" y="4797152"/>
            <a:ext cx="85003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00" y="3573016"/>
            <a:ext cx="4432176" cy="1296144"/>
          </a:xfrm>
          <a:prstGeom prst="rect">
            <a:avLst/>
          </a:prstGeom>
          <a:solidFill>
            <a:srgbClr val="00B0F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864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629DD1">
                    <a:satMod val="150000"/>
                  </a:srgbClr>
                </a:solidFill>
              </a:rPr>
              <a:t>Summary of Recommendations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Aspirin should not be used as a treatment for </a:t>
            </a:r>
            <a:r>
              <a:rPr lang="en-IN" sz="2400" dirty="0" smtClean="0"/>
              <a:t>AD (</a:t>
            </a:r>
            <a:r>
              <a:rPr lang="en-IN" sz="2400" dirty="0"/>
              <a:t>Level A</a:t>
            </a:r>
            <a:r>
              <a:rPr lang="en-IN" sz="2400" dirty="0" smtClean="0"/>
              <a:t>)</a:t>
            </a:r>
          </a:p>
          <a:p>
            <a:endParaRPr lang="en-US" sz="2400" dirty="0"/>
          </a:p>
          <a:p>
            <a:r>
              <a:rPr lang="en-IN" sz="2400" dirty="0"/>
              <a:t>Cognitive stimulation or rehabilitation may </a:t>
            </a:r>
            <a:r>
              <a:rPr lang="en-IN" sz="2400" dirty="0" smtClean="0"/>
              <a:t>be considered </a:t>
            </a:r>
            <a:r>
              <a:rPr lang="en-IN" sz="2400" dirty="0"/>
              <a:t>in patients with mild to moderate AD (</a:t>
            </a:r>
            <a:r>
              <a:rPr lang="en-IN" sz="2400" dirty="0" smtClean="0"/>
              <a:t>good practice </a:t>
            </a:r>
            <a:r>
              <a:rPr lang="en-IN" sz="2400" dirty="0"/>
              <a:t>point).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/>
              <a:t> </a:t>
            </a:r>
            <a:r>
              <a:rPr lang="en-IN" sz="2400" dirty="0" smtClean="0"/>
              <a:t>Occupational </a:t>
            </a:r>
            <a:r>
              <a:rPr lang="en-IN" sz="2400" dirty="0"/>
              <a:t>therapy can </a:t>
            </a:r>
            <a:r>
              <a:rPr lang="en-IN" sz="2400" dirty="0" smtClean="0"/>
              <a:t>improve patients </a:t>
            </a:r>
            <a:r>
              <a:rPr lang="en-IN" sz="2400" dirty="0"/>
              <a:t>functioning and reduce need for informal </a:t>
            </a:r>
            <a:r>
              <a:rPr lang="en-IN" sz="2400" dirty="0" smtClean="0"/>
              <a:t>care (</a:t>
            </a:r>
            <a:r>
              <a:rPr lang="en-IN" sz="2400" dirty="0"/>
              <a:t>Level B</a:t>
            </a:r>
            <a:r>
              <a:rPr lang="en-IN" sz="2400" dirty="0" smtClean="0"/>
              <a:t>).</a:t>
            </a:r>
          </a:p>
          <a:p>
            <a:endParaRPr lang="en-US" sz="2400" dirty="0"/>
          </a:p>
          <a:p>
            <a:r>
              <a:rPr lang="en-IN" sz="2400" dirty="0" smtClean="0"/>
              <a:t>Whenever </a:t>
            </a:r>
            <a:r>
              <a:rPr lang="en-IN" sz="2400" dirty="0"/>
              <a:t>possible, initial treatment </a:t>
            </a:r>
            <a:r>
              <a:rPr lang="en-IN" sz="2400" dirty="0" smtClean="0"/>
              <a:t> of BPSD should be non-pharmacological </a:t>
            </a:r>
            <a:r>
              <a:rPr lang="en-IN" sz="2400" dirty="0"/>
              <a:t>(Level C).</a:t>
            </a:r>
          </a:p>
        </p:txBody>
      </p:sp>
    </p:spTree>
    <p:extLst>
      <p:ext uri="{BB962C8B-B14F-4D97-AF65-F5344CB8AC3E}">
        <p14:creationId xmlns="" xmlns:p14="http://schemas.microsoft.com/office/powerpoint/2010/main" val="42079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Thank You</a:t>
            </a:r>
            <a:endParaRPr lang="en-I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564904"/>
            <a:ext cx="5166168" cy="364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52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Referrences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/>
              <a:t>Alzheimer’s disease: </a:t>
            </a:r>
            <a:r>
              <a:rPr lang="en-IN" sz="2400" dirty="0" smtClean="0"/>
              <a:t>strategies for </a:t>
            </a:r>
            <a:r>
              <a:rPr lang="en-IN" sz="2400" dirty="0"/>
              <a:t>disease </a:t>
            </a:r>
            <a:r>
              <a:rPr lang="en-IN" sz="2400" dirty="0" smtClean="0"/>
              <a:t>modification </a:t>
            </a:r>
            <a:r>
              <a:rPr lang="en-IN" sz="2400" i="1" dirty="0" smtClean="0"/>
              <a:t>Martin Citron; Nature Reviews Drug Discovery 2010</a:t>
            </a:r>
          </a:p>
          <a:p>
            <a:endParaRPr lang="en-IN" sz="2400" i="1" dirty="0" smtClean="0"/>
          </a:p>
          <a:p>
            <a:r>
              <a:rPr lang="en-IN" sz="2400" dirty="0"/>
              <a:t>Michael S </a:t>
            </a:r>
            <a:r>
              <a:rPr lang="en-IN" sz="2400" dirty="0" err="1"/>
              <a:t>Rafii</a:t>
            </a:r>
            <a:r>
              <a:rPr lang="en-IN" sz="2400" dirty="0"/>
              <a:t> and Paul S </a:t>
            </a:r>
            <a:r>
              <a:rPr lang="en-IN" sz="2400" dirty="0" err="1"/>
              <a:t>Aisen</a:t>
            </a:r>
            <a:r>
              <a:rPr lang="en-IN" sz="2400" dirty="0"/>
              <a:t> </a:t>
            </a:r>
            <a:r>
              <a:rPr lang="en-IN" sz="2400" dirty="0" smtClean="0"/>
              <a:t>; Recent </a:t>
            </a:r>
            <a:r>
              <a:rPr lang="en-IN" sz="2400" dirty="0"/>
              <a:t>developments in Alzheimer's disease </a:t>
            </a:r>
            <a:r>
              <a:rPr lang="en-IN" sz="2400" dirty="0" smtClean="0"/>
              <a:t>therapeutics; BMC Medicine 2009</a:t>
            </a:r>
          </a:p>
          <a:p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Alzheimer </a:t>
            </a:r>
            <a:r>
              <a:rPr lang="en-US" sz="2400" dirty="0"/>
              <a:t>Disease: Mechanistic Understanding Predicts Novel Therapies Review 20 April 2004 Annals of Internal Medicine Volume 140 • Number 8 </a:t>
            </a:r>
            <a:r>
              <a:rPr lang="en-US" sz="2400" dirty="0" smtClean="0"/>
              <a:t>635</a:t>
            </a:r>
          </a:p>
          <a:p>
            <a:pPr marL="118872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7997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dirty="0"/>
              <a:t>Handbook of Clinical Neurology, Vol. 89 (3rd series</a:t>
            </a:r>
            <a:r>
              <a:rPr lang="en-IN" sz="2400" dirty="0" smtClean="0"/>
              <a:t>) Dementias C</a:t>
            </a:r>
            <a:r>
              <a:rPr lang="en-IN" sz="2400" dirty="0"/>
              <a:t>. </a:t>
            </a:r>
            <a:r>
              <a:rPr lang="en-IN" sz="2400" dirty="0" err="1"/>
              <a:t>Duyckaerts</a:t>
            </a:r>
            <a:r>
              <a:rPr lang="en-IN" sz="2400" dirty="0"/>
              <a:t>, I. </a:t>
            </a:r>
            <a:r>
              <a:rPr lang="en-IN" sz="2400" dirty="0" err="1"/>
              <a:t>Litvan</a:t>
            </a:r>
            <a:r>
              <a:rPr lang="en-IN" sz="2400" dirty="0"/>
              <a:t>, </a:t>
            </a:r>
            <a:r>
              <a:rPr lang="en-IN" sz="2400" dirty="0" smtClean="0"/>
              <a:t>Editors 2008 Elsevier</a:t>
            </a:r>
          </a:p>
          <a:p>
            <a:endParaRPr lang="en-US" sz="2400" dirty="0"/>
          </a:p>
          <a:p>
            <a:r>
              <a:rPr lang="en-IN" sz="2400" dirty="0"/>
              <a:t>Peter Davies, PhD Jeremy Koppel, </a:t>
            </a:r>
            <a:r>
              <a:rPr lang="en-IN" sz="2400" dirty="0" smtClean="0"/>
              <a:t>MD; Mechanism-based </a:t>
            </a:r>
            <a:r>
              <a:rPr lang="en-IN" sz="2400" dirty="0"/>
              <a:t>treatments for Alzheimer's </a:t>
            </a:r>
            <a:r>
              <a:rPr lang="en-IN" sz="2400" dirty="0" smtClean="0"/>
              <a:t>disease </a:t>
            </a:r>
            <a:r>
              <a:rPr lang="fr-FR" sz="2400" i="1" dirty="0"/>
              <a:t>Dialogues Clin </a:t>
            </a:r>
            <a:r>
              <a:rPr lang="fr-FR" sz="2400" i="1" dirty="0" err="1"/>
              <a:t>Neurosci</a:t>
            </a:r>
            <a:r>
              <a:rPr lang="fr-FR" sz="2400" dirty="0"/>
              <a:t>. 2009 ; 11(2): 159–169.</a:t>
            </a:r>
            <a:endParaRPr lang="en-IN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Veld </a:t>
            </a:r>
            <a:r>
              <a:rPr lang="en-US" sz="2400" dirty="0"/>
              <a:t>BA, </a:t>
            </a:r>
            <a:r>
              <a:rPr lang="en-US" sz="2400" dirty="0" err="1"/>
              <a:t>Ruitenberg</a:t>
            </a:r>
            <a:r>
              <a:rPr lang="en-US" sz="2400" dirty="0"/>
              <a:t> A,  et al</a:t>
            </a:r>
            <a:r>
              <a:rPr lang="en-US" sz="2400" b="1" dirty="0"/>
              <a:t>. </a:t>
            </a:r>
            <a:r>
              <a:rPr lang="en-US" sz="2400" dirty="0" err="1"/>
              <a:t>Nonsteroidal</a:t>
            </a:r>
            <a:r>
              <a:rPr lang="en-US" sz="2400" dirty="0"/>
              <a:t> </a:t>
            </a:r>
            <a:r>
              <a:rPr lang="en-US" sz="2400" dirty="0" err="1"/>
              <a:t>antiinflammatory</a:t>
            </a:r>
            <a:r>
              <a:rPr lang="en-US" sz="2400" dirty="0"/>
              <a:t> drugs and the risk of Alzheimer’s </a:t>
            </a:r>
            <a:r>
              <a:rPr lang="en-US" sz="2400" dirty="0" err="1"/>
              <a:t>disease.N</a:t>
            </a:r>
            <a:r>
              <a:rPr lang="en-US" sz="2400" dirty="0"/>
              <a:t> </a:t>
            </a:r>
            <a:r>
              <a:rPr lang="en-US" sz="2400" dirty="0" err="1"/>
              <a:t>Engl</a:t>
            </a:r>
            <a:r>
              <a:rPr lang="en-US" sz="2400" dirty="0"/>
              <a:t> J Med. 2001;345:1515-21. [PMID: 11794217</a:t>
            </a:r>
            <a:r>
              <a:rPr lang="en-US" sz="2400" dirty="0" smtClean="0"/>
              <a:t>]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Mayeux</a:t>
            </a:r>
            <a:r>
              <a:rPr lang="en-US" sz="2400" dirty="0"/>
              <a:t> R, Sano M</a:t>
            </a:r>
            <a:r>
              <a:rPr lang="en-US" sz="2400" b="1" dirty="0"/>
              <a:t>. </a:t>
            </a:r>
            <a:r>
              <a:rPr lang="en-US" sz="2400" dirty="0"/>
              <a:t>Treatment of Alzheimer’s disease. N </a:t>
            </a:r>
            <a:r>
              <a:rPr lang="en-US" sz="2400" dirty="0" err="1"/>
              <a:t>Engl</a:t>
            </a:r>
            <a:r>
              <a:rPr lang="en-US" sz="2400" dirty="0"/>
              <a:t> J Med. 1999;341:1670-9.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4831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95424"/>
            <a:ext cx="9001125" cy="4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37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8352928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835292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568952" cy="4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4563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901502" y="2555241"/>
            <a:ext cx="1406802" cy="96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9992" y="3861048"/>
            <a:ext cx="40324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5536" y="4139417"/>
            <a:ext cx="59046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6261" y="6011625"/>
            <a:ext cx="8146179" cy="96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11960" y="5733256"/>
            <a:ext cx="4392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48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835"/>
          <a:stretch/>
        </p:blipFill>
        <p:spPr bwMode="auto">
          <a:xfrm>
            <a:off x="35496" y="-27384"/>
            <a:ext cx="9108504" cy="11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4616"/>
            <a:ext cx="6787082" cy="56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30" y="980728"/>
            <a:ext cx="344038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99592" y="2204864"/>
            <a:ext cx="1296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9632" y="2420888"/>
            <a:ext cx="583264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0387" y="2564904"/>
            <a:ext cx="339354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1560" y="3748755"/>
            <a:ext cx="64807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1560" y="3933056"/>
            <a:ext cx="66331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1560" y="4077072"/>
            <a:ext cx="66331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7544" y="4293096"/>
            <a:ext cx="403244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9912" y="3573016"/>
            <a:ext cx="346896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06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1654</TotalTime>
  <Words>3168</Words>
  <Application>Microsoft Office PowerPoint</Application>
  <PresentationFormat>On-screen Show (4:3)</PresentationFormat>
  <Paragraphs>302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Module</vt:lpstr>
      <vt:lpstr>Treatment of Alzheimer’s Disease Practice Parameter &amp; Review of literature</vt:lpstr>
      <vt:lpstr>Scheme of presentation</vt:lpstr>
      <vt:lpstr>Introduction</vt:lpstr>
      <vt:lpstr>Stages of AD</vt:lpstr>
      <vt:lpstr>Slide 5</vt:lpstr>
      <vt:lpstr>Treatment of Alzheimer’s disease</vt:lpstr>
      <vt:lpstr>Slide 7</vt:lpstr>
      <vt:lpstr>Slide 8</vt:lpstr>
      <vt:lpstr>Slide 9</vt:lpstr>
      <vt:lpstr>Cholinesterase inhibitors</vt:lpstr>
      <vt:lpstr>2009 Cochrane review for ChEI in AD</vt:lpstr>
      <vt:lpstr>Summary estimates for the change in AD Assessment Scale(ADAS-cog) scores.</vt:lpstr>
      <vt:lpstr>Slide 13</vt:lpstr>
      <vt:lpstr>Slide 14</vt:lpstr>
      <vt:lpstr>Slide 15</vt:lpstr>
      <vt:lpstr>Memantine: NMDA antagonist</vt:lpstr>
      <vt:lpstr>Slide 17</vt:lpstr>
      <vt:lpstr>Memantine in combination</vt:lpstr>
      <vt:lpstr>Slide 19</vt:lpstr>
      <vt:lpstr>Psychopharmacologic agents</vt:lpstr>
      <vt:lpstr>Slide 21</vt:lpstr>
      <vt:lpstr>Slide 22</vt:lpstr>
      <vt:lpstr>Antipsychotic agents: Atypical &amp; Typical</vt:lpstr>
      <vt:lpstr>Slide 24</vt:lpstr>
      <vt:lpstr>Anti depressant drugs</vt:lpstr>
      <vt:lpstr>Management of Agitation in Dementia</vt:lpstr>
      <vt:lpstr>Slide 27</vt:lpstr>
      <vt:lpstr>Slide 28</vt:lpstr>
      <vt:lpstr>Alzheimer’s association  Safe Return Program</vt:lpstr>
      <vt:lpstr>Alliance with care givers</vt:lpstr>
      <vt:lpstr>Slide 31</vt:lpstr>
      <vt:lpstr>Treatment Guidelines</vt:lpstr>
      <vt:lpstr>Slide 33</vt:lpstr>
      <vt:lpstr>Slide 34</vt:lpstr>
      <vt:lpstr> Practice recommendations (2001)  </vt:lpstr>
      <vt:lpstr>Rx of non cognitive symptoms</vt:lpstr>
      <vt:lpstr>Educational interventions for patient &amp; caregiver</vt:lpstr>
      <vt:lpstr>Slide 38</vt:lpstr>
      <vt:lpstr>Level of evidence for therapeutic interventions</vt:lpstr>
      <vt:lpstr>Grades of recommendation</vt:lpstr>
      <vt:lpstr>Recommendations for the management of  severe Alzheimer’s Disease </vt:lpstr>
      <vt:lpstr>Slide 42</vt:lpstr>
      <vt:lpstr>Slide 43</vt:lpstr>
      <vt:lpstr>Clinical Practice Guidelines: Management of Behavioral &amp; Psychiatric symptoms in dementia</vt:lpstr>
      <vt:lpstr>Management of BPSD</vt:lpstr>
      <vt:lpstr>Management of BPSD</vt:lpstr>
      <vt:lpstr>Slide 47</vt:lpstr>
      <vt:lpstr>EFNS Guidelines:Primary prevention of AD</vt:lpstr>
      <vt:lpstr>EFNS Guidelines:Primary prevention of AD</vt:lpstr>
      <vt:lpstr>EFNS Guidelines: Secondary prevention of AD</vt:lpstr>
      <vt:lpstr>EFNS Guidelines: Secondary prevention of AD</vt:lpstr>
      <vt:lpstr>Ginkgo Biloba</vt:lpstr>
      <vt:lpstr>Slide 53</vt:lpstr>
      <vt:lpstr>Mechanism-based treatments for AD Agents currently under evaluation</vt:lpstr>
      <vt:lpstr>Strategies of disease modifying therapy</vt:lpstr>
      <vt:lpstr>Slide 56</vt:lpstr>
      <vt:lpstr>Slide 57</vt:lpstr>
      <vt:lpstr>Amyloid cascade hypothesis</vt:lpstr>
      <vt:lpstr>Rationale of therapies targeting Amyloid</vt:lpstr>
      <vt:lpstr>Tarenflurbil: γ-secretase modulator </vt:lpstr>
      <vt:lpstr>Dimebon/Latrepirdine</vt:lpstr>
      <vt:lpstr>Immunotherapy for Beta amyloid clearance</vt:lpstr>
      <vt:lpstr>Slide 63</vt:lpstr>
      <vt:lpstr>Slide 64</vt:lpstr>
      <vt:lpstr>Slide 65</vt:lpstr>
      <vt:lpstr>Slide 66</vt:lpstr>
      <vt:lpstr>Slide 67</vt:lpstr>
      <vt:lpstr>Slide 68</vt:lpstr>
      <vt:lpstr>Summary of Recommendations</vt:lpstr>
      <vt:lpstr>Summary of Recommendations</vt:lpstr>
      <vt:lpstr>Thank You</vt:lpstr>
      <vt:lpstr>Referrences</vt:lpstr>
      <vt:lpstr>Slide 73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Alzheimer’s Disease Practice Parameter</dc:title>
  <dc:creator>pragati</dc:creator>
  <cp:lastModifiedBy>administrator1</cp:lastModifiedBy>
  <cp:revision>101</cp:revision>
  <dcterms:created xsi:type="dcterms:W3CDTF">2012-04-29T16:23:26Z</dcterms:created>
  <dcterms:modified xsi:type="dcterms:W3CDTF">2020-08-16T14:13:56Z</dcterms:modified>
</cp:coreProperties>
</file>