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9" r:id="rId5"/>
    <p:sldId id="337" r:id="rId6"/>
    <p:sldId id="335" r:id="rId7"/>
    <p:sldId id="340" r:id="rId8"/>
    <p:sldId id="336" r:id="rId9"/>
    <p:sldId id="260" r:id="rId10"/>
    <p:sldId id="288" r:id="rId11"/>
    <p:sldId id="271" r:id="rId12"/>
    <p:sldId id="274" r:id="rId13"/>
    <p:sldId id="273" r:id="rId14"/>
    <p:sldId id="305" r:id="rId15"/>
    <p:sldId id="328" r:id="rId16"/>
    <p:sldId id="275" r:id="rId17"/>
    <p:sldId id="276" r:id="rId18"/>
    <p:sldId id="323" r:id="rId19"/>
    <p:sldId id="287" r:id="rId20"/>
    <p:sldId id="314" r:id="rId21"/>
    <p:sldId id="270" r:id="rId22"/>
    <p:sldId id="334" r:id="rId23"/>
    <p:sldId id="338" r:id="rId24"/>
    <p:sldId id="324" r:id="rId25"/>
    <p:sldId id="351" r:id="rId26"/>
    <p:sldId id="262" r:id="rId27"/>
    <p:sldId id="263" r:id="rId28"/>
    <p:sldId id="291" r:id="rId29"/>
    <p:sldId id="264" r:id="rId30"/>
    <p:sldId id="327" r:id="rId31"/>
    <p:sldId id="266" r:id="rId32"/>
    <p:sldId id="267" r:id="rId33"/>
    <p:sldId id="268" r:id="rId34"/>
    <p:sldId id="265" r:id="rId35"/>
    <p:sldId id="332" r:id="rId36"/>
    <p:sldId id="310" r:id="rId37"/>
    <p:sldId id="333" r:id="rId38"/>
    <p:sldId id="352" r:id="rId39"/>
    <p:sldId id="293" r:id="rId40"/>
    <p:sldId id="280" r:id="rId41"/>
    <p:sldId id="326" r:id="rId42"/>
    <p:sldId id="294" r:id="rId43"/>
    <p:sldId id="341" r:id="rId44"/>
    <p:sldId id="303" r:id="rId45"/>
    <p:sldId id="342" r:id="rId46"/>
    <p:sldId id="315" r:id="rId47"/>
    <p:sldId id="317" r:id="rId48"/>
    <p:sldId id="295" r:id="rId49"/>
    <p:sldId id="322" r:id="rId50"/>
    <p:sldId id="329" r:id="rId51"/>
    <p:sldId id="313" r:id="rId52"/>
    <p:sldId id="316" r:id="rId53"/>
    <p:sldId id="343" r:id="rId54"/>
    <p:sldId id="306" r:id="rId55"/>
    <p:sldId id="307" r:id="rId56"/>
    <p:sldId id="296" r:id="rId57"/>
    <p:sldId id="281" r:id="rId58"/>
    <p:sldId id="353" r:id="rId59"/>
    <p:sldId id="277" r:id="rId60"/>
    <p:sldId id="278" r:id="rId61"/>
    <p:sldId id="318" r:id="rId62"/>
    <p:sldId id="331" r:id="rId63"/>
    <p:sldId id="330" r:id="rId64"/>
    <p:sldId id="282" r:id="rId65"/>
    <p:sldId id="283" r:id="rId66"/>
    <p:sldId id="325" r:id="rId67"/>
    <p:sldId id="292" r:id="rId68"/>
    <p:sldId id="309" r:id="rId69"/>
    <p:sldId id="354" r:id="rId70"/>
    <p:sldId id="284" r:id="rId71"/>
    <p:sldId id="300" r:id="rId72"/>
    <p:sldId id="299" r:id="rId73"/>
    <p:sldId id="311" r:id="rId74"/>
    <p:sldId id="302" r:id="rId75"/>
    <p:sldId id="355" r:id="rId76"/>
    <p:sldId id="297" r:id="rId77"/>
    <p:sldId id="285" r:id="rId78"/>
    <p:sldId id="298" r:id="rId79"/>
    <p:sldId id="286" r:id="rId80"/>
    <p:sldId id="301" r:id="rId81"/>
    <p:sldId id="312" r:id="rId82"/>
    <p:sldId id="356" r:id="rId83"/>
    <p:sldId id="344" r:id="rId84"/>
    <p:sldId id="345" r:id="rId85"/>
    <p:sldId id="346" r:id="rId86"/>
    <p:sldId id="347" r:id="rId87"/>
    <p:sldId id="319" r:id="rId88"/>
    <p:sldId id="320" r:id="rId89"/>
    <p:sldId id="321" r:id="rId90"/>
    <p:sldId id="269" r:id="rId91"/>
    <p:sldId id="257" r:id="rId92"/>
    <p:sldId id="339" r:id="rId93"/>
    <p:sldId id="349" r:id="rId94"/>
    <p:sldId id="348" r:id="rId95"/>
    <p:sldId id="350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752600"/>
            <a:ext cx="7406640" cy="1472184"/>
          </a:xfrm>
        </p:spPr>
        <p:txBody>
          <a:bodyPr/>
          <a:lstStyle/>
          <a:p>
            <a:pPr algn="ctr"/>
            <a:r>
              <a:rPr lang="en-US" dirty="0" smtClean="0"/>
              <a:t>ADEM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7406640" cy="1752600"/>
          </a:xfrm>
        </p:spPr>
        <p:txBody>
          <a:bodyPr/>
          <a:lstStyle/>
          <a:p>
            <a:pPr algn="ctr"/>
            <a:r>
              <a:rPr lang="en-US" dirty="0" smtClean="0"/>
              <a:t>Faculty : Dr. C. </a:t>
            </a:r>
            <a:r>
              <a:rPr lang="en-US" dirty="0" err="1" smtClean="0"/>
              <a:t>Rathore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Canadian Pediatric Surveillance Program  (&lt;18 yrs)</a:t>
            </a:r>
          </a:p>
          <a:p>
            <a:r>
              <a:rPr lang="en-US" dirty="0" err="1" smtClean="0"/>
              <a:t>Acq</a:t>
            </a:r>
            <a:r>
              <a:rPr lang="en-US" dirty="0" smtClean="0"/>
              <a:t> </a:t>
            </a:r>
            <a:r>
              <a:rPr lang="en-US" dirty="0" err="1" smtClean="0"/>
              <a:t>demyelinating</a:t>
            </a:r>
            <a:r>
              <a:rPr lang="en-US" dirty="0" smtClean="0"/>
              <a:t> disorders</a:t>
            </a:r>
          </a:p>
          <a:p>
            <a:endParaRPr lang="en-US" dirty="0" smtClean="0"/>
          </a:p>
          <a:p>
            <a:r>
              <a:rPr lang="en-US" dirty="0" smtClean="0"/>
              <a:t>ADEM 22%</a:t>
            </a:r>
          </a:p>
          <a:p>
            <a:r>
              <a:rPr lang="en-US" dirty="0" smtClean="0"/>
              <a:t>Transverse </a:t>
            </a:r>
            <a:r>
              <a:rPr lang="en-US" dirty="0" err="1" smtClean="0"/>
              <a:t>myelitis</a:t>
            </a:r>
            <a:r>
              <a:rPr lang="en-US" dirty="0" smtClean="0"/>
              <a:t> 22%</a:t>
            </a:r>
          </a:p>
          <a:p>
            <a:r>
              <a:rPr lang="en-US" dirty="0" smtClean="0"/>
              <a:t>Optic neuritis 23%</a:t>
            </a:r>
          </a:p>
          <a:p>
            <a:endParaRPr lang="en-US" dirty="0" smtClean="0"/>
          </a:p>
          <a:p>
            <a:r>
              <a:rPr lang="en-US" dirty="0" smtClean="0"/>
              <a:t>ADEM children more likely to be &lt;10 yrs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096000"/>
            <a:ext cx="792480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Banwell</a:t>
            </a:r>
            <a:r>
              <a:rPr lang="en-US" sz="1600" dirty="0" smtClean="0"/>
              <a:t> B et al.  Incidence of acquired </a:t>
            </a:r>
            <a:r>
              <a:rPr lang="en-US" sz="1600" dirty="0" err="1" smtClean="0"/>
              <a:t>demyelination</a:t>
            </a:r>
            <a:r>
              <a:rPr lang="en-US" sz="1600" dirty="0" smtClean="0"/>
              <a:t> of the CNS in Canadian children. Neurology. Jan 20 2009;72(3):232-9.</a:t>
            </a:r>
            <a:endParaRPr lang="en-US" sz="16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Viral </a:t>
            </a:r>
            <a:r>
              <a:rPr lang="en-US" dirty="0" err="1" smtClean="0"/>
              <a:t>inf</a:t>
            </a:r>
            <a:r>
              <a:rPr lang="en-US" dirty="0" smtClean="0"/>
              <a:t> MC</a:t>
            </a:r>
          </a:p>
          <a:p>
            <a:r>
              <a:rPr lang="en-US" dirty="0" smtClean="0"/>
              <a:t>Measles, </a:t>
            </a:r>
            <a:r>
              <a:rPr lang="en-US" dirty="0" err="1" smtClean="0"/>
              <a:t>varicella</a:t>
            </a:r>
            <a:r>
              <a:rPr lang="en-US" dirty="0" smtClean="0"/>
              <a:t>, rubella, mumps, and </a:t>
            </a:r>
            <a:r>
              <a:rPr lang="en-US" dirty="0" err="1" smtClean="0"/>
              <a:t>inﬂuenza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to 2 per 1000 measles infections, more common in children &gt; 5 years of age</a:t>
            </a:r>
          </a:p>
          <a:p>
            <a:r>
              <a:rPr lang="en-US" dirty="0" smtClean="0"/>
              <a:t>Mortality rate 10-40%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Post-vaccine (~5%)</a:t>
            </a:r>
          </a:p>
          <a:p>
            <a:pPr>
              <a:buNone/>
            </a:pPr>
            <a:r>
              <a:rPr lang="en-US" dirty="0" smtClean="0"/>
              <a:t>	Difficult to prove (</a:t>
            </a:r>
            <a:r>
              <a:rPr lang="en-US" dirty="0" err="1" smtClean="0"/>
              <a:t>upto</a:t>
            </a:r>
            <a:r>
              <a:rPr lang="en-US" dirty="0" smtClean="0"/>
              <a:t> 3 m interval)</a:t>
            </a:r>
          </a:p>
          <a:p>
            <a:endParaRPr lang="en-US" dirty="0" smtClean="0"/>
          </a:p>
          <a:p>
            <a:r>
              <a:rPr lang="en-US" dirty="0" smtClean="0"/>
              <a:t>Immune reconstitution </a:t>
            </a:r>
            <a:r>
              <a:rPr lang="en-US" dirty="0" err="1" smtClean="0"/>
              <a:t>inﬂammatory</a:t>
            </a:r>
            <a:r>
              <a:rPr lang="en-US" dirty="0" smtClean="0"/>
              <a:t> syndrome</a:t>
            </a:r>
          </a:p>
          <a:p>
            <a:endParaRPr lang="en-US" dirty="0" smtClean="0"/>
          </a:p>
          <a:p>
            <a:r>
              <a:rPr lang="en-US" dirty="0" smtClean="0"/>
              <a:t>Stem cell transplantation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44447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Measles vaccine: </a:t>
            </a:r>
            <a:r>
              <a:rPr lang="it-IT" dirty="0" smtClean="0"/>
              <a:t>10 to 20 per 100 000</a:t>
            </a:r>
          </a:p>
          <a:p>
            <a:endParaRPr lang="it-IT" dirty="0" smtClean="0"/>
          </a:p>
          <a:p>
            <a:r>
              <a:rPr lang="it-IT" dirty="0" smtClean="0"/>
              <a:t>Measles infection: 100 per 100 000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599"/>
            <a:ext cx="7391400" cy="49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Nonimmune</a:t>
            </a:r>
            <a:r>
              <a:rPr lang="en-US" dirty="0" smtClean="0"/>
              <a:t> mechanisms</a:t>
            </a:r>
          </a:p>
          <a:p>
            <a:pPr lvl="1"/>
            <a:r>
              <a:rPr lang="en-US" dirty="0" smtClean="0"/>
              <a:t>Myelin damage by viral products</a:t>
            </a:r>
          </a:p>
          <a:p>
            <a:endParaRPr lang="en-US" dirty="0" smtClean="0"/>
          </a:p>
          <a:p>
            <a:r>
              <a:rPr lang="en-US" dirty="0" smtClean="0"/>
              <a:t>Immune-mediated mechanisms</a:t>
            </a:r>
          </a:p>
          <a:p>
            <a:pPr lvl="1"/>
            <a:r>
              <a:rPr lang="en-US" dirty="0" smtClean="0"/>
              <a:t>Molecular mimicry</a:t>
            </a:r>
          </a:p>
          <a:p>
            <a:pPr lvl="1"/>
            <a:r>
              <a:rPr lang="en-US" dirty="0" smtClean="0"/>
              <a:t>Pathogen-derived antigens </a:t>
            </a:r>
            <a:r>
              <a:rPr lang="en-US" dirty="0" smtClean="0">
                <a:sym typeface="Wingdings" pitchFamily="2" charset="2"/>
              </a:rPr>
              <a:t> dev of </a:t>
            </a:r>
            <a:r>
              <a:rPr lang="en-US" dirty="0" err="1" smtClean="0">
                <a:sym typeface="Wingdings" pitchFamily="2" charset="2"/>
              </a:rPr>
              <a:t>Ab</a:t>
            </a:r>
            <a:r>
              <a:rPr lang="en-US" dirty="0" smtClean="0">
                <a:sym typeface="Wingdings" pitchFamily="2" charset="2"/>
              </a:rPr>
              <a:t>, activation of T cells  cross react with CNS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Immune-mediated mechanisms</a:t>
            </a:r>
          </a:p>
          <a:p>
            <a:pPr lvl="1"/>
            <a:r>
              <a:rPr lang="en-US" dirty="0" smtClean="0"/>
              <a:t>Disturbing the </a:t>
            </a:r>
            <a:r>
              <a:rPr lang="en-US" dirty="0" err="1" smtClean="0"/>
              <a:t>immunoregulatory</a:t>
            </a:r>
            <a:r>
              <a:rPr lang="en-US" dirty="0" smtClean="0"/>
              <a:t> mechanisms </a:t>
            </a:r>
            <a:r>
              <a:rPr lang="en-US" dirty="0" smtClean="0">
                <a:sym typeface="Wingdings" pitchFamily="2" charset="2"/>
              </a:rPr>
              <a:t> activation of self-reactive lymphocytes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Direct CNS </a:t>
            </a:r>
            <a:r>
              <a:rPr lang="en-US" dirty="0" err="1" smtClean="0">
                <a:sym typeface="Wingdings" pitchFamily="2" charset="2"/>
              </a:rPr>
              <a:t>inf</a:t>
            </a:r>
            <a:r>
              <a:rPr lang="en-US" dirty="0" smtClean="0">
                <a:sym typeface="Wingdings" pitchFamily="2" charset="2"/>
              </a:rPr>
              <a:t>  Impair BBB  Leak of CNS confined </a:t>
            </a:r>
            <a:r>
              <a:rPr lang="en-US" dirty="0" err="1" smtClean="0">
                <a:sym typeface="Wingdings" pitchFamily="2" charset="2"/>
              </a:rPr>
              <a:t>autoantigens</a:t>
            </a:r>
            <a:r>
              <a:rPr lang="en-US" dirty="0" smtClean="0">
                <a:sym typeface="Wingdings" pitchFamily="2" charset="2"/>
              </a:rPr>
              <a:t>  T cell response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Myelin injury from</a:t>
            </a:r>
          </a:p>
          <a:p>
            <a:pPr lvl="1"/>
            <a:r>
              <a:rPr lang="en-US" dirty="0" smtClean="0"/>
              <a:t>activated macrophages which target myelin Ag</a:t>
            </a:r>
          </a:p>
          <a:p>
            <a:pPr lvl="1"/>
            <a:r>
              <a:rPr lang="en-US" dirty="0" err="1" smtClean="0"/>
              <a:t>Ab</a:t>
            </a:r>
            <a:r>
              <a:rPr lang="en-US" dirty="0" smtClean="0"/>
              <a:t> binding to </a:t>
            </a:r>
            <a:r>
              <a:rPr lang="en-US" dirty="0" err="1" smtClean="0"/>
              <a:t>oligodendrocyte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complement fixation  injury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direct damage by virus/ vaccine </a:t>
            </a:r>
            <a:r>
              <a:rPr lang="en-US" dirty="0" err="1" smtClean="0">
                <a:sym typeface="Wingdings" pitchFamily="2" charset="2"/>
              </a:rPr>
              <a:t>asso</a:t>
            </a:r>
            <a:r>
              <a:rPr lang="en-US" dirty="0" smtClean="0">
                <a:sym typeface="Wingdings" pitchFamily="2" charset="2"/>
              </a:rPr>
              <a:t> product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release of myelin Ag into circulation  </a:t>
            </a:r>
            <a:r>
              <a:rPr lang="en-US" dirty="0" err="1" smtClean="0">
                <a:sym typeface="Wingdings" pitchFamily="2" charset="2"/>
              </a:rPr>
              <a:t>autoAb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CSF concentrations of </a:t>
            </a:r>
            <a:r>
              <a:rPr lang="en-US" dirty="0" err="1" smtClean="0"/>
              <a:t>chemokines</a:t>
            </a:r>
            <a:r>
              <a:rPr lang="en-US" dirty="0" smtClean="0"/>
              <a:t> that recruit or activate </a:t>
            </a:r>
            <a:r>
              <a:rPr lang="en-US" dirty="0" err="1" smtClean="0"/>
              <a:t>neutrophils</a:t>
            </a:r>
            <a:r>
              <a:rPr lang="en-US" dirty="0" smtClean="0"/>
              <a:t>, </a:t>
            </a:r>
            <a:r>
              <a:rPr lang="en-US" dirty="0" err="1" smtClean="0"/>
              <a:t>monocytes</a:t>
            </a:r>
            <a:r>
              <a:rPr lang="en-US" dirty="0" smtClean="0"/>
              <a:t> &amp; Helper T cells</a:t>
            </a:r>
          </a:p>
          <a:p>
            <a:r>
              <a:rPr lang="en-US" dirty="0" smtClean="0"/>
              <a:t>? Role as biomarker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1" y="4648200"/>
            <a:ext cx="75438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Ishizu</a:t>
            </a:r>
            <a:r>
              <a:rPr lang="en-US" dirty="0" smtClean="0"/>
              <a:t> T, </a:t>
            </a:r>
            <a:r>
              <a:rPr lang="en-US" dirty="0" err="1" smtClean="0"/>
              <a:t>Minohara</a:t>
            </a:r>
            <a:r>
              <a:rPr lang="en-US" dirty="0" smtClean="0"/>
              <a:t> M, </a:t>
            </a:r>
            <a:r>
              <a:rPr lang="en-US" dirty="0" err="1" smtClean="0"/>
              <a:t>Ichiyama</a:t>
            </a:r>
            <a:r>
              <a:rPr lang="en-US" dirty="0" smtClean="0"/>
              <a:t> T, et al. CSF cytokine and </a:t>
            </a:r>
            <a:r>
              <a:rPr lang="en-US" dirty="0" err="1" smtClean="0"/>
              <a:t>chemokine</a:t>
            </a:r>
            <a:r>
              <a:rPr lang="en-US" dirty="0" smtClean="0"/>
              <a:t> profiles in acute disseminated encephalomyelitis. </a:t>
            </a:r>
            <a:r>
              <a:rPr lang="en-US" i="1" dirty="0" smtClean="0"/>
              <a:t>J </a:t>
            </a:r>
            <a:r>
              <a:rPr lang="en-US" i="1" dirty="0" err="1" smtClean="0"/>
              <a:t>Neuroimmunol</a:t>
            </a:r>
            <a:r>
              <a:rPr lang="en-US" dirty="0" smtClean="0"/>
              <a:t>. Jun 2006;175(1-2):52-8.</a:t>
            </a:r>
            <a:endParaRPr lang="en-US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Etiology,  Pathogenesis</a:t>
            </a:r>
          </a:p>
          <a:p>
            <a:r>
              <a:rPr lang="en-US" dirty="0" smtClean="0"/>
              <a:t>Clinical features</a:t>
            </a:r>
          </a:p>
          <a:p>
            <a:r>
              <a:rPr lang="en-US" dirty="0" smtClean="0"/>
              <a:t>Investigations</a:t>
            </a:r>
          </a:p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susceptibility for ADEM was significantly associated with HLA DQB1*0602, DRB1*1501 and DRB1*1503 alleles (&lt;0.05) in </a:t>
            </a:r>
            <a:r>
              <a:rPr lang="en-US" dirty="0" err="1" smtClean="0"/>
              <a:t>monophasic</a:t>
            </a:r>
            <a:r>
              <a:rPr lang="en-US" dirty="0" smtClean="0"/>
              <a:t> ADEM</a:t>
            </a:r>
          </a:p>
          <a:p>
            <a:r>
              <a:rPr lang="en-US" dirty="0" smtClean="0"/>
              <a:t>Same have been shown to be </a:t>
            </a:r>
            <a:r>
              <a:rPr lang="en-US" dirty="0" err="1" smtClean="0"/>
              <a:t>asso</a:t>
            </a:r>
            <a:r>
              <a:rPr lang="en-US" dirty="0" smtClean="0"/>
              <a:t> with 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105400"/>
            <a:ext cx="746760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Alves</a:t>
            </a:r>
            <a:r>
              <a:rPr lang="en-US" dirty="0" smtClean="0"/>
              <a:t>-Leon et al. Acute Disseminated  Encephalomyelitis Clinical features, HLA DRB1*1501, HLA DRB1*1503, HLA DQA1*0102, HLA DQB1*0602 and HLA DPA1*0301 allelic association study. </a:t>
            </a:r>
            <a:r>
              <a:rPr lang="en-US" dirty="0" err="1" smtClean="0"/>
              <a:t>Arq</a:t>
            </a:r>
            <a:r>
              <a:rPr lang="en-US" dirty="0" smtClean="0"/>
              <a:t> </a:t>
            </a:r>
            <a:r>
              <a:rPr lang="en-US" dirty="0" err="1" smtClean="0"/>
              <a:t>Neuropsiquiatr</a:t>
            </a:r>
            <a:r>
              <a:rPr lang="en-US" dirty="0" smtClean="0"/>
              <a:t> 2009;67(3-A):643-651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WM</a:t>
            </a:r>
          </a:p>
          <a:p>
            <a:r>
              <a:rPr lang="en-US" dirty="0" smtClean="0"/>
              <a:t>Cortical gray, BG</a:t>
            </a:r>
          </a:p>
          <a:p>
            <a:endParaRPr lang="en-US" dirty="0" smtClean="0"/>
          </a:p>
          <a:p>
            <a:r>
              <a:rPr lang="en-US" dirty="0" smtClean="0"/>
              <a:t>~Experimental Allergic Encephalomyelitis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Inﬁltration</a:t>
            </a:r>
            <a:r>
              <a:rPr lang="en-US" dirty="0" smtClean="0"/>
              <a:t> of T cells &amp; macrophages</a:t>
            </a:r>
          </a:p>
          <a:p>
            <a:endParaRPr lang="en-US" dirty="0" smtClean="0"/>
          </a:p>
          <a:p>
            <a:r>
              <a:rPr lang="en-US" dirty="0" err="1" smtClean="0"/>
              <a:t>Perivenous</a:t>
            </a:r>
            <a:r>
              <a:rPr lang="en-US" dirty="0" smtClean="0"/>
              <a:t> areas of </a:t>
            </a:r>
            <a:r>
              <a:rPr lang="en-US" dirty="0" err="1" smtClean="0"/>
              <a:t>demyelination</a:t>
            </a:r>
            <a:r>
              <a:rPr lang="en-US" dirty="0" smtClean="0"/>
              <a:t> (confluent in MS)</a:t>
            </a:r>
          </a:p>
          <a:p>
            <a:endParaRPr lang="en-US" dirty="0" smtClean="0"/>
          </a:p>
          <a:p>
            <a:r>
              <a:rPr lang="en-US" dirty="0" smtClean="0"/>
              <a:t>Axons relatively preserved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6000" t="21600" r="51000" b="31200"/>
          <a:stretch>
            <a:fillRect/>
          </a:stretch>
        </p:blipFill>
        <p:spPr bwMode="auto">
          <a:xfrm rot="5400000">
            <a:off x="4434840" y="1508760"/>
            <a:ext cx="5242560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86400" y="6172200"/>
            <a:ext cx="313906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Demyelination</a:t>
            </a:r>
            <a:r>
              <a:rPr lang="en-US" dirty="0" smtClean="0"/>
              <a:t> – </a:t>
            </a:r>
            <a:r>
              <a:rPr lang="en-US" dirty="0" err="1" smtClean="0"/>
              <a:t>Luxol</a:t>
            </a:r>
            <a:r>
              <a:rPr lang="en-US" dirty="0" smtClean="0"/>
              <a:t> fast blue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6750" t="30000" r="51000" b="22800"/>
          <a:stretch>
            <a:fillRect/>
          </a:stretch>
        </p:blipFill>
        <p:spPr bwMode="auto">
          <a:xfrm rot="5400000">
            <a:off x="670560" y="1615440"/>
            <a:ext cx="5151120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0" y="6248400"/>
            <a:ext cx="301140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Macrophage infiltration – H&amp;E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MS: </a:t>
            </a:r>
            <a:r>
              <a:rPr lang="en-US" dirty="0" err="1" smtClean="0"/>
              <a:t>Infl</a:t>
            </a:r>
            <a:r>
              <a:rPr lang="en-US" dirty="0" smtClean="0"/>
              <a:t> not seen, </a:t>
            </a:r>
            <a:r>
              <a:rPr lang="en-US" dirty="0" err="1" smtClean="0"/>
              <a:t>Demyel</a:t>
            </a:r>
            <a:r>
              <a:rPr lang="en-US" dirty="0" smtClean="0"/>
              <a:t> is confluent</a:t>
            </a:r>
          </a:p>
          <a:p>
            <a:endParaRPr lang="en-US" dirty="0" smtClean="0"/>
          </a:p>
          <a:p>
            <a:r>
              <a:rPr lang="en-US" dirty="0" err="1" smtClean="0"/>
              <a:t>Cytotoxic</a:t>
            </a:r>
            <a:r>
              <a:rPr lang="en-US" dirty="0" smtClean="0"/>
              <a:t> necrosis &amp; </a:t>
            </a:r>
            <a:r>
              <a:rPr lang="en-US" dirty="0" err="1" smtClean="0"/>
              <a:t>gliosis</a:t>
            </a:r>
            <a:r>
              <a:rPr lang="en-US" dirty="0" smtClean="0"/>
              <a:t> seen with </a:t>
            </a:r>
            <a:r>
              <a:rPr lang="en-US" dirty="0" err="1" smtClean="0"/>
              <a:t>inf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Abrupt onset of neurologic symptoms 2 to 30 days after a preceding infection or vaccination</a:t>
            </a:r>
          </a:p>
          <a:p>
            <a:r>
              <a:rPr lang="en-US" dirty="0" smtClean="0"/>
              <a:t>Commonly 4 to 14 days</a:t>
            </a:r>
          </a:p>
          <a:p>
            <a:endParaRPr lang="en-US" dirty="0" smtClean="0"/>
          </a:p>
          <a:p>
            <a:r>
              <a:rPr lang="en-US" dirty="0" smtClean="0"/>
              <a:t>No preceding H/o in ~1/3 </a:t>
            </a:r>
            <a:r>
              <a:rPr lang="en-US" dirty="0" err="1" smtClean="0"/>
              <a:t>adol</a:t>
            </a:r>
            <a:r>
              <a:rPr lang="en-US" dirty="0" smtClean="0"/>
              <a:t> and ~1/2 adults</a:t>
            </a:r>
          </a:p>
          <a:p>
            <a:r>
              <a:rPr lang="en-US" dirty="0" smtClean="0"/>
              <a:t>But only 7-15% children have </a:t>
            </a:r>
            <a:r>
              <a:rPr lang="en-US" dirty="0" err="1" smtClean="0"/>
              <a:t>neg</a:t>
            </a:r>
            <a:r>
              <a:rPr lang="en-US" dirty="0" smtClean="0"/>
              <a:t> H/o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symptoms in ~1/2: fever returns, headache, malaise, </a:t>
            </a:r>
            <a:r>
              <a:rPr lang="en-US" dirty="0" err="1" smtClean="0"/>
              <a:t>myalgia</a:t>
            </a:r>
            <a:endParaRPr lang="en-US" dirty="0" smtClean="0"/>
          </a:p>
          <a:p>
            <a:r>
              <a:rPr lang="en-US" dirty="0" smtClean="0"/>
              <a:t>More common in children</a:t>
            </a:r>
          </a:p>
          <a:p>
            <a:endParaRPr lang="en-US" dirty="0" smtClean="0"/>
          </a:p>
          <a:p>
            <a:r>
              <a:rPr lang="en-US" dirty="0" smtClean="0"/>
              <a:t>Altered mental status (75-90%)</a:t>
            </a:r>
          </a:p>
          <a:p>
            <a:pPr lvl="1"/>
            <a:r>
              <a:rPr lang="en-US" dirty="0" smtClean="0"/>
              <a:t>Irritability</a:t>
            </a:r>
          </a:p>
          <a:p>
            <a:pPr lvl="1"/>
            <a:r>
              <a:rPr lang="en-US" dirty="0" smtClean="0"/>
              <a:t>Lethargy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weakness (50-70%)</a:t>
            </a:r>
          </a:p>
          <a:p>
            <a:r>
              <a:rPr lang="en-US" dirty="0" smtClean="0"/>
              <a:t>Ataxia (40-50%)</a:t>
            </a:r>
          </a:p>
          <a:p>
            <a:r>
              <a:rPr lang="en-US" dirty="0" smtClean="0"/>
              <a:t>CN palsies (30%)</a:t>
            </a:r>
          </a:p>
          <a:p>
            <a:r>
              <a:rPr lang="en-US" dirty="0" smtClean="0"/>
              <a:t>Sensory deficits (15-20%)</a:t>
            </a:r>
          </a:p>
          <a:p>
            <a:r>
              <a:rPr lang="en-US" dirty="0" err="1" smtClean="0"/>
              <a:t>Meningismus</a:t>
            </a:r>
            <a:r>
              <a:rPr lang="en-US" dirty="0" smtClean="0"/>
              <a:t> (20-30%)</a:t>
            </a:r>
          </a:p>
          <a:p>
            <a:r>
              <a:rPr lang="en-US" dirty="0" smtClean="0"/>
              <a:t>Spinal cord </a:t>
            </a:r>
            <a:r>
              <a:rPr lang="en-US" dirty="0" err="1" smtClean="0"/>
              <a:t>involt</a:t>
            </a:r>
            <a:r>
              <a:rPr lang="en-US" dirty="0" smtClean="0"/>
              <a:t> (20-25%)</a:t>
            </a:r>
          </a:p>
          <a:p>
            <a:r>
              <a:rPr lang="en-US" dirty="0" smtClean="0"/>
              <a:t>Seizures (10-25%)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Sz</a:t>
            </a:r>
            <a:r>
              <a:rPr lang="en-US" dirty="0" smtClean="0"/>
              <a:t> more common in children</a:t>
            </a:r>
          </a:p>
          <a:p>
            <a:r>
              <a:rPr lang="en-US" dirty="0" smtClean="0"/>
              <a:t>CN palsies more common in children</a:t>
            </a:r>
          </a:p>
          <a:p>
            <a:endParaRPr lang="en-US" dirty="0" smtClean="0"/>
          </a:p>
          <a:p>
            <a:r>
              <a:rPr lang="en-US" dirty="0" smtClean="0"/>
              <a:t>Motor &amp; Sensory </a:t>
            </a:r>
            <a:r>
              <a:rPr lang="en-US" dirty="0" err="1" smtClean="0"/>
              <a:t>deﬁcits</a:t>
            </a:r>
            <a:r>
              <a:rPr lang="en-US" dirty="0" smtClean="0"/>
              <a:t> more common in adults</a:t>
            </a:r>
          </a:p>
          <a:p>
            <a:r>
              <a:rPr lang="en-US" dirty="0" smtClean="0"/>
              <a:t>PNS </a:t>
            </a:r>
            <a:r>
              <a:rPr lang="en-US" dirty="0" err="1" smtClean="0"/>
              <a:t>involt</a:t>
            </a:r>
            <a:r>
              <a:rPr lang="en-US" dirty="0" smtClean="0"/>
              <a:t> - acute </a:t>
            </a:r>
            <a:r>
              <a:rPr lang="en-US" dirty="0" err="1" smtClean="0"/>
              <a:t>polyradiculoneuropathy</a:t>
            </a:r>
            <a:r>
              <a:rPr lang="en-US" dirty="0" smtClean="0"/>
              <a:t> – reported in adults</a:t>
            </a:r>
          </a:p>
          <a:p>
            <a:endParaRPr lang="en-US" dirty="0" smtClean="0"/>
          </a:p>
          <a:p>
            <a:r>
              <a:rPr lang="en-US" dirty="0" smtClean="0"/>
              <a:t>Optic neuritis in 10-20%, often </a:t>
            </a:r>
            <a:r>
              <a:rPr lang="en-US" dirty="0" err="1" smtClean="0"/>
              <a:t>b/l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disseminated encephalomyelitis</a:t>
            </a:r>
          </a:p>
          <a:p>
            <a:endParaRPr lang="en-US" dirty="0" smtClean="0"/>
          </a:p>
          <a:p>
            <a:r>
              <a:rPr lang="en-US" dirty="0" smtClean="0"/>
              <a:t>Immune-mediated disorder of CNS</a:t>
            </a:r>
          </a:p>
          <a:p>
            <a:endParaRPr lang="en-US" dirty="0" smtClean="0"/>
          </a:p>
          <a:p>
            <a:r>
              <a:rPr lang="en-US" dirty="0" err="1" smtClean="0"/>
              <a:t>Postinfectious</a:t>
            </a:r>
            <a:r>
              <a:rPr lang="en-US" dirty="0" smtClean="0"/>
              <a:t>, </a:t>
            </a:r>
            <a:r>
              <a:rPr lang="en-US" dirty="0" err="1" smtClean="0"/>
              <a:t>Parainfectious</a:t>
            </a:r>
            <a:r>
              <a:rPr lang="en-US" dirty="0" smtClean="0"/>
              <a:t>, </a:t>
            </a:r>
            <a:r>
              <a:rPr lang="en-US" dirty="0" err="1" smtClean="0"/>
              <a:t>Postexanthematous</a:t>
            </a:r>
            <a:r>
              <a:rPr lang="en-US" dirty="0" smtClean="0"/>
              <a:t>, or </a:t>
            </a:r>
            <a:r>
              <a:rPr lang="en-US" dirty="0" err="1" smtClean="0"/>
              <a:t>Postvaccinal</a:t>
            </a:r>
            <a:r>
              <a:rPr lang="en-US" dirty="0" smtClean="0"/>
              <a:t> encephalomyelitis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from onset to clinical nadir occurring within days (mean 4.5 days)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Acute hemorrhagic </a:t>
            </a:r>
            <a:r>
              <a:rPr lang="en-US" sz="3600" dirty="0" err="1" smtClean="0"/>
              <a:t>leukoencephalitis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Hyperacute</a:t>
            </a:r>
            <a:r>
              <a:rPr lang="en-US" dirty="0" smtClean="0"/>
              <a:t> form of ADEM</a:t>
            </a:r>
          </a:p>
          <a:p>
            <a:r>
              <a:rPr lang="en-US" dirty="0" smtClean="0"/>
              <a:t>Rapidly progressive hemorrhagic </a:t>
            </a:r>
            <a:r>
              <a:rPr lang="en-US" dirty="0" err="1" smtClean="0"/>
              <a:t>demyelination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Usually in children (2% of ADEM)</a:t>
            </a:r>
          </a:p>
          <a:p>
            <a:r>
              <a:rPr lang="en-US" dirty="0" smtClean="0"/>
              <a:t>Systemic symptoms more common</a:t>
            </a:r>
          </a:p>
          <a:p>
            <a:r>
              <a:rPr lang="en-US" dirty="0" smtClean="0"/>
              <a:t>Most patients die in 1</a:t>
            </a:r>
            <a:r>
              <a:rPr lang="en-US" baseline="30000" dirty="0" smtClean="0"/>
              <a:t>st</a:t>
            </a:r>
            <a:r>
              <a:rPr lang="en-US" dirty="0" smtClean="0"/>
              <a:t> week of illness (brain edema)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Post-infectious transverse </a:t>
            </a:r>
            <a:r>
              <a:rPr lang="en-US" dirty="0" err="1" smtClean="0"/>
              <a:t>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Subtype of ADEM</a:t>
            </a:r>
          </a:p>
          <a:p>
            <a:r>
              <a:rPr lang="en-US" dirty="0" smtClean="0"/>
              <a:t>Initial pain in the distribution of the involved segments (~1/3)</a:t>
            </a:r>
          </a:p>
          <a:p>
            <a:r>
              <a:rPr lang="en-US" dirty="0" smtClean="0"/>
              <a:t>Sensory/ Motor / Bladder symptoms</a:t>
            </a:r>
          </a:p>
          <a:p>
            <a:endParaRPr lang="en-US" dirty="0" smtClean="0"/>
          </a:p>
          <a:p>
            <a:r>
              <a:rPr lang="en-US" dirty="0" smtClean="0"/>
              <a:t>Symmetric, Central (as against MS)</a:t>
            </a:r>
          </a:p>
          <a:p>
            <a:r>
              <a:rPr lang="en-US" dirty="0" smtClean="0"/>
              <a:t>Longitudinally extensive</a:t>
            </a:r>
          </a:p>
          <a:p>
            <a:r>
              <a:rPr lang="en-US" dirty="0" smtClean="0"/>
              <a:t>Abnormal CSF </a:t>
            </a:r>
            <a:r>
              <a:rPr lang="en-US" dirty="0" err="1" smtClean="0"/>
              <a:t>IgG</a:t>
            </a:r>
            <a:r>
              <a:rPr lang="en-US" dirty="0" smtClean="0"/>
              <a:t> index can be seen in both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Post-infectious transverse </a:t>
            </a:r>
            <a:r>
              <a:rPr lang="en-US" dirty="0" err="1" smtClean="0"/>
              <a:t>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~1/3 recover completely, 1/3 partial recovery, 1/3 severe disability</a:t>
            </a:r>
          </a:p>
          <a:p>
            <a:endParaRPr lang="en-US" dirty="0" smtClean="0"/>
          </a:p>
          <a:p>
            <a:r>
              <a:rPr lang="en-US" dirty="0" smtClean="0"/>
              <a:t>Poor prognostic indicators</a:t>
            </a:r>
          </a:p>
          <a:p>
            <a:pPr lvl="1"/>
            <a:r>
              <a:rPr lang="en-US" dirty="0" smtClean="0"/>
              <a:t>Initial severity of weakness </a:t>
            </a:r>
          </a:p>
          <a:p>
            <a:pPr lvl="1"/>
            <a:r>
              <a:rPr lang="en-US" dirty="0" smtClean="0"/>
              <a:t>Evidence of </a:t>
            </a:r>
            <a:r>
              <a:rPr lang="en-US" dirty="0" err="1" smtClean="0"/>
              <a:t>denervation</a:t>
            </a:r>
            <a:r>
              <a:rPr lang="en-US" smtClean="0"/>
              <a:t> on EMG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Relapsing ADEM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least 3 m after initial event, at least 1 m after completing steroids</a:t>
            </a:r>
          </a:p>
          <a:p>
            <a:r>
              <a:rPr lang="en-US" dirty="0" smtClean="0"/>
              <a:t>At least 24 h duration</a:t>
            </a:r>
          </a:p>
          <a:p>
            <a:endParaRPr lang="en-US" dirty="0" smtClean="0"/>
          </a:p>
          <a:p>
            <a:r>
              <a:rPr lang="en-US" dirty="0" smtClean="0"/>
              <a:t>~10% of pts</a:t>
            </a:r>
          </a:p>
          <a:p>
            <a:endParaRPr lang="en-US" dirty="0" smtClean="0"/>
          </a:p>
          <a:p>
            <a:r>
              <a:rPr lang="en-US" dirty="0" smtClean="0"/>
              <a:t>Often during steroid taper (~5%)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Relapsing ADEM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Recurrent ADEM</a:t>
            </a:r>
          </a:p>
          <a:p>
            <a:pPr lvl="1"/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Same site</a:t>
            </a:r>
          </a:p>
          <a:p>
            <a:pPr lvl="1"/>
            <a:r>
              <a:rPr lang="en-US" dirty="0" smtClean="0"/>
              <a:t>DD: SOL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Multiphasic</a:t>
            </a:r>
            <a:r>
              <a:rPr lang="en-US" dirty="0" smtClean="0"/>
              <a:t> DEM</a:t>
            </a:r>
          </a:p>
          <a:p>
            <a:pPr lvl="1"/>
            <a:r>
              <a:rPr lang="en-US" dirty="0" smtClean="0"/>
              <a:t>Cannot be distinguished from 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Relapsing ADEM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Tends to occur early</a:t>
            </a:r>
          </a:p>
          <a:p>
            <a:r>
              <a:rPr lang="en-US" dirty="0" smtClean="0"/>
              <a:t>Mostly in 1</a:t>
            </a:r>
            <a:r>
              <a:rPr lang="en-US" baseline="30000" dirty="0" smtClean="0"/>
              <a:t>st</a:t>
            </a:r>
            <a:r>
              <a:rPr lang="en-US" dirty="0" smtClean="0"/>
              <a:t> yr (Median first </a:t>
            </a:r>
            <a:r>
              <a:rPr lang="en-US" dirty="0" err="1" smtClean="0"/>
              <a:t>interattack</a:t>
            </a:r>
            <a:r>
              <a:rPr lang="en-US" dirty="0" smtClean="0"/>
              <a:t> interval 3.1 years in childhood MS)</a:t>
            </a:r>
          </a:p>
          <a:p>
            <a:endParaRPr lang="en-US" dirty="0" smtClean="0"/>
          </a:p>
          <a:p>
            <a:r>
              <a:rPr lang="en-US" dirty="0" smtClean="0"/>
              <a:t>Suggested – avoid immunization for 6 m in child who had ADEM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Relapsing ADEM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children have only 1 recurrence (Biphasic DEM)</a:t>
            </a:r>
          </a:p>
          <a:p>
            <a:endParaRPr lang="en-US" dirty="0" smtClean="0"/>
          </a:p>
          <a:p>
            <a:r>
              <a:rPr lang="en-US" dirty="0" smtClean="0"/>
              <a:t>Clinical &amp; radiological resolution is the norm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T2, FLAIR</a:t>
            </a:r>
          </a:p>
          <a:p>
            <a:pPr lvl="1"/>
            <a:r>
              <a:rPr lang="en-US" dirty="0" smtClean="0"/>
              <a:t>Multiple, large, ill defined lesions</a:t>
            </a:r>
          </a:p>
          <a:p>
            <a:pPr lvl="1"/>
            <a:r>
              <a:rPr lang="en-US" dirty="0" smtClean="0"/>
              <a:t>Often asymmetric</a:t>
            </a:r>
          </a:p>
          <a:p>
            <a:pPr lvl="1"/>
            <a:r>
              <a:rPr lang="en-US" dirty="0" err="1" smtClean="0"/>
              <a:t>Vasogenic</a:t>
            </a:r>
            <a:r>
              <a:rPr lang="en-US" dirty="0" smtClean="0"/>
              <a:t> edema</a:t>
            </a:r>
          </a:p>
          <a:p>
            <a:pPr lvl="1"/>
            <a:r>
              <a:rPr lang="en-US" dirty="0" smtClean="0"/>
              <a:t>CE in uniform fashion (similar </a:t>
            </a:r>
            <a:r>
              <a:rPr lang="en-US" dirty="0" err="1" smtClean="0"/>
              <a:t>stg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 more common in children (~90%), can be dense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Post-measles neurological dysfunction - Lucas in 1790</a:t>
            </a:r>
          </a:p>
          <a:p>
            <a:endParaRPr lang="en-US" dirty="0" smtClean="0"/>
          </a:p>
          <a:p>
            <a:r>
              <a:rPr lang="en-US" dirty="0" smtClean="0"/>
              <a:t>Small-pox/ Rabies vaccine-induced encephalomyelitis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WM - cerebral hemispheres, cerebellum, brainstem &amp; spinal cord; Blurry margins</a:t>
            </a:r>
          </a:p>
          <a:p>
            <a:pPr lvl="1"/>
            <a:r>
              <a:rPr lang="en-US" dirty="0" smtClean="0"/>
              <a:t>Gray-white </a:t>
            </a:r>
            <a:r>
              <a:rPr lang="en-US" dirty="0" err="1" smtClean="0"/>
              <a:t>jxn</a:t>
            </a:r>
            <a:endParaRPr lang="en-US" dirty="0" smtClean="0"/>
          </a:p>
          <a:p>
            <a:pPr lvl="1"/>
            <a:r>
              <a:rPr lang="en-US" dirty="0" smtClean="0"/>
              <a:t>BG, Thalamus (30-40%)</a:t>
            </a:r>
          </a:p>
          <a:p>
            <a:pPr lvl="1"/>
            <a:r>
              <a:rPr lang="en-US" dirty="0" smtClean="0"/>
              <a:t>Brainstem (40-50%)</a:t>
            </a:r>
          </a:p>
          <a:p>
            <a:pPr lvl="1"/>
            <a:r>
              <a:rPr lang="en-US" dirty="0" smtClean="0"/>
              <a:t>Cerebellum (30-40%)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patterns on MRI</a:t>
            </a:r>
          </a:p>
          <a:p>
            <a:pPr lvl="1"/>
            <a:r>
              <a:rPr lang="en-US" dirty="0" smtClean="0"/>
              <a:t>small (&lt; 5 mm) lesions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conluent</a:t>
            </a:r>
            <a:r>
              <a:rPr lang="en-US" dirty="0" smtClean="0"/>
              <a:t> lesions with edema and mass effect</a:t>
            </a:r>
          </a:p>
          <a:p>
            <a:pPr lvl="1"/>
            <a:r>
              <a:rPr lang="en-US" dirty="0" smtClean="0"/>
              <a:t>symmetric bilateral thalamic involvement</a:t>
            </a:r>
          </a:p>
          <a:p>
            <a:pPr lvl="1"/>
            <a:r>
              <a:rPr lang="en-US" dirty="0" smtClean="0"/>
              <a:t>acute hemorrhagic encephalomyelitis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1" y="5486400"/>
            <a:ext cx="76962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Tenembaum</a:t>
            </a:r>
            <a:r>
              <a:rPr lang="en-US" dirty="0" smtClean="0"/>
              <a:t> S et al Acute disseminated encephalomyelitis:  a long-term follow-up study of 84 pediatric patients.  Neurology 2002, 59: 1224–1231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Davis\Desktop\1134815-1145823-1147044-1840893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7162799" cy="5941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6324600"/>
            <a:ext cx="595913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Grey-white, Not well defined, Not perpendicular to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447800"/>
            <a:ext cx="4343400" cy="483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Dr.Davis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599"/>
            <a:ext cx="5334000" cy="627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2400"/>
            <a:ext cx="4572000" cy="611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6324600"/>
            <a:ext cx="447776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 m old boy with acute </a:t>
            </a:r>
            <a:r>
              <a:rPr lang="en-US" dirty="0" err="1" smtClean="0"/>
              <a:t>hgic</a:t>
            </a:r>
            <a:r>
              <a:rPr lang="en-US" dirty="0" smtClean="0"/>
              <a:t> encephalomyelitis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8200" y="6248400"/>
            <a:ext cx="131273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Ring like 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00200"/>
            <a:ext cx="372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3048000" cy="470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9" y="1524000"/>
            <a:ext cx="329770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971800" y="6324600"/>
            <a:ext cx="43954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6324600"/>
            <a:ext cx="73770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T1+C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2 of the following criteria distinguish 1</a:t>
            </a:r>
            <a:r>
              <a:rPr lang="en-US" baseline="30000" dirty="0" smtClean="0"/>
              <a:t>st</a:t>
            </a:r>
            <a:r>
              <a:rPr lang="en-US" dirty="0" smtClean="0"/>
              <a:t> attack of MS in </a:t>
            </a:r>
            <a:r>
              <a:rPr lang="en-US" i="1" dirty="0" smtClean="0"/>
              <a:t>children</a:t>
            </a:r>
            <a:r>
              <a:rPr lang="en-US" dirty="0" smtClean="0"/>
              <a:t> from ADEM(sensitivity 75%, specificity 95%)</a:t>
            </a:r>
          </a:p>
          <a:p>
            <a:pPr lvl="1"/>
            <a:r>
              <a:rPr lang="en-US" dirty="0" smtClean="0"/>
              <a:t>(1) absence of diffuse bilateral lesion pattern</a:t>
            </a:r>
          </a:p>
          <a:p>
            <a:pPr lvl="1"/>
            <a:r>
              <a:rPr lang="en-US" dirty="0" smtClean="0"/>
              <a:t>(2) presence of black holes</a:t>
            </a:r>
          </a:p>
          <a:p>
            <a:pPr lvl="1"/>
            <a:r>
              <a:rPr lang="en-US" dirty="0" smtClean="0"/>
              <a:t>(3) presence of 2 or more </a:t>
            </a:r>
            <a:r>
              <a:rPr lang="en-US" dirty="0" err="1" smtClean="0"/>
              <a:t>periventricular</a:t>
            </a:r>
            <a:r>
              <a:rPr lang="en-US" dirty="0" smtClean="0"/>
              <a:t> lesions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791200"/>
            <a:ext cx="792480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Callen</a:t>
            </a:r>
            <a:r>
              <a:rPr lang="en-US" sz="1600" dirty="0" smtClean="0"/>
              <a:t> DJ et al. Role of MRI in the differentiation of ADEM from MS in children. </a:t>
            </a:r>
            <a:r>
              <a:rPr lang="en-US" sz="1600" i="1" dirty="0" smtClean="0"/>
              <a:t>Neurology</a:t>
            </a:r>
            <a:r>
              <a:rPr lang="en-US" sz="1600" dirty="0" smtClean="0"/>
              <a:t>. Mar 17 2009;72(11):968-73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err="1" smtClean="0"/>
              <a:t>callosum</a:t>
            </a:r>
            <a:r>
              <a:rPr lang="en-US" dirty="0" smtClean="0"/>
              <a:t> long axis perpendicular lesions</a:t>
            </a:r>
          </a:p>
          <a:p>
            <a:r>
              <a:rPr lang="en-US" dirty="0" smtClean="0"/>
              <a:t>Sole presence of well-</a:t>
            </a:r>
            <a:r>
              <a:rPr lang="en-US" dirty="0" err="1" smtClean="0"/>
              <a:t>deﬁned</a:t>
            </a:r>
            <a:r>
              <a:rPr lang="en-US" dirty="0" smtClean="0"/>
              <a:t> lesions</a:t>
            </a:r>
          </a:p>
          <a:p>
            <a:endParaRPr lang="en-US" dirty="0" smtClean="0"/>
          </a:p>
          <a:p>
            <a:r>
              <a:rPr lang="en-US" dirty="0" smtClean="0"/>
              <a:t>Highly specific for conversion to MS, but low sensitivity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638800"/>
            <a:ext cx="681648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Mikaeloff</a:t>
            </a:r>
            <a:r>
              <a:rPr lang="en-US" dirty="0" smtClean="0"/>
              <a:t> et al. MRI prognostic factors for relapse after acute CNS</a:t>
            </a:r>
          </a:p>
          <a:p>
            <a:r>
              <a:rPr lang="en-US" dirty="0" err="1" smtClean="0"/>
              <a:t>inﬂammatory</a:t>
            </a:r>
            <a:r>
              <a:rPr lang="en-US" dirty="0" smtClean="0"/>
              <a:t> </a:t>
            </a:r>
            <a:r>
              <a:rPr lang="en-US" dirty="0" err="1" smtClean="0"/>
              <a:t>demyelination</a:t>
            </a:r>
            <a:r>
              <a:rPr lang="en-US" dirty="0" smtClean="0"/>
              <a:t> in childhood. Brain (2004), 127, 1942–1947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autoimmune encephalomyelitis – by injecting homogenates of normal rabbit brains into monkeys (1930s)</a:t>
            </a:r>
          </a:p>
          <a:p>
            <a:endParaRPr lang="en-US" dirty="0" smtClean="0"/>
          </a:p>
          <a:p>
            <a:r>
              <a:rPr lang="en-US" dirty="0" smtClean="0"/>
              <a:t>Introduction of rabies vaccines devoid of myelin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80559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629400" y="35814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791200"/>
            <a:ext cx="78486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Ketelslegers</a:t>
            </a:r>
            <a:r>
              <a:rPr lang="en-US" dirty="0" smtClean="0"/>
              <a:t> et al. A comparison of MRI criteria for diagnosing pediatric ADEM and MS. Neurology 2010;74:1412–1415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adult pts, MRI less useful in distinguishing ADEM from 1</a:t>
            </a:r>
            <a:r>
              <a:rPr lang="en-US" baseline="30000" dirty="0" smtClean="0"/>
              <a:t>st</a:t>
            </a:r>
            <a:r>
              <a:rPr lang="en-US" dirty="0" smtClean="0"/>
              <a:t> attack of 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429000"/>
            <a:ext cx="78486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Schwarz et al. Acute disseminated encephalomyelitis.  A follow-up study of 40 adult patients. Neurology 2001;56:1313–1318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371600"/>
            <a:ext cx="4038600" cy="487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62400" y="6324600"/>
            <a:ext cx="242502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49 yr old pt with ADEM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MRS</a:t>
            </a:r>
          </a:p>
          <a:p>
            <a:pPr lvl="1"/>
            <a:r>
              <a:rPr lang="en-US" dirty="0" smtClean="0"/>
              <a:t>Low NAA</a:t>
            </a:r>
          </a:p>
          <a:p>
            <a:pPr lvl="1"/>
            <a:r>
              <a:rPr lang="en-US" dirty="0" err="1" smtClean="0"/>
              <a:t>Elev</a:t>
            </a:r>
            <a:r>
              <a:rPr lang="en-US" dirty="0" smtClean="0"/>
              <a:t> lactate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up MRI – should be after at least 6 months</a:t>
            </a:r>
          </a:p>
          <a:p>
            <a:endParaRPr lang="en-US" dirty="0" smtClean="0"/>
          </a:p>
          <a:p>
            <a:r>
              <a:rPr lang="en-US" dirty="0" smtClean="0"/>
              <a:t>Persistence of lesions – does not indicate poor prognosis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CSF</a:t>
            </a:r>
          </a:p>
          <a:p>
            <a:pPr lvl="1"/>
            <a:r>
              <a:rPr lang="en-US" dirty="0" err="1" smtClean="0"/>
              <a:t>Pleocytosis</a:t>
            </a:r>
            <a:r>
              <a:rPr lang="en-US" dirty="0" smtClean="0"/>
              <a:t>, Elevated protein</a:t>
            </a:r>
          </a:p>
          <a:p>
            <a:pPr lvl="1"/>
            <a:r>
              <a:rPr lang="en-US" dirty="0" smtClean="0"/>
              <a:t>OCB – transient, only in ~10% of children, ~45% adults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EEG: </a:t>
            </a:r>
          </a:p>
          <a:p>
            <a:pPr>
              <a:buNone/>
            </a:pPr>
            <a:r>
              <a:rPr lang="en-US" dirty="0" smtClean="0"/>
              <a:t>	Focal or generalized slowing</a:t>
            </a:r>
          </a:p>
          <a:p>
            <a:pPr>
              <a:buNone/>
            </a:pPr>
            <a:r>
              <a:rPr lang="en-US" dirty="0" smtClean="0"/>
              <a:t>	Sharp waves/spikes </a:t>
            </a:r>
          </a:p>
          <a:p>
            <a:pPr>
              <a:buNone/>
            </a:pPr>
            <a:r>
              <a:rPr lang="en-US" dirty="0" smtClean="0"/>
              <a:t>	Not common in 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PET: decreased global and </a:t>
            </a:r>
            <a:r>
              <a:rPr lang="en-US" dirty="0" err="1" smtClean="0"/>
              <a:t>b/l</a:t>
            </a:r>
            <a:r>
              <a:rPr lang="en-US" dirty="0" smtClean="0"/>
              <a:t> cerebral metabolism (prognostic)</a:t>
            </a:r>
          </a:p>
          <a:p>
            <a:endParaRPr lang="en-US" dirty="0" smtClean="0"/>
          </a:p>
          <a:p>
            <a:r>
              <a:rPr lang="en-US" dirty="0" smtClean="0"/>
              <a:t>SPECT: more extensive &amp; longer-lasting lesions compared with MRI</a:t>
            </a:r>
          </a:p>
          <a:p>
            <a:endParaRPr lang="en-US" dirty="0" smtClean="0"/>
          </a:p>
          <a:p>
            <a:r>
              <a:rPr lang="en-US" dirty="0" err="1" smtClean="0"/>
              <a:t>Bx</a:t>
            </a:r>
            <a:r>
              <a:rPr lang="en-US" dirty="0" smtClean="0"/>
              <a:t> – if CNS malignancy is a DD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</a:t>
            </a:r>
          </a:p>
          <a:p>
            <a:r>
              <a:rPr lang="en-US" dirty="0" smtClean="0"/>
              <a:t>Acute viral encephalitis</a:t>
            </a:r>
          </a:p>
          <a:p>
            <a:r>
              <a:rPr lang="en-US" dirty="0" smtClean="0"/>
              <a:t>Post viral </a:t>
            </a:r>
            <a:r>
              <a:rPr lang="en-US" dirty="0" err="1" smtClean="0"/>
              <a:t>cerebellitis</a:t>
            </a:r>
            <a:endParaRPr lang="en-US" dirty="0" smtClean="0"/>
          </a:p>
          <a:p>
            <a:r>
              <a:rPr lang="en-US" dirty="0" smtClean="0"/>
              <a:t>Toxic </a:t>
            </a:r>
            <a:r>
              <a:rPr lang="en-US" dirty="0" err="1" smtClean="0"/>
              <a:t>encephalopathies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well established</a:t>
            </a:r>
          </a:p>
          <a:p>
            <a:endParaRPr lang="en-US" dirty="0" smtClean="0"/>
          </a:p>
          <a:p>
            <a:r>
              <a:rPr lang="en-US" dirty="0" smtClean="0"/>
              <a:t>International </a:t>
            </a:r>
            <a:r>
              <a:rPr lang="en-US" dirty="0" err="1" smtClean="0"/>
              <a:t>Paediatric</a:t>
            </a:r>
            <a:r>
              <a:rPr lang="en-US" dirty="0" smtClean="0"/>
              <a:t> Multiple Sclerosis Study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599"/>
            <a:ext cx="7315200" cy="644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600200" y="1295400"/>
            <a:ext cx="1676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1524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28194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46482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59436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86200" y="2438400"/>
            <a:ext cx="1600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19600" y="41910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21336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43800" y="23622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91400" y="25908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3505200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– Multiple 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Brainstem </a:t>
            </a:r>
            <a:r>
              <a:rPr lang="en-US" dirty="0" err="1" smtClean="0"/>
              <a:t>involt</a:t>
            </a:r>
            <a:r>
              <a:rPr lang="en-US" dirty="0" smtClean="0"/>
              <a:t> more common with MS</a:t>
            </a:r>
          </a:p>
          <a:p>
            <a:r>
              <a:rPr lang="en-US" dirty="0" smtClean="0"/>
              <a:t>SC </a:t>
            </a:r>
            <a:r>
              <a:rPr lang="en-US" dirty="0" err="1" smtClean="0"/>
              <a:t>involt</a:t>
            </a:r>
            <a:r>
              <a:rPr lang="en-US" dirty="0" smtClean="0"/>
              <a:t> more common with ADEM</a:t>
            </a:r>
          </a:p>
          <a:p>
            <a:endParaRPr lang="en-US" dirty="0" smtClean="0"/>
          </a:p>
          <a:p>
            <a:r>
              <a:rPr lang="en-US" dirty="0" err="1" smtClean="0"/>
              <a:t>Sz</a:t>
            </a:r>
            <a:r>
              <a:rPr lang="en-US" dirty="0" smtClean="0"/>
              <a:t> in ~20% of ADEM, ~5% of MS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500" t="21600" r="10500" b="43200"/>
          <a:stretch>
            <a:fillRect/>
          </a:stretch>
        </p:blipFill>
        <p:spPr bwMode="auto">
          <a:xfrm>
            <a:off x="1066800" y="0"/>
            <a:ext cx="7848600" cy="218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51000" t="31200" r="10500" b="12000"/>
          <a:stretch>
            <a:fillRect/>
          </a:stretch>
        </p:blipFill>
        <p:spPr bwMode="auto">
          <a:xfrm>
            <a:off x="2819400" y="2209800"/>
            <a:ext cx="4693920" cy="43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features described for MS may also be present in ADEM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– Acute 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Distinction difficult</a:t>
            </a:r>
          </a:p>
          <a:p>
            <a:endParaRPr lang="en-US" dirty="0" smtClean="0"/>
          </a:p>
          <a:p>
            <a:r>
              <a:rPr lang="en-US" dirty="0" smtClean="0"/>
              <a:t>Points favoring ADEM</a:t>
            </a:r>
          </a:p>
          <a:p>
            <a:pPr lvl="1"/>
            <a:r>
              <a:rPr lang="en-US" dirty="0" smtClean="0"/>
              <a:t>h/o </a:t>
            </a:r>
            <a:r>
              <a:rPr lang="en-US" dirty="0" err="1" smtClean="0"/>
              <a:t>prodromal</a:t>
            </a:r>
            <a:r>
              <a:rPr lang="en-US" dirty="0" smtClean="0"/>
              <a:t> infection or vaccination</a:t>
            </a:r>
          </a:p>
          <a:p>
            <a:pPr lvl="1"/>
            <a:r>
              <a:rPr lang="en-US" dirty="0" smtClean="0"/>
              <a:t>at least 1 fever-free day before onset of </a:t>
            </a:r>
            <a:r>
              <a:rPr lang="en-US" dirty="0" err="1" smtClean="0"/>
              <a:t>neuro</a:t>
            </a:r>
            <a:r>
              <a:rPr lang="en-US" dirty="0" smtClean="0"/>
              <a:t> symptoms</a:t>
            </a:r>
          </a:p>
          <a:p>
            <a:pPr lvl="1"/>
            <a:r>
              <a:rPr lang="en-US" dirty="0" smtClean="0"/>
              <a:t>absence of markers of acute </a:t>
            </a:r>
            <a:r>
              <a:rPr lang="en-US" dirty="0" err="1" smtClean="0"/>
              <a:t>inf</a:t>
            </a:r>
            <a:endParaRPr lang="en-US" dirty="0" smtClean="0"/>
          </a:p>
          <a:p>
            <a:pPr lvl="1"/>
            <a:r>
              <a:rPr lang="en-US" dirty="0" smtClean="0"/>
              <a:t>focal neurologic signs including visual loss</a:t>
            </a:r>
          </a:p>
          <a:p>
            <a:pPr lvl="1"/>
            <a:r>
              <a:rPr lang="en-US" dirty="0" smtClean="0"/>
              <a:t>spinal cord symptoms</a:t>
            </a:r>
          </a:p>
          <a:p>
            <a:pPr lvl="1"/>
            <a:r>
              <a:rPr lang="en-US" dirty="0" smtClean="0"/>
              <a:t>involvement of peripheral nerves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– Acute 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</a:t>
            </a:r>
            <a:r>
              <a:rPr lang="en-US" dirty="0" err="1" smtClean="0"/>
              <a:t>leukocytosis</a:t>
            </a:r>
            <a:r>
              <a:rPr lang="en-US" dirty="0" smtClean="0"/>
              <a:t> in ~50% of children with ADEM</a:t>
            </a:r>
          </a:p>
          <a:p>
            <a:r>
              <a:rPr lang="en-US" dirty="0" err="1" smtClean="0"/>
              <a:t>Elev</a:t>
            </a:r>
            <a:r>
              <a:rPr lang="en-US" dirty="0" smtClean="0"/>
              <a:t> ESR in ~40%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– Acute 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CSF - Similar in both </a:t>
            </a:r>
          </a:p>
          <a:p>
            <a:r>
              <a:rPr lang="en-US" dirty="0" smtClean="0"/>
              <a:t>Lymphocytic </a:t>
            </a:r>
            <a:r>
              <a:rPr lang="en-US" dirty="0" err="1" smtClean="0"/>
              <a:t>pleocytosis</a:t>
            </a:r>
            <a:r>
              <a:rPr lang="en-US" dirty="0" smtClean="0"/>
              <a:t>, elevated protein levels, normal glucose</a:t>
            </a:r>
          </a:p>
          <a:p>
            <a:r>
              <a:rPr lang="en-US" dirty="0" smtClean="0"/>
              <a:t>TC usually &lt;50 in ADEM</a:t>
            </a:r>
          </a:p>
          <a:p>
            <a:r>
              <a:rPr lang="en-US" dirty="0" smtClean="0"/>
              <a:t>Viral culture or PCR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DD – </a:t>
            </a:r>
            <a:r>
              <a:rPr lang="en-US" dirty="0" err="1" smtClean="0"/>
              <a:t>Postinfectious</a:t>
            </a:r>
            <a:r>
              <a:rPr lang="en-US" dirty="0" smtClean="0"/>
              <a:t> </a:t>
            </a:r>
            <a:r>
              <a:rPr lang="en-US" dirty="0" err="1" smtClean="0"/>
              <a:t>cerebellar</a:t>
            </a:r>
            <a:r>
              <a:rPr lang="en-US" dirty="0" smtClean="0"/>
              <a:t> ataxia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follows VZ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PiCA</a:t>
            </a:r>
            <a:r>
              <a:rPr lang="en-US" dirty="0" smtClean="0"/>
              <a:t> ataxia is typically gait/ trunk, </a:t>
            </a:r>
            <a:r>
              <a:rPr lang="en-US" dirty="0" err="1" smtClean="0"/>
              <a:t>appendicular</a:t>
            </a:r>
            <a:r>
              <a:rPr lang="en-US" dirty="0" smtClean="0"/>
              <a:t> in ADEM</a:t>
            </a:r>
          </a:p>
          <a:p>
            <a:endParaRPr lang="en-US" dirty="0" smtClean="0"/>
          </a:p>
          <a:p>
            <a:r>
              <a:rPr lang="en-US" dirty="0" smtClean="0"/>
              <a:t>MRI usually 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Vasculitis</a:t>
            </a:r>
            <a:r>
              <a:rPr lang="en-US" dirty="0" smtClean="0"/>
              <a:t>, </a:t>
            </a:r>
            <a:r>
              <a:rPr lang="en-US" dirty="0" err="1" smtClean="0"/>
              <a:t>Behcet</a:t>
            </a:r>
            <a:endParaRPr lang="en-US" dirty="0" smtClean="0"/>
          </a:p>
          <a:p>
            <a:r>
              <a:rPr lang="en-US" dirty="0" smtClean="0"/>
              <a:t>Malignancy</a:t>
            </a:r>
          </a:p>
          <a:p>
            <a:r>
              <a:rPr lang="en-US" dirty="0" err="1" smtClean="0"/>
              <a:t>Paraneoplastic</a:t>
            </a:r>
            <a:endParaRPr lang="en-US" dirty="0" smtClean="0"/>
          </a:p>
          <a:p>
            <a:r>
              <a:rPr lang="en-US" dirty="0" err="1" smtClean="0"/>
              <a:t>Sarcoidosis</a:t>
            </a:r>
            <a:endParaRPr lang="en-US" dirty="0" smtClean="0"/>
          </a:p>
          <a:p>
            <a:r>
              <a:rPr lang="en-US" dirty="0" smtClean="0"/>
              <a:t>HIV, PML</a:t>
            </a:r>
          </a:p>
          <a:p>
            <a:r>
              <a:rPr lang="en-US" dirty="0" smtClean="0"/>
              <a:t>MELAS</a:t>
            </a:r>
          </a:p>
          <a:p>
            <a:r>
              <a:rPr lang="en-US" dirty="0" smtClean="0"/>
              <a:t>ALD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3962400" cy="65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4572000" y="9906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12192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05400" y="22098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3886200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6800" y="41148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IV-MP (20–30 mg/kg/d) or </a:t>
            </a:r>
            <a:r>
              <a:rPr lang="en-US" dirty="0" err="1" smtClean="0"/>
              <a:t>dexamethasone</a:t>
            </a:r>
            <a:r>
              <a:rPr lang="en-US" dirty="0" smtClean="0"/>
              <a:t> (1 mg/kg) for 3 to 5 days </a:t>
            </a:r>
          </a:p>
          <a:p>
            <a:r>
              <a:rPr lang="en-US" dirty="0" smtClean="0"/>
              <a:t>F/b oral steroids tapering over 4 to 6 weeks</a:t>
            </a:r>
          </a:p>
          <a:p>
            <a:endParaRPr lang="en-US" dirty="0" smtClean="0"/>
          </a:p>
          <a:p>
            <a:r>
              <a:rPr lang="en-US" dirty="0" smtClean="0"/>
              <a:t>No RCT</a:t>
            </a:r>
          </a:p>
          <a:p>
            <a:endParaRPr lang="en-US" dirty="0" smtClean="0"/>
          </a:p>
          <a:p>
            <a:r>
              <a:rPr lang="en-US" dirty="0" smtClean="0"/>
              <a:t>Improvement usually takes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Taper-related recurrence occurs in 3-5% of cases </a:t>
            </a:r>
          </a:p>
          <a:p>
            <a:r>
              <a:rPr lang="en-US" dirty="0" smtClean="0"/>
              <a:t>Usually responds to prolongation of taper</a:t>
            </a:r>
          </a:p>
          <a:p>
            <a:endParaRPr lang="en-US" dirty="0" smtClean="0"/>
          </a:p>
          <a:p>
            <a:r>
              <a:rPr lang="en-US" dirty="0" smtClean="0"/>
              <a:t>A small subset are steroid dependent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 IV-IG: consider if there is no response to steroids</a:t>
            </a:r>
          </a:p>
          <a:p>
            <a:endParaRPr lang="en-US" dirty="0" smtClean="0"/>
          </a:p>
          <a:p>
            <a:r>
              <a:rPr lang="en-US" dirty="0" smtClean="0"/>
              <a:t>? PLEX (case reports)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715000"/>
            <a:ext cx="792480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Shahar</a:t>
            </a:r>
            <a:r>
              <a:rPr lang="en-US" dirty="0" smtClean="0"/>
              <a:t> E, </a:t>
            </a:r>
            <a:r>
              <a:rPr lang="en-US" dirty="0" err="1" smtClean="0"/>
              <a:t>Andraus</a:t>
            </a:r>
            <a:r>
              <a:rPr lang="en-US" dirty="0" smtClean="0"/>
              <a:t> J, </a:t>
            </a:r>
            <a:r>
              <a:rPr lang="en-US" dirty="0" err="1" smtClean="0"/>
              <a:t>Savitzki</a:t>
            </a:r>
            <a:r>
              <a:rPr lang="en-US" dirty="0" smtClean="0"/>
              <a:t> D, et al. Outcome of severe encephalomyelitis in children: </a:t>
            </a:r>
            <a:r>
              <a:rPr lang="en-US" dirty="0" err="1" smtClean="0"/>
              <a:t>eﬀect</a:t>
            </a:r>
            <a:r>
              <a:rPr lang="en-US" dirty="0" smtClean="0"/>
              <a:t> of high-dose </a:t>
            </a:r>
            <a:r>
              <a:rPr lang="en-US" dirty="0" err="1" smtClean="0"/>
              <a:t>methylprednisolone</a:t>
            </a:r>
            <a:r>
              <a:rPr lang="en-US" dirty="0" smtClean="0"/>
              <a:t> and </a:t>
            </a:r>
            <a:r>
              <a:rPr lang="en-US" dirty="0" err="1" smtClean="0"/>
              <a:t>immunoglobulins</a:t>
            </a:r>
            <a:r>
              <a:rPr lang="en-US" dirty="0" smtClean="0"/>
              <a:t>. J Child </a:t>
            </a:r>
            <a:r>
              <a:rPr lang="en-US" dirty="0" err="1" smtClean="0"/>
              <a:t>Neurol</a:t>
            </a:r>
            <a:r>
              <a:rPr lang="en-US" dirty="0" smtClean="0"/>
              <a:t> 2002; 17(11):810–4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Cyclophosphamide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Mitoxantrone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steroids CI</a:t>
            </a:r>
          </a:p>
          <a:p>
            <a:r>
              <a:rPr lang="en-US" dirty="0" smtClean="0"/>
              <a:t>Severe cases with no response to steroids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 DMT for pts with </a:t>
            </a:r>
          </a:p>
          <a:p>
            <a:pPr lvl="1"/>
            <a:r>
              <a:rPr lang="en-US" dirty="0" smtClean="0"/>
              <a:t>recurrences</a:t>
            </a:r>
          </a:p>
          <a:p>
            <a:pPr lvl="1"/>
            <a:r>
              <a:rPr lang="en-US" dirty="0" smtClean="0"/>
              <a:t>steroid dependence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Mortality rate 2-5% (</a:t>
            </a:r>
            <a:r>
              <a:rPr lang="en-US" dirty="0" err="1" smtClean="0"/>
              <a:t>upto</a:t>
            </a:r>
            <a:r>
              <a:rPr lang="en-US" dirty="0" smtClean="0"/>
              <a:t> 10-30%)</a:t>
            </a:r>
          </a:p>
          <a:p>
            <a:r>
              <a:rPr lang="en-US" dirty="0" smtClean="0"/>
              <a:t>Measles vaccine, Steroid </a:t>
            </a:r>
            <a:r>
              <a:rPr lang="en-US" dirty="0" err="1" smtClean="0"/>
              <a:t>rx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Risk factors</a:t>
            </a:r>
          </a:p>
          <a:p>
            <a:pPr>
              <a:buNone/>
            </a:pPr>
            <a:r>
              <a:rPr lang="en-US" dirty="0" smtClean="0"/>
              <a:t>	Acute hemorrhagic </a:t>
            </a:r>
            <a:r>
              <a:rPr lang="en-US" dirty="0" err="1" smtClean="0"/>
              <a:t>leukoencephalitis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Cervical transverse </a:t>
            </a:r>
            <a:r>
              <a:rPr lang="en-US" dirty="0" err="1" smtClean="0"/>
              <a:t>myelitis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&lt;2 yrs 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recovery in 60-80%</a:t>
            </a:r>
          </a:p>
          <a:p>
            <a:r>
              <a:rPr lang="en-US" dirty="0" smtClean="0"/>
              <a:t>In 1-6 months</a:t>
            </a:r>
          </a:p>
          <a:p>
            <a:endParaRPr lang="en-US" dirty="0" smtClean="0"/>
          </a:p>
          <a:p>
            <a:r>
              <a:rPr lang="en-US" dirty="0" smtClean="0"/>
              <a:t>Poor prognostic factors</a:t>
            </a:r>
          </a:p>
          <a:p>
            <a:pPr lvl="1"/>
            <a:r>
              <a:rPr lang="en-US" dirty="0" smtClean="0"/>
              <a:t>Post-measles</a:t>
            </a:r>
          </a:p>
          <a:p>
            <a:pPr lvl="1"/>
            <a:r>
              <a:rPr lang="en-US" dirty="0" smtClean="0"/>
              <a:t>Sudden onset</a:t>
            </a:r>
          </a:p>
          <a:p>
            <a:pPr lvl="1"/>
            <a:r>
              <a:rPr lang="en-US" dirty="0" smtClean="0"/>
              <a:t>Length of stupor/ coma</a:t>
            </a:r>
          </a:p>
          <a:p>
            <a:pPr lvl="1"/>
            <a:r>
              <a:rPr lang="en-US" dirty="0" smtClean="0"/>
              <a:t>Unresponsiveness to steroids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Morbidity</a:t>
            </a:r>
          </a:p>
          <a:p>
            <a:pPr lvl="1"/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motor</a:t>
            </a:r>
          </a:p>
          <a:p>
            <a:pPr lvl="1"/>
            <a:r>
              <a:rPr lang="en-US" dirty="0" smtClean="0"/>
              <a:t>autonomic</a:t>
            </a:r>
          </a:p>
          <a:p>
            <a:pPr lvl="1"/>
            <a:r>
              <a:rPr lang="en-US" dirty="0" smtClean="0"/>
              <a:t>intellectual deficits </a:t>
            </a:r>
          </a:p>
          <a:p>
            <a:pPr lvl="1"/>
            <a:r>
              <a:rPr lang="en-US" dirty="0" smtClean="0"/>
              <a:t>epilepsy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likely in younger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 </a:t>
            </a:r>
            <a:r>
              <a:rPr lang="en-US" dirty="0" err="1" smtClean="0"/>
              <a:t>sequelae</a:t>
            </a:r>
            <a:r>
              <a:rPr lang="en-US" dirty="0" smtClean="0"/>
              <a:t>: Motor deficits</a:t>
            </a:r>
          </a:p>
          <a:p>
            <a:endParaRPr lang="en-US" dirty="0" smtClean="0"/>
          </a:p>
          <a:p>
            <a:r>
              <a:rPr lang="en-US" dirty="0" smtClean="0"/>
              <a:t>Minor </a:t>
            </a:r>
            <a:r>
              <a:rPr lang="en-US" dirty="0" err="1" smtClean="0"/>
              <a:t>neuropsychologic</a:t>
            </a:r>
            <a:r>
              <a:rPr lang="en-US" dirty="0" smtClean="0"/>
              <a:t> abnormalities – in children with complete </a:t>
            </a:r>
            <a:r>
              <a:rPr lang="en-US" smtClean="0"/>
              <a:t>radiologic resolution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Sensitivity of 80% and </a:t>
            </a:r>
            <a:r>
              <a:rPr lang="en-US" dirty="0" err="1" smtClean="0"/>
              <a:t>speciﬁcity</a:t>
            </a:r>
            <a:r>
              <a:rPr lang="en-US" dirty="0" smtClean="0"/>
              <a:t> of 91%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048000"/>
            <a:ext cx="684867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Young et al. </a:t>
            </a:r>
            <a:r>
              <a:rPr lang="en-US" dirty="0" err="1" smtClean="0"/>
              <a:t>Perivenous</a:t>
            </a:r>
            <a:r>
              <a:rPr lang="en-US" dirty="0" smtClean="0"/>
              <a:t> </a:t>
            </a:r>
            <a:r>
              <a:rPr lang="en-US" dirty="0" err="1" smtClean="0"/>
              <a:t>demyelination</a:t>
            </a:r>
            <a:r>
              <a:rPr lang="en-US" dirty="0" smtClean="0"/>
              <a:t>: association with clinically </a:t>
            </a:r>
            <a:r>
              <a:rPr lang="en-US" dirty="0" err="1" smtClean="0"/>
              <a:t>deﬁned</a:t>
            </a:r>
            <a:endParaRPr lang="en-US" dirty="0" smtClean="0"/>
          </a:p>
          <a:p>
            <a:r>
              <a:rPr lang="en-US" dirty="0" smtClean="0"/>
              <a:t>acute disseminated encephalomyelitis and comparison with </a:t>
            </a:r>
            <a:r>
              <a:rPr lang="en-US" dirty="0" err="1" smtClean="0"/>
              <a:t>pathologi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cally-conﬁrmed</a:t>
            </a:r>
            <a:r>
              <a:rPr lang="en-US" dirty="0" smtClean="0"/>
              <a:t> multiple sclerosis. Brain 2010: 133; 317–319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Long-term (10-y follow-up) risk for development of MS is 25%</a:t>
            </a:r>
          </a:p>
          <a:p>
            <a:endParaRPr lang="en-US" sz="2800" dirty="0" smtClean="0"/>
          </a:p>
          <a:p>
            <a:r>
              <a:rPr lang="en-US" sz="2800" dirty="0" smtClean="0"/>
              <a:t>~6% in </a:t>
            </a:r>
            <a:r>
              <a:rPr lang="en-US" sz="2800" dirty="0" err="1" smtClean="0"/>
              <a:t>prepubertal</a:t>
            </a:r>
            <a:r>
              <a:rPr lang="en-US" sz="2800" dirty="0" smtClean="0"/>
              <a:t> pt with single bout</a:t>
            </a:r>
          </a:p>
          <a:p>
            <a:r>
              <a:rPr lang="en-US" sz="2800" dirty="0" smtClean="0"/>
              <a:t>~35% in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 risk in</a:t>
            </a:r>
          </a:p>
          <a:p>
            <a:pPr lvl="1"/>
            <a:r>
              <a:rPr lang="en-US" sz="2400" dirty="0" err="1" smtClean="0"/>
              <a:t>afebrile</a:t>
            </a:r>
            <a:endParaRPr lang="en-US" sz="2400" dirty="0" smtClean="0"/>
          </a:p>
          <a:p>
            <a:pPr lvl="1"/>
            <a:r>
              <a:rPr lang="en-US" sz="2400" dirty="0" smtClean="0"/>
              <a:t>w/o mental status change</a:t>
            </a:r>
          </a:p>
          <a:p>
            <a:pPr lvl="1"/>
            <a:r>
              <a:rPr lang="en-US" sz="2400" dirty="0" smtClean="0"/>
              <a:t>w/o </a:t>
            </a:r>
            <a:r>
              <a:rPr lang="en-US" sz="2400" dirty="0" err="1" smtClean="0"/>
              <a:t>prodromal</a:t>
            </a:r>
            <a:r>
              <a:rPr lang="en-US" sz="2400" dirty="0" smtClean="0"/>
              <a:t> viral illness or immunization</a:t>
            </a:r>
          </a:p>
          <a:p>
            <a:pPr lvl="1"/>
            <a:r>
              <a:rPr lang="en-US" sz="2400" dirty="0" smtClean="0"/>
              <a:t>w/o generalized EEG slowing</a:t>
            </a:r>
          </a:p>
          <a:p>
            <a:pPr lvl="1"/>
            <a:r>
              <a:rPr lang="en-US" sz="2400" dirty="0" err="1" smtClean="0"/>
              <a:t>asso</a:t>
            </a:r>
            <a:r>
              <a:rPr lang="en-US" sz="2400" dirty="0" smtClean="0"/>
              <a:t> abnormal CSF immune profile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943600"/>
            <a:ext cx="76200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Rust RS (June 2000). "Multiple sclerosis, acute disseminated encephalomyelitis, and related conditions". </a:t>
            </a:r>
            <a:r>
              <a:rPr lang="en-US" dirty="0" err="1" smtClean="0"/>
              <a:t>Semin</a:t>
            </a:r>
            <a:r>
              <a:rPr lang="en-US" dirty="0" smtClean="0"/>
              <a:t> </a:t>
            </a:r>
            <a:r>
              <a:rPr lang="en-US" dirty="0" err="1" smtClean="0"/>
              <a:t>Pediatr</a:t>
            </a:r>
            <a:r>
              <a:rPr lang="en-US" dirty="0" smtClean="0"/>
              <a:t> </a:t>
            </a:r>
            <a:r>
              <a:rPr lang="en-US" dirty="0" err="1" smtClean="0"/>
              <a:t>Neurol</a:t>
            </a:r>
            <a:r>
              <a:rPr lang="en-US" dirty="0" smtClean="0"/>
              <a:t> 7 (2): 66–90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sct</a:t>
            </a:r>
            <a:r>
              <a:rPr lang="en-US" dirty="0" smtClean="0"/>
              <a:t> experience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45 patients</a:t>
            </a:r>
          </a:p>
          <a:p>
            <a:r>
              <a:rPr lang="en-US" dirty="0" smtClean="0"/>
              <a:t>Mean F/U 2.5 yrs</a:t>
            </a:r>
          </a:p>
          <a:p>
            <a:r>
              <a:rPr lang="en-US" dirty="0" smtClean="0"/>
              <a:t>85% were adults (mean age 30 yrs)</a:t>
            </a:r>
          </a:p>
          <a:p>
            <a:r>
              <a:rPr lang="en-US" dirty="0" smtClean="0"/>
              <a:t>40% had antecedent infections</a:t>
            </a:r>
          </a:p>
          <a:p>
            <a:r>
              <a:rPr lang="en-US" dirty="0" smtClean="0"/>
              <a:t>Presenting symptoms: Motor weakness 65%, CN symptoms 48%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9000" t="27600" r="6750" b="40800"/>
          <a:stretch>
            <a:fillRect/>
          </a:stretch>
        </p:blipFill>
        <p:spPr bwMode="auto">
          <a:xfrm>
            <a:off x="1017608" y="228600"/>
            <a:ext cx="7897792" cy="185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1828800"/>
            <a:ext cx="326288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Annals of Indian Neurology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MRI: </a:t>
            </a:r>
            <a:r>
              <a:rPr lang="en-US" dirty="0" err="1" smtClean="0"/>
              <a:t>Subcortical</a:t>
            </a:r>
            <a:r>
              <a:rPr lang="en-US" dirty="0" smtClean="0"/>
              <a:t>/ </a:t>
            </a:r>
            <a:r>
              <a:rPr lang="en-US" dirty="0" err="1" smtClean="0"/>
              <a:t>Periventricular</a:t>
            </a:r>
            <a:r>
              <a:rPr lang="en-US" dirty="0" smtClean="0"/>
              <a:t> WM </a:t>
            </a:r>
            <a:r>
              <a:rPr lang="en-US" dirty="0" err="1" smtClean="0"/>
              <a:t>involt</a:t>
            </a:r>
            <a:r>
              <a:rPr lang="en-US" dirty="0" smtClean="0"/>
              <a:t> in 50%</a:t>
            </a:r>
          </a:p>
          <a:p>
            <a:r>
              <a:rPr lang="en-US" dirty="0" smtClean="0"/>
              <a:t>Brainstem </a:t>
            </a:r>
            <a:r>
              <a:rPr lang="en-US" dirty="0" err="1" smtClean="0"/>
              <a:t>involt</a:t>
            </a:r>
            <a:r>
              <a:rPr lang="en-US" dirty="0" smtClean="0"/>
              <a:t> in 29% </a:t>
            </a:r>
          </a:p>
          <a:p>
            <a:r>
              <a:rPr lang="en-US" dirty="0" smtClean="0"/>
              <a:t>SC </a:t>
            </a:r>
            <a:r>
              <a:rPr lang="en-US" dirty="0" err="1" smtClean="0"/>
              <a:t>involt</a:t>
            </a:r>
            <a:r>
              <a:rPr lang="en-US" dirty="0" smtClean="0"/>
              <a:t> in 20%</a:t>
            </a:r>
          </a:p>
          <a:p>
            <a:r>
              <a:rPr lang="en-US" dirty="0" smtClean="0"/>
              <a:t>Deep gray in 12%</a:t>
            </a:r>
          </a:p>
          <a:p>
            <a:r>
              <a:rPr lang="en-US" dirty="0" smtClean="0"/>
              <a:t>CE in 17%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9000" t="27600" r="6750" b="40800"/>
          <a:stretch>
            <a:fillRect/>
          </a:stretch>
        </p:blipFill>
        <p:spPr bwMode="auto">
          <a:xfrm>
            <a:off x="1017608" y="228600"/>
            <a:ext cx="7897792" cy="185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1828800"/>
            <a:ext cx="326288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Annals of Indian Neurology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NCS: </a:t>
            </a:r>
            <a:r>
              <a:rPr lang="en-US" dirty="0" err="1" smtClean="0"/>
              <a:t>Demyelinating</a:t>
            </a:r>
            <a:r>
              <a:rPr lang="en-US" dirty="0" smtClean="0"/>
              <a:t> neuropathy in 13%, axonal in 8%</a:t>
            </a:r>
          </a:p>
          <a:p>
            <a:endParaRPr lang="en-US" dirty="0" smtClean="0"/>
          </a:p>
          <a:p>
            <a:r>
              <a:rPr lang="en-US" dirty="0" smtClean="0"/>
              <a:t>CSF: TC &lt;5 in 60%, Normal protein in 72%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9000" t="27600" r="6750" b="40800"/>
          <a:stretch>
            <a:fillRect/>
          </a:stretch>
        </p:blipFill>
        <p:spPr bwMode="auto">
          <a:xfrm>
            <a:off x="1017608" y="228600"/>
            <a:ext cx="7897792" cy="185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1828800"/>
            <a:ext cx="326288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Annals of Indian Neurology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Mortality rate 4%</a:t>
            </a:r>
          </a:p>
          <a:p>
            <a:endParaRPr lang="en-US" dirty="0" smtClean="0"/>
          </a:p>
          <a:p>
            <a:r>
              <a:rPr lang="en-US" dirty="0" smtClean="0"/>
              <a:t>Recurrence in 2 pts: One site-restricted, one MS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9000" t="27600" r="6750" b="40800"/>
          <a:stretch>
            <a:fillRect/>
          </a:stretch>
        </p:blipFill>
        <p:spPr bwMode="auto">
          <a:xfrm>
            <a:off x="1017608" y="228600"/>
            <a:ext cx="7897792" cy="185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1828800"/>
            <a:ext cx="326288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Annals of Indian Neurology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 .….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ADEM is more common in children than adults</a:t>
            </a:r>
          </a:p>
          <a:p>
            <a:endParaRPr lang="en-US" dirty="0" smtClean="0"/>
          </a:p>
          <a:p>
            <a:r>
              <a:rPr lang="en-US" dirty="0" smtClean="0"/>
              <a:t>Suspect in pts with acute </a:t>
            </a:r>
            <a:r>
              <a:rPr lang="en-US" dirty="0" err="1" smtClean="0"/>
              <a:t>polysymptomatic</a:t>
            </a:r>
            <a:r>
              <a:rPr lang="en-US" dirty="0" smtClean="0"/>
              <a:t> presentation, </a:t>
            </a:r>
            <a:r>
              <a:rPr lang="en-US" dirty="0" err="1" smtClean="0"/>
              <a:t>esp</a:t>
            </a:r>
            <a:r>
              <a:rPr lang="en-US" dirty="0" smtClean="0"/>
              <a:t> if there is preceding h/o </a:t>
            </a:r>
            <a:r>
              <a:rPr lang="en-US" dirty="0" err="1" smtClean="0"/>
              <a:t>inf</a:t>
            </a:r>
            <a:r>
              <a:rPr lang="en-US" dirty="0" smtClean="0"/>
              <a:t> or vaccination</a:t>
            </a:r>
          </a:p>
          <a:p>
            <a:endParaRPr lang="en-US" dirty="0" smtClean="0"/>
          </a:p>
          <a:p>
            <a:r>
              <a:rPr lang="en-US" dirty="0" smtClean="0"/>
              <a:t>Can be difficult to r/o viral encephalitis</a:t>
            </a:r>
          </a:p>
          <a:p>
            <a:r>
              <a:rPr lang="en-US" dirty="0" smtClean="0"/>
              <a:t>Give empirical acyclovir if in doubt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 .….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Differentiating from 1</a:t>
            </a:r>
            <a:r>
              <a:rPr lang="en-US" baseline="30000" dirty="0" smtClean="0"/>
              <a:t>st</a:t>
            </a:r>
            <a:r>
              <a:rPr lang="en-US" dirty="0" smtClean="0"/>
              <a:t> attack of MS has important therapeutic implications</a:t>
            </a:r>
          </a:p>
          <a:p>
            <a:r>
              <a:rPr lang="en-US" dirty="0" smtClean="0"/>
              <a:t>In adults, it is more difficult</a:t>
            </a:r>
          </a:p>
          <a:p>
            <a:r>
              <a:rPr lang="en-US" dirty="0" smtClean="0"/>
              <a:t>Clinical/ radiological F/U needed</a:t>
            </a:r>
          </a:p>
          <a:p>
            <a:endParaRPr lang="en-US" dirty="0" smtClean="0"/>
          </a:p>
          <a:p>
            <a:r>
              <a:rPr lang="en-US" dirty="0" smtClean="0"/>
              <a:t>Consider other </a:t>
            </a:r>
            <a:r>
              <a:rPr lang="en-US" dirty="0" err="1" smtClean="0"/>
              <a:t>immunomodulators</a:t>
            </a:r>
            <a:r>
              <a:rPr lang="en-US" dirty="0" smtClean="0"/>
              <a:t> if there is no response to steroids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 .….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Relapse although not common, should be watched out for during steroid taper</a:t>
            </a:r>
          </a:p>
          <a:p>
            <a:endParaRPr lang="en-US" dirty="0" smtClean="0"/>
          </a:p>
          <a:p>
            <a:r>
              <a:rPr lang="en-US" dirty="0" smtClean="0"/>
              <a:t>Overall prognosis is good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Incidence: 0.4 to 0.8 per 100,000 of population</a:t>
            </a:r>
          </a:p>
          <a:p>
            <a:r>
              <a:rPr lang="en-US" dirty="0" smtClean="0"/>
              <a:t>More common in children</a:t>
            </a:r>
          </a:p>
          <a:p>
            <a:endParaRPr lang="en-US" dirty="0" smtClean="0"/>
          </a:p>
          <a:p>
            <a:r>
              <a:rPr lang="en-US" dirty="0" smtClean="0"/>
              <a:t>Median age of onset: 4.5 to 7.5 in pediatric pts, 33.5 in adults</a:t>
            </a:r>
          </a:p>
          <a:p>
            <a:r>
              <a:rPr lang="en-US" dirty="0" smtClean="0"/>
              <a:t>Slight male </a:t>
            </a:r>
            <a:r>
              <a:rPr lang="en-US" dirty="0" err="1" smtClean="0"/>
              <a:t>predominence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Seasonal peak in winter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00347" y="2967335"/>
            <a:ext cx="370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Thank You!</a:t>
            </a:r>
            <a:endParaRPr lang="en-US" sz="5400" b="1" cap="none" spc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Disseminated Encephalomyelitis: Clinical and Pathogenesis Features. </a:t>
            </a:r>
            <a:r>
              <a:rPr lang="en-US" dirty="0" err="1" smtClean="0"/>
              <a:t>Noorbakhsh</a:t>
            </a:r>
            <a:r>
              <a:rPr lang="en-US" dirty="0" smtClean="0"/>
              <a:t> et al. </a:t>
            </a:r>
            <a:r>
              <a:rPr lang="fr-FR" dirty="0" err="1" smtClean="0"/>
              <a:t>Neurol</a:t>
            </a:r>
            <a:r>
              <a:rPr lang="fr-FR" dirty="0" smtClean="0"/>
              <a:t> Clin 26 (2008) 759–780</a:t>
            </a:r>
          </a:p>
          <a:p>
            <a:r>
              <a:rPr lang="fr-FR" dirty="0" smtClean="0"/>
              <a:t>ADEM An update. </a:t>
            </a:r>
            <a:r>
              <a:rPr lang="fr-FR" dirty="0" err="1" smtClean="0"/>
              <a:t>Menge</a:t>
            </a:r>
            <a:r>
              <a:rPr lang="fr-FR" dirty="0" smtClean="0"/>
              <a:t> et al. </a:t>
            </a:r>
            <a:r>
              <a:rPr lang="fr-FR" dirty="0" err="1" smtClean="0"/>
              <a:t>Arch</a:t>
            </a:r>
            <a:r>
              <a:rPr lang="fr-FR" dirty="0" smtClean="0"/>
              <a:t> </a:t>
            </a:r>
            <a:r>
              <a:rPr lang="fr-FR" dirty="0" err="1" smtClean="0"/>
              <a:t>Neurol</a:t>
            </a:r>
            <a:r>
              <a:rPr lang="fr-FR" dirty="0" smtClean="0"/>
              <a:t> . 2005;62:1673-1680</a:t>
            </a:r>
          </a:p>
          <a:p>
            <a:r>
              <a:rPr lang="en-US" dirty="0" smtClean="0"/>
              <a:t>Acute Disseminated Encephalomyelitis. </a:t>
            </a:r>
            <a:r>
              <a:rPr lang="en-US" dirty="0" err="1" smtClean="0"/>
              <a:t>Sejvar</a:t>
            </a:r>
            <a:r>
              <a:rPr lang="en-US" dirty="0" smtClean="0"/>
              <a:t> JJ. Current Infectious Disease Reports 2008, 10:307–314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Disseminated Encephalomyelitis: Current Understanding and Controversies. Young et al. </a:t>
            </a:r>
            <a:r>
              <a:rPr lang="en-US" dirty="0" err="1" smtClean="0"/>
              <a:t>Semin</a:t>
            </a:r>
            <a:r>
              <a:rPr lang="en-US" dirty="0" smtClean="0"/>
              <a:t> </a:t>
            </a:r>
            <a:r>
              <a:rPr lang="en-US" dirty="0" err="1" smtClean="0"/>
              <a:t>Neurol</a:t>
            </a:r>
            <a:r>
              <a:rPr lang="en-US" dirty="0" smtClean="0"/>
              <a:t> 2008;28:84–94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features favor a diagnosis of ADEM rather than MS?</a:t>
            </a:r>
          </a:p>
          <a:p>
            <a:endParaRPr lang="en-US" dirty="0" smtClean="0"/>
          </a:p>
          <a:p>
            <a:r>
              <a:rPr lang="en-US" dirty="0" smtClean="0"/>
              <a:t>A: </a:t>
            </a:r>
            <a:r>
              <a:rPr lang="en-US" dirty="0" err="1" smtClean="0"/>
              <a:t>Monosymptomatic</a:t>
            </a:r>
            <a:r>
              <a:rPr lang="en-US" dirty="0" smtClean="0"/>
              <a:t> presentation</a:t>
            </a:r>
          </a:p>
          <a:p>
            <a:r>
              <a:rPr lang="en-US" dirty="0" smtClean="0"/>
              <a:t>B: Prominent sensory symptoms</a:t>
            </a:r>
          </a:p>
          <a:p>
            <a:r>
              <a:rPr lang="en-US" dirty="0" smtClean="0"/>
              <a:t>C: Sharply defined lesions on MRI</a:t>
            </a:r>
          </a:p>
          <a:p>
            <a:r>
              <a:rPr lang="en-US" dirty="0" smtClean="0"/>
              <a:t>D: BG lesion on 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is more common in adults with ADEM than in children?</a:t>
            </a:r>
          </a:p>
          <a:p>
            <a:endParaRPr lang="en-US" dirty="0" smtClean="0"/>
          </a:p>
          <a:p>
            <a:r>
              <a:rPr lang="en-US" dirty="0" smtClean="0"/>
              <a:t>A: Seizures</a:t>
            </a:r>
          </a:p>
          <a:p>
            <a:r>
              <a:rPr lang="en-US" dirty="0" smtClean="0"/>
              <a:t>B: PNS involvement</a:t>
            </a:r>
          </a:p>
          <a:p>
            <a:r>
              <a:rPr lang="en-US" dirty="0" smtClean="0"/>
              <a:t>C: CN palsies</a:t>
            </a:r>
          </a:p>
          <a:p>
            <a:r>
              <a:rPr lang="en-US" dirty="0" smtClean="0"/>
              <a:t>D: CE lesion in 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prognostic factor in pt with ADEM?</a:t>
            </a:r>
          </a:p>
          <a:p>
            <a:endParaRPr lang="en-US" dirty="0" smtClean="0"/>
          </a:p>
          <a:p>
            <a:r>
              <a:rPr lang="en-US" dirty="0" smtClean="0"/>
              <a:t>A: Persistence of MRI lesion at 6 m F/U</a:t>
            </a:r>
          </a:p>
          <a:p>
            <a:r>
              <a:rPr lang="en-US" dirty="0" smtClean="0"/>
              <a:t>B: Age &gt;18 yrs</a:t>
            </a:r>
          </a:p>
          <a:p>
            <a:r>
              <a:rPr lang="en-US" dirty="0" smtClean="0"/>
              <a:t>C: Post-measles</a:t>
            </a:r>
          </a:p>
          <a:p>
            <a:r>
              <a:rPr lang="en-US" dirty="0" smtClean="0"/>
              <a:t>D: Generalized slowing on EEG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0070C0"/>
          </a:solidFill>
        </a:ln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840</TotalTime>
  <Words>2081</Words>
  <Application>Microsoft Office PowerPoint</Application>
  <PresentationFormat>On-screen Show (4:3)</PresentationFormat>
  <Paragraphs>445</Paragraphs>
  <Slides>95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Solstice</vt:lpstr>
      <vt:lpstr>ADEM</vt:lpstr>
      <vt:lpstr>Scheme</vt:lpstr>
      <vt:lpstr>Introduction</vt:lpstr>
      <vt:lpstr>History</vt:lpstr>
      <vt:lpstr>History</vt:lpstr>
      <vt:lpstr>Diagnostic criteria</vt:lpstr>
      <vt:lpstr>Slide 7</vt:lpstr>
      <vt:lpstr>Diagnostic criteria</vt:lpstr>
      <vt:lpstr>Epidemiology</vt:lpstr>
      <vt:lpstr>Epidemiology</vt:lpstr>
      <vt:lpstr>Etiology</vt:lpstr>
      <vt:lpstr>Etiology</vt:lpstr>
      <vt:lpstr>Slide 13</vt:lpstr>
      <vt:lpstr>Etiology</vt:lpstr>
      <vt:lpstr>Slide 15</vt:lpstr>
      <vt:lpstr>Pathogenesis</vt:lpstr>
      <vt:lpstr>Pathogenesis</vt:lpstr>
      <vt:lpstr>Pathogenesis</vt:lpstr>
      <vt:lpstr>Pathogenesis</vt:lpstr>
      <vt:lpstr>Pathogenesis</vt:lpstr>
      <vt:lpstr>Pathology</vt:lpstr>
      <vt:lpstr>Pathology</vt:lpstr>
      <vt:lpstr>Slide 23</vt:lpstr>
      <vt:lpstr>Pathology</vt:lpstr>
      <vt:lpstr>Clinical features</vt:lpstr>
      <vt:lpstr>Clinical features</vt:lpstr>
      <vt:lpstr>Clinical features</vt:lpstr>
      <vt:lpstr>Clinical features</vt:lpstr>
      <vt:lpstr>Clinical features</vt:lpstr>
      <vt:lpstr>Clinical features</vt:lpstr>
      <vt:lpstr>Acute hemorrhagic leukoencephalitis</vt:lpstr>
      <vt:lpstr>Post-infectious transverse myelitis</vt:lpstr>
      <vt:lpstr>Post-infectious transverse myelitis</vt:lpstr>
      <vt:lpstr>Relapsing ADEM</vt:lpstr>
      <vt:lpstr>Relapsing ADEM</vt:lpstr>
      <vt:lpstr>Relapsing ADEM</vt:lpstr>
      <vt:lpstr>Relapsing ADEM</vt:lpstr>
      <vt:lpstr>investigations</vt:lpstr>
      <vt:lpstr>Investigations</vt:lpstr>
      <vt:lpstr>Investigations</vt:lpstr>
      <vt:lpstr>Investigations</vt:lpstr>
      <vt:lpstr>Slide 42</vt:lpstr>
      <vt:lpstr>Slide 43</vt:lpstr>
      <vt:lpstr>Slide 44</vt:lpstr>
      <vt:lpstr>Slide 45</vt:lpstr>
      <vt:lpstr>Slide 46</vt:lpstr>
      <vt:lpstr>Slide 47</vt:lpstr>
      <vt:lpstr>MRI</vt:lpstr>
      <vt:lpstr>MRI</vt:lpstr>
      <vt:lpstr>Slide 50</vt:lpstr>
      <vt:lpstr>MRI</vt:lpstr>
      <vt:lpstr>Slide 52</vt:lpstr>
      <vt:lpstr>MRI</vt:lpstr>
      <vt:lpstr>MRI</vt:lpstr>
      <vt:lpstr>Investigations</vt:lpstr>
      <vt:lpstr>Investigations</vt:lpstr>
      <vt:lpstr>Investigations</vt:lpstr>
      <vt:lpstr>differential diagnosis</vt:lpstr>
      <vt:lpstr>Differential diagnosis</vt:lpstr>
      <vt:lpstr>Slide 60</vt:lpstr>
      <vt:lpstr>DD – Multiple sclerosis</vt:lpstr>
      <vt:lpstr>Slide 62</vt:lpstr>
      <vt:lpstr>Slide 63</vt:lpstr>
      <vt:lpstr>DD – Acute viral encephalitis</vt:lpstr>
      <vt:lpstr>DD – Acute viral encephalitis</vt:lpstr>
      <vt:lpstr>DD – Acute viral encephalitis</vt:lpstr>
      <vt:lpstr>DD – Postinfectious cerebellar ataxia</vt:lpstr>
      <vt:lpstr>DD</vt:lpstr>
      <vt:lpstr>treatment</vt:lpstr>
      <vt:lpstr>Treatment</vt:lpstr>
      <vt:lpstr>Treatment</vt:lpstr>
      <vt:lpstr>Treatment</vt:lpstr>
      <vt:lpstr>Treatment</vt:lpstr>
      <vt:lpstr>Treatment</vt:lpstr>
      <vt:lpstr>prognosis</vt:lpstr>
      <vt:lpstr>Prognosis</vt:lpstr>
      <vt:lpstr>Prognosis</vt:lpstr>
      <vt:lpstr>Prognosis</vt:lpstr>
      <vt:lpstr>Prognosis</vt:lpstr>
      <vt:lpstr>Prognosis</vt:lpstr>
      <vt:lpstr>Prognosis</vt:lpstr>
      <vt:lpstr>sct experience</vt:lpstr>
      <vt:lpstr>Slide 83</vt:lpstr>
      <vt:lpstr>Slide 84</vt:lpstr>
      <vt:lpstr>Slide 85</vt:lpstr>
      <vt:lpstr>Slide 86</vt:lpstr>
      <vt:lpstr>Summing up .….</vt:lpstr>
      <vt:lpstr>Summing up .….</vt:lpstr>
      <vt:lpstr>Summing up .….</vt:lpstr>
      <vt:lpstr>Slide 90</vt:lpstr>
      <vt:lpstr>References</vt:lpstr>
      <vt:lpstr>References</vt:lpstr>
      <vt:lpstr>MCQ 1</vt:lpstr>
      <vt:lpstr>MCQ 2</vt:lpstr>
      <vt:lpstr>MCQ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ADEM</dc:title>
  <dc:creator/>
  <cp:lastModifiedBy>User</cp:lastModifiedBy>
  <cp:revision>92</cp:revision>
  <dcterms:created xsi:type="dcterms:W3CDTF">2006-08-16T00:00:00Z</dcterms:created>
  <dcterms:modified xsi:type="dcterms:W3CDTF">2006-12-31T18:57:37Z</dcterms:modified>
</cp:coreProperties>
</file>