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2" r:id="rId3"/>
    <p:sldId id="290" r:id="rId4"/>
    <p:sldId id="324" r:id="rId5"/>
    <p:sldId id="289" r:id="rId6"/>
    <p:sldId id="318" r:id="rId7"/>
    <p:sldId id="328" r:id="rId8"/>
    <p:sldId id="329" r:id="rId9"/>
    <p:sldId id="325" r:id="rId10"/>
    <p:sldId id="326" r:id="rId11"/>
    <p:sldId id="327" r:id="rId12"/>
    <p:sldId id="330" r:id="rId13"/>
    <p:sldId id="331" r:id="rId14"/>
    <p:sldId id="332" r:id="rId15"/>
    <p:sldId id="333" r:id="rId16"/>
    <p:sldId id="334" r:id="rId17"/>
    <p:sldId id="336" r:id="rId18"/>
    <p:sldId id="335" r:id="rId19"/>
    <p:sldId id="323" r:id="rId20"/>
    <p:sldId id="337" r:id="rId21"/>
    <p:sldId id="257" r:id="rId22"/>
    <p:sldId id="294" r:id="rId23"/>
    <p:sldId id="295" r:id="rId24"/>
    <p:sldId id="375" r:id="rId25"/>
    <p:sldId id="374" r:id="rId26"/>
    <p:sldId id="373" r:id="rId27"/>
    <p:sldId id="293" r:id="rId28"/>
    <p:sldId id="298" r:id="rId29"/>
    <p:sldId id="339" r:id="rId30"/>
    <p:sldId id="376" r:id="rId31"/>
    <p:sldId id="377" r:id="rId32"/>
    <p:sldId id="361" r:id="rId33"/>
    <p:sldId id="378" r:id="rId34"/>
    <p:sldId id="340" r:id="rId35"/>
    <p:sldId id="348" r:id="rId36"/>
    <p:sldId id="382" r:id="rId37"/>
    <p:sldId id="338" r:id="rId38"/>
    <p:sldId id="297" r:id="rId39"/>
    <p:sldId id="379" r:id="rId40"/>
    <p:sldId id="302" r:id="rId41"/>
    <p:sldId id="380" r:id="rId42"/>
    <p:sldId id="387" r:id="rId43"/>
    <p:sldId id="388" r:id="rId44"/>
    <p:sldId id="389" r:id="rId45"/>
    <p:sldId id="301" r:id="rId46"/>
    <p:sldId id="306" r:id="rId47"/>
    <p:sldId id="372" r:id="rId48"/>
    <p:sldId id="354" r:id="rId49"/>
    <p:sldId id="362" r:id="rId50"/>
    <p:sldId id="363" r:id="rId51"/>
    <p:sldId id="359" r:id="rId52"/>
    <p:sldId id="360" r:id="rId53"/>
    <p:sldId id="368" r:id="rId54"/>
    <p:sldId id="371" r:id="rId55"/>
    <p:sldId id="355" r:id="rId56"/>
    <p:sldId id="356" r:id="rId57"/>
    <p:sldId id="358" r:id="rId58"/>
    <p:sldId id="305" r:id="rId59"/>
    <p:sldId id="383" r:id="rId60"/>
    <p:sldId id="341" r:id="rId61"/>
    <p:sldId id="308" r:id="rId62"/>
    <p:sldId id="384" r:id="rId63"/>
    <p:sldId id="343" r:id="rId64"/>
    <p:sldId id="307" r:id="rId65"/>
    <p:sldId id="385" r:id="rId66"/>
    <p:sldId id="366" r:id="rId67"/>
    <p:sldId id="365" r:id="rId68"/>
    <p:sldId id="304" r:id="rId69"/>
    <p:sldId id="386" r:id="rId70"/>
    <p:sldId id="303" r:id="rId71"/>
    <p:sldId id="344" r:id="rId72"/>
    <p:sldId id="300" r:id="rId73"/>
    <p:sldId id="345" r:id="rId74"/>
    <p:sldId id="299" r:id="rId75"/>
    <p:sldId id="346" r:id="rId76"/>
    <p:sldId id="311" r:id="rId77"/>
    <p:sldId id="347" r:id="rId78"/>
    <p:sldId id="310" r:id="rId79"/>
    <p:sldId id="309" r:id="rId80"/>
    <p:sldId id="313" r:id="rId81"/>
    <p:sldId id="273" r:id="rId82"/>
    <p:sldId id="278" r:id="rId83"/>
    <p:sldId id="364" r:id="rId84"/>
    <p:sldId id="282" r:id="rId85"/>
    <p:sldId id="367" r:id="rId86"/>
    <p:sldId id="283" r:id="rId87"/>
    <p:sldId id="284" r:id="rId88"/>
    <p:sldId id="285" r:id="rId89"/>
    <p:sldId id="286" r:id="rId90"/>
    <p:sldId id="287" r:id="rId91"/>
    <p:sldId id="288" r:id="rId92"/>
    <p:sldId id="259" r:id="rId93"/>
    <p:sldId id="390" r:id="rId94"/>
    <p:sldId id="391" r:id="rId95"/>
    <p:sldId id="392" r:id="rId96"/>
    <p:sldId id="393" r:id="rId97"/>
    <p:sldId id="263" r:id="rId98"/>
    <p:sldId id="315" r:id="rId99"/>
    <p:sldId id="265" r:id="rId100"/>
    <p:sldId id="369" r:id="rId101"/>
    <p:sldId id="370" r:id="rId102"/>
    <p:sldId id="394" r:id="rId103"/>
    <p:sldId id="395" r:id="rId104"/>
    <p:sldId id="397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logyindia.com/searchresult.asp?search=&amp;author=Amit+Arora&amp;journal=Y&amp;but_search=Search&amp;entries=10&amp;pg=1&amp;s=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urologyindia.com/searchresult.asp?search=&amp;author=Dinesh+Khandelwal&amp;journal=Y&amp;but_search=Search&amp;entries=10&amp;pg=1&amp;s=0" TargetMode="External"/><Relationship Id="rId5" Type="http://schemas.openxmlformats.org/officeDocument/2006/relationships/hyperlink" Target="http://www.neurologyindia.com/searchresult.asp?search=&amp;author=BL+Kumawat&amp;journal=Y&amp;but_search=Search&amp;entries=10&amp;pg=1&amp;s=0" TargetMode="External"/><Relationship Id="rId4" Type="http://schemas.openxmlformats.org/officeDocument/2006/relationships/hyperlink" Target="http://www.neurologyindia.com/searchresult.asp?search=&amp;author=Chandra+M+Sharma&amp;journal=Y&amp;but_search=Search&amp;entries=10&amp;pg=1&amp;s=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5/51/TANGLES_HIGH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6480048" cy="230124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Neuropathology of Alzheimer's Disease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480048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Faculty : Dr. </a:t>
            </a:r>
            <a:r>
              <a:rPr lang="en-US" dirty="0" err="1" smtClean="0"/>
              <a:t>C.Rathore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Daniel P. Perl, MD,  Neuropathology of Alzheimer's Disease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Mt Sinai J Med. 2010 ; 77(1): 32–42.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Rudy J.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Castellani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Hyoung-Gon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Lee ·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Xiongwei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Zhu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Acta Neuropathol (2006) 111: 503–509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 KA,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YH (2005)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Pathophysiological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roles of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amyloidogenic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carboxy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-terminal fragments of the beta-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precursor protein in Alzheimer’s disease. 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J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Pharmacol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97:461–471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Price, D.L.,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Sisodia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S.S.,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Borchelt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D.R.  (1998).  Genetic Neurodegenerative Diseases:  The Human Illness and Transgenic Models.  Science  282,  1079-1093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Vassar, R.,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Bennet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B.D.  (1998) Beta-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secretase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cleavage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alzheimer’s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precursor protein by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aspartic protease BACE. Science  286,  5440-5464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LaFerla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F.M.  (2002) Calcium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dyshomeostasis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intracellular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signalling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alzheimer’s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disease. Nature Reviews Neuroscience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862-872 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Gregersen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N.,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Bross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P., and Andresen, B.S.  (2001)  The role of chaperone-assisted folding and quality control in inborn errors of metabolism: Protein folding disorders.  Journal of Inherited Metabolic Disorders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189-212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 constituents associated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tangle  other than Tau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1.Ubiquitin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2.Cholinesterases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3.Beta-amyloid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4.All of the above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Hirano bodies consist of all except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1.Actin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2.Myosin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3.Tropomyosin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4.Vinculin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 descr="C:\Users\User\Desktop\9-diffuseplaq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Early Onset Alzheimer’s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onset AD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familial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dominant disorders caused by mutations in APP, PS1, and PS2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cause the individuals to secrete a higher fraction of A-beta42 and/or A-beta43 peptides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Late Onset Alzheimer’s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onset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alzheimer’s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 specific gene mutations that are associated with the inheritance of the disease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alleles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apolipoprotein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E4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apoE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alpha2 macroglobulin are associated with increased risk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alzheimers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Genetic risk factors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Early-onset Alzheimer disease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13% patients clearly exhibit AD transmission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known causative gene mutations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precursor protein gene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first gene to be identified 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on chromosome 21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Mutations in this gene cause excessive cleavage by the β- and γ-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secretase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enzymes, instead of normal cleavage by the α-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secretase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Presenilin-1, located on chromosome 14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Presenilin-2, located on chromosome  1.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of these genes are involved in the γ-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secretase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complex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Mutations lead to excessive cleavage by the γ-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secretase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enzyme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30%– 70% of mutations are in the presenilin-1 gene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10%–15% are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precursor protein gene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5% are in the presenilin-2 gene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Late-onset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alzheimer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Risk factor genes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Apolipoprotein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gene [APOE]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Sortilin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-related receptor 1 gene [SORL1]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APOE is involved in cholesterol transport and β-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formation, but its exact mechanism in promoting Alzheimer disease is unclear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SORL1 is involved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precursor protein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32" name="Group 76"/>
          <p:cNvGraphicFramePr>
            <a:graphicFrameLocks noGrp="1"/>
          </p:cNvGraphicFramePr>
          <p:nvPr/>
        </p:nvGraphicFramePr>
        <p:xfrm>
          <a:off x="1371600" y="228601"/>
          <a:ext cx="6781800" cy="5715002"/>
        </p:xfrm>
        <a:graphic>
          <a:graphicData uri="http://schemas.openxmlformats.org/drawingml/2006/table">
            <a:tbl>
              <a:tblPr/>
              <a:tblGrid>
                <a:gridCol w="2260600"/>
                <a:gridCol w="2260600"/>
                <a:gridCol w="2260600"/>
              </a:tblGrid>
              <a:tr h="136071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Prevalence of APOE genotypes in Alzheimer’s disease (AD) and controls.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28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Genotype: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Controls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E2/E2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E2/E3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12.5%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E2/E4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E3/E3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59.9%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38.2%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E3/E4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20.7%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41.2%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E4/E4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0.7%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12.9%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2" name="Text Box 74"/>
          <p:cNvSpPr txBox="1">
            <a:spLocks noChangeArrowheads="1"/>
          </p:cNvSpPr>
          <p:nvPr/>
        </p:nvSpPr>
        <p:spPr bwMode="auto">
          <a:xfrm>
            <a:off x="0" y="6461125"/>
            <a:ext cx="829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/>
              <a:t>Jarvik</a:t>
            </a:r>
            <a:r>
              <a:rPr lang="en-US" sz="1000" dirty="0"/>
              <a:t> G, Larson EB, Goddard K, </a:t>
            </a:r>
            <a:r>
              <a:rPr lang="en-US" sz="1000" dirty="0" err="1"/>
              <a:t>Schellenberg</a:t>
            </a:r>
            <a:r>
              <a:rPr lang="en-US" sz="1000" dirty="0"/>
              <a:t> GD, </a:t>
            </a:r>
            <a:r>
              <a:rPr lang="en-US" sz="1000" dirty="0" err="1"/>
              <a:t>Wijsman</a:t>
            </a:r>
            <a:r>
              <a:rPr lang="en-US" sz="1000" dirty="0"/>
              <a:t> EM (1996) Influence of </a:t>
            </a:r>
            <a:r>
              <a:rPr lang="en-US" sz="1000" dirty="0" err="1"/>
              <a:t>apolipoprotein</a:t>
            </a:r>
            <a:r>
              <a:rPr lang="en-US" sz="1000" dirty="0"/>
              <a:t> E genotype on the transmission of Alzheimer disease in a </a:t>
            </a:r>
            <a:br>
              <a:rPr lang="en-US" sz="1000" dirty="0"/>
            </a:br>
            <a:r>
              <a:rPr lang="en-US" sz="1000" dirty="0"/>
              <a:t>community-based sample. </a:t>
            </a:r>
            <a:r>
              <a:rPr lang="en-US" sz="1000" i="1" dirty="0"/>
              <a:t>Am J Hum Genet</a:t>
            </a:r>
            <a:r>
              <a:rPr lang="en-US" sz="1000" dirty="0"/>
              <a:t> 58:191-200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847" y="2133600"/>
            <a:ext cx="867430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91440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Risk of Alzheimer disease by </a:t>
            </a:r>
            <a:r>
              <a:rPr lang="en-US" sz="2800" dirty="0" err="1" smtClean="0"/>
              <a:t>apolipoprotein</a:t>
            </a:r>
            <a:r>
              <a:rPr lang="en-US" sz="2800" dirty="0" smtClean="0"/>
              <a:t> E genotype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Association between the APOE ε4 allele and Alzheimer disease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Stronger   women &gt; men.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Stronger among people between 55 and 65 years old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User\Desktop\Alois-Alzheim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Genetic testing,  screening for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apolipoprotein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gene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Not recommended for the purpose of diagnosing Alzheimer disease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Positive and negative predictive values are low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[grade E recommendation, level 2 evidence]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Pathogenesis of Alzheimer disease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misfolding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Oxidative and inflammatory damage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Mitochondrial dysfunction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Synaptic dysfunction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MACROSCOPIC CHANGES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Cerebral cortical atrophy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Tends to spare primary motor, sensory, and visual areas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Comparisons of the brain weight - degree of  cerebral cortical atrophy with those of age-matched controls - gross inspection of the brain.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 of brain tissue that generally leads to a symmetrical dilation of the lateral ventricles (hydrocephalus ex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vacuo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atrophy of the hippocampus, with an associated selective dilatation of the adjacent temporal horn of the lateral ventricle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C:\Users\User\Desktop\9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229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 descr="C:\Users\User\Desktop\CNS0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620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C:\Users\User\Desktop\ni_2011_59_3_482_82760_u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6934200" cy="58393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25783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err="1" smtClean="0">
                <a:hlinkClick r:id="rId3"/>
              </a:rPr>
              <a:t>Amit</a:t>
            </a:r>
            <a:r>
              <a:rPr lang="en-US" sz="1100" b="1" dirty="0" smtClean="0">
                <a:hlinkClick r:id="rId3"/>
              </a:rPr>
              <a:t> </a:t>
            </a:r>
            <a:r>
              <a:rPr lang="en-US" sz="1100" b="1" dirty="0" err="1" smtClean="0">
                <a:hlinkClick r:id="rId3"/>
              </a:rPr>
              <a:t>Arora</a:t>
            </a:r>
            <a:r>
              <a:rPr lang="en-US" sz="1100" b="1" dirty="0" smtClean="0"/>
              <a:t>, </a:t>
            </a:r>
            <a:r>
              <a:rPr lang="en-US" sz="1100" b="1" dirty="0" smtClean="0">
                <a:hlinkClick r:id="rId4"/>
              </a:rPr>
              <a:t>Chandra M Sharma</a:t>
            </a:r>
            <a:r>
              <a:rPr lang="en-US" sz="1100" b="1" dirty="0" smtClean="0"/>
              <a:t>, </a:t>
            </a:r>
            <a:r>
              <a:rPr lang="en-US" sz="1100" b="1" dirty="0" smtClean="0">
                <a:hlinkClick r:id="rId5"/>
              </a:rPr>
              <a:t>BL </a:t>
            </a:r>
            <a:r>
              <a:rPr lang="en-US" sz="1100" b="1" dirty="0" err="1" smtClean="0">
                <a:hlinkClick r:id="rId5"/>
              </a:rPr>
              <a:t>Kumawat</a:t>
            </a:r>
            <a:r>
              <a:rPr lang="en-US" sz="1100" b="1" dirty="0" smtClean="0"/>
              <a:t>, </a:t>
            </a:r>
            <a:r>
              <a:rPr lang="en-US" sz="1100" b="1" dirty="0" err="1" smtClean="0">
                <a:hlinkClick r:id="rId6"/>
              </a:rPr>
              <a:t>Dinesh</a:t>
            </a:r>
            <a:r>
              <a:rPr lang="en-US" sz="1100" b="1" dirty="0" smtClean="0">
                <a:hlinkClick r:id="rId6"/>
              </a:rPr>
              <a:t> </a:t>
            </a:r>
            <a:r>
              <a:rPr lang="en-US" sz="1100" b="1" dirty="0" err="1" smtClean="0">
                <a:hlinkClick r:id="rId6"/>
              </a:rPr>
              <a:t>Khandelwal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Department of Neurology, SMS Medical College and Hospital, </a:t>
            </a:r>
            <a:r>
              <a:rPr lang="en-US" sz="1100" dirty="0" err="1" smtClean="0"/>
              <a:t>Jaipur</a:t>
            </a:r>
            <a:r>
              <a:rPr lang="en-US" sz="1100" dirty="0" smtClean="0"/>
              <a:t>, India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MICROSCOPIC CHANGES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Histological examination of the brain specimen - definitive diagnosis of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Alzheimer's disease can be made.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   -  series of morphological abnormalities that are distributed in a  stereotyped pattern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Tangles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Silver impregnation staining techniques  Modified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Bielschowski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Gallyas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technique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Fluorochrome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dye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thioflavin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visualize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tangle is composed of abnormal fibrils measuring 10 nm in diameter that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occur in pairs and are wound in a helical fashion with a regular periodicity of 80 nm.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Structures are generally called paired helical filaments.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constituent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tangle is the microtubule-associated protein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tau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Alois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Alzheimer a  German psychiatrist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neuropathologist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observed   a  patient at the Frankfurt Asylum named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Auguste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Deter.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51-year-old patient had strange behavioral symptoms, including a loss of short-term memory.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C:\Users\User\Desktop\08060917080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C:\Users\User\Desktop\1-s2.0-S1474442211701569-g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287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Tau is a microtubule-associated protein that regulates cytoskeleton structure.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highly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 tau is sequestered into PHF, and causes disruption of microtubules, that ultimately leads to cell death.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tau by protein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neuron-specific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cyclin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dependent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(cdk5)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precedes the formation of PHF that cause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neurodegeneration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PHF and NFT - hallmark in AD and other neurodegenerative diseases  -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Taupathies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protein constituents associated with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tangle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biquitin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,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cholinesterases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and beta-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Tau is considered to be the critical constituent of  these structures.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Content Placeholder 3" descr="File:TANGLES HIG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0" name="Picture 2" descr="C:\Users\User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ammonis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(CA1) sector of the hippocampus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Layer V neurons in   areas of the association cortex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tangles appear as parallel, thickened  fibrils that surround the nucleus and extend toward the apical dendrite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1355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tangle occurs within a neuron with a more rounded configuration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Neurons within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substantia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nigra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locus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ceruleus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it is called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globoid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tangle.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C:\Users\User\Desktop\1-s2.0-S0072975207830089-gr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848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 died and Alzheimer had the patient records and the brain brought to Munich where he was working 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Kraepelin's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lab.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two Italian physicians, he used the staining techniques to identify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plaques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tangles.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467600" cy="5516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Severe involvement is seen in the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Layer II neurons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entorhinal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cortex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The CA1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regions of the hippocampus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amygdala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Deeper layers (layers III, V, and superficial VI)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neocortex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extent and distribution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tangles   -  correlate with both the degree of dementia and the duration of illness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C:\Users\User\Desktop\1-s2.0-S0072975207830089-gr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287963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Three subtypes of Alzheimer’s disease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 the basis of the distribution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neurofibrillary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tangles: 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Typical AD,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hippocampal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-sparing AD, and limbic-predominant AD</a:t>
            </a:r>
          </a:p>
          <a:p>
            <a:pPr>
              <a:buNone/>
            </a:pP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Jennifer L Whitwell, Dennis W Dickson, Melissa E Murray</a:t>
            </a:r>
          </a:p>
          <a:p>
            <a:pPr>
              <a:buNone/>
            </a:pP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Lancet </a:t>
            </a:r>
            <a:r>
              <a:rPr lang="fr-FR" sz="1600" b="1" i="1" dirty="0" err="1" smtClean="0">
                <a:latin typeface="Times New Roman" pitchFamily="18" charset="0"/>
                <a:cs typeface="Times New Roman" pitchFamily="18" charset="0"/>
              </a:rPr>
              <a:t>Neurol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 2012; 11: 868–77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39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 smtClean="0"/>
              <a:t>Jennifer L Whitwell, Dennis W Dickson, Melissa E Murray</a:t>
            </a:r>
          </a:p>
          <a:p>
            <a:pPr>
              <a:buNone/>
            </a:pPr>
            <a:r>
              <a:rPr lang="fr-FR" b="1" i="1" dirty="0" smtClean="0"/>
              <a:t>Lancet </a:t>
            </a:r>
            <a:r>
              <a:rPr lang="fr-FR" b="1" i="1" dirty="0" err="1" smtClean="0"/>
              <a:t>Neurol</a:t>
            </a:r>
            <a:r>
              <a:rPr lang="fr-FR" b="1" i="1" dirty="0" smtClean="0"/>
              <a:t> 2012; 11: 868–77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also be encountered in association with many other disease states.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Postencephalitic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parkinsonism,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Posttraumatic dementia or dementia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pugilistica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Niemann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-Pick disease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Amyotrophic lateral sclerosis/parkinsonism dementia complex of Guam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Senile Plaques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Senile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neuritic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plaque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Central core -accumulation of a 4-kD protein with a beta-pleated sheet configuration -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βA42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Ability to bind the planar dye Congo red and produce birefringence when illuminated by polarized light-  conforms to the physical definition of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Amyloid Plaque Formation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membrane associated glycoprotein of 110-135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 surface signaling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molecule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A-beta peptides are generated in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endosomal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compartment and in the endoplasmic reticulum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golgi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complex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endoproteolytic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cleavage of APP by Beta, alpha, and gamma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secretases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Amyloid Plaque formation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About 90% of the secreted A-beta peptides formed from processing of APP are A-beta40, a soluble form of the peptide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About 10% of secreted A-beta peptides are A-beta42 and A-beta43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A-beta42 and A-beta43 are highly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fibrillogenic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readily aggregated,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neurotoxic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4" y="1600200"/>
            <a:ext cx="9136856" cy="411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" y="4572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Approximate relative frequencies of the dementias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905000" y="5867400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2010  Alzheimer’s Disease Facts and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Amyloid Plaque 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A-beta42 and A-beta43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form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networks of salt linkages and strong hydrogen bonds between ionized side chains of opposite charge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1" y="3048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467600" cy="5516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peptide is insoluble in water.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When released from the precursor protein it assumes a b-sheet conformation that makes it hydrophobic.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peptides forms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oligomers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that may affect neurotransmitter release and synaptic plasticity.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Oligomers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further aggregates in larger structures called fibrils- form the core of the b-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plaque, depositing in the extracellular matrix.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71600"/>
            <a:ext cx="9144000" cy="487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381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Pathogenesis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hypothesis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accumulation of beta amyloid peptides as the central event triggering neuron degeneration.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Accumulation of aggregated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fibrils disrupts  the cell's calcium ion homeostasis, induces programmed cell death (apoptosis).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228600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Mechanism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affects mitochondria  -inhibits enzyme functions and  utilization of glucose by neurons.</a:t>
            </a:r>
          </a:p>
          <a:p>
            <a:pPr marL="274320" indent="-27432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Inflammatory processes and cytokines - role in the pathology .</a:t>
            </a:r>
          </a:p>
          <a:p>
            <a:pPr marL="274320" indent="-27432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Inflammation -  secondary to tissue damage in AD or a marker of an immunological response.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size of the plaque will increase following the progression of the disease.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Plaques formation are associated to neuronal death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Inherited forms of AD lead to substantial increase of A Beta  production.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senile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neuritic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plaque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central core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βA42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protein arranged in a radial fashion and is surrounded by a corona of abnormally formed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neuronal processes- dendrites or axons.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Dystrophic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stain  with  silver impregnation stains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C:\Users\User\Desktop\CD_Pathology_Alzheimer_Fig_30-6_Alzheimer's_disease_Senile_plaque_SilverStain_100x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Epidemiology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2010, there are 3.7 million Indians with dementia and  the total societal costs is about 14,700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crore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the numbers are expected to double by 2030, costs would increase three times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Prevalence in India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4.1% (&gt;65 yrs)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Kochi : 3.36% (&gt;65 yrs)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Kashmir : 6.5% (&gt;60 yrs)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Alzheimer’s and Related  Disorders Society of India (ARDSI)</a:t>
            </a:r>
          </a:p>
          <a:p>
            <a:pPr lvl="1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Dementia INDIA REPORT 2010</a:t>
            </a:r>
          </a:p>
          <a:p>
            <a:pPr lvl="1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EXECUTIVE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Ultra structurally - contain dense bodies, membranous profiles, and packets of paired helical filaments.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periphery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neuritic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plaque,  several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microglial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 and reactive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astrocytes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be seen.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Focal diffuse deposits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protein may occur in the cerebral cortex in the absence of accompanying dystrophic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deposits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βA42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 stain with the  silver-based stains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Hedreen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Tago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 Campbell-Switzer methods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They are called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diffuse plaques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 descr="C:\Users\User\Desktop\9-diffuseplaq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Brains of elderly individuals and can be seen in  the absence of any associated evidence of cognitive impairment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Plaques consisting of a dense core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βA42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does not show any accompanying dystrophic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neurites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Burned-out plaques and end-stage plaques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Considered to be the remnants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neuritic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plaques.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 descr="C:\Users\User\Desktop\fneur-03-00068-g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5343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Granulovacuolar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Degeneration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Simchowitz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first identified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granulovacuolar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degeneration in 1911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Intraneuronal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cluster of small vacuoles measuring 2 to 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diameter, each containing a small, dense basophilic granule that typically measures approximately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diameter.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 descr="C:\Users\User\Desktop\alzheimers-sfig3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0104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Alzheimer’s Disease ?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Alzheimer's disease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also known as Senile Dementia of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Alzheimer Type (SDAT)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common form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dementia.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Alzheimer's disease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slowly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progressive degenerative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disease of the brain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Membrane-bound structures with a clear vacuolar matrix containing an electron-dense central granule.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central granules stain intensely with silver impregnation stains and with antibodies directed against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neurofilaments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tubulin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tau,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9831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Perikaryal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cytoplasm of pyramidal neurons of the hippocampus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neurons that form the junction between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ammonis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(CA2) and CA1 sectors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Ammon's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horn.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Lesser numbers in the neurons of the  CA1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hippocampal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Rodlike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Inclusions (Hirano Bodies)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perineuronal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lesions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CA1 region of the hippocampus.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identified by Asao Hirano in his studies of amyotrophic lateral sclerosis /parkinsonism dementia complex of Guam.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Users\User\Desktop\Hira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772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467600" cy="5897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Hirano bodies - consisting of parallel fibers that interweave in a very regular crossing pattern - appearance of a tweed fabric.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Immunohistochemical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indicate the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presence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tropomyosin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vinculin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within these bodies.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Hirano body is currently considered to be a nonspecific lesion of unknown significance.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WINDOWS\Desktop\ad\image 53.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458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Synaptic Loss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 in synaptic profiles occurs in the brains of patients with Alzheimer‘s disease.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Investigated by the quantification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immunohistochemical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markers directed against synaptic proteins,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synaptophysin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by quantitative electron microscopy.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467600" cy="5745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Studies shown a 45% loss of staining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boutons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cases of Alzheimer's disease.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Masliah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et al 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Immunostudy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in dementia for  synaptic function  Neurology 2005  736 – 747</a:t>
            </a:r>
          </a:p>
          <a:p>
            <a:pPr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morphological counterpart to cognitive loss in Alzheimer's disease.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 correlates strongly with the degree of functional impairment.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Synapses are the initial target of AD pathogenesis  and progressive synaptic dysfunction is associated with cognitive deterioration in AD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Brain-derived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neurotrophic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factor (BDNF) Key regulators of synaptic plasticity and memory.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4676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Recent studies have identified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miRNAs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brain that regulate BACE1/b-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secretase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expression or nuclear factor k B (NF-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)-induced inflammation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miR-29a/b-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miR-107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miR-146a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miR-298 and miR-328.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miRNAs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help clarify the pathogenesis of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AD and may be useful as biomarkers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Soon-Tae Lee, MD, PhD,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Chu, MD, PhD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ANN NEUROL 2012;72:269–277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2006, there were 26.6 million sufferers worldwide.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Alzheimer’s is predicted to affect 1 in 85 people globally by 2050.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304800"/>
            <a:ext cx="7239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Burden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of Alzheimer’s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5821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miR-206 regulates BDNF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AM206,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antagomir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inhibiting miR-206, enhances BDNF levels,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synaptogenesis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neurogenesis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-dependent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dysregulation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BDNF participates in the pathogenesis of AD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AM206 may be therapeutically effective.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Soon-Tae Lee, MD, PhD, 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Chu, MD, PhD ANN NEUROL 2012;72:269–277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Presenilins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Presenilin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(PS1)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presenilin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(PS2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43-50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proteins with eight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domains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Presenilin’s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cleave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Mutations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presenilins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cause the production of A-beta42 and A-beta43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peptides by gamma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secretase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Plasmin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Plasminogen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its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fragment are abundant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hippocampus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has been hypothesized that brains of patients with AD may have lower levels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plasmin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higher production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peptide together with less efficient degradation would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lead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A-beta accumulation and 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Hypothesis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trigger for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alzheimer’s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disease is the A-beta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peptide and plaques 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initiating molecular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event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plaques trigger an inflammatory response, neuronal cell death, and gradual cognitive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decline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rest of the disease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process-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imbalance between A-beta production and A-beta clearance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0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The sequence of pathogenic events leading to AD proposed by the amyloid hypothesis</a:t>
            </a:r>
          </a:p>
        </p:txBody>
      </p:sp>
      <p:graphicFrame>
        <p:nvGraphicFramePr>
          <p:cNvPr id="110592" name="Object 1024"/>
          <p:cNvGraphicFramePr>
            <a:graphicFrameLocks noChangeAspect="1"/>
          </p:cNvGraphicFramePr>
          <p:nvPr>
            <p:ph idx="1"/>
          </p:nvPr>
        </p:nvGraphicFramePr>
        <p:xfrm>
          <a:off x="381000" y="152400"/>
          <a:ext cx="8763000" cy="6705600"/>
        </p:xfrm>
        <a:graphic>
          <a:graphicData uri="http://schemas.openxmlformats.org/presentationml/2006/ole">
            <p:oleObj spid="_x0000_s2050" name="Bitmap Image" r:id="rId3" imgW="3076190" imgH="419158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amyloid.cofactor.figure.tif                                    00024DC3Macintosh HD                   B7464D7A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Support for the Amyloid Hypothesis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A-beta peptide is the primary component of the necrotic brain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tissue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Mutations in the gene encoding the tau proteins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frontotemporal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dementia 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parkinsonism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Parkinsonism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characterized by severe deposition of tau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neurofibril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tangles in the brain, but there is no deposition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amyloid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Support for the Amyloid Hypothesis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Growing evidence indicates that genetic variability in A-beta catabolism and clearance may contribute to the risk of late onset of AD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Problems with the amyloid hypothesis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deposits in the brain do not correlate well with the degree of cognitive impairment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Asymptomatic-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cortical A-beta deposits.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diffuse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plaques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associated with surrounding necrotic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glial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pathology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hypothesis remains controversial because a specific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neurotoxic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species of A-beta and its effects on neuronal function have not been defined in vivo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Problems with the amyloid hypothesis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causing mutations in APP, PS1, or PS2 increase A-beta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deposition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degree to which a particular mutation affects A-beta production in cell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degree of dementia appears to correlate with soluble A-beta species.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soluble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oligomers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A-beta, instead of monomers or insoluble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fibrils,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responsible for synaptic dysfunction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brains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Calcium Hypothesis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Calcium modulates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synaptic plasticity and apoptosis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Dysregulation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intracellular calcium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intracellular calcium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accumulation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-beta,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hyperphosphorylation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TAU and neuronal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death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 -increase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susceptibility to Alzheimer’s disease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modulates some aspect of calcium signaling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Calcium Hypothesis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disruption of calcium homeostasis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principal mechanisms by which A-beta manifests its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neurotoxicity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A-beta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destabilize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neuronal calcium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homeostasis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increase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calcium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trigger neuronal apoptosis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91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581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Immunological and Anti-Chaperone Therapeutic Approaches for Alzheimer Disease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Vaccination was the first treatment approach which has been shown to have  genuine impact on the disease process.(Animal model)</a:t>
            </a:r>
          </a:p>
          <a:p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Inhibition of A beta 42 formation</a:t>
            </a:r>
          </a:p>
          <a:p>
            <a:pPr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of gamma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secretase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of  beta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secretase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Antiinflammatory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medication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Brain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Pathol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2005;15:72-77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ARIA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Bapineuzumab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 descr="C:\Users\User\Desktop\1-s2_0-S1474442212700157-gr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levels of tau in CSF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release from damaged and dying neurons that harbor dystrophic tau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neurites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and tangles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Reduced CSF levels of Abeta42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large-scale accumulation of this least soluble  in the AD brain.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Dgene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514350"/>
            <a:ext cx="82486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152400" y="6397625"/>
            <a:ext cx="5273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From Sleegers et al. (2010) Trends in Genetics, 26, 84-94, p. 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THANK  YOU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973</TotalTime>
  <Words>2878</Words>
  <Application>Microsoft Office PowerPoint</Application>
  <PresentationFormat>On-screen Show (4:3)</PresentationFormat>
  <Paragraphs>380</Paragraphs>
  <Slides>104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6" baseType="lpstr">
      <vt:lpstr>Technic</vt:lpstr>
      <vt:lpstr>Bitmap Image</vt:lpstr>
      <vt:lpstr>Neuropathology of Alzheimer's Disease</vt:lpstr>
      <vt:lpstr>Slide 2</vt:lpstr>
      <vt:lpstr>Slide 3</vt:lpstr>
      <vt:lpstr>Slide 4</vt:lpstr>
      <vt:lpstr>Slide 5</vt:lpstr>
      <vt:lpstr>Epidemiology</vt:lpstr>
      <vt:lpstr>What is Alzheimer’s Disease ?  </vt:lpstr>
      <vt:lpstr>Slide 8</vt:lpstr>
      <vt:lpstr>Slide 9</vt:lpstr>
      <vt:lpstr>Slide 10</vt:lpstr>
      <vt:lpstr>Slide 11</vt:lpstr>
      <vt:lpstr>Early Onset Alzheimer’s</vt:lpstr>
      <vt:lpstr>Late Onset Alzheimer’s</vt:lpstr>
      <vt:lpstr>Genetic risk factors</vt:lpstr>
      <vt:lpstr>Slide 15</vt:lpstr>
      <vt:lpstr>Late-onset alzheimer disease</vt:lpstr>
      <vt:lpstr>Slide 17</vt:lpstr>
      <vt:lpstr>Slide 18</vt:lpstr>
      <vt:lpstr>Slide 19</vt:lpstr>
      <vt:lpstr>Slide 20</vt:lpstr>
      <vt:lpstr>Slide 21</vt:lpstr>
      <vt:lpstr>MACROSCOPIC CHANGES</vt:lpstr>
      <vt:lpstr>Slide 23</vt:lpstr>
      <vt:lpstr>Slide 24</vt:lpstr>
      <vt:lpstr>Slide 25</vt:lpstr>
      <vt:lpstr>Slide 26</vt:lpstr>
      <vt:lpstr>MICROSCOPIC CHANGES</vt:lpstr>
      <vt:lpstr>Neurofibrillary Tangles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Senile Plaques</vt:lpstr>
      <vt:lpstr>Slide 47</vt:lpstr>
      <vt:lpstr>Amyloid Plaque Formation</vt:lpstr>
      <vt:lpstr>Amyloid Plaque formation</vt:lpstr>
      <vt:lpstr>Amyloid Plaque formation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Granulovacuolar Degeneration</vt:lpstr>
      <vt:lpstr>Slide 69</vt:lpstr>
      <vt:lpstr>Slide 70</vt:lpstr>
      <vt:lpstr>Slide 71</vt:lpstr>
      <vt:lpstr>Eosinophilic Rodlike Inclusions (Hirano Bodies)</vt:lpstr>
      <vt:lpstr>Slide 73</vt:lpstr>
      <vt:lpstr>Slide 74</vt:lpstr>
      <vt:lpstr>Slide 75</vt:lpstr>
      <vt:lpstr>Synaptic Loss</vt:lpstr>
      <vt:lpstr>Slide 77</vt:lpstr>
      <vt:lpstr>Slide 78</vt:lpstr>
      <vt:lpstr>Slide 79</vt:lpstr>
      <vt:lpstr>Slide 80</vt:lpstr>
      <vt:lpstr>Presenilins</vt:lpstr>
      <vt:lpstr>Plasmin</vt:lpstr>
      <vt:lpstr>Amyloid Hypothesis</vt:lpstr>
      <vt:lpstr>The sequence of pathogenic events leading to AD proposed by the amyloid hypothesis</vt:lpstr>
      <vt:lpstr>Slide 85</vt:lpstr>
      <vt:lpstr>Support for the Amyloid Hypothesis</vt:lpstr>
      <vt:lpstr>Support for the Amyloid Hypothesis</vt:lpstr>
      <vt:lpstr>Problems with the amyloid hypothesis</vt:lpstr>
      <vt:lpstr>Problems with the amyloid hypothesis</vt:lpstr>
      <vt:lpstr>Calcium Hypothesis</vt:lpstr>
      <vt:lpstr>Calcium Hypothesis</vt:lpstr>
      <vt:lpstr>Slide 92</vt:lpstr>
      <vt:lpstr>Slide 93</vt:lpstr>
      <vt:lpstr>Immunological and Anti-Chaperone Therapeutic Approaches for Alzheimer Disease</vt:lpstr>
      <vt:lpstr>Slide 95</vt:lpstr>
      <vt:lpstr>ARIA   - Bapineuzumab</vt:lpstr>
      <vt:lpstr>SUMMARY</vt:lpstr>
      <vt:lpstr>Slide 98</vt:lpstr>
      <vt:lpstr>Slide 99</vt:lpstr>
      <vt:lpstr>References</vt:lpstr>
      <vt:lpstr>Slide 101</vt:lpstr>
      <vt:lpstr>Slide 102</vt:lpstr>
      <vt:lpstr>Slide 103</vt:lpstr>
      <vt:lpstr>Slide 104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Neuropathology of Alzheimer's Disease</dc:title>
  <dc:creator>User</dc:creator>
  <cp:lastModifiedBy>administrator1</cp:lastModifiedBy>
  <cp:revision>119</cp:revision>
  <dcterms:created xsi:type="dcterms:W3CDTF">2006-08-16T00:00:00Z</dcterms:created>
  <dcterms:modified xsi:type="dcterms:W3CDTF">2020-08-16T14:12:12Z</dcterms:modified>
</cp:coreProperties>
</file>