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4"/>
  </p:notesMasterIdLst>
  <p:sldIdLst>
    <p:sldId id="256" r:id="rId2"/>
    <p:sldId id="401" r:id="rId3"/>
    <p:sldId id="257" r:id="rId4"/>
    <p:sldId id="326" r:id="rId5"/>
    <p:sldId id="294" r:id="rId6"/>
    <p:sldId id="352" r:id="rId7"/>
    <p:sldId id="282" r:id="rId8"/>
    <p:sldId id="336" r:id="rId9"/>
    <p:sldId id="288" r:id="rId10"/>
    <p:sldId id="289" r:id="rId11"/>
    <p:sldId id="290" r:id="rId12"/>
    <p:sldId id="292" r:id="rId13"/>
    <p:sldId id="354" r:id="rId14"/>
    <p:sldId id="299" r:id="rId15"/>
    <p:sldId id="300" r:id="rId16"/>
    <p:sldId id="298" r:id="rId17"/>
    <p:sldId id="293" r:id="rId18"/>
    <p:sldId id="337" r:id="rId19"/>
    <p:sldId id="259" r:id="rId20"/>
    <p:sldId id="270" r:id="rId21"/>
    <p:sldId id="355" r:id="rId22"/>
    <p:sldId id="264" r:id="rId23"/>
    <p:sldId id="266" r:id="rId24"/>
    <p:sldId id="265" r:id="rId25"/>
    <p:sldId id="338" r:id="rId26"/>
    <p:sldId id="339" r:id="rId27"/>
    <p:sldId id="269" r:id="rId28"/>
    <p:sldId id="260" r:id="rId29"/>
    <p:sldId id="315" r:id="rId30"/>
    <p:sldId id="316" r:id="rId31"/>
    <p:sldId id="261" r:id="rId32"/>
    <p:sldId id="317" r:id="rId33"/>
    <p:sldId id="276" r:id="rId34"/>
    <p:sldId id="271" r:id="rId35"/>
    <p:sldId id="262" r:id="rId36"/>
    <p:sldId id="399" r:id="rId37"/>
    <p:sldId id="314" r:id="rId38"/>
    <p:sldId id="311" r:id="rId39"/>
    <p:sldId id="272" r:id="rId40"/>
    <p:sldId id="273" r:id="rId41"/>
    <p:sldId id="318" r:id="rId42"/>
    <p:sldId id="357" r:id="rId43"/>
    <p:sldId id="362" r:id="rId44"/>
    <p:sldId id="364" r:id="rId45"/>
    <p:sldId id="363" r:id="rId46"/>
    <p:sldId id="359" r:id="rId47"/>
    <p:sldId id="358" r:id="rId48"/>
    <p:sldId id="400" r:id="rId49"/>
    <p:sldId id="360" r:id="rId50"/>
    <p:sldId id="377" r:id="rId51"/>
    <p:sldId id="382" r:id="rId52"/>
    <p:sldId id="383" r:id="rId53"/>
    <p:sldId id="384" r:id="rId54"/>
    <p:sldId id="385" r:id="rId55"/>
    <p:sldId id="386" r:id="rId56"/>
    <p:sldId id="378" r:id="rId57"/>
    <p:sldId id="379" r:id="rId58"/>
    <p:sldId id="307" r:id="rId59"/>
    <p:sldId id="308" r:id="rId60"/>
    <p:sldId id="380" r:id="rId61"/>
    <p:sldId id="365" r:id="rId62"/>
    <p:sldId id="309" r:id="rId63"/>
    <p:sldId id="310" r:id="rId64"/>
    <p:sldId id="366" r:id="rId65"/>
    <p:sldId id="277" r:id="rId66"/>
    <p:sldId id="327" r:id="rId67"/>
    <p:sldId id="325" r:id="rId68"/>
    <p:sldId id="342" r:id="rId69"/>
    <p:sldId id="343" r:id="rId70"/>
    <p:sldId id="344" r:id="rId71"/>
    <p:sldId id="332" r:id="rId72"/>
    <p:sldId id="331" r:id="rId73"/>
    <p:sldId id="333" r:id="rId74"/>
    <p:sldId id="370" r:id="rId75"/>
    <p:sldId id="280" r:id="rId76"/>
    <p:sldId id="371" r:id="rId77"/>
    <p:sldId id="334" r:id="rId78"/>
    <p:sldId id="279" r:id="rId79"/>
    <p:sldId id="320" r:id="rId80"/>
    <p:sldId id="321" r:id="rId81"/>
    <p:sldId id="329" r:id="rId82"/>
    <p:sldId id="281" r:id="rId83"/>
    <p:sldId id="330" r:id="rId84"/>
    <p:sldId id="393" r:id="rId85"/>
    <p:sldId id="346" r:id="rId86"/>
    <p:sldId id="345" r:id="rId87"/>
    <p:sldId id="322" r:id="rId88"/>
    <p:sldId id="394" r:id="rId89"/>
    <p:sldId id="387" r:id="rId90"/>
    <p:sldId id="381" r:id="rId91"/>
    <p:sldId id="347" r:id="rId92"/>
    <p:sldId id="348" r:id="rId93"/>
    <p:sldId id="349" r:id="rId94"/>
    <p:sldId id="392" r:id="rId95"/>
    <p:sldId id="395" r:id="rId96"/>
    <p:sldId id="396" r:id="rId97"/>
    <p:sldId id="397" r:id="rId98"/>
    <p:sldId id="398" r:id="rId99"/>
    <p:sldId id="389" r:id="rId100"/>
    <p:sldId id="388" r:id="rId101"/>
    <p:sldId id="390" r:id="rId102"/>
    <p:sldId id="391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923" autoAdjust="0"/>
    <p:restoredTop sz="80776" autoAdjust="0"/>
  </p:normalViewPr>
  <p:slideViewPr>
    <p:cSldViewPr>
      <p:cViewPr varScale="1">
        <p:scale>
          <a:sx n="62" d="100"/>
          <a:sy n="62" d="100"/>
        </p:scale>
        <p:origin x="-117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936C6-9DBC-4DC1-9555-A87354193290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89413-3267-4885-9EE7-0EC7B8A78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 1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Sampathu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(type 2 Mackenzie) is associated with long, TDP-43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immunoreactive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dystrophic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neurites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but few neuronal cytoplasmic inclusions;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 2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Sampathu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(type 3 Mackenzie) is associated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predominantly granular or stippled neuronal cytoplasmic inclusions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superficial and deep layers; and type 3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Sampathu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(type 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Mackenzie) is associated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crescentic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compact neuronal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cytoplasmic inclusions, abundant short angulated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neuropil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threads, and, more variably, neuronal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intranuclear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 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Sagittal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MRI of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corticobasal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degeneration illustrating striking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frontoparietal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atrophy, but with sparing of primary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sensorimotor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cortex.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 Coronal MRI of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corticobasal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degeneration showing striking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gyral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atrophy.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 D2-single photon emission computed tomography (SPECT) scan illustrating reduced post-synaptic dopamine receptors as occurs in Parkinson-plus syndromes, as in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corticobasal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degeneration here.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tests are not absolute. It gives a suggestion that it is the probable area of </a:t>
            </a:r>
            <a:r>
              <a:rPr lang="en-US" dirty="0" err="1" smtClean="0"/>
              <a:t>involvemnet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Meeting of minds: the medial frontal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cortex and social cognition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M.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Amodio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and Chris D.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Frith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clinical and imaging findings show predominant involvement (symmetric or not) of the frontal lobes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Seventy-two-year-old man, PNFA, 1-year post-onset with rapid deterioration. The patient, an immigrant, regained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 native tongue. A, Axial and coronal SPECT images showing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hypoperfusion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temporal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perisylvian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regions. B,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Sagittal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T1 and axial FLAIR images showing an asymmetric cortical atrophy of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perisylvian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markedly on the left side. FLAIR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show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hyperintensity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loss of the gray/white matter distinction (arrowheads). C, Follow-up examination (1 yr).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the progressive atrophy, mainly in the left insular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perisylvian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cortex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Alzheimer disease is the most common neurodegenerative disorder</a:t>
            </a:r>
          </a:p>
          <a:p>
            <a:r>
              <a:rPr lang="en-US" dirty="0" smtClean="0"/>
              <a:t>that involves the temporal lobes. Temporal lobe variants have</a:t>
            </a:r>
          </a:p>
          <a:p>
            <a:r>
              <a:rPr lang="en-US" dirty="0" smtClean="0"/>
              <a:t>some distinct features from Alzheimer disease, including their imaging</a:t>
            </a:r>
          </a:p>
          <a:p>
            <a:r>
              <a:rPr lang="en-US" dirty="0" smtClean="0"/>
              <a:t>patterns of atrophy. Different regions in the temporal lobes may be</a:t>
            </a:r>
          </a:p>
          <a:p>
            <a:r>
              <a:rPr lang="en-US" dirty="0" smtClean="0"/>
              <a:t>responsible for particularities in the clinical presentation, which can also</a:t>
            </a:r>
          </a:p>
          <a:p>
            <a:r>
              <a:rPr lang="en-US" dirty="0" smtClean="0"/>
              <a:t>be confirmed by pathologic and imaging analysis. Usually, the disease</a:t>
            </a:r>
          </a:p>
          <a:p>
            <a:r>
              <a:rPr lang="en-US" dirty="0" smtClean="0"/>
              <a:t>is bilateral and may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cognitive deficit and speech disturbance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anomia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A, Axial FLAIR image showing marked atrophy of the left temporal which extends to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mesial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structures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hyperintensity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underlying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subcortical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white matter. There is also a lesser involvement of the right temporal pole.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B,Coronal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T2-weighted image demonstrating the relative preservation of the superior temporal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(star). C, Coronal SPECT image displaying bilateral temporal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hypoperfusion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with clear predominance on the left hemisphere, which establishes a good correlation with the MR findings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, which suggests that the right hemisphere may</a:t>
            </a:r>
          </a:p>
          <a:p>
            <a:r>
              <a:rPr lang="en-US" dirty="0" smtClean="0"/>
              <a:t>be the primary controller of social conduct.1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9413-3267-4885-9EE7-0EC7B8A78AD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53D0742-5730-4221-8A82-1FDC8336BACB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5FBD2C7-6C5B-4F67-BE98-D30383704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133600"/>
            <a:ext cx="6172200" cy="2057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ASYMMETRIC CORTICAL DEGENERATION SYNDROMES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419600"/>
            <a:ext cx="6172200" cy="19553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Faculty :  Dr. C . </a:t>
            </a:r>
            <a:r>
              <a:rPr lang="en-US" sz="2400" dirty="0" err="1" smtClean="0"/>
              <a:t>Rathore</a:t>
            </a:r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Progressive parietal syndromes</a:t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100" dirty="0" err="1" smtClean="0">
                <a:solidFill>
                  <a:schemeClr val="tx2">
                    <a:lumMod val="75000"/>
                  </a:schemeClr>
                </a:solidFill>
              </a:rPr>
              <a:t>perceptuomotor</a:t>
            </a:r>
            <a:r>
              <a:rPr lang="en-US" sz="3100" dirty="0" smtClean="0">
                <a:solidFill>
                  <a:schemeClr val="tx2">
                    <a:lumMod val="75000"/>
                  </a:schemeClr>
                </a:solidFill>
              </a:rPr>
              <a:t> disorders</a:t>
            </a:r>
            <a:endParaRPr lang="en-US" sz="3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191000" cy="5029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Lateralized somatic deficits 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hemiparesis</a:t>
            </a:r>
            <a:r>
              <a:rPr lang="en-US" dirty="0" smtClean="0">
                <a:solidFill>
                  <a:srgbClr val="FFFF00"/>
                </a:solidFill>
              </a:rPr>
              <a:t> or </a:t>
            </a:r>
            <a:r>
              <a:rPr lang="en-US" dirty="0" err="1" smtClean="0">
                <a:solidFill>
                  <a:srgbClr val="FFFF00"/>
                </a:solidFill>
              </a:rPr>
              <a:t>hemispasticity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hemisensory</a:t>
            </a:r>
            <a:r>
              <a:rPr lang="en-US" dirty="0" smtClean="0">
                <a:solidFill>
                  <a:srgbClr val="FFFF00"/>
                </a:solidFill>
              </a:rPr>
              <a:t> deficits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unilateral </a:t>
            </a:r>
            <a:r>
              <a:rPr lang="en-US" dirty="0" err="1" smtClean="0">
                <a:solidFill>
                  <a:srgbClr val="FFFF00"/>
                </a:solidFill>
              </a:rPr>
              <a:t>myoclonic</a:t>
            </a:r>
            <a:r>
              <a:rPr lang="en-US" dirty="0" smtClean="0">
                <a:solidFill>
                  <a:srgbClr val="FFFF00"/>
                </a:solidFill>
              </a:rPr>
              <a:t> arm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homonymous visual field defects </a:t>
            </a:r>
          </a:p>
          <a:p>
            <a:endParaRPr lang="en-US" dirty="0" smtClean="0"/>
          </a:p>
          <a:p>
            <a:r>
              <a:rPr lang="en-US" dirty="0" smtClean="0"/>
              <a:t>various forms of </a:t>
            </a:r>
            <a:r>
              <a:rPr lang="en-US" dirty="0" err="1" smtClean="0"/>
              <a:t>apraxia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Constructional </a:t>
            </a:r>
            <a:r>
              <a:rPr lang="en-US" dirty="0" err="1" smtClean="0">
                <a:solidFill>
                  <a:srgbClr val="FFFF00"/>
                </a:solidFill>
              </a:rPr>
              <a:t>apraxia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apraxic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agraphia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 ideational or </a:t>
            </a:r>
            <a:r>
              <a:rPr lang="en-US" dirty="0" err="1" smtClean="0">
                <a:solidFill>
                  <a:srgbClr val="FFFF00"/>
                </a:solidFill>
              </a:rPr>
              <a:t>ideomotor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apraxia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dressing </a:t>
            </a:r>
            <a:r>
              <a:rPr lang="en-US" dirty="0" err="1" smtClean="0">
                <a:solidFill>
                  <a:srgbClr val="FFFF00"/>
                </a:solidFill>
              </a:rPr>
              <a:t>apraxia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 smtClean="0"/>
              <a:t>fluent aphasia with L&gt;R parietal involvement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70375" y="2829847"/>
            <a:ext cx="3657600" cy="211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715000" y="6019800"/>
            <a:ext cx="2209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N=9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Danielle </a:t>
            </a:r>
            <a:r>
              <a:rPr lang="en-US" dirty="0" err="1" smtClean="0"/>
              <a:t>Seilhean</a:t>
            </a:r>
            <a:r>
              <a:rPr lang="en-US" dirty="0" smtClean="0"/>
              <a:t> , Isabelle Le </a:t>
            </a:r>
            <a:r>
              <a:rPr lang="en-US" dirty="0" err="1" smtClean="0"/>
              <a:t>Ber</a:t>
            </a:r>
            <a:r>
              <a:rPr lang="en-US" dirty="0" smtClean="0"/>
              <a:t>. </a:t>
            </a:r>
            <a:r>
              <a:rPr lang="en-US" dirty="0" err="1" smtClean="0"/>
              <a:t>Fronto</a:t>
            </a:r>
            <a:r>
              <a:rPr lang="en-US" dirty="0" smtClean="0"/>
              <a:t>-temporal lobar degeneration: neuropathology in 60 cases; J Neural </a:t>
            </a:r>
            <a:r>
              <a:rPr lang="en-US" dirty="0" err="1" smtClean="0"/>
              <a:t>Transm</a:t>
            </a:r>
            <a:r>
              <a:rPr lang="en-US" dirty="0" smtClean="0"/>
              <a:t> (2011) 118:753–764</a:t>
            </a:r>
          </a:p>
          <a:p>
            <a:r>
              <a:rPr lang="en-US" dirty="0" smtClean="0"/>
              <a:t>J.D. Rohrer, F. </a:t>
            </a:r>
            <a:r>
              <a:rPr lang="en-US" dirty="0" err="1" smtClean="0"/>
              <a:t>Geser,J</a:t>
            </a:r>
            <a:r>
              <a:rPr lang="en-US" dirty="0" smtClean="0"/>
              <a:t>. Zhou; TDP-43 subtypes are associated </a:t>
            </a:r>
            <a:r>
              <a:rPr lang="en-US" dirty="0" err="1" smtClean="0"/>
              <a:t>withdistinct</a:t>
            </a:r>
            <a:r>
              <a:rPr lang="en-US" dirty="0" smtClean="0"/>
              <a:t> atrophy patterns in </a:t>
            </a:r>
            <a:r>
              <a:rPr lang="en-US" dirty="0" err="1" smtClean="0"/>
              <a:t>frontotemporal</a:t>
            </a:r>
            <a:r>
              <a:rPr lang="en-US" dirty="0" smtClean="0"/>
              <a:t> dementia;</a:t>
            </a:r>
            <a:r>
              <a:rPr lang="en-US" b="1" i="1" dirty="0" smtClean="0"/>
              <a:t> </a:t>
            </a:r>
            <a:r>
              <a:rPr lang="en-US" dirty="0" smtClean="0"/>
              <a:t>Neurology 2010;75:2204–2211</a:t>
            </a:r>
          </a:p>
          <a:p>
            <a:r>
              <a:rPr lang="en-US" dirty="0" smtClean="0"/>
              <a:t>Colin l. Masters, Jillian J. </a:t>
            </a:r>
            <a:r>
              <a:rPr lang="en-US" dirty="0" err="1" smtClean="0"/>
              <a:t>Kril</a:t>
            </a:r>
            <a:r>
              <a:rPr lang="en-US" dirty="0" smtClean="0"/>
              <a:t>*, Glenda M. </a:t>
            </a:r>
            <a:r>
              <a:rPr lang="en-US" dirty="0" err="1" smtClean="0"/>
              <a:t>Halliday;Overview</a:t>
            </a:r>
            <a:r>
              <a:rPr lang="en-US" dirty="0" smtClean="0"/>
              <a:t> and recent advances in </a:t>
            </a:r>
            <a:r>
              <a:rPr lang="en-US" dirty="0" err="1" smtClean="0"/>
              <a:t>neuropathology.Part</a:t>
            </a:r>
            <a:r>
              <a:rPr lang="en-US" dirty="0" smtClean="0"/>
              <a:t> 2: </a:t>
            </a:r>
            <a:r>
              <a:rPr lang="en-US" dirty="0" err="1" smtClean="0"/>
              <a:t>Neurodegeneration</a:t>
            </a:r>
            <a:r>
              <a:rPr lang="en-US" dirty="0" smtClean="0"/>
              <a:t>. Pathology (February 2011) 43(2), pp. 93–102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A.M. </a:t>
            </a:r>
            <a:r>
              <a:rPr lang="en-US" dirty="0" err="1" smtClean="0"/>
              <a:t>Tokumaru,Y</a:t>
            </a:r>
            <a:r>
              <a:rPr lang="en-US" dirty="0" smtClean="0"/>
              <a:t>. </a:t>
            </a:r>
            <a:r>
              <a:rPr lang="en-US" dirty="0" err="1" smtClean="0"/>
              <a:t>Saito,S</a:t>
            </a:r>
            <a:r>
              <a:rPr lang="en-US" dirty="0" smtClean="0"/>
              <a:t>. Murayama:</a:t>
            </a:r>
            <a:r>
              <a:rPr lang="en-US" b="1" dirty="0" smtClean="0"/>
              <a:t> </a:t>
            </a:r>
            <a:r>
              <a:rPr lang="en-US" dirty="0" smtClean="0"/>
              <a:t>Imaging-Pathologic Correlation in </a:t>
            </a:r>
            <a:r>
              <a:rPr lang="en-US" dirty="0" err="1" smtClean="0"/>
              <a:t>Corticobasal</a:t>
            </a:r>
            <a:r>
              <a:rPr lang="en-US" dirty="0" smtClean="0"/>
              <a:t> Degeneration; AJNR 30  Nov-Dec 2009.</a:t>
            </a:r>
          </a:p>
          <a:p>
            <a:r>
              <a:rPr lang="en-US" dirty="0" smtClean="0"/>
              <a:t>Naomi </a:t>
            </a:r>
            <a:r>
              <a:rPr lang="en-US" dirty="0" err="1" smtClean="0"/>
              <a:t>Kouri</a:t>
            </a:r>
            <a:r>
              <a:rPr lang="en-US" dirty="0" smtClean="0"/>
              <a:t>, Jennifer L; </a:t>
            </a:r>
            <a:r>
              <a:rPr lang="en-US" dirty="0" err="1" smtClean="0"/>
              <a:t>Whitwell.Corticobasal</a:t>
            </a:r>
            <a:r>
              <a:rPr lang="en-US" dirty="0" smtClean="0"/>
              <a:t> degeneration: a pathologically distinct 4R </a:t>
            </a:r>
            <a:r>
              <a:rPr lang="en-US" dirty="0" err="1" smtClean="0"/>
              <a:t>tauopathy</a:t>
            </a:r>
            <a:r>
              <a:rPr lang="en-US" dirty="0" smtClean="0"/>
              <a:t>.</a:t>
            </a:r>
            <a:r>
              <a:rPr lang="sv-SE" i="1" dirty="0" smtClean="0"/>
              <a:t> </a:t>
            </a:r>
            <a:r>
              <a:rPr lang="sv-SE" dirty="0" smtClean="0"/>
              <a:t>Nat. Rev. Neurol. 7, 263–272 (2011)</a:t>
            </a:r>
          </a:p>
          <a:p>
            <a:r>
              <a:rPr lang="nl-NL" dirty="0" smtClean="0"/>
              <a:t>Arne Ittner, Yazi D. Ke, Janet van Eersel:</a:t>
            </a:r>
            <a:r>
              <a:rPr lang="en-US" dirty="0" smtClean="0"/>
              <a:t>Brief Update on Different Roles of Tau in </a:t>
            </a:r>
            <a:r>
              <a:rPr lang="en-US" dirty="0" err="1" smtClean="0"/>
              <a:t>Neurodegeneration</a:t>
            </a:r>
            <a:r>
              <a:rPr lang="en-US" dirty="0" smtClean="0"/>
              <a:t>; Life, 63(7): 495–502, July 2011</a:t>
            </a:r>
          </a:p>
          <a:p>
            <a:pPr>
              <a:buNone/>
            </a:pPr>
            <a:r>
              <a:rPr lang="sv-SE" dirty="0" smtClean="0"/>
              <a:t>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D.F. Tang-</a:t>
            </a:r>
            <a:r>
              <a:rPr lang="en-US" dirty="0" err="1" smtClean="0"/>
              <a:t>Wai</a:t>
            </a:r>
            <a:r>
              <a:rPr lang="en-US" dirty="0" smtClean="0"/>
              <a:t>,  N.R. Graff-</a:t>
            </a:r>
            <a:r>
              <a:rPr lang="en-US" dirty="0" err="1" smtClean="0"/>
              <a:t>Radford;Clinical</a:t>
            </a:r>
            <a:r>
              <a:rPr lang="en-US" dirty="0" smtClean="0"/>
              <a:t>, genetic, and </a:t>
            </a:r>
            <a:r>
              <a:rPr lang="en-US" dirty="0" err="1" smtClean="0"/>
              <a:t>neuropathologic</a:t>
            </a:r>
            <a:r>
              <a:rPr lang="en-US" dirty="0" smtClean="0"/>
              <a:t> characteristics of posterior cortical atrophy. Neurology 2004;63:1168–1174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Migliaccio</a:t>
            </a:r>
            <a:r>
              <a:rPr lang="en-US" dirty="0" smtClean="0"/>
              <a:t>, F. </a:t>
            </a:r>
            <a:r>
              <a:rPr lang="en-US" dirty="0" err="1" smtClean="0"/>
              <a:t>Agosta</a:t>
            </a:r>
            <a:r>
              <a:rPr lang="en-US" dirty="0" smtClean="0"/>
              <a:t>, MD,K. </a:t>
            </a:r>
            <a:r>
              <a:rPr lang="en-US" dirty="0" err="1" smtClean="0"/>
              <a:t>Rascovsky;Clinical</a:t>
            </a:r>
            <a:r>
              <a:rPr lang="en-US" dirty="0" smtClean="0"/>
              <a:t> syndromes associated with posterior atrophy.</a:t>
            </a:r>
            <a:r>
              <a:rPr lang="en-US" b="1" i="1" dirty="0" smtClean="0"/>
              <a:t> </a:t>
            </a:r>
            <a:r>
              <a:rPr lang="en-US" i="1" dirty="0" smtClean="0"/>
              <a:t>Neurology®2009;73:1571–1578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Neuropsychiatric symptoms                                          </a:t>
            </a:r>
            <a:r>
              <a:rPr lang="en-US" sz="2400" b="1" dirty="0" smtClean="0">
                <a:solidFill>
                  <a:srgbClr val="0070C0"/>
                </a:solidFill>
              </a:rPr>
              <a:t>N=5</a:t>
            </a:r>
            <a:br>
              <a:rPr lang="en-US" sz="2400" b="1" dirty="0" smtClean="0">
                <a:solidFill>
                  <a:srgbClr val="0070C0"/>
                </a:solidFill>
              </a:rPr>
            </a:b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7772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2 patterns of frontal degeneration</a:t>
            </a:r>
          </a:p>
          <a:p>
            <a:pPr lvl="1"/>
            <a:r>
              <a:rPr lang="en-US" dirty="0" smtClean="0"/>
              <a:t>a neuropsychiatric syndrome consisting of </a:t>
            </a:r>
            <a:r>
              <a:rPr lang="en-US" dirty="0" err="1" smtClean="0"/>
              <a:t>abulia,perseverative</a:t>
            </a:r>
            <a:r>
              <a:rPr lang="en-US" dirty="0" smtClean="0"/>
              <a:t> behavior, </a:t>
            </a:r>
            <a:r>
              <a:rPr lang="en-US" dirty="0" err="1" smtClean="0"/>
              <a:t>pseudobulbar</a:t>
            </a:r>
            <a:r>
              <a:rPr lang="en-US" dirty="0" smtClean="0"/>
              <a:t> affect, and inappropriate behaviour</a:t>
            </a:r>
          </a:p>
          <a:p>
            <a:pPr lvl="1"/>
            <a:r>
              <a:rPr lang="en-US" dirty="0" err="1" smtClean="0"/>
              <a:t>Prominent,generalized</a:t>
            </a:r>
            <a:r>
              <a:rPr lang="en-US" dirty="0" smtClean="0"/>
              <a:t> spasticity and similar neuropsychiatric symptoms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 bwMode="auto">
          <a:xfrm>
            <a:off x="457200" y="2954984"/>
            <a:ext cx="7772400" cy="283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2438400"/>
            <a:ext cx="3498959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0"/>
            <a:ext cx="78390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r>
              <a:rPr lang="en-US" dirty="0" smtClean="0"/>
              <a:t>3 different clinical permutations of ACDS identified:</a:t>
            </a:r>
          </a:p>
          <a:p>
            <a:pPr lvl="1"/>
            <a:r>
              <a:rPr lang="en-US" dirty="0" smtClean="0"/>
              <a:t> progressive </a:t>
            </a:r>
            <a:r>
              <a:rPr lang="en-US" dirty="0" err="1" smtClean="0"/>
              <a:t>nonfluent</a:t>
            </a:r>
            <a:r>
              <a:rPr lang="en-US" dirty="0" smtClean="0"/>
              <a:t> aphasia</a:t>
            </a:r>
          </a:p>
          <a:p>
            <a:pPr lvl="1"/>
            <a:r>
              <a:rPr lang="en-US" dirty="0" smtClean="0"/>
              <a:t>Progressive perceptual-motor impairment</a:t>
            </a:r>
          </a:p>
          <a:p>
            <a:pPr lvl="1"/>
            <a:r>
              <a:rPr lang="en-US" dirty="0" smtClean="0"/>
              <a:t>Progressive frontal lobe syndrome</a:t>
            </a:r>
          </a:p>
          <a:p>
            <a:r>
              <a:rPr lang="en-US" dirty="0" smtClean="0"/>
              <a:t>Planar MRI and SPECT </a:t>
            </a:r>
          </a:p>
          <a:p>
            <a:pPr lvl="1"/>
            <a:r>
              <a:rPr lang="en-US" dirty="0" smtClean="0"/>
              <a:t>to ascertain whether there were focal or asymmetric structural (atrophy) and physiologic (</a:t>
            </a:r>
            <a:r>
              <a:rPr lang="en-US" dirty="0" err="1" smtClean="0"/>
              <a:t>hypoperfusion</a:t>
            </a:r>
            <a:r>
              <a:rPr lang="en-US" dirty="0" smtClean="0"/>
              <a:t>) abnormalities that corresponded to the predominant clinical deficits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1"/>
            <a:ext cx="7086600" cy="129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600201"/>
            <a:ext cx="4724400" cy="47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13052"/>
          <a:stretch>
            <a:fillRect/>
          </a:stretch>
        </p:blipFill>
        <p:spPr bwMode="auto">
          <a:xfrm>
            <a:off x="228600" y="1295400"/>
            <a:ext cx="623389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086600" cy="129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295400"/>
            <a:ext cx="2362201" cy="23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00200"/>
            <a:ext cx="6612567" cy="50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8458200" cy="118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128346"/>
            <a:ext cx="5334000" cy="71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Caselli</a:t>
            </a:r>
            <a:r>
              <a:rPr lang="en-US" dirty="0" smtClean="0"/>
              <a:t> et al 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clinical disorders do not appear to have distinctive </a:t>
            </a:r>
            <a:r>
              <a:rPr lang="en-US" dirty="0" err="1" smtClean="0"/>
              <a:t>histopathologic</a:t>
            </a:r>
            <a:r>
              <a:rPr lang="en-US" dirty="0" smtClean="0"/>
              <a:t> features</a:t>
            </a:r>
          </a:p>
          <a:p>
            <a:r>
              <a:rPr lang="en-US" dirty="0" smtClean="0"/>
              <a:t>clinical symptoms may be determined solely by the </a:t>
            </a:r>
            <a:r>
              <a:rPr lang="en-US" dirty="0" err="1" smtClean="0"/>
              <a:t>neuroanatomic</a:t>
            </a:r>
            <a:r>
              <a:rPr lang="en-US" dirty="0" smtClean="0"/>
              <a:t> location of the degenerative process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Current terminologies,</a:t>
            </a:r>
          </a:p>
          <a:p>
            <a:pPr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pathogenesis and syndromes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Frontal lobar degenerations</a:t>
            </a:r>
          </a:p>
          <a:p>
            <a:pPr lvl="1"/>
            <a:r>
              <a:rPr lang="en-US" sz="2800" dirty="0" smtClean="0"/>
              <a:t>Frontal variants</a:t>
            </a:r>
          </a:p>
          <a:p>
            <a:pPr lvl="1"/>
            <a:r>
              <a:rPr lang="en-US" sz="2800" dirty="0" smtClean="0"/>
              <a:t>Temporal variants</a:t>
            </a:r>
          </a:p>
          <a:p>
            <a:pPr lvl="1"/>
            <a:r>
              <a:rPr lang="en-US" sz="2800" dirty="0" smtClean="0"/>
              <a:t>Primary progressive aphasias</a:t>
            </a:r>
          </a:p>
          <a:p>
            <a:r>
              <a:rPr lang="en-US" sz="2800" dirty="0" smtClean="0"/>
              <a:t>Cortical basal degeneration</a:t>
            </a:r>
          </a:p>
          <a:p>
            <a:r>
              <a:rPr lang="en-US" sz="2800" dirty="0" smtClean="0"/>
              <a:t>Posterior cortical atrophy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Frontal lobar degeneration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3810000" cy="495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focal </a:t>
            </a:r>
            <a:r>
              <a:rPr lang="en-US" sz="2800" dirty="0"/>
              <a:t>cortical atrophy that involves the frontal </a:t>
            </a:r>
            <a:r>
              <a:rPr lang="en-US" sz="2800" dirty="0" smtClean="0"/>
              <a:t>and/or temporal lobes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752600"/>
            <a:ext cx="403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Scheme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</a:p>
          <a:p>
            <a:r>
              <a:rPr lang="en-US" dirty="0" smtClean="0"/>
              <a:t>History</a:t>
            </a:r>
          </a:p>
          <a:p>
            <a:r>
              <a:rPr lang="en-US" dirty="0" smtClean="0"/>
              <a:t>Definition</a:t>
            </a:r>
          </a:p>
          <a:p>
            <a:r>
              <a:rPr lang="en-US" dirty="0" smtClean="0"/>
              <a:t>Types of ACDS</a:t>
            </a:r>
          </a:p>
          <a:p>
            <a:pPr lvl="1"/>
            <a:r>
              <a:rPr lang="en-US" dirty="0" smtClean="0"/>
              <a:t>Imaging</a:t>
            </a:r>
          </a:p>
          <a:p>
            <a:pPr lvl="1"/>
            <a:r>
              <a:rPr lang="en-US" dirty="0" smtClean="0"/>
              <a:t>Pathology </a:t>
            </a:r>
          </a:p>
          <a:p>
            <a:r>
              <a:rPr lang="en-US" dirty="0" smtClean="0"/>
              <a:t>Treatment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6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40750" cy="1143000"/>
          </a:xfrm>
          <a:noFill/>
          <a:ln/>
        </p:spPr>
        <p:txBody>
          <a:bodyPr/>
          <a:lstStyle/>
          <a:p>
            <a:r>
              <a:rPr lang="en-US"/>
              <a:t>Functional Frontal Lobe Anatomy</a:t>
            </a:r>
          </a:p>
        </p:txBody>
      </p:sp>
      <p:sp>
        <p:nvSpPr>
          <p:cNvPr id="109577" name="Rectangle 9"/>
          <p:cNvSpPr>
            <a:spLocks noGrp="1" noChangeArrowheads="1"/>
          </p:cNvSpPr>
          <p:nvPr>
            <p:ph sz="quarter" idx="1"/>
          </p:nvPr>
        </p:nvSpPr>
        <p:spPr>
          <a:xfrm>
            <a:off x="4648200" y="1295400"/>
            <a:ext cx="4267200" cy="5943600"/>
          </a:xfrm>
          <a:noFill/>
          <a:ln/>
        </p:spPr>
        <p:txBody>
          <a:bodyPr>
            <a:normAutofit fontScale="92500" lnSpcReduction="10000"/>
          </a:bodyPr>
          <a:lstStyle/>
          <a:p>
            <a:pPr marL="533400" indent="-533400">
              <a:lnSpc>
                <a:spcPct val="90000"/>
              </a:lnSpc>
            </a:pPr>
            <a:r>
              <a:rPr lang="fr-CA" dirty="0" err="1">
                <a:effectLst/>
              </a:rPr>
              <a:t>Prefrontal</a:t>
            </a:r>
            <a:r>
              <a:rPr lang="fr-CA" dirty="0">
                <a:effectLst/>
              </a:rPr>
              <a:t> cortex</a:t>
            </a:r>
          </a:p>
          <a:p>
            <a:pPr marL="914400" lvl="1" indent="-457200">
              <a:lnSpc>
                <a:spcPct val="90000"/>
              </a:lnSpc>
            </a:pPr>
            <a:r>
              <a:rPr lang="fr-CA" dirty="0" err="1">
                <a:effectLst/>
              </a:rPr>
              <a:t>Dorsolateral</a:t>
            </a:r>
            <a:r>
              <a:rPr lang="fr-CA" dirty="0">
                <a:effectLst/>
              </a:rPr>
              <a:t>-9,10,46</a:t>
            </a:r>
          </a:p>
          <a:p>
            <a:pPr marL="914400" lvl="1" indent="-457200">
              <a:lnSpc>
                <a:spcPct val="90000"/>
              </a:lnSpc>
            </a:pPr>
            <a:r>
              <a:rPr lang="fr-CA" dirty="0" err="1">
                <a:effectLst/>
              </a:rPr>
              <a:t>Medial</a:t>
            </a:r>
            <a:r>
              <a:rPr lang="fr-CA" dirty="0">
                <a:effectLst/>
              </a:rPr>
              <a:t>-9,10</a:t>
            </a:r>
          </a:p>
          <a:p>
            <a:pPr marL="914400" lvl="1" indent="-457200">
              <a:lnSpc>
                <a:spcPct val="90000"/>
              </a:lnSpc>
            </a:pPr>
            <a:r>
              <a:rPr lang="fr-CA" dirty="0" err="1" smtClean="0">
                <a:effectLst/>
              </a:rPr>
              <a:t>Orbitofrontal</a:t>
            </a:r>
            <a:r>
              <a:rPr lang="fr-CA" dirty="0" smtClean="0">
                <a:effectLst/>
              </a:rPr>
              <a:t>-11,12,47</a:t>
            </a:r>
          </a:p>
          <a:p>
            <a:pPr marL="914400" lvl="1" indent="-457200">
              <a:lnSpc>
                <a:spcPct val="90000"/>
              </a:lnSpc>
              <a:buNone/>
            </a:pPr>
            <a:endParaRPr lang="fr-CA" dirty="0">
              <a:effectLst/>
            </a:endParaRPr>
          </a:p>
          <a:p>
            <a:pPr marL="514350" indent="-457200">
              <a:lnSpc>
                <a:spcPct val="90000"/>
              </a:lnSpc>
            </a:pPr>
            <a:r>
              <a:rPr lang="fr-CA" sz="3200" dirty="0" err="1" smtClean="0"/>
              <a:t>Paralimbic</a:t>
            </a:r>
            <a:r>
              <a:rPr lang="fr-CA" sz="3200" dirty="0" smtClean="0"/>
              <a:t> </a:t>
            </a:r>
            <a:r>
              <a:rPr lang="fr-CA" sz="3200" dirty="0"/>
              <a:t>cortex</a:t>
            </a:r>
          </a:p>
          <a:p>
            <a:pPr marL="914400" lvl="1" indent="-457200">
              <a:lnSpc>
                <a:spcPct val="90000"/>
              </a:lnSpc>
            </a:pPr>
            <a:r>
              <a:rPr lang="fr-CA" sz="2800" dirty="0" smtClean="0"/>
              <a:t> </a:t>
            </a:r>
            <a:r>
              <a:rPr lang="fr-CA" dirty="0" err="1">
                <a:effectLst/>
              </a:rPr>
              <a:t>anterior</a:t>
            </a:r>
            <a:r>
              <a:rPr lang="fr-CA" dirty="0">
                <a:effectLst/>
              </a:rPr>
              <a:t> </a:t>
            </a:r>
            <a:r>
              <a:rPr lang="fr-CA" dirty="0" err="1">
                <a:effectLst/>
              </a:rPr>
              <a:t>cingulate</a:t>
            </a:r>
            <a:endParaRPr lang="fr-CA" dirty="0">
              <a:effectLst/>
            </a:endParaRPr>
          </a:p>
          <a:p>
            <a:pPr marL="914400" lvl="1" indent="-457200">
              <a:lnSpc>
                <a:spcPct val="90000"/>
              </a:lnSpc>
            </a:pPr>
            <a:r>
              <a:rPr lang="fr-CA" dirty="0" smtClean="0">
                <a:effectLst/>
              </a:rPr>
              <a:t> </a:t>
            </a:r>
            <a:r>
              <a:rPr lang="fr-CA" dirty="0" err="1">
                <a:effectLst/>
              </a:rPr>
              <a:t>sub</a:t>
            </a:r>
            <a:r>
              <a:rPr lang="fr-CA" dirty="0">
                <a:effectLst/>
              </a:rPr>
              <a:t> </a:t>
            </a:r>
            <a:r>
              <a:rPr lang="fr-CA" dirty="0" err="1">
                <a:effectLst/>
              </a:rPr>
              <a:t>callosal</a:t>
            </a:r>
            <a:r>
              <a:rPr lang="fr-CA" dirty="0">
                <a:effectLst/>
              </a:rPr>
              <a:t> </a:t>
            </a:r>
            <a:r>
              <a:rPr lang="fr-CA" dirty="0" smtClean="0">
                <a:effectLst/>
              </a:rPr>
              <a:t>areas</a:t>
            </a:r>
          </a:p>
          <a:p>
            <a:pPr marL="914400" lvl="1" indent="-457200">
              <a:lnSpc>
                <a:spcPct val="90000"/>
              </a:lnSpc>
              <a:buNone/>
            </a:pPr>
            <a:endParaRPr lang="fr-CA" dirty="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fr-CA" dirty="0" err="1" smtClean="0"/>
              <a:t>Motor</a:t>
            </a:r>
            <a:r>
              <a:rPr lang="fr-CA" dirty="0" smtClean="0"/>
              <a:t> cortex</a:t>
            </a:r>
          </a:p>
          <a:p>
            <a:pPr lvl="1">
              <a:lnSpc>
                <a:spcPct val="90000"/>
              </a:lnSpc>
            </a:pPr>
            <a:r>
              <a:rPr lang="fr-CA" dirty="0" err="1" smtClean="0"/>
              <a:t>Primary</a:t>
            </a:r>
            <a:r>
              <a:rPr lang="fr-CA" dirty="0" smtClean="0"/>
              <a:t> -4</a:t>
            </a:r>
          </a:p>
          <a:p>
            <a:pPr lvl="1">
              <a:lnSpc>
                <a:spcPct val="90000"/>
              </a:lnSpc>
            </a:pPr>
            <a:r>
              <a:rPr lang="fr-CA" dirty="0" err="1" smtClean="0"/>
              <a:t>Premotor</a:t>
            </a:r>
            <a:r>
              <a:rPr lang="fr-CA" dirty="0" smtClean="0"/>
              <a:t>-6</a:t>
            </a:r>
          </a:p>
          <a:p>
            <a:pPr lvl="1">
              <a:lnSpc>
                <a:spcPct val="90000"/>
              </a:lnSpc>
            </a:pPr>
            <a:r>
              <a:rPr lang="fr-CA" dirty="0" err="1" smtClean="0"/>
              <a:t>Supplementary</a:t>
            </a:r>
            <a:r>
              <a:rPr lang="fr-CA" dirty="0" smtClean="0"/>
              <a:t>- </a:t>
            </a:r>
            <a:r>
              <a:rPr lang="fr-CA" dirty="0" err="1" smtClean="0"/>
              <a:t>mesial</a:t>
            </a:r>
            <a:r>
              <a:rPr lang="fr-CA" dirty="0" smtClean="0"/>
              <a:t> 6</a:t>
            </a:r>
          </a:p>
          <a:p>
            <a:pPr lvl="1">
              <a:lnSpc>
                <a:spcPct val="90000"/>
              </a:lnSpc>
            </a:pPr>
            <a:r>
              <a:rPr lang="fr-CA" dirty="0" smtClean="0"/>
              <a:t>Frontal </a:t>
            </a:r>
            <a:r>
              <a:rPr lang="fr-CA" dirty="0" err="1" smtClean="0"/>
              <a:t>eye</a:t>
            </a:r>
            <a:r>
              <a:rPr lang="fr-CA" dirty="0" smtClean="0"/>
              <a:t> </a:t>
            </a:r>
            <a:r>
              <a:rPr lang="fr-CA" dirty="0" err="1" smtClean="0"/>
              <a:t>field</a:t>
            </a:r>
            <a:r>
              <a:rPr lang="fr-CA" dirty="0" smtClean="0"/>
              <a:t>-8</a:t>
            </a:r>
          </a:p>
          <a:p>
            <a:pPr lvl="1">
              <a:lnSpc>
                <a:spcPct val="90000"/>
              </a:lnSpc>
            </a:pPr>
            <a:r>
              <a:rPr lang="fr-CA" dirty="0" err="1" smtClean="0"/>
              <a:t>Broca’s</a:t>
            </a:r>
            <a:r>
              <a:rPr lang="fr-CA" dirty="0" smtClean="0"/>
              <a:t> speech area-44/45</a:t>
            </a:r>
            <a:endParaRPr lang="en-CA" dirty="0" smtClean="0"/>
          </a:p>
          <a:p>
            <a:pPr marL="914400" lvl="1" indent="-457200">
              <a:lnSpc>
                <a:spcPct val="90000"/>
              </a:lnSpc>
            </a:pPr>
            <a:endParaRPr lang="fr-CA" sz="2800" dirty="0"/>
          </a:p>
          <a:p>
            <a:pPr marL="914400" lvl="1" indent="-457200">
              <a:lnSpc>
                <a:spcPct val="90000"/>
              </a:lnSpc>
              <a:buFont typeface="Wingdings" pitchFamily="2" charset="2"/>
              <a:buNone/>
            </a:pPr>
            <a:r>
              <a:rPr lang="en-CA" dirty="0">
                <a:effectLst/>
              </a:rPr>
              <a:t>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6" name="Picture 12" descr="fig16-01"/>
          <p:cNvPicPr>
            <a:picLocks noChangeAspect="1" noChangeArrowheads="1"/>
          </p:cNvPicPr>
          <p:nvPr/>
        </p:nvPicPr>
        <p:blipFill>
          <a:blip r:embed="rId2"/>
          <a:srcRect l="41509" t="54321" b="-162"/>
          <a:stretch>
            <a:fillRect/>
          </a:stretch>
        </p:blipFill>
        <p:spPr bwMode="auto">
          <a:xfrm>
            <a:off x="0" y="1752600"/>
            <a:ext cx="479109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3 </a:t>
            </a:r>
            <a:r>
              <a:rPr lang="en-US" i="1" dirty="0" err="1" smtClean="0"/>
              <a:t>disctinct</a:t>
            </a:r>
            <a:r>
              <a:rPr lang="en-US" i="1" dirty="0" smtClean="0"/>
              <a:t> </a:t>
            </a:r>
            <a:r>
              <a:rPr lang="en-US" i="1" dirty="0" err="1" smtClean="0"/>
              <a:t>syndromic</a:t>
            </a:r>
            <a:r>
              <a:rPr lang="en-US" i="1" dirty="0" smtClean="0"/>
              <a:t> variants</a:t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2800" dirty="0" smtClean="0">
                <a:solidFill>
                  <a:srgbClr val="FFFF00"/>
                </a:solidFill>
              </a:rPr>
              <a:t>frontal lobe variant of FTD</a:t>
            </a:r>
          </a:p>
          <a:p>
            <a:pPr lvl="1"/>
            <a:r>
              <a:rPr lang="en-US" sz="2800" dirty="0" smtClean="0">
                <a:solidFill>
                  <a:srgbClr val="FFFF00"/>
                </a:solidFill>
              </a:rPr>
              <a:t>Progressive </a:t>
            </a:r>
            <a:r>
              <a:rPr lang="en-US" sz="2800" dirty="0" err="1" smtClean="0">
                <a:solidFill>
                  <a:srgbClr val="FFFF00"/>
                </a:solidFill>
              </a:rPr>
              <a:t>nonfluent</a:t>
            </a:r>
            <a:r>
              <a:rPr lang="en-US" sz="2800" dirty="0" smtClean="0">
                <a:solidFill>
                  <a:srgbClr val="FFFF00"/>
                </a:solidFill>
              </a:rPr>
              <a:t> aphasia</a:t>
            </a:r>
          </a:p>
          <a:p>
            <a:pPr lvl="1"/>
            <a:r>
              <a:rPr lang="en-US" sz="2800" dirty="0" smtClean="0">
                <a:solidFill>
                  <a:srgbClr val="FFFF00"/>
                </a:solidFill>
              </a:rPr>
              <a:t>semantic dementia</a:t>
            </a:r>
          </a:p>
          <a:p>
            <a:pPr lvl="1"/>
            <a:endParaRPr lang="en-US" sz="2800" dirty="0" smtClean="0">
              <a:solidFill>
                <a:srgbClr val="FFFF00"/>
              </a:solidFill>
            </a:endParaRPr>
          </a:p>
          <a:p>
            <a:pPr lvl="1"/>
            <a:endParaRPr lang="en-US" sz="2800" dirty="0" smtClean="0">
              <a:solidFill>
                <a:srgbClr val="FFFF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FFFF00"/>
                </a:solidFill>
              </a:rPr>
              <a:t>The </a:t>
            </a:r>
            <a:r>
              <a:rPr lang="en-US" sz="2800" dirty="0" err="1" smtClean="0">
                <a:solidFill>
                  <a:srgbClr val="FFFF00"/>
                </a:solidFill>
              </a:rPr>
              <a:t>degerative</a:t>
            </a:r>
            <a:r>
              <a:rPr lang="en-US" sz="2800" dirty="0" smtClean="0">
                <a:solidFill>
                  <a:srgbClr val="FFFF00"/>
                </a:solidFill>
              </a:rPr>
              <a:t> process relatively spares motor areas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12" descr="fig16-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41509" t="54321" b="-162"/>
          <a:stretch>
            <a:fillRect/>
          </a:stretch>
        </p:blipFill>
        <p:spPr bwMode="auto">
          <a:xfrm>
            <a:off x="4495800" y="1752600"/>
            <a:ext cx="43434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Dorsolateral</a:t>
            </a:r>
            <a:r>
              <a:rPr lang="en-US" dirty="0" smtClean="0"/>
              <a:t> prefrontal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2174874"/>
            <a:ext cx="4040188" cy="44545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working memory                     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attention                           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abstract  thinking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creativity                    intelligence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Planning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problem solving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executive function- temporal sequencing of information and of motor planning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4545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Executive dysfunction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Memory problems:</a:t>
            </a:r>
          </a:p>
          <a:p>
            <a:pPr lvl="2">
              <a:buFont typeface="Arial" charset="0"/>
              <a:buNone/>
            </a:pPr>
            <a:r>
              <a:rPr lang="en-US" dirty="0" smtClean="0">
                <a:solidFill>
                  <a:srgbClr val="FFFF00"/>
                </a:solidFill>
              </a:rPr>
              <a:t>-Defective working memory</a:t>
            </a:r>
          </a:p>
          <a:p>
            <a:pPr lvl="2">
              <a:buFont typeface="Arial" charset="0"/>
              <a:buNone/>
            </a:pPr>
            <a:r>
              <a:rPr lang="en-US" dirty="0" smtClean="0">
                <a:solidFill>
                  <a:srgbClr val="FFFF00"/>
                </a:solidFill>
              </a:rPr>
              <a:t>-Defective retrieval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Impaired attention span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Lack of initiative &amp; spontaneity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Impaired abstract thinking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Impaired problem solving, creativity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Functions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22287"/>
          </a:xfrm>
        </p:spPr>
        <p:txBody>
          <a:bodyPr/>
          <a:lstStyle/>
          <a:p>
            <a:r>
              <a:rPr lang="en-US" dirty="0" smtClean="0"/>
              <a:t>Dysfunction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Bedside tests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228600" y="2174875"/>
            <a:ext cx="4038600" cy="395128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-Digit span, days of the week or months of the year backwards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 smtClean="0"/>
              <a:t>   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category generation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 Luria’s test of alternating sequences/ fist-edge-palm test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u="sng" dirty="0" smtClean="0"/>
              <a:t>Formal </a:t>
            </a:r>
            <a:r>
              <a:rPr lang="en-US" u="sng" dirty="0" err="1" smtClean="0"/>
              <a:t>neuropsych</a:t>
            </a:r>
            <a:r>
              <a:rPr lang="en-US" u="sng" dirty="0" smtClean="0"/>
              <a:t> tests</a:t>
            </a:r>
            <a:r>
              <a:rPr lang="en-US" dirty="0" smtClean="0"/>
              <a:t> :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 smtClean="0"/>
              <a:t>    -Wisconsin Card Sorting Test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457200" y="1371600"/>
            <a:ext cx="4040188" cy="803275"/>
          </a:xfrm>
        </p:spPr>
        <p:txBody>
          <a:bodyPr>
            <a:normAutofit fontScale="4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  <a:endParaRPr lang="en-US" sz="4900" dirty="0" smtClean="0"/>
          </a:p>
          <a:p>
            <a:r>
              <a:rPr lang="en-US" sz="4900" dirty="0" smtClean="0"/>
              <a:t>DLPFC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219200"/>
            <a:ext cx="480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dirty="0" err="1" smtClean="0"/>
              <a:t>Orbitofrontal</a:t>
            </a:r>
            <a:r>
              <a:rPr lang="en-US" dirty="0" smtClean="0"/>
              <a:t>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133600"/>
            <a:ext cx="4038600" cy="39925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Neocortical representation of limbic system</a:t>
            </a:r>
          </a:p>
          <a:p>
            <a:r>
              <a:rPr lang="en-US" sz="2800" dirty="0" smtClean="0"/>
              <a:t>closely connected with the limbic system and autonomic, visceral, and emotional processes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46482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Disinhibition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antisocial behavior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flat affect, blunted emotional response.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Lack of self awareness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Separation of action from knowledge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Euphoria, hypomania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Obsessive-compulsive behavior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Imitation and utilization behavior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‘</a:t>
            </a:r>
            <a:r>
              <a:rPr lang="en-US" dirty="0" err="1" smtClean="0">
                <a:solidFill>
                  <a:srgbClr val="FFFF00"/>
                </a:solidFill>
              </a:rPr>
              <a:t>pseudopsychopathic</a:t>
            </a:r>
            <a:r>
              <a:rPr lang="en-US" dirty="0" smtClean="0">
                <a:solidFill>
                  <a:srgbClr val="FFFF00"/>
                </a:solidFill>
              </a:rPr>
              <a:t>’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76600" cy="411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B050"/>
                </a:solidFill>
              </a:rPr>
              <a:t>Bedside tests for OFC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 smtClean="0"/>
              <a:t>        - Test sense of smell- coffee, cloves etc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 smtClean="0"/>
              <a:t>        - Go/no-go Test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 neuropsychological tests- The </a:t>
            </a:r>
            <a:r>
              <a:rPr lang="en-US" dirty="0" err="1" smtClean="0"/>
              <a:t>Stroop</a:t>
            </a:r>
            <a:r>
              <a:rPr lang="en-US" dirty="0" smtClean="0"/>
              <a:t> Test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Stroop</a:t>
            </a:r>
            <a:r>
              <a:rPr lang="en-US" dirty="0" smtClean="0"/>
              <a:t> 1935); examines the ability of the patient to inhibit  automatic responses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Card sorting tasks normal in </a:t>
            </a:r>
            <a:r>
              <a:rPr lang="en-US" dirty="0" err="1" smtClean="0"/>
              <a:t>pt.s</a:t>
            </a:r>
            <a:r>
              <a:rPr lang="en-US" dirty="0" smtClean="0"/>
              <a:t> with </a:t>
            </a:r>
            <a:r>
              <a:rPr lang="en-US" dirty="0" err="1" smtClean="0"/>
              <a:t>orbitofrontal</a:t>
            </a:r>
            <a:r>
              <a:rPr lang="en-US" dirty="0" smtClean="0"/>
              <a:t> $</a:t>
            </a:r>
          </a:p>
          <a:p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24200"/>
            <a:ext cx="3276600" cy="38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Medial frontal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811161" y="1600200"/>
            <a:ext cx="294967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600200"/>
            <a:ext cx="2971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Medial part of the superior frontal </a:t>
            </a:r>
            <a:r>
              <a:rPr lang="en-US" sz="2800" dirty="0" err="1" smtClean="0"/>
              <a:t>gyrus</a:t>
            </a:r>
            <a:r>
              <a:rPr lang="en-US" sz="2800" dirty="0" smtClean="0"/>
              <a:t>, </a:t>
            </a:r>
            <a:r>
              <a:rPr lang="en-US" sz="2800" dirty="0" err="1" smtClean="0"/>
              <a:t>cingulate</a:t>
            </a:r>
            <a:r>
              <a:rPr lang="en-US" sz="2800" dirty="0" smtClean="0"/>
              <a:t> </a:t>
            </a:r>
            <a:r>
              <a:rPr lang="en-US" sz="2800" dirty="0" err="1" smtClean="0"/>
              <a:t>gyrus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Medial prefrontal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sz="3100" dirty="0" smtClean="0"/>
          </a:p>
          <a:p>
            <a:r>
              <a:rPr lang="en-US" sz="3100" dirty="0" smtClean="0"/>
              <a:t>Social Cognition</a:t>
            </a:r>
          </a:p>
          <a:p>
            <a:r>
              <a:rPr lang="en-US" sz="3100" dirty="0" smtClean="0"/>
              <a:t>movements of the </a:t>
            </a:r>
            <a:r>
              <a:rPr lang="en-US" sz="3100" dirty="0" err="1" smtClean="0"/>
              <a:t>hand,eye</a:t>
            </a:r>
            <a:r>
              <a:rPr lang="en-US" sz="3100" dirty="0" smtClean="0"/>
              <a:t> and mouth </a:t>
            </a:r>
          </a:p>
          <a:p>
            <a:r>
              <a:rPr lang="en-US" sz="3100" dirty="0" err="1" smtClean="0"/>
              <a:t>behavioural</a:t>
            </a:r>
            <a:r>
              <a:rPr lang="en-US" sz="3100" dirty="0" smtClean="0"/>
              <a:t> responses</a:t>
            </a:r>
          </a:p>
          <a:p>
            <a:r>
              <a:rPr lang="en-US" sz="3100" dirty="0" smtClean="0"/>
              <a:t>processing of risk, fear</a:t>
            </a:r>
          </a:p>
          <a:p>
            <a:r>
              <a:rPr lang="en-US" sz="3100" dirty="0" smtClean="0"/>
              <a:t>decision making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3400" y="1600200"/>
            <a:ext cx="4343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3100" dirty="0" err="1" smtClean="0">
                <a:solidFill>
                  <a:srgbClr val="FFFF00"/>
                </a:solidFill>
              </a:rPr>
              <a:t>Akinetic</a:t>
            </a:r>
            <a:r>
              <a:rPr lang="en-US" sz="3100" dirty="0" smtClean="0">
                <a:solidFill>
                  <a:srgbClr val="FFFF00"/>
                </a:solidFill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</a:rPr>
              <a:t>mutism</a:t>
            </a:r>
            <a:r>
              <a:rPr lang="en-US" sz="3100" dirty="0" smtClean="0">
                <a:solidFill>
                  <a:srgbClr val="FFFF00"/>
                </a:solidFill>
              </a:rPr>
              <a:t>/syndrome</a:t>
            </a:r>
          </a:p>
          <a:p>
            <a:pPr lvl="1"/>
            <a:r>
              <a:rPr lang="en-US" sz="3200" dirty="0" smtClean="0">
                <a:solidFill>
                  <a:srgbClr val="FFFF00"/>
                </a:solidFill>
              </a:rPr>
              <a:t>profound apathy</a:t>
            </a:r>
          </a:p>
          <a:p>
            <a:pPr lvl="1"/>
            <a:r>
              <a:rPr lang="en-US" sz="3200" dirty="0" smtClean="0">
                <a:solidFill>
                  <a:srgbClr val="FFFF00"/>
                </a:solidFill>
              </a:rPr>
              <a:t>indifference to pain, thirst &amp; hunger </a:t>
            </a:r>
          </a:p>
          <a:p>
            <a:pPr lvl="1"/>
            <a:r>
              <a:rPr lang="en-US" sz="3200" dirty="0" smtClean="0">
                <a:solidFill>
                  <a:srgbClr val="FFFF00"/>
                </a:solidFill>
              </a:rPr>
              <a:t> absence of motor &amp; psychic initiative.</a:t>
            </a:r>
          </a:p>
          <a:p>
            <a:pPr lvl="1">
              <a:buFont typeface="Arial" charset="0"/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-Manifested by lack of spontaneous movement, absent verbalization and failure to respond to questions &amp; commands</a:t>
            </a:r>
          </a:p>
          <a:p>
            <a:pPr lvl="1">
              <a:buFont typeface="Arial" charset="0"/>
              <a:buNone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Frontal Lobe Variant of </a:t>
            </a:r>
            <a:r>
              <a:rPr lang="en-US" sz="3200" dirty="0" err="1" smtClean="0"/>
              <a:t>Frontotemporal</a:t>
            </a:r>
            <a:r>
              <a:rPr lang="en-US" sz="3200" dirty="0" smtClean="0"/>
              <a:t> Degeneration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There </a:t>
            </a:r>
            <a:r>
              <a:rPr lang="en-US" sz="2800" dirty="0"/>
              <a:t>is a marked heterogeneity </a:t>
            </a:r>
            <a:r>
              <a:rPr lang="en-US" sz="2800" dirty="0" smtClean="0"/>
              <a:t>as a result </a:t>
            </a:r>
            <a:r>
              <a:rPr lang="en-US" sz="2800" dirty="0"/>
              <a:t>of the differential involvement of selected </a:t>
            </a:r>
            <a:r>
              <a:rPr lang="en-US" sz="2800" dirty="0" smtClean="0"/>
              <a:t>brain regions</a:t>
            </a:r>
          </a:p>
          <a:p>
            <a:r>
              <a:rPr lang="en-US" sz="2800" dirty="0" smtClean="0"/>
              <a:t>Some </a:t>
            </a:r>
            <a:r>
              <a:rPr lang="en-US" sz="2800" dirty="0"/>
              <a:t>patients are </a:t>
            </a:r>
            <a:endParaRPr lang="en-US" sz="2800" dirty="0" smtClean="0"/>
          </a:p>
          <a:p>
            <a:pPr lvl="1"/>
            <a:r>
              <a:rPr lang="en-US" sz="2800" dirty="0" err="1" smtClean="0"/>
              <a:t>disinhibited</a:t>
            </a:r>
            <a:r>
              <a:rPr lang="en-US" sz="2800" dirty="0"/>
              <a:t>, fatuous, purposelessly overactive,</a:t>
            </a:r>
          </a:p>
          <a:p>
            <a:pPr lvl="1"/>
            <a:r>
              <a:rPr lang="en-US" sz="2800" dirty="0"/>
              <a:t>easily distracted, socially inappropriate, and display a lack </a:t>
            </a:r>
            <a:r>
              <a:rPr lang="en-US" sz="2800" dirty="0" smtClean="0"/>
              <a:t>of concern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whereas others are </a:t>
            </a:r>
            <a:endParaRPr lang="en-US" sz="2800" dirty="0" smtClean="0"/>
          </a:p>
          <a:p>
            <a:pPr lvl="1"/>
            <a:r>
              <a:rPr lang="en-US" sz="2800" dirty="0" smtClean="0"/>
              <a:t>apathetic</a:t>
            </a:r>
            <a:r>
              <a:rPr lang="en-US" sz="2800" dirty="0"/>
              <a:t>, inert, display a lack of volition,</a:t>
            </a:r>
          </a:p>
          <a:p>
            <a:pPr lvl="1"/>
            <a:r>
              <a:rPr lang="en-US" sz="2800" dirty="0"/>
              <a:t>mentally rigid, and </a:t>
            </a:r>
            <a:r>
              <a:rPr lang="en-US" sz="2800" dirty="0" smtClean="0"/>
              <a:t>perseverate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 &amp;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dirty="0" smtClean="0"/>
              <a:t>The macroscopic inspection of the brain and the conventional MR images show cortical atrophy with a “knife-blade” pattern involving the frontal lobes, and less severely, the temporal lobes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13355" t="5620" r="8397" b="3852"/>
          <a:stretch>
            <a:fillRect/>
          </a:stretch>
        </p:blipFill>
        <p:spPr bwMode="auto">
          <a:xfrm>
            <a:off x="4724400" y="2895600"/>
            <a:ext cx="4051040" cy="3581400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-350" r="45676"/>
          <a:stretch>
            <a:fillRect/>
          </a:stretch>
        </p:blipFill>
        <p:spPr bwMode="auto">
          <a:xfrm>
            <a:off x="5128997" y="279378"/>
            <a:ext cx="3557803" cy="254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3352800" cy="4525963"/>
          </a:xfrm>
        </p:spPr>
        <p:txBody>
          <a:bodyPr/>
          <a:lstStyle/>
          <a:p>
            <a:r>
              <a:rPr lang="en-US" dirty="0">
                <a:latin typeface="Arial Narrow" pitchFamily="34" charset="0"/>
              </a:rPr>
              <a:t>The term asymmetric cortical </a:t>
            </a:r>
            <a:r>
              <a:rPr lang="en-US" dirty="0" smtClean="0">
                <a:latin typeface="Arial Narrow" pitchFamily="34" charset="0"/>
              </a:rPr>
              <a:t>degenerative syndromes </a:t>
            </a:r>
            <a:r>
              <a:rPr lang="en-US" dirty="0">
                <a:latin typeface="Arial Narrow" pitchFamily="34" charset="0"/>
              </a:rPr>
              <a:t>designate any brain affliction that </a:t>
            </a:r>
            <a:r>
              <a:rPr lang="en-US" dirty="0" smtClean="0">
                <a:latin typeface="Arial Narrow" pitchFamily="34" charset="0"/>
              </a:rPr>
              <a:t>results in </a:t>
            </a:r>
            <a:r>
              <a:rPr lang="en-US" dirty="0">
                <a:latin typeface="Arial Narrow" pitchFamily="34" charset="0"/>
              </a:rPr>
              <a:t>selective atrophy, particularly with </a:t>
            </a:r>
            <a:r>
              <a:rPr lang="en-US" dirty="0" smtClean="0">
                <a:latin typeface="Arial Narrow" pitchFamily="34" charset="0"/>
              </a:rPr>
              <a:t>an asymmetric pattern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81400" y="1447800"/>
            <a:ext cx="502603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8382000" cy="5715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MR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HI signal on the long repetition time sequences in the frontal cortex and adjacent WM, </a:t>
            </a:r>
            <a:r>
              <a:rPr lang="en-US" sz="2800" dirty="0" err="1" smtClean="0"/>
              <a:t>esp</a:t>
            </a:r>
            <a:r>
              <a:rPr lang="en-US" sz="2800" dirty="0" smtClean="0"/>
              <a:t> in advanced stages (extensive </a:t>
            </a:r>
            <a:r>
              <a:rPr lang="en-US" sz="2800" dirty="0" err="1" smtClean="0"/>
              <a:t>gliosis</a:t>
            </a:r>
            <a:r>
              <a:rPr lang="en-US" sz="2800" dirty="0" smtClean="0"/>
              <a:t> and </a:t>
            </a:r>
            <a:r>
              <a:rPr lang="en-US" sz="2800" dirty="0" err="1" smtClean="0"/>
              <a:t>demyelination</a:t>
            </a:r>
            <a:r>
              <a:rPr lang="en-US" sz="2800" dirty="0" smtClean="0"/>
              <a:t>)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 NM studies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/>
              <a:t>hypoperfusion</a:t>
            </a:r>
            <a:r>
              <a:rPr lang="en-US" sz="2800" dirty="0" smtClean="0"/>
              <a:t> of the frontal lobes and show a positive correlation with the severity of cortical atrophy that is depicted by MR</a:t>
            </a:r>
          </a:p>
          <a:p>
            <a:pPr>
              <a:buNone/>
            </a:pPr>
            <a:endParaRPr lang="en-US" sz="2800" dirty="0" smtClean="0"/>
          </a:p>
          <a:p>
            <a:pPr lvl="1"/>
            <a:r>
              <a:rPr lang="en-US" dirty="0" smtClean="0"/>
              <a:t>Progression of the atrophy by prospective MR studies can also be correlated with the severity of clinical features and NM findings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Progressive Non fluent Aphasia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Expressive language disorder </a:t>
            </a:r>
          </a:p>
          <a:p>
            <a:r>
              <a:rPr lang="en-US" sz="2800" dirty="0" smtClean="0"/>
              <a:t>problems in word retrieval occur</a:t>
            </a:r>
          </a:p>
          <a:p>
            <a:r>
              <a:rPr lang="en-US" sz="2800" dirty="0" smtClean="0"/>
              <a:t>Patients present with changes in fluency, pronunciation, or difficulty in word location. </a:t>
            </a:r>
          </a:p>
          <a:p>
            <a:r>
              <a:rPr lang="en-US" sz="2800" dirty="0" smtClean="0"/>
              <a:t>Phonologic errors are usually obvious in conversation.</a:t>
            </a:r>
          </a:p>
          <a:p>
            <a:r>
              <a:rPr lang="en-US" sz="2800" dirty="0" smtClean="0"/>
              <a:t>Behavioral changes are uncommon until later in the disease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in aphasic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MRI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 typical widening of the left </a:t>
            </a:r>
            <a:r>
              <a:rPr lang="en-US" sz="2800" dirty="0" err="1" smtClean="0"/>
              <a:t>Sylvian</a:t>
            </a:r>
            <a:r>
              <a:rPr lang="en-US" sz="2800" dirty="0" smtClean="0"/>
              <a:t> fissure with atrophy of the </a:t>
            </a:r>
            <a:r>
              <a:rPr lang="en-US" sz="2800" dirty="0" err="1" smtClean="0"/>
              <a:t>insula</a:t>
            </a:r>
            <a:r>
              <a:rPr lang="en-US" sz="2800" dirty="0" smtClean="0"/>
              <a:t>, inferior frontal lobe, and superior temporal lobe</a:t>
            </a:r>
          </a:p>
          <a:p>
            <a:r>
              <a:rPr lang="en-US" sz="2800" dirty="0" smtClean="0"/>
              <a:t>The medial temporal structures are spared</a:t>
            </a:r>
          </a:p>
          <a:p>
            <a:r>
              <a:rPr lang="en-US" sz="2800" dirty="0" smtClean="0"/>
              <a:t>NM studies show decreased blood flow and </a:t>
            </a:r>
            <a:r>
              <a:rPr lang="en-US" sz="2800" dirty="0" err="1" smtClean="0"/>
              <a:t>hypometabolism</a:t>
            </a:r>
            <a:r>
              <a:rPr lang="en-US" sz="2800" dirty="0" smtClean="0"/>
              <a:t> in the involved structures before the development of the atrophy in both fluent and </a:t>
            </a:r>
            <a:r>
              <a:rPr lang="en-US" sz="2800" dirty="0" err="1" smtClean="0"/>
              <a:t>nonfluent</a:t>
            </a:r>
            <a:r>
              <a:rPr lang="en-US" sz="2800" dirty="0" smtClean="0"/>
              <a:t> subtypes of PPA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36907" y="0"/>
            <a:ext cx="91809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Temporal Lobe Variants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There is consistent implication of right temporal lobe atrophy with psychiatric syndromes, behavioral disturbances, and </a:t>
            </a:r>
            <a:r>
              <a:rPr lang="en-US" sz="2800" dirty="0" err="1" smtClean="0"/>
              <a:t>visuospatial</a:t>
            </a:r>
            <a:r>
              <a:rPr lang="en-US" sz="2800" dirty="0" smtClean="0"/>
              <a:t> compromise (facial recognition)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Left temporal lobe atrophy is generally related to language and speech </a:t>
            </a:r>
            <a:r>
              <a:rPr lang="en-US" dirty="0" smtClean="0"/>
              <a:t>disturbances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2133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2700" b="1" dirty="0" smtClean="0">
                <a:solidFill>
                  <a:srgbClr val="FFFF00"/>
                </a:solidFill>
              </a:rPr>
              <a:t>Left Temporal Lobe Variant</a:t>
            </a:r>
            <a:br>
              <a:rPr lang="en-US" sz="2700" b="1" dirty="0" smtClean="0">
                <a:solidFill>
                  <a:srgbClr val="FFFF00"/>
                </a:solidFill>
              </a:rPr>
            </a:br>
            <a:r>
              <a:rPr lang="en-US" sz="2700" b="1" i="1" dirty="0" smtClean="0">
                <a:solidFill>
                  <a:srgbClr val="FFFF00"/>
                </a:solidFill>
              </a:rPr>
              <a:t>Semantic Dementia</a:t>
            </a:r>
            <a:r>
              <a:rPr lang="en-US" sz="3200" b="1" i="1" dirty="0" smtClean="0"/>
              <a:t/>
            </a:r>
            <a:br>
              <a:rPr lang="en-US" sz="3200" b="1" i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7467600" cy="456895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often begins with a difficulty in naming and comprehending single nouns, with progressive loss of word meaning</a:t>
            </a:r>
          </a:p>
          <a:p>
            <a:r>
              <a:rPr lang="en-US" sz="2800" dirty="0" smtClean="0"/>
              <a:t>Although patients maintain good articulation and syntax, they tend to use substitute phrases and stereotypical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Some show deficits on nonverbal tasks that use visual, auditory, and other modalities</a:t>
            </a:r>
          </a:p>
          <a:p>
            <a:pPr lvl="1">
              <a:buNone/>
            </a:pP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>
                <a:solidFill>
                  <a:srgbClr val="FFFF00"/>
                </a:solidFill>
              </a:rPr>
              <a:t>key impairment in SD is a breakdown in conceptual knowledge rather than a specific problem with language</a:t>
            </a:r>
          </a:p>
          <a:p>
            <a:pPr lvl="1"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/>
              <a:t>Left temporal lobe degeneration have a normal behavioral and psychiatric status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Imaging in left temporal variant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Particular pattern of left temporal lobe atrophy, especially in the anterior and lateral portions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entorhinal</a:t>
            </a:r>
            <a:r>
              <a:rPr lang="en-US" dirty="0" smtClean="0"/>
              <a:t>, </a:t>
            </a:r>
            <a:r>
              <a:rPr lang="en-US" dirty="0" err="1" smtClean="0"/>
              <a:t>parahippocampal</a:t>
            </a:r>
            <a:r>
              <a:rPr lang="en-US" dirty="0" smtClean="0"/>
              <a:t>, and </a:t>
            </a:r>
            <a:r>
              <a:rPr lang="en-US" dirty="0" err="1" smtClean="0"/>
              <a:t>fusiform</a:t>
            </a:r>
            <a:r>
              <a:rPr lang="en-US" dirty="0" smtClean="0"/>
              <a:t> </a:t>
            </a:r>
            <a:r>
              <a:rPr lang="en-US" dirty="0" err="1" smtClean="0"/>
              <a:t>gyri</a:t>
            </a:r>
            <a:r>
              <a:rPr lang="en-US" dirty="0" smtClean="0"/>
              <a:t> are often affected</a:t>
            </a:r>
          </a:p>
          <a:p>
            <a:pPr lvl="1"/>
            <a:r>
              <a:rPr lang="en-US" dirty="0" smtClean="0"/>
              <a:t>The R TL can be involved to a less severe degree</a:t>
            </a:r>
          </a:p>
          <a:p>
            <a:r>
              <a:rPr lang="en-US" sz="2800" dirty="0" smtClean="0"/>
              <a:t> FLAIR and T2-W images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 high signal intensity in the corresponding </a:t>
            </a:r>
            <a:r>
              <a:rPr lang="en-US" sz="2800" dirty="0" err="1" smtClean="0"/>
              <a:t>subcortical</a:t>
            </a:r>
            <a:r>
              <a:rPr lang="en-US" sz="2800" dirty="0" smtClean="0"/>
              <a:t> white matter, which is related to </a:t>
            </a:r>
            <a:r>
              <a:rPr lang="en-US" sz="2800" dirty="0" err="1" smtClean="0"/>
              <a:t>gliosis</a:t>
            </a:r>
            <a:r>
              <a:rPr lang="en-US" sz="2800" dirty="0" smtClean="0"/>
              <a:t> and </a:t>
            </a:r>
            <a:r>
              <a:rPr lang="en-US" sz="2800" dirty="0" err="1" smtClean="0"/>
              <a:t>demyelination</a:t>
            </a: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14400" y="1"/>
            <a:ext cx="6761710" cy="689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113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Right Temporal Lobe Variant</a:t>
            </a:r>
            <a:br>
              <a:rPr lang="en-US" sz="4000" b="1" dirty="0" smtClean="0"/>
            </a:br>
            <a:r>
              <a:rPr lang="en-US" sz="4000" b="1" i="1" dirty="0" smtClean="0"/>
              <a:t>“Behavior Variant”</a:t>
            </a:r>
            <a:br>
              <a:rPr lang="en-US" sz="4000" b="1" i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Asymetric</a:t>
            </a:r>
            <a:r>
              <a:rPr lang="en-US" sz="2800" dirty="0" smtClean="0"/>
              <a:t>, right-sided, temporal atrophy </a:t>
            </a:r>
          </a:p>
          <a:p>
            <a:r>
              <a:rPr lang="en-US" sz="2800" dirty="0" smtClean="0"/>
              <a:t>memory impairment of episodic memory </a:t>
            </a:r>
          </a:p>
          <a:p>
            <a:r>
              <a:rPr lang="en-US" sz="2800" dirty="0" smtClean="0"/>
              <a:t>disorders of behavior</a:t>
            </a:r>
          </a:p>
          <a:p>
            <a:r>
              <a:rPr lang="en-US" sz="2800" dirty="0" err="1" smtClean="0"/>
              <a:t>prosopagnosia</a:t>
            </a:r>
            <a:r>
              <a:rPr lang="en-US" sz="2800" dirty="0" smtClean="0"/>
              <a:t> reported in 60% of patients</a:t>
            </a:r>
          </a:p>
          <a:p>
            <a:r>
              <a:rPr lang="en-US" sz="2800" dirty="0" smtClean="0"/>
              <a:t>Other additional symptoms include </a:t>
            </a:r>
          </a:p>
          <a:p>
            <a:pPr lvl="1"/>
            <a:r>
              <a:rPr lang="en-US" sz="2800" dirty="0" smtClean="0"/>
              <a:t>visual hallucinations, involving visions of snakes and headless figures</a:t>
            </a:r>
          </a:p>
          <a:p>
            <a:pPr lvl="1"/>
            <a:r>
              <a:rPr lang="en-US" sz="2800" dirty="0" smtClean="0"/>
              <a:t>abnormal responses to somatic and sensory stimuli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0" y="1524000"/>
            <a:ext cx="38862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Current understanding of various lobar functions has been </a:t>
            </a:r>
            <a:r>
              <a:rPr lang="en-US" dirty="0" err="1" smtClean="0"/>
              <a:t>revolutionarised</a:t>
            </a:r>
            <a:r>
              <a:rPr lang="en-US" dirty="0" smtClean="0"/>
              <a:t> by the </a:t>
            </a:r>
            <a:r>
              <a:rPr lang="en-US" dirty="0" err="1" smtClean="0"/>
              <a:t>clinico</a:t>
            </a:r>
            <a:r>
              <a:rPr lang="en-US" dirty="0" smtClean="0"/>
              <a:t> radiological correlation studies of asymmetric degeneration syndromes</a:t>
            </a:r>
          </a:p>
          <a:p>
            <a:r>
              <a:rPr lang="en-US" dirty="0" err="1" smtClean="0"/>
              <a:t>Frontotemporal</a:t>
            </a:r>
            <a:r>
              <a:rPr lang="en-US" dirty="0" smtClean="0"/>
              <a:t> degeneration (FTD)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Arnold Pick in 1892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350585" y="1600200"/>
            <a:ext cx="349717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“Behavior Variant”</a:t>
            </a:r>
            <a:br>
              <a:rPr lang="en-US" b="1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clear dominance of psychiatric manifestations and behavioral </a:t>
            </a:r>
            <a:r>
              <a:rPr lang="en-US" sz="2800" dirty="0" err="1" smtClean="0"/>
              <a:t>disturbances,which</a:t>
            </a:r>
            <a:r>
              <a:rPr lang="en-US" sz="2800" dirty="0" smtClean="0"/>
              <a:t> are rather different from those that are involved in </a:t>
            </a:r>
            <a:r>
              <a:rPr lang="en-US" sz="2800" dirty="0" err="1" smtClean="0"/>
              <a:t>fvFTD</a:t>
            </a:r>
            <a:endParaRPr lang="en-US" sz="2800" dirty="0" smtClean="0"/>
          </a:p>
          <a:p>
            <a:pPr lvl="1"/>
            <a:r>
              <a:rPr lang="en-US" sz="2800" dirty="0" smtClean="0"/>
              <a:t>irritability</a:t>
            </a:r>
          </a:p>
          <a:p>
            <a:pPr lvl="1"/>
            <a:r>
              <a:rPr lang="en-US" sz="2800" dirty="0" smtClean="0"/>
              <a:t>Impulsiveness</a:t>
            </a:r>
          </a:p>
          <a:p>
            <a:pPr lvl="1"/>
            <a:r>
              <a:rPr lang="en-US" sz="2800" dirty="0" smtClean="0"/>
              <a:t>Eccentricity</a:t>
            </a:r>
          </a:p>
          <a:p>
            <a:pPr lvl="1"/>
            <a:r>
              <a:rPr lang="en-US" sz="2800" dirty="0" smtClean="0"/>
              <a:t> limited and fixed ideas</a:t>
            </a:r>
          </a:p>
          <a:p>
            <a:pPr lvl="1"/>
            <a:r>
              <a:rPr lang="en-US" sz="2800" dirty="0" smtClean="0"/>
              <a:t>Hyper religiosity</a:t>
            </a:r>
          </a:p>
          <a:p>
            <a:pPr lvl="1"/>
            <a:r>
              <a:rPr lang="en-US" sz="2800" dirty="0" smtClean="0"/>
              <a:t>decreased facial expression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Behaviour variant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 smtClean="0"/>
              <a:t>MRI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 marked atrophy of R TL with </a:t>
            </a:r>
            <a:r>
              <a:rPr lang="en-US" sz="2800" dirty="0" err="1" smtClean="0"/>
              <a:t>hyperintensity</a:t>
            </a:r>
            <a:r>
              <a:rPr lang="en-US" sz="2800" dirty="0" smtClean="0"/>
              <a:t> on T2&amp; FLAIR sequences in the underlying </a:t>
            </a:r>
            <a:r>
              <a:rPr lang="en-US" sz="2800" dirty="0" err="1" smtClean="0"/>
              <a:t>subcortical</a:t>
            </a:r>
            <a:r>
              <a:rPr lang="en-US" sz="2800" dirty="0" smtClean="0"/>
              <a:t> </a:t>
            </a:r>
            <a:r>
              <a:rPr lang="en-US" sz="2800" dirty="0" err="1" smtClean="0"/>
              <a:t>WM,esp</a:t>
            </a:r>
            <a:r>
              <a:rPr lang="en-US" sz="2800" dirty="0" smtClean="0"/>
              <a:t>. in the anterior and medial regions</a:t>
            </a:r>
          </a:p>
          <a:p>
            <a:pPr lvl="0"/>
            <a:r>
              <a:rPr lang="en-US" sz="2800" dirty="0" smtClean="0"/>
              <a:t>These correlate well with NM </a:t>
            </a:r>
            <a:r>
              <a:rPr lang="en-US" sz="2800" dirty="0" err="1" smtClean="0"/>
              <a:t>studies</a:t>
            </a:r>
            <a:r>
              <a:rPr lang="en-US" sz="2800" dirty="0" err="1" smtClean="0">
                <a:sym typeface="Wingdings" pitchFamily="2" charset="2"/>
              </a:rPr>
              <a:t></a:t>
            </a:r>
            <a:r>
              <a:rPr lang="en-US" sz="2800" dirty="0" err="1" smtClean="0"/>
              <a:t>hypoperfusion</a:t>
            </a:r>
            <a:r>
              <a:rPr lang="en-US" sz="2800" dirty="0" smtClean="0"/>
              <a:t>/</a:t>
            </a:r>
            <a:r>
              <a:rPr lang="en-US" sz="2800" dirty="0" err="1" smtClean="0"/>
              <a:t>hypometabolism</a:t>
            </a:r>
            <a:r>
              <a:rPr lang="en-US" sz="2800" dirty="0" smtClean="0"/>
              <a:t> in these regions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24512" y="0"/>
            <a:ext cx="5914487" cy="703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Progressive </a:t>
            </a:r>
            <a:r>
              <a:rPr lang="en-US" b="1" i="1" dirty="0" err="1" smtClean="0"/>
              <a:t>Prosopagnosia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represents a specific subtype of right temporal degeneration with more selective involvement and distinct symptoms</a:t>
            </a:r>
          </a:p>
          <a:p>
            <a:r>
              <a:rPr lang="en-US" dirty="0" smtClean="0"/>
              <a:t>progressive inability to recognize familiar faces in the absence of severe intellectual and cognitive impairments</a:t>
            </a:r>
          </a:p>
          <a:p>
            <a:r>
              <a:rPr lang="en-US" dirty="0" smtClean="0"/>
              <a:t> recognition of people is accomplished by their voice or gait</a:t>
            </a:r>
          </a:p>
          <a:p>
            <a:r>
              <a:rPr lang="en-US" dirty="0" smtClean="0"/>
              <a:t>Occasionally, even the identification of the patient’s own face is impaired</a:t>
            </a:r>
          </a:p>
          <a:p>
            <a:r>
              <a:rPr lang="en-US" dirty="0" smtClean="0"/>
              <a:t>Some consider PP to be a right hemisphere variant of SD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800600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/>
              <a:t>MRI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atrophy in the medial and inferior </a:t>
            </a:r>
            <a:r>
              <a:rPr lang="en-US" sz="2800" dirty="0" err="1" smtClean="0"/>
              <a:t>nondominant</a:t>
            </a:r>
            <a:r>
              <a:rPr lang="en-US" sz="2800" dirty="0" smtClean="0"/>
              <a:t> occipital and temporal lobes</a:t>
            </a:r>
          </a:p>
          <a:p>
            <a:r>
              <a:rPr lang="en-US" sz="2800" dirty="0" smtClean="0"/>
              <a:t>The coronal FLAIR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demonstrate the underlying </a:t>
            </a:r>
            <a:r>
              <a:rPr lang="en-US" sz="2800" dirty="0" err="1" smtClean="0"/>
              <a:t>subcortical</a:t>
            </a:r>
            <a:r>
              <a:rPr lang="en-US" sz="2800" dirty="0" smtClean="0"/>
              <a:t> WM </a:t>
            </a:r>
            <a:r>
              <a:rPr lang="en-US" sz="2800" dirty="0" err="1" smtClean="0"/>
              <a:t>gliosis</a:t>
            </a:r>
            <a:endParaRPr lang="en-US" sz="2800" dirty="0" smtClean="0"/>
          </a:p>
          <a:p>
            <a:pPr lvl="0"/>
            <a:r>
              <a:rPr lang="en-US" sz="2800" dirty="0" smtClean="0"/>
              <a:t>As the involvement is predominant in a small area (</a:t>
            </a:r>
            <a:r>
              <a:rPr lang="en-US" sz="2800" dirty="0" err="1" smtClean="0"/>
              <a:t>fusiform</a:t>
            </a:r>
            <a:r>
              <a:rPr lang="en-US" sz="2800" dirty="0" smtClean="0"/>
              <a:t> </a:t>
            </a:r>
            <a:r>
              <a:rPr lang="en-US" sz="2800" dirty="0" err="1" smtClean="0"/>
              <a:t>gyrus</a:t>
            </a:r>
            <a:r>
              <a:rPr lang="en-US" sz="2800" dirty="0" smtClean="0"/>
              <a:t>), the NM techniques has spatial limitations in this setting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743200"/>
            <a:ext cx="82296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single-modality whole-brain and ROI information FDG-PET provided higher accuracy rates for </a:t>
            </a:r>
            <a:r>
              <a:rPr lang="en-US" dirty="0" err="1" smtClean="0"/>
              <a:t>both,detection</a:t>
            </a:r>
            <a:r>
              <a:rPr lang="en-US" dirty="0" smtClean="0"/>
              <a:t> and differentiation of AD and FTLD compared to structural information from MRI</a:t>
            </a:r>
          </a:p>
          <a:p>
            <a:r>
              <a:rPr lang="en-US" dirty="0" smtClean="0"/>
              <a:t>The ROI-based multimodal classification, combining FDG-PET and MRI information, was highly superior to the </a:t>
            </a:r>
            <a:r>
              <a:rPr lang="en-US" dirty="0" err="1" smtClean="0"/>
              <a:t>unimodal</a:t>
            </a:r>
            <a:r>
              <a:rPr lang="en-US" dirty="0" smtClean="0"/>
              <a:t> approach </a:t>
            </a:r>
          </a:p>
          <a:p>
            <a:r>
              <a:rPr lang="en-US" dirty="0" smtClean="0"/>
              <a:t>With this method, accuracy rate  was 94% for the differentiation of AD and FTLD patients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202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1" y="15603"/>
            <a:ext cx="5181600" cy="688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Why there  are so many types/variants for FTD??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2514600"/>
            <a:ext cx="8229600" cy="3962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Three major proteins have been identified as leading players in the mechanism of </a:t>
            </a:r>
            <a:r>
              <a:rPr lang="en-US" sz="2800" dirty="0" err="1" smtClean="0"/>
              <a:t>neurodegeneration</a:t>
            </a:r>
            <a:r>
              <a:rPr lang="en-US" sz="2800" dirty="0" smtClean="0"/>
              <a:t> of the FTLDs</a:t>
            </a:r>
          </a:p>
          <a:p>
            <a:pPr lvl="1"/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microtubule associated protein, tau (MAPT)</a:t>
            </a:r>
          </a:p>
          <a:p>
            <a:pPr lvl="1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transactive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response DNA binding protein of 43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kD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(TDP-43) </a:t>
            </a:r>
          </a:p>
          <a:p>
            <a:pPr lvl="1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Tumor associated protein fused in sarcoma (FUS)</a:t>
            </a:r>
          </a:p>
          <a:p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228600" y="0"/>
            <a:ext cx="86201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1600200"/>
            <a:ext cx="1314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 r="22222"/>
          <a:stretch>
            <a:fillRect/>
          </a:stretch>
        </p:blipFill>
        <p:spPr bwMode="auto">
          <a:xfrm>
            <a:off x="5486400" y="1600200"/>
            <a:ext cx="213359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Posterior Cortical Atrophy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first described by Benson et al in 1988</a:t>
            </a:r>
          </a:p>
          <a:p>
            <a:r>
              <a:rPr lang="en-US" dirty="0" smtClean="0"/>
              <a:t>Progressive degeneration of the right temporal lobe was described by Tyrrell et al in 1990</a:t>
            </a:r>
          </a:p>
          <a:p>
            <a:r>
              <a:rPr lang="en-US" dirty="0" smtClean="0"/>
              <a:t>Till the advent of molecular genetics the progressive disorders without Pick’s or AD pathology on HPE were designated as non specific </a:t>
            </a:r>
            <a:r>
              <a:rPr lang="en-US" dirty="0" err="1" smtClean="0"/>
              <a:t>disorders</a:t>
            </a:r>
            <a:r>
              <a:rPr lang="en-US" dirty="0" err="1" smtClean="0">
                <a:sym typeface="Wingdings" pitchFamily="2" charset="2"/>
              </a:rPr>
              <a:t>now</a:t>
            </a:r>
            <a:r>
              <a:rPr lang="en-US" dirty="0" smtClean="0">
                <a:sym typeface="Wingdings" pitchFamily="2" charset="2"/>
              </a:rPr>
              <a:t> most of those fall into category of </a:t>
            </a:r>
            <a:r>
              <a:rPr lang="en-US" dirty="0" err="1" smtClean="0">
                <a:sym typeface="Wingdings" pitchFamily="2" charset="2"/>
              </a:rPr>
              <a:t>taupathy</a:t>
            </a:r>
            <a:r>
              <a:rPr lang="en-US" dirty="0" smtClean="0">
                <a:sym typeface="Wingdings" pitchFamily="2" charset="2"/>
              </a:rPr>
              <a:t> or </a:t>
            </a:r>
            <a:r>
              <a:rPr lang="en-US" dirty="0" err="1" smtClean="0">
                <a:sym typeface="Wingdings" pitchFamily="2" charset="2"/>
              </a:rPr>
              <a:t>ubiquitinopathy</a:t>
            </a:r>
            <a:endParaRPr lang="en-US" dirty="0" smtClean="0"/>
          </a:p>
          <a:p>
            <a:r>
              <a:rPr lang="en-US" dirty="0" err="1" smtClean="0"/>
              <a:t>Tauopathy</a:t>
            </a:r>
            <a:r>
              <a:rPr lang="en-US" dirty="0" smtClean="0"/>
              <a:t>  that was first described  by </a:t>
            </a:r>
            <a:r>
              <a:rPr lang="en-US" dirty="0" err="1" smtClean="0"/>
              <a:t>Rebeiz</a:t>
            </a:r>
            <a:r>
              <a:rPr lang="en-US" dirty="0" smtClean="0"/>
              <a:t> et al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484071" cy="667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Rohrer et al. suggested that MAPΤ mutations are more often associated with symmetric atrophy on MRI than </a:t>
            </a:r>
            <a:r>
              <a:rPr lang="en-US" sz="2800" dirty="0" err="1" smtClean="0"/>
              <a:t>proganulin</a:t>
            </a:r>
            <a:r>
              <a:rPr lang="en-US" sz="2800" dirty="0" smtClean="0"/>
              <a:t> mutations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18333" t="-55"/>
          <a:stretch>
            <a:fillRect/>
          </a:stretch>
        </p:blipFill>
        <p:spPr bwMode="auto">
          <a:xfrm>
            <a:off x="914400" y="0"/>
            <a:ext cx="7467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19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Semantic dementia is associated with FTLD-TDP(83% FTLD-TDP pathology)</a:t>
            </a:r>
          </a:p>
          <a:p>
            <a:r>
              <a:rPr lang="en-US" dirty="0" smtClean="0"/>
              <a:t>PNFA is associated predominantly with FTLD-tau (70%)</a:t>
            </a:r>
          </a:p>
          <a:p>
            <a:r>
              <a:rPr lang="en-US" dirty="0" err="1" smtClean="0"/>
              <a:t>bvFTD</a:t>
            </a:r>
            <a:r>
              <a:rPr lang="en-US" dirty="0" smtClean="0"/>
              <a:t> syndrome shows almost equal proportions of FTLD-tau and FTLD-TDP.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895600"/>
            <a:ext cx="8229600" cy="3230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evidence is emerging to suggest that the clear distinction drawn between FTD and CBD by the existing viewpoint, needs revision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48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020367" y="2514600"/>
            <a:ext cx="6294833" cy="447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48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-26988"/>
            <a:ext cx="69342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/>
              <a:t>Variable  </a:t>
            </a:r>
            <a:r>
              <a:rPr lang="en-US" sz="2800" dirty="0" err="1" smtClean="0"/>
              <a:t>histologic</a:t>
            </a:r>
            <a:r>
              <a:rPr lang="en-US" sz="2800" dirty="0" smtClean="0"/>
              <a:t> patterns </a:t>
            </a:r>
          </a:p>
          <a:p>
            <a:r>
              <a:rPr lang="en-US" sz="2800" dirty="0" smtClean="0"/>
              <a:t> various degrees of neuronal loss , swollen neurons  and </a:t>
            </a:r>
            <a:r>
              <a:rPr lang="en-US" sz="2800" dirty="0" err="1" smtClean="0"/>
              <a:t>gliosis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Pick cells and Pick bodies(</a:t>
            </a:r>
            <a:r>
              <a:rPr lang="en-US" sz="2800" dirty="0" err="1" smtClean="0">
                <a:solidFill>
                  <a:srgbClr val="FFFF00"/>
                </a:solidFill>
              </a:rPr>
              <a:t>argentophilic</a:t>
            </a:r>
            <a:r>
              <a:rPr lang="en-US" sz="2800" dirty="0" smtClean="0">
                <a:solidFill>
                  <a:srgbClr val="FFFF00"/>
                </a:solidFill>
              </a:rPr>
              <a:t> inclusions) </a:t>
            </a:r>
            <a:r>
              <a:rPr lang="en-US" sz="2800" dirty="0" smtClean="0"/>
              <a:t>in some</a:t>
            </a:r>
          </a:p>
          <a:p>
            <a:r>
              <a:rPr lang="en-US" sz="2800" dirty="0" smtClean="0"/>
              <a:t>TDP-43 positive </a:t>
            </a:r>
            <a:r>
              <a:rPr lang="en-US" sz="2800" dirty="0" err="1" smtClean="0"/>
              <a:t>intracytoplasmic</a:t>
            </a:r>
            <a:r>
              <a:rPr lang="en-US" sz="2800" dirty="0" smtClean="0"/>
              <a:t> inclusions</a:t>
            </a:r>
          </a:p>
          <a:p>
            <a:r>
              <a:rPr lang="en-US" sz="2800" dirty="0" smtClean="0"/>
              <a:t>TDP-43 positive </a:t>
            </a:r>
            <a:r>
              <a:rPr lang="en-US" sz="2800" dirty="0" err="1" smtClean="0"/>
              <a:t>neurites</a:t>
            </a:r>
            <a:r>
              <a:rPr lang="en-US" sz="2800" dirty="0" smtClean="0"/>
              <a:t> in the frontal cortex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dirty="0" smtClean="0"/>
              <a:t>Pick’s  cells: </a:t>
            </a:r>
            <a:r>
              <a:rPr lang="en-US" sz="2400" dirty="0" err="1" smtClean="0"/>
              <a:t>arygrophilic</a:t>
            </a:r>
            <a:r>
              <a:rPr lang="en-US" sz="2400" dirty="0" smtClean="0"/>
              <a:t> </a:t>
            </a:r>
            <a:r>
              <a:rPr lang="en-US" sz="2400" dirty="0" err="1" smtClean="0"/>
              <a:t>intracytoplasmic</a:t>
            </a:r>
            <a:r>
              <a:rPr lang="en-US" sz="2400" dirty="0" smtClean="0"/>
              <a:t> inclusions are seen in neurons of the dentate </a:t>
            </a:r>
            <a:r>
              <a:rPr lang="en-US" sz="2400" dirty="0" err="1" smtClean="0"/>
              <a:t>gyrus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0"/>
            <a:ext cx="6781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term  asymmetric </a:t>
            </a:r>
            <a:r>
              <a:rPr lang="en-US" dirty="0" err="1" smtClean="0"/>
              <a:t>corticl</a:t>
            </a:r>
            <a:r>
              <a:rPr lang="en-US" dirty="0" smtClean="0"/>
              <a:t> degeneration suggested by </a:t>
            </a:r>
            <a:r>
              <a:rPr lang="en-US" dirty="0" err="1" smtClean="0"/>
              <a:t>Caselli</a:t>
            </a:r>
            <a:r>
              <a:rPr lang="en-US" dirty="0" smtClean="0"/>
              <a:t> et al in 1992 , after a long term longitudinal follow up of 26 patients with various curious manifestations selectively pertaining to various lobes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2743200"/>
            <a:ext cx="4181336" cy="355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495800" y="2743200"/>
            <a:ext cx="4343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‘‘mini-Pick bodies”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nuclear rim of positivity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5975" y="2438400"/>
            <a:ext cx="438911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066800"/>
            <a:ext cx="3733800" cy="290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dirty="0" err="1" smtClean="0"/>
              <a:t>globose</a:t>
            </a:r>
            <a:r>
              <a:rPr lang="en-US" b="0" dirty="0" smtClean="0"/>
              <a:t> Pick bodies in dentate fascia with H&amp;E</a:t>
            </a:r>
            <a:endParaRPr lang="en-US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0"/>
            <a:ext cx="4041775" cy="914401"/>
          </a:xfrm>
        </p:spPr>
        <p:txBody>
          <a:bodyPr>
            <a:normAutofit/>
          </a:bodyPr>
          <a:lstStyle/>
          <a:p>
            <a:r>
              <a:rPr lang="en-US" b="0" dirty="0" smtClean="0"/>
              <a:t>Positive for 3R tau</a:t>
            </a:r>
          </a:p>
          <a:p>
            <a:r>
              <a:rPr lang="en-US" b="0" dirty="0" smtClean="0"/>
              <a:t>but negative for 4R tau</a:t>
            </a:r>
            <a:endParaRPr lang="en-US" b="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4038600"/>
            <a:ext cx="374187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2438400"/>
            <a:ext cx="419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572000" y="2438400"/>
            <a:ext cx="41909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0" y="685801"/>
            <a:ext cx="4648200" cy="1066800"/>
          </a:xfrm>
        </p:spPr>
        <p:txBody>
          <a:bodyPr>
            <a:normAutofit/>
          </a:bodyPr>
          <a:lstStyle/>
          <a:p>
            <a:r>
              <a:rPr lang="en-US" b="0" dirty="0" smtClean="0"/>
              <a:t>Normal nuclear staining of TDP-43</a:t>
            </a:r>
            <a:endParaRPr lang="en-US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381000"/>
            <a:ext cx="4270375" cy="1793875"/>
          </a:xfrm>
        </p:spPr>
        <p:txBody>
          <a:bodyPr>
            <a:normAutofit/>
          </a:bodyPr>
          <a:lstStyle/>
          <a:p>
            <a:r>
              <a:rPr lang="en-US" b="0" dirty="0" smtClean="0"/>
              <a:t>TDP-43 positive </a:t>
            </a:r>
            <a:r>
              <a:rPr lang="en-US" b="0" dirty="0" err="1" smtClean="0"/>
              <a:t>intracytoplasmic</a:t>
            </a:r>
            <a:r>
              <a:rPr lang="en-US" b="0" dirty="0" smtClean="0"/>
              <a:t> inclusions in the dentate </a:t>
            </a:r>
            <a:r>
              <a:rPr lang="en-US" b="0" dirty="0" err="1" smtClean="0"/>
              <a:t>gyrus</a:t>
            </a:r>
            <a:r>
              <a:rPr lang="en-US" b="0" dirty="0" smtClean="0"/>
              <a:t> </a:t>
            </a:r>
            <a:r>
              <a:rPr lang="en-US" b="0" dirty="0" err="1" smtClean="0"/>
              <a:t>withe</a:t>
            </a:r>
            <a:r>
              <a:rPr lang="en-US" b="0" dirty="0" smtClean="0"/>
              <a:t> loss of normal nuclear staining  in inclusion bearing neurons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2438400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648200" y="2438400"/>
            <a:ext cx="388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0" y="914400"/>
            <a:ext cx="4497388" cy="955675"/>
          </a:xfrm>
        </p:spPr>
        <p:txBody>
          <a:bodyPr>
            <a:normAutofit/>
          </a:bodyPr>
          <a:lstStyle/>
          <a:p>
            <a:r>
              <a:rPr lang="en-US" sz="2400" b="0" dirty="0" smtClean="0">
                <a:solidFill>
                  <a:srgbClr val="FFFF00"/>
                </a:solidFill>
              </a:rPr>
              <a:t>Normal nu staining of TDP-43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762000"/>
            <a:ext cx="3962400" cy="1066800"/>
          </a:xfrm>
        </p:spPr>
        <p:txBody>
          <a:bodyPr>
            <a:normAutofit/>
          </a:bodyPr>
          <a:lstStyle/>
          <a:p>
            <a:r>
              <a:rPr lang="en-US" sz="2400" b="0" dirty="0" smtClean="0">
                <a:solidFill>
                  <a:srgbClr val="FFFF00"/>
                </a:solidFill>
              </a:rPr>
              <a:t>TDP-43 positive neuritis in the frontal cortex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FTLD -FUS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3186828"/>
            <a:ext cx="3657600" cy="223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814887" y="2947987"/>
            <a:ext cx="27717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Placeholder 9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944880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solidFill>
                  <a:srgbClr val="FFFF00"/>
                </a:solidFill>
              </a:rPr>
              <a:t>neuronal</a:t>
            </a:r>
          </a:p>
          <a:p>
            <a:r>
              <a:rPr lang="en-US" sz="2400" b="0" dirty="0" smtClean="0">
                <a:solidFill>
                  <a:srgbClr val="FFFF00"/>
                </a:solidFill>
              </a:rPr>
              <a:t>cytoplasmic inclusions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343400" y="762000"/>
            <a:ext cx="3733800" cy="1466088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solidFill>
                  <a:srgbClr val="FFFF00"/>
                </a:solidFill>
              </a:rPr>
              <a:t>vermiform neuronal </a:t>
            </a:r>
            <a:r>
              <a:rPr lang="en-US" sz="2400" b="0" dirty="0" err="1" smtClean="0">
                <a:solidFill>
                  <a:srgbClr val="FFFF00"/>
                </a:solidFill>
              </a:rPr>
              <a:t>intranuclear</a:t>
            </a:r>
            <a:endParaRPr lang="en-US" sz="2400" b="0" dirty="0" smtClean="0">
              <a:solidFill>
                <a:srgbClr val="FFFF00"/>
              </a:solidFill>
            </a:endParaRPr>
          </a:p>
          <a:p>
            <a:r>
              <a:rPr lang="en-US" sz="2400" b="0" dirty="0" smtClean="0">
                <a:solidFill>
                  <a:srgbClr val="FFFF00"/>
                </a:solidFill>
              </a:rPr>
              <a:t>inclusions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CORTICOBASAL DEGENERATION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672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One invariable pathologic abnormality is asymmetric </a:t>
            </a:r>
            <a:r>
              <a:rPr lang="en-US" dirty="0" err="1" smtClean="0"/>
              <a:t>frontoparietal</a:t>
            </a:r>
            <a:r>
              <a:rPr lang="en-US" dirty="0" smtClean="0"/>
              <a:t> cortical degeneration</a:t>
            </a:r>
            <a:r>
              <a:rPr lang="en-US" i="1" dirty="0" smtClean="0"/>
              <a:t>.</a:t>
            </a:r>
            <a:r>
              <a:rPr lang="en-US" dirty="0" smtClean="0"/>
              <a:t> </a:t>
            </a:r>
          </a:p>
          <a:p>
            <a:r>
              <a:rPr lang="en-US" dirty="0" smtClean="0"/>
              <a:t>both motor and cognitive dysfunction </a:t>
            </a:r>
          </a:p>
          <a:p>
            <a:r>
              <a:rPr lang="en-US" dirty="0" smtClean="0"/>
              <a:t>asymmetric clinical presentation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Dementia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ideomotor</a:t>
            </a:r>
            <a:r>
              <a:rPr lang="en-US" dirty="0" smtClean="0"/>
              <a:t> </a:t>
            </a:r>
            <a:r>
              <a:rPr lang="en-US" dirty="0" err="1" smtClean="0"/>
              <a:t>apraxia</a:t>
            </a:r>
            <a:endParaRPr lang="en-US" dirty="0" smtClean="0"/>
          </a:p>
          <a:p>
            <a:r>
              <a:rPr lang="en-US" dirty="0" err="1" smtClean="0"/>
              <a:t>Dystonia</a:t>
            </a:r>
            <a:endParaRPr lang="en-US" dirty="0" smtClean="0"/>
          </a:p>
          <a:p>
            <a:r>
              <a:rPr lang="en-US" dirty="0" smtClean="0"/>
              <a:t>alien limb phenomenon (most commonly affecting the arm)</a:t>
            </a:r>
          </a:p>
          <a:p>
            <a:r>
              <a:rPr lang="en-US" dirty="0" smtClean="0"/>
              <a:t>postural instability </a:t>
            </a:r>
          </a:p>
          <a:p>
            <a:r>
              <a:rPr lang="en-US" dirty="0" err="1" smtClean="0"/>
              <a:t>akinetic</a:t>
            </a:r>
            <a:r>
              <a:rPr lang="en-US" dirty="0" smtClean="0"/>
              <a:t>-rigid syndrome</a:t>
            </a:r>
          </a:p>
          <a:p>
            <a:r>
              <a:rPr lang="en-US" dirty="0" smtClean="0"/>
              <a:t>poor response to levodopa treatment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CBGD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occurs in late adulthood (more than 60 years)</a:t>
            </a:r>
          </a:p>
          <a:p>
            <a:r>
              <a:rPr lang="en-US" dirty="0" smtClean="0"/>
              <a:t>Significant overlap of clinical features</a:t>
            </a:r>
          </a:p>
          <a:p>
            <a:r>
              <a:rPr lang="en-US" dirty="0" smtClean="0"/>
              <a:t>Over time, some patients develop features of FTD, PPA, or PCD</a:t>
            </a:r>
          </a:p>
          <a:p>
            <a:r>
              <a:rPr lang="en-US" dirty="0" smtClean="0"/>
              <a:t>Some  patients present with a focal cortical degeneration syndrome, such as FTD, PPA, or posterior cortical atrophy, and subsequently develop CBD findings</a:t>
            </a:r>
          </a:p>
          <a:p>
            <a:r>
              <a:rPr lang="en-US" dirty="0" smtClean="0"/>
              <a:t>4R Tau, A9D </a:t>
            </a:r>
            <a:r>
              <a:rPr lang="en-US" dirty="0" err="1" smtClean="0"/>
              <a:t>Progranulin</a:t>
            </a:r>
            <a:r>
              <a:rPr lang="en-US" dirty="0" smtClean="0"/>
              <a:t> Mutations are commonly implicated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MR imaging typically shows </a:t>
            </a:r>
            <a:r>
              <a:rPr lang="en-US" sz="2800" dirty="0" err="1" smtClean="0"/>
              <a:t>frontoparietal</a:t>
            </a:r>
            <a:r>
              <a:rPr lang="en-US" sz="2800" dirty="0" smtClean="0"/>
              <a:t> atrophy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Asymmetric  </a:t>
            </a:r>
            <a:r>
              <a:rPr lang="en-US" sz="2800" dirty="0" err="1" smtClean="0">
                <a:solidFill>
                  <a:srgbClr val="FFFF00"/>
                </a:solidFill>
              </a:rPr>
              <a:t>perirolandic</a:t>
            </a:r>
            <a:r>
              <a:rPr lang="en-US" sz="2800" dirty="0" smtClean="0">
                <a:solidFill>
                  <a:srgbClr val="FFFF00"/>
                </a:solidFill>
              </a:rPr>
              <a:t> cortical atrophy, </a:t>
            </a:r>
            <a:r>
              <a:rPr lang="en-US" sz="2800" dirty="0" err="1" smtClean="0">
                <a:solidFill>
                  <a:srgbClr val="FFFF00"/>
                </a:solidFill>
              </a:rPr>
              <a:t>contralateral</a:t>
            </a:r>
            <a:r>
              <a:rPr lang="en-US" sz="2800" dirty="0" smtClean="0">
                <a:solidFill>
                  <a:srgbClr val="FFFF00"/>
                </a:solidFill>
              </a:rPr>
              <a:t> to the clinically affected side and extending to the supplementary motor areas</a:t>
            </a:r>
          </a:p>
          <a:p>
            <a:r>
              <a:rPr lang="en-US" sz="2800" dirty="0" smtClean="0"/>
              <a:t>As the cortical atrophy becomes more prominent, abnormal T2 and FLAIR </a:t>
            </a:r>
            <a:r>
              <a:rPr lang="en-US" sz="2800" dirty="0" err="1" smtClean="0"/>
              <a:t>hyperintensities</a:t>
            </a:r>
            <a:r>
              <a:rPr lang="en-US" sz="2800" dirty="0" smtClean="0"/>
              <a:t> are seen in the underlying </a:t>
            </a:r>
            <a:r>
              <a:rPr lang="en-US" sz="2800" dirty="0" err="1" smtClean="0"/>
              <a:t>subcortical</a:t>
            </a:r>
            <a:r>
              <a:rPr lang="en-US" sz="2800" dirty="0" smtClean="0"/>
              <a:t> white matter</a:t>
            </a:r>
          </a:p>
          <a:p>
            <a:r>
              <a:rPr lang="en-US" sz="2800" dirty="0" smtClean="0"/>
              <a:t>Asymmetric </a:t>
            </a:r>
            <a:r>
              <a:rPr lang="en-US" sz="2800" dirty="0" err="1" smtClean="0"/>
              <a:t>hypoperfusion</a:t>
            </a:r>
            <a:r>
              <a:rPr lang="en-US" sz="2800" dirty="0" smtClean="0"/>
              <a:t> of the </a:t>
            </a:r>
            <a:r>
              <a:rPr lang="en-US" sz="2800" dirty="0" err="1" smtClean="0"/>
              <a:t>frontoparietal</a:t>
            </a:r>
            <a:r>
              <a:rPr lang="en-US" sz="2800" dirty="0" smtClean="0"/>
              <a:t> involved areas and the basal ganglia can be seen in NM studies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0" y="381640"/>
            <a:ext cx="8610600" cy="8375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 </a:t>
            </a:r>
            <a:r>
              <a:rPr lang="en-GB" sz="2400" dirty="0" err="1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Sagittal</a:t>
            </a:r>
            <a:r>
              <a:rPr lang="en-GB" sz="2400" dirty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 MRI of </a:t>
            </a:r>
            <a:r>
              <a:rPr lang="en-GB" sz="2400" dirty="0" smtClean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CBD illustrating </a:t>
            </a:r>
            <a:r>
              <a:rPr lang="en-GB" sz="2400" dirty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striking </a:t>
            </a:r>
            <a:r>
              <a:rPr lang="en-GB" sz="2400" dirty="0" err="1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frontoparietal</a:t>
            </a:r>
            <a:r>
              <a:rPr lang="en-GB" sz="2400" dirty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 atrophy, but with sparing of primary </a:t>
            </a:r>
            <a:r>
              <a:rPr lang="en-GB" sz="2400" dirty="0" err="1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sensorimotor</a:t>
            </a:r>
            <a:r>
              <a:rPr lang="en-GB" sz="2400" dirty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 cortex</a:t>
            </a:r>
            <a:r>
              <a:rPr lang="en-GB" sz="2400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379407"/>
            <a:ext cx="6863880" cy="4493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36641" y="5972307"/>
            <a:ext cx="3918240" cy="309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Greene J D W J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Neurol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Neurosurg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Psychiatry 2005;76:v25-v34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©2005 by BMJ Publishing Group Ltd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 </a:t>
            </a:r>
            <a:r>
              <a:rPr lang="en-GB" sz="2400" dirty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Coronal MRI of </a:t>
            </a:r>
            <a:r>
              <a:rPr lang="en-GB" sz="2400" dirty="0" err="1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corticobasal</a:t>
            </a:r>
            <a:r>
              <a:rPr lang="en-GB" sz="2400" dirty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 degeneration showing striking </a:t>
            </a:r>
            <a:r>
              <a:rPr lang="en-GB" sz="2400" dirty="0" err="1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gyral</a:t>
            </a:r>
            <a:r>
              <a:rPr lang="en-GB" sz="2400" dirty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 atrophy.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040" y="1205407"/>
            <a:ext cx="7804800" cy="4439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1040" y="5972307"/>
            <a:ext cx="3918240" cy="309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Greene J D W J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Neurol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Neurosurg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Psychiatry 2005;76:v25-v34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©2005 by BMJ Publishing Group Ltd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ACDS was defined as a condition that is slowly progressive (a period of years) and encompasses a focal neurologic deficit that is not due to a </a:t>
            </a:r>
            <a:r>
              <a:rPr lang="en-US" dirty="0" err="1" smtClean="0"/>
              <a:t>radiologically</a:t>
            </a:r>
            <a:r>
              <a:rPr lang="en-US" dirty="0" smtClean="0"/>
              <a:t> (MRI) defined lesion such as tumor, infarction, hemorrhage,</a:t>
            </a:r>
            <a:r>
              <a:rPr lang="fr-FR" dirty="0" err="1" smtClean="0"/>
              <a:t>vascular</a:t>
            </a:r>
            <a:r>
              <a:rPr lang="fr-FR" dirty="0" smtClean="0"/>
              <a:t> malformation, </a:t>
            </a:r>
            <a:r>
              <a:rPr lang="fr-FR" dirty="0" err="1" smtClean="0"/>
              <a:t>demyelination</a:t>
            </a:r>
            <a:r>
              <a:rPr lang="fr-FR" dirty="0" smtClean="0"/>
              <a:t>, trauma, or infection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1"/>
            <a:ext cx="8493120" cy="614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 </a:t>
            </a:r>
            <a:r>
              <a:rPr lang="en-GB" sz="2400" dirty="0" smtClean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D2 SPECT </a:t>
            </a:r>
            <a:r>
              <a:rPr lang="en-GB" sz="2400" dirty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scan illustrating reduced post-synaptic dopamine receptors </a:t>
            </a:r>
            <a:r>
              <a:rPr lang="en-GB" sz="2400" dirty="0" smtClean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 </a:t>
            </a:r>
            <a:r>
              <a:rPr lang="en-GB" sz="2400" dirty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in </a:t>
            </a:r>
            <a:r>
              <a:rPr lang="en-GB" sz="2400" dirty="0" smtClean="0">
                <a:solidFill>
                  <a:srgbClr val="FFFF00"/>
                </a:solidFill>
                <a:latin typeface="+mj-lt"/>
                <a:ea typeface="msgothic" charset="0"/>
                <a:cs typeface="msgothic" charset="0"/>
              </a:rPr>
              <a:t>CBD</a:t>
            </a:r>
            <a:endParaRPr lang="en-GB" sz="2400" dirty="0">
              <a:solidFill>
                <a:srgbClr val="FFFF00"/>
              </a:solidFill>
              <a:latin typeface="+mj-lt"/>
              <a:ea typeface="msgothic" charset="0"/>
              <a:cs typeface="msgothic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360303"/>
            <a:ext cx="6400800" cy="54976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©2005 by BMJ Publishing Group Ltd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astrocytic</a:t>
            </a:r>
            <a:r>
              <a:rPr lang="en-US" dirty="0" smtClean="0"/>
              <a:t> plaque is a hallmark of CBD.</a:t>
            </a:r>
          </a:p>
          <a:p>
            <a:r>
              <a:rPr lang="en-US" dirty="0" smtClean="0"/>
              <a:t>Numerous </a:t>
            </a:r>
            <a:r>
              <a:rPr lang="en-US" dirty="0" err="1" smtClean="0"/>
              <a:t>neuropil</a:t>
            </a:r>
            <a:r>
              <a:rPr lang="en-US" dirty="0" smtClean="0"/>
              <a:t> threads in the internal capsule</a:t>
            </a:r>
          </a:p>
          <a:p>
            <a:r>
              <a:rPr lang="en-US" dirty="0" smtClean="0"/>
              <a:t>Ballooned neurons and </a:t>
            </a:r>
            <a:r>
              <a:rPr lang="en-US" dirty="0" err="1" smtClean="0"/>
              <a:t>achromatasia</a:t>
            </a:r>
            <a:r>
              <a:rPr lang="en-US" dirty="0" smtClean="0"/>
              <a:t> lacks sensitivity 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 bwMode="auto">
          <a:xfrm>
            <a:off x="4762500" y="2671762"/>
            <a:ext cx="28765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457200" y="304801"/>
            <a:ext cx="4040188" cy="1371600"/>
          </a:xfrm>
        </p:spPr>
        <p:txBody>
          <a:bodyPr/>
          <a:lstStyle/>
          <a:p>
            <a:r>
              <a:rPr lang="en-US" dirty="0" smtClean="0"/>
              <a:t>HISTOLOGY IN CBD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8601"/>
            <a:ext cx="4041775" cy="1371600"/>
          </a:xfrm>
        </p:spPr>
        <p:txBody>
          <a:bodyPr>
            <a:normAutofit/>
          </a:bodyPr>
          <a:lstStyle/>
          <a:p>
            <a:r>
              <a:rPr lang="en-US" b="0" dirty="0" smtClean="0"/>
              <a:t>Numerous </a:t>
            </a:r>
            <a:r>
              <a:rPr lang="en-US" b="0" dirty="0" err="1" smtClean="0"/>
              <a:t>neuropil</a:t>
            </a:r>
            <a:r>
              <a:rPr lang="en-US" b="0" dirty="0" smtClean="0"/>
              <a:t> threads in the internal capsule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304800" y="3048000"/>
            <a:ext cx="3658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10"/>
          <p:cNvPicPr>
            <a:picLocks noGrp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 bwMode="auto">
          <a:xfrm>
            <a:off x="4828274" y="3067800"/>
            <a:ext cx="4087125" cy="34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"/>
          </p:nvPr>
        </p:nvSpPr>
        <p:spPr>
          <a:xfrm>
            <a:off x="457200" y="914400"/>
            <a:ext cx="3657600" cy="1313688"/>
          </a:xfrm>
        </p:spPr>
        <p:txBody>
          <a:bodyPr>
            <a:noAutofit/>
          </a:bodyPr>
          <a:lstStyle/>
          <a:p>
            <a:r>
              <a:rPr lang="en-US" sz="2400" b="0" dirty="0" err="1" smtClean="0">
                <a:solidFill>
                  <a:srgbClr val="FFFF00"/>
                </a:solidFill>
              </a:rPr>
              <a:t>Astrocytic</a:t>
            </a:r>
            <a:r>
              <a:rPr lang="en-US" sz="2400" b="0" dirty="0" smtClean="0">
                <a:solidFill>
                  <a:srgbClr val="FFFF00"/>
                </a:solidFill>
              </a:rPr>
              <a:t> plaque in CBD stained for </a:t>
            </a:r>
            <a:r>
              <a:rPr lang="en-US" sz="2400" b="0" dirty="0" err="1" smtClean="0">
                <a:solidFill>
                  <a:srgbClr val="FFFF00"/>
                </a:solidFill>
              </a:rPr>
              <a:t>hyperphosphorylated</a:t>
            </a:r>
            <a:r>
              <a:rPr lang="en-US" sz="2400" b="0" dirty="0" smtClean="0">
                <a:solidFill>
                  <a:srgbClr val="FFFF00"/>
                </a:solidFill>
              </a:rPr>
              <a:t> tau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498975" cy="1336675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solidFill>
                  <a:srgbClr val="FFFF00"/>
                </a:solidFill>
              </a:rPr>
              <a:t>Coiled body in the white matter of CBD stained for </a:t>
            </a:r>
            <a:r>
              <a:rPr lang="en-US" sz="2400" b="0" dirty="0" err="1" smtClean="0">
                <a:solidFill>
                  <a:srgbClr val="FFFF00"/>
                </a:solidFill>
              </a:rPr>
              <a:t>hyperphosphorylated</a:t>
            </a:r>
            <a:r>
              <a:rPr lang="en-US" sz="2400" b="0" dirty="0" smtClean="0">
                <a:solidFill>
                  <a:srgbClr val="FFFF00"/>
                </a:solidFill>
              </a:rPr>
              <a:t> tau</a:t>
            </a:r>
            <a:endParaRPr lang="en-US" sz="24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1219200"/>
            <a:ext cx="3810000" cy="4906963"/>
          </a:xfrm>
        </p:spPr>
        <p:txBody>
          <a:bodyPr/>
          <a:lstStyle/>
          <a:p>
            <a:r>
              <a:rPr lang="en-US" dirty="0" smtClean="0"/>
              <a:t>Cleaved tau fragments from a patient with CBD migrate as two bands at approximately 37 </a:t>
            </a:r>
            <a:r>
              <a:rPr lang="en-US" dirty="0" err="1" smtClean="0"/>
              <a:t>kDa</a:t>
            </a:r>
            <a:r>
              <a:rPr lang="en-US" dirty="0" smtClean="0"/>
              <a:t> whereas cleaved fragments from a patient with PSP migrate as a single band at 33 </a:t>
            </a:r>
            <a:r>
              <a:rPr lang="en-US" dirty="0" err="1" smtClean="0"/>
              <a:t>kDa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73116" y="762000"/>
            <a:ext cx="401018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 smtClean="0"/>
              <a:t>In cases with midbrain </a:t>
            </a:r>
            <a:r>
              <a:rPr lang="en-US" dirty="0" err="1" smtClean="0"/>
              <a:t>tegmentum</a:t>
            </a:r>
            <a:r>
              <a:rPr lang="en-US" dirty="0" smtClean="0"/>
              <a:t> atrophy and signal-intensity changes in the </a:t>
            </a:r>
            <a:r>
              <a:rPr lang="en-US" dirty="0" err="1" smtClean="0"/>
              <a:t>subthalamic</a:t>
            </a:r>
            <a:r>
              <a:rPr lang="en-US" dirty="0" smtClean="0"/>
              <a:t> nuclei, white matter lesions and asymmetric atrophy differentiates CBD from PSP</a:t>
            </a:r>
          </a:p>
          <a:p>
            <a:r>
              <a:rPr lang="en-US" dirty="0" smtClean="0"/>
              <a:t>Asymmetric </a:t>
            </a:r>
            <a:r>
              <a:rPr lang="en-US" dirty="0" err="1" smtClean="0"/>
              <a:t>frontoparietal</a:t>
            </a:r>
            <a:r>
              <a:rPr lang="en-US" dirty="0" smtClean="0"/>
              <a:t> atrophy is more sensitive &amp; specific for CBD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774564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4153" y="1066800"/>
            <a:ext cx="425547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Asymmetric </a:t>
            </a:r>
            <a:r>
              <a:rPr lang="en-US" sz="4000" dirty="0" err="1" smtClean="0"/>
              <a:t>frontoparietal</a:t>
            </a:r>
            <a:r>
              <a:rPr lang="en-US" sz="4000" dirty="0" smtClean="0"/>
              <a:t> atrophy</a:t>
            </a:r>
            <a:endParaRPr lang="en-US" sz="4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920956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right-side-dominant atrophy including the central </a:t>
            </a:r>
            <a:r>
              <a:rPr lang="en-US" sz="2400" dirty="0" err="1" smtClean="0"/>
              <a:t>sulcus</a:t>
            </a:r>
            <a:endParaRPr lang="en-US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861545"/>
            <a:ext cx="7467600" cy="435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648200" y="457200"/>
            <a:ext cx="37338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Macrospecimen</a:t>
            </a:r>
            <a:r>
              <a:rPr lang="en-US" dirty="0" smtClean="0"/>
              <a:t> shows right-frontal-dominant atrophy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257800" cy="687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/>
              <a:t>POSTERIOR CORTICAL DEGENERATION</a:t>
            </a:r>
            <a:br>
              <a:rPr lang="en-US" sz="3100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characterized by signs and symptoms of higher </a:t>
            </a:r>
            <a:r>
              <a:rPr lang="en-US" dirty="0" err="1" smtClean="0"/>
              <a:t>visuospatial</a:t>
            </a:r>
            <a:r>
              <a:rPr lang="en-US" dirty="0" smtClean="0"/>
              <a:t> dysfunction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Patients develop features of 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Balint</a:t>
            </a:r>
            <a:r>
              <a:rPr lang="en-US" dirty="0" smtClean="0">
                <a:solidFill>
                  <a:srgbClr val="FFFF00"/>
                </a:solidFill>
              </a:rPr>
              <a:t> syndrome </a:t>
            </a:r>
            <a:r>
              <a:rPr lang="en-US" dirty="0" smtClean="0"/>
              <a:t>(ocular </a:t>
            </a:r>
            <a:r>
              <a:rPr lang="en-US" dirty="0" err="1" smtClean="0"/>
              <a:t>apraxia,optic</a:t>
            </a:r>
            <a:r>
              <a:rPr lang="en-US" dirty="0" smtClean="0"/>
              <a:t> ataxia, and </a:t>
            </a:r>
            <a:r>
              <a:rPr lang="en-US" dirty="0" err="1" smtClean="0"/>
              <a:t>simultanagnosia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Gerstmann</a:t>
            </a:r>
            <a:r>
              <a:rPr lang="en-US" dirty="0" smtClean="0">
                <a:solidFill>
                  <a:srgbClr val="FFFF00"/>
                </a:solidFill>
              </a:rPr>
              <a:t> syndrome </a:t>
            </a:r>
            <a:r>
              <a:rPr lang="en-US" dirty="0" smtClean="0"/>
              <a:t>(</a:t>
            </a:r>
            <a:r>
              <a:rPr lang="en-US" dirty="0" err="1" smtClean="0"/>
              <a:t>acalculia,agraphia</a:t>
            </a:r>
            <a:r>
              <a:rPr lang="en-US" dirty="0" smtClean="0"/>
              <a:t>, finger </a:t>
            </a:r>
            <a:r>
              <a:rPr lang="en-US" dirty="0" err="1" smtClean="0"/>
              <a:t>agnosia</a:t>
            </a:r>
            <a:r>
              <a:rPr lang="en-US" dirty="0" smtClean="0"/>
              <a:t>, and left-right disorientation), environmental </a:t>
            </a:r>
            <a:r>
              <a:rPr lang="en-US" dirty="0" err="1" smtClean="0"/>
              <a:t>agnosia</a:t>
            </a:r>
            <a:r>
              <a:rPr lang="en-US" dirty="0" smtClean="0"/>
              <a:t>, and </a:t>
            </a:r>
            <a:r>
              <a:rPr lang="en-US" dirty="0" err="1" smtClean="0"/>
              <a:t>transcortical</a:t>
            </a:r>
            <a:r>
              <a:rPr lang="en-US" dirty="0" smtClean="0"/>
              <a:t> sensory aphasia. </a:t>
            </a:r>
          </a:p>
          <a:p>
            <a:r>
              <a:rPr lang="en-US" dirty="0" err="1" smtClean="0"/>
              <a:t>Neuropsychologic</a:t>
            </a:r>
            <a:r>
              <a:rPr lang="en-US" dirty="0" smtClean="0"/>
              <a:t> symptoms, such as memory loss and changes in social behavior, are mild until late in the disease course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50" y="0"/>
            <a:ext cx="9098850" cy="68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Initial studies on ACD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dirty="0" smtClean="0">
                <a:solidFill>
                  <a:srgbClr val="00B050"/>
                </a:solidFill>
              </a:rPr>
              <a:t>   </a:t>
            </a:r>
          </a:p>
          <a:p>
            <a:r>
              <a:rPr lang="en-US" sz="2800" dirty="0" err="1" smtClean="0"/>
              <a:t>Caselli</a:t>
            </a:r>
            <a:r>
              <a:rPr lang="en-US" sz="2800" dirty="0" smtClean="0"/>
              <a:t> et al (1992)</a:t>
            </a:r>
          </a:p>
          <a:p>
            <a:r>
              <a:rPr lang="en-US" sz="2800" dirty="0" smtClean="0"/>
              <a:t> long term longitudinal follow up</a:t>
            </a:r>
          </a:p>
          <a:p>
            <a:r>
              <a:rPr lang="en-US" sz="2800" dirty="0" smtClean="0"/>
              <a:t>n=26 patients</a:t>
            </a:r>
          </a:p>
          <a:p>
            <a:pPr lvl="1"/>
            <a:r>
              <a:rPr lang="en-US" sz="2800" dirty="0" err="1" smtClean="0">
                <a:solidFill>
                  <a:srgbClr val="FFFF00"/>
                </a:solidFill>
              </a:rPr>
              <a:t>Progresssive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apahasic</a:t>
            </a:r>
            <a:r>
              <a:rPr lang="en-US" sz="2800" dirty="0" smtClean="0">
                <a:solidFill>
                  <a:srgbClr val="FFFF00"/>
                </a:solidFill>
              </a:rPr>
              <a:t> syndromes</a:t>
            </a:r>
          </a:p>
          <a:p>
            <a:pPr lvl="1"/>
            <a:r>
              <a:rPr lang="en-US" sz="2800" dirty="0" err="1" smtClean="0">
                <a:solidFill>
                  <a:srgbClr val="FFFF00"/>
                </a:solidFill>
              </a:rPr>
              <a:t>Progresssive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perceptuomotor</a:t>
            </a:r>
            <a:r>
              <a:rPr lang="en-US" sz="2800" dirty="0" smtClean="0">
                <a:solidFill>
                  <a:srgbClr val="FFFF00"/>
                </a:solidFill>
              </a:rPr>
              <a:t> syndromes</a:t>
            </a:r>
          </a:p>
          <a:p>
            <a:pPr lvl="1"/>
            <a:r>
              <a:rPr lang="en-US" sz="2800" dirty="0" err="1" smtClean="0">
                <a:solidFill>
                  <a:srgbClr val="FFFF00"/>
                </a:solidFill>
              </a:rPr>
              <a:t>Progresssive</a:t>
            </a:r>
            <a:r>
              <a:rPr lang="en-US" sz="2800" dirty="0" smtClean="0">
                <a:solidFill>
                  <a:srgbClr val="FFFF00"/>
                </a:solidFill>
              </a:rPr>
              <a:t> neuropsychiatric syndrome</a:t>
            </a:r>
          </a:p>
          <a:p>
            <a:pPr>
              <a:buNone/>
            </a:pPr>
            <a:endParaRPr lang="en-US" sz="44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44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4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1"/>
            <a:ext cx="8728194" cy="49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 PCD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458200" cy="4873752"/>
          </a:xfrm>
        </p:spPr>
        <p:txBody>
          <a:bodyPr>
            <a:noAutofit/>
          </a:bodyPr>
          <a:lstStyle/>
          <a:p>
            <a:r>
              <a:rPr lang="en-US" sz="2800" dirty="0" smtClean="0"/>
              <a:t>MRI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 selective and bilateral </a:t>
            </a:r>
            <a:r>
              <a:rPr lang="en-US" sz="2800" dirty="0" err="1" smtClean="0"/>
              <a:t>parietooccipital</a:t>
            </a:r>
            <a:r>
              <a:rPr lang="en-US" sz="2800" dirty="0" smtClean="0"/>
              <a:t> atrophy</a:t>
            </a:r>
          </a:p>
          <a:p>
            <a:r>
              <a:rPr lang="en-US" sz="2800" dirty="0" smtClean="0"/>
              <a:t>The disproportionate </a:t>
            </a:r>
            <a:r>
              <a:rPr lang="en-US" sz="2800" dirty="0" err="1" smtClean="0"/>
              <a:t>visuospatial</a:t>
            </a:r>
            <a:r>
              <a:rPr lang="en-US" sz="2800" dirty="0" smtClean="0"/>
              <a:t> deficits of PCD are due to the involvement of the dominant angular </a:t>
            </a:r>
            <a:r>
              <a:rPr lang="en-US" sz="2800" dirty="0" err="1" smtClean="0"/>
              <a:t>gyrus</a:t>
            </a:r>
            <a:r>
              <a:rPr lang="en-US" sz="2800" dirty="0" smtClean="0"/>
              <a:t> in </a:t>
            </a:r>
            <a:r>
              <a:rPr lang="en-US" sz="2800" dirty="0" err="1" smtClean="0"/>
              <a:t>Gerstmann</a:t>
            </a:r>
            <a:r>
              <a:rPr lang="en-US" sz="2800" dirty="0" smtClean="0"/>
              <a:t> </a:t>
            </a:r>
            <a:r>
              <a:rPr lang="en-US" sz="2800" dirty="0" err="1" smtClean="0"/>
              <a:t>syndrome,the</a:t>
            </a:r>
            <a:r>
              <a:rPr lang="en-US" sz="2800" dirty="0" smtClean="0"/>
              <a:t> bilateral </a:t>
            </a:r>
            <a:r>
              <a:rPr lang="en-US" sz="2800" dirty="0" err="1" smtClean="0"/>
              <a:t>parietooccipital</a:t>
            </a:r>
            <a:r>
              <a:rPr lang="en-US" sz="2800" dirty="0" smtClean="0"/>
              <a:t> areas in </a:t>
            </a:r>
            <a:r>
              <a:rPr lang="en-US" sz="2800" dirty="0" err="1" smtClean="0"/>
              <a:t>Balint</a:t>
            </a:r>
            <a:r>
              <a:rPr lang="en-US" sz="2800" dirty="0" smtClean="0"/>
              <a:t> syndrome, and the </a:t>
            </a:r>
            <a:r>
              <a:rPr lang="en-US" sz="2800" dirty="0" err="1" smtClean="0"/>
              <a:t>nondominant</a:t>
            </a:r>
            <a:r>
              <a:rPr lang="en-US" sz="2800" dirty="0" smtClean="0"/>
              <a:t> parietal lobe in motor </a:t>
            </a:r>
            <a:r>
              <a:rPr lang="en-US" sz="2800" dirty="0" err="1" smtClean="0"/>
              <a:t>apraxias</a:t>
            </a:r>
            <a:endParaRPr lang="en-US" sz="2800" dirty="0" smtClean="0"/>
          </a:p>
          <a:p>
            <a:r>
              <a:rPr lang="en-US" sz="2800" dirty="0" smtClean="0"/>
              <a:t>There is a good correlation of MR atrophy with </a:t>
            </a:r>
            <a:r>
              <a:rPr lang="en-US" sz="2800" dirty="0" err="1" smtClean="0"/>
              <a:t>hypoperfusion</a:t>
            </a:r>
            <a:r>
              <a:rPr lang="en-US" sz="2800" dirty="0" smtClean="0"/>
              <a:t> on NM studies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578" y="304800"/>
            <a:ext cx="9151158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8333" b="3072"/>
          <a:stretch>
            <a:fillRect/>
          </a:stretch>
        </p:blipFill>
        <p:spPr bwMode="auto">
          <a:xfrm>
            <a:off x="0" y="0"/>
            <a:ext cx="8883073" cy="632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Logopenic</a:t>
            </a:r>
            <a:r>
              <a:rPr lang="en-US" dirty="0" smtClean="0"/>
              <a:t> progressive aphasia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05000"/>
            <a:ext cx="7467600" cy="45689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LPA is a clinical variant of primary progressive aphasia  characterized by slow speech with frequent word-finding pauses, and deficits in sentence repetition </a:t>
            </a:r>
          </a:p>
          <a:p>
            <a:r>
              <a:rPr lang="en-US" sz="2800" dirty="0" smtClean="0"/>
              <a:t>LPA is associated with left-hemisphere predominant atrophy in posterior temporal cortex and inferior parietal areas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33662"/>
            <a:ext cx="5180551" cy="68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5791200" y="838200"/>
            <a:ext cx="3352800" cy="5287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(A) Posterior cortical atrophy (PCA)</a:t>
            </a:r>
          </a:p>
          <a:p>
            <a:pPr>
              <a:buNone/>
            </a:pPr>
            <a:r>
              <a:rPr lang="en-US" dirty="0" smtClean="0"/>
              <a:t> (B) phonological progressive aphasia</a:t>
            </a:r>
          </a:p>
          <a:p>
            <a:pPr>
              <a:buNone/>
            </a:pPr>
            <a:r>
              <a:rPr lang="en-US" dirty="0" smtClean="0"/>
              <a:t> (C) early age at onset AD (EO-AD).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068" y="304800"/>
            <a:ext cx="768773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3200401"/>
            <a:ext cx="3968756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2667000"/>
            <a:ext cx="8458200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PCA is a distinctive dementia syndrome in which the most pronounced pathologic involvement is in the </a:t>
            </a:r>
            <a:r>
              <a:rPr lang="en-US" dirty="0" err="1" smtClean="0"/>
              <a:t>occipitoparietal</a:t>
            </a:r>
            <a:r>
              <a:rPr lang="en-US" dirty="0" smtClean="0"/>
              <a:t> regions independent of the specific underlying pathology</a:t>
            </a:r>
          </a:p>
          <a:p>
            <a:r>
              <a:rPr lang="en-US" dirty="0" smtClean="0"/>
              <a:t> AD was the most common pathologic cause, but its regional distribution differed from typical 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79152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981200"/>
            <a:ext cx="326136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7467600" cy="914400"/>
          </a:xfrm>
        </p:spPr>
        <p:txBody>
          <a:bodyPr/>
          <a:lstStyle/>
          <a:p>
            <a:r>
              <a:rPr lang="en-US" dirty="0" smtClean="0"/>
              <a:t>PCD=14, LPA=10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828800"/>
            <a:ext cx="3371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094" y="2971800"/>
            <a:ext cx="910590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124200" y="2362200"/>
            <a:ext cx="204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Migliaccio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et </a:t>
            </a:r>
            <a:r>
              <a:rPr lang="en-US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al</a:t>
            </a:r>
            <a:r>
              <a:rPr lang="en-US" b="1" dirty="0" err="1" smtClean="0"/>
              <a:t>io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0" y="4191000"/>
            <a:ext cx="9144000" cy="914400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62200"/>
            <a:ext cx="6248400" cy="14478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treatment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467600" cy="808038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3300" dirty="0" smtClean="0">
                <a:solidFill>
                  <a:schemeClr val="tx2">
                    <a:lumMod val="75000"/>
                  </a:schemeClr>
                </a:solidFill>
              </a:rPr>
              <a:t>Progressive </a:t>
            </a:r>
            <a:r>
              <a:rPr lang="en-US" sz="3300" dirty="0" err="1" smtClean="0">
                <a:solidFill>
                  <a:schemeClr val="tx2">
                    <a:lumMod val="75000"/>
                  </a:schemeClr>
                </a:solidFill>
              </a:rPr>
              <a:t>Aphasia: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=12</a:t>
            </a:r>
            <a:b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3300" dirty="0" smtClean="0"/>
              <a:t>Fluent and non fluent</a:t>
            </a:r>
          </a:p>
          <a:p>
            <a:pPr lvl="1"/>
            <a:r>
              <a:rPr lang="en-US" dirty="0" smtClean="0"/>
              <a:t>No evidence of </a:t>
            </a:r>
            <a:r>
              <a:rPr lang="en-US" dirty="0" err="1" smtClean="0"/>
              <a:t>sensorimotor</a:t>
            </a:r>
            <a:r>
              <a:rPr lang="en-US" dirty="0" smtClean="0"/>
              <a:t> disorders </a:t>
            </a:r>
            <a:r>
              <a:rPr lang="en-US" dirty="0" err="1" smtClean="0"/>
              <a:t>ideomotor</a:t>
            </a:r>
            <a:r>
              <a:rPr lang="en-US" dirty="0" smtClean="0"/>
              <a:t> </a:t>
            </a:r>
            <a:r>
              <a:rPr lang="en-US" dirty="0" err="1" smtClean="0"/>
              <a:t>apraxia</a:t>
            </a:r>
            <a:endParaRPr lang="en-US" dirty="0" smtClean="0"/>
          </a:p>
          <a:p>
            <a:pPr lvl="1"/>
            <a:r>
              <a:rPr lang="en-US" dirty="0" err="1" smtClean="0"/>
              <a:t>pseudobulbar</a:t>
            </a:r>
            <a:r>
              <a:rPr lang="en-US" dirty="0" smtClean="0"/>
              <a:t> affect</a:t>
            </a:r>
          </a:p>
          <a:p>
            <a:pPr lvl="1"/>
            <a:r>
              <a:rPr lang="en-US" dirty="0" err="1" smtClean="0"/>
              <a:t>perseverative</a:t>
            </a:r>
            <a:r>
              <a:rPr lang="en-US" dirty="0" smtClean="0"/>
              <a:t> tendencies</a:t>
            </a:r>
          </a:p>
          <a:p>
            <a:r>
              <a:rPr lang="en-US" dirty="0" smtClean="0"/>
              <a:t>The patients were limited only by their difficulty communicating</a:t>
            </a:r>
          </a:p>
          <a:p>
            <a:r>
              <a:rPr lang="en-US" dirty="0" smtClean="0"/>
              <a:t>continued to function relatively normally in their daily routines—maintaining their home, farming, driving, and traveling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15000" y="6019800"/>
            <a:ext cx="2209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FTD and PPA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8229600" cy="5330952"/>
          </a:xfrm>
        </p:spPr>
        <p:txBody>
          <a:bodyPr>
            <a:normAutofit/>
          </a:bodyPr>
          <a:lstStyle/>
          <a:p>
            <a:r>
              <a:rPr lang="en-US" dirty="0" err="1" smtClean="0"/>
              <a:t>Anticholinesterase</a:t>
            </a:r>
            <a:r>
              <a:rPr lang="en-US" dirty="0" smtClean="0"/>
              <a:t>  agents in have not proved beneficial in FTD</a:t>
            </a:r>
          </a:p>
          <a:p>
            <a:r>
              <a:rPr lang="en-US" dirty="0" smtClean="0"/>
              <a:t>Treatment of depression </a:t>
            </a:r>
            <a:r>
              <a:rPr lang="en-US" dirty="0" smtClean="0">
                <a:sym typeface="Wingdings" pitchFamily="2" charset="2"/>
              </a:rPr>
              <a:t>SSRI</a:t>
            </a:r>
            <a:endParaRPr lang="en-US" dirty="0" smtClean="0"/>
          </a:p>
          <a:p>
            <a:pPr lvl="1"/>
            <a:r>
              <a:rPr lang="en-US" dirty="0" err="1" smtClean="0"/>
              <a:t>sertraline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paroxetine</a:t>
            </a:r>
            <a:endParaRPr lang="en-US" dirty="0" smtClean="0"/>
          </a:p>
          <a:p>
            <a:pPr lvl="1"/>
            <a:r>
              <a:rPr lang="en-US" dirty="0" err="1" smtClean="0"/>
              <a:t>escitalopram</a:t>
            </a:r>
            <a:endParaRPr lang="en-US" dirty="0" smtClean="0"/>
          </a:p>
          <a:p>
            <a:r>
              <a:rPr lang="en-US" dirty="0" err="1" smtClean="0"/>
              <a:t>Trazodone</a:t>
            </a:r>
            <a:r>
              <a:rPr lang="en-US" dirty="0" smtClean="0"/>
              <a:t> may be helpful for sleep </a:t>
            </a:r>
          </a:p>
          <a:p>
            <a:r>
              <a:rPr lang="en-US" dirty="0" smtClean="0"/>
              <a:t>Social interventions</a:t>
            </a:r>
          </a:p>
          <a:p>
            <a:pPr lvl="1"/>
            <a:r>
              <a:rPr lang="en-US" dirty="0" smtClean="0"/>
              <a:t>counseling, and speech/language/cognitive therapy </a:t>
            </a:r>
          </a:p>
          <a:p>
            <a:r>
              <a:rPr lang="en-US" dirty="0" smtClean="0"/>
              <a:t>Stimulant drugs such as amphetamines may benefit patients with frontal lobe syndromes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for </a:t>
            </a:r>
            <a:r>
              <a:rPr lang="en-US" dirty="0" err="1" smtClean="0"/>
              <a:t>pca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Anticholinesterases</a:t>
            </a:r>
            <a:r>
              <a:rPr lang="en-US" dirty="0" smtClean="0"/>
              <a:t> for AD variants</a:t>
            </a:r>
          </a:p>
          <a:p>
            <a:r>
              <a:rPr lang="en-US" dirty="0" smtClean="0"/>
              <a:t>Largely symptomatic</a:t>
            </a:r>
          </a:p>
          <a:p>
            <a:pPr lvl="1"/>
            <a:r>
              <a:rPr lang="en-US" dirty="0" smtClean="0"/>
              <a:t>Anti psychotics</a:t>
            </a:r>
          </a:p>
          <a:p>
            <a:r>
              <a:rPr lang="en-US" dirty="0" smtClean="0"/>
              <a:t>Supportive therapy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asymmetric cortical degenerative syndromes designate any brain affliction that results in selective atrophy, particularly with an asymmetric pattern</a:t>
            </a:r>
          </a:p>
          <a:p>
            <a:r>
              <a:rPr lang="en-US" sz="2800" dirty="0" smtClean="0">
                <a:latin typeface="+mj-lt"/>
              </a:rPr>
              <a:t>It indicates an early focal manifestation of a more diffuse pathology</a:t>
            </a:r>
          </a:p>
          <a:p>
            <a:r>
              <a:rPr lang="en-US" sz="2800" dirty="0" smtClean="0">
                <a:latin typeface="+mj-lt"/>
              </a:rPr>
              <a:t>Phenotypic variability is due to different </a:t>
            </a:r>
            <a:r>
              <a:rPr lang="en-US" sz="2800" dirty="0" err="1" smtClean="0">
                <a:latin typeface="+mj-lt"/>
              </a:rPr>
              <a:t>pathogenetic</a:t>
            </a:r>
            <a:r>
              <a:rPr lang="en-US" sz="2800" dirty="0" smtClean="0">
                <a:latin typeface="+mj-lt"/>
              </a:rPr>
              <a:t> mechanisms of the same disease type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Imaging study and neuropsychological evaluation have good correlation with each other and helps finding out the disease process early</a:t>
            </a:r>
          </a:p>
          <a:p>
            <a:r>
              <a:rPr lang="en-US" sz="2800" dirty="0" smtClean="0"/>
              <a:t>Early diagnosis warranted for treatment, prognostication and rehabilitation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Once the abnormal gene products are better understood, specific medical treatments may emerge</a:t>
            </a:r>
          </a:p>
          <a:p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60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6000" dirty="0" smtClean="0">
                <a:solidFill>
                  <a:srgbClr val="FFFF00"/>
                </a:solidFill>
              </a:rPr>
              <a:t>     Thank you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Akinetic</a:t>
            </a:r>
            <a:r>
              <a:rPr lang="en-US" dirty="0" smtClean="0"/>
              <a:t> </a:t>
            </a:r>
            <a:r>
              <a:rPr lang="en-US" dirty="0" err="1" smtClean="0"/>
              <a:t>mutism</a:t>
            </a:r>
            <a:r>
              <a:rPr lang="en-US" dirty="0" smtClean="0"/>
              <a:t> is extreme form of affection of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Medial frontal cortex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Orbitofrontal</a:t>
            </a:r>
            <a:r>
              <a:rPr lang="en-US" dirty="0" smtClean="0"/>
              <a:t> cortex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Dorsolateral</a:t>
            </a:r>
            <a:r>
              <a:rPr lang="en-US" dirty="0" smtClean="0"/>
              <a:t> prefrontal cortex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Broca’s</a:t>
            </a:r>
            <a:r>
              <a:rPr lang="en-US" dirty="0" smtClean="0"/>
              <a:t> area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Most common </a:t>
            </a:r>
            <a:r>
              <a:rPr lang="en-US" dirty="0" err="1" smtClean="0"/>
              <a:t>pathogenetic</a:t>
            </a:r>
            <a:r>
              <a:rPr lang="en-US" dirty="0" smtClean="0"/>
              <a:t> abnormality associated with posterior cortical degeneration 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ApoE4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3R Tau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TDP  43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Pick’s bodies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ACD S are associated with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Earlier age of onset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Rapid progression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Early onset amnesia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Monogenic inheritance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Diagnostic accuracy for ACDS is best with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MRI + </a:t>
            </a:r>
            <a:r>
              <a:rPr lang="en-US" dirty="0" err="1" smtClean="0"/>
              <a:t>volumetry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MRI + FDG PET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Long relaxation MRI sequences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SPECT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Richard J </a:t>
            </a:r>
            <a:r>
              <a:rPr lang="en-US" dirty="0" err="1" smtClean="0"/>
              <a:t>caselli.Asymmetric</a:t>
            </a:r>
            <a:r>
              <a:rPr lang="en-US" dirty="0" smtClean="0"/>
              <a:t> cortical </a:t>
            </a:r>
            <a:r>
              <a:rPr lang="en-US" dirty="0" err="1" smtClean="0"/>
              <a:t>Degeration</a:t>
            </a:r>
            <a:r>
              <a:rPr lang="en-US" dirty="0" smtClean="0"/>
              <a:t> Syndromes; Current Opinion in Neurology 1996</a:t>
            </a:r>
          </a:p>
          <a:p>
            <a:r>
              <a:rPr lang="en-US" dirty="0" err="1" smtClean="0"/>
              <a:t>Caselli,Jack</a:t>
            </a:r>
            <a:r>
              <a:rPr lang="en-US" dirty="0" smtClean="0"/>
              <a:t>, </a:t>
            </a:r>
            <a:r>
              <a:rPr lang="en-US" dirty="0" err="1" smtClean="0"/>
              <a:t>Petersen:Asymmetric</a:t>
            </a:r>
            <a:r>
              <a:rPr lang="en-US" dirty="0" smtClean="0"/>
              <a:t> cortical degenerative </a:t>
            </a:r>
            <a:r>
              <a:rPr lang="en-US" dirty="0" err="1" smtClean="0"/>
              <a:t>Syndromes:Clinical</a:t>
            </a:r>
            <a:r>
              <a:rPr lang="en-US" dirty="0" smtClean="0"/>
              <a:t> and radiologic correlations. Neurology 1992;42:146</a:t>
            </a:r>
          </a:p>
          <a:p>
            <a:r>
              <a:rPr lang="pt-BR" dirty="0" smtClean="0"/>
              <a:t>Antoˆnio Jose´ da Rocha, MD,Fla´vio Tu´lio Braga, MD, Carlos Jorge da Silva; </a:t>
            </a:r>
            <a:r>
              <a:rPr lang="en-US" dirty="0" smtClean="0"/>
              <a:t>Asymmetric Cortical Degenerative Syndromes </a:t>
            </a:r>
            <a:r>
              <a:rPr lang="en-US" i="1" dirty="0" smtClean="0"/>
              <a:t>An Integrated Approach to Clinical and Imaging Review</a:t>
            </a:r>
            <a:r>
              <a:rPr lang="pt-BR" i="1" dirty="0" smtClean="0"/>
              <a:t>, </a:t>
            </a:r>
            <a:r>
              <a:rPr lang="en-US" i="1" dirty="0" smtClean="0"/>
              <a:t>The Neurologist 2010;16: 298–305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Custom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</TotalTime>
  <Words>3264</Words>
  <Application>Microsoft Office PowerPoint</Application>
  <PresentationFormat>On-screen Show (4:3)</PresentationFormat>
  <Paragraphs>439</Paragraphs>
  <Slides>102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Theme1</vt:lpstr>
      <vt:lpstr>ASYMMETRIC CORTICAL DEGENERATION SYNDROMES</vt:lpstr>
      <vt:lpstr>Scheme of presentation</vt:lpstr>
      <vt:lpstr>Introduction </vt:lpstr>
      <vt:lpstr>History </vt:lpstr>
      <vt:lpstr>History </vt:lpstr>
      <vt:lpstr>History </vt:lpstr>
      <vt:lpstr>Definition </vt:lpstr>
      <vt:lpstr>Initial studies on ACD</vt:lpstr>
      <vt:lpstr> Progressive Aphasia:N=12 </vt:lpstr>
      <vt:lpstr>Progressive parietal syndromes perceptuomotor disorders</vt:lpstr>
      <vt:lpstr>Neuropsychiatric symptoms                                          N=5 </vt:lpstr>
      <vt:lpstr>Slide 12</vt:lpstr>
      <vt:lpstr>Slide 13</vt:lpstr>
      <vt:lpstr>Slide 14</vt:lpstr>
      <vt:lpstr>Slide 15</vt:lpstr>
      <vt:lpstr>Caselli et al ……</vt:lpstr>
      <vt:lpstr>Slide 17</vt:lpstr>
      <vt:lpstr>Slide 18</vt:lpstr>
      <vt:lpstr>Frontal lobar degeneration</vt:lpstr>
      <vt:lpstr>Functional Frontal Lobe Anatomy</vt:lpstr>
      <vt:lpstr>3 disctinct syndromic variants </vt:lpstr>
      <vt:lpstr>Dorsolateral prefrontal cortex</vt:lpstr>
      <vt:lpstr>Bedside tests </vt:lpstr>
      <vt:lpstr> Orbitofrontal cortex</vt:lpstr>
      <vt:lpstr>Slide 25</vt:lpstr>
      <vt:lpstr>                     Medial frontal</vt:lpstr>
      <vt:lpstr>Medial prefrontal</vt:lpstr>
      <vt:lpstr>Frontal Lobe Variant of Frontotemporal Degeneration </vt:lpstr>
      <vt:lpstr>Pathology &amp; imaging</vt:lpstr>
      <vt:lpstr>Slide 30</vt:lpstr>
      <vt:lpstr> Progressive Non fluent Aphasia</vt:lpstr>
      <vt:lpstr>MRI in aphasic variants</vt:lpstr>
      <vt:lpstr>Slide 33</vt:lpstr>
      <vt:lpstr>Temporal Lobe Variants </vt:lpstr>
      <vt:lpstr>                     Left Temporal Lobe Variant Semantic Dementia  </vt:lpstr>
      <vt:lpstr>Slide 36</vt:lpstr>
      <vt:lpstr>Imaging in left temporal variant </vt:lpstr>
      <vt:lpstr>Slide 38</vt:lpstr>
      <vt:lpstr>  Right Temporal Lobe Variant “Behavior Variant”  </vt:lpstr>
      <vt:lpstr>“Behavior Variant” </vt:lpstr>
      <vt:lpstr>Behaviour variant</vt:lpstr>
      <vt:lpstr>Slide 42</vt:lpstr>
      <vt:lpstr>Progressive Prosopagnosia </vt:lpstr>
      <vt:lpstr>Imaging 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Current concept</vt:lpstr>
      <vt:lpstr>Slide 55</vt:lpstr>
      <vt:lpstr>Slide 56</vt:lpstr>
      <vt:lpstr>Slide 57</vt:lpstr>
      <vt:lpstr>Histology </vt:lpstr>
      <vt:lpstr>Pick’s  cells: arygrophilic intracytoplasmic inclusions are seen in neurons of the dentate gyrus</vt:lpstr>
      <vt:lpstr>Slide 60</vt:lpstr>
      <vt:lpstr>Slide 61</vt:lpstr>
      <vt:lpstr>Slide 62</vt:lpstr>
      <vt:lpstr>Slide 63</vt:lpstr>
      <vt:lpstr>FTLD -FUS</vt:lpstr>
      <vt:lpstr>CORTICOBASAL DEGENERATION </vt:lpstr>
      <vt:lpstr>CBGD</vt:lpstr>
      <vt:lpstr>Imaging 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Asymmetric frontoparietal atrophy</vt:lpstr>
      <vt:lpstr>right-side-dominant atrophy including the central sulcus</vt:lpstr>
      <vt:lpstr>Slide 77</vt:lpstr>
      <vt:lpstr>POSTERIOR CORTICAL DEGENERATION </vt:lpstr>
      <vt:lpstr>Slide 79</vt:lpstr>
      <vt:lpstr>Slide 80</vt:lpstr>
      <vt:lpstr>Imaging in PCD</vt:lpstr>
      <vt:lpstr>Slide 82</vt:lpstr>
      <vt:lpstr>Slide 83</vt:lpstr>
      <vt:lpstr>Logopenic progressive aphasia</vt:lpstr>
      <vt:lpstr>Slide 85</vt:lpstr>
      <vt:lpstr>Slide 86</vt:lpstr>
      <vt:lpstr>Slide 87</vt:lpstr>
      <vt:lpstr>PCD=14, LPA=10</vt:lpstr>
      <vt:lpstr>treatment</vt:lpstr>
      <vt:lpstr>Treatment of FTD and PPA </vt:lpstr>
      <vt:lpstr>Treatment for pca </vt:lpstr>
      <vt:lpstr>Summary </vt:lpstr>
      <vt:lpstr>Summary</vt:lpstr>
      <vt:lpstr>Slide 94</vt:lpstr>
      <vt:lpstr>Slide 95</vt:lpstr>
      <vt:lpstr>Slide 96</vt:lpstr>
      <vt:lpstr>Slide 97</vt:lpstr>
      <vt:lpstr>Slide 98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administrator1</cp:lastModifiedBy>
  <cp:revision>114</cp:revision>
  <dcterms:created xsi:type="dcterms:W3CDTF">2011-07-06T05:29:17Z</dcterms:created>
  <dcterms:modified xsi:type="dcterms:W3CDTF">2020-08-16T14:10:58Z</dcterms:modified>
</cp:coreProperties>
</file>