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107" y="1519654"/>
            <a:ext cx="8944428" cy="1470025"/>
          </a:xfrm>
        </p:spPr>
        <p:txBody>
          <a:bodyPr>
            <a:noAutofit/>
          </a:bodyPr>
          <a:lstStyle/>
          <a:p>
            <a:r>
              <a:rPr lang="en-US" sz="5400" b="1" dirty="0">
                <a:latin typeface="Times New Roman"/>
                <a:cs typeface="Times New Roman"/>
              </a:rPr>
              <a:t>Management Of Ludwig Angina</a:t>
            </a:r>
          </a:p>
        </p:txBody>
      </p:sp>
      <p:sp>
        <p:nvSpPr>
          <p:cNvPr id="3" name="Subtitle 2"/>
          <p:cNvSpPr>
            <a:spLocks noGrp="1"/>
          </p:cNvSpPr>
          <p:nvPr>
            <p:ph type="subTitle" idx="1"/>
          </p:nvPr>
        </p:nvSpPr>
        <p:spPr>
          <a:xfrm>
            <a:off x="825500" y="3886200"/>
            <a:ext cx="7492999" cy="1752600"/>
          </a:xfrm>
        </p:spPr>
        <p:txBody>
          <a:bodyPr>
            <a:noAutofit/>
          </a:bodyPr>
          <a:lstStyle/>
          <a:p>
            <a:endParaRPr lang="en-US" dirty="0">
              <a:solidFill>
                <a:schemeClr val="tx1"/>
              </a:solidFill>
            </a:endParaRPr>
          </a:p>
          <a:p>
            <a:r>
              <a:rPr lang="en-US" dirty="0">
                <a:solidFill>
                  <a:schemeClr val="tx1"/>
                </a:solidFill>
              </a:rPr>
              <a:t>Dr. Navin Shah (Prof. &amp; H.O.D)</a:t>
            </a:r>
          </a:p>
          <a:p>
            <a:r>
              <a:rPr lang="en-US" dirty="0">
                <a:solidFill>
                  <a:schemeClr val="tx1"/>
                </a:solidFill>
              </a:rPr>
              <a:t>Dept. Of Oral &amp; Maxillofacial Surgery</a:t>
            </a:r>
          </a:p>
        </p:txBody>
      </p:sp>
      <p:pic>
        <p:nvPicPr>
          <p:cNvPr id="4" name="Audio 3">
            <a:hlinkClick r:id="" action="ppaction://media"/>
            <a:extLst>
              <a:ext uri="{FF2B5EF4-FFF2-40B4-BE49-F238E27FC236}">
                <a16:creationId xmlns:a16="http://schemas.microsoft.com/office/drawing/2014/main" id="{1CEA2FD7-72C4-483F-B94C-27707CE582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86248561"/>
      </p:ext>
    </p:extLst>
  </p:cSld>
  <p:clrMapOvr>
    <a:masterClrMapping/>
  </p:clrMapOvr>
  <mc:AlternateContent xmlns:mc="http://schemas.openxmlformats.org/markup-compatibility/2006">
    <mc:Choice xmlns:p14="http://schemas.microsoft.com/office/powerpoint/2010/main" Requires="p14">
      <p:transition spd="slow" p14:dur="2000" advTm="6278"/>
    </mc:Choice>
    <mc:Fallback>
      <p:transition spd="slow" advTm="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40005" y="4464844"/>
            <a:ext cx="9063990" cy="1856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buFontTx/>
              <a:buChar char="•"/>
            </a:pPr>
            <a:r>
              <a:rPr lang="en-US" altLang="en-US" sz="3100" b="1">
                <a:solidFill>
                  <a:srgbClr val="FF0000"/>
                </a:solidFill>
                <a:latin typeface="Arial" charset="0"/>
              </a:rPr>
              <a:t>Ludwig</a:t>
            </a:r>
            <a:r>
              <a:rPr lang="ja-JP" altLang="en-US" sz="3100" b="1">
                <a:solidFill>
                  <a:srgbClr val="FF0000"/>
                </a:solidFill>
                <a:latin typeface="Arial" charset="0"/>
              </a:rPr>
              <a:t>’</a:t>
            </a:r>
            <a:r>
              <a:rPr lang="en-US" altLang="ja-JP" sz="3100" b="1">
                <a:solidFill>
                  <a:srgbClr val="FF0000"/>
                </a:solidFill>
                <a:latin typeface="Arial" charset="0"/>
              </a:rPr>
              <a:t>s angina</a:t>
            </a:r>
            <a:r>
              <a:rPr lang="en-US" altLang="ja-JP">
                <a:solidFill>
                  <a:srgbClr val="000000"/>
                </a:solidFill>
                <a:latin typeface="Arial" charset="0"/>
              </a:rPr>
              <a:t>.</a:t>
            </a:r>
          </a:p>
          <a:p>
            <a:pPr lvl="1" eaLnBrk="1" hangingPunct="1">
              <a:lnSpc>
                <a:spcPct val="95000"/>
              </a:lnSpc>
              <a:buClr>
                <a:srgbClr val="FF0000"/>
              </a:buClr>
              <a:buSzPct val="100000"/>
            </a:pPr>
            <a:r>
              <a:rPr lang="en-US" altLang="en-US">
                <a:solidFill>
                  <a:srgbClr val="000000"/>
                </a:solidFill>
                <a:latin typeface="Arial" charset="0"/>
              </a:rPr>
              <a:t> </a:t>
            </a:r>
            <a:r>
              <a:rPr lang="en-US" altLang="en-US" b="1">
                <a:solidFill>
                  <a:srgbClr val="FF0000"/>
                </a:solidFill>
                <a:latin typeface="Arial" charset="0"/>
              </a:rPr>
              <a:t>a) </a:t>
            </a:r>
            <a:r>
              <a:rPr lang="en-US" altLang="en-US" b="1">
                <a:solidFill>
                  <a:srgbClr val="000000"/>
                </a:solidFill>
                <a:latin typeface="Arial" charset="0"/>
              </a:rPr>
              <a:t>Diagrammatic illustration showing the spread of purulent infection in five fascial spaces </a:t>
            </a:r>
            <a:r>
              <a:rPr lang="en-US" altLang="en-US">
                <a:solidFill>
                  <a:srgbClr val="000000"/>
                </a:solidFill>
                <a:latin typeface="Arial" charset="0"/>
              </a:rPr>
              <a:t>of the mandible.</a:t>
            </a:r>
          </a:p>
          <a:p>
            <a:pPr lvl="1" eaLnBrk="1" hangingPunct="1">
              <a:lnSpc>
                <a:spcPct val="95000"/>
              </a:lnSpc>
              <a:buClr>
                <a:srgbClr val="FF0000"/>
              </a:buClr>
              <a:buSzPct val="100000"/>
            </a:pPr>
            <a:r>
              <a:rPr lang="en-US" altLang="en-US" b="1">
                <a:solidFill>
                  <a:srgbClr val="FF0000"/>
                </a:solidFill>
                <a:latin typeface="Arial" charset="0"/>
              </a:rPr>
              <a:t>b)</a:t>
            </a:r>
            <a:r>
              <a:rPr lang="en-US" altLang="en-US" b="1">
                <a:solidFill>
                  <a:srgbClr val="000000"/>
                </a:solidFill>
                <a:latin typeface="Arial" charset="0"/>
              </a:rPr>
              <a:t> Clinical photograph of extensive extraoral swelling in submental and submandibular spaces</a:t>
            </a:r>
          </a:p>
        </p:txBody>
      </p:sp>
      <p:pic>
        <p:nvPicPr>
          <p:cNvPr id="389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7200"/>
            <a:ext cx="4572000" cy="3581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4572000" cy="3581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9556CC9-411C-4743-8A25-F4B0AEBC1F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53373391"/>
      </p:ext>
    </p:extLst>
  </p:cSld>
  <p:clrMapOvr>
    <a:masterClrMapping/>
  </p:clrMapOvr>
  <mc:AlternateContent xmlns:mc="http://schemas.openxmlformats.org/markup-compatibility/2006">
    <mc:Choice xmlns:p14="http://schemas.microsoft.com/office/powerpoint/2010/main" Requires="p14">
      <p:transition spd="slow" p14:dur="2000" advTm="19325"/>
    </mc:Choice>
    <mc:Fallback>
      <p:transition spd="slow" advTm="19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ctrTitle"/>
          </p:nvPr>
        </p:nvSpPr>
        <p:spPr>
          <a:xfrm>
            <a:off x="405765" y="750097"/>
            <a:ext cx="8332470" cy="1098708"/>
          </a:xfrm>
          <a:ln>
            <a:miter lim="800000"/>
            <a:headEnd/>
            <a:tailEnd/>
          </a:ln>
        </p:spPr>
        <p:txBody>
          <a:bodyPr rIns="0"/>
          <a:lstStyle/>
          <a:p>
            <a:pPr algn="l">
              <a:lnSpc>
                <a:spcPct val="95000"/>
              </a:lnSpc>
              <a:defRPr/>
            </a:pPr>
            <a:r>
              <a:rPr lang="en-US" sz="5000">
                <a:solidFill>
                  <a:srgbClr val="04617B"/>
                </a:solidFill>
                <a:latin typeface="Arial" charset="0"/>
              </a:rPr>
              <a:t>a</a:t>
            </a:r>
          </a:p>
        </p:txBody>
      </p:sp>
      <p:sp>
        <p:nvSpPr>
          <p:cNvPr id="39939" name="Text Box 4"/>
          <p:cNvSpPr txBox="1">
            <a:spLocks noChangeArrowheads="1"/>
          </p:cNvSpPr>
          <p:nvPr/>
        </p:nvSpPr>
        <p:spPr bwMode="auto">
          <a:xfrm>
            <a:off x="40005" y="4846320"/>
            <a:ext cx="9063990" cy="2806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pPr>
            <a:r>
              <a:rPr lang="en-US" altLang="en-US">
                <a:solidFill>
                  <a:srgbClr val="FF0000"/>
                </a:solidFill>
                <a:latin typeface="Arial" charset="0"/>
              </a:rPr>
              <a:t>a)</a:t>
            </a:r>
            <a:r>
              <a:rPr lang="en-US" altLang="en-US">
                <a:solidFill>
                  <a:srgbClr val="000000"/>
                </a:solidFill>
                <a:latin typeface="Arial" charset="0"/>
              </a:rPr>
              <a:t>Clinical intraoral photograph showing severe edema of the floor of the mouth and elevation of the tongue, due to suppuration of sublingual spaces (risk of asphyxiation).</a:t>
            </a:r>
          </a:p>
          <a:p>
            <a:pPr lvl="1" eaLnBrk="1" hangingPunct="1">
              <a:lnSpc>
                <a:spcPct val="95000"/>
              </a:lnSpc>
              <a:buClr>
                <a:srgbClr val="FF0000"/>
              </a:buClr>
              <a:buSzPct val="100000"/>
            </a:pPr>
            <a:r>
              <a:rPr lang="en-US" altLang="en-US">
                <a:solidFill>
                  <a:srgbClr val="FF0000"/>
                </a:solidFill>
                <a:latin typeface="Arial" charset="0"/>
              </a:rPr>
              <a:t>b)</a:t>
            </a:r>
            <a:r>
              <a:rPr lang="en-US" altLang="en-US">
                <a:solidFill>
                  <a:srgbClr val="000000"/>
                </a:solidFill>
                <a:latin typeface="Arial" charset="0"/>
              </a:rPr>
              <a:t>Intraoral incision, parallel to the ducts of the submandibular glands.</a:t>
            </a:r>
          </a:p>
          <a:p>
            <a:pPr eaLnBrk="1" hangingPunct="1">
              <a:lnSpc>
                <a:spcPct val="95000"/>
              </a:lnSpc>
            </a:pPr>
            <a:endParaRPr lang="en-US" altLang="en-US">
              <a:solidFill>
                <a:srgbClr val="000000"/>
              </a:solidFill>
              <a:latin typeface="Arial" charset="0"/>
            </a:endParaRPr>
          </a:p>
          <a:p>
            <a:pPr eaLnBrk="1" hangingPunct="1">
              <a:lnSpc>
                <a:spcPct val="95000"/>
              </a:lnSpc>
            </a:pPr>
            <a:endParaRPr lang="en-US" altLang="en-US">
              <a:solidFill>
                <a:srgbClr val="000000"/>
              </a:solidFill>
              <a:latin typeface="Arial" charset="0"/>
            </a:endParaRPr>
          </a:p>
          <a:p>
            <a:pPr eaLnBrk="1" hangingPunct="1">
              <a:lnSpc>
                <a:spcPct val="95000"/>
              </a:lnSpc>
            </a:pPr>
            <a:endParaRPr lang="en-US" altLang="en-US">
              <a:solidFill>
                <a:srgbClr val="000000"/>
              </a:solidFill>
              <a:latin typeface="Arial" charset="0"/>
            </a:endParaRPr>
          </a:p>
        </p:txBody>
      </p:sp>
      <p:pic>
        <p:nvPicPr>
          <p:cNvPr id="399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8" y="228600"/>
            <a:ext cx="8841105" cy="4420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EEE3A77-C1F3-4417-936E-B69CF0DE32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7986163"/>
      </p:ext>
    </p:extLst>
  </p:cSld>
  <p:clrMapOvr>
    <a:masterClrMapping/>
  </p:clrMapOvr>
  <mc:AlternateContent xmlns:mc="http://schemas.openxmlformats.org/markup-compatibility/2006">
    <mc:Choice xmlns:p14="http://schemas.microsoft.com/office/powerpoint/2010/main" Requires="p14">
      <p:transition spd="slow" p14:dur="2000" advTm="18052"/>
    </mc:Choice>
    <mc:Fallback>
      <p:transition spd="slow" advTm="1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ctrTitle"/>
          </p:nvPr>
        </p:nvSpPr>
        <p:spPr>
          <a:xfrm>
            <a:off x="405765" y="274320"/>
            <a:ext cx="8332470" cy="868680"/>
          </a:xfrm>
          <a:ln>
            <a:miter lim="800000"/>
            <a:headEnd/>
            <a:tailEnd/>
          </a:ln>
        </p:spPr>
        <p:txBody>
          <a:bodyPr rIns="0"/>
          <a:lstStyle/>
          <a:p>
            <a:pPr algn="l">
              <a:lnSpc>
                <a:spcPct val="95000"/>
              </a:lnSpc>
              <a:defRPr/>
            </a:pPr>
            <a:r>
              <a:rPr lang="en-US" sz="5000">
                <a:solidFill>
                  <a:srgbClr val="FF0000"/>
                </a:solidFill>
                <a:latin typeface="Arial" charset="0"/>
              </a:rPr>
              <a:t>Incisional Planes:</a:t>
            </a:r>
          </a:p>
        </p:txBody>
      </p:sp>
      <p:pic>
        <p:nvPicPr>
          <p:cNvPr id="4096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724" y="1371600"/>
            <a:ext cx="6477953" cy="5106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080E3E4D-C80D-4DCC-8006-FE025BAAAC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34322610"/>
      </p:ext>
    </p:extLst>
  </p:cSld>
  <p:clrMapOvr>
    <a:masterClrMapping/>
  </p:clrMapOvr>
  <mc:AlternateContent xmlns:mc="http://schemas.openxmlformats.org/markup-compatibility/2006">
    <mc:Choice xmlns:p14="http://schemas.microsoft.com/office/powerpoint/2010/main" Requires="p14">
      <p:transition spd="slow" p14:dur="2000" advTm="13614"/>
    </mc:Choice>
    <mc:Fallback>
      <p:transition spd="slow" advTm="1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40005" y="5226368"/>
            <a:ext cx="8911114" cy="2105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pPr>
            <a:r>
              <a:rPr lang="en-US" altLang="en-US">
                <a:solidFill>
                  <a:srgbClr val="FF0000"/>
                </a:solidFill>
                <a:latin typeface="Arial" charset="0"/>
              </a:rPr>
              <a:t>a)</a:t>
            </a:r>
            <a:r>
              <a:rPr lang="en-US" altLang="en-US">
                <a:solidFill>
                  <a:srgbClr val="000000"/>
                </a:solidFill>
                <a:latin typeface="Arial" charset="0"/>
              </a:rPr>
              <a:t>Incision for drainage of inflammation.</a:t>
            </a:r>
          </a:p>
          <a:p>
            <a:pPr lvl="1" eaLnBrk="1" hangingPunct="1">
              <a:lnSpc>
                <a:spcPct val="95000"/>
              </a:lnSpc>
              <a:buClr>
                <a:srgbClr val="FF0000"/>
              </a:buClr>
              <a:buSzPct val="100000"/>
            </a:pPr>
            <a:r>
              <a:rPr lang="en-US" altLang="en-US">
                <a:solidFill>
                  <a:srgbClr val="FF0000"/>
                </a:solidFill>
                <a:latin typeface="Arial" charset="0"/>
              </a:rPr>
              <a:t>b)</a:t>
            </a:r>
            <a:r>
              <a:rPr lang="en-US" altLang="en-US">
                <a:solidFill>
                  <a:srgbClr val="000000"/>
                </a:solidFill>
                <a:latin typeface="Arial" charset="0"/>
              </a:rPr>
              <a:t>The incisions must be bilateral, extraoral, parallel, and medial to the inferior border of the mandible, at the premolar and molar region.</a:t>
            </a:r>
          </a:p>
          <a:p>
            <a:pPr eaLnBrk="1" hangingPunct="1">
              <a:lnSpc>
                <a:spcPct val="95000"/>
              </a:lnSpc>
            </a:pPr>
            <a:endParaRPr lang="en-US" altLang="en-US">
              <a:solidFill>
                <a:srgbClr val="000000"/>
              </a:solidFill>
              <a:latin typeface="Arial" charset="0"/>
            </a:endParaRPr>
          </a:p>
          <a:p>
            <a:pPr eaLnBrk="1" hangingPunct="1">
              <a:lnSpc>
                <a:spcPct val="95000"/>
              </a:lnSpc>
            </a:pPr>
            <a:endParaRPr lang="en-US" altLang="en-US">
              <a:solidFill>
                <a:srgbClr val="000000"/>
              </a:solidFill>
              <a:latin typeface="Arial" charset="0"/>
            </a:endParaRPr>
          </a:p>
        </p:txBody>
      </p:sp>
      <p:pic>
        <p:nvPicPr>
          <p:cNvPr id="4198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1448"/>
            <a:ext cx="8763953" cy="4954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E0DE056-55CC-4B26-87D7-931191F26F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63998697"/>
      </p:ext>
    </p:extLst>
  </p:cSld>
  <p:clrMapOvr>
    <a:masterClrMapping/>
  </p:clrMapOvr>
  <mc:AlternateContent xmlns:mc="http://schemas.openxmlformats.org/markup-compatibility/2006">
    <mc:Choice xmlns:p14="http://schemas.microsoft.com/office/powerpoint/2010/main" Requires="p14">
      <p:transition spd="slow" p14:dur="2000" advTm="25321"/>
    </mc:Choice>
    <mc:Fallback>
      <p:transition spd="slow" advTm="25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572929" y="5607844"/>
            <a:ext cx="8149590" cy="762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000000"/>
              </a:buClr>
              <a:buSzPct val="100000"/>
              <a:buFontTx/>
              <a:buChar char="•"/>
            </a:pPr>
            <a:r>
              <a:rPr lang="en-US" altLang="en-US" sz="2600">
                <a:solidFill>
                  <a:srgbClr val="000000"/>
                </a:solidFill>
                <a:latin typeface="Arial" charset="0"/>
              </a:rPr>
              <a:t>Placement of rubber drains at the sites of incision</a:t>
            </a:r>
          </a:p>
          <a:p>
            <a:pPr eaLnBrk="1" hangingPunct="1">
              <a:lnSpc>
                <a:spcPct val="95000"/>
              </a:lnSpc>
              <a:buClr>
                <a:srgbClr val="000000"/>
              </a:buClr>
              <a:buSzPct val="100000"/>
            </a:pPr>
            <a:endParaRPr lang="en-US" altLang="en-US" sz="2600">
              <a:solidFill>
                <a:srgbClr val="000000"/>
              </a:solidFill>
              <a:latin typeface="Arial" charset="0"/>
            </a:endParaRPr>
          </a:p>
        </p:txBody>
      </p:sp>
      <p:pic>
        <p:nvPicPr>
          <p:cNvPr id="430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8" y="457200"/>
            <a:ext cx="8079582" cy="4582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9F25062-F14E-4F9E-8EBE-E42EEB270F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88849001"/>
      </p:ext>
    </p:extLst>
  </p:cSld>
  <p:clrMapOvr>
    <a:masterClrMapping/>
  </p:clrMapOvr>
  <mc:AlternateContent xmlns:mc="http://schemas.openxmlformats.org/markup-compatibility/2006">
    <mc:Choice xmlns:p14="http://schemas.microsoft.com/office/powerpoint/2010/main" Requires="p14">
      <p:transition spd="slow" p14:dur="2000" advTm="14002"/>
    </mc:Choice>
    <mc:Fallback>
      <p:transition spd="slow" advTm="14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497205" y="5532120"/>
            <a:ext cx="8149590" cy="105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000000"/>
              </a:buClr>
              <a:buSzPct val="100000"/>
              <a:buFontTx/>
              <a:buChar char="•"/>
            </a:pPr>
            <a:r>
              <a:rPr lang="en-US" altLang="en-US">
                <a:solidFill>
                  <a:srgbClr val="000000"/>
                </a:solidFill>
                <a:latin typeface="Arial" charset="0"/>
              </a:rPr>
              <a:t>Postoperative clinical photograph 1 month after</a:t>
            </a:r>
          </a:p>
          <a:p>
            <a:pPr eaLnBrk="1" hangingPunct="1">
              <a:lnSpc>
                <a:spcPct val="95000"/>
              </a:lnSpc>
            </a:pPr>
            <a:r>
              <a:rPr lang="en-US" altLang="en-US">
                <a:solidFill>
                  <a:srgbClr val="000000"/>
                </a:solidFill>
                <a:latin typeface="Arial" charset="0"/>
              </a:rPr>
              <a:t>treatment of infection</a:t>
            </a:r>
          </a:p>
          <a:p>
            <a:pPr eaLnBrk="1" hangingPunct="1">
              <a:lnSpc>
                <a:spcPct val="95000"/>
              </a:lnSpc>
            </a:pPr>
            <a:endParaRPr lang="en-US" altLang="en-US">
              <a:solidFill>
                <a:srgbClr val="000000"/>
              </a:solidFill>
              <a:latin typeface="Arial" charset="0"/>
            </a:endParaRPr>
          </a:p>
        </p:txBody>
      </p:sp>
      <p:pic>
        <p:nvPicPr>
          <p:cNvPr id="440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24" y="457200"/>
            <a:ext cx="7620953" cy="465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A3378DE-939D-47ED-8BA6-FA37DB6E5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14276402"/>
      </p:ext>
    </p:extLst>
  </p:cSld>
  <p:clrMapOvr>
    <a:masterClrMapping/>
  </p:clrMapOvr>
  <mc:AlternateContent xmlns:mc="http://schemas.openxmlformats.org/markup-compatibility/2006">
    <mc:Choice xmlns:p14="http://schemas.microsoft.com/office/powerpoint/2010/main" Requires="p14">
      <p:transition spd="slow" p14:dur="2000" advTm="7145"/>
    </mc:Choice>
    <mc:Fallback>
      <p:transition spd="slow" advTm="7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ctrTitle"/>
          </p:nvPr>
        </p:nvSpPr>
        <p:spPr>
          <a:xfrm>
            <a:off x="388620" y="822960"/>
            <a:ext cx="8332470" cy="717233"/>
          </a:xfrm>
          <a:ln>
            <a:miter lim="800000"/>
            <a:headEnd/>
            <a:tailEnd/>
          </a:ln>
        </p:spPr>
        <p:txBody>
          <a:bodyPr rIns="0">
            <a:normAutofit fontScale="90000"/>
          </a:bodyPr>
          <a:lstStyle/>
          <a:p>
            <a:pPr algn="l">
              <a:lnSpc>
                <a:spcPct val="95000"/>
              </a:lnSpc>
              <a:defRPr/>
            </a:pPr>
            <a:r>
              <a:rPr lang="en-US" sz="5000" dirty="0">
                <a:solidFill>
                  <a:srgbClr val="FF0000"/>
                </a:solidFill>
                <a:latin typeface="Arial" charset="0"/>
              </a:rPr>
              <a:t>Ludwig's Angina &amp; Pregnancy </a:t>
            </a:r>
          </a:p>
        </p:txBody>
      </p:sp>
      <p:sp>
        <p:nvSpPr>
          <p:cNvPr id="45059" name="Text Box 4"/>
          <p:cNvSpPr txBox="1">
            <a:spLocks noChangeArrowheads="1"/>
          </p:cNvSpPr>
          <p:nvPr/>
        </p:nvSpPr>
        <p:spPr bwMode="auto">
          <a:xfrm>
            <a:off x="497205" y="1714500"/>
            <a:ext cx="8149590" cy="4564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buFontTx/>
              <a:buChar char="•"/>
            </a:pPr>
            <a:r>
              <a:rPr lang="en-US" altLang="en-US" sz="2600">
                <a:solidFill>
                  <a:srgbClr val="FF0000"/>
                </a:solidFill>
                <a:latin typeface="Arial" charset="0"/>
              </a:rPr>
              <a:t>PREDISPOSING FACTORS:-</a:t>
            </a:r>
          </a:p>
          <a:p>
            <a:pPr lvl="1" eaLnBrk="1" hangingPunct="1">
              <a:lnSpc>
                <a:spcPct val="95000"/>
              </a:lnSpc>
              <a:buClr>
                <a:srgbClr val="FF0000"/>
              </a:buClr>
              <a:buSzPct val="100000"/>
            </a:pPr>
            <a:r>
              <a:rPr lang="en-US" altLang="en-US" sz="2600">
                <a:solidFill>
                  <a:srgbClr val="FF0000"/>
                </a:solidFill>
                <a:latin typeface="Arial" charset="0"/>
              </a:rPr>
              <a:t>1)</a:t>
            </a:r>
            <a:r>
              <a:rPr lang="en-US" altLang="en-US" sz="2600">
                <a:solidFill>
                  <a:srgbClr val="000000"/>
                </a:solidFill>
                <a:latin typeface="Arial" charset="0"/>
              </a:rPr>
              <a:t> Pregnancy is accompanied by many </a:t>
            </a:r>
            <a:r>
              <a:rPr lang="en-US" altLang="en-US" sz="2600">
                <a:solidFill>
                  <a:srgbClr val="FF0000"/>
                </a:solidFill>
                <a:latin typeface="Arial" charset="0"/>
              </a:rPr>
              <a:t>physiological changes</a:t>
            </a:r>
            <a:r>
              <a:rPr lang="en-US" altLang="en-US" sz="2600">
                <a:solidFill>
                  <a:srgbClr val="000000"/>
                </a:solidFill>
                <a:latin typeface="Arial" charset="0"/>
              </a:rPr>
              <a:t> which place the mother at a higher risk of infection or of doing worse once infected.</a:t>
            </a:r>
          </a:p>
          <a:p>
            <a:pPr eaLnBrk="1" hangingPunct="1">
              <a:lnSpc>
                <a:spcPct val="95000"/>
              </a:lnSpc>
            </a:pPr>
            <a:endParaRPr lang="en-US" altLang="en-US" sz="2600">
              <a:solidFill>
                <a:srgbClr val="000000"/>
              </a:solidFill>
              <a:latin typeface="Arial" charset="0"/>
            </a:endParaRPr>
          </a:p>
          <a:p>
            <a:pPr eaLnBrk="1" hangingPunct="1">
              <a:lnSpc>
                <a:spcPct val="95000"/>
              </a:lnSpc>
            </a:pPr>
            <a:r>
              <a:rPr lang="en-US" altLang="en-US" sz="2600">
                <a:solidFill>
                  <a:srgbClr val="FF0000"/>
                </a:solidFill>
                <a:latin typeface="Arial" charset="0"/>
              </a:rPr>
              <a:t>2)</a:t>
            </a:r>
            <a:r>
              <a:rPr lang="en-US" altLang="en-US" sz="2600">
                <a:solidFill>
                  <a:srgbClr val="000000"/>
                </a:solidFill>
                <a:latin typeface="Arial" charset="0"/>
              </a:rPr>
              <a:t> </a:t>
            </a:r>
            <a:r>
              <a:rPr lang="en-US" altLang="en-US" sz="2600">
                <a:solidFill>
                  <a:srgbClr val="FF0000"/>
                </a:solidFill>
                <a:latin typeface="Arial" charset="0"/>
              </a:rPr>
              <a:t>Immune response</a:t>
            </a:r>
            <a:r>
              <a:rPr lang="en-US" altLang="en-US" sz="2600">
                <a:solidFill>
                  <a:srgbClr val="000000"/>
                </a:solidFill>
                <a:latin typeface="Arial" charset="0"/>
              </a:rPr>
              <a:t> greatly diminished resulting in potential faster progression of an infection. </a:t>
            </a:r>
          </a:p>
          <a:p>
            <a:pPr eaLnBrk="1" hangingPunct="1">
              <a:lnSpc>
                <a:spcPct val="95000"/>
              </a:lnSpc>
            </a:pPr>
            <a:r>
              <a:rPr lang="en-US" altLang="en-US" sz="2600">
                <a:solidFill>
                  <a:srgbClr val="FF0000"/>
                </a:solidFill>
                <a:latin typeface="Arial" charset="0"/>
              </a:rPr>
              <a:t>3)</a:t>
            </a:r>
            <a:r>
              <a:rPr lang="en-US" altLang="en-US" sz="2600">
                <a:solidFill>
                  <a:srgbClr val="000000"/>
                </a:solidFill>
                <a:latin typeface="Arial" charset="0"/>
              </a:rPr>
              <a:t> </a:t>
            </a:r>
            <a:r>
              <a:rPr lang="en-US" altLang="en-US" sz="2600">
                <a:solidFill>
                  <a:srgbClr val="FF0000"/>
                </a:solidFill>
                <a:latin typeface="Arial" charset="0"/>
              </a:rPr>
              <a:t>Decreased neutrophil </a:t>
            </a:r>
            <a:r>
              <a:rPr lang="en-US" altLang="en-US" sz="2600">
                <a:solidFill>
                  <a:srgbClr val="000000"/>
                </a:solidFill>
                <a:latin typeface="Arial" charset="0"/>
              </a:rPr>
              <a:t>,chemo taxis, cell mediated immunity, and natural killer cell activity </a:t>
            </a: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p:txBody>
      </p:sp>
      <p:pic>
        <p:nvPicPr>
          <p:cNvPr id="2" name="Audio 1">
            <a:hlinkClick r:id="" action="ppaction://media"/>
            <a:extLst>
              <a:ext uri="{FF2B5EF4-FFF2-40B4-BE49-F238E27FC236}">
                <a16:creationId xmlns:a16="http://schemas.microsoft.com/office/drawing/2014/main" id="{B3DA85D3-0C68-451D-9605-213DFDD2BB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67639514"/>
      </p:ext>
    </p:extLst>
  </p:cSld>
  <p:clrMapOvr>
    <a:masterClrMapping/>
  </p:clrMapOvr>
  <mc:AlternateContent xmlns:mc="http://schemas.openxmlformats.org/markup-compatibility/2006">
    <mc:Choice xmlns:p14="http://schemas.microsoft.com/office/powerpoint/2010/main" Requires="p14">
      <p:transition spd="slow" p14:dur="2000" advTm="29123"/>
    </mc:Choice>
    <mc:Fallback>
      <p:transition spd="slow" advTm="2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0" y="274320"/>
            <a:ext cx="8835390" cy="6635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pPr>
            <a:r>
              <a:rPr lang="en-US" altLang="en-US" sz="2500">
                <a:solidFill>
                  <a:srgbClr val="FF0000"/>
                </a:solidFill>
                <a:latin typeface="Arial" charset="0"/>
              </a:rPr>
              <a:t>4)</a:t>
            </a:r>
            <a:r>
              <a:rPr lang="en-US" altLang="en-US" sz="2500">
                <a:solidFill>
                  <a:srgbClr val="000000"/>
                </a:solidFill>
                <a:latin typeface="Arial" charset="0"/>
              </a:rPr>
              <a:t> 50% pregnant women complain of </a:t>
            </a:r>
            <a:r>
              <a:rPr lang="en-US" altLang="en-US" sz="2500">
                <a:solidFill>
                  <a:srgbClr val="FF0000"/>
                </a:solidFill>
                <a:latin typeface="Arial" charset="0"/>
              </a:rPr>
              <a:t>dyspnea</a:t>
            </a:r>
            <a:r>
              <a:rPr lang="en-US" altLang="en-US" sz="2500">
                <a:solidFill>
                  <a:srgbClr val="000000"/>
                </a:solidFill>
                <a:latin typeface="Arial" charset="0"/>
              </a:rPr>
              <a:t> by 19 weeks gestation , results in lower oxygen reserve which could increase fetal hypoxia during periods of hypoventilation.</a:t>
            </a:r>
          </a:p>
          <a:p>
            <a:pPr lvl="1" eaLnBrk="1" hangingPunct="1">
              <a:lnSpc>
                <a:spcPct val="95000"/>
              </a:lnSpc>
              <a:buClr>
                <a:srgbClr val="FF0000"/>
              </a:buClr>
              <a:buSzPct val="100000"/>
            </a:pPr>
            <a:endParaRPr lang="en-US" altLang="en-US" sz="2500">
              <a:solidFill>
                <a:srgbClr val="FF0000"/>
              </a:solidFill>
              <a:latin typeface="Arial" charset="0"/>
            </a:endParaRPr>
          </a:p>
          <a:p>
            <a:pPr lvl="1" eaLnBrk="1" hangingPunct="1">
              <a:lnSpc>
                <a:spcPct val="95000"/>
              </a:lnSpc>
              <a:buClr>
                <a:srgbClr val="FF0000"/>
              </a:buClr>
              <a:buSzPct val="100000"/>
            </a:pPr>
            <a:r>
              <a:rPr lang="en-US" altLang="en-US" sz="2500">
                <a:solidFill>
                  <a:srgbClr val="FF0000"/>
                </a:solidFill>
                <a:latin typeface="Arial" charset="0"/>
              </a:rPr>
              <a:t>5)</a:t>
            </a:r>
            <a:r>
              <a:rPr lang="en-US" altLang="en-US" sz="2500">
                <a:solidFill>
                  <a:srgbClr val="000000"/>
                </a:solidFill>
                <a:latin typeface="Arial" charset="0"/>
              </a:rPr>
              <a:t> </a:t>
            </a:r>
            <a:r>
              <a:rPr lang="en-US" altLang="en-US" sz="2500" u="sng">
                <a:solidFill>
                  <a:srgbClr val="FF0000"/>
                </a:solidFill>
                <a:latin typeface="Arial" charset="0"/>
              </a:rPr>
              <a:t>Pregnancy gingivitis :-</a:t>
            </a:r>
            <a:r>
              <a:rPr lang="en-US" altLang="en-US" sz="2500">
                <a:solidFill>
                  <a:srgbClr val="FF0000"/>
                </a:solidFill>
                <a:latin typeface="Arial" charset="0"/>
              </a:rPr>
              <a:t> </a:t>
            </a:r>
            <a:r>
              <a:rPr lang="en-US" altLang="en-US" sz="2500">
                <a:solidFill>
                  <a:srgbClr val="000000"/>
                </a:solidFill>
                <a:latin typeface="Arial" charset="0"/>
              </a:rPr>
              <a:t>pregnancy associated hormonal changes begin to affect a woman's gingival tissues plaque accumulates resulting in a constant, low-grade intraoral infection</a:t>
            </a:r>
          </a:p>
          <a:p>
            <a:pPr eaLnBrk="1" hangingPunct="1">
              <a:lnSpc>
                <a:spcPct val="95000"/>
              </a:lnSpc>
            </a:pPr>
            <a:endParaRPr lang="en-US" altLang="en-US" sz="2500">
              <a:solidFill>
                <a:srgbClr val="000000"/>
              </a:solidFill>
              <a:latin typeface="Arial" charset="0"/>
            </a:endParaRPr>
          </a:p>
          <a:p>
            <a:pPr lvl="1" eaLnBrk="1" hangingPunct="1">
              <a:lnSpc>
                <a:spcPct val="95000"/>
              </a:lnSpc>
              <a:buClr>
                <a:srgbClr val="FF0000"/>
              </a:buClr>
              <a:buSzPct val="100000"/>
            </a:pPr>
            <a:r>
              <a:rPr lang="en-US" altLang="en-US" sz="2500">
                <a:solidFill>
                  <a:srgbClr val="FF0000"/>
                </a:solidFill>
                <a:latin typeface="Arial" charset="0"/>
              </a:rPr>
              <a:t>6)</a:t>
            </a:r>
            <a:r>
              <a:rPr lang="en-US" altLang="en-US" sz="2500">
                <a:solidFill>
                  <a:srgbClr val="000000"/>
                </a:solidFill>
                <a:latin typeface="Arial" charset="0"/>
              </a:rPr>
              <a:t> </a:t>
            </a:r>
            <a:r>
              <a:rPr lang="en-US" altLang="en-US" sz="2500" u="sng">
                <a:solidFill>
                  <a:srgbClr val="FF0000"/>
                </a:solidFill>
                <a:latin typeface="Arial" charset="0"/>
              </a:rPr>
              <a:t>Dietary habits:-</a:t>
            </a:r>
            <a:r>
              <a:rPr lang="en-US" altLang="en-US" sz="2500">
                <a:solidFill>
                  <a:srgbClr val="FF0000"/>
                </a:solidFill>
                <a:latin typeface="Arial" charset="0"/>
              </a:rPr>
              <a:t> </a:t>
            </a:r>
            <a:r>
              <a:rPr lang="en-US" altLang="en-US" sz="2500">
                <a:solidFill>
                  <a:srgbClr val="000000"/>
                </a:solidFill>
                <a:latin typeface="Arial" charset="0"/>
              </a:rPr>
              <a:t>women tend to maintain frequent meals and snacks, which cause further plaque accumulation, as well as an increase in decay or rapid progression of previously present decay can lead to odontogenic infections. </a:t>
            </a:r>
          </a:p>
          <a:p>
            <a:pPr eaLnBrk="1" hangingPunct="1">
              <a:lnSpc>
                <a:spcPct val="95000"/>
              </a:lnSpc>
            </a:pPr>
            <a:endParaRPr lang="en-US" altLang="en-US" sz="2500">
              <a:solidFill>
                <a:srgbClr val="000000"/>
              </a:solidFill>
              <a:latin typeface="Arial" charset="0"/>
            </a:endParaRPr>
          </a:p>
          <a:p>
            <a:pPr lvl="1" eaLnBrk="1" hangingPunct="1">
              <a:lnSpc>
                <a:spcPct val="95000"/>
              </a:lnSpc>
              <a:buClr>
                <a:srgbClr val="FF0000"/>
              </a:buClr>
              <a:buSzPct val="100000"/>
            </a:pPr>
            <a:r>
              <a:rPr lang="en-US" altLang="en-US" sz="2500">
                <a:solidFill>
                  <a:srgbClr val="FF0000"/>
                </a:solidFill>
                <a:latin typeface="Arial" charset="0"/>
              </a:rPr>
              <a:t>7) </a:t>
            </a:r>
            <a:r>
              <a:rPr lang="en-US" altLang="en-US" sz="2500">
                <a:solidFill>
                  <a:srgbClr val="000000"/>
                </a:solidFill>
                <a:latin typeface="Arial" charset="0"/>
              </a:rPr>
              <a:t>Pt unwilling to give </a:t>
            </a:r>
            <a:r>
              <a:rPr lang="en-US" altLang="en-US" sz="2500">
                <a:solidFill>
                  <a:srgbClr val="FF0000"/>
                </a:solidFill>
                <a:latin typeface="Arial" charset="0"/>
              </a:rPr>
              <a:t>high risk consents </a:t>
            </a:r>
            <a:r>
              <a:rPr lang="en-US" altLang="en-US" sz="2500">
                <a:solidFill>
                  <a:srgbClr val="000000"/>
                </a:solidFill>
                <a:latin typeface="Arial" charset="0"/>
              </a:rPr>
              <a:t>for treating minor orodental infection which turns later in facial space infection in due course of pregnancy.</a:t>
            </a:r>
          </a:p>
        </p:txBody>
      </p:sp>
      <p:pic>
        <p:nvPicPr>
          <p:cNvPr id="2" name="Audio 1">
            <a:hlinkClick r:id="" action="ppaction://media"/>
            <a:extLst>
              <a:ext uri="{FF2B5EF4-FFF2-40B4-BE49-F238E27FC236}">
                <a16:creationId xmlns:a16="http://schemas.microsoft.com/office/drawing/2014/main" id="{3A9DBE9E-04DC-4F66-B78A-106D2E0662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61362783"/>
      </p:ext>
    </p:extLst>
  </p:cSld>
  <p:clrMapOvr>
    <a:masterClrMapping/>
  </p:clrMapOvr>
  <mc:AlternateContent xmlns:mc="http://schemas.openxmlformats.org/markup-compatibility/2006">
    <mc:Choice xmlns:p14="http://schemas.microsoft.com/office/powerpoint/2010/main" Requires="p14">
      <p:transition spd="slow" p14:dur="2000" advTm="58727"/>
    </mc:Choice>
    <mc:Fallback>
      <p:transition spd="slow" advTm="58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ctrTitle"/>
          </p:nvPr>
        </p:nvSpPr>
        <p:spPr>
          <a:xfrm>
            <a:off x="405765" y="197168"/>
            <a:ext cx="8332470" cy="794385"/>
          </a:xfrm>
          <a:ln>
            <a:miter lim="800000"/>
            <a:headEnd/>
            <a:tailEnd/>
          </a:ln>
        </p:spPr>
        <p:txBody>
          <a:bodyPr rIns="0">
            <a:normAutofit fontScale="90000"/>
          </a:bodyPr>
          <a:lstStyle/>
          <a:p>
            <a:pPr algn="l">
              <a:lnSpc>
                <a:spcPct val="95000"/>
              </a:lnSpc>
              <a:defRPr/>
            </a:pPr>
            <a:r>
              <a:rPr lang="en-US" sz="5000">
                <a:solidFill>
                  <a:srgbClr val="FF0000"/>
                </a:solidFill>
                <a:latin typeface="Arial" charset="0"/>
              </a:rPr>
              <a:t>Ludwig's &amp; Pregnancy </a:t>
            </a:r>
          </a:p>
        </p:txBody>
      </p:sp>
      <p:sp>
        <p:nvSpPr>
          <p:cNvPr id="47107" name="Text Box 4"/>
          <p:cNvSpPr txBox="1">
            <a:spLocks noChangeArrowheads="1"/>
          </p:cNvSpPr>
          <p:nvPr/>
        </p:nvSpPr>
        <p:spPr bwMode="auto">
          <a:xfrm>
            <a:off x="497205" y="1035845"/>
            <a:ext cx="8149590" cy="4579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buFontTx/>
              <a:buChar char="•"/>
            </a:pPr>
            <a:r>
              <a:rPr lang="en-US" altLang="en-US" sz="2600">
                <a:solidFill>
                  <a:srgbClr val="FF0000"/>
                </a:solidFill>
                <a:latin typeface="Arial" charset="0"/>
              </a:rPr>
              <a:t>COMPLICATIONS:-</a:t>
            </a:r>
          </a:p>
          <a:p>
            <a:pPr lvl="1" eaLnBrk="1" hangingPunct="1">
              <a:lnSpc>
                <a:spcPct val="95000"/>
              </a:lnSpc>
              <a:buClr>
                <a:srgbClr val="FF0000"/>
              </a:buClr>
              <a:buSzPct val="100000"/>
            </a:pPr>
            <a:r>
              <a:rPr lang="en-US" altLang="en-US" sz="2600">
                <a:solidFill>
                  <a:srgbClr val="FF0000"/>
                </a:solidFill>
                <a:latin typeface="Arial" charset="0"/>
              </a:rPr>
              <a:t>1)</a:t>
            </a:r>
            <a:r>
              <a:rPr lang="en-US" altLang="en-US" sz="2600">
                <a:solidFill>
                  <a:srgbClr val="000000"/>
                </a:solidFill>
                <a:latin typeface="Arial" charset="0"/>
              </a:rPr>
              <a:t> Risks of </a:t>
            </a:r>
            <a:r>
              <a:rPr lang="en-US" altLang="en-US" sz="2600">
                <a:solidFill>
                  <a:srgbClr val="FF0000"/>
                </a:solidFill>
                <a:latin typeface="Arial" charset="0"/>
              </a:rPr>
              <a:t>maternal and fetal morbidity </a:t>
            </a:r>
            <a:r>
              <a:rPr lang="en-US" altLang="en-US" sz="2600">
                <a:solidFill>
                  <a:srgbClr val="000000"/>
                </a:solidFill>
                <a:latin typeface="Arial" charset="0"/>
              </a:rPr>
              <a:t>include both septicemia and asphyxia </a:t>
            </a:r>
          </a:p>
          <a:p>
            <a:pPr eaLnBrk="1" hangingPunct="1">
              <a:lnSpc>
                <a:spcPct val="95000"/>
              </a:lnSpc>
            </a:pPr>
            <a:endParaRPr lang="en-US" altLang="en-US" sz="2600">
              <a:solidFill>
                <a:srgbClr val="FF0000"/>
              </a:solidFill>
              <a:latin typeface="Arial" charset="0"/>
            </a:endParaRPr>
          </a:p>
          <a:p>
            <a:pPr lvl="1" eaLnBrk="1" hangingPunct="1">
              <a:lnSpc>
                <a:spcPct val="95000"/>
              </a:lnSpc>
              <a:buClr>
                <a:srgbClr val="FF0000"/>
              </a:buClr>
              <a:buSzPct val="100000"/>
            </a:pPr>
            <a:r>
              <a:rPr lang="en-US" altLang="en-US" sz="2600">
                <a:solidFill>
                  <a:srgbClr val="FF0000"/>
                </a:solidFill>
                <a:latin typeface="Arial" charset="0"/>
              </a:rPr>
              <a:t>2)</a:t>
            </a:r>
            <a:r>
              <a:rPr lang="en-US" altLang="en-US" sz="2600">
                <a:solidFill>
                  <a:srgbClr val="000000"/>
                </a:solidFill>
                <a:latin typeface="Arial" charset="0"/>
              </a:rPr>
              <a:t> An infection in itself can infect the placenta, uterus, and possibly the fetus, causing </a:t>
            </a:r>
            <a:r>
              <a:rPr lang="en-US" altLang="en-US" sz="2600">
                <a:solidFill>
                  <a:srgbClr val="FF0000"/>
                </a:solidFill>
                <a:latin typeface="Arial" charset="0"/>
              </a:rPr>
              <a:t>fetal septicemia </a:t>
            </a:r>
          </a:p>
          <a:p>
            <a:pPr lvl="1" eaLnBrk="1" hangingPunct="1">
              <a:lnSpc>
                <a:spcPct val="95000"/>
              </a:lnSpc>
              <a:buClr>
                <a:srgbClr val="FF0000"/>
              </a:buClr>
              <a:buSzPct val="100000"/>
            </a:pPr>
            <a:endParaRPr lang="en-US" altLang="en-US" sz="2600">
              <a:solidFill>
                <a:srgbClr val="FF0000"/>
              </a:solidFill>
              <a:latin typeface="Arial" charset="0"/>
            </a:endParaRPr>
          </a:p>
          <a:p>
            <a:pPr lvl="1" eaLnBrk="1" hangingPunct="1">
              <a:lnSpc>
                <a:spcPct val="95000"/>
              </a:lnSpc>
              <a:buClr>
                <a:srgbClr val="FF0000"/>
              </a:buClr>
              <a:buSzPct val="100000"/>
            </a:pPr>
            <a:r>
              <a:rPr lang="en-US" altLang="en-US" sz="2600">
                <a:solidFill>
                  <a:srgbClr val="FF0000"/>
                </a:solidFill>
                <a:latin typeface="Arial" charset="0"/>
              </a:rPr>
              <a:t>3) Poor oxygenation </a:t>
            </a:r>
            <a:r>
              <a:rPr lang="en-US" altLang="en-US" sz="2600">
                <a:solidFill>
                  <a:srgbClr val="000000"/>
                </a:solidFill>
                <a:latin typeface="Arial" charset="0"/>
              </a:rPr>
              <a:t>is compromising to the fetus. </a:t>
            </a:r>
          </a:p>
          <a:p>
            <a:pPr eaLnBrk="1" hangingPunct="1">
              <a:lnSpc>
                <a:spcPct val="95000"/>
              </a:lnSpc>
            </a:pPr>
            <a:endParaRPr lang="en-US" altLang="en-US" sz="2600">
              <a:solidFill>
                <a:srgbClr val="FF0000"/>
              </a:solidFill>
              <a:latin typeface="Arial" charset="0"/>
            </a:endParaRPr>
          </a:p>
          <a:p>
            <a:pPr eaLnBrk="1" hangingPunct="1">
              <a:lnSpc>
                <a:spcPct val="95000"/>
              </a:lnSpc>
            </a:pPr>
            <a:r>
              <a:rPr lang="en-US" altLang="en-US" sz="2600">
                <a:solidFill>
                  <a:srgbClr val="FF0000"/>
                </a:solidFill>
                <a:latin typeface="Arial" charset="0"/>
              </a:rPr>
              <a:t>4) Maternal infective </a:t>
            </a:r>
            <a:r>
              <a:rPr lang="en-US" altLang="en-US" sz="2600">
                <a:solidFill>
                  <a:srgbClr val="000000"/>
                </a:solidFill>
                <a:latin typeface="Arial" charset="0"/>
              </a:rPr>
              <a:t>process sometimes resulting in preterm labor, premature rupture membranes, and low birth weight.</a:t>
            </a:r>
          </a:p>
        </p:txBody>
      </p:sp>
      <p:pic>
        <p:nvPicPr>
          <p:cNvPr id="2" name="Audio 1">
            <a:hlinkClick r:id="" action="ppaction://media"/>
            <a:extLst>
              <a:ext uri="{FF2B5EF4-FFF2-40B4-BE49-F238E27FC236}">
                <a16:creationId xmlns:a16="http://schemas.microsoft.com/office/drawing/2014/main" id="{23536299-660D-468C-9384-C065291E6E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81030586"/>
      </p:ext>
    </p:extLst>
  </p:cSld>
  <p:clrMapOvr>
    <a:masterClrMapping/>
  </p:clrMapOvr>
  <mc:AlternateContent xmlns:mc="http://schemas.openxmlformats.org/markup-compatibility/2006">
    <mc:Choice xmlns:p14="http://schemas.microsoft.com/office/powerpoint/2010/main" Requires="p14">
      <p:transition spd="slow" p14:dur="2000" advTm="25343"/>
    </mc:Choice>
    <mc:Fallback>
      <p:transition spd="slow" advTm="2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ctrTitle"/>
          </p:nvPr>
        </p:nvSpPr>
        <p:spPr>
          <a:xfrm>
            <a:off x="328614" y="-260032"/>
            <a:ext cx="8333899" cy="1098709"/>
          </a:xfrm>
          <a:ln>
            <a:miter lim="800000"/>
            <a:headEnd/>
            <a:tailEnd/>
          </a:ln>
        </p:spPr>
        <p:txBody>
          <a:bodyPr rIns="0"/>
          <a:lstStyle/>
          <a:p>
            <a:pPr algn="l">
              <a:lnSpc>
                <a:spcPct val="95000"/>
              </a:lnSpc>
              <a:defRPr/>
            </a:pPr>
            <a:r>
              <a:rPr lang="en-US" sz="5000">
                <a:solidFill>
                  <a:srgbClr val="FF0000"/>
                </a:solidFill>
                <a:latin typeface="Arial" charset="0"/>
              </a:rPr>
              <a:t>Management :</a:t>
            </a:r>
          </a:p>
        </p:txBody>
      </p:sp>
      <p:sp>
        <p:nvSpPr>
          <p:cNvPr id="48131" name="Text Box 4"/>
          <p:cNvSpPr txBox="1">
            <a:spLocks noChangeArrowheads="1"/>
          </p:cNvSpPr>
          <p:nvPr/>
        </p:nvSpPr>
        <p:spPr bwMode="auto">
          <a:xfrm>
            <a:off x="268605" y="882968"/>
            <a:ext cx="8606790" cy="6465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buFontTx/>
              <a:buChar char="•"/>
            </a:pPr>
            <a:r>
              <a:rPr lang="en-US" altLang="en-US" sz="2600">
                <a:solidFill>
                  <a:srgbClr val="FF0000"/>
                </a:solidFill>
                <a:latin typeface="Arial" charset="0"/>
              </a:rPr>
              <a:t>PREVENTION:-</a:t>
            </a:r>
            <a:r>
              <a:rPr lang="en-US" altLang="en-US" sz="2600">
                <a:solidFill>
                  <a:srgbClr val="000000"/>
                </a:solidFill>
                <a:latin typeface="Arial" charset="0"/>
              </a:rPr>
              <a:t> </a:t>
            </a:r>
          </a:p>
          <a:p>
            <a:pPr lvl="1" eaLnBrk="1" hangingPunct="1">
              <a:lnSpc>
                <a:spcPct val="95000"/>
              </a:lnSpc>
              <a:buClr>
                <a:srgbClr val="FF0000"/>
              </a:buClr>
              <a:buSzPct val="100000"/>
              <a:buFontTx/>
              <a:buChar char="•"/>
            </a:pPr>
            <a:r>
              <a:rPr lang="en-US" altLang="en-US" sz="2600">
                <a:solidFill>
                  <a:srgbClr val="FF0000"/>
                </a:solidFill>
                <a:latin typeface="Arial" charset="0"/>
              </a:rPr>
              <a:t>1)</a:t>
            </a:r>
            <a:r>
              <a:rPr lang="en-US" altLang="en-US" sz="2600">
                <a:solidFill>
                  <a:srgbClr val="000000"/>
                </a:solidFill>
                <a:latin typeface="Arial" charset="0"/>
              </a:rPr>
              <a:t> Regular visits to dental clinics during antenatal appointments.</a:t>
            </a:r>
          </a:p>
          <a:p>
            <a:pPr eaLnBrk="1" hangingPunct="1">
              <a:lnSpc>
                <a:spcPct val="95000"/>
              </a:lnSpc>
            </a:pPr>
            <a:endParaRPr lang="en-US" altLang="en-US" sz="2600">
              <a:solidFill>
                <a:srgbClr val="FF0000"/>
              </a:solidFill>
              <a:latin typeface="Arial" charset="0"/>
            </a:endParaRPr>
          </a:p>
          <a:p>
            <a:pPr lvl="1" eaLnBrk="1" hangingPunct="1">
              <a:lnSpc>
                <a:spcPct val="95000"/>
              </a:lnSpc>
              <a:buClr>
                <a:srgbClr val="FF0000"/>
              </a:buClr>
              <a:buSzPct val="100000"/>
              <a:buFontTx/>
              <a:buChar char="•"/>
            </a:pPr>
            <a:r>
              <a:rPr lang="en-US" altLang="en-US" sz="2600">
                <a:solidFill>
                  <a:srgbClr val="FF0000"/>
                </a:solidFill>
                <a:latin typeface="Arial" charset="0"/>
              </a:rPr>
              <a:t>2)</a:t>
            </a:r>
            <a:r>
              <a:rPr lang="en-US" altLang="en-US" sz="2600">
                <a:solidFill>
                  <a:srgbClr val="000000"/>
                </a:solidFill>
                <a:latin typeface="Arial" charset="0"/>
              </a:rPr>
              <a:t> Health care providers should not neglect even minimal complaints of dental pain, timely identification of infection during the early stages &amp; proper elimination of potential problems with extremely aseptic technique is of prime importance.</a:t>
            </a:r>
          </a:p>
          <a:p>
            <a:pPr eaLnBrk="1" hangingPunct="1">
              <a:lnSpc>
                <a:spcPct val="95000"/>
              </a:lnSpc>
            </a:pPr>
            <a:endParaRPr lang="en-US" altLang="en-US" sz="2600">
              <a:solidFill>
                <a:srgbClr val="000000"/>
              </a:solidFill>
              <a:latin typeface="Arial" charset="0"/>
            </a:endParaRPr>
          </a:p>
          <a:p>
            <a:pPr lvl="1" eaLnBrk="1" hangingPunct="1">
              <a:lnSpc>
                <a:spcPct val="95000"/>
              </a:lnSpc>
              <a:buClr>
                <a:srgbClr val="FF0000"/>
              </a:buClr>
              <a:buSzPct val="100000"/>
              <a:buFontTx/>
              <a:buChar char="•"/>
            </a:pPr>
            <a:r>
              <a:rPr lang="en-US" altLang="en-US" sz="2600">
                <a:solidFill>
                  <a:srgbClr val="FF0000"/>
                </a:solidFill>
                <a:latin typeface="Arial" charset="0"/>
              </a:rPr>
              <a:t>3)</a:t>
            </a:r>
            <a:r>
              <a:rPr lang="en-US" altLang="en-US" sz="2600">
                <a:solidFill>
                  <a:srgbClr val="000000"/>
                </a:solidFill>
                <a:latin typeface="Arial" charset="0"/>
              </a:rPr>
              <a:t> An appropriate time for dental care from a medical standpoint is the second trimester . </a:t>
            </a: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sz="2600">
              <a:solidFill>
                <a:srgbClr val="FF0000"/>
              </a:solidFill>
              <a:latin typeface="Arial" charset="0"/>
            </a:endParaRPr>
          </a:p>
        </p:txBody>
      </p:sp>
      <p:pic>
        <p:nvPicPr>
          <p:cNvPr id="2" name="Audio 1">
            <a:hlinkClick r:id="" action="ppaction://media"/>
            <a:extLst>
              <a:ext uri="{FF2B5EF4-FFF2-40B4-BE49-F238E27FC236}">
                <a16:creationId xmlns:a16="http://schemas.microsoft.com/office/drawing/2014/main" id="{03A1833F-F1C6-4092-8E5C-1B64C9EAD4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18128113"/>
      </p:ext>
    </p:extLst>
  </p:cSld>
  <p:clrMapOvr>
    <a:masterClrMapping/>
  </p:clrMapOvr>
  <mc:AlternateContent xmlns:mc="http://schemas.openxmlformats.org/markup-compatibility/2006">
    <mc:Choice xmlns:p14="http://schemas.microsoft.com/office/powerpoint/2010/main" Requires="p14">
      <p:transition spd="slow" p14:dur="2000" advTm="34775"/>
    </mc:Choice>
    <mc:Fallback>
      <p:transition spd="slow" advTm="3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ctrTitle"/>
          </p:nvPr>
        </p:nvSpPr>
        <p:spPr>
          <a:xfrm>
            <a:off x="405765" y="750094"/>
            <a:ext cx="8332470" cy="850106"/>
          </a:xfrm>
          <a:ln>
            <a:miter lim="800000"/>
            <a:headEnd/>
            <a:tailEnd/>
          </a:ln>
        </p:spPr>
        <p:txBody>
          <a:bodyPr rIns="0">
            <a:normAutofit fontScale="90000"/>
          </a:bodyPr>
          <a:lstStyle/>
          <a:p>
            <a:pPr algn="l">
              <a:lnSpc>
                <a:spcPct val="95000"/>
              </a:lnSpc>
              <a:defRPr/>
            </a:pPr>
            <a:r>
              <a:rPr lang="en-US" sz="5400">
                <a:solidFill>
                  <a:srgbClr val="FF0000"/>
                </a:solidFill>
                <a:latin typeface="Arial" charset="0"/>
              </a:rPr>
              <a:t>Treatment:</a:t>
            </a:r>
          </a:p>
        </p:txBody>
      </p:sp>
      <p:sp>
        <p:nvSpPr>
          <p:cNvPr id="30723" name="Text Box 4"/>
          <p:cNvSpPr txBox="1">
            <a:spLocks noChangeArrowheads="1"/>
          </p:cNvSpPr>
          <p:nvPr/>
        </p:nvSpPr>
        <p:spPr bwMode="auto">
          <a:xfrm>
            <a:off x="497205" y="1980248"/>
            <a:ext cx="8149590" cy="2956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5000"/>
              </a:lnSpc>
            </a:pPr>
            <a:r>
              <a:rPr lang="en-US" altLang="en-US" sz="3200" b="1">
                <a:solidFill>
                  <a:srgbClr val="FF0000"/>
                </a:solidFill>
                <a:latin typeface="Arial" charset="0"/>
              </a:rPr>
              <a:t>Primary goal:</a:t>
            </a:r>
            <a:r>
              <a:rPr lang="en-US" altLang="en-US" sz="3200">
                <a:solidFill>
                  <a:srgbClr val="FF0000"/>
                </a:solidFill>
                <a:latin typeface="Arial" charset="0"/>
              </a:rPr>
              <a:t> </a:t>
            </a:r>
          </a:p>
          <a:p>
            <a:pPr lvl="1" eaLnBrk="1" hangingPunct="1">
              <a:lnSpc>
                <a:spcPct val="95000"/>
              </a:lnSpc>
              <a:buClr>
                <a:srgbClr val="000000"/>
              </a:buClr>
              <a:buSzPct val="100000"/>
              <a:buFontTx/>
              <a:buChar char="•"/>
            </a:pPr>
            <a:r>
              <a:rPr lang="en-US" altLang="en-US" sz="2800">
                <a:solidFill>
                  <a:srgbClr val="000000"/>
                </a:solidFill>
                <a:latin typeface="Arial" charset="0"/>
              </a:rPr>
              <a:t>Preserve the oropharyngeal airway.</a:t>
            </a:r>
          </a:p>
          <a:p>
            <a:pPr eaLnBrk="1" hangingPunct="1">
              <a:lnSpc>
                <a:spcPct val="95000"/>
              </a:lnSpc>
            </a:pPr>
            <a:endParaRPr lang="en-US" altLang="en-US" sz="2800">
              <a:solidFill>
                <a:srgbClr val="000000"/>
              </a:solidFill>
              <a:latin typeface="Arial" charset="0"/>
            </a:endParaRPr>
          </a:p>
          <a:p>
            <a:pPr eaLnBrk="1" hangingPunct="1">
              <a:lnSpc>
                <a:spcPct val="95000"/>
              </a:lnSpc>
            </a:pPr>
            <a:r>
              <a:rPr lang="en-US" altLang="en-US" sz="3200" b="1">
                <a:solidFill>
                  <a:srgbClr val="FF0000"/>
                </a:solidFill>
                <a:latin typeface="Arial" charset="0"/>
              </a:rPr>
              <a:t>Secondary goal:</a:t>
            </a:r>
          </a:p>
          <a:p>
            <a:pPr lvl="1" eaLnBrk="1" hangingPunct="1">
              <a:lnSpc>
                <a:spcPct val="95000"/>
              </a:lnSpc>
              <a:buClr>
                <a:srgbClr val="000000"/>
              </a:buClr>
              <a:buSzPct val="100000"/>
              <a:buFontTx/>
              <a:buChar char="•"/>
            </a:pPr>
            <a:r>
              <a:rPr lang="en-US" altLang="en-US" sz="2800">
                <a:solidFill>
                  <a:srgbClr val="000000"/>
                </a:solidFill>
                <a:latin typeface="Arial" charset="0"/>
              </a:rPr>
              <a:t>Antibiotic agent or incision and drainage.</a:t>
            </a:r>
          </a:p>
          <a:p>
            <a:pPr eaLnBrk="1" hangingPunct="1">
              <a:lnSpc>
                <a:spcPct val="95000"/>
              </a:lnSpc>
            </a:pPr>
            <a:endParaRPr lang="en-US" altLang="en-US" sz="28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p:txBody>
      </p:sp>
      <p:sp>
        <p:nvSpPr>
          <p:cNvPr id="30724" name="TextBox 3"/>
          <p:cNvSpPr txBox="1">
            <a:spLocks noChangeArrowheads="1"/>
          </p:cNvSpPr>
          <p:nvPr/>
        </p:nvSpPr>
        <p:spPr bwMode="auto">
          <a:xfrm>
            <a:off x="388620" y="6240780"/>
            <a:ext cx="6309360"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t>Hshs L. jan 8 2013, ludwigs angina, </a:t>
            </a:r>
          </a:p>
        </p:txBody>
      </p:sp>
      <p:pic>
        <p:nvPicPr>
          <p:cNvPr id="2" name="Audio 1">
            <a:hlinkClick r:id="" action="ppaction://media"/>
            <a:extLst>
              <a:ext uri="{FF2B5EF4-FFF2-40B4-BE49-F238E27FC236}">
                <a16:creationId xmlns:a16="http://schemas.microsoft.com/office/drawing/2014/main" id="{9F5E93CE-5E3B-4CFF-A7F9-AF8F93FE9F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93133553"/>
      </p:ext>
    </p:extLst>
  </p:cSld>
  <p:clrMapOvr>
    <a:masterClrMapping/>
  </p:clrMapOvr>
  <mc:AlternateContent xmlns:mc="http://schemas.openxmlformats.org/markup-compatibility/2006">
    <mc:Choice xmlns:p14="http://schemas.microsoft.com/office/powerpoint/2010/main" Requires="p14">
      <p:transition spd="slow" p14:dur="2000" advTm="16853"/>
    </mc:Choice>
    <mc:Fallback>
      <p:transition spd="slow" advTm="1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ctrTitle"/>
          </p:nvPr>
        </p:nvSpPr>
        <p:spPr>
          <a:xfrm>
            <a:off x="405765" y="274322"/>
            <a:ext cx="8332470" cy="564357"/>
          </a:xfrm>
          <a:ln>
            <a:miter lim="800000"/>
            <a:headEnd/>
            <a:tailEnd/>
          </a:ln>
        </p:spPr>
        <p:txBody>
          <a:bodyPr rIns="0">
            <a:normAutofit fontScale="90000"/>
          </a:bodyPr>
          <a:lstStyle/>
          <a:p>
            <a:pPr algn="l">
              <a:lnSpc>
                <a:spcPct val="95000"/>
              </a:lnSpc>
              <a:defRPr/>
            </a:pPr>
            <a:r>
              <a:rPr lang="en-US" sz="5000">
                <a:solidFill>
                  <a:srgbClr val="FF0000"/>
                </a:solidFill>
                <a:latin typeface="Arial" charset="0"/>
              </a:rPr>
              <a:t>Management Cont…….</a:t>
            </a:r>
          </a:p>
        </p:txBody>
      </p:sp>
      <p:sp>
        <p:nvSpPr>
          <p:cNvPr id="49155" name="Text Box 4"/>
          <p:cNvSpPr txBox="1">
            <a:spLocks noChangeArrowheads="1"/>
          </p:cNvSpPr>
          <p:nvPr/>
        </p:nvSpPr>
        <p:spPr bwMode="auto">
          <a:xfrm>
            <a:off x="40005" y="1035844"/>
            <a:ext cx="9063990" cy="4960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000000"/>
              </a:buClr>
              <a:buSzPct val="100000"/>
              <a:buFontTx/>
              <a:buChar char="•"/>
            </a:pPr>
            <a:r>
              <a:rPr lang="en-US" altLang="en-US" sz="2600">
                <a:solidFill>
                  <a:srgbClr val="000000"/>
                </a:solidFill>
                <a:latin typeface="Arial" charset="0"/>
              </a:rPr>
              <a:t>Surgical management of Ludwig's Angina infection in pregnant lady is same but following points should be considered.</a:t>
            </a:r>
          </a:p>
          <a:p>
            <a:pPr lvl="1" eaLnBrk="1" hangingPunct="1">
              <a:lnSpc>
                <a:spcPct val="95000"/>
              </a:lnSpc>
              <a:buClr>
                <a:srgbClr val="FF0000"/>
              </a:buClr>
              <a:buSzPct val="100000"/>
            </a:pPr>
            <a:endParaRPr lang="en-US" altLang="en-US" sz="2600">
              <a:solidFill>
                <a:srgbClr val="FF0000"/>
              </a:solidFill>
              <a:latin typeface="Arial" charset="0"/>
            </a:endParaRPr>
          </a:p>
          <a:p>
            <a:pPr lvl="1" eaLnBrk="1" hangingPunct="1">
              <a:lnSpc>
                <a:spcPct val="95000"/>
              </a:lnSpc>
              <a:buClr>
                <a:srgbClr val="FF0000"/>
              </a:buClr>
              <a:buSzPct val="100000"/>
            </a:pPr>
            <a:r>
              <a:rPr lang="en-US" altLang="en-US" sz="2600">
                <a:solidFill>
                  <a:srgbClr val="FF0000"/>
                </a:solidFill>
                <a:latin typeface="Arial" charset="0"/>
              </a:rPr>
              <a:t>1) </a:t>
            </a:r>
            <a:r>
              <a:rPr lang="en-US" altLang="en-US" sz="2600">
                <a:solidFill>
                  <a:srgbClr val="000000"/>
                </a:solidFill>
                <a:latin typeface="Arial" charset="0"/>
              </a:rPr>
              <a:t>Formal consultation to the Departments of Obstetrics and Gynecology (Ob/Gyn) and Anesthesiology. </a:t>
            </a:r>
          </a:p>
          <a:p>
            <a:pPr lvl="1" eaLnBrk="1" hangingPunct="1">
              <a:lnSpc>
                <a:spcPct val="95000"/>
              </a:lnSpc>
              <a:buClr>
                <a:srgbClr val="000000"/>
              </a:buClr>
              <a:buSzPct val="100000"/>
              <a:buFontTx/>
              <a:buChar char="•"/>
            </a:pPr>
            <a:r>
              <a:rPr lang="en-US" altLang="en-US" sz="2600">
                <a:solidFill>
                  <a:srgbClr val="000000"/>
                </a:solidFill>
                <a:latin typeface="Arial" charset="0"/>
              </a:rPr>
              <a:t>Ob/Gyn continued follow up on the patient by frequent monitoring of the fetal heart rate </a:t>
            </a:r>
          </a:p>
          <a:p>
            <a:pPr eaLnBrk="1" hangingPunct="1">
              <a:lnSpc>
                <a:spcPct val="95000"/>
              </a:lnSpc>
            </a:pPr>
            <a:endParaRPr lang="en-US" altLang="en-US" sz="2600">
              <a:solidFill>
                <a:srgbClr val="FF0000"/>
              </a:solidFill>
              <a:latin typeface="Arial" charset="0"/>
            </a:endParaRPr>
          </a:p>
          <a:p>
            <a:pPr eaLnBrk="1" hangingPunct="1">
              <a:lnSpc>
                <a:spcPct val="95000"/>
              </a:lnSpc>
            </a:pPr>
            <a:r>
              <a:rPr lang="en-US" altLang="en-US" sz="2600">
                <a:solidFill>
                  <a:srgbClr val="FF0000"/>
                </a:solidFill>
                <a:latin typeface="Arial" charset="0"/>
              </a:rPr>
              <a:t>2)</a:t>
            </a:r>
            <a:r>
              <a:rPr lang="en-US" altLang="en-US" sz="2600">
                <a:solidFill>
                  <a:srgbClr val="000000"/>
                </a:solidFill>
                <a:latin typeface="Arial" charset="0"/>
              </a:rPr>
              <a:t> Healthcare provider must consider the risks that the 	condition and the possible treatments may cause the </a:t>
            </a:r>
          </a:p>
          <a:p>
            <a:pPr eaLnBrk="1" hangingPunct="1">
              <a:lnSpc>
                <a:spcPct val="95000"/>
              </a:lnSpc>
            </a:pPr>
            <a:r>
              <a:rPr lang="en-US" altLang="en-US" sz="2600">
                <a:solidFill>
                  <a:srgbClr val="000000"/>
                </a:solidFill>
                <a:latin typeface="Arial" charset="0"/>
              </a:rPr>
              <a:t>	mother, her unborn child &amp; perinatal effects of the 	treatment to new born.</a:t>
            </a:r>
          </a:p>
        </p:txBody>
      </p:sp>
      <p:pic>
        <p:nvPicPr>
          <p:cNvPr id="2" name="Audio 1">
            <a:hlinkClick r:id="" action="ppaction://media"/>
            <a:extLst>
              <a:ext uri="{FF2B5EF4-FFF2-40B4-BE49-F238E27FC236}">
                <a16:creationId xmlns:a16="http://schemas.microsoft.com/office/drawing/2014/main" id="{3A24CAAA-E676-4485-AAA7-ABC2542BC8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78340972"/>
      </p:ext>
    </p:extLst>
  </p:cSld>
  <p:clrMapOvr>
    <a:masterClrMapping/>
  </p:clrMapOvr>
  <mc:AlternateContent xmlns:mc="http://schemas.openxmlformats.org/markup-compatibility/2006">
    <mc:Choice xmlns:p14="http://schemas.microsoft.com/office/powerpoint/2010/main" Requires="p14">
      <p:transition spd="slow" p14:dur="2000" advTm="34404"/>
    </mc:Choice>
    <mc:Fallback>
      <p:transition spd="slow" advTm="3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497205" y="1980248"/>
            <a:ext cx="8149590" cy="19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pPr>
            <a:r>
              <a:rPr lang="en-US" altLang="en-US" sz="2600">
                <a:solidFill>
                  <a:srgbClr val="FF0000"/>
                </a:solidFill>
                <a:latin typeface="Arial" charset="0"/>
              </a:rPr>
              <a:t>3)</a:t>
            </a:r>
            <a:r>
              <a:rPr lang="en-US" altLang="en-US" sz="2600">
                <a:solidFill>
                  <a:srgbClr val="000000"/>
                </a:solidFill>
                <a:latin typeface="Arial" charset="0"/>
              </a:rPr>
              <a:t> Prolonged intubation and certain intravenous medications can also harm the fetus. During a life threatening infectious situation ,the risk of maternal and fetal morbidity may overshadow potential teratogenic side effects.</a:t>
            </a:r>
          </a:p>
        </p:txBody>
      </p:sp>
      <p:pic>
        <p:nvPicPr>
          <p:cNvPr id="2" name="Audio 1">
            <a:hlinkClick r:id="" action="ppaction://media"/>
            <a:extLst>
              <a:ext uri="{FF2B5EF4-FFF2-40B4-BE49-F238E27FC236}">
                <a16:creationId xmlns:a16="http://schemas.microsoft.com/office/drawing/2014/main" id="{DCF4DE8C-E175-4DFB-9489-EEE6CC3DB0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04377656"/>
      </p:ext>
    </p:extLst>
  </p:cSld>
  <p:clrMapOvr>
    <a:masterClrMapping/>
  </p:clrMapOvr>
  <mc:AlternateContent xmlns:mc="http://schemas.openxmlformats.org/markup-compatibility/2006">
    <mc:Choice xmlns:p14="http://schemas.microsoft.com/office/powerpoint/2010/main" Requires="p14">
      <p:transition spd="slow" p14:dur="2000" advTm="15705"/>
    </mc:Choice>
    <mc:Fallback>
      <p:transition spd="slow" advTm="1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3" y="1723073"/>
            <a:ext cx="8383905" cy="301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C83D940-2460-4AE4-AA24-8F86F3CDF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29288543"/>
      </p:ext>
    </p:extLst>
  </p:cSld>
  <p:clrMapOvr>
    <a:masterClrMapping/>
  </p:clrMapOvr>
  <mc:AlternateContent xmlns:mc="http://schemas.openxmlformats.org/markup-compatibility/2006">
    <mc:Choice xmlns:p14="http://schemas.microsoft.com/office/powerpoint/2010/main" Requires="p14">
      <p:transition spd="slow" p14:dur="2000" advTm="5160"/>
    </mc:Choice>
    <mc:Fallback>
      <p:transition spd="slow" advTm="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8" y="457200"/>
            <a:ext cx="5030629"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5373529" y="502920"/>
            <a:ext cx="3501866" cy="4680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5000"/>
              </a:lnSpc>
            </a:pPr>
            <a:r>
              <a:rPr lang="en-US" altLang="en-US" sz="2000">
                <a:solidFill>
                  <a:srgbClr val="FF0000"/>
                </a:solidFill>
                <a:latin typeface="Arial" charset="0"/>
              </a:rPr>
              <a:t>1)</a:t>
            </a:r>
            <a:r>
              <a:rPr lang="en-US" altLang="en-US" sz="2000">
                <a:solidFill>
                  <a:srgbClr val="000000"/>
                </a:solidFill>
                <a:latin typeface="Arial" charset="0"/>
              </a:rPr>
              <a:t>Picture showing grade II to progressing grade III Ludwig's angina.</a:t>
            </a:r>
          </a:p>
          <a:p>
            <a:pPr eaLnBrk="1" hangingPunct="1">
              <a:lnSpc>
                <a:spcPct val="95000"/>
              </a:lnSpc>
            </a:pPr>
            <a:endParaRPr lang="en-US" altLang="en-US" sz="2000">
              <a:solidFill>
                <a:srgbClr val="000000"/>
              </a:solidFill>
              <a:latin typeface="Arial" charset="0"/>
            </a:endParaRPr>
          </a:p>
          <a:p>
            <a:pPr eaLnBrk="1" hangingPunct="1">
              <a:lnSpc>
                <a:spcPct val="95000"/>
              </a:lnSpc>
            </a:pPr>
            <a:r>
              <a:rPr lang="en-US" altLang="en-US" sz="2000">
                <a:solidFill>
                  <a:srgbClr val="FF0000"/>
                </a:solidFill>
                <a:latin typeface="Arial" charset="0"/>
              </a:rPr>
              <a:t>2)</a:t>
            </a:r>
            <a:r>
              <a:rPr lang="en-US" altLang="en-US" sz="2000">
                <a:solidFill>
                  <a:srgbClr val="000000"/>
                </a:solidFill>
                <a:latin typeface="Arial" charset="0"/>
              </a:rPr>
              <a:t>Patient is maintaining his airway.</a:t>
            </a:r>
          </a:p>
          <a:p>
            <a:pPr eaLnBrk="1" hangingPunct="1">
              <a:lnSpc>
                <a:spcPct val="95000"/>
              </a:lnSpc>
            </a:pPr>
            <a:endParaRPr lang="en-US" altLang="en-US" sz="2000">
              <a:solidFill>
                <a:srgbClr val="000000"/>
              </a:solidFill>
              <a:latin typeface="Arial" charset="0"/>
            </a:endParaRPr>
          </a:p>
          <a:p>
            <a:pPr eaLnBrk="1" hangingPunct="1">
              <a:lnSpc>
                <a:spcPct val="95000"/>
              </a:lnSpc>
            </a:pPr>
            <a:r>
              <a:rPr lang="en-US" altLang="en-US" sz="2000">
                <a:solidFill>
                  <a:srgbClr val="000000"/>
                </a:solidFill>
                <a:latin typeface="Arial" charset="0"/>
              </a:rPr>
              <a:t>In such case what is the role of primary attending physician</a:t>
            </a:r>
          </a:p>
          <a:p>
            <a:pPr eaLnBrk="1" hangingPunct="1">
              <a:lnSpc>
                <a:spcPct val="95000"/>
              </a:lnSpc>
            </a:pPr>
            <a:endParaRPr lang="en-US" altLang="en-US" sz="2000">
              <a:solidFill>
                <a:srgbClr val="000000"/>
              </a:solidFill>
              <a:latin typeface="Arial" charset="0"/>
            </a:endParaRPr>
          </a:p>
          <a:p>
            <a:pPr eaLnBrk="1" hangingPunct="1">
              <a:lnSpc>
                <a:spcPct val="95000"/>
              </a:lnSpc>
            </a:pPr>
            <a:r>
              <a:rPr lang="en-US" altLang="en-US" sz="2000">
                <a:solidFill>
                  <a:srgbClr val="FF0000"/>
                </a:solidFill>
                <a:latin typeface="Arial" charset="0"/>
              </a:rPr>
              <a:t>a)</a:t>
            </a:r>
            <a:r>
              <a:rPr lang="en-US" altLang="en-US" sz="2000">
                <a:solidFill>
                  <a:srgbClr val="000000"/>
                </a:solidFill>
                <a:latin typeface="Arial" charset="0"/>
              </a:rPr>
              <a:t>. Assessment </a:t>
            </a:r>
          </a:p>
          <a:p>
            <a:pPr eaLnBrk="1" hangingPunct="1">
              <a:lnSpc>
                <a:spcPct val="95000"/>
              </a:lnSpc>
            </a:pPr>
            <a:r>
              <a:rPr lang="en-US" altLang="en-US" sz="2000">
                <a:solidFill>
                  <a:srgbClr val="FF0000"/>
                </a:solidFill>
                <a:latin typeface="Arial" charset="0"/>
              </a:rPr>
              <a:t>b). </a:t>
            </a:r>
            <a:r>
              <a:rPr lang="en-US" altLang="en-US" sz="2000">
                <a:solidFill>
                  <a:srgbClr val="000000"/>
                </a:solidFill>
                <a:latin typeface="Arial" charset="0"/>
              </a:rPr>
              <a:t>Check airway &amp; SPO</a:t>
            </a:r>
            <a:r>
              <a:rPr lang="en-US" altLang="en-US" sz="2000" baseline="-25000">
                <a:solidFill>
                  <a:srgbClr val="000000"/>
                </a:solidFill>
                <a:latin typeface="Arial" charset="0"/>
              </a:rPr>
              <a:t>2</a:t>
            </a:r>
          </a:p>
          <a:p>
            <a:pPr eaLnBrk="1" hangingPunct="1">
              <a:lnSpc>
                <a:spcPct val="95000"/>
              </a:lnSpc>
            </a:pPr>
            <a:r>
              <a:rPr lang="en-US" altLang="en-US" sz="2000">
                <a:solidFill>
                  <a:srgbClr val="FF0000"/>
                </a:solidFill>
                <a:latin typeface="Arial" charset="0"/>
              </a:rPr>
              <a:t>c).</a:t>
            </a:r>
            <a:r>
              <a:rPr lang="en-US" altLang="en-US" sz="2000">
                <a:solidFill>
                  <a:srgbClr val="000000"/>
                </a:solidFill>
                <a:latin typeface="Arial" charset="0"/>
              </a:rPr>
              <a:t> Start high dose antibiotics</a:t>
            </a:r>
          </a:p>
          <a:p>
            <a:pPr eaLnBrk="1" hangingPunct="1">
              <a:lnSpc>
                <a:spcPct val="95000"/>
              </a:lnSpc>
            </a:pPr>
            <a:r>
              <a:rPr lang="en-US" altLang="en-US" sz="2000">
                <a:solidFill>
                  <a:srgbClr val="FF0000"/>
                </a:solidFill>
                <a:latin typeface="Arial" charset="0"/>
              </a:rPr>
              <a:t>d). </a:t>
            </a:r>
            <a:r>
              <a:rPr lang="en-US" altLang="en-US" sz="2000">
                <a:solidFill>
                  <a:srgbClr val="000000"/>
                </a:solidFill>
                <a:latin typeface="Arial" charset="0"/>
              </a:rPr>
              <a:t>IV steroids</a:t>
            </a:r>
          </a:p>
          <a:p>
            <a:pPr eaLnBrk="1" hangingPunct="1">
              <a:lnSpc>
                <a:spcPct val="95000"/>
              </a:lnSpc>
            </a:pPr>
            <a:r>
              <a:rPr lang="en-US" altLang="en-US" sz="2000">
                <a:solidFill>
                  <a:srgbClr val="FF0000"/>
                </a:solidFill>
                <a:latin typeface="Arial" charset="0"/>
              </a:rPr>
              <a:t>e). </a:t>
            </a:r>
            <a:r>
              <a:rPr lang="en-US" altLang="en-US" sz="2000">
                <a:solidFill>
                  <a:srgbClr val="000000"/>
                </a:solidFill>
                <a:latin typeface="Arial" charset="0"/>
              </a:rPr>
              <a:t>Arrange for early transfer to higher health care center</a:t>
            </a:r>
          </a:p>
        </p:txBody>
      </p:sp>
      <p:pic>
        <p:nvPicPr>
          <p:cNvPr id="2" name="Audio 1">
            <a:hlinkClick r:id="" action="ppaction://media"/>
            <a:extLst>
              <a:ext uri="{FF2B5EF4-FFF2-40B4-BE49-F238E27FC236}">
                <a16:creationId xmlns:a16="http://schemas.microsoft.com/office/drawing/2014/main" id="{0F8560AB-A330-4EE5-B012-D369BBC60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24098307"/>
      </p:ext>
    </p:extLst>
  </p:cSld>
  <p:clrMapOvr>
    <a:masterClrMapping/>
  </p:clrMapOvr>
  <mc:AlternateContent xmlns:mc="http://schemas.openxmlformats.org/markup-compatibility/2006">
    <mc:Choice xmlns:p14="http://schemas.microsoft.com/office/powerpoint/2010/main" Requires="p14">
      <p:transition spd="slow" p14:dur="2000" advTm="27195"/>
    </mc:Choice>
    <mc:Fallback>
      <p:transition spd="slow" advTm="2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998" y="818674"/>
            <a:ext cx="4592003" cy="4724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1" name="Text Box 5"/>
          <p:cNvSpPr txBox="1">
            <a:spLocks noChangeArrowheads="1"/>
          </p:cNvSpPr>
          <p:nvPr/>
        </p:nvSpPr>
        <p:spPr bwMode="auto">
          <a:xfrm>
            <a:off x="4630579" y="902970"/>
            <a:ext cx="4454843" cy="4680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5000"/>
              </a:lnSpc>
            </a:pPr>
            <a:r>
              <a:rPr lang="en-US" altLang="en-US" sz="2000">
                <a:solidFill>
                  <a:srgbClr val="FFFFFF"/>
                </a:solidFill>
                <a:latin typeface="Arial" charset="0"/>
              </a:rPr>
              <a:t>Severe form of ludwig</a:t>
            </a:r>
            <a:r>
              <a:rPr lang="ja-JP" altLang="en-US" sz="2000">
                <a:solidFill>
                  <a:srgbClr val="FFFFFF"/>
                </a:solidFill>
                <a:latin typeface="Arial" charset="0"/>
              </a:rPr>
              <a:t>’</a:t>
            </a:r>
            <a:r>
              <a:rPr lang="en-US" altLang="ja-JP" sz="2000">
                <a:solidFill>
                  <a:srgbClr val="FFFFFF"/>
                </a:solidFill>
                <a:latin typeface="Arial" charset="0"/>
              </a:rPr>
              <a:t>s angina.</a:t>
            </a:r>
            <a:r>
              <a:rPr lang="en-US" altLang="ja-JP" sz="2000">
                <a:solidFill>
                  <a:srgbClr val="FF0000"/>
                </a:solidFill>
                <a:latin typeface="Arial" charset="0"/>
              </a:rPr>
              <a:t> </a:t>
            </a:r>
          </a:p>
          <a:p>
            <a:pPr eaLnBrk="1" hangingPunct="1">
              <a:lnSpc>
                <a:spcPct val="95000"/>
              </a:lnSpc>
            </a:pPr>
            <a:r>
              <a:rPr lang="en-US" altLang="en-US" sz="2000">
                <a:solidFill>
                  <a:srgbClr val="FF0000"/>
                </a:solidFill>
                <a:latin typeface="Arial" charset="0"/>
              </a:rPr>
              <a:t>Signs of airway obstruction:</a:t>
            </a:r>
            <a:r>
              <a:rPr lang="en-US" altLang="en-US" sz="2000">
                <a:solidFill>
                  <a:srgbClr val="FFFFFF"/>
                </a:solidFill>
                <a:latin typeface="Arial" charset="0"/>
              </a:rPr>
              <a:t> -</a:t>
            </a:r>
          </a:p>
          <a:p>
            <a:pPr eaLnBrk="1" hangingPunct="1">
              <a:lnSpc>
                <a:spcPct val="95000"/>
              </a:lnSpc>
            </a:pPr>
            <a:endParaRPr lang="en-US" altLang="en-US" sz="2000">
              <a:solidFill>
                <a:srgbClr val="FFFFFF"/>
              </a:solidFill>
              <a:latin typeface="Arial" charset="0"/>
            </a:endParaRPr>
          </a:p>
          <a:p>
            <a:pPr eaLnBrk="1" hangingPunct="1">
              <a:lnSpc>
                <a:spcPct val="95000"/>
              </a:lnSpc>
            </a:pPr>
            <a:r>
              <a:rPr lang="en-US" altLang="en-US" sz="2000">
                <a:solidFill>
                  <a:srgbClr val="FFFFFF"/>
                </a:solidFill>
                <a:latin typeface="Arial" charset="0"/>
              </a:rPr>
              <a:t>Stridor, Cyanosis, Retractions, </a:t>
            </a:r>
          </a:p>
          <a:p>
            <a:pPr eaLnBrk="1" hangingPunct="1">
              <a:lnSpc>
                <a:spcPct val="95000"/>
              </a:lnSpc>
            </a:pPr>
            <a:r>
              <a:rPr lang="en-US" altLang="en-US" sz="2000">
                <a:solidFill>
                  <a:srgbClr val="FFFFFF"/>
                </a:solidFill>
                <a:latin typeface="Arial" charset="0"/>
              </a:rPr>
              <a:t>Rapid progression of edema. </a:t>
            </a:r>
          </a:p>
          <a:p>
            <a:pPr eaLnBrk="1" hangingPunct="1">
              <a:lnSpc>
                <a:spcPct val="95000"/>
              </a:lnSpc>
            </a:pPr>
            <a:endParaRPr lang="en-US" altLang="en-US" sz="2000">
              <a:solidFill>
                <a:srgbClr val="FFFFFF"/>
              </a:solidFill>
              <a:latin typeface="Arial" charset="0"/>
            </a:endParaRPr>
          </a:p>
          <a:p>
            <a:pPr eaLnBrk="1" hangingPunct="1">
              <a:lnSpc>
                <a:spcPct val="95000"/>
              </a:lnSpc>
            </a:pPr>
            <a:endParaRPr lang="en-US" altLang="en-US" sz="2000">
              <a:solidFill>
                <a:srgbClr val="FFFFFF"/>
              </a:solidFill>
              <a:latin typeface="Arial" charset="0"/>
            </a:endParaRPr>
          </a:p>
          <a:p>
            <a:pPr eaLnBrk="1" hangingPunct="1">
              <a:lnSpc>
                <a:spcPct val="95000"/>
              </a:lnSpc>
            </a:pPr>
            <a:r>
              <a:rPr lang="en-US" altLang="en-US" sz="2000">
                <a:solidFill>
                  <a:srgbClr val="FFFFFF"/>
                </a:solidFill>
                <a:latin typeface="Arial" charset="0"/>
              </a:rPr>
              <a:t>In such cases :-</a:t>
            </a:r>
          </a:p>
          <a:p>
            <a:pPr eaLnBrk="1" hangingPunct="1">
              <a:lnSpc>
                <a:spcPct val="95000"/>
              </a:lnSpc>
            </a:pPr>
            <a:endParaRPr lang="en-US" altLang="en-US" sz="2000">
              <a:solidFill>
                <a:srgbClr val="FFFFFF"/>
              </a:solidFill>
              <a:latin typeface="Arial" charset="0"/>
            </a:endParaRPr>
          </a:p>
          <a:p>
            <a:pPr eaLnBrk="1" hangingPunct="1">
              <a:lnSpc>
                <a:spcPct val="95000"/>
              </a:lnSpc>
            </a:pPr>
            <a:r>
              <a:rPr lang="en-US" altLang="en-US" sz="2000">
                <a:solidFill>
                  <a:srgbClr val="FF0000"/>
                </a:solidFill>
                <a:latin typeface="Arial" charset="0"/>
              </a:rPr>
              <a:t>a). </a:t>
            </a:r>
            <a:r>
              <a:rPr lang="en-US" altLang="en-US" sz="2000">
                <a:solidFill>
                  <a:srgbClr val="FFFFFF"/>
                </a:solidFill>
                <a:latin typeface="Arial" charset="0"/>
              </a:rPr>
              <a:t>Maintain airway by using</a:t>
            </a:r>
          </a:p>
          <a:p>
            <a:pPr eaLnBrk="1" hangingPunct="1">
              <a:lnSpc>
                <a:spcPct val="95000"/>
              </a:lnSpc>
            </a:pPr>
            <a:r>
              <a:rPr lang="en-US" altLang="en-US" sz="2000">
                <a:solidFill>
                  <a:srgbClr val="FFFFFF"/>
                </a:solidFill>
                <a:latin typeface="Arial" charset="0"/>
              </a:rPr>
              <a:t>oro-pharyngeal airway</a:t>
            </a:r>
          </a:p>
          <a:p>
            <a:pPr eaLnBrk="1" hangingPunct="1">
              <a:lnSpc>
                <a:spcPct val="95000"/>
              </a:lnSpc>
            </a:pPr>
            <a:r>
              <a:rPr lang="en-US" altLang="en-US" sz="2000">
                <a:solidFill>
                  <a:srgbClr val="FF0000"/>
                </a:solidFill>
                <a:latin typeface="Arial" charset="0"/>
              </a:rPr>
              <a:t>b). </a:t>
            </a:r>
            <a:r>
              <a:rPr lang="en-US" altLang="en-US" sz="2000">
                <a:solidFill>
                  <a:srgbClr val="FFFFFF"/>
                </a:solidFill>
                <a:latin typeface="Arial" charset="0"/>
              </a:rPr>
              <a:t>Decompression of indurated facial </a:t>
            </a:r>
          </a:p>
          <a:p>
            <a:pPr eaLnBrk="1" hangingPunct="1">
              <a:lnSpc>
                <a:spcPct val="95000"/>
              </a:lnSpc>
            </a:pPr>
            <a:r>
              <a:rPr lang="en-US" altLang="en-US" sz="2000">
                <a:solidFill>
                  <a:srgbClr val="FFFFFF"/>
                </a:solidFill>
                <a:latin typeface="Arial" charset="0"/>
              </a:rPr>
              <a:t>spaces should be done by </a:t>
            </a:r>
          </a:p>
          <a:p>
            <a:pPr eaLnBrk="1" hangingPunct="1">
              <a:lnSpc>
                <a:spcPct val="95000"/>
              </a:lnSpc>
            </a:pPr>
            <a:r>
              <a:rPr lang="en-US" altLang="en-US" sz="2000">
                <a:solidFill>
                  <a:srgbClr val="FFFFFF"/>
                </a:solidFill>
                <a:latin typeface="Arial" charset="0"/>
              </a:rPr>
              <a:t>incision under local anesthesia</a:t>
            </a:r>
          </a:p>
          <a:p>
            <a:pPr eaLnBrk="1" hangingPunct="1">
              <a:lnSpc>
                <a:spcPct val="95000"/>
              </a:lnSpc>
            </a:pPr>
            <a:r>
              <a:rPr lang="en-US" altLang="en-US" sz="2000">
                <a:solidFill>
                  <a:srgbClr val="FF0000"/>
                </a:solidFill>
                <a:latin typeface="Arial" charset="0"/>
              </a:rPr>
              <a:t>c). </a:t>
            </a:r>
            <a:r>
              <a:rPr lang="en-US" altLang="en-US" sz="2000">
                <a:solidFill>
                  <a:srgbClr val="FFFFFF"/>
                </a:solidFill>
                <a:latin typeface="Arial" charset="0"/>
              </a:rPr>
              <a:t>Urgent transfer to higher center . </a:t>
            </a:r>
          </a:p>
          <a:p>
            <a:pPr eaLnBrk="1" hangingPunct="1">
              <a:lnSpc>
                <a:spcPct val="95000"/>
              </a:lnSpc>
            </a:pPr>
            <a:endParaRPr lang="en-US" altLang="en-US" sz="2000">
              <a:solidFill>
                <a:srgbClr val="FFFFFF"/>
              </a:solidFill>
              <a:latin typeface="Arial" charset="0"/>
            </a:endParaRPr>
          </a:p>
        </p:txBody>
      </p:sp>
      <p:pic>
        <p:nvPicPr>
          <p:cNvPr id="5325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7248"/>
            <a:ext cx="4114800" cy="5336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448" y="761524"/>
            <a:ext cx="4344829" cy="5410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1524"/>
            <a:ext cx="4572000" cy="5410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5720E2E-D1EC-4392-8ADA-309B933E1B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3920892"/>
      </p:ext>
    </p:extLst>
  </p:cSld>
  <p:clrMapOvr>
    <a:masterClrMapping/>
  </p:clrMapOvr>
  <mc:AlternateContent xmlns:mc="http://schemas.openxmlformats.org/markup-compatibility/2006">
    <mc:Choice xmlns:p14="http://schemas.microsoft.com/office/powerpoint/2010/main" Requires="p14">
      <p:transition spd="slow" p14:dur="2000" advTm="1937"/>
    </mc:Choice>
    <mc:Fallback>
      <p:transition spd="slow" advTm="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ctrTitle"/>
          </p:nvPr>
        </p:nvSpPr>
        <p:spPr>
          <a:xfrm>
            <a:off x="405765" y="750097"/>
            <a:ext cx="8332470" cy="1098708"/>
          </a:xfrm>
          <a:ln>
            <a:miter lim="800000"/>
            <a:headEnd/>
            <a:tailEnd/>
          </a:ln>
        </p:spPr>
        <p:txBody>
          <a:bodyPr rIns="0"/>
          <a:lstStyle/>
          <a:p>
            <a:pPr algn="l">
              <a:lnSpc>
                <a:spcPct val="95000"/>
              </a:lnSpc>
              <a:defRPr/>
            </a:pPr>
            <a:r>
              <a:rPr lang="en-US" sz="5400">
                <a:solidFill>
                  <a:srgbClr val="FF0000"/>
                </a:solidFill>
                <a:latin typeface="Arial" charset="0"/>
              </a:rPr>
              <a:t>Complications:</a:t>
            </a:r>
          </a:p>
        </p:txBody>
      </p:sp>
      <p:sp>
        <p:nvSpPr>
          <p:cNvPr id="54275" name="Text Box 4"/>
          <p:cNvSpPr txBox="1">
            <a:spLocks noChangeArrowheads="1"/>
          </p:cNvSpPr>
          <p:nvPr/>
        </p:nvSpPr>
        <p:spPr bwMode="auto">
          <a:xfrm>
            <a:off x="497205" y="1980248"/>
            <a:ext cx="8149590" cy="4534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000000"/>
              </a:buClr>
              <a:buSzPct val="100000"/>
              <a:buFontTx/>
              <a:buChar char="•"/>
            </a:pPr>
            <a:r>
              <a:rPr lang="en-US" altLang="en-US" sz="2600">
                <a:solidFill>
                  <a:srgbClr val="000000"/>
                </a:solidFill>
                <a:latin typeface="Arial" charset="0"/>
              </a:rPr>
              <a:t>Deep neck infection.</a:t>
            </a:r>
          </a:p>
          <a:p>
            <a:pPr lvl="1" eaLnBrk="1" hangingPunct="1">
              <a:lnSpc>
                <a:spcPct val="95000"/>
              </a:lnSpc>
              <a:buClr>
                <a:srgbClr val="000000"/>
              </a:buClr>
              <a:buSzPct val="100000"/>
              <a:buFontTx/>
              <a:buChar char="•"/>
            </a:pPr>
            <a:r>
              <a:rPr lang="en-US" altLang="en-US" sz="2600">
                <a:solidFill>
                  <a:srgbClr val="000000"/>
                </a:solidFill>
                <a:latin typeface="Arial" charset="0"/>
              </a:rPr>
              <a:t>Mediastinitis.</a:t>
            </a:r>
          </a:p>
          <a:p>
            <a:pPr lvl="1" eaLnBrk="1" hangingPunct="1">
              <a:lnSpc>
                <a:spcPct val="95000"/>
              </a:lnSpc>
              <a:buClr>
                <a:srgbClr val="000000"/>
              </a:buClr>
              <a:buSzPct val="100000"/>
              <a:buFontTx/>
              <a:buChar char="•"/>
            </a:pPr>
            <a:r>
              <a:rPr lang="en-US" altLang="en-US" sz="2600">
                <a:solidFill>
                  <a:srgbClr val="000000"/>
                </a:solidFill>
                <a:latin typeface="Arial" charset="0"/>
              </a:rPr>
              <a:t>Pericarditis.</a:t>
            </a:r>
          </a:p>
          <a:p>
            <a:pPr lvl="1" eaLnBrk="1" hangingPunct="1">
              <a:lnSpc>
                <a:spcPct val="95000"/>
              </a:lnSpc>
              <a:buClr>
                <a:srgbClr val="000000"/>
              </a:buClr>
              <a:buSzPct val="100000"/>
              <a:buFontTx/>
              <a:buChar char="•"/>
            </a:pPr>
            <a:r>
              <a:rPr lang="en-US" altLang="en-US" sz="2600">
                <a:solidFill>
                  <a:srgbClr val="000000"/>
                </a:solidFill>
                <a:latin typeface="Arial" charset="0"/>
              </a:rPr>
              <a:t>Sepsis.</a:t>
            </a:r>
          </a:p>
          <a:p>
            <a:pPr eaLnBrk="1" hangingPunct="1">
              <a:lnSpc>
                <a:spcPct val="95000"/>
              </a:lnSpc>
            </a:pPr>
            <a:endParaRPr lang="en-US" altLang="en-US" sz="2600">
              <a:solidFill>
                <a:srgbClr val="000000"/>
              </a:solidFill>
              <a:latin typeface="Arial" charset="0"/>
            </a:endParaRPr>
          </a:p>
          <a:p>
            <a:pPr lvl="1" eaLnBrk="1" hangingPunct="1">
              <a:lnSpc>
                <a:spcPct val="95000"/>
              </a:lnSpc>
              <a:buClr>
                <a:srgbClr val="000000"/>
              </a:buClr>
              <a:buSzPct val="100000"/>
              <a:buFontTx/>
              <a:buChar char="•"/>
            </a:pPr>
            <a:r>
              <a:rPr lang="en-US" altLang="en-US" sz="2600">
                <a:solidFill>
                  <a:srgbClr val="000000"/>
                </a:solidFill>
                <a:latin typeface="Arial" charset="0"/>
              </a:rPr>
              <a:t>Pneumonia.</a:t>
            </a:r>
          </a:p>
          <a:p>
            <a:pPr lvl="1" eaLnBrk="1" hangingPunct="1">
              <a:lnSpc>
                <a:spcPct val="95000"/>
              </a:lnSpc>
              <a:buClr>
                <a:srgbClr val="000000"/>
              </a:buClr>
              <a:buSzPct val="100000"/>
              <a:buFontTx/>
              <a:buChar char="•"/>
            </a:pPr>
            <a:r>
              <a:rPr lang="en-US" altLang="en-US" sz="2600">
                <a:solidFill>
                  <a:srgbClr val="000000"/>
                </a:solidFill>
                <a:latin typeface="Arial" charset="0"/>
              </a:rPr>
              <a:t>Empyema.</a:t>
            </a:r>
          </a:p>
          <a:p>
            <a:pPr eaLnBrk="1" hangingPunct="1">
              <a:lnSpc>
                <a:spcPct val="95000"/>
              </a:lnSpc>
            </a:pPr>
            <a:endParaRPr lang="en-US" altLang="en-US" sz="2600">
              <a:solidFill>
                <a:srgbClr val="000000"/>
              </a:solidFill>
              <a:latin typeface="Arial" charset="0"/>
            </a:endParaRPr>
          </a:p>
          <a:p>
            <a:pPr lvl="1" eaLnBrk="1" hangingPunct="1">
              <a:lnSpc>
                <a:spcPct val="95000"/>
              </a:lnSpc>
              <a:buClr>
                <a:srgbClr val="000000"/>
              </a:buClr>
              <a:buSzPct val="100000"/>
              <a:buFontTx/>
              <a:buChar char="•"/>
            </a:pPr>
            <a:r>
              <a:rPr lang="en-US" altLang="en-US" sz="2600">
                <a:solidFill>
                  <a:srgbClr val="000000"/>
                </a:solidFill>
                <a:latin typeface="Arial" charset="0"/>
              </a:rPr>
              <a:t>Asphyxia.</a:t>
            </a:r>
          </a:p>
          <a:p>
            <a:pPr lvl="1" eaLnBrk="1" hangingPunct="1">
              <a:lnSpc>
                <a:spcPct val="95000"/>
              </a:lnSpc>
              <a:buClr>
                <a:srgbClr val="000000"/>
              </a:buClr>
              <a:buSzPct val="100000"/>
              <a:buFontTx/>
              <a:buChar char="•"/>
            </a:pPr>
            <a:r>
              <a:rPr lang="en-US" altLang="en-US" sz="2600">
                <a:solidFill>
                  <a:srgbClr val="000000"/>
                </a:solidFill>
                <a:latin typeface="Arial" charset="0"/>
              </a:rPr>
              <a:t>Pneumothorax .</a:t>
            </a: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a:solidFill>
                <a:srgbClr val="000000"/>
              </a:solidFill>
              <a:latin typeface="Arial" charset="0"/>
            </a:endParaRPr>
          </a:p>
        </p:txBody>
      </p:sp>
      <p:pic>
        <p:nvPicPr>
          <p:cNvPr id="2" name="Audio 1">
            <a:hlinkClick r:id="" action="ppaction://media"/>
            <a:extLst>
              <a:ext uri="{FF2B5EF4-FFF2-40B4-BE49-F238E27FC236}">
                <a16:creationId xmlns:a16="http://schemas.microsoft.com/office/drawing/2014/main" id="{34CDC21D-6D07-4E20-A753-11C4BF6B6A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37675157"/>
      </p:ext>
    </p:extLst>
  </p:cSld>
  <p:clrMapOvr>
    <a:masterClrMapping/>
  </p:clrMapOvr>
  <mc:AlternateContent xmlns:mc="http://schemas.openxmlformats.org/markup-compatibility/2006">
    <mc:Choice xmlns:p14="http://schemas.microsoft.com/office/powerpoint/2010/main" Requires="p14">
      <p:transition spd="slow" p14:dur="2000" advTm="12466"/>
    </mc:Choice>
    <mc:Fallback>
      <p:transition spd="slow" advTm="12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ctrTitle"/>
          </p:nvPr>
        </p:nvSpPr>
        <p:spPr>
          <a:xfrm>
            <a:off x="405765" y="350047"/>
            <a:ext cx="8332470" cy="641508"/>
          </a:xfrm>
          <a:ln>
            <a:miter lim="800000"/>
            <a:headEnd/>
            <a:tailEnd/>
          </a:ln>
        </p:spPr>
        <p:txBody>
          <a:bodyPr rIns="0">
            <a:normAutofit fontScale="90000"/>
          </a:bodyPr>
          <a:lstStyle/>
          <a:p>
            <a:pPr algn="l">
              <a:lnSpc>
                <a:spcPct val="95000"/>
              </a:lnSpc>
              <a:defRPr/>
            </a:pPr>
            <a:r>
              <a:rPr lang="en-US" sz="5400">
                <a:solidFill>
                  <a:srgbClr val="FF0000"/>
                </a:solidFill>
                <a:latin typeface="Arial" charset="0"/>
              </a:rPr>
              <a:t>Conclusion:</a:t>
            </a:r>
          </a:p>
        </p:txBody>
      </p:sp>
      <p:sp>
        <p:nvSpPr>
          <p:cNvPr id="55299" name="Text Box 4"/>
          <p:cNvSpPr txBox="1">
            <a:spLocks noChangeArrowheads="1"/>
          </p:cNvSpPr>
          <p:nvPr/>
        </p:nvSpPr>
        <p:spPr bwMode="auto">
          <a:xfrm>
            <a:off x="268605" y="1035844"/>
            <a:ext cx="8606790" cy="631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000000"/>
              </a:buClr>
              <a:buSzPct val="100000"/>
              <a:buFontTx/>
              <a:buChar char="•"/>
            </a:pPr>
            <a:r>
              <a:rPr lang="en-US" altLang="en-US">
                <a:solidFill>
                  <a:srgbClr val="000000"/>
                </a:solidFill>
                <a:latin typeface="Arial" charset="0"/>
              </a:rPr>
              <a:t>The very name </a:t>
            </a:r>
            <a:r>
              <a:rPr lang="en-US" altLang="en-US">
                <a:solidFill>
                  <a:srgbClr val="FF0000"/>
                </a:solidFill>
                <a:latin typeface="Arial" charset="0"/>
              </a:rPr>
              <a:t>angina,</a:t>
            </a:r>
            <a:r>
              <a:rPr lang="en-US" altLang="en-US">
                <a:solidFill>
                  <a:srgbClr val="000000"/>
                </a:solidFill>
                <a:latin typeface="Arial" charset="0"/>
              </a:rPr>
              <a:t> meaning spasmodic suffocative pain when not treated. </a:t>
            </a:r>
          </a:p>
          <a:p>
            <a:pPr eaLnBrk="1" hangingPunct="1">
              <a:lnSpc>
                <a:spcPct val="95000"/>
              </a:lnSpc>
            </a:pPr>
            <a:endParaRPr lang="en-US" altLang="en-US">
              <a:solidFill>
                <a:srgbClr val="000000"/>
              </a:solidFill>
              <a:latin typeface="Arial" charset="0"/>
            </a:endParaRPr>
          </a:p>
          <a:p>
            <a:pPr lvl="1" eaLnBrk="1" hangingPunct="1">
              <a:lnSpc>
                <a:spcPct val="95000"/>
              </a:lnSpc>
              <a:buClr>
                <a:srgbClr val="000000"/>
              </a:buClr>
              <a:buSzPct val="100000"/>
              <a:buFontTx/>
              <a:buChar char="•"/>
            </a:pPr>
            <a:r>
              <a:rPr lang="en-US" altLang="en-US">
                <a:solidFill>
                  <a:srgbClr val="000000"/>
                </a:solidFill>
                <a:latin typeface="Arial" charset="0"/>
              </a:rPr>
              <a:t>Tracheostomy may eliminate the decision-making burden.</a:t>
            </a:r>
          </a:p>
          <a:p>
            <a:pPr eaLnBrk="1" hangingPunct="1">
              <a:lnSpc>
                <a:spcPct val="95000"/>
              </a:lnSpc>
            </a:pPr>
            <a:endParaRPr lang="en-US" altLang="en-US">
              <a:solidFill>
                <a:srgbClr val="000000"/>
              </a:solidFill>
              <a:latin typeface="Arial" charset="0"/>
            </a:endParaRPr>
          </a:p>
          <a:p>
            <a:pPr lvl="1" eaLnBrk="1" hangingPunct="1">
              <a:lnSpc>
                <a:spcPct val="95000"/>
              </a:lnSpc>
              <a:buClr>
                <a:srgbClr val="000000"/>
              </a:buClr>
              <a:buSzPct val="100000"/>
              <a:buFontTx/>
              <a:buChar char="•"/>
            </a:pPr>
            <a:r>
              <a:rPr lang="en-US" altLang="en-US">
                <a:solidFill>
                  <a:srgbClr val="000000"/>
                </a:solidFill>
                <a:latin typeface="Arial" charset="0"/>
              </a:rPr>
              <a:t>Early aggressive </a:t>
            </a:r>
            <a:r>
              <a:rPr lang="en-US" altLang="en-US">
                <a:solidFill>
                  <a:srgbClr val="FF0000"/>
                </a:solidFill>
                <a:latin typeface="Arial" charset="0"/>
              </a:rPr>
              <a:t>antimicrobial therapy </a:t>
            </a:r>
            <a:r>
              <a:rPr lang="en-US" altLang="en-US">
                <a:solidFill>
                  <a:srgbClr val="000000"/>
                </a:solidFill>
                <a:latin typeface="Arial" charset="0"/>
              </a:rPr>
              <a:t>has reduced the need for airway intervention. </a:t>
            </a:r>
          </a:p>
          <a:p>
            <a:pPr eaLnBrk="1" hangingPunct="1">
              <a:lnSpc>
                <a:spcPct val="95000"/>
              </a:lnSpc>
            </a:pPr>
            <a:endParaRPr lang="en-US" altLang="en-US">
              <a:solidFill>
                <a:srgbClr val="000000"/>
              </a:solidFill>
              <a:latin typeface="Arial" charset="0"/>
            </a:endParaRPr>
          </a:p>
          <a:p>
            <a:pPr lvl="1" eaLnBrk="1" hangingPunct="1">
              <a:lnSpc>
                <a:spcPct val="95000"/>
              </a:lnSpc>
              <a:buClr>
                <a:srgbClr val="000000"/>
              </a:buClr>
              <a:buSzPct val="100000"/>
              <a:buFontTx/>
              <a:buChar char="•"/>
            </a:pPr>
            <a:r>
              <a:rPr lang="en-US" altLang="en-US">
                <a:solidFill>
                  <a:srgbClr val="000000"/>
                </a:solidFill>
                <a:latin typeface="Arial" charset="0"/>
              </a:rPr>
              <a:t>The treatment plan for each patient should be </a:t>
            </a:r>
            <a:r>
              <a:rPr lang="en-US" altLang="en-US">
                <a:solidFill>
                  <a:srgbClr val="FF0000"/>
                </a:solidFill>
                <a:latin typeface="Arial" charset="0"/>
              </a:rPr>
              <a:t>individualized.</a:t>
            </a:r>
            <a:r>
              <a:rPr lang="en-US" altLang="en-US">
                <a:solidFill>
                  <a:srgbClr val="009900"/>
                </a:solidFill>
                <a:latin typeface="Arial" charset="0"/>
              </a:rPr>
              <a:t> </a:t>
            </a:r>
          </a:p>
          <a:p>
            <a:pPr eaLnBrk="1" hangingPunct="1">
              <a:lnSpc>
                <a:spcPct val="95000"/>
              </a:lnSpc>
            </a:pPr>
            <a:endParaRPr lang="en-US" altLang="en-US">
              <a:solidFill>
                <a:srgbClr val="000000"/>
              </a:solidFill>
              <a:latin typeface="Arial" charset="0"/>
            </a:endParaRPr>
          </a:p>
          <a:p>
            <a:pPr lvl="1" eaLnBrk="1" hangingPunct="1">
              <a:lnSpc>
                <a:spcPct val="95000"/>
              </a:lnSpc>
              <a:buClr>
                <a:srgbClr val="000000"/>
              </a:buClr>
              <a:buSzPct val="100000"/>
              <a:buFontTx/>
              <a:buChar char="•"/>
            </a:pPr>
            <a:r>
              <a:rPr lang="en-US" altLang="en-US">
                <a:solidFill>
                  <a:srgbClr val="000000"/>
                </a:solidFill>
                <a:latin typeface="Arial" charset="0"/>
              </a:rPr>
              <a:t>The </a:t>
            </a:r>
            <a:r>
              <a:rPr lang="en-US" altLang="en-US">
                <a:solidFill>
                  <a:srgbClr val="FF0000"/>
                </a:solidFill>
                <a:latin typeface="Arial" charset="0"/>
              </a:rPr>
              <a:t>condition</a:t>
            </a:r>
            <a:r>
              <a:rPr lang="en-US" altLang="en-US">
                <a:solidFill>
                  <a:srgbClr val="000000"/>
                </a:solidFill>
                <a:latin typeface="Arial" charset="0"/>
              </a:rPr>
              <a:t> of the patient and </a:t>
            </a:r>
            <a:r>
              <a:rPr lang="en-US" altLang="en-US">
                <a:solidFill>
                  <a:srgbClr val="FF0000"/>
                </a:solidFill>
                <a:latin typeface="Arial" charset="0"/>
              </a:rPr>
              <a:t>comorbid</a:t>
            </a:r>
            <a:r>
              <a:rPr lang="en-US" altLang="en-US">
                <a:solidFill>
                  <a:srgbClr val="009900"/>
                </a:solidFill>
                <a:latin typeface="Arial" charset="0"/>
              </a:rPr>
              <a:t> </a:t>
            </a:r>
            <a:r>
              <a:rPr lang="en-US" altLang="en-US">
                <a:solidFill>
                  <a:srgbClr val="000000"/>
                </a:solidFill>
                <a:latin typeface="Arial" charset="0"/>
              </a:rPr>
              <a:t>health problems, physician </a:t>
            </a:r>
            <a:r>
              <a:rPr lang="en-US" altLang="en-US">
                <a:solidFill>
                  <a:srgbClr val="FF0000"/>
                </a:solidFill>
                <a:latin typeface="Arial" charset="0"/>
              </a:rPr>
              <a:t>experience,</a:t>
            </a:r>
            <a:r>
              <a:rPr lang="en-US" altLang="en-US">
                <a:solidFill>
                  <a:srgbClr val="000000"/>
                </a:solidFill>
                <a:latin typeface="Arial" charset="0"/>
              </a:rPr>
              <a:t> available </a:t>
            </a:r>
            <a:r>
              <a:rPr lang="en-US" altLang="en-US">
                <a:solidFill>
                  <a:srgbClr val="FF0000"/>
                </a:solidFill>
                <a:latin typeface="Arial" charset="0"/>
              </a:rPr>
              <a:t>resources,</a:t>
            </a:r>
            <a:r>
              <a:rPr lang="en-US" altLang="en-US">
                <a:solidFill>
                  <a:srgbClr val="000000"/>
                </a:solidFill>
                <a:latin typeface="Arial" charset="0"/>
              </a:rPr>
              <a:t> and </a:t>
            </a:r>
            <a:r>
              <a:rPr lang="en-US" altLang="en-US">
                <a:solidFill>
                  <a:srgbClr val="FF0000"/>
                </a:solidFill>
                <a:latin typeface="Arial" charset="0"/>
              </a:rPr>
              <a:t>manpower </a:t>
            </a:r>
            <a:r>
              <a:rPr lang="en-US" altLang="en-US">
                <a:solidFill>
                  <a:srgbClr val="000000"/>
                </a:solidFill>
                <a:latin typeface="Arial" charset="0"/>
              </a:rPr>
              <a:t>are all crucial factors in this decision-making process.</a:t>
            </a:r>
          </a:p>
          <a:p>
            <a:pPr eaLnBrk="1" hangingPunct="1">
              <a:lnSpc>
                <a:spcPct val="95000"/>
              </a:lnSpc>
            </a:pPr>
            <a:endParaRPr lang="en-US" altLang="en-US">
              <a:solidFill>
                <a:srgbClr val="009900"/>
              </a:solidFill>
              <a:latin typeface="Arial" charset="0"/>
            </a:endParaRPr>
          </a:p>
          <a:p>
            <a:pPr eaLnBrk="1" hangingPunct="1">
              <a:lnSpc>
                <a:spcPct val="95000"/>
              </a:lnSpc>
            </a:pPr>
            <a:endParaRPr lang="en-US" altLang="en-US">
              <a:solidFill>
                <a:srgbClr val="009900"/>
              </a:solidFill>
              <a:latin typeface="Arial" charset="0"/>
            </a:endParaRPr>
          </a:p>
          <a:p>
            <a:pPr eaLnBrk="1" hangingPunct="1">
              <a:lnSpc>
                <a:spcPct val="95000"/>
              </a:lnSpc>
            </a:pPr>
            <a:endParaRPr lang="en-US" altLang="en-US">
              <a:solidFill>
                <a:srgbClr val="000000"/>
              </a:solidFill>
              <a:latin typeface="Arial" charset="0"/>
            </a:endParaRPr>
          </a:p>
          <a:p>
            <a:pPr eaLnBrk="1" hangingPunct="1">
              <a:lnSpc>
                <a:spcPct val="95000"/>
              </a:lnSpc>
            </a:pPr>
            <a:endParaRPr lang="en-US" altLang="en-US">
              <a:solidFill>
                <a:srgbClr val="000000"/>
              </a:solidFill>
              <a:latin typeface="Arial" charset="0"/>
            </a:endParaRPr>
          </a:p>
        </p:txBody>
      </p:sp>
      <p:pic>
        <p:nvPicPr>
          <p:cNvPr id="2" name="Audio 1">
            <a:hlinkClick r:id="" action="ppaction://media"/>
            <a:extLst>
              <a:ext uri="{FF2B5EF4-FFF2-40B4-BE49-F238E27FC236}">
                <a16:creationId xmlns:a16="http://schemas.microsoft.com/office/drawing/2014/main" id="{2A0EF609-1FA0-4BAB-8748-8B338B6E0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05210864"/>
      </p:ext>
    </p:extLst>
  </p:cSld>
  <p:clrMapOvr>
    <a:masterClrMapping/>
  </p:clrMapOvr>
  <mc:AlternateContent xmlns:mc="http://schemas.openxmlformats.org/markup-compatibility/2006">
    <mc:Choice xmlns:p14="http://schemas.microsoft.com/office/powerpoint/2010/main" Requires="p14">
      <p:transition spd="slow" p14:dur="2000" advTm="23321"/>
    </mc:Choice>
    <mc:Fallback>
      <p:transition spd="slow" advTm="2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ctrTitle"/>
          </p:nvPr>
        </p:nvSpPr>
        <p:spPr>
          <a:xfrm>
            <a:off x="497207" y="320040"/>
            <a:ext cx="7388067" cy="1051560"/>
          </a:xfrm>
          <a:ln>
            <a:miter lim="800000"/>
            <a:headEnd/>
            <a:tailEnd/>
          </a:ln>
        </p:spPr>
        <p:txBody>
          <a:bodyPr rIns="0"/>
          <a:lstStyle/>
          <a:p>
            <a:pPr algn="l">
              <a:lnSpc>
                <a:spcPct val="95000"/>
              </a:lnSpc>
              <a:defRPr/>
            </a:pPr>
            <a:r>
              <a:rPr lang="en-US" sz="3000">
                <a:solidFill>
                  <a:srgbClr val="FF0000"/>
                </a:solidFill>
                <a:latin typeface="Arial" charset="0"/>
              </a:rPr>
              <a:t>IMPORTANT NOTE:</a:t>
            </a:r>
          </a:p>
        </p:txBody>
      </p:sp>
      <p:sp>
        <p:nvSpPr>
          <p:cNvPr id="56323" name="Text Box 4"/>
          <p:cNvSpPr txBox="1">
            <a:spLocks noChangeArrowheads="1"/>
          </p:cNvSpPr>
          <p:nvPr/>
        </p:nvSpPr>
        <p:spPr bwMode="auto">
          <a:xfrm>
            <a:off x="497205" y="1645920"/>
            <a:ext cx="7388067" cy="2806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5000"/>
              </a:lnSpc>
            </a:pPr>
            <a:endParaRPr lang="en-US" altLang="en-US">
              <a:solidFill>
                <a:srgbClr val="000000"/>
              </a:solidFill>
              <a:latin typeface="Arial" charset="0"/>
            </a:endParaRPr>
          </a:p>
          <a:p>
            <a:pPr eaLnBrk="1" hangingPunct="1">
              <a:lnSpc>
                <a:spcPct val="95000"/>
              </a:lnSpc>
            </a:pPr>
            <a:endParaRPr lang="en-US" altLang="en-US">
              <a:solidFill>
                <a:srgbClr val="000000"/>
              </a:solidFill>
              <a:latin typeface="Arial" charset="0"/>
            </a:endParaRPr>
          </a:p>
          <a:p>
            <a:pPr lvl="1" eaLnBrk="1" hangingPunct="1">
              <a:lnSpc>
                <a:spcPct val="95000"/>
              </a:lnSpc>
              <a:buClr>
                <a:srgbClr val="000000"/>
              </a:buClr>
              <a:buSzPct val="100000"/>
              <a:buFontTx/>
              <a:buChar char="•"/>
            </a:pPr>
            <a:r>
              <a:rPr lang="en-US" altLang="en-US">
                <a:solidFill>
                  <a:srgbClr val="000000"/>
                </a:solidFill>
                <a:latin typeface="Arial" charset="0"/>
              </a:rPr>
              <a:t>Ludwig</a:t>
            </a:r>
            <a:r>
              <a:rPr lang="ja-JP" altLang="en-US">
                <a:solidFill>
                  <a:srgbClr val="000000"/>
                </a:solidFill>
                <a:latin typeface="Arial" charset="0"/>
              </a:rPr>
              <a:t>’</a:t>
            </a:r>
            <a:r>
              <a:rPr lang="en-US" altLang="ja-JP">
                <a:solidFill>
                  <a:srgbClr val="000000"/>
                </a:solidFill>
                <a:latin typeface="Arial" charset="0"/>
              </a:rPr>
              <a:t>s angina usually resolves without complications, but the condition can be fatal. Prompt diagnosis, appropriate airway management, aggressive IV antibiotic therapy, and close monitoring in the ICU promote good outcomes in most patients.</a:t>
            </a:r>
            <a:endParaRPr lang="en-US" altLang="en-US">
              <a:solidFill>
                <a:srgbClr val="000000"/>
              </a:solidFill>
              <a:latin typeface="Arial" charset="0"/>
            </a:endParaRPr>
          </a:p>
        </p:txBody>
      </p:sp>
      <p:pic>
        <p:nvPicPr>
          <p:cNvPr id="2" name="Audio 1">
            <a:hlinkClick r:id="" action="ppaction://media"/>
            <a:extLst>
              <a:ext uri="{FF2B5EF4-FFF2-40B4-BE49-F238E27FC236}">
                <a16:creationId xmlns:a16="http://schemas.microsoft.com/office/drawing/2014/main" id="{9DB645DA-309F-45EF-A259-1574F8A9A0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63821640"/>
      </p:ext>
    </p:extLst>
  </p:cSld>
  <p:clrMapOvr>
    <a:masterClrMapping/>
  </p:clrMapOvr>
  <mc:AlternateContent xmlns:mc="http://schemas.openxmlformats.org/markup-compatibility/2006">
    <mc:Choice xmlns:p14="http://schemas.microsoft.com/office/powerpoint/2010/main" Requires="p14">
      <p:transition spd="slow" p14:dur="2000" advTm="18340"/>
    </mc:Choice>
    <mc:Fallback>
      <p:transition spd="slow" advTm="1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fontScale="90000"/>
          </a:bodyPr>
          <a:lstStyle/>
          <a:p>
            <a:r>
              <a:rPr lang="en-US" altLang="en-US" sz="4500" b="1"/>
              <a:t>Ludwig’s Angina: A Rare Case Report </a:t>
            </a:r>
            <a:endParaRPr lang="en-US" altLang="en-US" sz="4500"/>
          </a:p>
        </p:txBody>
      </p:sp>
      <p:sp>
        <p:nvSpPr>
          <p:cNvPr id="57347" name="Content Placeholder 2"/>
          <p:cNvSpPr>
            <a:spLocks noGrp="1"/>
          </p:cNvSpPr>
          <p:nvPr>
            <p:ph idx="1"/>
          </p:nvPr>
        </p:nvSpPr>
        <p:spPr/>
        <p:txBody>
          <a:bodyPr/>
          <a:lstStyle/>
          <a:p>
            <a:r>
              <a:rPr lang="en-US" altLang="en-US" b="1"/>
              <a:t>S Vijay Parthiban*, R Sathish Muthukumar**, M Alagappan, M Karthi</a:t>
            </a:r>
          </a:p>
          <a:p>
            <a:r>
              <a:rPr lang="en-US" altLang="en-US" b="1"/>
              <a:t>Ludwig’s Angina: A Rare Case Report </a:t>
            </a:r>
          </a:p>
          <a:p>
            <a:r>
              <a:rPr lang="en-US" altLang="en-US" i="1"/>
              <a:t>Indian Journal of Multidisciplinary Dentistry, Vol. 2, Issue 3, May-July 2012 </a:t>
            </a:r>
            <a:endParaRPr lang="en-US" altLang="en-US"/>
          </a:p>
        </p:txBody>
      </p:sp>
      <p:pic>
        <p:nvPicPr>
          <p:cNvPr id="2" name="Audio 1">
            <a:hlinkClick r:id="" action="ppaction://media"/>
            <a:extLst>
              <a:ext uri="{FF2B5EF4-FFF2-40B4-BE49-F238E27FC236}">
                <a16:creationId xmlns:a16="http://schemas.microsoft.com/office/drawing/2014/main" id="{77F400B5-60A6-47D9-86BC-1CE9B107E8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0217762"/>
      </p:ext>
    </p:extLst>
  </p:cSld>
  <p:clrMapOvr>
    <a:masterClrMapping/>
  </p:clrMapOvr>
  <mc:AlternateContent xmlns:mc="http://schemas.openxmlformats.org/markup-compatibility/2006">
    <mc:Choice xmlns:p14="http://schemas.microsoft.com/office/powerpoint/2010/main" Requires="p14">
      <p:transition spd="slow" p14:dur="2000" advTm="2301"/>
    </mc:Choice>
    <mc:Fallback>
      <p:transition spd="slow" advTm="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alt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5436603"/>
              </p:ext>
            </p:extLst>
          </p:nvPr>
        </p:nvGraphicFramePr>
        <p:xfrm>
          <a:off x="457200" y="0"/>
          <a:ext cx="8305323" cy="6190774"/>
        </p:xfrm>
        <a:graphic>
          <a:graphicData uri="http://schemas.openxmlformats.org/drawingml/2006/table">
            <a:tbl>
              <a:tblPr/>
              <a:tblGrid>
                <a:gridCol w="1384459">
                  <a:extLst>
                    <a:ext uri="{9D8B030D-6E8A-4147-A177-3AD203B41FA5}">
                      <a16:colId xmlns:a16="http://schemas.microsoft.com/office/drawing/2014/main" val="20000"/>
                    </a:ext>
                  </a:extLst>
                </a:gridCol>
                <a:gridCol w="1384458">
                  <a:extLst>
                    <a:ext uri="{9D8B030D-6E8A-4147-A177-3AD203B41FA5}">
                      <a16:colId xmlns:a16="http://schemas.microsoft.com/office/drawing/2014/main" val="20001"/>
                    </a:ext>
                  </a:extLst>
                </a:gridCol>
                <a:gridCol w="1384459">
                  <a:extLst>
                    <a:ext uri="{9D8B030D-6E8A-4147-A177-3AD203B41FA5}">
                      <a16:colId xmlns:a16="http://schemas.microsoft.com/office/drawing/2014/main" val="20002"/>
                    </a:ext>
                  </a:extLst>
                </a:gridCol>
                <a:gridCol w="1384458">
                  <a:extLst>
                    <a:ext uri="{9D8B030D-6E8A-4147-A177-3AD203B41FA5}">
                      <a16:colId xmlns:a16="http://schemas.microsoft.com/office/drawing/2014/main" val="20003"/>
                    </a:ext>
                  </a:extLst>
                </a:gridCol>
                <a:gridCol w="1383030">
                  <a:extLst>
                    <a:ext uri="{9D8B030D-6E8A-4147-A177-3AD203B41FA5}">
                      <a16:colId xmlns:a16="http://schemas.microsoft.com/office/drawing/2014/main" val="20004"/>
                    </a:ext>
                  </a:extLst>
                </a:gridCol>
                <a:gridCol w="1384459">
                  <a:extLst>
                    <a:ext uri="{9D8B030D-6E8A-4147-A177-3AD203B41FA5}">
                      <a16:colId xmlns:a16="http://schemas.microsoft.com/office/drawing/2014/main" val="20005"/>
                    </a:ext>
                  </a:extLst>
                </a:gridCol>
              </a:tblGrid>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onstantia" pitchFamily="18" charset="0"/>
                          <a:ea typeface="MS PGothic" pitchFamily="34" charset="-128"/>
                        </a:rPr>
                        <a:t>Title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onstantia" pitchFamily="18" charset="0"/>
                          <a:ea typeface="MS PGothic" pitchFamily="34" charset="-128"/>
                        </a:rPr>
                        <a:t>Citation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a:ea typeface="+mn-ea"/>
                          <a:cs typeface="+mn-cs"/>
                        </a:rPr>
                        <a:t>Level of evidence</a:t>
                      </a:r>
                      <a:endParaRPr kumimoji="0" lang="en-AU" sz="1800" b="1" i="0" u="none" strike="noStrike" kern="1200" cap="none" spc="0" normalizeH="0" baseline="0" noProof="0" dirty="0">
                        <a:ln>
                          <a:noFill/>
                        </a:ln>
                        <a:solidFill>
                          <a:prstClr val="white"/>
                        </a:solidFill>
                        <a:effectLst/>
                        <a:uLnTx/>
                        <a:uFillTx/>
                        <a:latin typeface="Times New Roman"/>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onstantia" pitchFamily="18" charset="0"/>
                          <a:ea typeface="MS PGothic" pitchFamily="34" charset="-128"/>
                        </a:rPr>
                        <a:t>Aims &amp; objectives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onstantia" pitchFamily="18"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onstantia" pitchFamily="18" charset="0"/>
                          <a:ea typeface="MS PGothic" pitchFamily="34" charset="-128"/>
                        </a:rPr>
                        <a:t>Material &amp; method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onstantia" pitchFamily="18" charset="0"/>
                          <a:ea typeface="MS PGothic" pitchFamily="34" charset="-128"/>
                        </a:rPr>
                        <a:t>Conclusion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onstantia" pitchFamily="18" charset="0"/>
                          <a:ea typeface="MS PGothic" pitchFamily="34" charset="-128"/>
                        </a:rPr>
                        <a:t>Remark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extLst>
                  <a:ext uri="{0D108BD9-81ED-4DB2-BD59-A6C34878D82A}">
                    <a16:rowId xmlns:a16="http://schemas.microsoft.com/office/drawing/2014/main" val="10000"/>
                  </a:ext>
                </a:extLst>
              </a:tr>
              <a:tr h="52763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onstantia" pitchFamily="18" charset="0"/>
                          <a:ea typeface="MS PGothic" pitchFamily="34" charset="-128"/>
                        </a:rPr>
                        <a:t>S Vijay Parthiban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Constantia" pitchFamily="18" charset="0"/>
                          <a:ea typeface="MS PGothic" pitchFamily="34" charset="-128"/>
                        </a:rPr>
                        <a:t>Ludwig</a:t>
                      </a:r>
                      <a:r>
                        <a:rPr kumimoji="0" lang="en-US" altLang="en-US" sz="1800" b="1" i="0" u="none" strike="noStrike" cap="none" normalizeH="0" baseline="0">
                          <a:ln>
                            <a:noFill/>
                          </a:ln>
                          <a:solidFill>
                            <a:srgbClr val="000000"/>
                          </a:solidFill>
                          <a:effectLst/>
                          <a:latin typeface="Constantia" pitchFamily="18" charset="0"/>
                          <a:ea typeface="MS PGothic" pitchFamily="34" charset="-128"/>
                        </a:rPr>
                        <a:t>’</a:t>
                      </a:r>
                      <a:r>
                        <a:rPr kumimoji="0" lang="en-US" sz="1800" b="1" i="0" u="none" strike="noStrike" cap="none" normalizeH="0" baseline="0">
                          <a:ln>
                            <a:noFill/>
                          </a:ln>
                          <a:solidFill>
                            <a:srgbClr val="000000"/>
                          </a:solidFill>
                          <a:effectLst/>
                          <a:latin typeface="Constantia" pitchFamily="18" charset="0"/>
                          <a:ea typeface="MS PGothic" pitchFamily="34" charset="-128"/>
                        </a:rPr>
                        <a:t>s Angina: A Rare Case Report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00"/>
                          </a:solidFill>
                          <a:effectLst/>
                          <a:latin typeface="Constantia" pitchFamily="18" charset="0"/>
                          <a:ea typeface="MS PGothic" pitchFamily="34" charset="-128"/>
                        </a:rPr>
                        <a:t>Indian Journal of Multidisciplinary Dentistry, Vol. 2, Issue 3, May-July 2012 </a:t>
                      </a:r>
                      <a:endParaRPr kumimoji="0" lang="en-US" sz="1800" b="1" i="0" u="none" strike="noStrike" cap="none" normalizeH="0" baseline="0">
                        <a:ln>
                          <a:noFill/>
                        </a:ln>
                        <a:solidFill>
                          <a:srgbClr val="000000"/>
                        </a:solidFill>
                        <a:effectLst/>
                        <a:latin typeface="Constantia" pitchFamily="18" charset="0"/>
                        <a:ea typeface="MS PGothic"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onstantia" pitchFamily="18"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pitchFamily="18" charset="0"/>
                          <a:ea typeface="MS PGothic" pitchFamily="34" charset="-128"/>
                        </a:rPr>
                        <a:t>Level </a:t>
                      </a:r>
                      <a:r>
                        <a:rPr kumimoji="0" lang="en-US" sz="1800" b="0" i="0" u="none" strike="noStrike" cap="none" normalizeH="0" baseline="0" dirty="0">
                          <a:ln>
                            <a:noFill/>
                          </a:ln>
                          <a:solidFill>
                            <a:srgbClr val="000000"/>
                          </a:solidFill>
                          <a:effectLst/>
                          <a:latin typeface="Constantia" pitchFamily="18" charset="0"/>
                          <a:ea typeface="MS PGothic" pitchFamily="34" charset="-128"/>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onstantia" pitchFamily="18" charset="0"/>
                          <a:ea typeface="MS PGothic" pitchFamily="34" charset="-128"/>
                        </a:rPr>
                        <a:t>Proper diagnosis of ludwig</a:t>
                      </a:r>
                      <a:r>
                        <a:rPr kumimoji="0" lang="en-US" altLang="en-US" sz="1800" b="0" i="0" u="none" strike="noStrike" cap="none" normalizeH="0" baseline="0">
                          <a:ln>
                            <a:noFill/>
                          </a:ln>
                          <a:solidFill>
                            <a:srgbClr val="000000"/>
                          </a:solidFill>
                          <a:effectLst/>
                          <a:latin typeface="Constantia" pitchFamily="18" charset="0"/>
                          <a:ea typeface="MS PGothic" pitchFamily="34" charset="-128"/>
                        </a:rPr>
                        <a:t>’</a:t>
                      </a:r>
                      <a:r>
                        <a:rPr kumimoji="0" lang="en-US" sz="1800" b="0" i="0" u="none" strike="noStrike" cap="none" normalizeH="0" baseline="0">
                          <a:ln>
                            <a:noFill/>
                          </a:ln>
                          <a:solidFill>
                            <a:srgbClr val="000000"/>
                          </a:solidFill>
                          <a:effectLst/>
                          <a:latin typeface="Constantia" pitchFamily="18" charset="0"/>
                          <a:ea typeface="MS PGothic" pitchFamily="34" charset="-128"/>
                        </a:rPr>
                        <a:t>s angina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onstantia" pitchFamily="18" charset="0"/>
                          <a:ea typeface="MS PGothic" pitchFamily="34" charset="-128"/>
                        </a:rPr>
                        <a:t>We present a case of Ludwig</a:t>
                      </a:r>
                      <a:r>
                        <a:rPr kumimoji="0" lang="en-US" altLang="en-US" sz="1600" b="0" i="0" u="none" strike="noStrike" cap="none" normalizeH="0" baseline="0">
                          <a:ln>
                            <a:noFill/>
                          </a:ln>
                          <a:solidFill>
                            <a:srgbClr val="000000"/>
                          </a:solidFill>
                          <a:effectLst/>
                          <a:latin typeface="Constantia" pitchFamily="18" charset="0"/>
                          <a:ea typeface="MS PGothic" pitchFamily="34" charset="-128"/>
                        </a:rPr>
                        <a:t>’</a:t>
                      </a:r>
                      <a:r>
                        <a:rPr kumimoji="0" lang="en-US" sz="1600" b="0" i="0" u="none" strike="noStrike" cap="none" normalizeH="0" baseline="0">
                          <a:ln>
                            <a:noFill/>
                          </a:ln>
                          <a:solidFill>
                            <a:srgbClr val="000000"/>
                          </a:solidFill>
                          <a:effectLst/>
                          <a:latin typeface="Constantia" pitchFamily="18" charset="0"/>
                          <a:ea typeface="MS PGothic" pitchFamily="34" charset="-128"/>
                        </a:rPr>
                        <a:t>s angina in a 50-year-old man. and review the presentation and management of this disease.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Constantia" pitchFamily="18"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onstantia" pitchFamily="18" charset="0"/>
                          <a:ea typeface="MS PGothic" pitchFamily="34" charset="-128"/>
                        </a:rPr>
                        <a:t>Ludwig</a:t>
                      </a:r>
                      <a:r>
                        <a:rPr kumimoji="0" lang="en-US" altLang="en-US" sz="1600" b="0" i="0" u="none" strike="noStrike" cap="none" normalizeH="0" baseline="0">
                          <a:ln>
                            <a:noFill/>
                          </a:ln>
                          <a:solidFill>
                            <a:srgbClr val="000000"/>
                          </a:solidFill>
                          <a:effectLst/>
                          <a:latin typeface="Constantia" pitchFamily="18" charset="0"/>
                          <a:ea typeface="MS PGothic" pitchFamily="34" charset="-128"/>
                        </a:rPr>
                        <a:t>’</a:t>
                      </a:r>
                      <a:r>
                        <a:rPr kumimoji="0" lang="en-US" sz="1600" b="0" i="0" u="none" strike="noStrike" cap="none" normalizeH="0" baseline="0">
                          <a:ln>
                            <a:noFill/>
                          </a:ln>
                          <a:solidFill>
                            <a:srgbClr val="000000"/>
                          </a:solidFill>
                          <a:effectLst/>
                          <a:latin typeface="Constantia" pitchFamily="18" charset="0"/>
                          <a:ea typeface="MS PGothic" pitchFamily="34" charset="-128"/>
                        </a:rPr>
                        <a:t>s angina is a life-threatening infection of floor of the mouth and neck In advanced cases, securing the airway, surgical drainage and antibiotics following culture and sensitivity test are important.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Constantia" pitchFamily="18"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onstantia" pitchFamily="18" charset="0"/>
                          <a:ea typeface="MS PGothic" pitchFamily="34" charset="-128"/>
                        </a:rPr>
                        <a:t>.Early diagnosis and immediate treatment is the key for successful management of Ludwig</a:t>
                      </a:r>
                      <a:r>
                        <a:rPr kumimoji="0" lang="en-US" altLang="en-US" sz="1600" b="0" i="0" u="none" strike="noStrike" cap="none" normalizeH="0" baseline="0" dirty="0">
                          <a:ln>
                            <a:noFill/>
                          </a:ln>
                          <a:solidFill>
                            <a:srgbClr val="000000"/>
                          </a:solidFill>
                          <a:effectLst/>
                          <a:latin typeface="Constantia" pitchFamily="18" charset="0"/>
                          <a:ea typeface="MS PGothic" pitchFamily="34" charset="-128"/>
                        </a:rPr>
                        <a:t>’</a:t>
                      </a:r>
                      <a:r>
                        <a:rPr kumimoji="0" lang="en-US" sz="1600" b="0" i="0" u="none" strike="noStrike" cap="none" normalizeH="0" baseline="0" dirty="0">
                          <a:ln>
                            <a:noFill/>
                          </a:ln>
                          <a:solidFill>
                            <a:srgbClr val="000000"/>
                          </a:solidFill>
                          <a:effectLst/>
                          <a:latin typeface="Constantia" pitchFamily="18" charset="0"/>
                          <a:ea typeface="MS PGothic" pitchFamily="34" charset="-128"/>
                        </a:rPr>
                        <a:t>s angina.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extLst>
                  <a:ext uri="{0D108BD9-81ED-4DB2-BD59-A6C34878D82A}">
                    <a16:rowId xmlns:a16="http://schemas.microsoft.com/office/drawing/2014/main" val="10001"/>
                  </a:ext>
                </a:extLst>
              </a:tr>
            </a:tbl>
          </a:graphicData>
        </a:graphic>
      </p:graphicFrame>
      <p:pic>
        <p:nvPicPr>
          <p:cNvPr id="2" name="Audio 1">
            <a:hlinkClick r:id="" action="ppaction://media"/>
            <a:extLst>
              <a:ext uri="{FF2B5EF4-FFF2-40B4-BE49-F238E27FC236}">
                <a16:creationId xmlns:a16="http://schemas.microsoft.com/office/drawing/2014/main" id="{EAE3803A-291C-40ED-B4D4-251B5574E2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4234207"/>
      </p:ext>
    </p:extLst>
  </p:cSld>
  <p:clrMapOvr>
    <a:masterClrMapping/>
  </p:clrMapOvr>
  <mc:AlternateContent xmlns:mc="http://schemas.openxmlformats.org/markup-compatibility/2006">
    <mc:Choice xmlns:p14="http://schemas.microsoft.com/office/powerpoint/2010/main" Requires="p14">
      <p:transition spd="slow" p14:dur="2000" advTm="999"/>
    </mc:Choice>
    <mc:Fallback>
      <p:transition spd="slow" advTm="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ctrTitle"/>
          </p:nvPr>
        </p:nvSpPr>
        <p:spPr>
          <a:xfrm>
            <a:off x="405765" y="750094"/>
            <a:ext cx="8332470" cy="774383"/>
          </a:xfrm>
          <a:ln>
            <a:miter lim="800000"/>
            <a:headEnd/>
            <a:tailEnd/>
          </a:ln>
        </p:spPr>
        <p:txBody>
          <a:bodyPr rIns="0">
            <a:normAutofit fontScale="90000"/>
          </a:bodyPr>
          <a:lstStyle/>
          <a:p>
            <a:pPr algn="l">
              <a:lnSpc>
                <a:spcPct val="95000"/>
              </a:lnSpc>
              <a:defRPr/>
            </a:pPr>
            <a:r>
              <a:rPr lang="en-US" sz="4900">
                <a:solidFill>
                  <a:srgbClr val="FF0000"/>
                </a:solidFill>
                <a:latin typeface="Arial" charset="0"/>
              </a:rPr>
              <a:t>Airway maintenance:</a:t>
            </a:r>
          </a:p>
        </p:txBody>
      </p:sp>
      <p:sp>
        <p:nvSpPr>
          <p:cNvPr id="31747" name="Text Box 4"/>
          <p:cNvSpPr txBox="1">
            <a:spLocks noChangeArrowheads="1"/>
          </p:cNvSpPr>
          <p:nvPr/>
        </p:nvSpPr>
        <p:spPr bwMode="auto">
          <a:xfrm>
            <a:off x="497205" y="1980248"/>
            <a:ext cx="8149590" cy="4117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5000"/>
              </a:lnSpc>
            </a:pPr>
            <a:r>
              <a:rPr lang="en-US" altLang="en-US" sz="3200" b="1">
                <a:solidFill>
                  <a:srgbClr val="FF0000"/>
                </a:solidFill>
                <a:latin typeface="Arial" charset="0"/>
              </a:rPr>
              <a:t>The need for immediate artificial airway:</a:t>
            </a:r>
          </a:p>
          <a:p>
            <a:pPr eaLnBrk="1" hangingPunct="1">
              <a:lnSpc>
                <a:spcPct val="95000"/>
              </a:lnSpc>
            </a:pPr>
            <a:endParaRPr lang="en-US" altLang="en-US" sz="2800" b="1">
              <a:solidFill>
                <a:srgbClr val="000000"/>
              </a:solidFill>
              <a:latin typeface="Arial" charset="0"/>
            </a:endParaRPr>
          </a:p>
          <a:p>
            <a:pPr lvl="1" eaLnBrk="1" hangingPunct="1">
              <a:lnSpc>
                <a:spcPct val="95000"/>
              </a:lnSpc>
              <a:buClr>
                <a:srgbClr val="FF0000"/>
              </a:buClr>
              <a:buSzPct val="100000"/>
            </a:pPr>
            <a:r>
              <a:rPr lang="en-US" altLang="en-US" sz="2800">
                <a:solidFill>
                  <a:srgbClr val="FF0000"/>
                </a:solidFill>
                <a:latin typeface="Arial" charset="0"/>
              </a:rPr>
              <a:t>a)</a:t>
            </a:r>
            <a:r>
              <a:rPr lang="en-US" altLang="en-US" sz="2800">
                <a:solidFill>
                  <a:srgbClr val="000000"/>
                </a:solidFill>
                <a:latin typeface="Arial" charset="0"/>
              </a:rPr>
              <a:t> Stridor</a:t>
            </a:r>
          </a:p>
          <a:p>
            <a:pPr lvl="1" eaLnBrk="1" hangingPunct="1">
              <a:lnSpc>
                <a:spcPct val="95000"/>
              </a:lnSpc>
              <a:buClr>
                <a:srgbClr val="FF0000"/>
              </a:buClr>
              <a:buSzPct val="100000"/>
            </a:pPr>
            <a:r>
              <a:rPr lang="en-US" altLang="en-US" sz="2800">
                <a:solidFill>
                  <a:srgbClr val="FF0000"/>
                </a:solidFill>
                <a:latin typeface="Arial" charset="0"/>
              </a:rPr>
              <a:t>b)</a:t>
            </a:r>
            <a:r>
              <a:rPr lang="en-US" altLang="en-US" sz="2800">
                <a:solidFill>
                  <a:srgbClr val="000000"/>
                </a:solidFill>
                <a:latin typeface="Arial" charset="0"/>
              </a:rPr>
              <a:t> Cyanosis</a:t>
            </a:r>
          </a:p>
          <a:p>
            <a:pPr lvl="1" eaLnBrk="1" hangingPunct="1">
              <a:lnSpc>
                <a:spcPct val="95000"/>
              </a:lnSpc>
              <a:buClr>
                <a:srgbClr val="FF0000"/>
              </a:buClr>
              <a:buSzPct val="100000"/>
            </a:pPr>
            <a:r>
              <a:rPr lang="en-US" altLang="en-US" sz="2800">
                <a:solidFill>
                  <a:srgbClr val="FF0000"/>
                </a:solidFill>
                <a:latin typeface="Arial" charset="0"/>
              </a:rPr>
              <a:t>c)</a:t>
            </a:r>
            <a:r>
              <a:rPr lang="en-US" altLang="en-US" sz="2800">
                <a:solidFill>
                  <a:srgbClr val="000000"/>
                </a:solidFill>
                <a:latin typeface="Arial" charset="0"/>
              </a:rPr>
              <a:t> Retractions</a:t>
            </a:r>
          </a:p>
          <a:p>
            <a:pPr lvl="1" eaLnBrk="1" hangingPunct="1">
              <a:lnSpc>
                <a:spcPct val="95000"/>
              </a:lnSpc>
              <a:buClr>
                <a:srgbClr val="FF0000"/>
              </a:buClr>
              <a:buSzPct val="100000"/>
            </a:pPr>
            <a:r>
              <a:rPr lang="en-US" altLang="en-US" sz="2800">
                <a:solidFill>
                  <a:srgbClr val="FF0000"/>
                </a:solidFill>
                <a:latin typeface="Arial" charset="0"/>
              </a:rPr>
              <a:t>d)</a:t>
            </a:r>
            <a:r>
              <a:rPr lang="en-US" altLang="en-US" sz="2800">
                <a:solidFill>
                  <a:srgbClr val="000000"/>
                </a:solidFill>
                <a:latin typeface="Arial" charset="0"/>
              </a:rPr>
              <a:t> difficulty managing secretions. </a:t>
            </a:r>
          </a:p>
          <a:p>
            <a:pPr lvl="1" eaLnBrk="1" hangingPunct="1">
              <a:lnSpc>
                <a:spcPct val="95000"/>
              </a:lnSpc>
              <a:buClr>
                <a:srgbClr val="FF0000"/>
              </a:buClr>
              <a:buSzPct val="100000"/>
            </a:pPr>
            <a:r>
              <a:rPr lang="en-US" altLang="en-US" sz="2800">
                <a:solidFill>
                  <a:srgbClr val="FF0000"/>
                </a:solidFill>
                <a:latin typeface="Arial" charset="0"/>
              </a:rPr>
              <a:t>e)</a:t>
            </a:r>
            <a:r>
              <a:rPr lang="en-US" altLang="en-US" sz="2800">
                <a:solidFill>
                  <a:srgbClr val="000000"/>
                </a:solidFill>
                <a:latin typeface="Arial" charset="0"/>
              </a:rPr>
              <a:t> Rapid progression of edema </a:t>
            </a:r>
          </a:p>
          <a:p>
            <a:pPr lvl="1" eaLnBrk="1" hangingPunct="1">
              <a:lnSpc>
                <a:spcPct val="95000"/>
              </a:lnSpc>
              <a:buClr>
                <a:srgbClr val="FF0000"/>
              </a:buClr>
              <a:buSzPct val="100000"/>
            </a:pPr>
            <a:r>
              <a:rPr lang="en-US" altLang="en-US" sz="2800">
                <a:solidFill>
                  <a:srgbClr val="FF0000"/>
                </a:solidFill>
                <a:latin typeface="Arial" charset="0"/>
              </a:rPr>
              <a:t>f)</a:t>
            </a:r>
            <a:r>
              <a:rPr lang="en-US" altLang="en-US" sz="2800">
                <a:solidFill>
                  <a:srgbClr val="000000"/>
                </a:solidFill>
                <a:latin typeface="Arial" charset="0"/>
              </a:rPr>
              <a:t> Comorbid health problems, DM</a:t>
            </a:r>
          </a:p>
          <a:p>
            <a:pPr eaLnBrk="1" hangingPunct="1">
              <a:lnSpc>
                <a:spcPct val="95000"/>
              </a:lnSpc>
            </a:pPr>
            <a:endParaRPr lang="en-US" altLang="en-US" sz="28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p:txBody>
      </p:sp>
      <p:pic>
        <p:nvPicPr>
          <p:cNvPr id="2" name="Audio 1">
            <a:hlinkClick r:id="" action="ppaction://media"/>
            <a:extLst>
              <a:ext uri="{FF2B5EF4-FFF2-40B4-BE49-F238E27FC236}">
                <a16:creationId xmlns:a16="http://schemas.microsoft.com/office/drawing/2014/main" id="{6F63EF17-CCCB-4AED-84F1-6EAAC725B0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287023"/>
      </p:ext>
    </p:extLst>
  </p:cSld>
  <p:clrMapOvr>
    <a:masterClrMapping/>
  </p:clrMapOvr>
  <mc:AlternateContent xmlns:mc="http://schemas.openxmlformats.org/markup-compatibility/2006">
    <mc:Choice xmlns:p14="http://schemas.microsoft.com/office/powerpoint/2010/main" Requires="p14">
      <p:transition spd="slow" p14:dur="2000" advTm="41266"/>
    </mc:Choice>
    <mc:Fallback>
      <p:transition spd="slow" advTm="41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0"/>
            <a:ext cx="2057400" cy="761524"/>
          </a:xfrm>
        </p:spPr>
        <p:txBody>
          <a:bodyPr/>
          <a:lstStyle/>
          <a:p>
            <a:r>
              <a:rPr lang="en-US" altLang="en-US" sz="2800"/>
              <a:t>REFERENCES</a:t>
            </a:r>
          </a:p>
        </p:txBody>
      </p:sp>
      <p:sp>
        <p:nvSpPr>
          <p:cNvPr id="59395" name="Content Placeholder 2"/>
          <p:cNvSpPr>
            <a:spLocks noGrp="1"/>
          </p:cNvSpPr>
          <p:nvPr>
            <p:ph idx="1"/>
          </p:nvPr>
        </p:nvSpPr>
        <p:spPr>
          <a:xfrm>
            <a:off x="0" y="838677"/>
            <a:ext cx="8686800" cy="5486400"/>
          </a:xfrm>
        </p:spPr>
        <p:txBody>
          <a:bodyPr/>
          <a:lstStyle/>
          <a:p>
            <a:pPr marL="341472" indent="-341472">
              <a:lnSpc>
                <a:spcPct val="90000"/>
              </a:lnSpc>
              <a:buFont typeface="Calibri" pitchFamily="34" charset="0"/>
              <a:buAutoNum type="arabicPeriod"/>
            </a:pPr>
            <a:r>
              <a:rPr lang="en-US" altLang="en-US" sz="1700"/>
              <a:t>Nguyen VD, Potter JL, Hersh-Schick MR. Ludwig angina: an uncommon and potentially lethal neck 	infection. AJNR Am J Neuroradiol 1992;13:215–9</a:t>
            </a:r>
          </a:p>
          <a:p>
            <a:pPr marL="341472" indent="-341472">
              <a:lnSpc>
                <a:spcPct val="90000"/>
              </a:lnSpc>
              <a:buFont typeface="Calibri" pitchFamily="34" charset="0"/>
              <a:buAutoNum type="arabicPeriod"/>
            </a:pPr>
            <a:r>
              <a:rPr lang="en-US" altLang="en-US" sz="1700"/>
              <a:t>Weiss L, Finkelstein JA, Storrow AB. Fever and neck pain. Ludwig’s angina. Acad Emerg Med 	1995;2:835,843–4</a:t>
            </a:r>
          </a:p>
          <a:p>
            <a:pPr marL="341472" indent="-341472">
              <a:lnSpc>
                <a:spcPct val="90000"/>
              </a:lnSpc>
              <a:buFont typeface="Calibri" pitchFamily="34" charset="0"/>
              <a:buAutoNum type="arabicPeriod"/>
            </a:pPr>
            <a:r>
              <a:rPr lang="en-US" altLang="en-US" sz="1700"/>
              <a:t>Murphy SC. The person behind the eponym: Wilhelm Frederick von Ludwig (1790-1865). J Oral Pathol Med 1996;25(9):513-5. </a:t>
            </a:r>
          </a:p>
          <a:p>
            <a:pPr marL="341472" indent="-341472">
              <a:lnSpc>
                <a:spcPct val="90000"/>
              </a:lnSpc>
              <a:buFont typeface="Calibri" pitchFamily="34" charset="0"/>
              <a:buAutoNum type="arabicPeriod"/>
            </a:pPr>
            <a:r>
              <a:rPr lang="en-US" altLang="en-US" sz="1700"/>
              <a:t>Kurien M, Mathew J, Job A, Zachariah N. Ludwig’s angina. Clin Otolaryngol Allied Sci 1997;22(3):263-5. </a:t>
            </a:r>
          </a:p>
          <a:p>
            <a:pPr marL="341472" indent="-341472">
              <a:lnSpc>
                <a:spcPct val="90000"/>
              </a:lnSpc>
              <a:buFont typeface="Calibri" pitchFamily="34" charset="0"/>
              <a:buAutoNum type="arabicPeriod"/>
            </a:pPr>
            <a:r>
              <a:rPr lang="en-US" altLang="en-US" sz="1700"/>
              <a:t>Marple BF. Ludwig angina: a review of current airway management. Arch Otolaryngol Head Neck Surg 1999;125(5):596-9. </a:t>
            </a:r>
          </a:p>
          <a:p>
            <a:pPr marL="341472" indent="-341472">
              <a:lnSpc>
                <a:spcPct val="90000"/>
              </a:lnSpc>
              <a:buFont typeface="Calibri" pitchFamily="34" charset="0"/>
              <a:buAutoNum type="arabicPeriod"/>
            </a:pPr>
            <a:r>
              <a:rPr lang="en-US" altLang="en-US" sz="1700"/>
              <a:t>Neff SP, Merry AF, Anderson B. Airway management in Ludwig’s angina. Anaesth Intensive Care 1999;27(6): 659-61. </a:t>
            </a:r>
          </a:p>
          <a:p>
            <a:pPr marL="341472" indent="-341472">
              <a:lnSpc>
                <a:spcPct val="90000"/>
              </a:lnSpc>
              <a:buFont typeface="Calibri" pitchFamily="34" charset="0"/>
              <a:buAutoNum type="arabicPeriod"/>
            </a:pPr>
            <a:r>
              <a:rPr lang="en-US" altLang="en-US" sz="1700"/>
              <a:t>Barakate MS, Jensen MJ, Hemli JM, Graham AR. Ludwig’s angina: report of a case and review of management issues. Ann Otol Rhinol Laryngol 2001;110(5 Pt 1):453-6. </a:t>
            </a:r>
          </a:p>
          <a:p>
            <a:pPr marL="341472" indent="-341472">
              <a:lnSpc>
                <a:spcPct val="90000"/>
              </a:lnSpc>
              <a:buFont typeface="Calibri" pitchFamily="34" charset="0"/>
              <a:buAutoNum type="arabicPeriod"/>
            </a:pPr>
            <a:r>
              <a:rPr lang="en-US" altLang="en-US" sz="1700"/>
              <a:t>Nguyen VD, Potter JL, Hersh-Schick MR. Ludwig angina: an uncommon and potentially lethal neck infection.AJNR </a:t>
            </a:r>
            <a:r>
              <a:rPr lang="de-DE" altLang="en-US" sz="1700"/>
              <a:t>Am J Neuroradiol 1992;13(1):215-9.</a:t>
            </a:r>
          </a:p>
          <a:p>
            <a:pPr marL="341472" indent="-341472">
              <a:lnSpc>
                <a:spcPct val="90000"/>
              </a:lnSpc>
              <a:buFont typeface="Calibri" pitchFamily="34" charset="0"/>
              <a:buAutoNum type="arabicPeriod"/>
            </a:pPr>
            <a:r>
              <a:rPr lang="de-DE" altLang="en-US" sz="1700"/>
              <a:t> </a:t>
            </a:r>
            <a:r>
              <a:rPr lang="en-US" altLang="en-US" sz="1700"/>
              <a:t>Tshiassny K. Ludwig’s angina: an anatomic study of the lower molar teeth in its pathogenesis. Arch Otolaryngol Head Neck Surg 1943;38:485-96. </a:t>
            </a:r>
          </a:p>
          <a:p>
            <a:pPr marL="341472" indent="-341472">
              <a:lnSpc>
                <a:spcPct val="90000"/>
              </a:lnSpc>
              <a:buFont typeface="Calibri" pitchFamily="34" charset="0"/>
              <a:buAutoNum type="arabicPeriod"/>
            </a:pPr>
            <a:r>
              <a:rPr lang="en-US" altLang="en-US" sz="1700"/>
              <a:t>8. Durand M, Joseph M. Infections of the upper respiratory tract. In: Harrison’s Principles of Internal Medicine. Volume 1. 16th edition, Braunwald E, Fauci AS, Kasper DL, et al (Eds.), McGraw-Hill: New York 2001:p.191. </a:t>
            </a:r>
          </a:p>
          <a:p>
            <a:pPr marL="341472" indent="-341472">
              <a:lnSpc>
                <a:spcPct val="90000"/>
              </a:lnSpc>
              <a:buFont typeface="Calibri" pitchFamily="34" charset="0"/>
              <a:buAutoNum type="arabicPeriod"/>
            </a:pPr>
            <a:endParaRPr lang="en-US" altLang="en-US" sz="1700"/>
          </a:p>
          <a:p>
            <a:pPr marL="341472" indent="-341472">
              <a:lnSpc>
                <a:spcPct val="90000"/>
              </a:lnSpc>
              <a:buFont typeface="Calibri" pitchFamily="34" charset="0"/>
              <a:buAutoNum type="arabicPeriod"/>
            </a:pPr>
            <a:endParaRPr lang="en-US" altLang="en-US" sz="1700"/>
          </a:p>
        </p:txBody>
      </p:sp>
      <p:pic>
        <p:nvPicPr>
          <p:cNvPr id="2" name="Audio 1">
            <a:hlinkClick r:id="" action="ppaction://media"/>
            <a:extLst>
              <a:ext uri="{FF2B5EF4-FFF2-40B4-BE49-F238E27FC236}">
                <a16:creationId xmlns:a16="http://schemas.microsoft.com/office/drawing/2014/main" id="{2D2887FE-E47F-4AD1-B739-4B73291E56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23918071"/>
      </p:ext>
    </p:extLst>
  </p:cSld>
  <p:clrMapOvr>
    <a:masterClrMapping/>
  </p:clrMapOvr>
  <mc:AlternateContent xmlns:mc="http://schemas.openxmlformats.org/markup-compatibility/2006">
    <mc:Choice xmlns:p14="http://schemas.microsoft.com/office/powerpoint/2010/main" Requires="p14">
      <p:transition spd="slow" p14:dur="2000" advTm="1088"/>
    </mc:Choice>
    <mc:Fallback>
      <p:transition spd="slow" advTm="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922973"/>
            <a:ext cx="5077778" cy="4479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20" name="Text Box 6"/>
          <p:cNvSpPr txBox="1">
            <a:spLocks noChangeArrowheads="1"/>
          </p:cNvSpPr>
          <p:nvPr/>
        </p:nvSpPr>
        <p:spPr bwMode="auto">
          <a:xfrm>
            <a:off x="572929" y="5760720"/>
            <a:ext cx="4799171" cy="477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5000"/>
              </a:lnSpc>
            </a:pPr>
            <a:r>
              <a:rPr lang="en-US" altLang="en-US" sz="3200">
                <a:solidFill>
                  <a:srgbClr val="FF0000"/>
                </a:solidFill>
                <a:latin typeface="Arial" charset="0"/>
              </a:rPr>
              <a:t>T H A N K Y O U</a:t>
            </a:r>
          </a:p>
        </p:txBody>
      </p:sp>
      <p:pic>
        <p:nvPicPr>
          <p:cNvPr id="2" name="Audio 1">
            <a:hlinkClick r:id="" action="ppaction://media"/>
            <a:extLst>
              <a:ext uri="{FF2B5EF4-FFF2-40B4-BE49-F238E27FC236}">
                <a16:creationId xmlns:a16="http://schemas.microsoft.com/office/drawing/2014/main" id="{E914F177-955B-4E2F-9BB1-FFFC6CE1AC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1351787"/>
      </p:ext>
    </p:extLst>
  </p:cSld>
  <p:clrMapOvr>
    <a:masterClrMapping/>
  </p:clrMapOvr>
  <mc:AlternateContent xmlns:mc="http://schemas.openxmlformats.org/markup-compatibility/2006">
    <mc:Choice xmlns:p14="http://schemas.microsoft.com/office/powerpoint/2010/main" Requires="p14">
      <p:transition spd="slow" p14:dur="2000" advTm="543"/>
    </mc:Choice>
    <mc:Fallback>
      <p:transition spd="slow" advTm="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620094">
            <a:off x="685800" y="2386013"/>
            <a:ext cx="7772400" cy="1144429"/>
          </a:xfrm>
        </p:spPr>
        <p:txBody>
          <a:bodyPr>
            <a:normAutofit fontScale="90000"/>
          </a:bodyPr>
          <a:lstStyle/>
          <a:p>
            <a:pPr>
              <a:defRPr/>
            </a:pPr>
            <a:r>
              <a:rPr lang="en-US" sz="8600" b="1" i="1" u="sng" dirty="0"/>
              <a:t>QUESTIONS</a:t>
            </a:r>
          </a:p>
        </p:txBody>
      </p:sp>
    </p:spTree>
    <p:extLst>
      <p:ext uri="{BB962C8B-B14F-4D97-AF65-F5344CB8AC3E}">
        <p14:creationId xmlns:p14="http://schemas.microsoft.com/office/powerpoint/2010/main" val="3662420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a:t>MCQ</a:t>
            </a:r>
          </a:p>
        </p:txBody>
      </p:sp>
      <p:sp>
        <p:nvSpPr>
          <p:cNvPr id="62467" name="Content Placeholder 2"/>
          <p:cNvSpPr>
            <a:spLocks noGrp="1"/>
          </p:cNvSpPr>
          <p:nvPr>
            <p:ph idx="1"/>
          </p:nvPr>
        </p:nvSpPr>
        <p:spPr>
          <a:xfrm>
            <a:off x="457200" y="1935957"/>
            <a:ext cx="3634740" cy="4389120"/>
          </a:xfrm>
        </p:spPr>
        <p:txBody>
          <a:bodyPr/>
          <a:lstStyle/>
          <a:p>
            <a:r>
              <a:rPr lang="en-US" altLang="en-US" sz="2900">
                <a:solidFill>
                  <a:srgbClr val="FF0000"/>
                </a:solidFill>
                <a:latin typeface="Arial" charset="0"/>
              </a:rPr>
              <a:t>1.Facial Spaces Involved:</a:t>
            </a:r>
          </a:p>
          <a:p>
            <a:pPr>
              <a:lnSpc>
                <a:spcPct val="95000"/>
              </a:lnSpc>
            </a:pPr>
            <a:r>
              <a:rPr lang="en-US" altLang="en-US" sz="2900">
                <a:solidFill>
                  <a:srgbClr val="000000"/>
                </a:solidFill>
                <a:latin typeface="Arial" charset="0"/>
              </a:rPr>
              <a:t>A)Submandibular space.</a:t>
            </a:r>
          </a:p>
          <a:p>
            <a:pPr>
              <a:lnSpc>
                <a:spcPct val="95000"/>
              </a:lnSpc>
            </a:pPr>
            <a:r>
              <a:rPr lang="en-US" altLang="en-US" sz="2900">
                <a:solidFill>
                  <a:srgbClr val="FF0000"/>
                </a:solidFill>
                <a:latin typeface="Arial" charset="0"/>
              </a:rPr>
              <a:t>b)</a:t>
            </a:r>
            <a:r>
              <a:rPr lang="en-US" altLang="en-US" sz="2900">
                <a:solidFill>
                  <a:srgbClr val="000000"/>
                </a:solidFill>
                <a:latin typeface="Arial" charset="0"/>
              </a:rPr>
              <a:t> Sublingual space.</a:t>
            </a:r>
          </a:p>
          <a:p>
            <a:pPr>
              <a:lnSpc>
                <a:spcPct val="95000"/>
              </a:lnSpc>
            </a:pPr>
            <a:r>
              <a:rPr lang="en-US" altLang="en-US" sz="2900">
                <a:solidFill>
                  <a:srgbClr val="FF0000"/>
                </a:solidFill>
                <a:latin typeface="Arial" charset="0"/>
              </a:rPr>
              <a:t>c)</a:t>
            </a:r>
            <a:r>
              <a:rPr lang="en-US" altLang="en-US" sz="2900">
                <a:solidFill>
                  <a:srgbClr val="000000"/>
                </a:solidFill>
                <a:latin typeface="Arial" charset="0"/>
              </a:rPr>
              <a:t> Submental space</a:t>
            </a:r>
          </a:p>
          <a:p>
            <a:pPr>
              <a:lnSpc>
                <a:spcPct val="95000"/>
              </a:lnSpc>
            </a:pPr>
            <a:r>
              <a:rPr lang="en-US" altLang="en-US" sz="2900">
                <a:solidFill>
                  <a:srgbClr val="000000"/>
                </a:solidFill>
                <a:latin typeface="Arial" charset="0"/>
              </a:rPr>
              <a:t>D) all of above</a:t>
            </a:r>
            <a:endParaRPr lang="en-US" altLang="en-US" sz="2900">
              <a:solidFill>
                <a:srgbClr val="FF0000"/>
              </a:solidFill>
              <a:latin typeface="Arial" charset="0"/>
            </a:endParaRPr>
          </a:p>
          <a:p>
            <a:endParaRPr lang="en-US" altLang="en-US"/>
          </a:p>
        </p:txBody>
      </p:sp>
      <p:sp>
        <p:nvSpPr>
          <p:cNvPr id="62468" name="TextBox 3"/>
          <p:cNvSpPr txBox="1">
            <a:spLocks noChangeArrowheads="1"/>
          </p:cNvSpPr>
          <p:nvPr/>
        </p:nvSpPr>
        <p:spPr bwMode="auto">
          <a:xfrm>
            <a:off x="4297680" y="2125980"/>
            <a:ext cx="4251960" cy="2741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900"/>
              <a:t> 1. ludwig</a:t>
            </a:r>
            <a:r>
              <a:rPr lang="ja-JP" altLang="en-US" sz="2900"/>
              <a:t>’</a:t>
            </a:r>
            <a:r>
              <a:rPr lang="en-US" altLang="ja-JP" sz="2900"/>
              <a:t>s died bcos of</a:t>
            </a:r>
          </a:p>
          <a:p>
            <a:pPr eaLnBrk="1" hangingPunct="1"/>
            <a:r>
              <a:rPr lang="en-US" altLang="en-US" sz="2900"/>
              <a:t>A) neck swelling</a:t>
            </a:r>
          </a:p>
          <a:p>
            <a:pPr eaLnBrk="1" hangingPunct="1"/>
            <a:r>
              <a:rPr lang="en-US" altLang="en-US" sz="2900"/>
              <a:t>B) Fever</a:t>
            </a:r>
          </a:p>
          <a:p>
            <a:pPr eaLnBrk="1" hangingPunct="1"/>
            <a:r>
              <a:rPr lang="en-US" altLang="en-US" sz="2900"/>
              <a:t>C) HIV </a:t>
            </a:r>
          </a:p>
          <a:p>
            <a:pPr eaLnBrk="1" hangingPunct="1"/>
            <a:r>
              <a:rPr lang="en-US" altLang="en-US" sz="2900"/>
              <a:t>D) Hernia </a:t>
            </a:r>
          </a:p>
          <a:p>
            <a:pPr eaLnBrk="1" hangingPunct="1"/>
            <a:endParaRPr lang="en-US" altLang="en-US" sz="2900"/>
          </a:p>
        </p:txBody>
      </p:sp>
    </p:spTree>
    <p:extLst>
      <p:ext uri="{BB962C8B-B14F-4D97-AF65-F5344CB8AC3E}">
        <p14:creationId xmlns:p14="http://schemas.microsoft.com/office/powerpoint/2010/main" val="126476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altLang="en-US"/>
          </a:p>
        </p:txBody>
      </p:sp>
      <p:sp>
        <p:nvSpPr>
          <p:cNvPr id="63491" name="Content Placeholder 2"/>
          <p:cNvSpPr>
            <a:spLocks noGrp="1"/>
          </p:cNvSpPr>
          <p:nvPr>
            <p:ph idx="1"/>
          </p:nvPr>
        </p:nvSpPr>
        <p:spPr>
          <a:xfrm>
            <a:off x="457200" y="1935957"/>
            <a:ext cx="3977640" cy="4389120"/>
          </a:xfrm>
        </p:spPr>
        <p:txBody>
          <a:bodyPr>
            <a:normAutofit lnSpcReduction="10000"/>
          </a:bodyPr>
          <a:lstStyle/>
          <a:p>
            <a:r>
              <a:rPr lang="en-US" altLang="en-US"/>
              <a:t>2. etiology which is true? </a:t>
            </a:r>
          </a:p>
          <a:p>
            <a:pPr lvl="1" indent="-307182">
              <a:lnSpc>
                <a:spcPct val="95000"/>
              </a:lnSpc>
              <a:buClr>
                <a:srgbClr val="FF0000"/>
              </a:buClr>
              <a:buSzPct val="100000"/>
            </a:pPr>
            <a:r>
              <a:rPr lang="en-US" altLang="en-US">
                <a:solidFill>
                  <a:srgbClr val="000000"/>
                </a:solidFill>
                <a:latin typeface="Arial" charset="0"/>
              </a:rPr>
              <a:t>A)Peritonsillar absecess</a:t>
            </a:r>
          </a:p>
          <a:p>
            <a:pPr lvl="1" indent="-307182">
              <a:lnSpc>
                <a:spcPct val="95000"/>
              </a:lnSpc>
              <a:buClr>
                <a:srgbClr val="FF0000"/>
              </a:buClr>
              <a:buSzPct val="100000"/>
            </a:pPr>
            <a:r>
              <a:rPr lang="en-US" altLang="en-US">
                <a:solidFill>
                  <a:srgbClr val="FF0000"/>
                </a:solidFill>
                <a:latin typeface="Arial" charset="0"/>
              </a:rPr>
              <a:t>B)</a:t>
            </a:r>
            <a:r>
              <a:rPr lang="en-US" altLang="en-US">
                <a:solidFill>
                  <a:srgbClr val="000000"/>
                </a:solidFill>
                <a:latin typeface="Arial" charset="0"/>
              </a:rPr>
              <a:t>Parapharyngeal abscesses</a:t>
            </a:r>
          </a:p>
          <a:p>
            <a:r>
              <a:rPr lang="en-US" altLang="en-US"/>
              <a:t> C) dentigerous cause</a:t>
            </a:r>
          </a:p>
          <a:p>
            <a:r>
              <a:rPr lang="en-US" altLang="en-US"/>
              <a:t>D) all of above</a:t>
            </a:r>
          </a:p>
        </p:txBody>
      </p:sp>
      <p:sp>
        <p:nvSpPr>
          <p:cNvPr id="63492" name="TextBox 3"/>
          <p:cNvSpPr txBox="1">
            <a:spLocks noChangeArrowheads="1"/>
          </p:cNvSpPr>
          <p:nvPr/>
        </p:nvSpPr>
        <p:spPr bwMode="auto">
          <a:xfrm>
            <a:off x="4366260" y="2125980"/>
            <a:ext cx="2811780" cy="434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t>2. differentia diagnosis is</a:t>
            </a:r>
          </a:p>
          <a:p>
            <a:pPr eaLnBrk="1" hangingPunct="1">
              <a:lnSpc>
                <a:spcPct val="95000"/>
              </a:lnSpc>
            </a:pPr>
            <a:r>
              <a:rPr lang="en-US" altLang="en-US">
                <a:solidFill>
                  <a:srgbClr val="000000"/>
                </a:solidFill>
                <a:latin typeface="Arial" charset="0"/>
              </a:rPr>
              <a:t>Angioneurotic edema, </a:t>
            </a:r>
          </a:p>
          <a:p>
            <a:pPr eaLnBrk="1" hangingPunct="1">
              <a:lnSpc>
                <a:spcPct val="95000"/>
              </a:lnSpc>
            </a:pPr>
            <a:r>
              <a:rPr lang="en-US" altLang="en-US">
                <a:solidFill>
                  <a:srgbClr val="FF0000"/>
                </a:solidFill>
                <a:latin typeface="Arial" charset="0"/>
              </a:rPr>
              <a:t>2)</a:t>
            </a:r>
            <a:r>
              <a:rPr lang="en-US" altLang="en-US">
                <a:solidFill>
                  <a:srgbClr val="000000"/>
                </a:solidFill>
                <a:latin typeface="Arial" charset="0"/>
              </a:rPr>
              <a:t> Lingual carcinoma,</a:t>
            </a:r>
          </a:p>
          <a:p>
            <a:pPr eaLnBrk="1" hangingPunct="1">
              <a:lnSpc>
                <a:spcPct val="95000"/>
              </a:lnSpc>
            </a:pPr>
            <a:r>
              <a:rPr lang="en-US" altLang="en-US">
                <a:solidFill>
                  <a:srgbClr val="FF0000"/>
                </a:solidFill>
                <a:latin typeface="Arial" charset="0"/>
              </a:rPr>
              <a:t>3)</a:t>
            </a:r>
            <a:r>
              <a:rPr lang="en-US" altLang="en-US">
                <a:solidFill>
                  <a:srgbClr val="000000"/>
                </a:solidFill>
                <a:latin typeface="Arial" charset="0"/>
              </a:rPr>
              <a:t> Sublingual hematoma, &amp;</a:t>
            </a:r>
          </a:p>
          <a:p>
            <a:pPr eaLnBrk="1" hangingPunct="1">
              <a:lnSpc>
                <a:spcPct val="95000"/>
              </a:lnSpc>
            </a:pPr>
            <a:r>
              <a:rPr lang="en-US" altLang="en-US">
                <a:solidFill>
                  <a:srgbClr val="FF0000"/>
                </a:solidFill>
                <a:latin typeface="Arial" charset="0"/>
              </a:rPr>
              <a:t>4)</a:t>
            </a:r>
            <a:r>
              <a:rPr lang="en-US" altLang="en-US">
                <a:solidFill>
                  <a:srgbClr val="000000"/>
                </a:solidFill>
                <a:latin typeface="Arial" charset="0"/>
              </a:rPr>
              <a:t> Peritonsillar abscess</a:t>
            </a:r>
          </a:p>
          <a:p>
            <a:pPr eaLnBrk="1" hangingPunct="1">
              <a:lnSpc>
                <a:spcPct val="95000"/>
              </a:lnSpc>
            </a:pPr>
            <a:r>
              <a:rPr lang="en-US" altLang="en-US">
                <a:solidFill>
                  <a:srgbClr val="000000"/>
                </a:solidFill>
                <a:latin typeface="Arial" charset="0"/>
              </a:rPr>
              <a:t>5) all of above</a:t>
            </a:r>
            <a:endParaRPr lang="en-US" altLang="en-US"/>
          </a:p>
          <a:p>
            <a:pPr eaLnBrk="1" hangingPunct="1"/>
            <a:endParaRPr lang="en-US" altLang="en-US"/>
          </a:p>
        </p:txBody>
      </p:sp>
    </p:spTree>
    <p:extLst>
      <p:ext uri="{BB962C8B-B14F-4D97-AF65-F5344CB8AC3E}">
        <p14:creationId xmlns:p14="http://schemas.microsoft.com/office/powerpoint/2010/main" val="1236855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endParaRPr lang="en-US" altLang="en-US"/>
          </a:p>
        </p:txBody>
      </p:sp>
      <p:sp>
        <p:nvSpPr>
          <p:cNvPr id="64515" name="Content Placeholder 2"/>
          <p:cNvSpPr>
            <a:spLocks noGrp="1"/>
          </p:cNvSpPr>
          <p:nvPr>
            <p:ph idx="1"/>
          </p:nvPr>
        </p:nvSpPr>
        <p:spPr>
          <a:xfrm>
            <a:off x="457200" y="1935957"/>
            <a:ext cx="3634740" cy="4389120"/>
          </a:xfrm>
        </p:spPr>
        <p:txBody>
          <a:bodyPr/>
          <a:lstStyle/>
          <a:p>
            <a:r>
              <a:rPr lang="en-US" altLang="en-US"/>
              <a:t>3. primary goal of treatment is </a:t>
            </a:r>
          </a:p>
          <a:p>
            <a:pPr marL="271463" lvl="1" indent="-271463">
              <a:buClr>
                <a:srgbClr val="0BD0D9"/>
              </a:buClr>
              <a:buSzPct val="95000"/>
            </a:pPr>
            <a:r>
              <a:rPr lang="en-US" altLang="en-US"/>
              <a:t>A) </a:t>
            </a:r>
            <a:r>
              <a:rPr lang="en-US" altLang="en-US">
                <a:solidFill>
                  <a:srgbClr val="000000"/>
                </a:solidFill>
                <a:latin typeface="Arial" charset="0"/>
              </a:rPr>
              <a:t>Preserve the oropharyngeal airway.</a:t>
            </a:r>
          </a:p>
          <a:p>
            <a:r>
              <a:rPr lang="en-US" altLang="en-US"/>
              <a:t>B) antibiotics</a:t>
            </a:r>
          </a:p>
          <a:p>
            <a:r>
              <a:rPr lang="en-US" altLang="en-US"/>
              <a:t>C) analgesics</a:t>
            </a:r>
          </a:p>
          <a:p>
            <a:r>
              <a:rPr lang="en-US" altLang="en-US"/>
              <a:t>D) none of above</a:t>
            </a:r>
          </a:p>
        </p:txBody>
      </p:sp>
      <p:sp>
        <p:nvSpPr>
          <p:cNvPr id="64516" name="TextBox 3"/>
          <p:cNvSpPr txBox="1">
            <a:spLocks noChangeArrowheads="1"/>
          </p:cNvSpPr>
          <p:nvPr/>
        </p:nvSpPr>
        <p:spPr bwMode="auto">
          <a:xfrm>
            <a:off x="4229100" y="2125980"/>
            <a:ext cx="4732020" cy="3074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200"/>
              <a:t>3. management is</a:t>
            </a:r>
          </a:p>
          <a:p>
            <a:pPr eaLnBrk="1" hangingPunct="1"/>
            <a:r>
              <a:rPr lang="en-US" altLang="en-US" sz="3200"/>
              <a:t>A) I &amp; D</a:t>
            </a:r>
          </a:p>
          <a:p>
            <a:pPr eaLnBrk="1" hangingPunct="1"/>
            <a:r>
              <a:rPr lang="en-US" altLang="en-US" sz="3200"/>
              <a:t>B) antibiotic</a:t>
            </a:r>
          </a:p>
          <a:p>
            <a:pPr eaLnBrk="1" hangingPunct="1"/>
            <a:r>
              <a:rPr lang="en-US" altLang="en-US" sz="3200"/>
              <a:t>C) Steroids</a:t>
            </a:r>
          </a:p>
          <a:p>
            <a:pPr eaLnBrk="1" hangingPunct="1"/>
            <a:r>
              <a:rPr lang="en-US" altLang="en-US" sz="3200"/>
              <a:t>D) all of above</a:t>
            </a:r>
          </a:p>
          <a:p>
            <a:pPr eaLnBrk="1" hangingPunct="1"/>
            <a:endParaRPr lang="en-US" altLang="en-US" sz="3200"/>
          </a:p>
        </p:txBody>
      </p:sp>
    </p:spTree>
    <p:extLst>
      <p:ext uri="{BB962C8B-B14F-4D97-AF65-F5344CB8AC3E}">
        <p14:creationId xmlns:p14="http://schemas.microsoft.com/office/powerpoint/2010/main" val="3967059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endParaRPr lang="en-US" altLang="en-US"/>
          </a:p>
        </p:txBody>
      </p:sp>
      <p:sp>
        <p:nvSpPr>
          <p:cNvPr id="65539" name="Content Placeholder 2"/>
          <p:cNvSpPr>
            <a:spLocks noGrp="1"/>
          </p:cNvSpPr>
          <p:nvPr>
            <p:ph idx="1"/>
          </p:nvPr>
        </p:nvSpPr>
        <p:spPr>
          <a:xfrm>
            <a:off x="457200" y="1935957"/>
            <a:ext cx="3634740" cy="4389120"/>
          </a:xfrm>
        </p:spPr>
        <p:txBody>
          <a:bodyPr>
            <a:normAutofit lnSpcReduction="10000"/>
          </a:bodyPr>
          <a:lstStyle/>
          <a:p>
            <a:r>
              <a:rPr lang="en-US" altLang="en-US"/>
              <a:t>4. gram negative bacteria causing ludwig</a:t>
            </a:r>
            <a:r>
              <a:rPr lang="ja-JP" altLang="en-US"/>
              <a:t>’</a:t>
            </a:r>
            <a:r>
              <a:rPr lang="en-US" altLang="ja-JP"/>
              <a:t>s angina is </a:t>
            </a:r>
          </a:p>
          <a:p>
            <a:pPr>
              <a:lnSpc>
                <a:spcPct val="95000"/>
              </a:lnSpc>
            </a:pPr>
            <a:r>
              <a:rPr lang="en-US" altLang="en-US" sz="2800" i="1">
                <a:solidFill>
                  <a:srgbClr val="000000"/>
                </a:solidFill>
                <a:latin typeface="Arial" charset="0"/>
              </a:rPr>
              <a:t>A)Klebsiella</a:t>
            </a:r>
            <a:r>
              <a:rPr lang="en-US" altLang="en-US" sz="2800">
                <a:solidFill>
                  <a:srgbClr val="000000"/>
                </a:solidFill>
                <a:latin typeface="Arial" charset="0"/>
              </a:rPr>
              <a:t> species, </a:t>
            </a:r>
          </a:p>
          <a:p>
            <a:pPr>
              <a:lnSpc>
                <a:spcPct val="95000"/>
              </a:lnSpc>
            </a:pPr>
            <a:r>
              <a:rPr lang="en-US" altLang="en-US" sz="2800" i="1">
                <a:solidFill>
                  <a:srgbClr val="FF0000"/>
                </a:solidFill>
                <a:latin typeface="Arial" charset="0"/>
              </a:rPr>
              <a:t>B)</a:t>
            </a:r>
            <a:r>
              <a:rPr lang="en-US" altLang="en-US" sz="2800" i="1">
                <a:solidFill>
                  <a:srgbClr val="000000"/>
                </a:solidFill>
                <a:latin typeface="Arial" charset="0"/>
              </a:rPr>
              <a:t> Hemophilus influenzae</a:t>
            </a:r>
          </a:p>
          <a:p>
            <a:pPr>
              <a:lnSpc>
                <a:spcPct val="95000"/>
              </a:lnSpc>
            </a:pPr>
            <a:r>
              <a:rPr lang="en-US" altLang="en-US" sz="2800" i="1">
                <a:solidFill>
                  <a:srgbClr val="FF0000"/>
                </a:solidFill>
                <a:latin typeface="Arial" charset="0"/>
              </a:rPr>
              <a:t>C)</a:t>
            </a:r>
            <a:r>
              <a:rPr lang="en-US" altLang="en-US" sz="2800" i="1">
                <a:solidFill>
                  <a:srgbClr val="000000"/>
                </a:solidFill>
                <a:latin typeface="Arial" charset="0"/>
              </a:rPr>
              <a:t>Proteus</a:t>
            </a:r>
            <a:r>
              <a:rPr lang="en-US" altLang="en-US" sz="2800">
                <a:solidFill>
                  <a:srgbClr val="000000"/>
                </a:solidFill>
                <a:latin typeface="Arial" charset="0"/>
              </a:rPr>
              <a:t> species &amp; </a:t>
            </a:r>
          </a:p>
          <a:p>
            <a:pPr>
              <a:lnSpc>
                <a:spcPct val="95000"/>
              </a:lnSpc>
            </a:pPr>
            <a:r>
              <a:rPr lang="en-US" altLang="en-US" sz="2800" i="1">
                <a:solidFill>
                  <a:srgbClr val="000000"/>
                </a:solidFill>
                <a:latin typeface="Arial" charset="0"/>
              </a:rPr>
              <a:t> D) streptococcus </a:t>
            </a:r>
            <a:r>
              <a:rPr lang="en-US" altLang="en-US"/>
              <a:t> </a:t>
            </a:r>
          </a:p>
        </p:txBody>
      </p:sp>
      <p:sp>
        <p:nvSpPr>
          <p:cNvPr id="65540" name="TextBox 3"/>
          <p:cNvSpPr txBox="1">
            <a:spLocks noChangeArrowheads="1"/>
          </p:cNvSpPr>
          <p:nvPr/>
        </p:nvSpPr>
        <p:spPr bwMode="auto">
          <a:xfrm>
            <a:off x="4503420" y="2057400"/>
            <a:ext cx="3909060" cy="310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t>4. Complications are</a:t>
            </a:r>
          </a:p>
          <a:p>
            <a:pPr lvl="1" eaLnBrk="1" hangingPunct="1">
              <a:lnSpc>
                <a:spcPct val="95000"/>
              </a:lnSpc>
              <a:buClr>
                <a:srgbClr val="000000"/>
              </a:buClr>
              <a:buSzPct val="100000"/>
              <a:buFontTx/>
              <a:buChar char="•"/>
            </a:pPr>
            <a:r>
              <a:rPr lang="en-US" altLang="en-US" sz="2600">
                <a:solidFill>
                  <a:srgbClr val="000000"/>
                </a:solidFill>
                <a:latin typeface="Arial" charset="0"/>
              </a:rPr>
              <a:t>A)Deep neck infection.</a:t>
            </a:r>
          </a:p>
          <a:p>
            <a:pPr lvl="1" eaLnBrk="1" hangingPunct="1">
              <a:lnSpc>
                <a:spcPct val="95000"/>
              </a:lnSpc>
              <a:buClr>
                <a:srgbClr val="000000"/>
              </a:buClr>
              <a:buSzPct val="100000"/>
              <a:buFontTx/>
              <a:buChar char="•"/>
            </a:pPr>
            <a:r>
              <a:rPr lang="en-US" altLang="en-US" sz="2600">
                <a:solidFill>
                  <a:srgbClr val="000000"/>
                </a:solidFill>
                <a:latin typeface="Arial" charset="0"/>
              </a:rPr>
              <a:t>B)Mediastinitis.</a:t>
            </a:r>
          </a:p>
          <a:p>
            <a:pPr lvl="1" eaLnBrk="1" hangingPunct="1">
              <a:lnSpc>
                <a:spcPct val="95000"/>
              </a:lnSpc>
              <a:buClr>
                <a:srgbClr val="000000"/>
              </a:buClr>
              <a:buSzPct val="100000"/>
              <a:buFontTx/>
              <a:buChar char="•"/>
            </a:pPr>
            <a:r>
              <a:rPr lang="en-US" altLang="en-US" sz="2600">
                <a:solidFill>
                  <a:srgbClr val="000000"/>
                </a:solidFill>
                <a:latin typeface="Arial" charset="0"/>
              </a:rPr>
              <a:t>C)Pericarditis.</a:t>
            </a:r>
          </a:p>
          <a:p>
            <a:pPr lvl="1" eaLnBrk="1" hangingPunct="1">
              <a:lnSpc>
                <a:spcPct val="95000"/>
              </a:lnSpc>
              <a:buClr>
                <a:srgbClr val="000000"/>
              </a:buClr>
              <a:buSzPct val="100000"/>
              <a:buFontTx/>
              <a:buChar char="•"/>
            </a:pPr>
            <a:r>
              <a:rPr lang="en-US" altLang="en-US" sz="2600">
                <a:solidFill>
                  <a:srgbClr val="000000"/>
                </a:solidFill>
                <a:latin typeface="Arial" charset="0"/>
              </a:rPr>
              <a:t>D)Sepsis</a:t>
            </a:r>
          </a:p>
          <a:p>
            <a:pPr lvl="1" eaLnBrk="1" hangingPunct="1">
              <a:lnSpc>
                <a:spcPct val="95000"/>
              </a:lnSpc>
              <a:buClr>
                <a:srgbClr val="000000"/>
              </a:buClr>
              <a:buSzPct val="100000"/>
              <a:buFontTx/>
              <a:buChar char="•"/>
            </a:pPr>
            <a:r>
              <a:rPr lang="en-US" altLang="en-US" sz="2600">
                <a:solidFill>
                  <a:srgbClr val="000000"/>
                </a:solidFill>
                <a:latin typeface="Arial" charset="0"/>
              </a:rPr>
              <a:t>E) All of above</a:t>
            </a:r>
            <a:endParaRPr lang="en-US" altLang="en-US"/>
          </a:p>
          <a:p>
            <a:pPr eaLnBrk="1" hangingPunct="1"/>
            <a:endParaRPr lang="en-US" altLang="en-US"/>
          </a:p>
        </p:txBody>
      </p:sp>
    </p:spTree>
    <p:extLst>
      <p:ext uri="{BB962C8B-B14F-4D97-AF65-F5344CB8AC3E}">
        <p14:creationId xmlns:p14="http://schemas.microsoft.com/office/powerpoint/2010/main" val="1166309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US" altLang="en-US"/>
          </a:p>
        </p:txBody>
      </p:sp>
      <p:sp>
        <p:nvSpPr>
          <p:cNvPr id="66563" name="Content Placeholder 2"/>
          <p:cNvSpPr>
            <a:spLocks noGrp="1"/>
          </p:cNvSpPr>
          <p:nvPr>
            <p:ph idx="1"/>
          </p:nvPr>
        </p:nvSpPr>
        <p:spPr>
          <a:xfrm>
            <a:off x="388620" y="1988820"/>
            <a:ext cx="3566160" cy="4389120"/>
          </a:xfrm>
        </p:spPr>
        <p:txBody>
          <a:bodyPr/>
          <a:lstStyle/>
          <a:p>
            <a:r>
              <a:rPr lang="en-US" altLang="en-US"/>
              <a:t>5. clinical symptoms of ludwig</a:t>
            </a:r>
            <a:r>
              <a:rPr lang="ja-JP" altLang="en-US"/>
              <a:t>’</a:t>
            </a:r>
            <a:r>
              <a:rPr lang="en-US" altLang="ja-JP"/>
              <a:t>s angina is</a:t>
            </a:r>
          </a:p>
          <a:p>
            <a:pPr lvl="1" indent="-307182">
              <a:lnSpc>
                <a:spcPct val="95000"/>
              </a:lnSpc>
              <a:buClr>
                <a:srgbClr val="000000"/>
              </a:buClr>
              <a:buSzPct val="100000"/>
              <a:buFontTx/>
              <a:buChar char="•"/>
            </a:pPr>
            <a:r>
              <a:rPr lang="en-US" altLang="en-US">
                <a:solidFill>
                  <a:srgbClr val="000000"/>
                </a:solidFill>
                <a:latin typeface="Arial" charset="0"/>
              </a:rPr>
              <a:t>A)Fever </a:t>
            </a:r>
          </a:p>
          <a:p>
            <a:pPr lvl="1" indent="-307182">
              <a:lnSpc>
                <a:spcPct val="95000"/>
              </a:lnSpc>
              <a:buClr>
                <a:srgbClr val="000000"/>
              </a:buClr>
              <a:buSzPct val="100000"/>
              <a:buFontTx/>
              <a:buChar char="•"/>
            </a:pPr>
            <a:r>
              <a:rPr lang="en-US" altLang="en-US">
                <a:solidFill>
                  <a:srgbClr val="000000"/>
                </a:solidFill>
                <a:latin typeface="Arial" charset="0"/>
              </a:rPr>
              <a:t>B)Dysphagia </a:t>
            </a:r>
          </a:p>
          <a:p>
            <a:pPr lvl="1" indent="-307182">
              <a:lnSpc>
                <a:spcPct val="95000"/>
              </a:lnSpc>
              <a:buClr>
                <a:srgbClr val="000000"/>
              </a:buClr>
              <a:buSzPct val="100000"/>
              <a:buFontTx/>
              <a:buChar char="•"/>
            </a:pPr>
            <a:r>
              <a:rPr lang="en-US" altLang="en-US">
                <a:solidFill>
                  <a:srgbClr val="000000"/>
                </a:solidFill>
                <a:latin typeface="Arial" charset="0"/>
              </a:rPr>
              <a:t>C)Trismus</a:t>
            </a:r>
          </a:p>
          <a:p>
            <a:pPr lvl="1" indent="-307182">
              <a:lnSpc>
                <a:spcPct val="95000"/>
              </a:lnSpc>
              <a:buClr>
                <a:srgbClr val="000000"/>
              </a:buClr>
              <a:buSzPct val="100000"/>
              <a:buFontTx/>
              <a:buChar char="•"/>
            </a:pPr>
            <a:r>
              <a:rPr lang="en-US" altLang="en-US">
                <a:solidFill>
                  <a:srgbClr val="000000"/>
                </a:solidFill>
                <a:latin typeface="Arial" charset="0"/>
              </a:rPr>
              <a:t>D)All of above</a:t>
            </a:r>
          </a:p>
          <a:p>
            <a:r>
              <a:rPr lang="en-US" altLang="en-US"/>
              <a:t> </a:t>
            </a:r>
          </a:p>
        </p:txBody>
      </p:sp>
      <p:sp>
        <p:nvSpPr>
          <p:cNvPr id="66564" name="TextBox 3"/>
          <p:cNvSpPr txBox="1">
            <a:spLocks noChangeArrowheads="1"/>
          </p:cNvSpPr>
          <p:nvPr/>
        </p:nvSpPr>
        <p:spPr bwMode="auto">
          <a:xfrm>
            <a:off x="4229100" y="2125980"/>
            <a:ext cx="4663440" cy="318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900"/>
              <a:t>5. airway management can be done by </a:t>
            </a:r>
          </a:p>
          <a:p>
            <a:pPr eaLnBrk="1" hangingPunct="1"/>
            <a:r>
              <a:rPr lang="en-US" altLang="en-US" sz="2900"/>
              <a:t>A) endotracheal </a:t>
            </a:r>
          </a:p>
          <a:p>
            <a:pPr eaLnBrk="1" hangingPunct="1"/>
            <a:r>
              <a:rPr lang="en-US" altLang="en-US" sz="2900"/>
              <a:t>B)nasal</a:t>
            </a:r>
          </a:p>
          <a:p>
            <a:pPr eaLnBrk="1" hangingPunct="1"/>
            <a:r>
              <a:rPr lang="en-US" altLang="en-US" sz="2900"/>
              <a:t>C) Oral</a:t>
            </a:r>
          </a:p>
          <a:p>
            <a:pPr eaLnBrk="1" hangingPunct="1"/>
            <a:r>
              <a:rPr lang="en-US" altLang="en-US" sz="2900"/>
              <a:t>D) all of above  </a:t>
            </a:r>
          </a:p>
          <a:p>
            <a:pPr eaLnBrk="1" hangingPunct="1"/>
            <a:endParaRPr lang="en-US" altLang="en-US" sz="2900"/>
          </a:p>
        </p:txBody>
      </p:sp>
    </p:spTree>
    <p:extLst>
      <p:ext uri="{BB962C8B-B14F-4D97-AF65-F5344CB8AC3E}">
        <p14:creationId xmlns:p14="http://schemas.microsoft.com/office/powerpoint/2010/main" val="773563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US" altLang="en-US"/>
          </a:p>
        </p:txBody>
      </p:sp>
      <p:sp>
        <p:nvSpPr>
          <p:cNvPr id="67587" name="Content Placeholder 2"/>
          <p:cNvSpPr>
            <a:spLocks noGrp="1"/>
          </p:cNvSpPr>
          <p:nvPr>
            <p:ph idx="1"/>
          </p:nvPr>
        </p:nvSpPr>
        <p:spPr>
          <a:xfrm>
            <a:off x="457200" y="1935957"/>
            <a:ext cx="3566160" cy="4389120"/>
          </a:xfrm>
        </p:spPr>
        <p:txBody>
          <a:bodyPr/>
          <a:lstStyle/>
          <a:p>
            <a:r>
              <a:rPr lang="en-US" altLang="en-US"/>
              <a:t>6. Complications are</a:t>
            </a:r>
          </a:p>
          <a:p>
            <a:pPr lvl="1" indent="-307182">
              <a:lnSpc>
                <a:spcPct val="95000"/>
              </a:lnSpc>
              <a:buClr>
                <a:srgbClr val="000000"/>
              </a:buClr>
              <a:buSzPct val="100000"/>
              <a:buFontTx/>
              <a:buChar char="•"/>
            </a:pPr>
            <a:r>
              <a:rPr lang="en-US" altLang="en-US" sz="2600">
                <a:solidFill>
                  <a:srgbClr val="000000"/>
                </a:solidFill>
                <a:latin typeface="Arial" charset="0"/>
              </a:rPr>
              <a:t>A)Deep neck infection.</a:t>
            </a:r>
          </a:p>
          <a:p>
            <a:pPr lvl="1" indent="-307182">
              <a:lnSpc>
                <a:spcPct val="95000"/>
              </a:lnSpc>
              <a:buClr>
                <a:srgbClr val="000000"/>
              </a:buClr>
              <a:buSzPct val="100000"/>
              <a:buFontTx/>
              <a:buChar char="•"/>
            </a:pPr>
            <a:r>
              <a:rPr lang="en-US" altLang="en-US" sz="2600">
                <a:solidFill>
                  <a:srgbClr val="000000"/>
                </a:solidFill>
                <a:latin typeface="Arial" charset="0"/>
              </a:rPr>
              <a:t>B)Mediastinitis.</a:t>
            </a:r>
          </a:p>
          <a:p>
            <a:pPr lvl="1" indent="-307182">
              <a:lnSpc>
                <a:spcPct val="95000"/>
              </a:lnSpc>
              <a:buClr>
                <a:srgbClr val="000000"/>
              </a:buClr>
              <a:buSzPct val="100000"/>
              <a:buFontTx/>
              <a:buChar char="•"/>
            </a:pPr>
            <a:r>
              <a:rPr lang="en-US" altLang="en-US" sz="2600">
                <a:solidFill>
                  <a:srgbClr val="000000"/>
                </a:solidFill>
                <a:latin typeface="Arial" charset="0"/>
              </a:rPr>
              <a:t>C)Pericarditis.</a:t>
            </a:r>
          </a:p>
          <a:p>
            <a:pPr lvl="1" indent="-307182">
              <a:lnSpc>
                <a:spcPct val="95000"/>
              </a:lnSpc>
              <a:buClr>
                <a:srgbClr val="000000"/>
              </a:buClr>
              <a:buSzPct val="100000"/>
              <a:buFontTx/>
              <a:buChar char="•"/>
            </a:pPr>
            <a:r>
              <a:rPr lang="en-US" altLang="en-US" sz="2600">
                <a:solidFill>
                  <a:srgbClr val="000000"/>
                </a:solidFill>
                <a:latin typeface="Arial" charset="0"/>
              </a:rPr>
              <a:t>D)Sepsis</a:t>
            </a:r>
          </a:p>
          <a:p>
            <a:pPr lvl="1" indent="-307182">
              <a:lnSpc>
                <a:spcPct val="95000"/>
              </a:lnSpc>
              <a:buClr>
                <a:srgbClr val="000000"/>
              </a:buClr>
              <a:buSzPct val="100000"/>
              <a:buFontTx/>
              <a:buChar char="•"/>
            </a:pPr>
            <a:r>
              <a:rPr lang="en-US" altLang="en-US" sz="2600">
                <a:solidFill>
                  <a:srgbClr val="000000"/>
                </a:solidFill>
                <a:latin typeface="Arial" charset="0"/>
              </a:rPr>
              <a:t>E) All of above</a:t>
            </a:r>
            <a:endParaRPr lang="en-US" altLang="en-US"/>
          </a:p>
        </p:txBody>
      </p:sp>
      <p:sp>
        <p:nvSpPr>
          <p:cNvPr id="67588" name="TextBox 3"/>
          <p:cNvSpPr txBox="1">
            <a:spLocks noChangeArrowheads="1"/>
          </p:cNvSpPr>
          <p:nvPr/>
        </p:nvSpPr>
        <p:spPr bwMode="auto">
          <a:xfrm>
            <a:off x="4503420" y="1988820"/>
            <a:ext cx="2948940" cy="2828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t>6. clinical symptoms of ludwig</a:t>
            </a:r>
            <a:r>
              <a:rPr lang="ja-JP" altLang="en-US"/>
              <a:t>’</a:t>
            </a:r>
            <a:r>
              <a:rPr lang="en-US" altLang="ja-JP"/>
              <a:t>s angina is</a:t>
            </a:r>
          </a:p>
          <a:p>
            <a:pPr lvl="1" eaLnBrk="1" hangingPunct="1">
              <a:lnSpc>
                <a:spcPct val="95000"/>
              </a:lnSpc>
              <a:buClr>
                <a:srgbClr val="000000"/>
              </a:buClr>
              <a:buSzPct val="100000"/>
              <a:buFontTx/>
              <a:buChar char="•"/>
            </a:pPr>
            <a:r>
              <a:rPr lang="en-US" altLang="en-US" sz="2800">
                <a:solidFill>
                  <a:srgbClr val="000000"/>
                </a:solidFill>
                <a:latin typeface="Arial" charset="0"/>
              </a:rPr>
              <a:t>A)Fever </a:t>
            </a:r>
          </a:p>
          <a:p>
            <a:pPr lvl="1" eaLnBrk="1" hangingPunct="1">
              <a:lnSpc>
                <a:spcPct val="95000"/>
              </a:lnSpc>
              <a:buClr>
                <a:srgbClr val="000000"/>
              </a:buClr>
              <a:buSzPct val="100000"/>
              <a:buFontTx/>
              <a:buChar char="•"/>
            </a:pPr>
            <a:r>
              <a:rPr lang="en-US" altLang="en-US" sz="2800">
                <a:solidFill>
                  <a:srgbClr val="000000"/>
                </a:solidFill>
                <a:latin typeface="Arial" charset="0"/>
              </a:rPr>
              <a:t>B)Dysphagia </a:t>
            </a:r>
          </a:p>
          <a:p>
            <a:pPr lvl="1" eaLnBrk="1" hangingPunct="1">
              <a:lnSpc>
                <a:spcPct val="95000"/>
              </a:lnSpc>
              <a:buClr>
                <a:srgbClr val="000000"/>
              </a:buClr>
              <a:buSzPct val="100000"/>
              <a:buFontTx/>
              <a:buChar char="•"/>
            </a:pPr>
            <a:r>
              <a:rPr lang="en-US" altLang="en-US" sz="2800">
                <a:solidFill>
                  <a:srgbClr val="000000"/>
                </a:solidFill>
                <a:latin typeface="Arial" charset="0"/>
              </a:rPr>
              <a:t>C)Trismus</a:t>
            </a:r>
          </a:p>
          <a:p>
            <a:pPr lvl="1" eaLnBrk="1" hangingPunct="1">
              <a:lnSpc>
                <a:spcPct val="95000"/>
              </a:lnSpc>
              <a:buClr>
                <a:srgbClr val="000000"/>
              </a:buClr>
              <a:buSzPct val="100000"/>
              <a:buFontTx/>
              <a:buChar char="•"/>
            </a:pPr>
            <a:r>
              <a:rPr lang="en-US" altLang="en-US" sz="2800">
                <a:solidFill>
                  <a:srgbClr val="000000"/>
                </a:solidFill>
                <a:latin typeface="Arial" charset="0"/>
              </a:rPr>
              <a:t>D)All of above</a:t>
            </a:r>
          </a:p>
          <a:p>
            <a:pPr eaLnBrk="1" hangingPunct="1"/>
            <a:endParaRPr lang="en-US" altLang="en-US"/>
          </a:p>
        </p:txBody>
      </p:sp>
    </p:spTree>
    <p:extLst>
      <p:ext uri="{BB962C8B-B14F-4D97-AF65-F5344CB8AC3E}">
        <p14:creationId xmlns:p14="http://schemas.microsoft.com/office/powerpoint/2010/main" val="432159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altLang="en-US"/>
          </a:p>
        </p:txBody>
      </p:sp>
      <p:sp>
        <p:nvSpPr>
          <p:cNvPr id="68611" name="Content Placeholder 2"/>
          <p:cNvSpPr>
            <a:spLocks noGrp="1"/>
          </p:cNvSpPr>
          <p:nvPr>
            <p:ph idx="1"/>
          </p:nvPr>
        </p:nvSpPr>
        <p:spPr>
          <a:xfrm>
            <a:off x="457200" y="1935957"/>
            <a:ext cx="3154680" cy="4389120"/>
          </a:xfrm>
        </p:spPr>
        <p:txBody>
          <a:bodyPr/>
          <a:lstStyle/>
          <a:p>
            <a:r>
              <a:rPr lang="en-US" altLang="en-US"/>
              <a:t>7. management is</a:t>
            </a:r>
          </a:p>
          <a:p>
            <a:r>
              <a:rPr lang="en-US" altLang="en-US"/>
              <a:t>A) I &amp; D</a:t>
            </a:r>
          </a:p>
          <a:p>
            <a:r>
              <a:rPr lang="en-US" altLang="en-US"/>
              <a:t>B) antibiotic</a:t>
            </a:r>
          </a:p>
          <a:p>
            <a:r>
              <a:rPr lang="en-US" altLang="en-US"/>
              <a:t>C) Steroids</a:t>
            </a:r>
          </a:p>
          <a:p>
            <a:r>
              <a:rPr lang="en-US" altLang="en-US"/>
              <a:t>D) all of above</a:t>
            </a:r>
          </a:p>
        </p:txBody>
      </p:sp>
      <p:sp>
        <p:nvSpPr>
          <p:cNvPr id="68612" name="TextBox 3"/>
          <p:cNvSpPr txBox="1">
            <a:spLocks noChangeArrowheads="1"/>
          </p:cNvSpPr>
          <p:nvPr/>
        </p:nvSpPr>
        <p:spPr bwMode="auto">
          <a:xfrm>
            <a:off x="4091940" y="1920240"/>
            <a:ext cx="4800600" cy="2594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t>7.gram negative bacteria causing ludwig</a:t>
            </a:r>
            <a:r>
              <a:rPr lang="ja-JP" altLang="en-US"/>
              <a:t>’</a:t>
            </a:r>
            <a:r>
              <a:rPr lang="en-US" altLang="ja-JP"/>
              <a:t>s angina is </a:t>
            </a:r>
          </a:p>
          <a:p>
            <a:pPr eaLnBrk="1" hangingPunct="1">
              <a:lnSpc>
                <a:spcPct val="95000"/>
              </a:lnSpc>
            </a:pPr>
            <a:r>
              <a:rPr lang="en-US" altLang="en-US" i="1">
                <a:solidFill>
                  <a:srgbClr val="000000"/>
                </a:solidFill>
                <a:latin typeface="Arial" charset="0"/>
              </a:rPr>
              <a:t>A)Klebsiella</a:t>
            </a:r>
            <a:r>
              <a:rPr lang="en-US" altLang="en-US">
                <a:solidFill>
                  <a:srgbClr val="000000"/>
                </a:solidFill>
                <a:latin typeface="Arial" charset="0"/>
              </a:rPr>
              <a:t> species, </a:t>
            </a:r>
          </a:p>
          <a:p>
            <a:pPr eaLnBrk="1" hangingPunct="1">
              <a:lnSpc>
                <a:spcPct val="95000"/>
              </a:lnSpc>
            </a:pPr>
            <a:r>
              <a:rPr lang="en-US" altLang="en-US" i="1">
                <a:solidFill>
                  <a:srgbClr val="FF0000"/>
                </a:solidFill>
                <a:latin typeface="Arial" charset="0"/>
              </a:rPr>
              <a:t>B)</a:t>
            </a:r>
            <a:r>
              <a:rPr lang="en-US" altLang="en-US" i="1">
                <a:solidFill>
                  <a:srgbClr val="000000"/>
                </a:solidFill>
                <a:latin typeface="Arial" charset="0"/>
              </a:rPr>
              <a:t> Hemophilus influenzae</a:t>
            </a:r>
          </a:p>
          <a:p>
            <a:pPr eaLnBrk="1" hangingPunct="1">
              <a:lnSpc>
                <a:spcPct val="95000"/>
              </a:lnSpc>
            </a:pPr>
            <a:r>
              <a:rPr lang="en-US" altLang="en-US" i="1">
                <a:solidFill>
                  <a:srgbClr val="FF0000"/>
                </a:solidFill>
                <a:latin typeface="Arial" charset="0"/>
              </a:rPr>
              <a:t>C)</a:t>
            </a:r>
            <a:r>
              <a:rPr lang="en-US" altLang="en-US" i="1">
                <a:solidFill>
                  <a:srgbClr val="000000"/>
                </a:solidFill>
                <a:latin typeface="Arial" charset="0"/>
              </a:rPr>
              <a:t>Proteus</a:t>
            </a:r>
            <a:r>
              <a:rPr lang="en-US" altLang="en-US">
                <a:solidFill>
                  <a:srgbClr val="000000"/>
                </a:solidFill>
                <a:latin typeface="Arial" charset="0"/>
              </a:rPr>
              <a:t> species &amp; </a:t>
            </a:r>
          </a:p>
          <a:p>
            <a:pPr eaLnBrk="1" hangingPunct="1">
              <a:lnSpc>
                <a:spcPct val="95000"/>
              </a:lnSpc>
            </a:pPr>
            <a:r>
              <a:rPr lang="en-US" altLang="en-US" i="1">
                <a:solidFill>
                  <a:srgbClr val="000000"/>
                </a:solidFill>
                <a:latin typeface="Arial" charset="0"/>
              </a:rPr>
              <a:t> D) streptococcus </a:t>
            </a:r>
            <a:r>
              <a:rPr lang="en-US" altLang="en-US"/>
              <a:t> </a:t>
            </a:r>
          </a:p>
          <a:p>
            <a:pPr eaLnBrk="1" hangingPunct="1"/>
            <a:endParaRPr lang="en-US" altLang="en-US"/>
          </a:p>
        </p:txBody>
      </p:sp>
    </p:spTree>
    <p:extLst>
      <p:ext uri="{BB962C8B-B14F-4D97-AF65-F5344CB8AC3E}">
        <p14:creationId xmlns:p14="http://schemas.microsoft.com/office/powerpoint/2010/main" val="17390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ctrTitle"/>
          </p:nvPr>
        </p:nvSpPr>
        <p:spPr>
          <a:xfrm>
            <a:off x="405765" y="750094"/>
            <a:ext cx="8332470" cy="850106"/>
          </a:xfrm>
          <a:ln>
            <a:miter lim="800000"/>
            <a:headEnd/>
            <a:tailEnd/>
          </a:ln>
        </p:spPr>
        <p:txBody>
          <a:bodyPr rIns="0">
            <a:normAutofit fontScale="90000"/>
          </a:bodyPr>
          <a:lstStyle/>
          <a:p>
            <a:pPr algn="l">
              <a:lnSpc>
                <a:spcPct val="95000"/>
              </a:lnSpc>
              <a:defRPr/>
            </a:pPr>
            <a:br>
              <a:rPr lang="en-US" sz="4500">
                <a:solidFill>
                  <a:srgbClr val="04617B"/>
                </a:solidFill>
                <a:latin typeface="Arial" charset="0"/>
              </a:rPr>
            </a:br>
            <a:r>
              <a:rPr lang="en-US" sz="4500">
                <a:solidFill>
                  <a:srgbClr val="FF0000"/>
                </a:solidFill>
                <a:latin typeface="Arial" charset="0"/>
              </a:rPr>
              <a:t>Airway assessment</a:t>
            </a:r>
          </a:p>
        </p:txBody>
      </p:sp>
      <p:sp>
        <p:nvSpPr>
          <p:cNvPr id="32771" name="Text Box 4"/>
          <p:cNvSpPr txBox="1">
            <a:spLocks noChangeArrowheads="1"/>
          </p:cNvSpPr>
          <p:nvPr/>
        </p:nvSpPr>
        <p:spPr bwMode="auto">
          <a:xfrm>
            <a:off x="192882" y="1797368"/>
            <a:ext cx="8911113" cy="3424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5000"/>
              </a:lnSpc>
            </a:pPr>
            <a:endParaRPr lang="en-US" altLang="en-US" sz="2600">
              <a:solidFill>
                <a:srgbClr val="000000"/>
              </a:solidFill>
              <a:latin typeface="Arial" charset="0"/>
            </a:endParaRPr>
          </a:p>
          <a:p>
            <a:pPr lvl="1" eaLnBrk="1" hangingPunct="1">
              <a:lnSpc>
                <a:spcPct val="95000"/>
              </a:lnSpc>
              <a:buClr>
                <a:srgbClr val="000000"/>
              </a:buClr>
              <a:buSzPct val="100000"/>
              <a:buFontTx/>
              <a:buChar char="•"/>
            </a:pPr>
            <a:r>
              <a:rPr lang="en-US" altLang="en-US" sz="2600">
                <a:solidFill>
                  <a:srgbClr val="000000"/>
                </a:solidFill>
                <a:latin typeface="Arial" charset="0"/>
              </a:rPr>
              <a:t>Ludwig's Angina causes obstruction of oropharynx and potentially supraglotic area</a:t>
            </a:r>
          </a:p>
          <a:p>
            <a:pPr eaLnBrk="1" hangingPunct="1">
              <a:lnSpc>
                <a:spcPct val="95000"/>
              </a:lnSpc>
            </a:pPr>
            <a:endParaRPr lang="en-US" altLang="en-US" sz="2600">
              <a:solidFill>
                <a:srgbClr val="000000"/>
              </a:solidFill>
              <a:latin typeface="Arial" charset="0"/>
            </a:endParaRPr>
          </a:p>
          <a:p>
            <a:pPr lvl="1" eaLnBrk="1" hangingPunct="1">
              <a:lnSpc>
                <a:spcPct val="95000"/>
              </a:lnSpc>
              <a:buClr>
                <a:srgbClr val="000000"/>
              </a:buClr>
              <a:buSzPct val="100000"/>
              <a:buFontTx/>
              <a:buChar char="•"/>
            </a:pPr>
            <a:r>
              <a:rPr lang="en-US" altLang="en-US" sz="2600">
                <a:solidFill>
                  <a:srgbClr val="000000"/>
                </a:solidFill>
                <a:latin typeface="Arial" charset="0"/>
              </a:rPr>
              <a:t>Mallampatti score - crowding in Oropharynx</a:t>
            </a: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a:p>
            <a:pPr eaLnBrk="1" hangingPunct="1">
              <a:lnSpc>
                <a:spcPct val="95000"/>
              </a:lnSpc>
            </a:pPr>
            <a:endParaRPr lang="en-US" altLang="en-US" sz="2600">
              <a:solidFill>
                <a:srgbClr val="000000"/>
              </a:solidFill>
              <a:latin typeface="Arial" charset="0"/>
            </a:endParaRPr>
          </a:p>
        </p:txBody>
      </p:sp>
      <p:pic>
        <p:nvPicPr>
          <p:cNvPr id="327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124"/>
            <a:ext cx="9144000" cy="5410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D12063F-3FD9-4BDE-BEBD-6DBA84C701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25025984"/>
      </p:ext>
    </p:extLst>
  </p:cSld>
  <p:clrMapOvr>
    <a:masterClrMapping/>
  </p:clrMapOvr>
  <mc:AlternateContent xmlns:mc="http://schemas.openxmlformats.org/markup-compatibility/2006">
    <mc:Choice xmlns:p14="http://schemas.microsoft.com/office/powerpoint/2010/main" Requires="p14">
      <p:transition spd="slow" p14:dur="2000" advTm="22319"/>
    </mc:Choice>
    <mc:Fallback>
      <p:transition spd="slow" advTm="2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altLang="en-US"/>
          </a:p>
        </p:txBody>
      </p:sp>
      <p:sp>
        <p:nvSpPr>
          <p:cNvPr id="69635" name="Content Placeholder 2"/>
          <p:cNvSpPr>
            <a:spLocks noGrp="1"/>
          </p:cNvSpPr>
          <p:nvPr>
            <p:ph idx="1"/>
          </p:nvPr>
        </p:nvSpPr>
        <p:spPr>
          <a:xfrm>
            <a:off x="457200" y="1935957"/>
            <a:ext cx="3429000" cy="4389120"/>
          </a:xfrm>
        </p:spPr>
        <p:txBody>
          <a:bodyPr/>
          <a:lstStyle/>
          <a:p>
            <a:r>
              <a:rPr lang="en-US" altLang="en-US"/>
              <a:t>8. airway management can be done by </a:t>
            </a:r>
          </a:p>
          <a:p>
            <a:r>
              <a:rPr lang="en-US" altLang="en-US"/>
              <a:t>A) endotracheal </a:t>
            </a:r>
          </a:p>
          <a:p>
            <a:r>
              <a:rPr lang="en-US" altLang="en-US"/>
              <a:t>B)nasal</a:t>
            </a:r>
          </a:p>
          <a:p>
            <a:r>
              <a:rPr lang="en-US" altLang="en-US"/>
              <a:t>C) Oral</a:t>
            </a:r>
          </a:p>
          <a:p>
            <a:r>
              <a:rPr lang="en-US" altLang="en-US"/>
              <a:t>D) all of above  </a:t>
            </a:r>
          </a:p>
        </p:txBody>
      </p:sp>
      <p:sp>
        <p:nvSpPr>
          <p:cNvPr id="69636" name="TextBox 3"/>
          <p:cNvSpPr txBox="1">
            <a:spLocks noChangeArrowheads="1"/>
          </p:cNvSpPr>
          <p:nvPr/>
        </p:nvSpPr>
        <p:spPr bwMode="auto">
          <a:xfrm>
            <a:off x="4091940" y="2125980"/>
            <a:ext cx="4594860" cy="2791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marL="303213" indent="-303213"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t>8. primary goal of treatment is </a:t>
            </a:r>
          </a:p>
          <a:p>
            <a:pPr lvl="1" eaLnBrk="1" hangingPunct="1">
              <a:buClr>
                <a:srgbClr val="0BD0D9"/>
              </a:buClr>
              <a:buSzPct val="95000"/>
            </a:pPr>
            <a:r>
              <a:rPr lang="en-US" altLang="en-US"/>
              <a:t>A) </a:t>
            </a:r>
            <a:r>
              <a:rPr lang="en-US" altLang="en-US" sz="2800">
                <a:solidFill>
                  <a:srgbClr val="000000"/>
                </a:solidFill>
                <a:latin typeface="Arial" charset="0"/>
              </a:rPr>
              <a:t>Preserve the oropharyngeal airway.</a:t>
            </a:r>
          </a:p>
          <a:p>
            <a:pPr eaLnBrk="1" hangingPunct="1"/>
            <a:r>
              <a:rPr lang="en-US" altLang="en-US"/>
              <a:t>B) antibiotics</a:t>
            </a:r>
          </a:p>
          <a:p>
            <a:pPr eaLnBrk="1" hangingPunct="1"/>
            <a:r>
              <a:rPr lang="en-US" altLang="en-US"/>
              <a:t>C) analgesics</a:t>
            </a:r>
          </a:p>
          <a:p>
            <a:pPr eaLnBrk="1" hangingPunct="1"/>
            <a:r>
              <a:rPr lang="en-US" altLang="en-US"/>
              <a:t>D) none of above</a:t>
            </a:r>
          </a:p>
          <a:p>
            <a:pPr eaLnBrk="1" hangingPunct="1"/>
            <a:endParaRPr lang="en-US" altLang="en-US"/>
          </a:p>
        </p:txBody>
      </p:sp>
    </p:spTree>
    <p:extLst>
      <p:ext uri="{BB962C8B-B14F-4D97-AF65-F5344CB8AC3E}">
        <p14:creationId xmlns:p14="http://schemas.microsoft.com/office/powerpoint/2010/main" val="381838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ltLang="en-US"/>
          </a:p>
        </p:txBody>
      </p:sp>
      <p:sp>
        <p:nvSpPr>
          <p:cNvPr id="70659" name="Content Placeholder 2"/>
          <p:cNvSpPr>
            <a:spLocks noGrp="1"/>
          </p:cNvSpPr>
          <p:nvPr>
            <p:ph idx="1"/>
          </p:nvPr>
        </p:nvSpPr>
        <p:spPr>
          <a:xfrm>
            <a:off x="457200" y="1935957"/>
            <a:ext cx="4046220" cy="4389120"/>
          </a:xfrm>
        </p:spPr>
        <p:txBody>
          <a:bodyPr>
            <a:normAutofit fontScale="92500" lnSpcReduction="20000"/>
          </a:bodyPr>
          <a:lstStyle/>
          <a:p>
            <a:r>
              <a:rPr lang="en-US" altLang="en-US"/>
              <a:t>9. differentia diagnosis is</a:t>
            </a:r>
          </a:p>
          <a:p>
            <a:pPr>
              <a:lnSpc>
                <a:spcPct val="95000"/>
              </a:lnSpc>
            </a:pPr>
            <a:r>
              <a:rPr lang="en-US" altLang="en-US">
                <a:solidFill>
                  <a:srgbClr val="000000"/>
                </a:solidFill>
                <a:latin typeface="Arial" charset="0"/>
              </a:rPr>
              <a:t>Angioneurotic edema, </a:t>
            </a:r>
          </a:p>
          <a:p>
            <a:pPr>
              <a:lnSpc>
                <a:spcPct val="95000"/>
              </a:lnSpc>
            </a:pPr>
            <a:r>
              <a:rPr lang="en-US" altLang="en-US">
                <a:solidFill>
                  <a:srgbClr val="FF0000"/>
                </a:solidFill>
                <a:latin typeface="Arial" charset="0"/>
              </a:rPr>
              <a:t>2)</a:t>
            </a:r>
            <a:r>
              <a:rPr lang="en-US" altLang="en-US">
                <a:solidFill>
                  <a:srgbClr val="000000"/>
                </a:solidFill>
                <a:latin typeface="Arial" charset="0"/>
              </a:rPr>
              <a:t> Lingual carcinoma,</a:t>
            </a:r>
          </a:p>
          <a:p>
            <a:pPr>
              <a:lnSpc>
                <a:spcPct val="95000"/>
              </a:lnSpc>
            </a:pPr>
            <a:r>
              <a:rPr lang="en-US" altLang="en-US">
                <a:solidFill>
                  <a:srgbClr val="FF0000"/>
                </a:solidFill>
                <a:latin typeface="Arial" charset="0"/>
              </a:rPr>
              <a:t>3)</a:t>
            </a:r>
            <a:r>
              <a:rPr lang="en-US" altLang="en-US">
                <a:solidFill>
                  <a:srgbClr val="000000"/>
                </a:solidFill>
                <a:latin typeface="Arial" charset="0"/>
              </a:rPr>
              <a:t> Sublingual hematoma, &amp;</a:t>
            </a:r>
          </a:p>
          <a:p>
            <a:pPr>
              <a:lnSpc>
                <a:spcPct val="95000"/>
              </a:lnSpc>
            </a:pPr>
            <a:r>
              <a:rPr lang="en-US" altLang="en-US">
                <a:solidFill>
                  <a:srgbClr val="FF0000"/>
                </a:solidFill>
                <a:latin typeface="Arial" charset="0"/>
              </a:rPr>
              <a:t>4)</a:t>
            </a:r>
            <a:r>
              <a:rPr lang="en-US" altLang="en-US">
                <a:solidFill>
                  <a:srgbClr val="000000"/>
                </a:solidFill>
                <a:latin typeface="Arial" charset="0"/>
              </a:rPr>
              <a:t> Peritonsillar abscess</a:t>
            </a:r>
          </a:p>
          <a:p>
            <a:pPr>
              <a:lnSpc>
                <a:spcPct val="95000"/>
              </a:lnSpc>
            </a:pPr>
            <a:r>
              <a:rPr lang="en-US" altLang="en-US">
                <a:solidFill>
                  <a:srgbClr val="000000"/>
                </a:solidFill>
                <a:latin typeface="Arial" charset="0"/>
              </a:rPr>
              <a:t>5) all of above</a:t>
            </a:r>
            <a:endParaRPr lang="en-US" altLang="en-US"/>
          </a:p>
        </p:txBody>
      </p:sp>
      <p:sp>
        <p:nvSpPr>
          <p:cNvPr id="70660" name="TextBox 3"/>
          <p:cNvSpPr txBox="1">
            <a:spLocks noChangeArrowheads="1"/>
          </p:cNvSpPr>
          <p:nvPr/>
        </p:nvSpPr>
        <p:spPr bwMode="auto">
          <a:xfrm>
            <a:off x="4983480" y="2057400"/>
            <a:ext cx="3223260" cy="333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t>9. etiology which is true? </a:t>
            </a:r>
          </a:p>
          <a:p>
            <a:pPr lvl="1" eaLnBrk="1" hangingPunct="1">
              <a:lnSpc>
                <a:spcPct val="95000"/>
              </a:lnSpc>
              <a:buClr>
                <a:srgbClr val="FF0000"/>
              </a:buClr>
              <a:buSzPct val="100000"/>
            </a:pPr>
            <a:r>
              <a:rPr lang="en-US" altLang="en-US">
                <a:solidFill>
                  <a:srgbClr val="000000"/>
                </a:solidFill>
                <a:latin typeface="Arial" charset="0"/>
              </a:rPr>
              <a:t>A)Peritonsillar absecess</a:t>
            </a:r>
          </a:p>
          <a:p>
            <a:pPr lvl="1" eaLnBrk="1" hangingPunct="1">
              <a:lnSpc>
                <a:spcPct val="95000"/>
              </a:lnSpc>
              <a:buClr>
                <a:srgbClr val="FF0000"/>
              </a:buClr>
              <a:buSzPct val="100000"/>
            </a:pPr>
            <a:r>
              <a:rPr lang="en-US" altLang="en-US">
                <a:solidFill>
                  <a:srgbClr val="FF0000"/>
                </a:solidFill>
                <a:latin typeface="Arial" charset="0"/>
              </a:rPr>
              <a:t>B)</a:t>
            </a:r>
            <a:r>
              <a:rPr lang="en-US" altLang="en-US">
                <a:solidFill>
                  <a:srgbClr val="000000"/>
                </a:solidFill>
                <a:latin typeface="Arial" charset="0"/>
              </a:rPr>
              <a:t>Parapharyngeal abscesses</a:t>
            </a:r>
          </a:p>
          <a:p>
            <a:pPr eaLnBrk="1" hangingPunct="1"/>
            <a:r>
              <a:rPr lang="en-US" altLang="en-US"/>
              <a:t> C) dentigerous cause</a:t>
            </a:r>
          </a:p>
          <a:p>
            <a:pPr eaLnBrk="1" hangingPunct="1"/>
            <a:r>
              <a:rPr lang="en-US" altLang="en-US"/>
              <a:t>D) all of above</a:t>
            </a:r>
          </a:p>
          <a:p>
            <a:pPr eaLnBrk="1" hangingPunct="1"/>
            <a:endParaRPr lang="en-US" altLang="en-US"/>
          </a:p>
        </p:txBody>
      </p:sp>
    </p:spTree>
    <p:extLst>
      <p:ext uri="{BB962C8B-B14F-4D97-AF65-F5344CB8AC3E}">
        <p14:creationId xmlns:p14="http://schemas.microsoft.com/office/powerpoint/2010/main" val="2596472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ltLang="en-US"/>
          </a:p>
        </p:txBody>
      </p:sp>
      <p:sp>
        <p:nvSpPr>
          <p:cNvPr id="71683" name="Content Placeholder 2"/>
          <p:cNvSpPr>
            <a:spLocks noGrp="1"/>
          </p:cNvSpPr>
          <p:nvPr>
            <p:ph idx="1"/>
          </p:nvPr>
        </p:nvSpPr>
        <p:spPr>
          <a:xfrm>
            <a:off x="525780" y="1935957"/>
            <a:ext cx="3771900" cy="4389120"/>
          </a:xfrm>
        </p:spPr>
        <p:txBody>
          <a:bodyPr/>
          <a:lstStyle/>
          <a:p>
            <a:r>
              <a:rPr lang="en-US" altLang="en-US"/>
              <a:t>10. ludwig</a:t>
            </a:r>
            <a:r>
              <a:rPr lang="ja-JP" altLang="en-US"/>
              <a:t>’</a:t>
            </a:r>
            <a:r>
              <a:rPr lang="en-US" altLang="ja-JP"/>
              <a:t>s died bcos of</a:t>
            </a:r>
          </a:p>
          <a:p>
            <a:r>
              <a:rPr lang="en-US" altLang="en-US"/>
              <a:t>A) neck swelling</a:t>
            </a:r>
          </a:p>
          <a:p>
            <a:r>
              <a:rPr lang="en-US" altLang="en-US"/>
              <a:t>B) Fever</a:t>
            </a:r>
          </a:p>
          <a:p>
            <a:r>
              <a:rPr lang="en-US" altLang="en-US"/>
              <a:t>C) HIV </a:t>
            </a:r>
          </a:p>
          <a:p>
            <a:r>
              <a:rPr lang="en-US" altLang="en-US"/>
              <a:t>D) Hernia </a:t>
            </a:r>
          </a:p>
        </p:txBody>
      </p:sp>
      <p:sp>
        <p:nvSpPr>
          <p:cNvPr id="71684" name="TextBox 3"/>
          <p:cNvSpPr txBox="1">
            <a:spLocks noChangeArrowheads="1"/>
          </p:cNvSpPr>
          <p:nvPr/>
        </p:nvSpPr>
        <p:spPr bwMode="auto">
          <a:xfrm>
            <a:off x="4777740" y="1988820"/>
            <a:ext cx="3223260" cy="4360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900"/>
              <a:t>10. </a:t>
            </a:r>
            <a:r>
              <a:rPr lang="en-US" altLang="en-US" sz="2900">
                <a:solidFill>
                  <a:srgbClr val="FF0000"/>
                </a:solidFill>
                <a:latin typeface="Arial" charset="0"/>
              </a:rPr>
              <a:t>Facial Spaces Involved:</a:t>
            </a:r>
          </a:p>
          <a:p>
            <a:pPr eaLnBrk="1" hangingPunct="1">
              <a:lnSpc>
                <a:spcPct val="95000"/>
              </a:lnSpc>
            </a:pPr>
            <a:r>
              <a:rPr lang="en-US" altLang="en-US" sz="2900">
                <a:solidFill>
                  <a:srgbClr val="000000"/>
                </a:solidFill>
                <a:latin typeface="Arial" charset="0"/>
              </a:rPr>
              <a:t>A)Submandibular space.</a:t>
            </a:r>
          </a:p>
          <a:p>
            <a:pPr eaLnBrk="1" hangingPunct="1">
              <a:lnSpc>
                <a:spcPct val="95000"/>
              </a:lnSpc>
            </a:pPr>
            <a:r>
              <a:rPr lang="en-US" altLang="en-US" sz="2900">
                <a:solidFill>
                  <a:srgbClr val="FF0000"/>
                </a:solidFill>
                <a:latin typeface="Arial" charset="0"/>
              </a:rPr>
              <a:t>b)</a:t>
            </a:r>
            <a:r>
              <a:rPr lang="en-US" altLang="en-US" sz="2900">
                <a:solidFill>
                  <a:srgbClr val="000000"/>
                </a:solidFill>
                <a:latin typeface="Arial" charset="0"/>
              </a:rPr>
              <a:t> Sublingual space.</a:t>
            </a:r>
          </a:p>
          <a:p>
            <a:pPr eaLnBrk="1" hangingPunct="1">
              <a:lnSpc>
                <a:spcPct val="95000"/>
              </a:lnSpc>
            </a:pPr>
            <a:r>
              <a:rPr lang="en-US" altLang="en-US" sz="2900">
                <a:solidFill>
                  <a:srgbClr val="FF0000"/>
                </a:solidFill>
                <a:latin typeface="Arial" charset="0"/>
              </a:rPr>
              <a:t>c)</a:t>
            </a:r>
            <a:r>
              <a:rPr lang="en-US" altLang="en-US" sz="2900">
                <a:solidFill>
                  <a:srgbClr val="000000"/>
                </a:solidFill>
                <a:latin typeface="Arial" charset="0"/>
              </a:rPr>
              <a:t> Submental space</a:t>
            </a:r>
          </a:p>
          <a:p>
            <a:pPr eaLnBrk="1" hangingPunct="1">
              <a:lnSpc>
                <a:spcPct val="95000"/>
              </a:lnSpc>
            </a:pPr>
            <a:r>
              <a:rPr lang="en-US" altLang="en-US" sz="2900">
                <a:solidFill>
                  <a:srgbClr val="000000"/>
                </a:solidFill>
                <a:latin typeface="Arial" charset="0"/>
              </a:rPr>
              <a:t>D) all of above</a:t>
            </a:r>
            <a:endParaRPr lang="en-US" altLang="en-US" sz="2900">
              <a:solidFill>
                <a:srgbClr val="FF0000"/>
              </a:solidFill>
              <a:latin typeface="Arial" charset="0"/>
            </a:endParaRPr>
          </a:p>
          <a:p>
            <a:pPr eaLnBrk="1" hangingPunct="1"/>
            <a:endParaRPr lang="en-US" altLang="en-US" sz="2900"/>
          </a:p>
        </p:txBody>
      </p:sp>
    </p:spTree>
    <p:extLst>
      <p:ext uri="{BB962C8B-B14F-4D97-AF65-F5344CB8AC3E}">
        <p14:creationId xmlns:p14="http://schemas.microsoft.com/office/powerpoint/2010/main" val="1583179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rmAutofit fontScale="90000"/>
          </a:bodyPr>
          <a:lstStyle/>
          <a:p>
            <a:r>
              <a:rPr lang="en-US" altLang="en-US" sz="3600" b="1"/>
              <a:t>Ludwig's angina and airway considerations: a case report</a:t>
            </a:r>
            <a:br>
              <a:rPr lang="en-US" altLang="en-US" sz="3600" b="1"/>
            </a:br>
            <a:r>
              <a:rPr lang="en-US" altLang="en-US" sz="3600"/>
              <a:t>Anand H Kulkarni et al</a:t>
            </a:r>
          </a:p>
        </p:txBody>
      </p:sp>
      <p:sp>
        <p:nvSpPr>
          <p:cNvPr id="72707" name="Content Placeholder 2"/>
          <p:cNvSpPr>
            <a:spLocks noGrp="1"/>
          </p:cNvSpPr>
          <p:nvPr>
            <p:ph idx="1"/>
          </p:nvPr>
        </p:nvSpPr>
        <p:spPr/>
        <p:txBody>
          <a:bodyPr/>
          <a:lstStyle/>
          <a:p>
            <a:r>
              <a:rPr lang="en-US" altLang="en-US" i="1"/>
              <a:t>Cases Journal 2008, </a:t>
            </a:r>
            <a:r>
              <a:rPr lang="en-US" altLang="en-US" b="1" i="1"/>
              <a:t>1:19 </a:t>
            </a:r>
          </a:p>
          <a:p>
            <a:r>
              <a:rPr lang="en-US" altLang="en-US" b="1"/>
              <a:t>Abstract</a:t>
            </a:r>
          </a:p>
          <a:p>
            <a:r>
              <a:rPr lang="en-US" altLang="en-US" b="1"/>
              <a:t>Introduction: Patients with deep neck infections present challenging airways for an</a:t>
            </a:r>
          </a:p>
          <a:p>
            <a:r>
              <a:rPr lang="en-US" altLang="en-US"/>
              <a:t>anesthesiologist. Patients with Ludwig's angina may die as a result of the inability to effectively</a:t>
            </a:r>
          </a:p>
          <a:p>
            <a:r>
              <a:rPr lang="en-US" altLang="en-US"/>
              <a:t>manage the airway.</a:t>
            </a:r>
          </a:p>
        </p:txBody>
      </p:sp>
    </p:spTree>
    <p:extLst>
      <p:ext uri="{BB962C8B-B14F-4D97-AF65-F5344CB8AC3E}">
        <p14:creationId xmlns:p14="http://schemas.microsoft.com/office/powerpoint/2010/main" val="1846243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z="3200" b="1"/>
              <a:t>A Rare Complication of Tooth Abscess —</a:t>
            </a:r>
            <a:br>
              <a:rPr lang="en-US" altLang="en-US" sz="3200" b="1"/>
            </a:br>
            <a:r>
              <a:rPr lang="en-US" altLang="en-US" sz="3200" b="1"/>
              <a:t>Ludwig’s Angina and Mediastinitis</a:t>
            </a:r>
            <a:endParaRPr lang="en-US" altLang="en-US" sz="3200"/>
          </a:p>
        </p:txBody>
      </p:sp>
      <p:sp>
        <p:nvSpPr>
          <p:cNvPr id="73731" name="Content Placeholder 2"/>
          <p:cNvSpPr>
            <a:spLocks noGrp="1"/>
          </p:cNvSpPr>
          <p:nvPr>
            <p:ph idx="1"/>
          </p:nvPr>
        </p:nvSpPr>
        <p:spPr/>
        <p:txBody>
          <a:bodyPr/>
          <a:lstStyle/>
          <a:p>
            <a:r>
              <a:rPr lang="en-US" altLang="en-US" sz="2200" b="1" i="1"/>
              <a:t>© J Can Dent Assoc 2001; 67:324-7</a:t>
            </a:r>
          </a:p>
          <a:p>
            <a:r>
              <a:rPr lang="en-US" altLang="en-US" sz="2200"/>
              <a:t>Abstract</a:t>
            </a:r>
          </a:p>
          <a:p>
            <a:r>
              <a:rPr lang="en-US" altLang="en-US" sz="2200" b="1" i="1"/>
              <a:t>Deep neck infections are a rare but potentially fatal complication of pulpal abscess of the teeth. If an infection can</a:t>
            </a:r>
          </a:p>
          <a:p>
            <a:r>
              <a:rPr lang="en-US" altLang="en-US" sz="2200" b="1" i="1"/>
              <a:t>progress rapidly from a toothache to a life-threatening infection, then it is critical that dentists be able to recognize</a:t>
            </a:r>
          </a:p>
          <a:p>
            <a:r>
              <a:rPr lang="en-US" altLang="en-US" sz="2200" b="1" i="1"/>
              <a:t>the danger signs and identify the patients who are at risk. This article reviews a case of a seemingly innocuous</a:t>
            </a:r>
          </a:p>
          <a:p>
            <a:r>
              <a:rPr lang="en-US" altLang="en-US" sz="2200" b="1" i="1"/>
              <a:t>toothache which rapidly progressed to Ludwig’s angina and mediastinitis, and discusses how to recognize.</a:t>
            </a:r>
          </a:p>
          <a:p>
            <a:endParaRPr lang="en-US" altLang="en-US" sz="2200"/>
          </a:p>
        </p:txBody>
      </p:sp>
    </p:spTree>
    <p:extLst>
      <p:ext uri="{BB962C8B-B14F-4D97-AF65-F5344CB8AC3E}">
        <p14:creationId xmlns:p14="http://schemas.microsoft.com/office/powerpoint/2010/main" val="1007502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ctrTitle"/>
          </p:nvPr>
        </p:nvSpPr>
        <p:spPr>
          <a:xfrm>
            <a:off x="405765" y="750094"/>
            <a:ext cx="8332470" cy="850106"/>
          </a:xfrm>
          <a:ln>
            <a:miter lim="800000"/>
            <a:headEnd/>
            <a:tailEnd/>
          </a:ln>
        </p:spPr>
        <p:txBody>
          <a:bodyPr rIns="0">
            <a:normAutofit fontScale="90000"/>
          </a:bodyPr>
          <a:lstStyle/>
          <a:p>
            <a:pPr algn="l">
              <a:lnSpc>
                <a:spcPct val="95000"/>
              </a:lnSpc>
              <a:defRPr/>
            </a:pPr>
            <a:r>
              <a:rPr lang="en-US" sz="5400">
                <a:solidFill>
                  <a:srgbClr val="FF0000"/>
                </a:solidFill>
                <a:latin typeface="Arial" charset="0"/>
              </a:rPr>
              <a:t>Airway Maintenance</a:t>
            </a:r>
          </a:p>
        </p:txBody>
      </p:sp>
      <p:sp>
        <p:nvSpPr>
          <p:cNvPr id="33795" name="Text Box 4"/>
          <p:cNvSpPr txBox="1">
            <a:spLocks noChangeArrowheads="1"/>
          </p:cNvSpPr>
          <p:nvPr/>
        </p:nvSpPr>
        <p:spPr bwMode="auto">
          <a:xfrm>
            <a:off x="497205" y="1980248"/>
            <a:ext cx="8149590" cy="6520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5000"/>
              </a:lnSpc>
            </a:pPr>
            <a:r>
              <a:rPr lang="en-US" altLang="en-US" sz="2500" b="1">
                <a:solidFill>
                  <a:srgbClr val="FF0000"/>
                </a:solidFill>
                <a:latin typeface="Arial" charset="0"/>
              </a:rPr>
              <a:t>Airway maintenance may be difficult:</a:t>
            </a:r>
          </a:p>
          <a:p>
            <a:pPr eaLnBrk="1" hangingPunct="1">
              <a:lnSpc>
                <a:spcPct val="95000"/>
              </a:lnSpc>
            </a:pPr>
            <a:endParaRPr lang="en-US" altLang="en-US" b="1">
              <a:solidFill>
                <a:srgbClr val="000000"/>
              </a:solidFill>
              <a:latin typeface="Arial" charset="0"/>
            </a:endParaRPr>
          </a:p>
          <a:p>
            <a:pPr lvl="1" eaLnBrk="1" hangingPunct="1">
              <a:lnSpc>
                <a:spcPct val="95000"/>
              </a:lnSpc>
              <a:buClr>
                <a:srgbClr val="FF0000"/>
              </a:buClr>
              <a:buSzPct val="100000"/>
              <a:buFontTx/>
              <a:buChar char="•"/>
            </a:pPr>
            <a:r>
              <a:rPr lang="en-US" altLang="en-US" b="1">
                <a:solidFill>
                  <a:srgbClr val="FF0000"/>
                </a:solidFill>
                <a:latin typeface="Arial" charset="0"/>
              </a:rPr>
              <a:t>Endotraclear intubation:</a:t>
            </a:r>
          </a:p>
          <a:p>
            <a:pPr eaLnBrk="1" hangingPunct="1">
              <a:lnSpc>
                <a:spcPct val="95000"/>
              </a:lnSpc>
            </a:pPr>
            <a:r>
              <a:rPr lang="en-US" altLang="en-US" sz="2000">
                <a:solidFill>
                  <a:srgbClr val="000000"/>
                </a:solidFill>
                <a:latin typeface="Arial" charset="0"/>
              </a:rPr>
              <a:t>Supraglottic edema</a:t>
            </a:r>
          </a:p>
          <a:p>
            <a:pPr eaLnBrk="1" hangingPunct="1">
              <a:lnSpc>
                <a:spcPct val="95000"/>
              </a:lnSpc>
            </a:pPr>
            <a:r>
              <a:rPr lang="en-US" altLang="en-US" sz="2000">
                <a:solidFill>
                  <a:srgbClr val="000000"/>
                </a:solidFill>
                <a:latin typeface="Arial" charset="0"/>
              </a:rPr>
              <a:t>Nuchal rigidity</a:t>
            </a:r>
          </a:p>
          <a:p>
            <a:pPr eaLnBrk="1" hangingPunct="1">
              <a:lnSpc>
                <a:spcPct val="95000"/>
              </a:lnSpc>
            </a:pPr>
            <a:r>
              <a:rPr lang="en-US" altLang="en-US" sz="2000">
                <a:solidFill>
                  <a:srgbClr val="000000"/>
                </a:solidFill>
                <a:latin typeface="Arial" charset="0"/>
              </a:rPr>
              <a:t>Trismus</a:t>
            </a:r>
          </a:p>
          <a:p>
            <a:pPr eaLnBrk="1" hangingPunct="1">
              <a:lnSpc>
                <a:spcPct val="95000"/>
              </a:lnSpc>
            </a:pPr>
            <a:endParaRPr lang="en-US" altLang="en-US" sz="2000" b="1">
              <a:solidFill>
                <a:srgbClr val="000000"/>
              </a:solidFill>
              <a:latin typeface="Arial" charset="0"/>
            </a:endParaRPr>
          </a:p>
          <a:p>
            <a:pPr lvl="1" eaLnBrk="1" hangingPunct="1">
              <a:lnSpc>
                <a:spcPct val="95000"/>
              </a:lnSpc>
              <a:buClr>
                <a:srgbClr val="FF0000"/>
              </a:buClr>
              <a:buSzPct val="100000"/>
              <a:buFontTx/>
              <a:buChar char="•"/>
            </a:pPr>
            <a:r>
              <a:rPr lang="en-US" altLang="en-US" b="1">
                <a:solidFill>
                  <a:srgbClr val="FF0000"/>
                </a:solidFill>
                <a:latin typeface="Arial" charset="0"/>
              </a:rPr>
              <a:t>Nasal intubation:</a:t>
            </a:r>
          </a:p>
          <a:p>
            <a:pPr eaLnBrk="1" hangingPunct="1">
              <a:lnSpc>
                <a:spcPct val="95000"/>
              </a:lnSpc>
            </a:pPr>
            <a:r>
              <a:rPr lang="en-US" altLang="en-US" sz="2000">
                <a:solidFill>
                  <a:srgbClr val="000000"/>
                </a:solidFill>
                <a:latin typeface="Arial" charset="0"/>
              </a:rPr>
              <a:t>Requires careful awake </a:t>
            </a:r>
          </a:p>
          <a:p>
            <a:pPr eaLnBrk="1" hangingPunct="1">
              <a:lnSpc>
                <a:spcPct val="95000"/>
              </a:lnSpc>
            </a:pPr>
            <a:r>
              <a:rPr lang="en-US" altLang="en-US" sz="2000">
                <a:solidFill>
                  <a:srgbClr val="000000"/>
                </a:solidFill>
                <a:latin typeface="Arial" charset="0"/>
              </a:rPr>
              <a:t>Flexible endoscope </a:t>
            </a:r>
          </a:p>
          <a:p>
            <a:pPr eaLnBrk="1" hangingPunct="1">
              <a:lnSpc>
                <a:spcPct val="95000"/>
              </a:lnSpc>
            </a:pPr>
            <a:r>
              <a:rPr lang="en-US" altLang="en-US" sz="2000">
                <a:solidFill>
                  <a:srgbClr val="000000"/>
                </a:solidFill>
                <a:latin typeface="Arial" charset="0"/>
              </a:rPr>
              <a:t>Patient in an upright position</a:t>
            </a:r>
            <a:r>
              <a:rPr lang="en-US" altLang="en-US">
                <a:solidFill>
                  <a:srgbClr val="000000"/>
                </a:solidFill>
                <a:latin typeface="Arial" charset="0"/>
              </a:rPr>
              <a:t>. </a:t>
            </a:r>
          </a:p>
          <a:p>
            <a:pPr eaLnBrk="1" hangingPunct="1">
              <a:lnSpc>
                <a:spcPct val="95000"/>
              </a:lnSpc>
            </a:pPr>
            <a:endParaRPr lang="en-US" altLang="en-US">
              <a:solidFill>
                <a:srgbClr val="000000"/>
              </a:solidFill>
              <a:latin typeface="Arial" charset="0"/>
            </a:endParaRPr>
          </a:p>
          <a:p>
            <a:pPr lvl="1" eaLnBrk="1" hangingPunct="1">
              <a:lnSpc>
                <a:spcPct val="95000"/>
              </a:lnSpc>
              <a:buClr>
                <a:srgbClr val="FF0000"/>
              </a:buClr>
              <a:buSzPct val="100000"/>
              <a:buFontTx/>
              <a:buChar char="•"/>
            </a:pPr>
            <a:r>
              <a:rPr lang="en-US" altLang="en-US" b="1">
                <a:solidFill>
                  <a:srgbClr val="FF0000"/>
                </a:solidFill>
                <a:latin typeface="Arial" charset="0"/>
              </a:rPr>
              <a:t>Last resort:</a:t>
            </a:r>
          </a:p>
          <a:p>
            <a:pPr eaLnBrk="1" hangingPunct="1">
              <a:lnSpc>
                <a:spcPct val="95000"/>
              </a:lnSpc>
            </a:pPr>
            <a:r>
              <a:rPr lang="en-US" altLang="en-US" sz="2000">
                <a:solidFill>
                  <a:srgbClr val="000000"/>
                </a:solidFill>
                <a:latin typeface="Arial" charset="0"/>
              </a:rPr>
              <a:t>Cricothyroidotomy</a:t>
            </a:r>
          </a:p>
          <a:p>
            <a:pPr eaLnBrk="1" hangingPunct="1">
              <a:lnSpc>
                <a:spcPct val="95000"/>
              </a:lnSpc>
            </a:pPr>
            <a:r>
              <a:rPr lang="en-US" altLang="en-US" sz="2000">
                <a:solidFill>
                  <a:srgbClr val="000000"/>
                </a:solidFill>
                <a:latin typeface="Arial" charset="0"/>
              </a:rPr>
              <a:t>Tracheostomy.</a:t>
            </a:r>
          </a:p>
          <a:p>
            <a:pPr eaLnBrk="1" hangingPunct="1">
              <a:lnSpc>
                <a:spcPct val="95000"/>
              </a:lnSpc>
            </a:pPr>
            <a:endParaRPr lang="en-US" altLang="en-US">
              <a:solidFill>
                <a:srgbClr val="000000"/>
              </a:solidFill>
              <a:latin typeface="Arial" charset="0"/>
            </a:endParaRPr>
          </a:p>
          <a:p>
            <a:pPr eaLnBrk="1" hangingPunct="1">
              <a:lnSpc>
                <a:spcPct val="95000"/>
              </a:lnSpc>
            </a:pPr>
            <a:endParaRPr lang="en-US" altLang="en-US" sz="1700">
              <a:solidFill>
                <a:srgbClr val="000000"/>
              </a:solidFill>
              <a:latin typeface="Arial" charset="0"/>
            </a:endParaRPr>
          </a:p>
          <a:p>
            <a:pPr eaLnBrk="1" hangingPunct="1">
              <a:lnSpc>
                <a:spcPct val="95000"/>
              </a:lnSpc>
            </a:pPr>
            <a:endParaRPr lang="en-US" altLang="en-US" sz="1700">
              <a:solidFill>
                <a:srgbClr val="000000"/>
              </a:solidFill>
              <a:latin typeface="Arial" charset="0"/>
            </a:endParaRPr>
          </a:p>
          <a:p>
            <a:pPr eaLnBrk="1" hangingPunct="1">
              <a:lnSpc>
                <a:spcPct val="95000"/>
              </a:lnSpc>
            </a:pPr>
            <a:endParaRPr lang="en-US" altLang="en-US" sz="1700">
              <a:solidFill>
                <a:srgbClr val="000000"/>
              </a:solidFill>
              <a:latin typeface="Arial" charset="0"/>
            </a:endParaRPr>
          </a:p>
          <a:p>
            <a:pPr eaLnBrk="1" hangingPunct="1">
              <a:lnSpc>
                <a:spcPct val="95000"/>
              </a:lnSpc>
            </a:pPr>
            <a:endParaRPr lang="en-US" altLang="en-US" sz="1700">
              <a:solidFill>
                <a:srgbClr val="000000"/>
              </a:solidFill>
              <a:latin typeface="Arial" charset="0"/>
            </a:endParaRPr>
          </a:p>
          <a:p>
            <a:pPr eaLnBrk="1" hangingPunct="1">
              <a:lnSpc>
                <a:spcPct val="95000"/>
              </a:lnSpc>
            </a:pPr>
            <a:endParaRPr lang="en-US" altLang="en-US" sz="700">
              <a:solidFill>
                <a:srgbClr val="000000"/>
              </a:solidFill>
              <a:latin typeface="Arial" charset="0"/>
            </a:endParaRPr>
          </a:p>
          <a:p>
            <a:pPr eaLnBrk="1" hangingPunct="1">
              <a:lnSpc>
                <a:spcPct val="95000"/>
              </a:lnSpc>
            </a:pPr>
            <a:endParaRPr lang="en-US" altLang="en-US" sz="1800">
              <a:solidFill>
                <a:srgbClr val="000000"/>
              </a:solidFill>
              <a:latin typeface="Arial" charset="0"/>
            </a:endParaRPr>
          </a:p>
        </p:txBody>
      </p:sp>
      <p:pic>
        <p:nvPicPr>
          <p:cNvPr id="2" name="Audio 1">
            <a:hlinkClick r:id="" action="ppaction://media"/>
            <a:extLst>
              <a:ext uri="{FF2B5EF4-FFF2-40B4-BE49-F238E27FC236}">
                <a16:creationId xmlns:a16="http://schemas.microsoft.com/office/drawing/2014/main" id="{3E89F953-6035-41B6-86A0-2CF0A22F6F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12951351"/>
      </p:ext>
    </p:extLst>
  </p:cSld>
  <p:clrMapOvr>
    <a:masterClrMapping/>
  </p:clrMapOvr>
  <mc:AlternateContent xmlns:mc="http://schemas.openxmlformats.org/markup-compatibility/2006">
    <mc:Choice xmlns:p14="http://schemas.microsoft.com/office/powerpoint/2010/main" Requires="p14">
      <p:transition spd="slow" p14:dur="2000" advTm="16193"/>
    </mc:Choice>
    <mc:Fallback>
      <p:transition spd="slow" advTm="16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ctrTitle"/>
          </p:nvPr>
        </p:nvSpPr>
        <p:spPr>
          <a:xfrm>
            <a:off x="405765" y="45722"/>
            <a:ext cx="8332470" cy="792957"/>
          </a:xfrm>
          <a:ln>
            <a:miter lim="800000"/>
            <a:headEnd/>
            <a:tailEnd/>
          </a:ln>
        </p:spPr>
        <p:txBody>
          <a:bodyPr rIns="0">
            <a:normAutofit fontScale="90000"/>
          </a:bodyPr>
          <a:lstStyle/>
          <a:p>
            <a:pPr algn="l">
              <a:lnSpc>
                <a:spcPct val="95000"/>
              </a:lnSpc>
              <a:defRPr/>
            </a:pPr>
            <a:r>
              <a:rPr lang="en-US" sz="5000">
                <a:solidFill>
                  <a:srgbClr val="FF0000"/>
                </a:solidFill>
                <a:latin typeface="Arial" charset="0"/>
              </a:rPr>
              <a:t>Airway Management:</a:t>
            </a:r>
          </a:p>
        </p:txBody>
      </p:sp>
      <p:sp>
        <p:nvSpPr>
          <p:cNvPr id="34819" name="Text Box 4"/>
          <p:cNvSpPr txBox="1">
            <a:spLocks noChangeArrowheads="1"/>
          </p:cNvSpPr>
          <p:nvPr/>
        </p:nvSpPr>
        <p:spPr bwMode="auto">
          <a:xfrm>
            <a:off x="40005" y="882968"/>
            <a:ext cx="9063990" cy="5964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buFontTx/>
              <a:buChar char="•"/>
            </a:pPr>
            <a:r>
              <a:rPr lang="en-US" altLang="en-US">
                <a:solidFill>
                  <a:srgbClr val="000000"/>
                </a:solidFill>
                <a:latin typeface="Arial" charset="0"/>
              </a:rPr>
              <a:t>Airway management is the most important aspect of immediate care.</a:t>
            </a:r>
          </a:p>
          <a:p>
            <a:pPr lvl="1" eaLnBrk="1" hangingPunct="1">
              <a:lnSpc>
                <a:spcPct val="95000"/>
              </a:lnSpc>
              <a:buClr>
                <a:srgbClr val="FF0000"/>
              </a:buClr>
              <a:buSzPct val="100000"/>
              <a:buFontTx/>
              <a:buChar char="•"/>
            </a:pPr>
            <a:r>
              <a:rPr lang="en-US" altLang="en-US">
                <a:solidFill>
                  <a:srgbClr val="000000"/>
                </a:solidFill>
                <a:latin typeface="Arial" charset="0"/>
              </a:rPr>
              <a:t>Risk of rapid airway compromise, all patients with Ludwig</a:t>
            </a:r>
            <a:r>
              <a:rPr lang="ja-JP" altLang="en-US">
                <a:solidFill>
                  <a:srgbClr val="000000"/>
                </a:solidFill>
                <a:latin typeface="Arial" charset="0"/>
              </a:rPr>
              <a:t>’</a:t>
            </a:r>
            <a:r>
              <a:rPr lang="en-US" altLang="ja-JP">
                <a:solidFill>
                  <a:srgbClr val="000000"/>
                </a:solidFill>
                <a:latin typeface="Arial" charset="0"/>
              </a:rPr>
              <a:t>s angina should be admitted to the ICU.</a:t>
            </a:r>
          </a:p>
          <a:p>
            <a:pPr lvl="1" eaLnBrk="1" hangingPunct="1">
              <a:lnSpc>
                <a:spcPct val="95000"/>
              </a:lnSpc>
              <a:buClr>
                <a:srgbClr val="FF0000"/>
              </a:buClr>
              <a:buSzPct val="100000"/>
              <a:buFontTx/>
              <a:buChar char="•"/>
            </a:pPr>
            <a:r>
              <a:rPr lang="en-US" altLang="en-US">
                <a:solidFill>
                  <a:srgbClr val="000000"/>
                </a:solidFill>
                <a:latin typeface="Arial" charset="0"/>
              </a:rPr>
              <a:t>Death is usually the result of hypoxia or asphyxia, not overwhelming sepsis.</a:t>
            </a:r>
          </a:p>
          <a:p>
            <a:pPr lvl="1" eaLnBrk="1" hangingPunct="1">
              <a:lnSpc>
                <a:spcPct val="95000"/>
              </a:lnSpc>
              <a:buClr>
                <a:srgbClr val="FF0000"/>
              </a:buClr>
              <a:buSzPct val="100000"/>
              <a:buFontTx/>
              <a:buChar char="•"/>
            </a:pPr>
            <a:r>
              <a:rPr lang="en-US" altLang="en-US">
                <a:solidFill>
                  <a:srgbClr val="000000"/>
                </a:solidFill>
                <a:latin typeface="Arial" charset="0"/>
              </a:rPr>
              <a:t>Fiber optic intubation.</a:t>
            </a:r>
          </a:p>
          <a:p>
            <a:pPr lvl="1" eaLnBrk="1" hangingPunct="1">
              <a:lnSpc>
                <a:spcPct val="95000"/>
              </a:lnSpc>
              <a:buClr>
                <a:srgbClr val="FF0000"/>
              </a:buClr>
              <a:buSzPct val="100000"/>
              <a:buFontTx/>
              <a:buChar char="•"/>
            </a:pPr>
            <a:r>
              <a:rPr lang="en-US" altLang="en-US">
                <a:solidFill>
                  <a:srgbClr val="000000"/>
                </a:solidFill>
                <a:latin typeface="Arial" charset="0"/>
              </a:rPr>
              <a:t>When fiber optic intubation is not possible tracheostomy using local anesthesia recommended</a:t>
            </a:r>
          </a:p>
          <a:p>
            <a:pPr lvl="1" eaLnBrk="1" hangingPunct="1">
              <a:lnSpc>
                <a:spcPct val="95000"/>
              </a:lnSpc>
              <a:buClr>
                <a:srgbClr val="FF0000"/>
              </a:buClr>
              <a:buSzPct val="100000"/>
              <a:buFontTx/>
              <a:buChar char="•"/>
            </a:pPr>
            <a:r>
              <a:rPr lang="en-US" altLang="en-US">
                <a:solidFill>
                  <a:srgbClr val="000000"/>
                </a:solidFill>
                <a:latin typeface="Arial" charset="0"/>
              </a:rPr>
              <a:t>Tracheostomy using local anesthesia has been considered the gold standard of airway management in patients with deep-neck infections. However, cellulitis of the neck with involvement of the tracheostomy site makes the procedure difficult.</a:t>
            </a:r>
          </a:p>
          <a:p>
            <a:pPr lvl="1" eaLnBrk="1" hangingPunct="1">
              <a:lnSpc>
                <a:spcPct val="95000"/>
              </a:lnSpc>
              <a:buClr>
                <a:srgbClr val="FF0000"/>
              </a:buClr>
              <a:buSzPct val="100000"/>
              <a:buFontTx/>
              <a:buChar char="•"/>
            </a:pPr>
            <a:r>
              <a:rPr lang="en-US" altLang="en-US">
                <a:solidFill>
                  <a:srgbClr val="000000"/>
                </a:solidFill>
                <a:latin typeface="Arial" charset="0"/>
              </a:rPr>
              <a:t>A recent study on patients with Ludwig</a:t>
            </a:r>
            <a:r>
              <a:rPr lang="ja-JP" altLang="en-US">
                <a:solidFill>
                  <a:srgbClr val="000000"/>
                </a:solidFill>
                <a:latin typeface="Arial" charset="0"/>
              </a:rPr>
              <a:t>’</a:t>
            </a:r>
            <a:r>
              <a:rPr lang="en-US" altLang="ja-JP">
                <a:solidFill>
                  <a:srgbClr val="000000"/>
                </a:solidFill>
                <a:latin typeface="Arial" charset="0"/>
              </a:rPr>
              <a:t>s angina showed that tracheal intubation with a flexible bronchoscope using topical anesthesia provided good airway management. </a:t>
            </a:r>
          </a:p>
          <a:p>
            <a:pPr eaLnBrk="1" hangingPunct="1">
              <a:lnSpc>
                <a:spcPct val="95000"/>
              </a:lnSpc>
              <a:buClr>
                <a:srgbClr val="FF0000"/>
              </a:buClr>
              <a:buSzPct val="100000"/>
            </a:pPr>
            <a:endParaRPr lang="en-US" altLang="en-US">
              <a:solidFill>
                <a:srgbClr val="000000"/>
              </a:solidFill>
              <a:latin typeface="Arial" charset="0"/>
            </a:endParaRPr>
          </a:p>
        </p:txBody>
      </p:sp>
      <p:pic>
        <p:nvPicPr>
          <p:cNvPr id="2" name="Audio 1">
            <a:hlinkClick r:id="" action="ppaction://media"/>
            <a:extLst>
              <a:ext uri="{FF2B5EF4-FFF2-40B4-BE49-F238E27FC236}">
                <a16:creationId xmlns:a16="http://schemas.microsoft.com/office/drawing/2014/main" id="{0C895BC4-58E3-45DB-AD2E-629F731F23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19476337"/>
      </p:ext>
    </p:extLst>
  </p:cSld>
  <p:clrMapOvr>
    <a:masterClrMapping/>
  </p:clrMapOvr>
  <mc:AlternateContent xmlns:mc="http://schemas.openxmlformats.org/markup-compatibility/2006">
    <mc:Choice xmlns:p14="http://schemas.microsoft.com/office/powerpoint/2010/main" Requires="p14">
      <p:transition spd="slow" p14:dur="2000" advTm="57582"/>
    </mc:Choice>
    <mc:Fallback>
      <p:transition spd="slow" advTm="5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ctrTitle"/>
          </p:nvPr>
        </p:nvSpPr>
        <p:spPr>
          <a:xfrm>
            <a:off x="405765" y="274320"/>
            <a:ext cx="8332470" cy="640080"/>
          </a:xfrm>
          <a:ln>
            <a:miter lim="800000"/>
            <a:headEnd/>
            <a:tailEnd/>
          </a:ln>
        </p:spPr>
        <p:txBody>
          <a:bodyPr rIns="0">
            <a:normAutofit fontScale="90000"/>
          </a:bodyPr>
          <a:lstStyle/>
          <a:p>
            <a:pPr algn="l">
              <a:lnSpc>
                <a:spcPct val="95000"/>
              </a:lnSpc>
              <a:defRPr/>
            </a:pPr>
            <a:r>
              <a:rPr lang="en-US" sz="4900">
                <a:solidFill>
                  <a:srgbClr val="FF0000"/>
                </a:solidFill>
                <a:latin typeface="Arial" charset="0"/>
              </a:rPr>
              <a:t>Antibiotic agent</a:t>
            </a:r>
          </a:p>
        </p:txBody>
      </p:sp>
      <p:sp>
        <p:nvSpPr>
          <p:cNvPr id="35843" name="Text Box 4"/>
          <p:cNvSpPr txBox="1">
            <a:spLocks noChangeArrowheads="1"/>
          </p:cNvSpPr>
          <p:nvPr/>
        </p:nvSpPr>
        <p:spPr bwMode="auto">
          <a:xfrm>
            <a:off x="40005" y="1188720"/>
            <a:ext cx="9292590" cy="5403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5000"/>
              </a:lnSpc>
            </a:pPr>
            <a:r>
              <a:rPr lang="en-US" altLang="en-US" sz="2500" b="1">
                <a:solidFill>
                  <a:srgbClr val="FF0000"/>
                </a:solidFill>
                <a:latin typeface="Arial" charset="0"/>
              </a:rPr>
              <a:t>Early aggressive antibiotic therapy:</a:t>
            </a:r>
          </a:p>
          <a:p>
            <a:pPr eaLnBrk="1" hangingPunct="1">
              <a:lnSpc>
                <a:spcPct val="95000"/>
              </a:lnSpc>
              <a:buFont typeface="Arial" charset="0"/>
              <a:buChar char="•"/>
            </a:pPr>
            <a:r>
              <a:rPr lang="en-US" altLang="en-US" sz="2500">
                <a:solidFill>
                  <a:srgbClr val="000000"/>
                </a:solidFill>
                <a:latin typeface="Arial" charset="0"/>
              </a:rPr>
              <a:t> Initial antibiotic therapy is targeted at gram-positive organisms 	and oral cavity anaerobes.</a:t>
            </a:r>
          </a:p>
          <a:p>
            <a:pPr eaLnBrk="1" hangingPunct="1">
              <a:lnSpc>
                <a:spcPct val="95000"/>
              </a:lnSpc>
              <a:buFont typeface="Arial" charset="0"/>
              <a:buChar char="•"/>
            </a:pPr>
            <a:endParaRPr lang="en-US" altLang="en-US" sz="2500">
              <a:solidFill>
                <a:srgbClr val="000000"/>
              </a:solidFill>
              <a:latin typeface="Arial" charset="0"/>
            </a:endParaRPr>
          </a:p>
          <a:p>
            <a:pPr eaLnBrk="1" hangingPunct="1">
              <a:lnSpc>
                <a:spcPct val="95000"/>
              </a:lnSpc>
              <a:buFont typeface="Arial" charset="0"/>
              <a:buChar char="•"/>
            </a:pPr>
            <a:r>
              <a:rPr lang="en-US" altLang="en-US" sz="2500">
                <a:solidFill>
                  <a:srgbClr val="000000"/>
                </a:solidFill>
                <a:latin typeface="Arial" charset="0"/>
              </a:rPr>
              <a:t>Empiric therapy with IV penicillin G, or metro­nidazole is 	recommended before culture and sensitivity results are 	available.</a:t>
            </a:r>
          </a:p>
          <a:p>
            <a:pPr eaLnBrk="1" hangingPunct="1">
              <a:lnSpc>
                <a:spcPct val="95000"/>
              </a:lnSpc>
              <a:buFont typeface="Arial" charset="0"/>
              <a:buChar char="•"/>
            </a:pPr>
            <a:endParaRPr lang="en-US" altLang="en-US" sz="2500" baseline="30000">
              <a:solidFill>
                <a:srgbClr val="000000"/>
              </a:solidFill>
              <a:latin typeface="Arial" charset="0"/>
            </a:endParaRPr>
          </a:p>
          <a:p>
            <a:pPr eaLnBrk="1" hangingPunct="1">
              <a:lnSpc>
                <a:spcPct val="95000"/>
              </a:lnSpc>
              <a:buFont typeface="Arial" charset="0"/>
              <a:buChar char="•"/>
            </a:pPr>
            <a:r>
              <a:rPr lang="en-US" altLang="en-US" sz="2500">
                <a:solidFill>
                  <a:srgbClr val="000000"/>
                </a:solidFill>
                <a:latin typeface="Arial" charset="0"/>
              </a:rPr>
              <a:t>Some experts recommend the addition of gentamicin.</a:t>
            </a:r>
          </a:p>
          <a:p>
            <a:pPr eaLnBrk="1" hangingPunct="1">
              <a:lnSpc>
                <a:spcPct val="95000"/>
              </a:lnSpc>
              <a:buFont typeface="Arial" charset="0"/>
              <a:buChar char="•"/>
            </a:pPr>
            <a:endParaRPr lang="en-US" altLang="en-US" sz="2500">
              <a:solidFill>
                <a:srgbClr val="000000"/>
              </a:solidFill>
              <a:latin typeface="Arial" charset="0"/>
            </a:endParaRPr>
          </a:p>
          <a:p>
            <a:pPr eaLnBrk="1" hangingPunct="1">
              <a:lnSpc>
                <a:spcPct val="95000"/>
              </a:lnSpc>
              <a:buFont typeface="Arial" charset="0"/>
              <a:buChar char="•"/>
            </a:pPr>
            <a:r>
              <a:rPr lang="en-US" altLang="en-US" sz="2500">
                <a:solidFill>
                  <a:srgbClr val="000000"/>
                </a:solidFill>
                <a:latin typeface="Arial" charset="0"/>
              </a:rPr>
              <a:t>In penicillin-allergic patients, use clindamycin. </a:t>
            </a:r>
          </a:p>
          <a:p>
            <a:pPr eaLnBrk="1" hangingPunct="1">
              <a:lnSpc>
                <a:spcPct val="95000"/>
              </a:lnSpc>
              <a:buFont typeface="Arial" charset="0"/>
              <a:buChar char="•"/>
            </a:pPr>
            <a:endParaRPr lang="en-US" altLang="en-US" sz="2500">
              <a:solidFill>
                <a:srgbClr val="000000"/>
              </a:solidFill>
              <a:latin typeface="Arial" charset="0"/>
            </a:endParaRPr>
          </a:p>
          <a:p>
            <a:pPr eaLnBrk="1" hangingPunct="1">
              <a:lnSpc>
                <a:spcPct val="95000"/>
              </a:lnSpc>
              <a:buFont typeface="Arial" charset="0"/>
              <a:buChar char="•"/>
            </a:pPr>
            <a:r>
              <a:rPr lang="en-US" altLang="en-US" sz="2500">
                <a:solidFill>
                  <a:srgbClr val="000000"/>
                </a:solidFill>
                <a:latin typeface="Arial" charset="0"/>
              </a:rPr>
              <a:t>IV dexamethasone, given for 48 h, has been beneficial in 	reducing edema.</a:t>
            </a:r>
          </a:p>
          <a:p>
            <a:pPr eaLnBrk="1" hangingPunct="1">
              <a:lnSpc>
                <a:spcPct val="95000"/>
              </a:lnSpc>
              <a:buClr>
                <a:srgbClr val="000000"/>
              </a:buClr>
              <a:buSzPct val="100000"/>
            </a:pPr>
            <a:endParaRPr lang="en-US" altLang="en-US" sz="2500">
              <a:solidFill>
                <a:srgbClr val="000000"/>
              </a:solidFill>
              <a:latin typeface="Arial" charset="0"/>
            </a:endParaRPr>
          </a:p>
        </p:txBody>
      </p:sp>
      <p:pic>
        <p:nvPicPr>
          <p:cNvPr id="2" name="Audio 1">
            <a:hlinkClick r:id="" action="ppaction://media"/>
            <a:extLst>
              <a:ext uri="{FF2B5EF4-FFF2-40B4-BE49-F238E27FC236}">
                <a16:creationId xmlns:a16="http://schemas.microsoft.com/office/drawing/2014/main" id="{81D6F685-9D58-4FFE-B95F-EED220FA28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10226949"/>
      </p:ext>
    </p:extLst>
  </p:cSld>
  <p:clrMapOvr>
    <a:masterClrMapping/>
  </p:clrMapOvr>
  <mc:AlternateContent xmlns:mc="http://schemas.openxmlformats.org/markup-compatibility/2006">
    <mc:Choice xmlns:p14="http://schemas.microsoft.com/office/powerpoint/2010/main" Requires="p14">
      <p:transition spd="slow" p14:dur="2000" advTm="37990"/>
    </mc:Choice>
    <mc:Fallback>
      <p:transition spd="slow" advTm="3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ctrTitle"/>
          </p:nvPr>
        </p:nvSpPr>
        <p:spPr>
          <a:xfrm>
            <a:off x="405765" y="197170"/>
            <a:ext cx="8332470" cy="717233"/>
          </a:xfrm>
          <a:ln>
            <a:miter lim="800000"/>
            <a:headEnd/>
            <a:tailEnd/>
          </a:ln>
        </p:spPr>
        <p:txBody>
          <a:bodyPr rIns="0">
            <a:normAutofit fontScale="90000"/>
          </a:bodyPr>
          <a:lstStyle/>
          <a:p>
            <a:pPr algn="l">
              <a:lnSpc>
                <a:spcPct val="95000"/>
              </a:lnSpc>
              <a:defRPr/>
            </a:pPr>
            <a:r>
              <a:rPr lang="en-US" sz="4500">
                <a:solidFill>
                  <a:srgbClr val="FF0000"/>
                </a:solidFill>
                <a:latin typeface="Arial" charset="0"/>
              </a:rPr>
              <a:t>Use of Steroids</a:t>
            </a:r>
          </a:p>
        </p:txBody>
      </p:sp>
      <p:sp>
        <p:nvSpPr>
          <p:cNvPr id="36867" name="Text Box 4"/>
          <p:cNvSpPr txBox="1">
            <a:spLocks noChangeArrowheads="1"/>
          </p:cNvSpPr>
          <p:nvPr/>
        </p:nvSpPr>
        <p:spPr bwMode="auto">
          <a:xfrm>
            <a:off x="40005" y="1264444"/>
            <a:ext cx="9063990" cy="3537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pPr>
            <a:r>
              <a:rPr lang="en-US" altLang="en-US">
                <a:solidFill>
                  <a:srgbClr val="FF0000"/>
                </a:solidFill>
                <a:latin typeface="Arial" charset="0"/>
              </a:rPr>
              <a:t>a) </a:t>
            </a:r>
            <a:r>
              <a:rPr lang="en-US" altLang="en-US">
                <a:solidFill>
                  <a:srgbClr val="000000"/>
                </a:solidFill>
                <a:latin typeface="Arial" charset="0"/>
              </a:rPr>
              <a:t>IV dexamethasone (eg, Dalalone, Decadron, Dexasone), given for 48 hours, can decrease edema and cellulitis and thus help maintain the integrity of the airway and enhance antibiotic penetration.</a:t>
            </a:r>
          </a:p>
          <a:p>
            <a:pPr eaLnBrk="1" hangingPunct="1">
              <a:lnSpc>
                <a:spcPct val="95000"/>
              </a:lnSpc>
            </a:pPr>
            <a:r>
              <a:rPr lang="en-US" altLang="en-US">
                <a:solidFill>
                  <a:srgbClr val="FF0000"/>
                </a:solidFill>
                <a:latin typeface="Arial" charset="0"/>
              </a:rPr>
              <a:t>b) </a:t>
            </a:r>
            <a:r>
              <a:rPr lang="en-US" altLang="en-US">
                <a:solidFill>
                  <a:srgbClr val="000000"/>
                </a:solidFill>
                <a:latin typeface="Arial" charset="0"/>
              </a:rPr>
              <a:t>Dexamethasone 10-20 mg IV</a:t>
            </a:r>
          </a:p>
          <a:p>
            <a:pPr lvl="1" eaLnBrk="1" hangingPunct="1">
              <a:lnSpc>
                <a:spcPct val="95000"/>
              </a:lnSpc>
              <a:buClr>
                <a:srgbClr val="000000"/>
              </a:buClr>
              <a:buSzPct val="100000"/>
              <a:buFontTx/>
              <a:buChar char=" "/>
            </a:pPr>
            <a:r>
              <a:rPr lang="en-US" altLang="en-US">
                <a:solidFill>
                  <a:srgbClr val="000000"/>
                </a:solidFill>
                <a:latin typeface="Arial" charset="0"/>
              </a:rPr>
              <a:t>Then 4-6 mg Q6 for 8 doses (Busch) </a:t>
            </a:r>
          </a:p>
          <a:p>
            <a:pPr lvl="1" eaLnBrk="1" hangingPunct="1">
              <a:lnSpc>
                <a:spcPct val="95000"/>
              </a:lnSpc>
              <a:buClr>
                <a:srgbClr val="000000"/>
              </a:buClr>
              <a:buSzPct val="100000"/>
              <a:buFontTx/>
              <a:buChar char=" "/>
            </a:pPr>
            <a:endParaRPr lang="en-US" altLang="en-US">
              <a:solidFill>
                <a:srgbClr val="000000"/>
              </a:solidFill>
              <a:latin typeface="Arial" charset="0"/>
            </a:endParaRPr>
          </a:p>
          <a:p>
            <a:pPr lvl="1" eaLnBrk="1" hangingPunct="1">
              <a:lnSpc>
                <a:spcPct val="95000"/>
              </a:lnSpc>
              <a:buClr>
                <a:srgbClr val="FF0000"/>
              </a:buClr>
              <a:buSzPct val="100000"/>
              <a:buFontTx/>
              <a:buChar char=" "/>
            </a:pPr>
            <a:r>
              <a:rPr lang="ja-JP" altLang="en-US">
                <a:solidFill>
                  <a:srgbClr val="FF0000"/>
                </a:solidFill>
                <a:latin typeface="Arial" charset="0"/>
              </a:rPr>
              <a:t>“</a:t>
            </a:r>
            <a:r>
              <a:rPr lang="en-US" altLang="ja-JP">
                <a:solidFill>
                  <a:srgbClr val="FF0000"/>
                </a:solidFill>
                <a:latin typeface="Arial" charset="0"/>
              </a:rPr>
              <a:t>Used routinely when airway compromise suspected</a:t>
            </a:r>
            <a:r>
              <a:rPr lang="ja-JP" altLang="en-US">
                <a:solidFill>
                  <a:srgbClr val="FF0000"/>
                </a:solidFill>
                <a:latin typeface="Arial" charset="0"/>
              </a:rPr>
              <a:t>”</a:t>
            </a:r>
            <a:endParaRPr lang="en-US" altLang="ja-JP">
              <a:solidFill>
                <a:srgbClr val="FF0000"/>
              </a:solidFill>
              <a:latin typeface="Arial" charset="0"/>
            </a:endParaRPr>
          </a:p>
          <a:p>
            <a:pPr lvl="1" eaLnBrk="1" hangingPunct="1">
              <a:lnSpc>
                <a:spcPct val="95000"/>
              </a:lnSpc>
              <a:buClr>
                <a:srgbClr val="FF0000"/>
              </a:buClr>
              <a:buSzPct val="100000"/>
              <a:buFontTx/>
              <a:buChar char=" "/>
            </a:pPr>
            <a:r>
              <a:rPr lang="en-US" altLang="en-US">
                <a:solidFill>
                  <a:srgbClr val="FF0000"/>
                </a:solidFill>
                <a:latin typeface="Arial" charset="0"/>
              </a:rPr>
              <a:t>(Larawin et al.)</a:t>
            </a:r>
          </a:p>
          <a:p>
            <a:pPr eaLnBrk="1" hangingPunct="1">
              <a:lnSpc>
                <a:spcPct val="95000"/>
              </a:lnSpc>
              <a:buClr>
                <a:srgbClr val="FF0000"/>
              </a:buClr>
              <a:buSzPct val="100000"/>
            </a:pPr>
            <a:endParaRPr lang="en-US" altLang="en-US" sz="2600">
              <a:solidFill>
                <a:srgbClr val="000000"/>
              </a:solidFill>
              <a:latin typeface="Arial" charset="0"/>
            </a:endParaRPr>
          </a:p>
        </p:txBody>
      </p:sp>
      <p:pic>
        <p:nvPicPr>
          <p:cNvPr id="2" name="Audio 1">
            <a:hlinkClick r:id="" action="ppaction://media"/>
            <a:extLst>
              <a:ext uri="{FF2B5EF4-FFF2-40B4-BE49-F238E27FC236}">
                <a16:creationId xmlns:a16="http://schemas.microsoft.com/office/drawing/2014/main" id="{DCD31CD0-876A-400B-9223-DA7F04EC46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28839368"/>
      </p:ext>
    </p:extLst>
  </p:cSld>
  <p:clrMapOvr>
    <a:masterClrMapping/>
  </p:clrMapOvr>
  <mc:AlternateContent xmlns:mc="http://schemas.openxmlformats.org/markup-compatibility/2006">
    <mc:Choice xmlns:p14="http://schemas.microsoft.com/office/powerpoint/2010/main" Requires="p14">
      <p:transition spd="slow" p14:dur="2000" advTm="18367"/>
    </mc:Choice>
    <mc:Fallback>
      <p:transition spd="slow" advTm="18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ctrTitle"/>
          </p:nvPr>
        </p:nvSpPr>
        <p:spPr>
          <a:xfrm>
            <a:off x="405765" y="45720"/>
            <a:ext cx="8332470" cy="868680"/>
          </a:xfrm>
          <a:ln>
            <a:miter lim="800000"/>
            <a:headEnd/>
            <a:tailEnd/>
          </a:ln>
        </p:spPr>
        <p:txBody>
          <a:bodyPr rIns="0">
            <a:normAutofit fontScale="90000"/>
          </a:bodyPr>
          <a:lstStyle/>
          <a:p>
            <a:pPr algn="l">
              <a:lnSpc>
                <a:spcPct val="95000"/>
              </a:lnSpc>
              <a:defRPr/>
            </a:pPr>
            <a:r>
              <a:rPr lang="en-US" sz="5400">
                <a:solidFill>
                  <a:srgbClr val="FF0000"/>
                </a:solidFill>
                <a:latin typeface="Arial" charset="0"/>
              </a:rPr>
              <a:t>Surgical intervention:</a:t>
            </a:r>
          </a:p>
        </p:txBody>
      </p:sp>
      <p:sp>
        <p:nvSpPr>
          <p:cNvPr id="37891" name="Text Box 4"/>
          <p:cNvSpPr txBox="1">
            <a:spLocks noChangeArrowheads="1"/>
          </p:cNvSpPr>
          <p:nvPr/>
        </p:nvSpPr>
        <p:spPr bwMode="auto">
          <a:xfrm>
            <a:off x="40005" y="960120"/>
            <a:ext cx="9063990" cy="5266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FF0000"/>
              </a:buClr>
              <a:buSzPct val="100000"/>
              <a:buFontTx/>
              <a:buChar char="•"/>
            </a:pPr>
            <a:r>
              <a:rPr lang="en-US" altLang="en-US" sz="2300" b="1" u="sng">
                <a:solidFill>
                  <a:srgbClr val="FF0000"/>
                </a:solidFill>
                <a:latin typeface="Arial" charset="0"/>
              </a:rPr>
              <a:t>Decompression</a:t>
            </a:r>
          </a:p>
          <a:p>
            <a:pPr eaLnBrk="1" hangingPunct="1">
              <a:lnSpc>
                <a:spcPct val="95000"/>
              </a:lnSpc>
            </a:pPr>
            <a:r>
              <a:rPr lang="en-US" altLang="en-US" sz="2100">
                <a:solidFill>
                  <a:srgbClr val="000000"/>
                </a:solidFill>
                <a:latin typeface="Arial" charset="0"/>
              </a:rPr>
              <a:t>Sublingual and Submandibular &amp; Submental spaces.</a:t>
            </a:r>
          </a:p>
          <a:p>
            <a:pPr eaLnBrk="1" hangingPunct="1">
              <a:lnSpc>
                <a:spcPct val="95000"/>
              </a:lnSpc>
            </a:pPr>
            <a:endParaRPr lang="en-US" altLang="en-US" sz="2000">
              <a:solidFill>
                <a:srgbClr val="0F6FC6"/>
              </a:solidFill>
              <a:latin typeface="Arial" charset="0"/>
            </a:endParaRPr>
          </a:p>
          <a:p>
            <a:pPr lvl="1" eaLnBrk="1" hangingPunct="1">
              <a:lnSpc>
                <a:spcPct val="95000"/>
              </a:lnSpc>
              <a:buClr>
                <a:srgbClr val="FF0000"/>
              </a:buClr>
              <a:buSzPct val="100000"/>
              <a:buFontTx/>
              <a:buChar char="•"/>
            </a:pPr>
            <a:r>
              <a:rPr lang="en-US" altLang="en-US" sz="2300" b="1" u="sng">
                <a:solidFill>
                  <a:srgbClr val="FF0000"/>
                </a:solidFill>
                <a:latin typeface="Arial" charset="0"/>
              </a:rPr>
              <a:t>Incision and drainage</a:t>
            </a:r>
          </a:p>
          <a:p>
            <a:pPr eaLnBrk="1" hangingPunct="1">
              <a:lnSpc>
                <a:spcPct val="95000"/>
              </a:lnSpc>
            </a:pPr>
            <a:endParaRPr lang="en-US" altLang="en-US" sz="2100" b="1" u="sng">
              <a:solidFill>
                <a:srgbClr val="FF0000"/>
              </a:solidFill>
              <a:latin typeface="Arial" charset="0"/>
            </a:endParaRPr>
          </a:p>
          <a:p>
            <a:pPr lvl="1" eaLnBrk="1" hangingPunct="1">
              <a:lnSpc>
                <a:spcPct val="95000"/>
              </a:lnSpc>
              <a:buClr>
                <a:srgbClr val="FF0000"/>
              </a:buClr>
              <a:buSzPct val="100000"/>
            </a:pPr>
            <a:r>
              <a:rPr lang="en-US" altLang="en-US" sz="2100">
                <a:solidFill>
                  <a:srgbClr val="FF0000"/>
                </a:solidFill>
                <a:latin typeface="Arial" charset="0"/>
              </a:rPr>
              <a:t>1)</a:t>
            </a:r>
            <a:r>
              <a:rPr lang="en-US" altLang="en-US" sz="2100">
                <a:solidFill>
                  <a:srgbClr val="000000"/>
                </a:solidFill>
                <a:latin typeface="Arial" charset="0"/>
              </a:rPr>
              <a:t> Therapy includes early surgical removal of the source of infection (which is often grossly carious dentition) via extraction, aggressive, and vigorous incision and drainage procedures with appropriate placement of drains, along with intense and prolonged antibiotic therapy and maintenance of a patient airway </a:t>
            </a:r>
          </a:p>
          <a:p>
            <a:pPr eaLnBrk="1" hangingPunct="1">
              <a:lnSpc>
                <a:spcPct val="95000"/>
              </a:lnSpc>
            </a:pPr>
            <a:endParaRPr lang="en-US" altLang="en-US" sz="2100">
              <a:solidFill>
                <a:srgbClr val="FF0000"/>
              </a:solidFill>
              <a:latin typeface="Arial" charset="0"/>
            </a:endParaRPr>
          </a:p>
          <a:p>
            <a:pPr eaLnBrk="1" hangingPunct="1">
              <a:lnSpc>
                <a:spcPct val="95000"/>
              </a:lnSpc>
            </a:pPr>
            <a:endParaRPr lang="en-US" altLang="en-US" sz="2100">
              <a:solidFill>
                <a:srgbClr val="FF0000"/>
              </a:solidFill>
              <a:latin typeface="Arial" charset="0"/>
            </a:endParaRPr>
          </a:p>
          <a:p>
            <a:pPr lvl="1" eaLnBrk="1" hangingPunct="1">
              <a:lnSpc>
                <a:spcPct val="95000"/>
              </a:lnSpc>
              <a:buClr>
                <a:srgbClr val="FF0000"/>
              </a:buClr>
              <a:buSzPct val="100000"/>
            </a:pPr>
            <a:r>
              <a:rPr lang="en-US" altLang="en-US" sz="2100">
                <a:solidFill>
                  <a:srgbClr val="FF0000"/>
                </a:solidFill>
                <a:latin typeface="Arial" charset="0"/>
              </a:rPr>
              <a:t>2) </a:t>
            </a:r>
            <a:r>
              <a:rPr lang="en-US" altLang="en-US" sz="2100">
                <a:solidFill>
                  <a:srgbClr val="000000"/>
                </a:solidFill>
                <a:latin typeface="Arial" charset="0"/>
              </a:rPr>
              <a:t>Surgical drainage is indicated in the presence of clinical</a:t>
            </a:r>
          </a:p>
          <a:p>
            <a:pPr eaLnBrk="1" hangingPunct="1">
              <a:lnSpc>
                <a:spcPct val="95000"/>
              </a:lnSpc>
            </a:pPr>
            <a:r>
              <a:rPr lang="en-US" altLang="en-US" sz="2100">
                <a:solidFill>
                  <a:srgbClr val="FF0000"/>
                </a:solidFill>
                <a:latin typeface="Arial" charset="0"/>
              </a:rPr>
              <a:t>	a) </a:t>
            </a:r>
            <a:r>
              <a:rPr lang="en-US" altLang="en-US" sz="2100">
                <a:solidFill>
                  <a:srgbClr val="000000"/>
                </a:solidFill>
                <a:latin typeface="Arial" charset="0"/>
              </a:rPr>
              <a:t>fluctuance or crepitus,</a:t>
            </a:r>
          </a:p>
          <a:p>
            <a:pPr eaLnBrk="1" hangingPunct="1">
              <a:lnSpc>
                <a:spcPct val="95000"/>
              </a:lnSpc>
            </a:pPr>
            <a:r>
              <a:rPr lang="en-US" altLang="en-US" sz="2100">
                <a:solidFill>
                  <a:srgbClr val="000000"/>
                </a:solidFill>
                <a:latin typeface="Arial" charset="0"/>
              </a:rPr>
              <a:t>	</a:t>
            </a:r>
            <a:r>
              <a:rPr lang="en-US" altLang="en-US" sz="2100">
                <a:solidFill>
                  <a:srgbClr val="FF0000"/>
                </a:solidFill>
                <a:latin typeface="Arial" charset="0"/>
              </a:rPr>
              <a:t>b) </a:t>
            </a:r>
            <a:r>
              <a:rPr lang="en-US" altLang="en-US" sz="2100">
                <a:solidFill>
                  <a:srgbClr val="000000"/>
                </a:solidFill>
                <a:latin typeface="Arial" charset="0"/>
              </a:rPr>
              <a:t>radiologic evidence of fluid collection or air in the soft tissues.	</a:t>
            </a:r>
            <a:r>
              <a:rPr lang="en-US" altLang="en-US" sz="2100">
                <a:solidFill>
                  <a:srgbClr val="FF0000"/>
                </a:solidFill>
                <a:latin typeface="Arial" charset="0"/>
              </a:rPr>
              <a:t>c) </a:t>
            </a:r>
            <a:r>
              <a:rPr lang="en-US" altLang="en-US" sz="2100">
                <a:solidFill>
                  <a:srgbClr val="000000"/>
                </a:solidFill>
                <a:latin typeface="Arial" charset="0"/>
              </a:rPr>
              <a:t>a relative indication is the lack of clinical improvement within 24 			hours of initiation of antibiotic therapy</a:t>
            </a:r>
          </a:p>
        </p:txBody>
      </p:sp>
      <p:sp>
        <p:nvSpPr>
          <p:cNvPr id="37892" name="TextBox 3"/>
          <p:cNvSpPr txBox="1">
            <a:spLocks noChangeArrowheads="1"/>
          </p:cNvSpPr>
          <p:nvPr/>
        </p:nvSpPr>
        <p:spPr bwMode="auto">
          <a:xfrm>
            <a:off x="251460" y="6377940"/>
            <a:ext cx="6858000"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4" tIns="41148" rIns="82294" bIns="41148">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a:t>Ludwigs angina, JAMA , 1940, 114(60)</a:t>
            </a:r>
          </a:p>
        </p:txBody>
      </p:sp>
      <p:pic>
        <p:nvPicPr>
          <p:cNvPr id="2" name="Audio 1">
            <a:hlinkClick r:id="" action="ppaction://media"/>
            <a:extLst>
              <a:ext uri="{FF2B5EF4-FFF2-40B4-BE49-F238E27FC236}">
                <a16:creationId xmlns:a16="http://schemas.microsoft.com/office/drawing/2014/main" id="{D08C136C-7452-4D7B-8FD7-2C89D544DD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32889722"/>
      </p:ext>
    </p:extLst>
  </p:cSld>
  <p:clrMapOvr>
    <a:masterClrMapping/>
  </p:clrMapOvr>
  <mc:AlternateContent xmlns:mc="http://schemas.openxmlformats.org/markup-compatibility/2006">
    <mc:Choice xmlns:p14="http://schemas.microsoft.com/office/powerpoint/2010/main" Requires="p14">
      <p:transition spd="slow" p14:dur="2000" advTm="60193"/>
    </mc:Choice>
    <mc:Fallback>
      <p:transition spd="slow" advTm="60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2494</Words>
  <Application>Microsoft Office PowerPoint</Application>
  <PresentationFormat>On-screen Show (4:3)</PresentationFormat>
  <Paragraphs>346</Paragraphs>
  <Slides>44</Slides>
  <Notes>0</Notes>
  <HiddenSlides>0</HiddenSlides>
  <MMClips>31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Constantia</vt:lpstr>
      <vt:lpstr>Times New Roman</vt:lpstr>
      <vt:lpstr>Office Theme</vt:lpstr>
      <vt:lpstr>Management Of Ludwig Angina</vt:lpstr>
      <vt:lpstr>Treatment:</vt:lpstr>
      <vt:lpstr>Airway maintenance:</vt:lpstr>
      <vt:lpstr> Airway assessment</vt:lpstr>
      <vt:lpstr>Airway Maintenance</vt:lpstr>
      <vt:lpstr>Airway Management:</vt:lpstr>
      <vt:lpstr>Antibiotic agent</vt:lpstr>
      <vt:lpstr>Use of Steroids</vt:lpstr>
      <vt:lpstr>Surgical intervention:</vt:lpstr>
      <vt:lpstr>PowerPoint Presentation</vt:lpstr>
      <vt:lpstr>a</vt:lpstr>
      <vt:lpstr>Incisional Planes:</vt:lpstr>
      <vt:lpstr>PowerPoint Presentation</vt:lpstr>
      <vt:lpstr>PowerPoint Presentation</vt:lpstr>
      <vt:lpstr>PowerPoint Presentation</vt:lpstr>
      <vt:lpstr>Ludwig's Angina &amp; Pregnancy </vt:lpstr>
      <vt:lpstr>PowerPoint Presentation</vt:lpstr>
      <vt:lpstr>Ludwig's &amp; Pregnancy </vt:lpstr>
      <vt:lpstr>Management :</vt:lpstr>
      <vt:lpstr>Management Cont…….</vt:lpstr>
      <vt:lpstr>PowerPoint Presentation</vt:lpstr>
      <vt:lpstr>PowerPoint Presentation</vt:lpstr>
      <vt:lpstr>PowerPoint Presentation</vt:lpstr>
      <vt:lpstr>PowerPoint Presentation</vt:lpstr>
      <vt:lpstr>Complications:</vt:lpstr>
      <vt:lpstr>Conclusion:</vt:lpstr>
      <vt:lpstr>IMPORTANT NOTE:</vt:lpstr>
      <vt:lpstr>Ludwig’s Angina: A Rare Case Report </vt:lpstr>
      <vt:lpstr>PowerPoint Presentation</vt:lpstr>
      <vt:lpstr>REFERENCES</vt:lpstr>
      <vt:lpstr>PowerPoint Presentation</vt:lpstr>
      <vt:lpstr>QUESTIONS</vt:lpstr>
      <vt:lpstr>MCQ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Ludwig's angina and airway considerations: a case report Anand H Kulkarni et al</vt:lpstr>
      <vt:lpstr>A Rare Complication of Tooth Abscess — Ludwig’s Angina and Mediastinitis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Treatment:</dc:title>
  <dc:creator>hp1</dc:creator>
  <cp:lastModifiedBy>admin</cp:lastModifiedBy>
  <cp:revision>5</cp:revision>
  <dcterms:created xsi:type="dcterms:W3CDTF">2006-08-16T00:00:00Z</dcterms:created>
  <dcterms:modified xsi:type="dcterms:W3CDTF">2020-08-24T16:06:32Z</dcterms:modified>
</cp:coreProperties>
</file>