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0" r:id="rId2"/>
    <p:sldId id="284" r:id="rId3"/>
    <p:sldId id="285" r:id="rId4"/>
    <p:sldId id="286" r:id="rId5"/>
    <p:sldId id="287" r:id="rId6"/>
    <p:sldId id="288" r:id="rId7"/>
    <p:sldId id="289" r:id="rId8"/>
    <p:sldId id="291" r:id="rId9"/>
    <p:sldId id="290" r:id="rId10"/>
    <p:sldId id="292" r:id="rId11"/>
    <p:sldId id="293" r:id="rId12"/>
    <p:sldId id="294" r:id="rId13"/>
    <p:sldId id="295" r:id="rId14"/>
    <p:sldId id="296" r:id="rId15"/>
    <p:sldId id="297" r:id="rId16"/>
    <p:sldId id="298" r:id="rId17"/>
    <p:sldId id="28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1A7AFA-5679-49A5-81E9-38D73791B907}" type="doc">
      <dgm:prSet loTypeId="urn:microsoft.com/office/officeart/2009/layout/CircleArrowProcess" loCatId="process" qsTypeId="urn:microsoft.com/office/officeart/2005/8/quickstyle/simple1" qsCatId="simple" csTypeId="urn:microsoft.com/office/officeart/2005/8/colors/accent1_1" csCatId="accent1" phldr="1"/>
      <dgm:spPr/>
      <dgm:t>
        <a:bodyPr/>
        <a:lstStyle/>
        <a:p>
          <a:endParaRPr lang="en-IN"/>
        </a:p>
      </dgm:t>
    </dgm:pt>
    <dgm:pt modelId="{18D2C0EE-AC8C-426B-8572-492A8B0EE15D}">
      <dgm:prSet phldrT="[Text]" custT="1"/>
      <dgm:spPr/>
      <dgm:t>
        <a:bodyPr/>
        <a:lstStyle/>
        <a:p>
          <a:r>
            <a:rPr lang="en-IN" sz="2800" b="1" dirty="0" smtClean="0"/>
            <a:t>Validity</a:t>
          </a:r>
          <a:endParaRPr lang="en-IN" sz="1500" b="1" dirty="0"/>
        </a:p>
      </dgm:t>
    </dgm:pt>
    <dgm:pt modelId="{B3E7C331-6A02-42A2-BCA2-23EF33044349}" type="parTrans" cxnId="{CCA17713-4762-4506-9AFF-F8A800A5CB3C}">
      <dgm:prSet/>
      <dgm:spPr/>
      <dgm:t>
        <a:bodyPr/>
        <a:lstStyle/>
        <a:p>
          <a:endParaRPr lang="en-IN"/>
        </a:p>
      </dgm:t>
    </dgm:pt>
    <dgm:pt modelId="{E442C7DA-4FE8-428D-827F-BBC4FE9B671E}" type="sibTrans" cxnId="{CCA17713-4762-4506-9AFF-F8A800A5CB3C}">
      <dgm:prSet/>
      <dgm:spPr/>
      <dgm:t>
        <a:bodyPr/>
        <a:lstStyle/>
        <a:p>
          <a:endParaRPr lang="en-IN"/>
        </a:p>
      </dgm:t>
    </dgm:pt>
    <dgm:pt modelId="{73B48B09-0A19-4C0E-A94D-7E4779CC6675}">
      <dgm:prSet phldrT="[Text]" custT="1"/>
      <dgm:spPr/>
      <dgm:t>
        <a:bodyPr/>
        <a:lstStyle/>
        <a:p>
          <a:r>
            <a:rPr lang="en-IN" sz="2800" b="1" dirty="0" smtClean="0"/>
            <a:t>Reliability </a:t>
          </a:r>
          <a:endParaRPr lang="en-IN" sz="2800" b="1" dirty="0"/>
        </a:p>
      </dgm:t>
    </dgm:pt>
    <dgm:pt modelId="{1E753212-8596-4BB9-9450-2E657BB70084}" type="parTrans" cxnId="{6BBD7EFB-7C4B-409D-A3F5-2D23716DA151}">
      <dgm:prSet/>
      <dgm:spPr/>
      <dgm:t>
        <a:bodyPr/>
        <a:lstStyle/>
        <a:p>
          <a:endParaRPr lang="en-IN"/>
        </a:p>
      </dgm:t>
    </dgm:pt>
    <dgm:pt modelId="{0E9CE480-A191-483C-B1AD-44AAFAC4B935}" type="sibTrans" cxnId="{6BBD7EFB-7C4B-409D-A3F5-2D23716DA151}">
      <dgm:prSet/>
      <dgm:spPr/>
      <dgm:t>
        <a:bodyPr/>
        <a:lstStyle/>
        <a:p>
          <a:endParaRPr lang="en-IN"/>
        </a:p>
      </dgm:t>
    </dgm:pt>
    <dgm:pt modelId="{786A3854-A873-44E2-81A3-5C9555E23113}">
      <dgm:prSet phldrT="[Text]" custT="1"/>
      <dgm:spPr/>
      <dgm:t>
        <a:bodyPr/>
        <a:lstStyle/>
        <a:p>
          <a:r>
            <a:rPr lang="en-IN" sz="2800" b="1" dirty="0" smtClean="0"/>
            <a:t>Standardization</a:t>
          </a:r>
          <a:endParaRPr lang="en-IN" sz="2800" b="1" dirty="0"/>
        </a:p>
      </dgm:t>
    </dgm:pt>
    <dgm:pt modelId="{7CC76D3F-F924-4BB2-A086-BD10511C8F25}" type="parTrans" cxnId="{B0906BB4-6E06-430C-8FFB-A74095F5E12E}">
      <dgm:prSet/>
      <dgm:spPr/>
      <dgm:t>
        <a:bodyPr/>
        <a:lstStyle/>
        <a:p>
          <a:endParaRPr lang="en-IN"/>
        </a:p>
      </dgm:t>
    </dgm:pt>
    <dgm:pt modelId="{67AE6F5C-F039-4BF9-815F-A317AC246FAD}" type="sibTrans" cxnId="{B0906BB4-6E06-430C-8FFB-A74095F5E12E}">
      <dgm:prSet/>
      <dgm:spPr/>
      <dgm:t>
        <a:bodyPr/>
        <a:lstStyle/>
        <a:p>
          <a:endParaRPr lang="en-IN"/>
        </a:p>
      </dgm:t>
    </dgm:pt>
    <dgm:pt modelId="{2436DEB9-FB6F-41EC-BB0A-6C39DE30F7DE}" type="pres">
      <dgm:prSet presAssocID="{8A1A7AFA-5679-49A5-81E9-38D73791B907}" presName="Name0" presStyleCnt="0">
        <dgm:presLayoutVars>
          <dgm:chMax val="7"/>
          <dgm:chPref val="7"/>
          <dgm:dir/>
          <dgm:animLvl val="lvl"/>
        </dgm:presLayoutVars>
      </dgm:prSet>
      <dgm:spPr/>
      <dgm:t>
        <a:bodyPr/>
        <a:lstStyle/>
        <a:p>
          <a:endParaRPr lang="en-IN"/>
        </a:p>
      </dgm:t>
    </dgm:pt>
    <dgm:pt modelId="{93913771-9924-48C6-A816-3A95FD82A144}" type="pres">
      <dgm:prSet presAssocID="{18D2C0EE-AC8C-426B-8572-492A8B0EE15D}" presName="Accent1" presStyleCnt="0"/>
      <dgm:spPr/>
    </dgm:pt>
    <dgm:pt modelId="{16790A43-48BB-4896-A551-167A39D2169C}" type="pres">
      <dgm:prSet presAssocID="{18D2C0EE-AC8C-426B-8572-492A8B0EE15D}" presName="Accent" presStyleLbl="node1" presStyleIdx="0" presStyleCnt="3" custScaleX="134787"/>
      <dgm:spPr/>
    </dgm:pt>
    <dgm:pt modelId="{BF0F08FD-837F-454D-B6B4-F866BE7F19AE}" type="pres">
      <dgm:prSet presAssocID="{18D2C0EE-AC8C-426B-8572-492A8B0EE15D}" presName="Parent1" presStyleLbl="revTx" presStyleIdx="0" presStyleCnt="3">
        <dgm:presLayoutVars>
          <dgm:chMax val="1"/>
          <dgm:chPref val="1"/>
          <dgm:bulletEnabled val="1"/>
        </dgm:presLayoutVars>
      </dgm:prSet>
      <dgm:spPr/>
      <dgm:t>
        <a:bodyPr/>
        <a:lstStyle/>
        <a:p>
          <a:endParaRPr lang="en-IN"/>
        </a:p>
      </dgm:t>
    </dgm:pt>
    <dgm:pt modelId="{7C1443D5-0854-4F1C-A2DE-341057BB959B}" type="pres">
      <dgm:prSet presAssocID="{73B48B09-0A19-4C0E-A94D-7E4779CC6675}" presName="Accent2" presStyleCnt="0"/>
      <dgm:spPr/>
    </dgm:pt>
    <dgm:pt modelId="{F733CD0B-C71D-4CD2-BF32-EA4313BB9EB6}" type="pres">
      <dgm:prSet presAssocID="{73B48B09-0A19-4C0E-A94D-7E4779CC6675}" presName="Accent" presStyleLbl="node1" presStyleIdx="1" presStyleCnt="3" custScaleX="128578"/>
      <dgm:spPr/>
    </dgm:pt>
    <dgm:pt modelId="{9B086F74-DADE-44D3-8737-B795758E63CE}" type="pres">
      <dgm:prSet presAssocID="{73B48B09-0A19-4C0E-A94D-7E4779CC6675}" presName="Parent2" presStyleLbl="revTx" presStyleIdx="1" presStyleCnt="3" custScaleX="133363" custScaleY="128826">
        <dgm:presLayoutVars>
          <dgm:chMax val="1"/>
          <dgm:chPref val="1"/>
          <dgm:bulletEnabled val="1"/>
        </dgm:presLayoutVars>
      </dgm:prSet>
      <dgm:spPr/>
      <dgm:t>
        <a:bodyPr/>
        <a:lstStyle/>
        <a:p>
          <a:endParaRPr lang="en-IN"/>
        </a:p>
      </dgm:t>
    </dgm:pt>
    <dgm:pt modelId="{7ECC920B-16EA-430C-B260-8B7832BD8EB2}" type="pres">
      <dgm:prSet presAssocID="{786A3854-A873-44E2-81A3-5C9555E23113}" presName="Accent3" presStyleCnt="0"/>
      <dgm:spPr/>
    </dgm:pt>
    <dgm:pt modelId="{63D972E2-4BDF-4D97-AAA3-734A87CB1D20}" type="pres">
      <dgm:prSet presAssocID="{786A3854-A873-44E2-81A3-5C9555E23113}" presName="Accent" presStyleLbl="node1" presStyleIdx="2" presStyleCnt="3" custScaleX="136022"/>
      <dgm:spPr/>
    </dgm:pt>
    <dgm:pt modelId="{61ACA258-9150-4FC7-82ED-2765647D3A78}" type="pres">
      <dgm:prSet presAssocID="{786A3854-A873-44E2-81A3-5C9555E23113}" presName="Parent3" presStyleLbl="revTx" presStyleIdx="2" presStyleCnt="3" custScaleX="180661">
        <dgm:presLayoutVars>
          <dgm:chMax val="1"/>
          <dgm:chPref val="1"/>
          <dgm:bulletEnabled val="1"/>
        </dgm:presLayoutVars>
      </dgm:prSet>
      <dgm:spPr/>
      <dgm:t>
        <a:bodyPr/>
        <a:lstStyle/>
        <a:p>
          <a:endParaRPr lang="en-IN"/>
        </a:p>
      </dgm:t>
    </dgm:pt>
  </dgm:ptLst>
  <dgm:cxnLst>
    <dgm:cxn modelId="{11218A09-7550-419E-A38E-23AD543CA99E}" type="presOf" srcId="{73B48B09-0A19-4C0E-A94D-7E4779CC6675}" destId="{9B086F74-DADE-44D3-8737-B795758E63CE}" srcOrd="0" destOrd="0" presId="urn:microsoft.com/office/officeart/2009/layout/CircleArrowProcess"/>
    <dgm:cxn modelId="{708A6E7F-D623-4613-A26E-8297C4BCD594}" type="presOf" srcId="{18D2C0EE-AC8C-426B-8572-492A8B0EE15D}" destId="{BF0F08FD-837F-454D-B6B4-F866BE7F19AE}" srcOrd="0" destOrd="0" presId="urn:microsoft.com/office/officeart/2009/layout/CircleArrowProcess"/>
    <dgm:cxn modelId="{5CB3D708-6C24-491C-A783-A6872F98A2FF}" type="presOf" srcId="{8A1A7AFA-5679-49A5-81E9-38D73791B907}" destId="{2436DEB9-FB6F-41EC-BB0A-6C39DE30F7DE}" srcOrd="0" destOrd="0" presId="urn:microsoft.com/office/officeart/2009/layout/CircleArrowProcess"/>
    <dgm:cxn modelId="{10872547-2B2B-412B-AA0E-7441F5A13EE2}" type="presOf" srcId="{786A3854-A873-44E2-81A3-5C9555E23113}" destId="{61ACA258-9150-4FC7-82ED-2765647D3A78}" srcOrd="0" destOrd="0" presId="urn:microsoft.com/office/officeart/2009/layout/CircleArrowProcess"/>
    <dgm:cxn modelId="{B0906BB4-6E06-430C-8FFB-A74095F5E12E}" srcId="{8A1A7AFA-5679-49A5-81E9-38D73791B907}" destId="{786A3854-A873-44E2-81A3-5C9555E23113}" srcOrd="2" destOrd="0" parTransId="{7CC76D3F-F924-4BB2-A086-BD10511C8F25}" sibTransId="{67AE6F5C-F039-4BF9-815F-A317AC246FAD}"/>
    <dgm:cxn modelId="{CCA17713-4762-4506-9AFF-F8A800A5CB3C}" srcId="{8A1A7AFA-5679-49A5-81E9-38D73791B907}" destId="{18D2C0EE-AC8C-426B-8572-492A8B0EE15D}" srcOrd="0" destOrd="0" parTransId="{B3E7C331-6A02-42A2-BCA2-23EF33044349}" sibTransId="{E442C7DA-4FE8-428D-827F-BBC4FE9B671E}"/>
    <dgm:cxn modelId="{6BBD7EFB-7C4B-409D-A3F5-2D23716DA151}" srcId="{8A1A7AFA-5679-49A5-81E9-38D73791B907}" destId="{73B48B09-0A19-4C0E-A94D-7E4779CC6675}" srcOrd="1" destOrd="0" parTransId="{1E753212-8596-4BB9-9450-2E657BB70084}" sibTransId="{0E9CE480-A191-483C-B1AD-44AAFAC4B935}"/>
    <dgm:cxn modelId="{6BC0339E-F5EA-418C-A1D0-84CADA36B46F}" type="presParOf" srcId="{2436DEB9-FB6F-41EC-BB0A-6C39DE30F7DE}" destId="{93913771-9924-48C6-A816-3A95FD82A144}" srcOrd="0" destOrd="0" presId="urn:microsoft.com/office/officeart/2009/layout/CircleArrowProcess"/>
    <dgm:cxn modelId="{C4D8D080-8F09-4523-84D1-7278772D67D4}" type="presParOf" srcId="{93913771-9924-48C6-A816-3A95FD82A144}" destId="{16790A43-48BB-4896-A551-167A39D2169C}" srcOrd="0" destOrd="0" presId="urn:microsoft.com/office/officeart/2009/layout/CircleArrowProcess"/>
    <dgm:cxn modelId="{F9F677B5-0A97-471A-AD80-F1B30DCB1039}" type="presParOf" srcId="{2436DEB9-FB6F-41EC-BB0A-6C39DE30F7DE}" destId="{BF0F08FD-837F-454D-B6B4-F866BE7F19AE}" srcOrd="1" destOrd="0" presId="urn:microsoft.com/office/officeart/2009/layout/CircleArrowProcess"/>
    <dgm:cxn modelId="{1226C6FF-4FB3-4435-8996-C1FF10E1EBEB}" type="presParOf" srcId="{2436DEB9-FB6F-41EC-BB0A-6C39DE30F7DE}" destId="{7C1443D5-0854-4F1C-A2DE-341057BB959B}" srcOrd="2" destOrd="0" presId="urn:microsoft.com/office/officeart/2009/layout/CircleArrowProcess"/>
    <dgm:cxn modelId="{8025186A-9EFC-4966-BE3F-78EA74FDB2E9}" type="presParOf" srcId="{7C1443D5-0854-4F1C-A2DE-341057BB959B}" destId="{F733CD0B-C71D-4CD2-BF32-EA4313BB9EB6}" srcOrd="0" destOrd="0" presId="urn:microsoft.com/office/officeart/2009/layout/CircleArrowProcess"/>
    <dgm:cxn modelId="{B20DC7F0-0A6D-428E-B8F8-732E40B11835}" type="presParOf" srcId="{2436DEB9-FB6F-41EC-BB0A-6C39DE30F7DE}" destId="{9B086F74-DADE-44D3-8737-B795758E63CE}" srcOrd="3" destOrd="0" presId="urn:microsoft.com/office/officeart/2009/layout/CircleArrowProcess"/>
    <dgm:cxn modelId="{7043FC04-1AD7-4A63-9A5B-B475548B007F}" type="presParOf" srcId="{2436DEB9-FB6F-41EC-BB0A-6C39DE30F7DE}" destId="{7ECC920B-16EA-430C-B260-8B7832BD8EB2}" srcOrd="4" destOrd="0" presId="urn:microsoft.com/office/officeart/2009/layout/CircleArrowProcess"/>
    <dgm:cxn modelId="{E36ADA1F-8D1F-4489-A802-EDDD6E9F097F}" type="presParOf" srcId="{7ECC920B-16EA-430C-B260-8B7832BD8EB2}" destId="{63D972E2-4BDF-4D97-AAA3-734A87CB1D20}" srcOrd="0" destOrd="0" presId="urn:microsoft.com/office/officeart/2009/layout/CircleArrowProcess"/>
    <dgm:cxn modelId="{17298E7A-27DE-4A3E-BFD6-0AFA6E1E0EC9}" type="presParOf" srcId="{2436DEB9-FB6F-41EC-BB0A-6C39DE30F7DE}" destId="{61ACA258-9150-4FC7-82ED-2765647D3A78}" srcOrd="5" destOrd="0" presId="urn:microsoft.com/office/officeart/2009/layout/CircleArrow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C80467-2D31-46D2-9E20-0B4A1BA8956E}"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IN"/>
        </a:p>
      </dgm:t>
    </dgm:pt>
    <dgm:pt modelId="{41D2AA56-5EF9-4C81-B457-F30785B85E6B}">
      <dgm:prSet phldrT="[Text]" custT="1"/>
      <dgm:spPr/>
      <dgm:t>
        <a:bodyPr/>
        <a:lstStyle/>
        <a:p>
          <a:r>
            <a:rPr lang="en-IN" sz="2400" dirty="0" smtClean="0"/>
            <a:t>Face Validity</a:t>
          </a:r>
          <a:endParaRPr lang="en-IN" sz="2400" dirty="0"/>
        </a:p>
      </dgm:t>
    </dgm:pt>
    <dgm:pt modelId="{77291B4B-E597-455C-8DD0-7339F47EBAA5}" type="parTrans" cxnId="{5F98D47A-04C1-4F04-9DB8-F4585CA5FFF3}">
      <dgm:prSet/>
      <dgm:spPr/>
      <dgm:t>
        <a:bodyPr/>
        <a:lstStyle/>
        <a:p>
          <a:endParaRPr lang="en-IN"/>
        </a:p>
      </dgm:t>
    </dgm:pt>
    <dgm:pt modelId="{2038B07D-F629-411A-817A-62902AAE7275}" type="sibTrans" cxnId="{5F98D47A-04C1-4F04-9DB8-F4585CA5FFF3}">
      <dgm:prSet/>
      <dgm:spPr/>
      <dgm:t>
        <a:bodyPr/>
        <a:lstStyle/>
        <a:p>
          <a:endParaRPr lang="en-IN"/>
        </a:p>
      </dgm:t>
    </dgm:pt>
    <dgm:pt modelId="{2B8EF8ED-6269-4935-AB0A-0E2276B04CF2}">
      <dgm:prSet phldrT="[Text]" custT="1"/>
      <dgm:spPr/>
      <dgm:t>
        <a:bodyPr/>
        <a:lstStyle/>
        <a:p>
          <a:r>
            <a:rPr lang="en-IN" sz="2400" dirty="0" smtClean="0"/>
            <a:t>Content Validity</a:t>
          </a:r>
          <a:endParaRPr lang="en-IN" sz="2400" dirty="0"/>
        </a:p>
      </dgm:t>
    </dgm:pt>
    <dgm:pt modelId="{DA7589A3-02CC-47D4-80C0-10ED4CEAB1BF}" type="parTrans" cxnId="{14943FE0-C3CF-43F8-ACED-DB8332EA0132}">
      <dgm:prSet/>
      <dgm:spPr/>
      <dgm:t>
        <a:bodyPr/>
        <a:lstStyle/>
        <a:p>
          <a:endParaRPr lang="en-IN"/>
        </a:p>
      </dgm:t>
    </dgm:pt>
    <dgm:pt modelId="{96073278-778F-49F1-B321-7051B02D03C4}" type="sibTrans" cxnId="{14943FE0-C3CF-43F8-ACED-DB8332EA0132}">
      <dgm:prSet custT="1"/>
      <dgm:spPr/>
      <dgm:t>
        <a:bodyPr/>
        <a:lstStyle/>
        <a:p>
          <a:endParaRPr lang="en-IN" sz="1600"/>
        </a:p>
      </dgm:t>
    </dgm:pt>
    <dgm:pt modelId="{EC412D85-F533-49DB-A870-71470253F7AE}">
      <dgm:prSet custT="1"/>
      <dgm:spPr/>
      <dgm:t>
        <a:bodyPr/>
        <a:lstStyle/>
        <a:p>
          <a:r>
            <a:rPr lang="en-IN" sz="2400" dirty="0" smtClean="0"/>
            <a:t>Construct validity</a:t>
          </a:r>
          <a:endParaRPr lang="en-IN" sz="2400" dirty="0"/>
        </a:p>
      </dgm:t>
    </dgm:pt>
    <dgm:pt modelId="{9563113B-A04A-498B-9369-6A56B2AFBB1A}" type="parTrans" cxnId="{B9BF112F-7FFC-4425-9F82-2AF20C874A98}">
      <dgm:prSet/>
      <dgm:spPr/>
      <dgm:t>
        <a:bodyPr/>
        <a:lstStyle/>
        <a:p>
          <a:endParaRPr lang="en-IN"/>
        </a:p>
      </dgm:t>
    </dgm:pt>
    <dgm:pt modelId="{E83461C0-BA90-4E9F-9966-324A4BF0A1D9}" type="sibTrans" cxnId="{B9BF112F-7FFC-4425-9F82-2AF20C874A98}">
      <dgm:prSet/>
      <dgm:spPr/>
      <dgm:t>
        <a:bodyPr/>
        <a:lstStyle/>
        <a:p>
          <a:endParaRPr lang="en-IN"/>
        </a:p>
      </dgm:t>
    </dgm:pt>
    <dgm:pt modelId="{79F35557-271E-4896-8D0F-889084467DFD}" type="pres">
      <dgm:prSet presAssocID="{D9C80467-2D31-46D2-9E20-0B4A1BA8956E}" presName="outerComposite" presStyleCnt="0">
        <dgm:presLayoutVars>
          <dgm:chMax val="5"/>
          <dgm:dir/>
          <dgm:resizeHandles val="exact"/>
        </dgm:presLayoutVars>
      </dgm:prSet>
      <dgm:spPr/>
      <dgm:t>
        <a:bodyPr/>
        <a:lstStyle/>
        <a:p>
          <a:endParaRPr lang="en-IN"/>
        </a:p>
      </dgm:t>
    </dgm:pt>
    <dgm:pt modelId="{DF241F67-A2A9-40FF-A242-F8D52242E22C}" type="pres">
      <dgm:prSet presAssocID="{D9C80467-2D31-46D2-9E20-0B4A1BA8956E}" presName="dummyMaxCanvas" presStyleCnt="0">
        <dgm:presLayoutVars/>
      </dgm:prSet>
      <dgm:spPr/>
    </dgm:pt>
    <dgm:pt modelId="{DB5CDB07-E68C-444C-BB4A-AA0D8DE86598}" type="pres">
      <dgm:prSet presAssocID="{D9C80467-2D31-46D2-9E20-0B4A1BA8956E}" presName="ThreeNodes_1" presStyleLbl="node1" presStyleIdx="0" presStyleCnt="3" custScaleX="37997" custLinFactNeighborX="16332" custLinFactNeighborY="3759">
        <dgm:presLayoutVars>
          <dgm:bulletEnabled val="1"/>
        </dgm:presLayoutVars>
      </dgm:prSet>
      <dgm:spPr/>
      <dgm:t>
        <a:bodyPr/>
        <a:lstStyle/>
        <a:p>
          <a:endParaRPr lang="en-IN"/>
        </a:p>
      </dgm:t>
    </dgm:pt>
    <dgm:pt modelId="{4AE947E6-0E3E-4A86-9A44-E5C051D9BCE5}" type="pres">
      <dgm:prSet presAssocID="{D9C80467-2D31-46D2-9E20-0B4A1BA8956E}" presName="ThreeNodes_2" presStyleLbl="node1" presStyleIdx="1" presStyleCnt="3" custScaleX="38206" custLinFactNeighborX="7911">
        <dgm:presLayoutVars>
          <dgm:bulletEnabled val="1"/>
        </dgm:presLayoutVars>
      </dgm:prSet>
      <dgm:spPr/>
      <dgm:t>
        <a:bodyPr/>
        <a:lstStyle/>
        <a:p>
          <a:endParaRPr lang="en-IN"/>
        </a:p>
      </dgm:t>
    </dgm:pt>
    <dgm:pt modelId="{3789E7EB-10F8-4370-B51A-08D832EF166B}" type="pres">
      <dgm:prSet presAssocID="{D9C80467-2D31-46D2-9E20-0B4A1BA8956E}" presName="ThreeNodes_3" presStyleLbl="node1" presStyleIdx="2" presStyleCnt="3" custScaleX="39743" custLinFactNeighborX="-672">
        <dgm:presLayoutVars>
          <dgm:bulletEnabled val="1"/>
        </dgm:presLayoutVars>
      </dgm:prSet>
      <dgm:spPr/>
      <dgm:t>
        <a:bodyPr/>
        <a:lstStyle/>
        <a:p>
          <a:endParaRPr lang="en-IN"/>
        </a:p>
      </dgm:t>
    </dgm:pt>
    <dgm:pt modelId="{64809230-7F8B-430F-AA98-2893F0680563}" type="pres">
      <dgm:prSet presAssocID="{D9C80467-2D31-46D2-9E20-0B4A1BA8956E}" presName="ThreeConn_1-2" presStyleLbl="fgAccFollowNode1" presStyleIdx="0" presStyleCnt="2" custScaleX="60864" custScaleY="52246" custLinFactX="-65803" custLinFactNeighborX="-100000" custLinFactNeighborY="-1928">
        <dgm:presLayoutVars>
          <dgm:bulletEnabled val="1"/>
        </dgm:presLayoutVars>
      </dgm:prSet>
      <dgm:spPr/>
      <dgm:t>
        <a:bodyPr/>
        <a:lstStyle/>
        <a:p>
          <a:endParaRPr lang="en-IN"/>
        </a:p>
      </dgm:t>
    </dgm:pt>
    <dgm:pt modelId="{9D7AB881-783A-4F05-AEE9-0450DA93544E}" type="pres">
      <dgm:prSet presAssocID="{D9C80467-2D31-46D2-9E20-0B4A1BA8956E}" presName="ThreeConn_2-3" presStyleLbl="fgAccFollowNode1" presStyleIdx="1" presStyleCnt="2" custScaleX="59226" custScaleY="53912" custLinFactX="-100000" custLinFactNeighborX="-167978" custLinFactNeighborY="1928">
        <dgm:presLayoutVars>
          <dgm:bulletEnabled val="1"/>
        </dgm:presLayoutVars>
      </dgm:prSet>
      <dgm:spPr/>
      <dgm:t>
        <a:bodyPr/>
        <a:lstStyle/>
        <a:p>
          <a:endParaRPr lang="en-IN"/>
        </a:p>
      </dgm:t>
    </dgm:pt>
    <dgm:pt modelId="{976FBDFB-C4A7-4694-B770-7BE0839792D5}" type="pres">
      <dgm:prSet presAssocID="{D9C80467-2D31-46D2-9E20-0B4A1BA8956E}" presName="ThreeNodes_1_text" presStyleLbl="node1" presStyleIdx="2" presStyleCnt="3">
        <dgm:presLayoutVars>
          <dgm:bulletEnabled val="1"/>
        </dgm:presLayoutVars>
      </dgm:prSet>
      <dgm:spPr/>
      <dgm:t>
        <a:bodyPr/>
        <a:lstStyle/>
        <a:p>
          <a:endParaRPr lang="en-IN"/>
        </a:p>
      </dgm:t>
    </dgm:pt>
    <dgm:pt modelId="{7CC60321-29D1-4844-BFBF-B6B0429E98E1}" type="pres">
      <dgm:prSet presAssocID="{D9C80467-2D31-46D2-9E20-0B4A1BA8956E}" presName="ThreeNodes_2_text" presStyleLbl="node1" presStyleIdx="2" presStyleCnt="3">
        <dgm:presLayoutVars>
          <dgm:bulletEnabled val="1"/>
        </dgm:presLayoutVars>
      </dgm:prSet>
      <dgm:spPr/>
      <dgm:t>
        <a:bodyPr/>
        <a:lstStyle/>
        <a:p>
          <a:endParaRPr lang="en-IN"/>
        </a:p>
      </dgm:t>
    </dgm:pt>
    <dgm:pt modelId="{FF731EF9-2599-46C6-8FCB-2DE3673017C5}" type="pres">
      <dgm:prSet presAssocID="{D9C80467-2D31-46D2-9E20-0B4A1BA8956E}" presName="ThreeNodes_3_text" presStyleLbl="node1" presStyleIdx="2" presStyleCnt="3">
        <dgm:presLayoutVars>
          <dgm:bulletEnabled val="1"/>
        </dgm:presLayoutVars>
      </dgm:prSet>
      <dgm:spPr/>
      <dgm:t>
        <a:bodyPr/>
        <a:lstStyle/>
        <a:p>
          <a:endParaRPr lang="en-IN"/>
        </a:p>
      </dgm:t>
    </dgm:pt>
  </dgm:ptLst>
  <dgm:cxnLst>
    <dgm:cxn modelId="{B9BF112F-7FFC-4425-9F82-2AF20C874A98}" srcId="{D9C80467-2D31-46D2-9E20-0B4A1BA8956E}" destId="{EC412D85-F533-49DB-A870-71470253F7AE}" srcOrd="2" destOrd="0" parTransId="{9563113B-A04A-498B-9369-6A56B2AFBB1A}" sibTransId="{E83461C0-BA90-4E9F-9966-324A4BF0A1D9}"/>
    <dgm:cxn modelId="{2575F221-3FD3-4C69-8318-CB2E44F3537D}" type="presOf" srcId="{EC412D85-F533-49DB-A870-71470253F7AE}" destId="{3789E7EB-10F8-4370-B51A-08D832EF166B}" srcOrd="0" destOrd="0" presId="urn:microsoft.com/office/officeart/2005/8/layout/vProcess5"/>
    <dgm:cxn modelId="{14943FE0-C3CF-43F8-ACED-DB8332EA0132}" srcId="{D9C80467-2D31-46D2-9E20-0B4A1BA8956E}" destId="{2B8EF8ED-6269-4935-AB0A-0E2276B04CF2}" srcOrd="1" destOrd="0" parTransId="{DA7589A3-02CC-47D4-80C0-10ED4CEAB1BF}" sibTransId="{96073278-778F-49F1-B321-7051B02D03C4}"/>
    <dgm:cxn modelId="{BE650183-16A1-465F-A3D7-65F7DCA91B4B}" type="presOf" srcId="{D9C80467-2D31-46D2-9E20-0B4A1BA8956E}" destId="{79F35557-271E-4896-8D0F-889084467DFD}" srcOrd="0" destOrd="0" presId="urn:microsoft.com/office/officeart/2005/8/layout/vProcess5"/>
    <dgm:cxn modelId="{F1BF005A-C200-4BB5-99D9-CE43056241A5}" type="presOf" srcId="{2038B07D-F629-411A-817A-62902AAE7275}" destId="{64809230-7F8B-430F-AA98-2893F0680563}" srcOrd="0" destOrd="0" presId="urn:microsoft.com/office/officeart/2005/8/layout/vProcess5"/>
    <dgm:cxn modelId="{F3AE208C-87C9-4DAB-AEFF-CE5670645CAF}" type="presOf" srcId="{96073278-778F-49F1-B321-7051B02D03C4}" destId="{9D7AB881-783A-4F05-AEE9-0450DA93544E}" srcOrd="0" destOrd="0" presId="urn:microsoft.com/office/officeart/2005/8/layout/vProcess5"/>
    <dgm:cxn modelId="{8F0F8695-E6C6-402C-8C9C-79D8BCDB935E}" type="presOf" srcId="{41D2AA56-5EF9-4C81-B457-F30785B85E6B}" destId="{976FBDFB-C4A7-4694-B770-7BE0839792D5}" srcOrd="1" destOrd="0" presId="urn:microsoft.com/office/officeart/2005/8/layout/vProcess5"/>
    <dgm:cxn modelId="{2E5308D5-3376-4F15-96F9-78AD93173841}" type="presOf" srcId="{2B8EF8ED-6269-4935-AB0A-0E2276B04CF2}" destId="{4AE947E6-0E3E-4A86-9A44-E5C051D9BCE5}" srcOrd="0" destOrd="0" presId="urn:microsoft.com/office/officeart/2005/8/layout/vProcess5"/>
    <dgm:cxn modelId="{A3EEE597-8095-45DF-B750-6FC868DC81C4}" type="presOf" srcId="{EC412D85-F533-49DB-A870-71470253F7AE}" destId="{FF731EF9-2599-46C6-8FCB-2DE3673017C5}" srcOrd="1" destOrd="0" presId="urn:microsoft.com/office/officeart/2005/8/layout/vProcess5"/>
    <dgm:cxn modelId="{17467FFD-905D-4849-9CD7-F369E14EA21A}" type="presOf" srcId="{2B8EF8ED-6269-4935-AB0A-0E2276B04CF2}" destId="{7CC60321-29D1-4844-BFBF-B6B0429E98E1}" srcOrd="1" destOrd="0" presId="urn:microsoft.com/office/officeart/2005/8/layout/vProcess5"/>
    <dgm:cxn modelId="{5F98D47A-04C1-4F04-9DB8-F4585CA5FFF3}" srcId="{D9C80467-2D31-46D2-9E20-0B4A1BA8956E}" destId="{41D2AA56-5EF9-4C81-B457-F30785B85E6B}" srcOrd="0" destOrd="0" parTransId="{77291B4B-E597-455C-8DD0-7339F47EBAA5}" sibTransId="{2038B07D-F629-411A-817A-62902AAE7275}"/>
    <dgm:cxn modelId="{1D30490E-DE6C-462B-AD5B-DAA2381C0C0E}" type="presOf" srcId="{41D2AA56-5EF9-4C81-B457-F30785B85E6B}" destId="{DB5CDB07-E68C-444C-BB4A-AA0D8DE86598}" srcOrd="0" destOrd="0" presId="urn:microsoft.com/office/officeart/2005/8/layout/vProcess5"/>
    <dgm:cxn modelId="{6BF1D597-9DD9-4113-9BE1-2060F1223947}" type="presParOf" srcId="{79F35557-271E-4896-8D0F-889084467DFD}" destId="{DF241F67-A2A9-40FF-A242-F8D52242E22C}" srcOrd="0" destOrd="0" presId="urn:microsoft.com/office/officeart/2005/8/layout/vProcess5"/>
    <dgm:cxn modelId="{BBF57327-76A4-4C70-BDAB-2EA38EB0C142}" type="presParOf" srcId="{79F35557-271E-4896-8D0F-889084467DFD}" destId="{DB5CDB07-E68C-444C-BB4A-AA0D8DE86598}" srcOrd="1" destOrd="0" presId="urn:microsoft.com/office/officeart/2005/8/layout/vProcess5"/>
    <dgm:cxn modelId="{EAC906EE-04A3-4C8F-B1F9-3DA43CF9073C}" type="presParOf" srcId="{79F35557-271E-4896-8D0F-889084467DFD}" destId="{4AE947E6-0E3E-4A86-9A44-E5C051D9BCE5}" srcOrd="2" destOrd="0" presId="urn:microsoft.com/office/officeart/2005/8/layout/vProcess5"/>
    <dgm:cxn modelId="{87D556AA-8758-49DE-B636-CAFC076A7DEB}" type="presParOf" srcId="{79F35557-271E-4896-8D0F-889084467DFD}" destId="{3789E7EB-10F8-4370-B51A-08D832EF166B}" srcOrd="3" destOrd="0" presId="urn:microsoft.com/office/officeart/2005/8/layout/vProcess5"/>
    <dgm:cxn modelId="{3D068DC9-9483-461C-A738-D1F308EBECE6}" type="presParOf" srcId="{79F35557-271E-4896-8D0F-889084467DFD}" destId="{64809230-7F8B-430F-AA98-2893F0680563}" srcOrd="4" destOrd="0" presId="urn:microsoft.com/office/officeart/2005/8/layout/vProcess5"/>
    <dgm:cxn modelId="{B874CB8B-04E6-4BA0-B5DA-C825D1875766}" type="presParOf" srcId="{79F35557-271E-4896-8D0F-889084467DFD}" destId="{9D7AB881-783A-4F05-AEE9-0450DA93544E}" srcOrd="5" destOrd="0" presId="urn:microsoft.com/office/officeart/2005/8/layout/vProcess5"/>
    <dgm:cxn modelId="{72F5EAED-5516-47D7-82C9-7A82F2D5024E}" type="presParOf" srcId="{79F35557-271E-4896-8D0F-889084467DFD}" destId="{976FBDFB-C4A7-4694-B770-7BE0839792D5}" srcOrd="6" destOrd="0" presId="urn:microsoft.com/office/officeart/2005/8/layout/vProcess5"/>
    <dgm:cxn modelId="{553BE8BF-51DD-4A13-BCFD-8B27D600DC99}" type="presParOf" srcId="{79F35557-271E-4896-8D0F-889084467DFD}" destId="{7CC60321-29D1-4844-BFBF-B6B0429E98E1}" srcOrd="7" destOrd="0" presId="urn:microsoft.com/office/officeart/2005/8/layout/vProcess5"/>
    <dgm:cxn modelId="{6122D67F-B355-45B8-9FAE-DB463CE4BD29}" type="presParOf" srcId="{79F35557-271E-4896-8D0F-889084467DFD}" destId="{FF731EF9-2599-46C6-8FCB-2DE3673017C5}"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790A43-48BB-4896-A551-167A39D2169C}">
      <dsp:nvSpPr>
        <dsp:cNvPr id="0" name=""/>
        <dsp:cNvSpPr/>
      </dsp:nvSpPr>
      <dsp:spPr>
        <a:xfrm>
          <a:off x="4598378" y="0"/>
          <a:ext cx="3176260" cy="2356862"/>
        </a:xfrm>
        <a:prstGeom prst="circularArrow">
          <a:avLst>
            <a:gd name="adj1" fmla="val 10980"/>
            <a:gd name="adj2" fmla="val 1142322"/>
            <a:gd name="adj3" fmla="val 4500000"/>
            <a:gd name="adj4" fmla="val 10800000"/>
            <a:gd name="adj5" fmla="val 125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0F08FD-837F-454D-B6B4-F866BE7F19AE}">
      <dsp:nvSpPr>
        <dsp:cNvPr id="0" name=""/>
        <dsp:cNvSpPr/>
      </dsp:nvSpPr>
      <dsp:spPr>
        <a:xfrm>
          <a:off x="5529121" y="850898"/>
          <a:ext cx="1309463" cy="654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IN" sz="2800" b="1" kern="1200" dirty="0" smtClean="0"/>
            <a:t>Validity</a:t>
          </a:r>
          <a:endParaRPr lang="en-IN" sz="1500" b="1" kern="1200" dirty="0"/>
        </a:p>
      </dsp:txBody>
      <dsp:txXfrm>
        <a:off x="5529121" y="850898"/>
        <a:ext cx="1309463" cy="654575"/>
      </dsp:txXfrm>
    </dsp:sp>
    <dsp:sp modelId="{F733CD0B-C71D-4CD2-BF32-EA4313BB9EB6}">
      <dsp:nvSpPr>
        <dsp:cNvPr id="0" name=""/>
        <dsp:cNvSpPr/>
      </dsp:nvSpPr>
      <dsp:spPr>
        <a:xfrm>
          <a:off x="4017025" y="1354192"/>
          <a:ext cx="3029945" cy="2356862"/>
        </a:xfrm>
        <a:prstGeom prst="leftCircularArrow">
          <a:avLst>
            <a:gd name="adj1" fmla="val 10980"/>
            <a:gd name="adj2" fmla="val 1142322"/>
            <a:gd name="adj3" fmla="val 6300000"/>
            <a:gd name="adj4" fmla="val 18900000"/>
            <a:gd name="adj5" fmla="val 125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086F74-DADE-44D3-8737-B795758E63CE}">
      <dsp:nvSpPr>
        <dsp:cNvPr id="0" name=""/>
        <dsp:cNvSpPr/>
      </dsp:nvSpPr>
      <dsp:spPr>
        <a:xfrm>
          <a:off x="4658828" y="2118580"/>
          <a:ext cx="1746340" cy="843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IN" sz="2800" b="1" kern="1200" dirty="0" smtClean="0"/>
            <a:t>Reliability </a:t>
          </a:r>
          <a:endParaRPr lang="en-IN" sz="2800" b="1" kern="1200" dirty="0"/>
        </a:p>
      </dsp:txBody>
      <dsp:txXfrm>
        <a:off x="4658828" y="2118580"/>
        <a:ext cx="1746340" cy="843262"/>
      </dsp:txXfrm>
    </dsp:sp>
    <dsp:sp modelId="{63D972E2-4BDF-4D97-AAA3-734A87CB1D20}">
      <dsp:nvSpPr>
        <dsp:cNvPr id="0" name=""/>
        <dsp:cNvSpPr/>
      </dsp:nvSpPr>
      <dsp:spPr>
        <a:xfrm>
          <a:off x="4811327" y="2870436"/>
          <a:ext cx="2753903" cy="2025413"/>
        </a:xfrm>
        <a:prstGeom prst="blockArc">
          <a:avLst>
            <a:gd name="adj1" fmla="val 13500000"/>
            <a:gd name="adj2" fmla="val 10800000"/>
            <a:gd name="adj3" fmla="val 1274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ACA258-9150-4FC7-82ED-2765647D3A78}">
      <dsp:nvSpPr>
        <dsp:cNvPr id="0" name=""/>
        <dsp:cNvSpPr/>
      </dsp:nvSpPr>
      <dsp:spPr>
        <a:xfrm>
          <a:off x="5004106" y="3576908"/>
          <a:ext cx="2365690" cy="654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IN" sz="2800" b="1" kern="1200" dirty="0" smtClean="0"/>
            <a:t>Standardization</a:t>
          </a:r>
          <a:endParaRPr lang="en-IN" sz="2800" b="1" kern="1200" dirty="0"/>
        </a:p>
      </dsp:txBody>
      <dsp:txXfrm>
        <a:off x="5004106" y="3576908"/>
        <a:ext cx="2365690" cy="6545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5CDB07-E68C-444C-BB4A-AA0D8DE86598}">
      <dsp:nvSpPr>
        <dsp:cNvPr id="0" name=""/>
        <dsp:cNvSpPr/>
      </dsp:nvSpPr>
      <dsp:spPr>
        <a:xfrm>
          <a:off x="3775498" y="40938"/>
          <a:ext cx="3030783" cy="10890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IN" sz="2400" kern="1200" dirty="0" smtClean="0"/>
            <a:t>Face Validity</a:t>
          </a:r>
          <a:endParaRPr lang="en-IN" sz="2400" kern="1200" dirty="0"/>
        </a:p>
      </dsp:txBody>
      <dsp:txXfrm>
        <a:off x="3807396" y="72836"/>
        <a:ext cx="2544682" cy="1025295"/>
      </dsp:txXfrm>
    </dsp:sp>
    <dsp:sp modelId="{4AE947E6-0E3E-4A86-9A44-E5C051D9BCE5}">
      <dsp:nvSpPr>
        <dsp:cNvPr id="0" name=""/>
        <dsp:cNvSpPr/>
      </dsp:nvSpPr>
      <dsp:spPr>
        <a:xfrm>
          <a:off x="3799270" y="1270606"/>
          <a:ext cx="3047454" cy="10890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IN" sz="2400" kern="1200" dirty="0" smtClean="0"/>
            <a:t>Content Validity</a:t>
          </a:r>
          <a:endParaRPr lang="en-IN" sz="2400" kern="1200" dirty="0"/>
        </a:p>
      </dsp:txBody>
      <dsp:txXfrm>
        <a:off x="3831168" y="1302504"/>
        <a:ext cx="2444301" cy="1025295"/>
      </dsp:txXfrm>
    </dsp:sp>
    <dsp:sp modelId="{3789E7EB-10F8-4370-B51A-08D832EF166B}">
      <dsp:nvSpPr>
        <dsp:cNvPr id="0" name=""/>
        <dsp:cNvSpPr/>
      </dsp:nvSpPr>
      <dsp:spPr>
        <a:xfrm>
          <a:off x="3757157" y="2541212"/>
          <a:ext cx="3170051" cy="10890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IN" sz="2400" kern="1200" dirty="0" smtClean="0"/>
            <a:t>Construct validity</a:t>
          </a:r>
          <a:endParaRPr lang="en-IN" sz="2400" kern="1200" dirty="0"/>
        </a:p>
      </dsp:txBody>
      <dsp:txXfrm>
        <a:off x="3789055" y="2573110"/>
        <a:ext cx="2545200" cy="1025295"/>
      </dsp:txXfrm>
    </dsp:sp>
    <dsp:sp modelId="{64809230-7F8B-430F-AA98-2893F0680563}">
      <dsp:nvSpPr>
        <dsp:cNvPr id="0" name=""/>
        <dsp:cNvSpPr/>
      </dsp:nvSpPr>
      <dsp:spPr>
        <a:xfrm>
          <a:off x="6233256" y="981273"/>
          <a:ext cx="430861" cy="36985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IN" sz="1600" kern="1200"/>
        </a:p>
      </dsp:txBody>
      <dsp:txXfrm>
        <a:off x="6330200" y="981273"/>
        <a:ext cx="236973" cy="278315"/>
      </dsp:txXfrm>
    </dsp:sp>
    <dsp:sp modelId="{9D7AB881-783A-4F05-AEE9-0450DA93544E}">
      <dsp:nvSpPr>
        <dsp:cNvPr id="0" name=""/>
        <dsp:cNvSpPr/>
      </dsp:nvSpPr>
      <dsp:spPr>
        <a:xfrm>
          <a:off x="6219546" y="2266019"/>
          <a:ext cx="419266" cy="381648"/>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IN" sz="1600" kern="1200"/>
        </a:p>
      </dsp:txBody>
      <dsp:txXfrm>
        <a:off x="6313881" y="2266019"/>
        <a:ext cx="230596" cy="28719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1A901B-89BD-46A5-A957-2AFED66AAA90}" type="datetimeFigureOut">
              <a:rPr lang="en-IN" smtClean="0"/>
              <a:pPr/>
              <a:t>05-05-2020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A31A34-D4F5-472F-8BBD-F775DACF9C6B}" type="slidenum">
              <a:rPr lang="en-IN" smtClean="0"/>
              <a:pPr/>
              <a:t>‹#›</a:t>
            </a:fld>
            <a:endParaRPr lang="en-IN"/>
          </a:p>
        </p:txBody>
      </p:sp>
    </p:spTree>
    <p:extLst>
      <p:ext uri="{BB962C8B-B14F-4D97-AF65-F5344CB8AC3E}">
        <p14:creationId xmlns:p14="http://schemas.microsoft.com/office/powerpoint/2010/main" xmlns="" val="1657141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AA31A34-D4F5-472F-8BBD-F775DACF9C6B}" type="slidenum">
              <a:rPr lang="en-IN" smtClean="0"/>
              <a:pPr/>
              <a:t>3</a:t>
            </a:fld>
            <a:endParaRPr lang="en-IN"/>
          </a:p>
        </p:txBody>
      </p:sp>
    </p:spTree>
    <p:extLst>
      <p:ext uri="{BB962C8B-B14F-4D97-AF65-F5344CB8AC3E}">
        <p14:creationId xmlns:p14="http://schemas.microsoft.com/office/powerpoint/2010/main" xmlns="" val="219399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15BEEB-F708-4EB9-BDD3-C0719D8E09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1EC84CE7-57A0-4908-82FF-CD89A8F5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1A5AF905-E291-4EFD-A961-81644357A34D}"/>
              </a:ext>
            </a:extLst>
          </p:cNvPr>
          <p:cNvSpPr>
            <a:spLocks noGrp="1"/>
          </p:cNvSpPr>
          <p:nvPr>
            <p:ph type="dt" sz="half" idx="10"/>
          </p:nvPr>
        </p:nvSpPr>
        <p:spPr/>
        <p:txBody>
          <a:bodyPr/>
          <a:lstStyle/>
          <a:p>
            <a:fld id="{04EF76DA-EB1A-426A-B3FE-8F0CBA47D6F7}" type="datetime1">
              <a:rPr lang="en-IN" smtClean="0"/>
              <a:pPr/>
              <a:t>05-05-2020</a:t>
            </a:fld>
            <a:endParaRPr lang="en-IN"/>
          </a:p>
        </p:txBody>
      </p:sp>
      <p:sp>
        <p:nvSpPr>
          <p:cNvPr id="5" name="Footer Placeholder 4">
            <a:extLst>
              <a:ext uri="{FF2B5EF4-FFF2-40B4-BE49-F238E27FC236}">
                <a16:creationId xmlns="" xmlns:a16="http://schemas.microsoft.com/office/drawing/2014/main" id="{B6B1A9D7-AF45-4203-9BD0-894C09AB315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3861E1AE-5D8E-48AB-A2B6-FC8897180D14}"/>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1410973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ED1FB9-4127-458A-A182-D683D65FA3A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4D405F61-EB7F-433C-A4CD-638FE7B0E9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FA725589-1912-402B-B0F0-E660DA19F40A}"/>
              </a:ext>
            </a:extLst>
          </p:cNvPr>
          <p:cNvSpPr>
            <a:spLocks noGrp="1"/>
          </p:cNvSpPr>
          <p:nvPr>
            <p:ph type="dt" sz="half" idx="10"/>
          </p:nvPr>
        </p:nvSpPr>
        <p:spPr/>
        <p:txBody>
          <a:bodyPr/>
          <a:lstStyle/>
          <a:p>
            <a:fld id="{1BC919A5-E2AE-4F96-A3AF-141E6B1264BA}" type="datetime1">
              <a:rPr lang="en-IN" smtClean="0"/>
              <a:pPr/>
              <a:t>05-05-2020</a:t>
            </a:fld>
            <a:endParaRPr lang="en-IN"/>
          </a:p>
        </p:txBody>
      </p:sp>
      <p:sp>
        <p:nvSpPr>
          <p:cNvPr id="5" name="Footer Placeholder 4">
            <a:extLst>
              <a:ext uri="{FF2B5EF4-FFF2-40B4-BE49-F238E27FC236}">
                <a16:creationId xmlns="" xmlns:a16="http://schemas.microsoft.com/office/drawing/2014/main" id="{FF26D39E-241B-4FA7-9572-F790072F61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9331377-6A5D-40DF-B61B-020E94D8E5A5}"/>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3244824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FC23749-AE1C-4108-B0D1-9C43343B88B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E362BA52-BD93-48DE-9AB4-8D70D1DD6E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A2436553-994B-4634-A9CD-1A090491B706}"/>
              </a:ext>
            </a:extLst>
          </p:cNvPr>
          <p:cNvSpPr>
            <a:spLocks noGrp="1"/>
          </p:cNvSpPr>
          <p:nvPr>
            <p:ph type="dt" sz="half" idx="10"/>
          </p:nvPr>
        </p:nvSpPr>
        <p:spPr/>
        <p:txBody>
          <a:bodyPr/>
          <a:lstStyle/>
          <a:p>
            <a:fld id="{0D717CC1-4185-4E14-923B-A607A1E9DE0B}" type="datetime1">
              <a:rPr lang="en-IN" smtClean="0"/>
              <a:pPr/>
              <a:t>05-05-2020</a:t>
            </a:fld>
            <a:endParaRPr lang="en-IN"/>
          </a:p>
        </p:txBody>
      </p:sp>
      <p:sp>
        <p:nvSpPr>
          <p:cNvPr id="5" name="Footer Placeholder 4">
            <a:extLst>
              <a:ext uri="{FF2B5EF4-FFF2-40B4-BE49-F238E27FC236}">
                <a16:creationId xmlns="" xmlns:a16="http://schemas.microsoft.com/office/drawing/2014/main" id="{E6C54A36-38F6-4679-A2AF-C8E7FCFB298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01E077CC-2169-4614-A8C7-432488DBBD82}"/>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367605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7200CA-6A2F-45D7-A2AE-732F9C7A3E6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E874BCA5-D997-4BDB-8A48-AA63E8FA4E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0B92491-E174-4A0F-88FD-8349ED5819EA}"/>
              </a:ext>
            </a:extLst>
          </p:cNvPr>
          <p:cNvSpPr>
            <a:spLocks noGrp="1"/>
          </p:cNvSpPr>
          <p:nvPr>
            <p:ph type="dt" sz="half" idx="10"/>
          </p:nvPr>
        </p:nvSpPr>
        <p:spPr/>
        <p:txBody>
          <a:bodyPr/>
          <a:lstStyle/>
          <a:p>
            <a:fld id="{A0CADD4A-8433-4C32-877F-FB874C76DD2F}" type="datetime1">
              <a:rPr lang="en-IN" smtClean="0"/>
              <a:pPr/>
              <a:t>05-05-2020</a:t>
            </a:fld>
            <a:endParaRPr lang="en-IN"/>
          </a:p>
        </p:txBody>
      </p:sp>
      <p:sp>
        <p:nvSpPr>
          <p:cNvPr id="5" name="Footer Placeholder 4">
            <a:extLst>
              <a:ext uri="{FF2B5EF4-FFF2-40B4-BE49-F238E27FC236}">
                <a16:creationId xmlns="" xmlns:a16="http://schemas.microsoft.com/office/drawing/2014/main" id="{3585A33B-4B6C-4321-ADC6-4AA052481A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8ECF23FE-33B5-4A08-94B4-7F2B80B69C04}"/>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23138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C5757E-C1D7-41E5-926F-B0A9B3D3F8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456240C-E39F-44DB-A65B-67F01563FF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43848E76-179E-458A-88CA-181ABD70026C}"/>
              </a:ext>
            </a:extLst>
          </p:cNvPr>
          <p:cNvSpPr>
            <a:spLocks noGrp="1"/>
          </p:cNvSpPr>
          <p:nvPr>
            <p:ph type="dt" sz="half" idx="10"/>
          </p:nvPr>
        </p:nvSpPr>
        <p:spPr/>
        <p:txBody>
          <a:bodyPr/>
          <a:lstStyle/>
          <a:p>
            <a:fld id="{6C3DCA24-E730-4A88-9670-AD31CE0B34AD}" type="datetime1">
              <a:rPr lang="en-IN" smtClean="0"/>
              <a:pPr/>
              <a:t>05-05-2020</a:t>
            </a:fld>
            <a:endParaRPr lang="en-IN"/>
          </a:p>
        </p:txBody>
      </p:sp>
      <p:sp>
        <p:nvSpPr>
          <p:cNvPr id="5" name="Footer Placeholder 4">
            <a:extLst>
              <a:ext uri="{FF2B5EF4-FFF2-40B4-BE49-F238E27FC236}">
                <a16:creationId xmlns="" xmlns:a16="http://schemas.microsoft.com/office/drawing/2014/main" id="{159C96BD-FE8E-4FF2-8015-ECBD2FE0B61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8E79629-80A1-4494-9C9F-085C5CCA30E8}"/>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13089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3C58AB-96B9-4CF5-B1B2-171DA652991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F9346EE8-3A8C-44AA-8E73-BACC021EF7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11FF2EEB-BEA1-4069-BB2E-52182C48C1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2ECC73EE-F169-4CEA-A97F-C6599C04B8FC}"/>
              </a:ext>
            </a:extLst>
          </p:cNvPr>
          <p:cNvSpPr>
            <a:spLocks noGrp="1"/>
          </p:cNvSpPr>
          <p:nvPr>
            <p:ph type="dt" sz="half" idx="10"/>
          </p:nvPr>
        </p:nvSpPr>
        <p:spPr/>
        <p:txBody>
          <a:bodyPr/>
          <a:lstStyle/>
          <a:p>
            <a:fld id="{F1E02A94-368B-4681-B252-05745A68575F}" type="datetime1">
              <a:rPr lang="en-IN" smtClean="0"/>
              <a:pPr/>
              <a:t>05-05-2020</a:t>
            </a:fld>
            <a:endParaRPr lang="en-IN"/>
          </a:p>
        </p:txBody>
      </p:sp>
      <p:sp>
        <p:nvSpPr>
          <p:cNvPr id="6" name="Footer Placeholder 5">
            <a:extLst>
              <a:ext uri="{FF2B5EF4-FFF2-40B4-BE49-F238E27FC236}">
                <a16:creationId xmlns="" xmlns:a16="http://schemas.microsoft.com/office/drawing/2014/main" id="{7CB22292-C80E-478E-A3E7-AE56095EB79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A559AC17-AC06-4750-A497-3F6E578C6304}"/>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377011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EEA32F-67D0-4A5C-B4D1-519BCC5D937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251BE00B-2C65-4D0B-8B10-07ACF92448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4F64F3CA-894B-4A02-8DE2-AD1783C54D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63CC19AB-5CEA-4C4A-AFE6-BEBDFA752C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ACB3BCB-003A-4E34-AE6A-ABADAF9B70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34E784E8-A099-4BD1-B804-8DEF9EFB3F75}"/>
              </a:ext>
            </a:extLst>
          </p:cNvPr>
          <p:cNvSpPr>
            <a:spLocks noGrp="1"/>
          </p:cNvSpPr>
          <p:nvPr>
            <p:ph type="dt" sz="half" idx="10"/>
          </p:nvPr>
        </p:nvSpPr>
        <p:spPr/>
        <p:txBody>
          <a:bodyPr/>
          <a:lstStyle/>
          <a:p>
            <a:fld id="{33A0179F-C666-40ED-9535-1E0724E3E240}" type="datetime1">
              <a:rPr lang="en-IN" smtClean="0"/>
              <a:pPr/>
              <a:t>05-05-2020</a:t>
            </a:fld>
            <a:endParaRPr lang="en-IN"/>
          </a:p>
        </p:txBody>
      </p:sp>
      <p:sp>
        <p:nvSpPr>
          <p:cNvPr id="8" name="Footer Placeholder 7">
            <a:extLst>
              <a:ext uri="{FF2B5EF4-FFF2-40B4-BE49-F238E27FC236}">
                <a16:creationId xmlns="" xmlns:a16="http://schemas.microsoft.com/office/drawing/2014/main" id="{AA428CED-4623-43F8-A4F3-F9EF131A006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BCB6D140-D96A-43A2-AD7E-19ED8754DB39}"/>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392775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978958-36FD-4E23-BAAF-AF91411A2FB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95C27A27-F6C8-4490-82F3-00C2301AE8CD}"/>
              </a:ext>
            </a:extLst>
          </p:cNvPr>
          <p:cNvSpPr>
            <a:spLocks noGrp="1"/>
          </p:cNvSpPr>
          <p:nvPr>
            <p:ph type="dt" sz="half" idx="10"/>
          </p:nvPr>
        </p:nvSpPr>
        <p:spPr/>
        <p:txBody>
          <a:bodyPr/>
          <a:lstStyle/>
          <a:p>
            <a:fld id="{EAC20D76-7AC3-4E0B-A99A-E948692DA61E}" type="datetime1">
              <a:rPr lang="en-IN" smtClean="0"/>
              <a:pPr/>
              <a:t>05-05-2020</a:t>
            </a:fld>
            <a:endParaRPr lang="en-IN"/>
          </a:p>
        </p:txBody>
      </p:sp>
      <p:sp>
        <p:nvSpPr>
          <p:cNvPr id="4" name="Footer Placeholder 3">
            <a:extLst>
              <a:ext uri="{FF2B5EF4-FFF2-40B4-BE49-F238E27FC236}">
                <a16:creationId xmlns="" xmlns:a16="http://schemas.microsoft.com/office/drawing/2014/main" id="{E1199ED7-82FD-497C-A567-F135241423A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06FDBA15-94DA-4698-9BBC-50C597C62D26}"/>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291352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BAD615B-B435-4626-AAD2-B186E26748CD}"/>
              </a:ext>
            </a:extLst>
          </p:cNvPr>
          <p:cNvSpPr>
            <a:spLocks noGrp="1"/>
          </p:cNvSpPr>
          <p:nvPr>
            <p:ph type="dt" sz="half" idx="10"/>
          </p:nvPr>
        </p:nvSpPr>
        <p:spPr/>
        <p:txBody>
          <a:bodyPr/>
          <a:lstStyle/>
          <a:p>
            <a:fld id="{207FED33-B4C4-4B79-AEC7-B960841B58D8}" type="datetime1">
              <a:rPr lang="en-IN" smtClean="0"/>
              <a:pPr/>
              <a:t>05-05-2020</a:t>
            </a:fld>
            <a:endParaRPr lang="en-IN"/>
          </a:p>
        </p:txBody>
      </p:sp>
      <p:sp>
        <p:nvSpPr>
          <p:cNvPr id="3" name="Footer Placeholder 2">
            <a:extLst>
              <a:ext uri="{FF2B5EF4-FFF2-40B4-BE49-F238E27FC236}">
                <a16:creationId xmlns="" xmlns:a16="http://schemas.microsoft.com/office/drawing/2014/main" id="{57017EDA-0EED-418E-9B50-5DB154C90D2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4338D9C6-A8E6-4B6E-94E6-F253E9065576}"/>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358433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164690-7D60-47FA-9C6A-7C75F3F4B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68AC1E36-9A68-4F83-9718-5DD6DB82C7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3A6B626-6A3D-44A7-87A6-96EC66443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E259247-71C6-4CA3-8A55-2450F0695E2D}"/>
              </a:ext>
            </a:extLst>
          </p:cNvPr>
          <p:cNvSpPr>
            <a:spLocks noGrp="1"/>
          </p:cNvSpPr>
          <p:nvPr>
            <p:ph type="dt" sz="half" idx="10"/>
          </p:nvPr>
        </p:nvSpPr>
        <p:spPr/>
        <p:txBody>
          <a:bodyPr/>
          <a:lstStyle/>
          <a:p>
            <a:fld id="{34B01FE6-35CF-42F3-8E15-CC4B6C6F7ECF}" type="datetime1">
              <a:rPr lang="en-IN" smtClean="0"/>
              <a:pPr/>
              <a:t>05-05-2020</a:t>
            </a:fld>
            <a:endParaRPr lang="en-IN"/>
          </a:p>
        </p:txBody>
      </p:sp>
      <p:sp>
        <p:nvSpPr>
          <p:cNvPr id="6" name="Footer Placeholder 5">
            <a:extLst>
              <a:ext uri="{FF2B5EF4-FFF2-40B4-BE49-F238E27FC236}">
                <a16:creationId xmlns="" xmlns:a16="http://schemas.microsoft.com/office/drawing/2014/main" id="{D6A75BA9-680B-4318-B8ED-F4CA1A8501F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886E52D8-E5F9-4002-AAB0-E277C2B4AC00}"/>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152868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A36480-FBB6-4D52-9F0D-65713D710C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28E134F9-062B-4169-8B7B-50CE5212C9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52B067C0-E619-46CE-B1C7-D72C15AE69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F6F8D4F-5619-4A7E-851F-B262BFB8AAC6}"/>
              </a:ext>
            </a:extLst>
          </p:cNvPr>
          <p:cNvSpPr>
            <a:spLocks noGrp="1"/>
          </p:cNvSpPr>
          <p:nvPr>
            <p:ph type="dt" sz="half" idx="10"/>
          </p:nvPr>
        </p:nvSpPr>
        <p:spPr/>
        <p:txBody>
          <a:bodyPr/>
          <a:lstStyle/>
          <a:p>
            <a:fld id="{C30D139D-7830-4DD6-A710-CD194E4E5796}" type="datetime1">
              <a:rPr lang="en-IN" smtClean="0"/>
              <a:pPr/>
              <a:t>05-05-2020</a:t>
            </a:fld>
            <a:endParaRPr lang="en-IN"/>
          </a:p>
        </p:txBody>
      </p:sp>
      <p:sp>
        <p:nvSpPr>
          <p:cNvPr id="6" name="Footer Placeholder 5">
            <a:extLst>
              <a:ext uri="{FF2B5EF4-FFF2-40B4-BE49-F238E27FC236}">
                <a16:creationId xmlns="" xmlns:a16="http://schemas.microsoft.com/office/drawing/2014/main" id="{A5E5D95E-6574-4A4B-8019-A1EAE601846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2D0E9F0D-56DF-4D82-91A7-D0E78C8FB599}"/>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161415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
            <a:lum/>
          </a:blip>
          <a:srcRect/>
          <a:stretch>
            <a:fillRect l="16000" t="2000" r="18000" b="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B1720AD-DC67-4EC2-9C4E-00BA13CB7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8BCF2CFC-7A84-4696-9D50-E3E8B6626A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8FD8EDA-457B-4746-9A79-02DB02E8D9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D95785-B5F5-412D-B7D8-404258FDD7DD}" type="datetime1">
              <a:rPr lang="en-IN" smtClean="0"/>
              <a:pPr/>
              <a:t>05-05-2020</a:t>
            </a:fld>
            <a:endParaRPr lang="en-IN"/>
          </a:p>
        </p:txBody>
      </p:sp>
      <p:sp>
        <p:nvSpPr>
          <p:cNvPr id="5" name="Footer Placeholder 4">
            <a:extLst>
              <a:ext uri="{FF2B5EF4-FFF2-40B4-BE49-F238E27FC236}">
                <a16:creationId xmlns="" xmlns:a16="http://schemas.microsoft.com/office/drawing/2014/main" id="{1DF31001-87AC-4946-9755-1C724F0D05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82E2AB55-6C89-4477-ADBD-09E52068A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1B80-090E-45EF-9C05-E8CEE2FBC75A}" type="slidenum">
              <a:rPr lang="en-IN" smtClean="0"/>
              <a:pPr/>
              <a:t>‹#›</a:t>
            </a:fld>
            <a:endParaRPr lang="en-IN"/>
          </a:p>
        </p:txBody>
      </p:sp>
    </p:spTree>
    <p:extLst>
      <p:ext uri="{BB962C8B-B14F-4D97-AF65-F5344CB8AC3E}">
        <p14:creationId xmlns:p14="http://schemas.microsoft.com/office/powerpoint/2010/main" xmlns="" val="1390289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62164"/>
            <a:ext cx="10515600" cy="1325563"/>
          </a:xfrm>
        </p:spPr>
        <p:txBody>
          <a:bodyPr>
            <a:normAutofit fontScale="90000"/>
          </a:bodyPr>
          <a:lstStyle/>
          <a:p>
            <a:pPr algn="ctr"/>
            <a:r>
              <a:rPr lang="en-IN" sz="7200" b="1" dirty="0" smtClean="0"/>
              <a:t>Basic Principles of Assessment</a:t>
            </a:r>
            <a:endParaRPr lang="en-IN" sz="7200" b="1"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a:t>
            </a:fld>
            <a:endParaRPr lang="en-IN"/>
          </a:p>
        </p:txBody>
      </p:sp>
    </p:spTree>
    <p:extLst>
      <p:ext uri="{BB962C8B-B14F-4D97-AF65-F5344CB8AC3E}">
        <p14:creationId xmlns:p14="http://schemas.microsoft.com/office/powerpoint/2010/main" xmlns="" val="2885532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IN" b="1" dirty="0" smtClean="0"/>
              <a:t>Validity</a:t>
            </a:r>
            <a:endParaRPr lang="en-IN" dirty="0"/>
          </a:p>
        </p:txBody>
      </p:sp>
      <p:sp>
        <p:nvSpPr>
          <p:cNvPr id="3" name="Content Placeholder 2"/>
          <p:cNvSpPr>
            <a:spLocks noGrp="1"/>
          </p:cNvSpPr>
          <p:nvPr>
            <p:ph idx="1"/>
          </p:nvPr>
        </p:nvSpPr>
        <p:spPr/>
        <p:txBody>
          <a:bodyPr/>
          <a:lstStyle/>
          <a:p>
            <a:pPr algn="just"/>
            <a:r>
              <a:rPr lang="en-IN" sz="2400" dirty="0"/>
              <a:t>Test validity means that a test truly measures what it claims to measure. There are </a:t>
            </a:r>
            <a:r>
              <a:rPr lang="en-IN" sz="2400" dirty="0" smtClean="0"/>
              <a:t>several types </a:t>
            </a:r>
            <a:r>
              <a:rPr lang="en-IN" sz="2400" dirty="0"/>
              <a:t>of validity</a:t>
            </a:r>
            <a:r>
              <a:rPr lang="en-IN" sz="2400" dirty="0" smtClean="0"/>
              <a:t>:</a:t>
            </a:r>
          </a:p>
          <a:p>
            <a:pPr algn="just"/>
            <a:endParaRPr lang="en-IN"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10</a:t>
            </a:fld>
            <a:endParaRPr lang="en-IN"/>
          </a:p>
        </p:txBody>
      </p:sp>
      <p:graphicFrame>
        <p:nvGraphicFramePr>
          <p:cNvPr id="5" name="Diagram 4"/>
          <p:cNvGraphicFramePr/>
          <p:nvPr>
            <p:extLst>
              <p:ext uri="{D42A27DB-BD31-4B8C-83A1-F6EECF244321}">
                <p14:modId xmlns:p14="http://schemas.microsoft.com/office/powerpoint/2010/main" xmlns="" val="4242035037"/>
              </p:ext>
            </p:extLst>
          </p:nvPr>
        </p:nvGraphicFramePr>
        <p:xfrm>
          <a:off x="1247634" y="2852383"/>
          <a:ext cx="9383973" cy="3630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67361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dirty="0"/>
              <a:t>Face validity</a:t>
            </a:r>
            <a:endParaRPr lang="en-IN" b="1" dirty="0"/>
          </a:p>
        </p:txBody>
      </p:sp>
      <p:sp>
        <p:nvSpPr>
          <p:cNvPr id="3" name="Content Placeholder 2"/>
          <p:cNvSpPr>
            <a:spLocks noGrp="1"/>
          </p:cNvSpPr>
          <p:nvPr>
            <p:ph idx="1"/>
          </p:nvPr>
        </p:nvSpPr>
        <p:spPr/>
        <p:txBody>
          <a:bodyPr>
            <a:normAutofit/>
          </a:bodyPr>
          <a:lstStyle/>
          <a:p>
            <a:pPr algn="just"/>
            <a:endParaRPr lang="en-IN" sz="2400" i="1" dirty="0" smtClean="0"/>
          </a:p>
          <a:p>
            <a:pPr algn="just"/>
            <a:r>
              <a:rPr lang="en-IN" sz="2400" i="1" dirty="0" smtClean="0"/>
              <a:t>Face </a:t>
            </a:r>
            <a:r>
              <a:rPr lang="en-IN" sz="2400" i="1" dirty="0"/>
              <a:t>validity </a:t>
            </a:r>
            <a:r>
              <a:rPr lang="en-IN" sz="2400" dirty="0"/>
              <a:t>means that a test looks like it assesses the skill it claims to assess. A </a:t>
            </a:r>
            <a:r>
              <a:rPr lang="en-IN" sz="2400" dirty="0" smtClean="0"/>
              <a:t>lay person </a:t>
            </a:r>
            <a:r>
              <a:rPr lang="en-IN" sz="2400" dirty="0"/>
              <a:t>can make this judgment. Face validity alone is not a valuable measure of </a:t>
            </a:r>
            <a:r>
              <a:rPr lang="en-IN" sz="2400" dirty="0" smtClean="0"/>
              <a:t>validity because </a:t>
            </a:r>
            <a:r>
              <a:rPr lang="en-IN" sz="2400" dirty="0"/>
              <a:t>it is based merely on appearance, not on content or outcomes.</a:t>
            </a:r>
          </a:p>
        </p:txBody>
      </p:sp>
      <p:sp>
        <p:nvSpPr>
          <p:cNvPr id="4" name="Slide Number Placeholder 3"/>
          <p:cNvSpPr>
            <a:spLocks noGrp="1"/>
          </p:cNvSpPr>
          <p:nvPr>
            <p:ph type="sldNum" sz="quarter" idx="12"/>
          </p:nvPr>
        </p:nvSpPr>
        <p:spPr/>
        <p:txBody>
          <a:bodyPr/>
          <a:lstStyle/>
          <a:p>
            <a:fld id="{A2001B80-090E-45EF-9C05-E8CEE2FBC75A}" type="slidenum">
              <a:rPr lang="en-IN" smtClean="0"/>
              <a:pPr/>
              <a:t>11</a:t>
            </a:fld>
            <a:endParaRPr lang="en-IN"/>
          </a:p>
        </p:txBody>
      </p:sp>
    </p:spTree>
    <p:extLst>
      <p:ext uri="{BB962C8B-B14F-4D97-AF65-F5344CB8AC3E}">
        <p14:creationId xmlns:p14="http://schemas.microsoft.com/office/powerpoint/2010/main" xmlns="" val="2574522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dirty="0"/>
              <a:t>Content validity</a:t>
            </a:r>
            <a:endParaRPr lang="en-IN" b="1" dirty="0"/>
          </a:p>
        </p:txBody>
      </p:sp>
      <p:sp>
        <p:nvSpPr>
          <p:cNvPr id="3" name="Content Placeholder 2"/>
          <p:cNvSpPr>
            <a:spLocks noGrp="1"/>
          </p:cNvSpPr>
          <p:nvPr>
            <p:ph idx="1"/>
          </p:nvPr>
        </p:nvSpPr>
        <p:spPr/>
        <p:txBody>
          <a:bodyPr>
            <a:normAutofit/>
          </a:bodyPr>
          <a:lstStyle/>
          <a:p>
            <a:pPr algn="just"/>
            <a:r>
              <a:rPr lang="en-IN" sz="2400" i="1" dirty="0"/>
              <a:t>Content validity </a:t>
            </a:r>
            <a:r>
              <a:rPr lang="en-IN" sz="2400" dirty="0"/>
              <a:t>means that a test’s contents are representative of the content </a:t>
            </a:r>
            <a:r>
              <a:rPr lang="en-IN" sz="2400" dirty="0" smtClean="0"/>
              <a:t>domain of </a:t>
            </a:r>
            <a:r>
              <a:rPr lang="en-IN" sz="2400" dirty="0"/>
              <a:t>the skill being assessed. For example, a valid articulation test should </a:t>
            </a:r>
            <a:r>
              <a:rPr lang="en-IN" sz="2400" dirty="0" smtClean="0"/>
              <a:t>elicit all </a:t>
            </a:r>
            <a:r>
              <a:rPr lang="en-IN" sz="2400" dirty="0"/>
              <a:t>phonemes, thereby assessing the spectrum of articulation. Content validity </a:t>
            </a:r>
            <a:r>
              <a:rPr lang="en-IN" sz="2400" dirty="0" smtClean="0"/>
              <a:t>is related </a:t>
            </a:r>
            <a:r>
              <a:rPr lang="en-IN" sz="2400" dirty="0"/>
              <a:t>to face validity; content validity, though, judges the actual content of </a:t>
            </a:r>
            <a:r>
              <a:rPr lang="en-IN" sz="2400" dirty="0" smtClean="0"/>
              <a:t>the test </a:t>
            </a:r>
            <a:r>
              <a:rPr lang="en-IN" sz="2400" dirty="0"/>
              <a:t>(rather than </a:t>
            </a:r>
            <a:r>
              <a:rPr lang="en-IN" sz="2400" dirty="0" smtClean="0"/>
              <a:t>superficial </a:t>
            </a:r>
            <a:r>
              <a:rPr lang="en-IN" sz="2400" dirty="0"/>
              <a:t>appearance) and is judged by individuals with </a:t>
            </a:r>
            <a:r>
              <a:rPr lang="en-IN" sz="2400" dirty="0" smtClean="0"/>
              <a:t>expert knowledge</a:t>
            </a:r>
            <a:r>
              <a:rPr lang="en-IN" sz="2400" dirty="0"/>
              <a:t>.</a:t>
            </a:r>
          </a:p>
        </p:txBody>
      </p:sp>
      <p:sp>
        <p:nvSpPr>
          <p:cNvPr id="4" name="Slide Number Placeholder 3"/>
          <p:cNvSpPr>
            <a:spLocks noGrp="1"/>
          </p:cNvSpPr>
          <p:nvPr>
            <p:ph type="sldNum" sz="quarter" idx="12"/>
          </p:nvPr>
        </p:nvSpPr>
        <p:spPr/>
        <p:txBody>
          <a:bodyPr/>
          <a:lstStyle/>
          <a:p>
            <a:fld id="{A2001B80-090E-45EF-9C05-E8CEE2FBC75A}" type="slidenum">
              <a:rPr lang="en-IN" smtClean="0"/>
              <a:pPr/>
              <a:t>12</a:t>
            </a:fld>
            <a:endParaRPr lang="en-IN"/>
          </a:p>
        </p:txBody>
      </p:sp>
    </p:spTree>
    <p:extLst>
      <p:ext uri="{BB962C8B-B14F-4D97-AF65-F5344CB8AC3E}">
        <p14:creationId xmlns:p14="http://schemas.microsoft.com/office/powerpoint/2010/main" xmlns="" val="3841960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dirty="0"/>
              <a:t>Construct validity</a:t>
            </a:r>
            <a:endParaRPr lang="en-IN" b="1" dirty="0"/>
          </a:p>
        </p:txBody>
      </p:sp>
      <p:sp>
        <p:nvSpPr>
          <p:cNvPr id="3" name="Content Placeholder 2"/>
          <p:cNvSpPr>
            <a:spLocks noGrp="1"/>
          </p:cNvSpPr>
          <p:nvPr>
            <p:ph idx="1"/>
          </p:nvPr>
        </p:nvSpPr>
        <p:spPr/>
        <p:txBody>
          <a:bodyPr>
            <a:normAutofit/>
          </a:bodyPr>
          <a:lstStyle/>
          <a:p>
            <a:pPr algn="just"/>
            <a:r>
              <a:rPr lang="en-IN" sz="2400" i="1" dirty="0"/>
              <a:t>Construct validity </a:t>
            </a:r>
            <a:r>
              <a:rPr lang="en-IN" sz="2400" dirty="0"/>
              <a:t>means a test measures a predetermined theoretical construct, </a:t>
            </a:r>
            <a:r>
              <a:rPr lang="en-IN" sz="2400" dirty="0" smtClean="0"/>
              <a:t>which is </a:t>
            </a:r>
            <a:r>
              <a:rPr lang="en-IN" sz="2400" dirty="0"/>
              <a:t>an explanation of a </a:t>
            </a:r>
            <a:r>
              <a:rPr lang="en-IN" sz="2400" dirty="0" smtClean="0"/>
              <a:t>behaviour </a:t>
            </a:r>
            <a:r>
              <a:rPr lang="en-IN" sz="2400" dirty="0"/>
              <a:t>or attribute based on empirical observation. For </a:t>
            </a:r>
            <a:r>
              <a:rPr lang="en-IN" sz="2400" dirty="0" smtClean="0"/>
              <a:t>example, the </a:t>
            </a:r>
            <a:r>
              <a:rPr lang="en-IN" sz="2400" dirty="0"/>
              <a:t>theoretical construct that preschool children’s language skills </a:t>
            </a:r>
            <a:r>
              <a:rPr lang="en-IN" sz="2400" dirty="0" smtClean="0"/>
              <a:t>improve with </a:t>
            </a:r>
            <a:r>
              <a:rPr lang="en-IN" sz="2400" dirty="0"/>
              <a:t>age is based on language development studies. Therefore, a valid test of </a:t>
            </a:r>
            <a:r>
              <a:rPr lang="en-IN" sz="2400" dirty="0" smtClean="0"/>
              <a:t>early language </a:t>
            </a:r>
            <a:r>
              <a:rPr lang="en-IN" sz="2400" dirty="0"/>
              <a:t>development will show improved language skills when administered to </a:t>
            </a:r>
            <a:r>
              <a:rPr lang="en-IN" sz="2400" dirty="0" smtClean="0"/>
              <a:t>preschool children </a:t>
            </a:r>
            <a:r>
              <a:rPr lang="en-IN" sz="2400" dirty="0"/>
              <a:t>of progressively increasing ages.</a:t>
            </a:r>
          </a:p>
        </p:txBody>
      </p:sp>
      <p:sp>
        <p:nvSpPr>
          <p:cNvPr id="4" name="Slide Number Placeholder 3"/>
          <p:cNvSpPr>
            <a:spLocks noGrp="1"/>
          </p:cNvSpPr>
          <p:nvPr>
            <p:ph type="sldNum" sz="quarter" idx="12"/>
          </p:nvPr>
        </p:nvSpPr>
        <p:spPr/>
        <p:txBody>
          <a:bodyPr/>
          <a:lstStyle/>
          <a:p>
            <a:fld id="{A2001B80-090E-45EF-9C05-E8CEE2FBC75A}" type="slidenum">
              <a:rPr lang="en-IN" smtClean="0"/>
              <a:pPr/>
              <a:t>13</a:t>
            </a:fld>
            <a:endParaRPr lang="en-IN"/>
          </a:p>
        </p:txBody>
      </p:sp>
    </p:spTree>
    <p:extLst>
      <p:ext uri="{BB962C8B-B14F-4D97-AF65-F5344CB8AC3E}">
        <p14:creationId xmlns:p14="http://schemas.microsoft.com/office/powerpoint/2010/main" xmlns="" val="1759520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5686"/>
            <a:ext cx="10515600" cy="1325563"/>
          </a:xfrm>
        </p:spPr>
        <p:txBody>
          <a:bodyPr>
            <a:normAutofit/>
          </a:bodyPr>
          <a:lstStyle/>
          <a:p>
            <a:pPr algn="ctr"/>
            <a:r>
              <a:rPr lang="en-IN" sz="4800" b="1" dirty="0"/>
              <a:t>Reliability</a:t>
            </a:r>
          </a:p>
        </p:txBody>
      </p:sp>
      <p:sp>
        <p:nvSpPr>
          <p:cNvPr id="4" name="Slide Number Placeholder 3"/>
          <p:cNvSpPr>
            <a:spLocks noGrp="1"/>
          </p:cNvSpPr>
          <p:nvPr>
            <p:ph type="sldNum" sz="quarter" idx="12"/>
          </p:nvPr>
        </p:nvSpPr>
        <p:spPr/>
        <p:txBody>
          <a:bodyPr/>
          <a:lstStyle/>
          <a:p>
            <a:fld id="{A2001B80-090E-45EF-9C05-E8CEE2FBC75A}" type="slidenum">
              <a:rPr lang="en-IN" smtClean="0"/>
              <a:pPr/>
              <a:t>14</a:t>
            </a:fld>
            <a:endParaRPr lang="en-IN"/>
          </a:p>
        </p:txBody>
      </p:sp>
    </p:spTree>
    <p:extLst>
      <p:ext uri="{BB962C8B-B14F-4D97-AF65-F5344CB8AC3E}">
        <p14:creationId xmlns:p14="http://schemas.microsoft.com/office/powerpoint/2010/main" xmlns="" val="3530416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a:t>
            </a:r>
            <a:endParaRPr lang="en-IN" b="1" dirty="0"/>
          </a:p>
        </p:txBody>
      </p:sp>
      <p:sp>
        <p:nvSpPr>
          <p:cNvPr id="3" name="Content Placeholder 2"/>
          <p:cNvSpPr>
            <a:spLocks noGrp="1"/>
          </p:cNvSpPr>
          <p:nvPr>
            <p:ph idx="1"/>
          </p:nvPr>
        </p:nvSpPr>
        <p:spPr>
          <a:xfrm>
            <a:off x="354842" y="1811977"/>
            <a:ext cx="11655188" cy="4895850"/>
          </a:xfrm>
        </p:spPr>
        <p:txBody>
          <a:bodyPr>
            <a:normAutofit/>
          </a:bodyPr>
          <a:lstStyle/>
          <a:p>
            <a:pPr algn="just"/>
            <a:r>
              <a:rPr lang="en-IN" sz="2400" dirty="0"/>
              <a:t>Reliability means results are replicable. When administered properly, a test gives </a:t>
            </a:r>
            <a:r>
              <a:rPr lang="en-IN" sz="2400" dirty="0" smtClean="0"/>
              <a:t>consistent results </a:t>
            </a:r>
            <a:r>
              <a:rPr lang="en-IN" sz="2400" dirty="0"/>
              <a:t>on repeated administrations or with different interpreters judging the same </a:t>
            </a:r>
            <a:r>
              <a:rPr lang="en-IN" sz="2400" dirty="0" smtClean="0"/>
              <a:t>administration. There </a:t>
            </a:r>
            <a:r>
              <a:rPr lang="en-IN" sz="2400" dirty="0"/>
              <a:t>are several types of </a:t>
            </a:r>
            <a:r>
              <a:rPr lang="en-IN" sz="2400" dirty="0" smtClean="0"/>
              <a:t>reliability:</a:t>
            </a:r>
          </a:p>
          <a:p>
            <a:pPr lvl="1" algn="just">
              <a:buFont typeface="Wingdings" panose="05000000000000000000" pitchFamily="2" charset="2"/>
              <a:buChar char="Ø"/>
            </a:pPr>
            <a:r>
              <a:rPr lang="en-IN" i="1" dirty="0" smtClean="0"/>
              <a:t>Test-retest </a:t>
            </a:r>
            <a:r>
              <a:rPr lang="en-IN" i="1" dirty="0"/>
              <a:t>reliability </a:t>
            </a:r>
            <a:endParaRPr lang="en-IN" i="1" dirty="0" smtClean="0"/>
          </a:p>
          <a:p>
            <a:pPr lvl="2" algn="just">
              <a:buFont typeface="Wingdings" panose="05000000000000000000" pitchFamily="2" charset="2"/>
              <a:buChar char="ü"/>
            </a:pPr>
            <a:r>
              <a:rPr lang="en-IN" dirty="0"/>
              <a:t>R</a:t>
            </a:r>
            <a:r>
              <a:rPr lang="en-IN" dirty="0" smtClean="0"/>
              <a:t>efers </a:t>
            </a:r>
            <a:r>
              <a:rPr lang="en-IN" dirty="0"/>
              <a:t>to a test’s stability over time. It is determined by </a:t>
            </a:r>
            <a:r>
              <a:rPr lang="en-IN" dirty="0" smtClean="0"/>
              <a:t>administering the </a:t>
            </a:r>
            <a:r>
              <a:rPr lang="en-IN" dirty="0"/>
              <a:t>same test multiple times to the same group and then comparing the </a:t>
            </a:r>
            <a:r>
              <a:rPr lang="en-IN" dirty="0" smtClean="0"/>
              <a:t>scores. If </a:t>
            </a:r>
            <a:r>
              <a:rPr lang="en-IN" dirty="0"/>
              <a:t>the scores from the different administrations are the same or very similar, the test </a:t>
            </a:r>
            <a:r>
              <a:rPr lang="en-IN" dirty="0" smtClean="0"/>
              <a:t>is considered </a:t>
            </a:r>
            <a:r>
              <a:rPr lang="en-IN" dirty="0"/>
              <a:t>stable and reliable</a:t>
            </a:r>
            <a:r>
              <a:rPr lang="en-IN" dirty="0" smtClean="0"/>
              <a:t>.</a:t>
            </a:r>
            <a:endParaRPr lang="en-IN" sz="4000" dirty="0" smtClean="0"/>
          </a:p>
          <a:p>
            <a:pPr lvl="1">
              <a:buFont typeface="Wingdings" panose="05000000000000000000" pitchFamily="2" charset="2"/>
              <a:buChar char="Ø"/>
            </a:pPr>
            <a:endParaRPr lang="en-IN" i="1" dirty="0" smtClean="0"/>
          </a:p>
          <a:p>
            <a:pPr lvl="1">
              <a:buFont typeface="Wingdings" panose="05000000000000000000" pitchFamily="2" charset="2"/>
              <a:buChar char="Ø"/>
            </a:pPr>
            <a:r>
              <a:rPr lang="en-IN" i="1" dirty="0" smtClean="0"/>
              <a:t>Split-half </a:t>
            </a:r>
            <a:r>
              <a:rPr lang="en-IN" i="1" dirty="0"/>
              <a:t>reliability </a:t>
            </a:r>
            <a:endParaRPr lang="en-IN" i="1" dirty="0" smtClean="0"/>
          </a:p>
          <a:p>
            <a:pPr lvl="2">
              <a:buFont typeface="Wingdings" panose="05000000000000000000" pitchFamily="2" charset="2"/>
              <a:buChar char="ü"/>
            </a:pPr>
            <a:r>
              <a:rPr lang="en-IN" dirty="0"/>
              <a:t>R</a:t>
            </a:r>
            <a:r>
              <a:rPr lang="en-IN" dirty="0" smtClean="0"/>
              <a:t>efers </a:t>
            </a:r>
            <a:r>
              <a:rPr lang="en-IN" dirty="0"/>
              <a:t>to a test’s internal consistency. Scores from one half of </a:t>
            </a:r>
            <a:r>
              <a:rPr lang="en-IN" dirty="0" smtClean="0"/>
              <a:t>the test </a:t>
            </a:r>
            <a:r>
              <a:rPr lang="en-IN" dirty="0"/>
              <a:t>correlate with results from the other half of the test. The halves must be </a:t>
            </a:r>
            <a:r>
              <a:rPr lang="en-IN" dirty="0" smtClean="0"/>
              <a:t>comparable in </a:t>
            </a:r>
            <a:r>
              <a:rPr lang="en-IN" dirty="0"/>
              <a:t>style and scope and all items should assess the same skill. This is </a:t>
            </a:r>
            <a:r>
              <a:rPr lang="en-IN" dirty="0" smtClean="0"/>
              <a:t>often achieved </a:t>
            </a:r>
            <a:r>
              <a:rPr lang="en-IN" dirty="0"/>
              <a:t>by dividing the test into odd-numbered questions and </a:t>
            </a:r>
            <a:r>
              <a:rPr lang="en-IN" dirty="0" smtClean="0"/>
              <a:t>even-numbered questions</a:t>
            </a:r>
            <a:r>
              <a:rPr lang="en-IN" dirty="0"/>
              <a:t>.</a:t>
            </a:r>
            <a:endParaRPr lang="en-IN" sz="4000"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15</a:t>
            </a:fld>
            <a:endParaRPr lang="en-IN"/>
          </a:p>
        </p:txBody>
      </p:sp>
    </p:spTree>
    <p:extLst>
      <p:ext uri="{BB962C8B-B14F-4D97-AF65-F5344CB8AC3E}">
        <p14:creationId xmlns:p14="http://schemas.microsoft.com/office/powerpoint/2010/main" xmlns="" val="39947859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Standardization</a:t>
            </a:r>
          </a:p>
        </p:txBody>
      </p:sp>
      <p:sp>
        <p:nvSpPr>
          <p:cNvPr id="3" name="Content Placeholder 2"/>
          <p:cNvSpPr>
            <a:spLocks noGrp="1"/>
          </p:cNvSpPr>
          <p:nvPr>
            <p:ph idx="1"/>
          </p:nvPr>
        </p:nvSpPr>
        <p:spPr/>
        <p:txBody>
          <a:bodyPr>
            <a:normAutofit/>
          </a:bodyPr>
          <a:lstStyle/>
          <a:p>
            <a:pPr algn="just"/>
            <a:r>
              <a:rPr lang="en-IN" sz="2400" dirty="0"/>
              <a:t>There are many commercially available speech and language assessment tools that are </a:t>
            </a:r>
            <a:r>
              <a:rPr lang="en-IN" sz="2400" dirty="0" smtClean="0"/>
              <a:t>standardized. Standardized </a:t>
            </a:r>
            <a:r>
              <a:rPr lang="en-IN" sz="2400" dirty="0"/>
              <a:t>tests, also called </a:t>
            </a:r>
            <a:r>
              <a:rPr lang="en-IN" sz="2400" i="1" dirty="0"/>
              <a:t>formal </a:t>
            </a:r>
            <a:r>
              <a:rPr lang="en-IN" sz="2400" dirty="0"/>
              <a:t>tests, are those that provide standard </a:t>
            </a:r>
            <a:r>
              <a:rPr lang="en-IN" sz="2400" dirty="0" smtClean="0"/>
              <a:t>procedures for </a:t>
            </a:r>
            <a:r>
              <a:rPr lang="en-IN" sz="2400" dirty="0"/>
              <a:t>the administration and scoring of the test. </a:t>
            </a:r>
            <a:endParaRPr lang="en-IN" sz="2400" dirty="0" smtClean="0"/>
          </a:p>
          <a:p>
            <a:pPr algn="just"/>
            <a:endParaRPr lang="en-IN" sz="2400" dirty="0"/>
          </a:p>
          <a:p>
            <a:pPr algn="just"/>
            <a:r>
              <a:rPr lang="en-IN" sz="2400" dirty="0" smtClean="0"/>
              <a:t>Standardization </a:t>
            </a:r>
            <a:r>
              <a:rPr lang="en-IN" sz="2400" dirty="0"/>
              <a:t>is accomplished so </a:t>
            </a:r>
            <a:r>
              <a:rPr lang="en-IN" sz="2400" dirty="0" smtClean="0"/>
              <a:t>that test-giver </a:t>
            </a:r>
            <a:r>
              <a:rPr lang="en-IN" sz="2400" dirty="0"/>
              <a:t>bias and other extraneous </a:t>
            </a:r>
            <a:r>
              <a:rPr lang="en-IN" sz="2400" dirty="0" smtClean="0"/>
              <a:t>influences </a:t>
            </a:r>
            <a:r>
              <a:rPr lang="en-IN" sz="2400" dirty="0"/>
              <a:t>do not affect the client’s performance and </a:t>
            </a:r>
            <a:r>
              <a:rPr lang="en-IN" sz="2400" dirty="0" smtClean="0"/>
              <a:t>so that </a:t>
            </a:r>
            <a:r>
              <a:rPr lang="en-IN" sz="2400" dirty="0"/>
              <a:t>results from different people are comparable. A majority of the standardized tests </a:t>
            </a:r>
            <a:r>
              <a:rPr lang="en-IN" sz="2400" dirty="0" smtClean="0"/>
              <a:t>clinicians use </a:t>
            </a:r>
            <a:r>
              <a:rPr lang="en-IN" sz="2400" dirty="0"/>
              <a:t>are norm-referenced. </a:t>
            </a:r>
          </a:p>
        </p:txBody>
      </p:sp>
      <p:sp>
        <p:nvSpPr>
          <p:cNvPr id="4" name="Slide Number Placeholder 3"/>
          <p:cNvSpPr>
            <a:spLocks noGrp="1"/>
          </p:cNvSpPr>
          <p:nvPr>
            <p:ph type="sldNum" sz="quarter" idx="12"/>
          </p:nvPr>
        </p:nvSpPr>
        <p:spPr/>
        <p:txBody>
          <a:bodyPr/>
          <a:lstStyle/>
          <a:p>
            <a:fld id="{A2001B80-090E-45EF-9C05-E8CEE2FBC75A}" type="slidenum">
              <a:rPr lang="en-IN" smtClean="0"/>
              <a:pPr/>
              <a:t>16</a:t>
            </a:fld>
            <a:endParaRPr lang="en-IN"/>
          </a:p>
        </p:txBody>
      </p:sp>
    </p:spTree>
    <p:extLst>
      <p:ext uri="{BB962C8B-B14F-4D97-AF65-F5344CB8AC3E}">
        <p14:creationId xmlns:p14="http://schemas.microsoft.com/office/powerpoint/2010/main" xmlns="" val="1622694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018" y="1501254"/>
            <a:ext cx="6946710" cy="2715903"/>
          </a:xfrm>
        </p:spPr>
        <p:txBody>
          <a:bodyPr>
            <a:normAutofit/>
          </a:bodyPr>
          <a:lstStyle/>
          <a:p>
            <a:pPr algn="ctr"/>
            <a:r>
              <a:rPr lang="en-IN" sz="9600" dirty="0" smtClean="0"/>
              <a:t>ThanQ</a:t>
            </a:r>
            <a:endParaRPr lang="en-IN" sz="9600"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17</a:t>
            </a:fld>
            <a:endParaRPr lang="en-IN"/>
          </a:p>
        </p:txBody>
      </p:sp>
    </p:spTree>
    <p:extLst>
      <p:ext uri="{BB962C8B-B14F-4D97-AF65-F5344CB8AC3E}">
        <p14:creationId xmlns:p14="http://schemas.microsoft.com/office/powerpoint/2010/main" xmlns="" val="2568089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800" b="1" dirty="0" smtClean="0"/>
              <a:t>Assessment</a:t>
            </a:r>
            <a:endParaRPr lang="en-IN" b="1" dirty="0"/>
          </a:p>
        </p:txBody>
      </p:sp>
      <p:sp>
        <p:nvSpPr>
          <p:cNvPr id="3" name="Content Placeholder 2"/>
          <p:cNvSpPr>
            <a:spLocks noGrp="1"/>
          </p:cNvSpPr>
          <p:nvPr>
            <p:ph idx="1"/>
          </p:nvPr>
        </p:nvSpPr>
        <p:spPr/>
        <p:txBody>
          <a:bodyPr>
            <a:normAutofit/>
          </a:bodyPr>
          <a:lstStyle/>
          <a:p>
            <a:pPr algn="just"/>
            <a:r>
              <a:rPr lang="en-IN" sz="2400" dirty="0"/>
              <a:t>Assessment is the process of collecting valid and reliable information, integrating it, </a:t>
            </a:r>
            <a:r>
              <a:rPr lang="en-IN" sz="2400" dirty="0" smtClean="0"/>
              <a:t>and interpreting </a:t>
            </a:r>
            <a:r>
              <a:rPr lang="en-IN" sz="2400" dirty="0"/>
              <a:t>it to make a judgment or a decision about something. </a:t>
            </a:r>
            <a:endParaRPr lang="en-IN" sz="2400" dirty="0" smtClean="0"/>
          </a:p>
          <a:p>
            <a:pPr algn="just"/>
            <a:endParaRPr lang="en-IN" sz="2400" dirty="0" smtClean="0"/>
          </a:p>
          <a:p>
            <a:pPr algn="just"/>
            <a:r>
              <a:rPr lang="en-IN" sz="2400" dirty="0" smtClean="0"/>
              <a:t>It </a:t>
            </a:r>
            <a:r>
              <a:rPr lang="en-IN" sz="2400" dirty="0"/>
              <a:t>is the process of </a:t>
            </a:r>
            <a:r>
              <a:rPr lang="en-IN" sz="2400" dirty="0" smtClean="0"/>
              <a:t>measuring communicative behaviours </a:t>
            </a:r>
            <a:r>
              <a:rPr lang="en-IN" sz="2400" dirty="0"/>
              <a:t>of interest. Assessment is synonymous with evaluation. </a:t>
            </a:r>
            <a:r>
              <a:rPr lang="en-IN" sz="2400" dirty="0" smtClean="0"/>
              <a:t>The outcome </a:t>
            </a:r>
            <a:r>
              <a:rPr lang="en-IN" sz="2400" dirty="0"/>
              <a:t>of an assessment is usually a diagnosis, which is the clinical decision regarding </a:t>
            </a:r>
            <a:r>
              <a:rPr lang="en-IN" sz="2400" dirty="0" smtClean="0"/>
              <a:t>the presence </a:t>
            </a:r>
            <a:r>
              <a:rPr lang="en-IN" sz="2400" dirty="0"/>
              <a:t>or absence of a disorder and, often, the assignment of a diagnostic label. </a:t>
            </a:r>
          </a:p>
        </p:txBody>
      </p:sp>
      <p:sp>
        <p:nvSpPr>
          <p:cNvPr id="4" name="Slide Number Placeholder 3"/>
          <p:cNvSpPr>
            <a:spLocks noGrp="1"/>
          </p:cNvSpPr>
          <p:nvPr>
            <p:ph type="sldNum" sz="quarter" idx="12"/>
          </p:nvPr>
        </p:nvSpPr>
        <p:spPr/>
        <p:txBody>
          <a:bodyPr/>
          <a:lstStyle/>
          <a:p>
            <a:fld id="{A2001B80-090E-45EF-9C05-E8CEE2FBC75A}" type="slidenum">
              <a:rPr lang="en-IN" smtClean="0"/>
              <a:pPr/>
              <a:t>2</a:t>
            </a:fld>
            <a:endParaRPr lang="en-IN"/>
          </a:p>
        </p:txBody>
      </p:sp>
    </p:spTree>
    <p:extLst>
      <p:ext uri="{BB962C8B-B14F-4D97-AF65-F5344CB8AC3E}">
        <p14:creationId xmlns:p14="http://schemas.microsoft.com/office/powerpoint/2010/main" xmlns="" val="3474285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a:t>
            </a:r>
            <a:endParaRPr lang="en-IN" b="1" dirty="0"/>
          </a:p>
        </p:txBody>
      </p:sp>
      <p:sp>
        <p:nvSpPr>
          <p:cNvPr id="3" name="Content Placeholder 2"/>
          <p:cNvSpPr>
            <a:spLocks noGrp="1"/>
          </p:cNvSpPr>
          <p:nvPr>
            <p:ph idx="1"/>
          </p:nvPr>
        </p:nvSpPr>
        <p:spPr/>
        <p:txBody>
          <a:bodyPr>
            <a:normAutofit/>
          </a:bodyPr>
          <a:lstStyle/>
          <a:p>
            <a:pPr algn="just"/>
            <a:r>
              <a:rPr lang="en-IN" sz="2400" dirty="0"/>
              <a:t>Speech language pathologists use assessment information to make professional diagnoses and conclusions, identify the need for referral to other professionals, identify the need for treatment, determine the focus of treatment, determine the frequency and length of treatment, and make decisions about the structure of treatment (e.g., individual versus group sessions, treatment with or without caregiver involvement). </a:t>
            </a:r>
            <a:endParaRPr lang="en-IN" sz="2400" dirty="0" smtClean="0"/>
          </a:p>
          <a:p>
            <a:pPr algn="just"/>
            <a:endParaRPr lang="en-IN" sz="2400" dirty="0"/>
          </a:p>
          <a:p>
            <a:pPr algn="just"/>
            <a:r>
              <a:rPr lang="en-IN" sz="2400" dirty="0" smtClean="0"/>
              <a:t>Ultimately</a:t>
            </a:r>
            <a:r>
              <a:rPr lang="en-IN" sz="2400" dirty="0"/>
              <a:t>, all initial clinical decisions are based on information derived from an assessment process.</a:t>
            </a:r>
          </a:p>
          <a:p>
            <a:pPr algn="just"/>
            <a:endParaRPr lang="en-IN" sz="2400"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3</a:t>
            </a:fld>
            <a:endParaRPr lang="en-IN"/>
          </a:p>
        </p:txBody>
      </p:sp>
    </p:spTree>
    <p:extLst>
      <p:ext uri="{BB962C8B-B14F-4D97-AF65-F5344CB8AC3E}">
        <p14:creationId xmlns:p14="http://schemas.microsoft.com/office/powerpoint/2010/main" xmlns="" val="753515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a:t>
            </a:r>
            <a:endParaRPr lang="en-IN" b="1" dirty="0"/>
          </a:p>
        </p:txBody>
      </p:sp>
      <p:sp>
        <p:nvSpPr>
          <p:cNvPr id="3" name="Content Placeholder 2"/>
          <p:cNvSpPr>
            <a:spLocks noGrp="1"/>
          </p:cNvSpPr>
          <p:nvPr>
            <p:ph idx="1"/>
          </p:nvPr>
        </p:nvSpPr>
        <p:spPr>
          <a:xfrm>
            <a:off x="838200" y="1825625"/>
            <a:ext cx="10515600" cy="4895850"/>
          </a:xfrm>
        </p:spPr>
        <p:txBody>
          <a:bodyPr>
            <a:normAutofit/>
          </a:bodyPr>
          <a:lstStyle/>
          <a:p>
            <a:pPr algn="just"/>
            <a:r>
              <a:rPr lang="en-IN" sz="2400" dirty="0"/>
              <a:t>For an assessment to be meaningful and useful, it must have foundational integrity. </a:t>
            </a:r>
            <a:r>
              <a:rPr lang="en-IN" sz="2400" dirty="0" smtClean="0"/>
              <a:t>This integrity </a:t>
            </a:r>
            <a:r>
              <a:rPr lang="en-IN" sz="2400" dirty="0"/>
              <a:t>may be assured if each assessment adheres to these </a:t>
            </a:r>
            <a:r>
              <a:rPr lang="en-IN" sz="2400" dirty="0" smtClean="0"/>
              <a:t>five </a:t>
            </a:r>
            <a:r>
              <a:rPr lang="en-IN" sz="2400" dirty="0"/>
              <a:t>principles</a:t>
            </a:r>
            <a:r>
              <a:rPr lang="en-IN" sz="2400" dirty="0" smtClean="0"/>
              <a:t>:</a:t>
            </a:r>
          </a:p>
          <a:p>
            <a:pPr marL="0" indent="0" algn="just">
              <a:buNone/>
            </a:pPr>
            <a:endParaRPr lang="en-IN" sz="2000" dirty="0" smtClean="0"/>
          </a:p>
          <a:p>
            <a:pPr marL="914400" lvl="1" indent="-457200" algn="just">
              <a:buFont typeface="+mj-lt"/>
              <a:buAutoNum type="arabicPeriod"/>
            </a:pPr>
            <a:r>
              <a:rPr lang="en-IN" i="1" dirty="0"/>
              <a:t>A </a:t>
            </a:r>
            <a:r>
              <a:rPr lang="en-IN" b="1" i="1" dirty="0"/>
              <a:t>good assessment is thorough</a:t>
            </a:r>
            <a:r>
              <a:rPr lang="en-IN" i="1" dirty="0"/>
              <a:t>. </a:t>
            </a:r>
            <a:r>
              <a:rPr lang="en-IN" dirty="0"/>
              <a:t>It should incorporate as much relevant </a:t>
            </a:r>
            <a:r>
              <a:rPr lang="en-IN" dirty="0" smtClean="0"/>
              <a:t>information as </a:t>
            </a:r>
            <a:r>
              <a:rPr lang="en-IN" dirty="0"/>
              <a:t>possible so that an accurate diagnosis and appropriate recommendations </a:t>
            </a:r>
            <a:r>
              <a:rPr lang="en-IN" dirty="0" smtClean="0"/>
              <a:t>can be made.</a:t>
            </a:r>
          </a:p>
          <a:p>
            <a:pPr marL="914400" lvl="1" indent="-457200" algn="just">
              <a:buFont typeface="+mj-lt"/>
              <a:buAutoNum type="arabicPeriod"/>
            </a:pPr>
            <a:r>
              <a:rPr lang="en-IN" i="1" dirty="0" smtClean="0"/>
              <a:t>A </a:t>
            </a:r>
            <a:r>
              <a:rPr lang="en-IN" b="1" i="1" dirty="0" smtClean="0"/>
              <a:t>good </a:t>
            </a:r>
            <a:r>
              <a:rPr lang="en-IN" b="1" i="1" dirty="0"/>
              <a:t>assessment uses a variety of assessment modalities</a:t>
            </a:r>
            <a:r>
              <a:rPr lang="en-IN" dirty="0"/>
              <a:t>. It should include a </a:t>
            </a:r>
            <a:r>
              <a:rPr lang="en-IN" dirty="0" smtClean="0"/>
              <a:t>combination of </a:t>
            </a:r>
            <a:r>
              <a:rPr lang="en-IN" dirty="0"/>
              <a:t>interview and case history information, formal and informal testing, and </a:t>
            </a:r>
            <a:r>
              <a:rPr lang="en-IN" dirty="0" smtClean="0"/>
              <a:t>client observations.</a:t>
            </a:r>
          </a:p>
          <a:p>
            <a:pPr marL="914400" lvl="1" indent="-457200" algn="just">
              <a:buFont typeface="+mj-lt"/>
              <a:buAutoNum type="arabicPeriod"/>
            </a:pPr>
            <a:r>
              <a:rPr lang="en-IN" dirty="0"/>
              <a:t>A </a:t>
            </a:r>
            <a:r>
              <a:rPr lang="en-IN" b="1" i="1" dirty="0"/>
              <a:t>good assessment is valid</a:t>
            </a:r>
            <a:r>
              <a:rPr lang="en-IN" dirty="0"/>
              <a:t>. It should truly evaluate the intended </a:t>
            </a:r>
            <a:r>
              <a:rPr lang="en-IN" dirty="0" smtClean="0"/>
              <a:t>skills.</a:t>
            </a:r>
          </a:p>
        </p:txBody>
      </p:sp>
      <p:sp>
        <p:nvSpPr>
          <p:cNvPr id="4" name="Slide Number Placeholder 3"/>
          <p:cNvSpPr>
            <a:spLocks noGrp="1"/>
          </p:cNvSpPr>
          <p:nvPr>
            <p:ph type="sldNum" sz="quarter" idx="12"/>
          </p:nvPr>
        </p:nvSpPr>
        <p:spPr/>
        <p:txBody>
          <a:bodyPr/>
          <a:lstStyle/>
          <a:p>
            <a:fld id="{A2001B80-090E-45EF-9C05-E8CEE2FBC75A}" type="slidenum">
              <a:rPr lang="en-IN" smtClean="0"/>
              <a:pPr/>
              <a:t>4</a:t>
            </a:fld>
            <a:endParaRPr lang="en-IN"/>
          </a:p>
        </p:txBody>
      </p:sp>
    </p:spTree>
    <p:extLst>
      <p:ext uri="{BB962C8B-B14F-4D97-AF65-F5344CB8AC3E}">
        <p14:creationId xmlns:p14="http://schemas.microsoft.com/office/powerpoint/2010/main" xmlns="" val="4223528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a:t>
            </a:r>
            <a:endParaRPr lang="en-IN" b="1" dirty="0"/>
          </a:p>
        </p:txBody>
      </p:sp>
      <p:sp>
        <p:nvSpPr>
          <p:cNvPr id="3" name="Content Placeholder 2"/>
          <p:cNvSpPr>
            <a:spLocks noGrp="1"/>
          </p:cNvSpPr>
          <p:nvPr>
            <p:ph idx="1"/>
          </p:nvPr>
        </p:nvSpPr>
        <p:spPr/>
        <p:txBody>
          <a:bodyPr/>
          <a:lstStyle/>
          <a:p>
            <a:pPr marL="0" lvl="1" indent="0" algn="just">
              <a:spcBef>
                <a:spcPts val="1000"/>
              </a:spcBef>
              <a:buNone/>
            </a:pPr>
            <a:r>
              <a:rPr lang="en-IN" i="1" dirty="0" smtClean="0"/>
              <a:t>     </a:t>
            </a:r>
            <a:r>
              <a:rPr lang="en-IN" dirty="0" smtClean="0"/>
              <a:t>4</a:t>
            </a:r>
            <a:r>
              <a:rPr lang="en-IN" i="1" dirty="0" smtClean="0"/>
              <a:t>.  A </a:t>
            </a:r>
            <a:r>
              <a:rPr lang="en-IN" b="1" i="1" dirty="0"/>
              <a:t>good assessment is reliable</a:t>
            </a:r>
            <a:r>
              <a:rPr lang="en-IN" dirty="0"/>
              <a:t>. It should accurately reflect the client’s  </a:t>
            </a:r>
            <a:r>
              <a:rPr lang="en-IN" dirty="0" smtClean="0"/>
              <a:t> 	communicative abilities and disabilities. Repeated evaluations of the same 	client should yield similar findings, provided there has been no change in 	the client’s status.</a:t>
            </a:r>
          </a:p>
          <a:p>
            <a:pPr marL="0" indent="0" algn="just">
              <a:buNone/>
            </a:pPr>
            <a:r>
              <a:rPr lang="en-IN" dirty="0" smtClean="0"/>
              <a:t>    </a:t>
            </a:r>
            <a:r>
              <a:rPr lang="en-IN" sz="2400" dirty="0" smtClean="0"/>
              <a:t>5.</a:t>
            </a:r>
            <a:r>
              <a:rPr lang="en-IN" dirty="0" smtClean="0"/>
              <a:t>   </a:t>
            </a:r>
            <a:r>
              <a:rPr lang="en-IN" sz="2400" i="1" dirty="0" smtClean="0"/>
              <a:t>A </a:t>
            </a:r>
            <a:r>
              <a:rPr lang="en-IN" sz="2400" b="1" i="1" dirty="0"/>
              <a:t>good assessment is tailored to the individual client</a:t>
            </a:r>
            <a:r>
              <a:rPr lang="en-IN" sz="2400" dirty="0"/>
              <a:t>. Assessment materials </a:t>
            </a:r>
            <a:r>
              <a:rPr lang="en-IN" sz="2400" dirty="0" smtClean="0"/>
              <a:t>	that </a:t>
            </a:r>
            <a:r>
              <a:rPr lang="en-IN" sz="2400" dirty="0"/>
              <a:t>are </a:t>
            </a:r>
            <a:r>
              <a:rPr lang="en-IN" sz="2400" dirty="0" smtClean="0"/>
              <a:t>appropriate for </a:t>
            </a:r>
            <a:r>
              <a:rPr lang="en-IN" sz="2400" dirty="0"/>
              <a:t>the client’s age, gender, skill levels, and </a:t>
            </a:r>
            <a:r>
              <a:rPr lang="en-IN" sz="2400" dirty="0" smtClean="0"/>
              <a:t>	ethnocultural </a:t>
            </a:r>
            <a:r>
              <a:rPr lang="en-IN" sz="2400" dirty="0"/>
              <a:t>background </a:t>
            </a:r>
            <a:r>
              <a:rPr lang="en-IN" sz="2400" dirty="0" smtClean="0"/>
              <a:t>should be </a:t>
            </a:r>
            <a:r>
              <a:rPr lang="en-IN" sz="2400" dirty="0"/>
              <a:t>used.</a:t>
            </a:r>
          </a:p>
          <a:p>
            <a:endParaRPr lang="en-IN"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5</a:t>
            </a:fld>
            <a:endParaRPr lang="en-IN"/>
          </a:p>
        </p:txBody>
      </p:sp>
    </p:spTree>
    <p:extLst>
      <p:ext uri="{BB962C8B-B14F-4D97-AF65-F5344CB8AC3E}">
        <p14:creationId xmlns:p14="http://schemas.microsoft.com/office/powerpoint/2010/main" xmlns="" val="3896883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Steps in Assessment</a:t>
            </a:r>
            <a:endParaRPr lang="en-IN" b="1" dirty="0"/>
          </a:p>
        </p:txBody>
      </p:sp>
      <p:sp>
        <p:nvSpPr>
          <p:cNvPr id="3" name="Content Placeholder 2"/>
          <p:cNvSpPr>
            <a:spLocks noGrp="1"/>
          </p:cNvSpPr>
          <p:nvPr>
            <p:ph idx="1"/>
          </p:nvPr>
        </p:nvSpPr>
        <p:spPr/>
        <p:txBody>
          <a:bodyPr>
            <a:normAutofit lnSpcReduction="10000"/>
          </a:bodyPr>
          <a:lstStyle/>
          <a:p>
            <a:pPr algn="just"/>
            <a:r>
              <a:rPr lang="en-IN" sz="2400" dirty="0"/>
              <a:t>Completing an assessment involves gathering relevant information, assimilating it, </a:t>
            </a:r>
            <a:r>
              <a:rPr lang="en-IN" sz="2400" dirty="0" smtClean="0"/>
              <a:t>drawing conclusions</a:t>
            </a:r>
            <a:r>
              <a:rPr lang="en-IN" sz="2400" dirty="0"/>
              <a:t>, and then sharing the </a:t>
            </a:r>
            <a:r>
              <a:rPr lang="en-IN" sz="2400" dirty="0" smtClean="0"/>
              <a:t>findings </a:t>
            </a:r>
            <a:r>
              <a:rPr lang="en-IN" sz="2400" dirty="0"/>
              <a:t>and recommendations. We have </a:t>
            </a:r>
            <a:r>
              <a:rPr lang="en-IN" sz="2400" dirty="0" smtClean="0"/>
              <a:t>summarized the </a:t>
            </a:r>
            <a:r>
              <a:rPr lang="en-IN" sz="2400" dirty="0"/>
              <a:t>process by providing this overview of seven steps the clinician should take in </a:t>
            </a:r>
            <a:r>
              <a:rPr lang="en-IN" sz="2400" dirty="0" smtClean="0"/>
              <a:t>completing an assessment:</a:t>
            </a:r>
          </a:p>
          <a:p>
            <a:pPr marL="914400" lvl="1" indent="-457200" algn="just">
              <a:buFont typeface="+mj-lt"/>
              <a:buAutoNum type="arabicPeriod"/>
            </a:pPr>
            <a:endParaRPr lang="en-IN" dirty="0" smtClean="0"/>
          </a:p>
          <a:p>
            <a:pPr marL="914400" lvl="1" indent="-457200" algn="just">
              <a:buFont typeface="+mj-lt"/>
              <a:buAutoNum type="arabicPeriod"/>
            </a:pPr>
            <a:r>
              <a:rPr lang="en-IN" dirty="0" smtClean="0"/>
              <a:t>Obtain </a:t>
            </a:r>
            <a:r>
              <a:rPr lang="en-IN" dirty="0"/>
              <a:t>historical information about the client, the client’s family or caregivers, </a:t>
            </a:r>
            <a:r>
              <a:rPr lang="en-IN" dirty="0" smtClean="0"/>
              <a:t>and the </a:t>
            </a:r>
            <a:r>
              <a:rPr lang="en-IN" dirty="0"/>
              <a:t>nature of the </a:t>
            </a:r>
            <a:r>
              <a:rPr lang="en-IN" dirty="0" smtClean="0"/>
              <a:t>disorder.</a:t>
            </a:r>
          </a:p>
          <a:p>
            <a:pPr marL="914400" lvl="1" indent="-457200" algn="just">
              <a:buFont typeface="+mj-lt"/>
              <a:buAutoNum type="arabicPeriod"/>
            </a:pPr>
            <a:r>
              <a:rPr lang="en-IN" dirty="0" smtClean="0"/>
              <a:t>Interview </a:t>
            </a:r>
            <a:r>
              <a:rPr lang="en-IN" dirty="0"/>
              <a:t>the client, the client’s family or caregivers, or both</a:t>
            </a:r>
            <a:r>
              <a:rPr lang="en-IN" dirty="0" smtClean="0"/>
              <a:t>.</a:t>
            </a:r>
          </a:p>
          <a:p>
            <a:pPr marL="914400" lvl="1" indent="-457200" algn="just">
              <a:buFont typeface="+mj-lt"/>
              <a:buAutoNum type="arabicPeriod"/>
            </a:pPr>
            <a:r>
              <a:rPr lang="en-IN" dirty="0"/>
              <a:t>Evaluate the structural and functional integrity of the oral-facial </a:t>
            </a:r>
            <a:r>
              <a:rPr lang="en-IN" dirty="0" smtClean="0"/>
              <a:t>mechanism.</a:t>
            </a:r>
          </a:p>
          <a:p>
            <a:pPr marL="914400" lvl="1" indent="-457200" algn="just">
              <a:buFont typeface="+mj-lt"/>
              <a:buAutoNum type="arabicPeriod"/>
            </a:pPr>
            <a:r>
              <a:rPr lang="en-IN" dirty="0" smtClean="0"/>
              <a:t>Sample </a:t>
            </a:r>
            <a:r>
              <a:rPr lang="en-IN" dirty="0"/>
              <a:t>and evaluate the client’s speech and language use and abilities in the </a:t>
            </a:r>
            <a:r>
              <a:rPr lang="en-IN" dirty="0" smtClean="0"/>
              <a:t>areas of </a:t>
            </a:r>
            <a:r>
              <a:rPr lang="en-IN" dirty="0"/>
              <a:t>articulation and speech, language, </a:t>
            </a:r>
            <a:r>
              <a:rPr lang="en-IN" dirty="0" smtClean="0"/>
              <a:t>fluency</a:t>
            </a:r>
            <a:r>
              <a:rPr lang="en-IN" dirty="0"/>
              <a:t>, voice, and resonance. In the case of </a:t>
            </a:r>
            <a:r>
              <a:rPr lang="en-IN" dirty="0" smtClean="0"/>
              <a:t>a dysphagia </a:t>
            </a:r>
            <a:r>
              <a:rPr lang="en-IN" dirty="0"/>
              <a:t>assessment, assess the client’s chewing and swallowing abilities.</a:t>
            </a:r>
          </a:p>
        </p:txBody>
      </p:sp>
      <p:sp>
        <p:nvSpPr>
          <p:cNvPr id="4" name="Slide Number Placeholder 3"/>
          <p:cNvSpPr>
            <a:spLocks noGrp="1"/>
          </p:cNvSpPr>
          <p:nvPr>
            <p:ph type="sldNum" sz="quarter" idx="12"/>
          </p:nvPr>
        </p:nvSpPr>
        <p:spPr/>
        <p:txBody>
          <a:bodyPr/>
          <a:lstStyle/>
          <a:p>
            <a:fld id="{A2001B80-090E-45EF-9C05-E8CEE2FBC75A}" type="slidenum">
              <a:rPr lang="en-IN" smtClean="0"/>
              <a:pPr/>
              <a:t>6</a:t>
            </a:fld>
            <a:endParaRPr lang="en-IN"/>
          </a:p>
        </p:txBody>
      </p:sp>
    </p:spTree>
    <p:extLst>
      <p:ext uri="{BB962C8B-B14F-4D97-AF65-F5344CB8AC3E}">
        <p14:creationId xmlns:p14="http://schemas.microsoft.com/office/powerpoint/2010/main" xmlns="" val="3830091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836" y="320675"/>
            <a:ext cx="10515600" cy="1325563"/>
          </a:xfrm>
        </p:spPr>
        <p:txBody>
          <a:bodyPr/>
          <a:lstStyle/>
          <a:p>
            <a:r>
              <a:rPr lang="en-IN" b="1" dirty="0" smtClean="0"/>
              <a:t>Cont.…</a:t>
            </a:r>
            <a:endParaRPr lang="en-IN" b="1" dirty="0"/>
          </a:p>
        </p:txBody>
      </p:sp>
      <p:sp>
        <p:nvSpPr>
          <p:cNvPr id="3" name="Content Placeholder 2"/>
          <p:cNvSpPr>
            <a:spLocks noGrp="1"/>
          </p:cNvSpPr>
          <p:nvPr>
            <p:ph idx="1"/>
          </p:nvPr>
        </p:nvSpPr>
        <p:spPr/>
        <p:txBody>
          <a:bodyPr>
            <a:normAutofit/>
          </a:bodyPr>
          <a:lstStyle/>
          <a:p>
            <a:pPr marL="0" indent="0" algn="just">
              <a:buNone/>
            </a:pPr>
            <a:r>
              <a:rPr lang="en-IN" sz="2400" dirty="0"/>
              <a:t> </a:t>
            </a:r>
            <a:r>
              <a:rPr lang="en-IN" sz="2400" dirty="0" smtClean="0"/>
              <a:t>    5.  	Screen </a:t>
            </a:r>
            <a:r>
              <a:rPr lang="en-IN" sz="2400" dirty="0"/>
              <a:t>the client’s hearing or obtain evaluative information </a:t>
            </a:r>
            <a:r>
              <a:rPr lang="en-IN" sz="2400" dirty="0" smtClean="0"/>
              <a:t>about 	hearing 	abilities.</a:t>
            </a:r>
          </a:p>
          <a:p>
            <a:pPr marL="0" indent="0" algn="just">
              <a:buNone/>
            </a:pPr>
            <a:r>
              <a:rPr lang="en-IN" sz="2400" dirty="0" smtClean="0"/>
              <a:t>     6.	Evaluate </a:t>
            </a:r>
            <a:r>
              <a:rPr lang="en-IN" sz="2400" dirty="0"/>
              <a:t>assessment information to determine </a:t>
            </a:r>
            <a:r>
              <a:rPr lang="en-IN" sz="2400" dirty="0" smtClean="0"/>
              <a:t>impressions, diagnosis or 	conclusions, prognosis</a:t>
            </a:r>
            <a:r>
              <a:rPr lang="en-IN" sz="2400" dirty="0"/>
              <a:t>, and recommendations</a:t>
            </a:r>
            <a:r>
              <a:rPr lang="en-IN" sz="2400" dirty="0" smtClean="0"/>
              <a:t>.</a:t>
            </a:r>
          </a:p>
          <a:p>
            <a:pPr marL="0" indent="0" algn="just">
              <a:buNone/>
            </a:pPr>
            <a:r>
              <a:rPr lang="en-IN" sz="2400" dirty="0" smtClean="0"/>
              <a:t>     7.   	Share </a:t>
            </a:r>
            <a:r>
              <a:rPr lang="en-IN" sz="2400" dirty="0"/>
              <a:t>clinical </a:t>
            </a:r>
            <a:r>
              <a:rPr lang="en-IN" sz="2400" dirty="0" smtClean="0"/>
              <a:t>findings </a:t>
            </a:r>
            <a:r>
              <a:rPr lang="en-IN" sz="2400" dirty="0"/>
              <a:t>through an interview with the client </a:t>
            </a:r>
            <a:r>
              <a:rPr lang="en-IN" sz="2400" dirty="0" smtClean="0"/>
              <a:t>or caregiver</a:t>
            </a:r>
            <a:r>
              <a:rPr lang="en-IN" sz="2400" dirty="0"/>
              <a:t>, </a:t>
            </a:r>
            <a:r>
              <a:rPr lang="en-IN" sz="2400" dirty="0" smtClean="0"/>
              <a:t>	formal written records </a:t>
            </a:r>
            <a:r>
              <a:rPr lang="en-IN" sz="2400" dirty="0"/>
              <a:t>(such as a report), and informal </a:t>
            </a:r>
            <a:r>
              <a:rPr lang="en-IN" sz="2400" dirty="0" smtClean="0"/>
              <a:t>verbal contacts 	(</a:t>
            </a:r>
            <a:r>
              <a:rPr lang="en-IN" sz="2400" dirty="0"/>
              <a:t>such as a telephone </a:t>
            </a:r>
            <a:r>
              <a:rPr lang="en-IN" sz="2400" dirty="0" smtClean="0"/>
              <a:t>contact with </a:t>
            </a:r>
            <a:r>
              <a:rPr lang="en-IN" sz="2400" dirty="0"/>
              <a:t>a physician).</a:t>
            </a:r>
          </a:p>
        </p:txBody>
      </p:sp>
      <p:sp>
        <p:nvSpPr>
          <p:cNvPr id="4" name="Slide Number Placeholder 3"/>
          <p:cNvSpPr>
            <a:spLocks noGrp="1"/>
          </p:cNvSpPr>
          <p:nvPr>
            <p:ph type="sldNum" sz="quarter" idx="12"/>
          </p:nvPr>
        </p:nvSpPr>
        <p:spPr/>
        <p:txBody>
          <a:bodyPr/>
          <a:lstStyle/>
          <a:p>
            <a:fld id="{A2001B80-090E-45EF-9C05-E8CEE2FBC75A}" type="slidenum">
              <a:rPr lang="en-IN" smtClean="0"/>
              <a:pPr/>
              <a:t>7</a:t>
            </a:fld>
            <a:endParaRPr lang="en-IN"/>
          </a:p>
        </p:txBody>
      </p:sp>
    </p:spTree>
    <p:extLst>
      <p:ext uri="{BB962C8B-B14F-4D97-AF65-F5344CB8AC3E}">
        <p14:creationId xmlns:p14="http://schemas.microsoft.com/office/powerpoint/2010/main" xmlns="" val="938006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870092"/>
            <a:ext cx="10515600" cy="1325563"/>
          </a:xfrm>
        </p:spPr>
        <p:txBody>
          <a:bodyPr>
            <a:normAutofit/>
          </a:bodyPr>
          <a:lstStyle/>
          <a:p>
            <a:pPr algn="ctr"/>
            <a:r>
              <a:rPr lang="en-IN" sz="5400" b="1" dirty="0"/>
              <a:t>Psychometric Principles</a:t>
            </a:r>
            <a:endParaRPr lang="en-IN" sz="5400"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8</a:t>
            </a:fld>
            <a:endParaRPr lang="en-IN"/>
          </a:p>
        </p:txBody>
      </p:sp>
      <p:sp>
        <p:nvSpPr>
          <p:cNvPr id="6" name="TextBox 5"/>
          <p:cNvSpPr txBox="1"/>
          <p:nvPr/>
        </p:nvSpPr>
        <p:spPr>
          <a:xfrm>
            <a:off x="838200" y="2811439"/>
            <a:ext cx="10515599" cy="1569660"/>
          </a:xfrm>
          <a:prstGeom prst="rect">
            <a:avLst/>
          </a:prstGeom>
          <a:noFill/>
        </p:spPr>
        <p:txBody>
          <a:bodyPr wrap="square" rtlCol="0">
            <a:spAutoFit/>
          </a:bodyPr>
          <a:lstStyle/>
          <a:p>
            <a:pPr marL="285750" indent="-285750" algn="just">
              <a:buFont typeface="Arial" panose="020B0604020202020204" pitchFamily="34" charset="0"/>
              <a:buChar char="•"/>
            </a:pPr>
            <a:r>
              <a:rPr lang="en-IN" sz="2400" dirty="0"/>
              <a:t>Psychometrics refers to the measurement of human traits, abilities, and certain processes.</a:t>
            </a:r>
          </a:p>
          <a:p>
            <a:pPr marL="285750" indent="-285750" algn="just">
              <a:buFont typeface="Arial" panose="020B0604020202020204" pitchFamily="34" charset="0"/>
              <a:buChar char="•"/>
            </a:pPr>
            <a:r>
              <a:rPr lang="en-IN" sz="2400" dirty="0"/>
              <a:t>It is what speech-language pathologists do when evaluating a client’s communication.</a:t>
            </a:r>
          </a:p>
        </p:txBody>
      </p:sp>
    </p:spTree>
    <p:extLst>
      <p:ext uri="{BB962C8B-B14F-4D97-AF65-F5344CB8AC3E}">
        <p14:creationId xmlns:p14="http://schemas.microsoft.com/office/powerpoint/2010/main" xmlns="" val="3889799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Psychometric Principles</a:t>
            </a:r>
            <a:endParaRPr lang="en-IN"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652989951"/>
              </p:ext>
            </p:extLst>
          </p:nvPr>
        </p:nvGraphicFramePr>
        <p:xfrm>
          <a:off x="245659" y="1825625"/>
          <a:ext cx="11791665" cy="4895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2001B80-090E-45EF-9C05-E8CEE2FBC75A}" type="slidenum">
              <a:rPr lang="en-IN" smtClean="0"/>
              <a:pPr/>
              <a:t>9</a:t>
            </a:fld>
            <a:endParaRPr lang="en-IN"/>
          </a:p>
        </p:txBody>
      </p:sp>
    </p:spTree>
    <p:extLst>
      <p:ext uri="{BB962C8B-B14F-4D97-AF65-F5344CB8AC3E}">
        <p14:creationId xmlns:p14="http://schemas.microsoft.com/office/powerpoint/2010/main" xmlns="" val="3106435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3222</TotalTime>
  <Words>929</Words>
  <Application>Microsoft Office PowerPoint</Application>
  <PresentationFormat>Custom</PresentationFormat>
  <Paragraphs>79</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Basic Principles of Assessment</vt:lpstr>
      <vt:lpstr>Assessment</vt:lpstr>
      <vt:lpstr>Cont..</vt:lpstr>
      <vt:lpstr>Cont..</vt:lpstr>
      <vt:lpstr>Cont..</vt:lpstr>
      <vt:lpstr>Steps in Assessment</vt:lpstr>
      <vt:lpstr>Cont.…</vt:lpstr>
      <vt:lpstr>Psychometric Principles</vt:lpstr>
      <vt:lpstr>Psychometric Principles</vt:lpstr>
      <vt:lpstr>Validity</vt:lpstr>
      <vt:lpstr>Face validity</vt:lpstr>
      <vt:lpstr>Content validity</vt:lpstr>
      <vt:lpstr>Construct validity</vt:lpstr>
      <vt:lpstr>Reliability</vt:lpstr>
      <vt:lpstr>Cont..</vt:lpstr>
      <vt:lpstr>Standardization</vt:lpstr>
      <vt:lpstr>ThanQ</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Siva Kumar Ari</dc:creator>
  <cp:lastModifiedBy>user</cp:lastModifiedBy>
  <cp:revision>159</cp:revision>
  <dcterms:created xsi:type="dcterms:W3CDTF">2019-11-19T13:47:42Z</dcterms:created>
  <dcterms:modified xsi:type="dcterms:W3CDTF">2020-05-05T06:27:35Z</dcterms:modified>
</cp:coreProperties>
</file>