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0"/>
  </p:notesMasterIdLst>
  <p:sldIdLst>
    <p:sldId id="256" r:id="rId2"/>
    <p:sldId id="363" r:id="rId3"/>
    <p:sldId id="258" r:id="rId4"/>
    <p:sldId id="263" r:id="rId5"/>
    <p:sldId id="362" r:id="rId6"/>
    <p:sldId id="364" r:id="rId7"/>
    <p:sldId id="259" r:id="rId8"/>
    <p:sldId id="260" r:id="rId9"/>
    <p:sldId id="261" r:id="rId10"/>
    <p:sldId id="262" r:id="rId11"/>
    <p:sldId id="265" r:id="rId12"/>
    <p:sldId id="266" r:id="rId13"/>
    <p:sldId id="267" r:id="rId14"/>
    <p:sldId id="268" r:id="rId15"/>
    <p:sldId id="269" r:id="rId16"/>
    <p:sldId id="270" r:id="rId17"/>
    <p:sldId id="271" r:id="rId18"/>
    <p:sldId id="272" r:id="rId19"/>
    <p:sldId id="273" r:id="rId20"/>
    <p:sldId id="274" r:id="rId21"/>
    <p:sldId id="278" r:id="rId22"/>
    <p:sldId id="277" r:id="rId23"/>
    <p:sldId id="279" r:id="rId24"/>
    <p:sldId id="280" r:id="rId25"/>
    <p:sldId id="281" r:id="rId26"/>
    <p:sldId id="282" r:id="rId27"/>
    <p:sldId id="283" r:id="rId28"/>
    <p:sldId id="284" r:id="rId29"/>
    <p:sldId id="285" r:id="rId30"/>
    <p:sldId id="286" r:id="rId31"/>
    <p:sldId id="365" r:id="rId32"/>
    <p:sldId id="287" r:id="rId33"/>
    <p:sldId id="366" r:id="rId34"/>
    <p:sldId id="288" r:id="rId35"/>
    <p:sldId id="289" r:id="rId36"/>
    <p:sldId id="291" r:id="rId37"/>
    <p:sldId id="290" r:id="rId38"/>
    <p:sldId id="292" r:id="rId39"/>
    <p:sldId id="367" r:id="rId40"/>
    <p:sldId id="293" r:id="rId41"/>
    <p:sldId id="294" r:id="rId42"/>
    <p:sldId id="295" r:id="rId43"/>
    <p:sldId id="296" r:id="rId44"/>
    <p:sldId id="297" r:id="rId45"/>
    <p:sldId id="298" r:id="rId46"/>
    <p:sldId id="368" r:id="rId47"/>
    <p:sldId id="299" r:id="rId48"/>
    <p:sldId id="369" r:id="rId49"/>
    <p:sldId id="300" r:id="rId50"/>
    <p:sldId id="301" r:id="rId51"/>
    <p:sldId id="302" r:id="rId52"/>
    <p:sldId id="303" r:id="rId53"/>
    <p:sldId id="304" r:id="rId54"/>
    <p:sldId id="305" r:id="rId55"/>
    <p:sldId id="379" r:id="rId56"/>
    <p:sldId id="372" r:id="rId57"/>
    <p:sldId id="373" r:id="rId58"/>
    <p:sldId id="374" r:id="rId59"/>
    <p:sldId id="375" r:id="rId60"/>
    <p:sldId id="376" r:id="rId61"/>
    <p:sldId id="377" r:id="rId62"/>
    <p:sldId id="306" r:id="rId63"/>
    <p:sldId id="370" r:id="rId64"/>
    <p:sldId id="371" r:id="rId65"/>
    <p:sldId id="308" r:id="rId66"/>
    <p:sldId id="309" r:id="rId67"/>
    <p:sldId id="310" r:id="rId68"/>
    <p:sldId id="311" r:id="rId69"/>
    <p:sldId id="316" r:id="rId70"/>
    <p:sldId id="384" r:id="rId71"/>
    <p:sldId id="317" r:id="rId72"/>
    <p:sldId id="318" r:id="rId73"/>
    <p:sldId id="319" r:id="rId74"/>
    <p:sldId id="320" r:id="rId75"/>
    <p:sldId id="321" r:id="rId76"/>
    <p:sldId id="322" r:id="rId77"/>
    <p:sldId id="323" r:id="rId78"/>
    <p:sldId id="324" r:id="rId79"/>
    <p:sldId id="325" r:id="rId80"/>
    <p:sldId id="326" r:id="rId81"/>
    <p:sldId id="327" r:id="rId82"/>
    <p:sldId id="332" r:id="rId83"/>
    <p:sldId id="346" r:id="rId84"/>
    <p:sldId id="333" r:id="rId85"/>
    <p:sldId id="334" r:id="rId86"/>
    <p:sldId id="347" r:id="rId87"/>
    <p:sldId id="335" r:id="rId88"/>
    <p:sldId id="348" r:id="rId89"/>
    <p:sldId id="337" r:id="rId90"/>
    <p:sldId id="349" r:id="rId91"/>
    <p:sldId id="350" r:id="rId92"/>
    <p:sldId id="338" r:id="rId93"/>
    <p:sldId id="339" r:id="rId94"/>
    <p:sldId id="352" r:id="rId95"/>
    <p:sldId id="382" r:id="rId96"/>
    <p:sldId id="340" r:id="rId97"/>
    <p:sldId id="341" r:id="rId98"/>
    <p:sldId id="380" r:id="rId99"/>
    <p:sldId id="330" r:id="rId100"/>
    <p:sldId id="354" r:id="rId101"/>
    <p:sldId id="331" r:id="rId102"/>
    <p:sldId id="343" r:id="rId103"/>
    <p:sldId id="344" r:id="rId104"/>
    <p:sldId id="355" r:id="rId105"/>
    <p:sldId id="358" r:id="rId106"/>
    <p:sldId id="359" r:id="rId107"/>
    <p:sldId id="360" r:id="rId108"/>
    <p:sldId id="361"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01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576"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24828"/>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F9F514-A475-49C2-BAE5-16FEEB8A4EC1}" type="datetimeFigureOut">
              <a:rPr lang="en-US" smtClean="0"/>
              <a:pPr/>
              <a:t>8/20/2020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1A75A6-9A5A-40C7-82EB-BA855CC032C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1A75A6-9A5A-40C7-82EB-BA855CC032C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1A75A6-9A5A-40C7-82EB-BA855CC032C5}" type="slidenum">
              <a:rPr lang="en-US" smtClean="0"/>
              <a:pPr/>
              <a:t>62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77C805-D982-4AE7-A0B7-6333C128BA31}" type="slidenum">
              <a:rPr lang="en-US"/>
              <a:pPr/>
              <a:t>95</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BAFCD43-51BC-4BFA-85D9-B58F7E80572F}" type="datetimeFigureOut">
              <a:rPr lang="en-US" smtClean="0"/>
              <a:pPr/>
              <a:t>8/20/2020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A4DC585-897F-48F4-857F-0AB1087747F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AFCD43-51BC-4BFA-85D9-B58F7E80572F}"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DC585-897F-48F4-857F-0AB1087747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AFCD43-51BC-4BFA-85D9-B58F7E80572F}"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DC585-897F-48F4-857F-0AB1087747F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CF24382B-E48C-4A09-BF4E-8CE42C431F99}"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p:spPr>
        <p:txBody>
          <a:bodyPr/>
          <a:lstStyle>
            <a:lvl1pPr>
              <a:defRPr/>
            </a:lvl1pPr>
          </a:lstStyle>
          <a:p>
            <a:endParaRPr lang="en-US"/>
          </a:p>
        </p:txBody>
      </p:sp>
      <p:sp>
        <p:nvSpPr>
          <p:cNvPr id="4" name="Slide Number Placeholder 3"/>
          <p:cNvSpPr>
            <a:spLocks noGrp="1"/>
          </p:cNvSpPr>
          <p:nvPr>
            <p:ph type="sldNum" sz="quarter" idx="11"/>
          </p:nvPr>
        </p:nvSpPr>
        <p:spPr>
          <a:xfrm>
            <a:off x="6553200" y="6248400"/>
            <a:ext cx="2133600" cy="476250"/>
          </a:xfrm>
        </p:spPr>
        <p:txBody>
          <a:bodyPr/>
          <a:lstStyle>
            <a:lvl1pPr>
              <a:defRPr/>
            </a:lvl1pPr>
          </a:lstStyle>
          <a:p>
            <a:fld id="{6FE617E2-71DA-414F-BA1A-38BB633F0C5C}" type="slidenum">
              <a:rPr lang="en-US"/>
              <a:pPr/>
              <a:t>‹#›</a:t>
            </a:fld>
            <a:endParaRPr lang="en-US"/>
          </a:p>
        </p:txBody>
      </p:sp>
      <p:sp>
        <p:nvSpPr>
          <p:cNvPr id="5" name="Footer Placeholder 4"/>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AFCD43-51BC-4BFA-85D9-B58F7E80572F}"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DC585-897F-48F4-857F-0AB1087747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BAFCD43-51BC-4BFA-85D9-B58F7E80572F}"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DC585-897F-48F4-857F-0AB1087747F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BAFCD43-51BC-4BFA-85D9-B58F7E80572F}"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DC585-897F-48F4-857F-0AB1087747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BAFCD43-51BC-4BFA-85D9-B58F7E80572F}" type="datetimeFigureOut">
              <a:rPr lang="en-US" smtClean="0"/>
              <a:pPr/>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4DC585-897F-48F4-857F-0AB1087747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BAFCD43-51BC-4BFA-85D9-B58F7E80572F}" type="datetimeFigureOut">
              <a:rPr lang="en-US" smtClean="0"/>
              <a:pPr/>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4DC585-897F-48F4-857F-0AB1087747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AFCD43-51BC-4BFA-85D9-B58F7E80572F}" type="datetimeFigureOut">
              <a:rPr lang="en-US" smtClean="0"/>
              <a:pPr/>
              <a:t>8/20/2020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4DC585-897F-48F4-857F-0AB1087747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BAFCD43-51BC-4BFA-85D9-B58F7E80572F}"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DC585-897F-48F4-857F-0AB1087747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BAFCD43-51BC-4BFA-85D9-B58F7E80572F}"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A4DC585-897F-48F4-857F-0AB1087747F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BAFCD43-51BC-4BFA-85D9-B58F7E80572F}" type="datetimeFigureOut">
              <a:rPr lang="en-US" smtClean="0"/>
              <a:pPr/>
              <a:t>8/20/2020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A4DC585-897F-48F4-857F-0AB1087747F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8" name="Subtitle 7"/>
          <p:cNvSpPr>
            <a:spLocks noGrp="1"/>
          </p:cNvSpPr>
          <p:nvPr>
            <p:ph type="subTitle" idx="4294967295"/>
          </p:nvPr>
        </p:nvSpPr>
        <p:spPr>
          <a:xfrm>
            <a:off x="2819400" y="5562600"/>
            <a:ext cx="6324600" cy="762000"/>
          </a:xfrm>
        </p:spPr>
        <p:txBody>
          <a:bodyPr/>
          <a:lstStyle/>
          <a:p>
            <a:pPr>
              <a:buNone/>
            </a:pPr>
            <a:r>
              <a:rPr lang="en-US" dirty="0" smtClean="0"/>
              <a:t>                              </a:t>
            </a:r>
            <a:endParaRPr lang="en-US" dirty="0"/>
          </a:p>
        </p:txBody>
      </p:sp>
      <p:sp>
        <p:nvSpPr>
          <p:cNvPr id="6" name="Rectangle 5"/>
          <p:cNvSpPr/>
          <p:nvPr/>
        </p:nvSpPr>
        <p:spPr>
          <a:xfrm>
            <a:off x="2057400" y="1295400"/>
            <a:ext cx="4686253" cy="3276600"/>
          </a:xfrm>
          <a:prstGeom prst="rect">
            <a:avLst/>
          </a:prstGeom>
          <a:noFill/>
        </p:spPr>
        <p:txBody>
          <a:bodyPr wrap="square" lIns="91440" tIns="45720" rIns="91440" bIns="45720">
            <a:prstTxWarp prst="textInflate">
              <a:avLst>
                <a:gd name="adj" fmla="val 14440"/>
              </a:avLst>
            </a:prstTxWarp>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TISSUE EXPANSION</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TextBox 8"/>
          <p:cNvSpPr txBox="1"/>
          <p:nvPr/>
        </p:nvSpPr>
        <p:spPr>
          <a:xfrm>
            <a:off x="838200" y="5105400"/>
            <a:ext cx="7315200" cy="1384995"/>
          </a:xfrm>
          <a:prstGeom prst="rect">
            <a:avLst/>
          </a:prstGeom>
          <a:noFill/>
        </p:spPr>
        <p:txBody>
          <a:bodyPr wrap="square" rtlCol="0">
            <a:spAutoFit/>
          </a:bodyPr>
          <a:lstStyle/>
          <a:p>
            <a:pPr algn="ctr"/>
            <a:r>
              <a:rPr lang="en-US" sz="2800" dirty="0" smtClean="0">
                <a:solidFill>
                  <a:srgbClr val="FFFF00"/>
                </a:solidFill>
              </a:rPr>
              <a:t>Dr. Sanjay </a:t>
            </a:r>
            <a:r>
              <a:rPr lang="en-US" sz="2800" dirty="0" err="1" smtClean="0">
                <a:solidFill>
                  <a:srgbClr val="FFFF00"/>
                </a:solidFill>
              </a:rPr>
              <a:t>Vaghani</a:t>
            </a:r>
            <a:endParaRPr lang="en-US" sz="2800" dirty="0" smtClean="0">
              <a:solidFill>
                <a:srgbClr val="FFFF00"/>
              </a:solidFill>
            </a:endParaRPr>
          </a:p>
          <a:p>
            <a:pPr algn="ctr"/>
            <a:r>
              <a:rPr lang="en-US" sz="2800" dirty="0" smtClean="0">
                <a:solidFill>
                  <a:srgbClr val="FFFF00"/>
                </a:solidFill>
              </a:rPr>
              <a:t>Assistant Professor</a:t>
            </a:r>
          </a:p>
          <a:p>
            <a:pPr algn="ctr"/>
            <a:r>
              <a:rPr lang="en-US" sz="2800" dirty="0" smtClean="0">
                <a:solidFill>
                  <a:srgbClr val="FFFF00"/>
                </a:solidFill>
              </a:rPr>
              <a:t>Department of Plastic Surgery, SBKSMI &amp; RC</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pPr lvl="1">
              <a:lnSpc>
                <a:spcPct val="120000"/>
              </a:lnSpc>
              <a:buFont typeface="Arial" pitchFamily="34" charset="0"/>
              <a:buChar char="•"/>
            </a:pPr>
            <a:r>
              <a:rPr lang="en-US" sz="3200" u="sng" dirty="0" smtClean="0">
                <a:solidFill>
                  <a:srgbClr val="FF0000"/>
                </a:solidFill>
                <a:effectLst>
                  <a:outerShdw blurRad="38100" dist="38100" dir="2700000" algn="tl">
                    <a:srgbClr val="000000">
                      <a:alpha val="43137"/>
                    </a:srgbClr>
                  </a:outerShdw>
                </a:effectLst>
              </a:rPr>
              <a:t>Eric D. </a:t>
            </a:r>
            <a:r>
              <a:rPr lang="en-US" sz="3200" u="sng" dirty="0" err="1" smtClean="0">
                <a:solidFill>
                  <a:srgbClr val="FF0000"/>
                </a:solidFill>
                <a:effectLst>
                  <a:outerShdw blurRad="38100" dist="38100" dir="2700000" algn="tl">
                    <a:srgbClr val="000000">
                      <a:alpha val="43137"/>
                    </a:srgbClr>
                  </a:outerShdw>
                </a:effectLst>
              </a:rPr>
              <a:t>Austad</a:t>
            </a:r>
            <a:r>
              <a:rPr lang="en-US" sz="3200" u="sng" dirty="0" smtClean="0">
                <a:solidFill>
                  <a:srgbClr val="FF0000"/>
                </a:solidFill>
                <a:effectLst>
                  <a:outerShdw blurRad="38100" dist="38100" dir="2700000" algn="tl">
                    <a:srgbClr val="000000">
                      <a:alpha val="43137"/>
                    </a:srgbClr>
                  </a:outerShdw>
                </a:effectLst>
              </a:rPr>
              <a:t> </a:t>
            </a:r>
            <a:r>
              <a:rPr lang="en-US" sz="2800" dirty="0" smtClean="0"/>
              <a:t>(1976)-</a:t>
            </a:r>
          </a:p>
          <a:p>
            <a:pPr lvl="1">
              <a:lnSpc>
                <a:spcPct val="120000"/>
              </a:lnSpc>
              <a:buFont typeface="Arial" pitchFamily="34" charset="0"/>
              <a:buChar char="•"/>
            </a:pPr>
            <a:r>
              <a:rPr lang="en-US" dirty="0" smtClean="0"/>
              <a:t>Produced a self-inflating implant that would increase in volume by </a:t>
            </a:r>
            <a:r>
              <a:rPr lang="en-US" dirty="0" err="1" smtClean="0"/>
              <a:t>osmotically</a:t>
            </a:r>
            <a:r>
              <a:rPr lang="en-US" dirty="0" smtClean="0"/>
              <a:t> attracting extracellular water</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DR HEMANT\Pictures\1-s2.0-S0305417903001992-gr1.jpg"/>
          <p:cNvPicPr>
            <a:picLocks noChangeAspect="1" noChangeArrowheads="1"/>
          </p:cNvPicPr>
          <p:nvPr/>
        </p:nvPicPr>
        <p:blipFill>
          <a:blip r:embed="rId2"/>
          <a:srcRect/>
          <a:stretch>
            <a:fillRect/>
          </a:stretch>
        </p:blipFill>
        <p:spPr bwMode="auto">
          <a:xfrm>
            <a:off x="685801" y="380345"/>
            <a:ext cx="7467600" cy="5859395"/>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a:t>
            </a:r>
            <a:endParaRPr lang="en-US" dirty="0"/>
          </a:p>
        </p:txBody>
      </p:sp>
      <p:sp>
        <p:nvSpPr>
          <p:cNvPr id="3" name="Content Placeholder 2"/>
          <p:cNvSpPr>
            <a:spLocks noGrp="1"/>
          </p:cNvSpPr>
          <p:nvPr>
            <p:ph idx="1"/>
          </p:nvPr>
        </p:nvSpPr>
        <p:spPr/>
        <p:txBody>
          <a:bodyPr>
            <a:normAutofit fontScale="92500"/>
          </a:bodyPr>
          <a:lstStyle/>
          <a:p>
            <a:r>
              <a:rPr lang="en-US" dirty="0" smtClean="0"/>
              <a:t>SKIN AND SOFT TISSUES ARE THINNER IN CHILDREN.</a:t>
            </a:r>
          </a:p>
          <a:p>
            <a:r>
              <a:rPr lang="en-US" dirty="0" smtClean="0"/>
              <a:t>THEY ARE BETTER VASCULARIZED BUT </a:t>
            </a:r>
            <a:r>
              <a:rPr lang="en-US" u="sng" dirty="0" smtClean="0">
                <a:solidFill>
                  <a:srgbClr val="FF0000"/>
                </a:solidFill>
              </a:rPr>
              <a:t>LESS RESISTANT TO TRAUMA.</a:t>
            </a:r>
          </a:p>
          <a:p>
            <a:r>
              <a:rPr lang="en-US" u="sng" dirty="0" smtClean="0">
                <a:solidFill>
                  <a:srgbClr val="FF0000"/>
                </a:solidFill>
              </a:rPr>
              <a:t>COMPLICATION RATES ARE HIGHER </a:t>
            </a:r>
            <a:r>
              <a:rPr lang="en-US" dirty="0" smtClean="0"/>
              <a:t>IN CHILDREN.</a:t>
            </a:r>
          </a:p>
          <a:p>
            <a:r>
              <a:rPr lang="en-US" dirty="0" smtClean="0"/>
              <a:t>SCALP EXPANSION MAY LEAD TO </a:t>
            </a:r>
            <a:r>
              <a:rPr lang="en-US" u="sng" dirty="0" smtClean="0">
                <a:solidFill>
                  <a:srgbClr val="FF0000"/>
                </a:solidFill>
              </a:rPr>
              <a:t>EROSION OF SKULL</a:t>
            </a:r>
            <a:r>
              <a:rPr lang="en-US" dirty="0" smtClean="0"/>
              <a:t>. IT IS USUALLY DONE AFTER 1 YR OF AGE.</a:t>
            </a:r>
          </a:p>
          <a:p>
            <a:r>
              <a:rPr lang="en-US" dirty="0" smtClean="0"/>
              <a:t>TOLERANCE TO </a:t>
            </a:r>
            <a:r>
              <a:rPr lang="en-US" u="sng" dirty="0" smtClean="0">
                <a:solidFill>
                  <a:srgbClr val="FF0000"/>
                </a:solidFill>
              </a:rPr>
              <a:t>PAIN</a:t>
            </a:r>
            <a:r>
              <a:rPr lang="en-US" dirty="0" smtClean="0"/>
              <a:t> IS ALSO PROBLEM IN CHILDREN.</a:t>
            </a:r>
          </a:p>
          <a:p>
            <a:r>
              <a:rPr lang="en-US" u="sng" dirty="0" smtClean="0">
                <a:solidFill>
                  <a:srgbClr val="FF0000"/>
                </a:solidFill>
              </a:rPr>
              <a:t>EXTERNAL VALVE </a:t>
            </a:r>
            <a:r>
              <a:rPr lang="en-US" dirty="0" smtClean="0"/>
              <a:t>PREFERRED IN  CHILDREN TO AVOID PAIN DURING EVERY EXPANSION.</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THICKNESS GRAFT</a:t>
            </a:r>
            <a:endParaRPr lang="en-US" dirty="0"/>
          </a:p>
        </p:txBody>
      </p:sp>
      <p:sp>
        <p:nvSpPr>
          <p:cNvPr id="3" name="Content Placeholder 2"/>
          <p:cNvSpPr>
            <a:spLocks noGrp="1"/>
          </p:cNvSpPr>
          <p:nvPr>
            <p:ph idx="1"/>
          </p:nvPr>
        </p:nvSpPr>
        <p:spPr/>
        <p:txBody>
          <a:bodyPr/>
          <a:lstStyle/>
          <a:p>
            <a:r>
              <a:rPr lang="en-US" dirty="0" smtClean="0"/>
              <a:t>THE LIMITED AREAS FROM WHICH FULL THICKNESS GRAFT CAN BE HARVESTED WITHOUT DONOR SITE DEFECT MAKES THEIR USE LIMITED.</a:t>
            </a:r>
          </a:p>
          <a:p>
            <a:r>
              <a:rPr lang="en-US" dirty="0" smtClean="0"/>
              <a:t>VERY USEFUL IN FACE AND HAND RECONSTRUCTION.</a:t>
            </a:r>
          </a:p>
          <a:p>
            <a:r>
              <a:rPr lang="en-US" dirty="0" smtClean="0"/>
              <a:t>TISSUE EXPANDERS CAN INCREASE THE SIZE OF FULL THICKNESS GRAFT </a:t>
            </a:r>
            <a:r>
              <a:rPr lang="en-US" u="sng" dirty="0" smtClean="0">
                <a:solidFill>
                  <a:srgbClr val="FF0000"/>
                </a:solidFill>
                <a:effectLst>
                  <a:outerShdw blurRad="38100" dist="38100" dir="2700000" algn="tl">
                    <a:srgbClr val="000000">
                      <a:alpha val="43137"/>
                    </a:srgbClr>
                  </a:outerShdw>
                </a:effectLst>
              </a:rPr>
              <a:t>WITHOUT DONOR SITE MORBIDITY. </a:t>
            </a:r>
            <a:endParaRPr lang="en-US"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THICKNESS GRAFT</a:t>
            </a:r>
            <a:endParaRPr lang="en-US" dirty="0"/>
          </a:p>
        </p:txBody>
      </p:sp>
      <p:sp>
        <p:nvSpPr>
          <p:cNvPr id="3" name="Content Placeholder 2"/>
          <p:cNvSpPr>
            <a:spLocks noGrp="1"/>
          </p:cNvSpPr>
          <p:nvPr>
            <p:ph idx="1"/>
          </p:nvPr>
        </p:nvSpPr>
        <p:spPr/>
        <p:txBody>
          <a:bodyPr/>
          <a:lstStyle/>
          <a:p>
            <a:r>
              <a:rPr lang="en-US" dirty="0" smtClean="0"/>
              <a:t>EXPANDED FULL THICKNESS GRAFTS ARE </a:t>
            </a:r>
            <a:r>
              <a:rPr lang="en-US" u="sng" dirty="0" smtClean="0">
                <a:solidFill>
                  <a:srgbClr val="FF0000"/>
                </a:solidFill>
              </a:rPr>
              <a:t>VERY RSILIENT AND HAVE BEEN SHOWN TO GROW OVER TIME IN CHILDREN.</a:t>
            </a:r>
          </a:p>
          <a:p>
            <a:r>
              <a:rPr lang="en-US" dirty="0" smtClean="0"/>
              <a:t>RATE OF CONTRACTURE IS SIGNIFICANTLY LESS.</a:t>
            </a:r>
          </a:p>
          <a:p>
            <a:r>
              <a:rPr lang="en-US" dirty="0" smtClean="0"/>
              <a:t>GRAFT HARVESTED MUST BE 10-15%LARGER THAN THE RECIPIENT AREA.</a:t>
            </a:r>
          </a:p>
          <a:p>
            <a:r>
              <a:rPr lang="en-US" dirty="0" smtClean="0"/>
              <a:t>EXPANDED GRAFT REQUIRES STRICT </a:t>
            </a:r>
            <a:r>
              <a:rPr lang="en-US" u="sng" dirty="0" smtClean="0">
                <a:solidFill>
                  <a:srgbClr val="FF0000"/>
                </a:solidFill>
              </a:rPr>
              <a:t>IMMOBILIZATION</a:t>
            </a:r>
            <a:r>
              <a:rPr lang="en-US" u="sng" dirty="0" smtClean="0"/>
              <a:t>(</a:t>
            </a:r>
            <a:r>
              <a:rPr lang="en-US" dirty="0" smtClean="0"/>
              <a:t> BOLSTER DRESSING/V.A.C.)</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p:txBody>
          <a:bodyPr/>
          <a:lstStyle/>
          <a:p>
            <a:r>
              <a:rPr lang="en-US" dirty="0" smtClean="0"/>
              <a:t>EXTERNAL TISSUE EXPANDERS</a:t>
            </a:r>
            <a:endParaRPr lang="en-US" dirty="0"/>
          </a:p>
        </p:txBody>
      </p:sp>
      <p:sp>
        <p:nvSpPr>
          <p:cNvPr id="90115" name="Rectangle 3"/>
          <p:cNvSpPr>
            <a:spLocks noGrp="1" noChangeArrowheads="1"/>
          </p:cNvSpPr>
          <p:nvPr>
            <p:ph type="body" sz="half" idx="1"/>
          </p:nvPr>
        </p:nvSpPr>
        <p:spPr/>
        <p:txBody>
          <a:bodyPr/>
          <a:lstStyle/>
          <a:p>
            <a:pPr>
              <a:lnSpc>
                <a:spcPct val="90000"/>
              </a:lnSpc>
            </a:pPr>
            <a:r>
              <a:rPr lang="en-US" sz="2800" b="1"/>
              <a:t>Not implants, rather distracters in true sense.</a:t>
            </a:r>
          </a:p>
          <a:p>
            <a:pPr>
              <a:lnSpc>
                <a:spcPct val="90000"/>
              </a:lnSpc>
            </a:pPr>
            <a:r>
              <a:rPr lang="en-US" sz="2800" b="1"/>
              <a:t>Fixed to the margins of the wound with application of constant opposition force</a:t>
            </a:r>
          </a:p>
          <a:p>
            <a:pPr>
              <a:lnSpc>
                <a:spcPct val="90000"/>
              </a:lnSpc>
            </a:pPr>
            <a:r>
              <a:rPr lang="en-US" sz="2800" b="1"/>
              <a:t>Extra tissue gain occurs from a larger area.</a:t>
            </a:r>
          </a:p>
          <a:p>
            <a:pPr>
              <a:lnSpc>
                <a:spcPct val="90000"/>
              </a:lnSpc>
            </a:pPr>
            <a:endParaRPr lang="en-US" sz="2800" b="1"/>
          </a:p>
        </p:txBody>
      </p:sp>
      <p:pic>
        <p:nvPicPr>
          <p:cNvPr id="90117" name="Picture 5"/>
          <p:cNvPicPr>
            <a:picLocks noGrp="1" noChangeAspect="1" noChangeArrowheads="1"/>
          </p:cNvPicPr>
          <p:nvPr>
            <p:ph sz="half" idx="2"/>
          </p:nvPr>
        </p:nvPicPr>
        <p:blipFill>
          <a:blip r:embed="rId2"/>
          <a:srcRect/>
          <a:stretch>
            <a:fillRect/>
          </a:stretch>
        </p:blipFill>
        <p:spPr>
          <a:xfrm>
            <a:off x="4495800" y="1752600"/>
            <a:ext cx="4267200" cy="3352800"/>
          </a:xfrm>
          <a:noFill/>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Grp="1" noRot="1" noChangeArrowheads="1"/>
          </p:cNvSpPr>
          <p:nvPr>
            <p:ph type="title"/>
          </p:nvPr>
        </p:nvSpPr>
        <p:spPr/>
        <p:txBody>
          <a:bodyPr/>
          <a:lstStyle/>
          <a:p>
            <a:r>
              <a:rPr lang="en-US" dirty="0" smtClean="0"/>
              <a:t>EXTERNAL TISSUE EXPANDERS</a:t>
            </a:r>
            <a:endParaRPr lang="en-US" dirty="0"/>
          </a:p>
        </p:txBody>
      </p:sp>
      <p:pic>
        <p:nvPicPr>
          <p:cNvPr id="38916" name="Picture 4"/>
          <p:cNvPicPr>
            <a:picLocks noGrp="1" noChangeAspect="1" noChangeArrowheads="1"/>
          </p:cNvPicPr>
          <p:nvPr>
            <p:ph idx="1"/>
          </p:nvPr>
        </p:nvPicPr>
        <p:blipFill>
          <a:blip r:embed="rId2"/>
          <a:srcRect/>
          <a:stretch>
            <a:fillRect/>
          </a:stretch>
        </p:blipFill>
        <p:spPr>
          <a:xfrm>
            <a:off x="457200" y="1676400"/>
            <a:ext cx="8153400" cy="4716463"/>
          </a:xfrm>
          <a:noFill/>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p:nvPr>
        </p:nvSpPr>
        <p:spPr/>
        <p:txBody>
          <a:bodyPr/>
          <a:lstStyle/>
          <a:p>
            <a:r>
              <a:rPr lang="en-US" dirty="0" smtClean="0"/>
              <a:t>EXTERNAL TISSUE EXPANDERS</a:t>
            </a:r>
            <a:endParaRPr lang="en-US" dirty="0"/>
          </a:p>
        </p:txBody>
      </p:sp>
      <p:pic>
        <p:nvPicPr>
          <p:cNvPr id="109572" name="Picture 4"/>
          <p:cNvPicPr>
            <a:picLocks noGrp="1" noChangeAspect="1" noChangeArrowheads="1"/>
          </p:cNvPicPr>
          <p:nvPr>
            <p:ph type="body" idx="1"/>
          </p:nvPr>
        </p:nvPicPr>
        <p:blipFill>
          <a:blip r:embed="rId2"/>
          <a:srcRect/>
          <a:stretch>
            <a:fillRect/>
          </a:stretch>
        </p:blipFill>
        <p:spPr>
          <a:xfrm>
            <a:off x="2057400" y="2362200"/>
            <a:ext cx="4762500" cy="2738438"/>
          </a:xfrm>
          <a:noFill/>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lstStyle/>
          <a:p>
            <a:r>
              <a:rPr lang="en-US" dirty="0" smtClean="0"/>
              <a:t>CONCLUSION</a:t>
            </a:r>
            <a:endParaRPr lang="en-US" dirty="0"/>
          </a:p>
        </p:txBody>
      </p:sp>
      <p:sp>
        <p:nvSpPr>
          <p:cNvPr id="51203" name="Rectangle 3"/>
          <p:cNvSpPr>
            <a:spLocks noGrp="1" noChangeArrowheads="1"/>
          </p:cNvSpPr>
          <p:nvPr>
            <p:ph type="body" idx="1"/>
          </p:nvPr>
        </p:nvSpPr>
        <p:spPr>
          <a:xfrm>
            <a:off x="228600" y="1828800"/>
            <a:ext cx="8229600" cy="4525963"/>
          </a:xfrm>
        </p:spPr>
        <p:txBody>
          <a:bodyPr>
            <a:normAutofit/>
          </a:bodyPr>
          <a:lstStyle/>
          <a:p>
            <a:pPr algn="ctr">
              <a:buFont typeface="Wingdings" pitchFamily="2" charset="2"/>
              <a:buNone/>
            </a:pPr>
            <a:r>
              <a:rPr lang="en-US" sz="3200" dirty="0">
                <a:solidFill>
                  <a:srgbClr val="FF0000"/>
                </a:solidFill>
                <a:effectLst>
                  <a:outerShdw blurRad="38100" dist="38100" dir="2700000" algn="tl">
                    <a:srgbClr val="000000">
                      <a:alpha val="43137"/>
                    </a:srgbClr>
                  </a:outerShdw>
                </a:effectLst>
                <a:latin typeface="Monotype Corsiva" pitchFamily="66" charset="0"/>
              </a:rPr>
              <a:t>Attractive in its simplicity and encouraging in its clinical applications, tissue expansion may be viewed as a judicious manipulation of normal physiologic process.</a:t>
            </a:r>
            <a:r>
              <a:rPr lang="en-US" sz="3200" dirty="0">
                <a:solidFill>
                  <a:srgbClr val="FF0000"/>
                </a:solidFill>
                <a:effectLst>
                  <a:outerShdw blurRad="38100" dist="38100" dir="2700000" algn="tl">
                    <a:srgbClr val="000000">
                      <a:alpha val="43137"/>
                    </a:srgbClr>
                  </a:outerShdw>
                </a:effectLst>
              </a:rPr>
              <a:t> </a:t>
            </a:r>
          </a:p>
        </p:txBody>
      </p:sp>
      <p:sp>
        <p:nvSpPr>
          <p:cNvPr id="5" name="Rectangle 4"/>
          <p:cNvSpPr/>
          <p:nvPr/>
        </p:nvSpPr>
        <p:spPr>
          <a:xfrm>
            <a:off x="457200" y="4495800"/>
            <a:ext cx="8291373" cy="923330"/>
          </a:xfrm>
          <a:prstGeom prst="rect">
            <a:avLst/>
          </a:prstGeom>
          <a:noFill/>
        </p:spPr>
        <p:txBody>
          <a:bodyPr wrap="none" lIns="91440" tIns="45720" rIns="91440" bIns="45720">
            <a:prstTxWarp prst="textChevr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BIOLOGICAL DIVIDEND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IMG_0017"/>
          <p:cNvPicPr>
            <a:picLocks noGrp="1" noChangeAspect="1" noChangeArrowheads="1"/>
          </p:cNvPicPr>
          <p:nvPr>
            <p:ph/>
          </p:nvPr>
        </p:nvPicPr>
        <p:blipFill>
          <a:blip r:embed="rId2" cstate="print"/>
          <a:srcRect/>
          <a:stretch>
            <a:fillRect/>
          </a:stretch>
        </p:blipFill>
        <p:spPr>
          <a:xfrm>
            <a:off x="609600" y="609600"/>
            <a:ext cx="7800975" cy="5851525"/>
          </a:xfrm>
          <a:noFill/>
          <a:ln/>
        </p:spPr>
      </p:pic>
      <p:sp>
        <p:nvSpPr>
          <p:cNvPr id="53254" name="WordArt 6"/>
          <p:cNvSpPr>
            <a:spLocks noChangeArrowheads="1" noChangeShapeType="1" noTextEdit="1"/>
          </p:cNvSpPr>
          <p:nvPr/>
        </p:nvSpPr>
        <p:spPr bwMode="auto">
          <a:xfrm>
            <a:off x="1524000" y="2209800"/>
            <a:ext cx="5943600" cy="2895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Impact"/>
              </a:rPr>
              <a:t>Thank you</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a:t>
            </a:r>
            <a:endParaRPr lang="en-US" dirty="0"/>
          </a:p>
        </p:txBody>
      </p:sp>
      <p:sp>
        <p:nvSpPr>
          <p:cNvPr id="3" name="Content Placeholder 2"/>
          <p:cNvSpPr>
            <a:spLocks noGrp="1"/>
          </p:cNvSpPr>
          <p:nvPr>
            <p:ph idx="1"/>
          </p:nvPr>
        </p:nvSpPr>
        <p:spPr/>
        <p:txBody>
          <a:bodyPr/>
          <a:lstStyle/>
          <a:p>
            <a:r>
              <a:rPr lang="en-US" dirty="0" smtClean="0"/>
              <a:t>Constant mechanical stress to the skin</a:t>
            </a:r>
          </a:p>
          <a:p>
            <a:pPr lvl="1">
              <a:lnSpc>
                <a:spcPct val="180000"/>
              </a:lnSpc>
            </a:pPr>
            <a:r>
              <a:rPr lang="en-US" sz="2800" u="sng" dirty="0" smtClean="0">
                <a:solidFill>
                  <a:srgbClr val="FF0000"/>
                </a:solidFill>
                <a:effectLst>
                  <a:outerShdw blurRad="38100" dist="38100" dir="2700000" algn="tl">
                    <a:srgbClr val="000000">
                      <a:alpha val="43137"/>
                    </a:srgbClr>
                  </a:outerShdw>
                </a:effectLst>
              </a:rPr>
              <a:t>Mechanical creep  </a:t>
            </a:r>
          </a:p>
          <a:p>
            <a:pPr lvl="2">
              <a:lnSpc>
                <a:spcPct val="120000"/>
              </a:lnSpc>
            </a:pPr>
            <a:r>
              <a:rPr lang="en-US" dirty="0" smtClean="0"/>
              <a:t>Cell is stretched</a:t>
            </a:r>
          </a:p>
          <a:p>
            <a:pPr lvl="1">
              <a:lnSpc>
                <a:spcPct val="180000"/>
              </a:lnSpc>
            </a:pPr>
            <a:r>
              <a:rPr lang="en-US" sz="2800" u="sng" dirty="0" smtClean="0">
                <a:solidFill>
                  <a:srgbClr val="FF0000"/>
                </a:solidFill>
                <a:effectLst>
                  <a:outerShdw blurRad="38100" dist="38100" dir="2700000" algn="tl">
                    <a:srgbClr val="000000">
                      <a:alpha val="43137"/>
                    </a:srgbClr>
                  </a:outerShdw>
                </a:effectLst>
              </a:rPr>
              <a:t>Biological creep </a:t>
            </a:r>
          </a:p>
          <a:p>
            <a:pPr lvl="2">
              <a:lnSpc>
                <a:spcPct val="120000"/>
              </a:lnSpc>
            </a:pPr>
            <a:r>
              <a:rPr lang="en-US" dirty="0" smtClean="0"/>
              <a:t>Cell proliferation, disruption of gap junctions  </a:t>
            </a:r>
          </a:p>
          <a:p>
            <a:pPr lvl="2">
              <a:lnSpc>
                <a:spcPct val="120000"/>
              </a:lnSpc>
            </a:pPr>
            <a:r>
              <a:rPr lang="en-US" dirty="0" smtClean="0"/>
              <a:t>Increased tissue surface area</a:t>
            </a:r>
          </a:p>
          <a:p>
            <a:pPr lvl="2">
              <a:lnSpc>
                <a:spcPct val="120000"/>
              </a:lnSpc>
            </a:pPr>
            <a:r>
              <a:rPr lang="en-US" dirty="0" smtClean="0"/>
              <a:t>Restoration of the resting tension of the stretched tissue to baseline</a:t>
            </a:r>
          </a:p>
          <a:p>
            <a:pPr lvl="1">
              <a:lnSpc>
                <a:spcPct val="120000"/>
              </a:lnSpc>
            </a:pPr>
            <a:endParaRPr lang="en-US" dirty="0" smtClean="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 </a:t>
            </a:r>
            <a:endParaRPr lang="en-US" dirty="0"/>
          </a:p>
        </p:txBody>
      </p:sp>
      <p:sp>
        <p:nvSpPr>
          <p:cNvPr id="3" name="Content Placeholder 2"/>
          <p:cNvSpPr>
            <a:spLocks noGrp="1"/>
          </p:cNvSpPr>
          <p:nvPr>
            <p:ph idx="1"/>
          </p:nvPr>
        </p:nvSpPr>
        <p:spPr/>
        <p:txBody>
          <a:bodyPr/>
          <a:lstStyle/>
          <a:p>
            <a:pPr>
              <a:lnSpc>
                <a:spcPct val="110000"/>
              </a:lnSpc>
            </a:pPr>
            <a:r>
              <a:rPr lang="en-US" sz="3200" dirty="0" smtClean="0">
                <a:solidFill>
                  <a:srgbClr val="FF0000"/>
                </a:solidFill>
                <a:effectLst>
                  <a:outerShdw blurRad="38100" dist="38100" dir="2700000" algn="tl">
                    <a:srgbClr val="000000">
                      <a:alpha val="43137"/>
                    </a:srgbClr>
                  </a:outerShdw>
                </a:effectLst>
              </a:rPr>
              <a:t>Epidermis</a:t>
            </a:r>
            <a:r>
              <a:rPr lang="en-US" dirty="0" smtClean="0"/>
              <a:t> </a:t>
            </a:r>
          </a:p>
          <a:p>
            <a:pPr lvl="1">
              <a:lnSpc>
                <a:spcPct val="120000"/>
              </a:lnSpc>
            </a:pPr>
            <a:r>
              <a:rPr lang="en-US" u="sng" dirty="0" smtClean="0">
                <a:effectLst>
                  <a:outerShdw blurRad="38100" dist="38100" dir="2700000" algn="tl">
                    <a:srgbClr val="000000">
                      <a:alpha val="43137"/>
                    </a:srgbClr>
                  </a:outerShdw>
                </a:effectLst>
              </a:rPr>
              <a:t>Thickness</a:t>
            </a:r>
            <a:r>
              <a:rPr lang="en-US" dirty="0" smtClean="0"/>
              <a:t> is increased</a:t>
            </a:r>
          </a:p>
          <a:p>
            <a:pPr lvl="1">
              <a:lnSpc>
                <a:spcPct val="120000"/>
              </a:lnSpc>
            </a:pPr>
            <a:r>
              <a:rPr lang="en-US" dirty="0" smtClean="0"/>
              <a:t>Flattening of cells</a:t>
            </a:r>
          </a:p>
          <a:p>
            <a:pPr lvl="1">
              <a:lnSpc>
                <a:spcPct val="120000"/>
              </a:lnSpc>
            </a:pPr>
            <a:r>
              <a:rPr lang="en-US" dirty="0" smtClean="0"/>
              <a:t>No increase in mitotic activity</a:t>
            </a:r>
          </a:p>
          <a:p>
            <a:pPr>
              <a:lnSpc>
                <a:spcPct val="120000"/>
              </a:lnSpc>
            </a:pPr>
            <a:r>
              <a:rPr lang="en-US" sz="2400" dirty="0" smtClean="0"/>
              <a:t>The number of epidermal cells per surface unit is same in stretched and </a:t>
            </a:r>
            <a:r>
              <a:rPr lang="en-US" sz="2400" dirty="0" err="1" smtClean="0"/>
              <a:t>unstretched</a:t>
            </a:r>
            <a:r>
              <a:rPr lang="en-US" sz="2400" dirty="0" smtClean="0"/>
              <a:t> skin </a:t>
            </a:r>
          </a:p>
          <a:p>
            <a:pPr>
              <a:lnSpc>
                <a:spcPct val="120000"/>
              </a:lnSpc>
            </a:pPr>
            <a:r>
              <a:rPr lang="en-US" sz="2400" dirty="0" smtClean="0"/>
              <a:t>Hence, </a:t>
            </a:r>
            <a:r>
              <a:rPr lang="en-US" sz="2400" dirty="0" err="1" smtClean="0"/>
              <a:t>epidermopoiesis</a:t>
            </a:r>
            <a:r>
              <a:rPr lang="en-US" sz="2400" dirty="0" smtClean="0"/>
              <a:t> is a said to be a </a:t>
            </a:r>
          </a:p>
          <a:p>
            <a:pPr>
              <a:lnSpc>
                <a:spcPct val="120000"/>
              </a:lnSpc>
              <a:buFont typeface="Wingdings" pitchFamily="2" charset="2"/>
              <a:buNone/>
            </a:pPr>
            <a:r>
              <a:rPr lang="en-US" sz="2400" dirty="0" smtClean="0"/>
              <a:t>   </a:t>
            </a:r>
            <a:r>
              <a:rPr lang="en-US" sz="2400" u="sng" dirty="0" smtClean="0">
                <a:solidFill>
                  <a:srgbClr val="FF0000"/>
                </a:solidFill>
                <a:effectLst>
                  <a:outerShdw blurRad="38100" dist="38100" dir="2700000" algn="tl">
                    <a:srgbClr val="000000">
                      <a:alpha val="43137"/>
                    </a:srgbClr>
                  </a:outerShdw>
                </a:effectLst>
              </a:rPr>
              <a:t>‘temporary activity with a lasting dividend’</a:t>
            </a:r>
          </a:p>
          <a:p>
            <a:pPr>
              <a:buNone/>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a:t>
            </a:r>
            <a:endParaRPr lang="en-US" dirty="0"/>
          </a:p>
        </p:txBody>
      </p:sp>
      <p:sp>
        <p:nvSpPr>
          <p:cNvPr id="3" name="Content Placeholder 2"/>
          <p:cNvSpPr>
            <a:spLocks noGrp="1"/>
          </p:cNvSpPr>
          <p:nvPr>
            <p:ph idx="1"/>
          </p:nvPr>
        </p:nvSpPr>
        <p:spPr/>
        <p:txBody>
          <a:bodyPr/>
          <a:lstStyle/>
          <a:p>
            <a:r>
              <a:rPr lang="en-US" sz="3200" u="sng" dirty="0" smtClean="0">
                <a:solidFill>
                  <a:srgbClr val="FF0000"/>
                </a:solidFill>
                <a:effectLst>
                  <a:outerShdw blurRad="38100" dist="38100" dir="2700000" algn="tl">
                    <a:srgbClr val="000000">
                      <a:alpha val="43137"/>
                    </a:srgbClr>
                  </a:outerShdw>
                </a:effectLst>
              </a:rPr>
              <a:t>Dermis</a:t>
            </a:r>
            <a:r>
              <a:rPr lang="en-US" dirty="0" smtClean="0"/>
              <a:t> </a:t>
            </a:r>
          </a:p>
          <a:p>
            <a:pPr lvl="1">
              <a:lnSpc>
                <a:spcPct val="150000"/>
              </a:lnSpc>
            </a:pPr>
            <a:r>
              <a:rPr lang="en-US" dirty="0" smtClean="0"/>
              <a:t>More sensitive than epidermis</a:t>
            </a:r>
          </a:p>
          <a:p>
            <a:pPr lvl="1">
              <a:lnSpc>
                <a:spcPct val="110000"/>
              </a:lnSpc>
            </a:pPr>
            <a:r>
              <a:rPr lang="en-US" dirty="0" smtClean="0"/>
              <a:t>Thickness is decreased (by about 20%)</a:t>
            </a:r>
          </a:p>
          <a:p>
            <a:pPr lvl="1">
              <a:lnSpc>
                <a:spcPct val="110000"/>
              </a:lnSpc>
            </a:pPr>
            <a:r>
              <a:rPr lang="en-US" dirty="0" err="1" smtClean="0"/>
              <a:t>Myofibroblasts</a:t>
            </a:r>
            <a:r>
              <a:rPr lang="en-US" dirty="0" smtClean="0"/>
              <a:t> appear</a:t>
            </a:r>
          </a:p>
          <a:p>
            <a:pPr lvl="1">
              <a:lnSpc>
                <a:spcPct val="110000"/>
              </a:lnSpc>
            </a:pPr>
            <a:r>
              <a:rPr lang="en-US" sz="3200" u="sng" dirty="0" smtClean="0"/>
              <a:t>RE-ALIGNMENT OF COLLAGEN FIBERS</a:t>
            </a:r>
          </a:p>
          <a:p>
            <a:pPr lvl="1">
              <a:lnSpc>
                <a:spcPct val="110000"/>
              </a:lnSpc>
            </a:pPr>
            <a:r>
              <a:rPr lang="en-US" dirty="0" smtClean="0"/>
              <a:t>Hyalinization of collagen fibers</a:t>
            </a:r>
          </a:p>
          <a:p>
            <a:pPr lvl="1">
              <a:lnSpc>
                <a:spcPct val="110000"/>
              </a:lnSpc>
            </a:pPr>
            <a:r>
              <a:rPr lang="en-US" dirty="0" smtClean="0"/>
              <a:t>Increased collagen synthesis by fibroblasts</a:t>
            </a:r>
          </a:p>
          <a:p>
            <a:pPr lvl="1">
              <a:lnSpc>
                <a:spcPct val="110000"/>
              </a:lnSpc>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a:t>
            </a:r>
            <a:endParaRPr lang="en-US" dirty="0"/>
          </a:p>
        </p:txBody>
      </p:sp>
      <p:sp>
        <p:nvSpPr>
          <p:cNvPr id="3" name="Content Placeholder 2"/>
          <p:cNvSpPr>
            <a:spLocks noGrp="1"/>
          </p:cNvSpPr>
          <p:nvPr>
            <p:ph idx="1"/>
          </p:nvPr>
        </p:nvSpPr>
        <p:spPr/>
        <p:txBody>
          <a:bodyPr>
            <a:normAutofit fontScale="92500" lnSpcReduction="10000"/>
          </a:bodyPr>
          <a:lstStyle/>
          <a:p>
            <a:r>
              <a:rPr lang="en-US" sz="3500" u="sng" dirty="0" smtClean="0">
                <a:solidFill>
                  <a:srgbClr val="FF0000"/>
                </a:solidFill>
                <a:effectLst>
                  <a:outerShdw blurRad="38100" dist="38100" dir="2700000" algn="tl">
                    <a:srgbClr val="000000">
                      <a:alpha val="43137"/>
                    </a:srgbClr>
                  </a:outerShdw>
                </a:effectLst>
              </a:rPr>
              <a:t>Dermal appendages</a:t>
            </a:r>
          </a:p>
          <a:p>
            <a:pPr lvl="1">
              <a:lnSpc>
                <a:spcPct val="120000"/>
              </a:lnSpc>
            </a:pPr>
            <a:r>
              <a:rPr lang="en-US" u="sng" dirty="0" smtClean="0">
                <a:effectLst>
                  <a:outerShdw blurRad="38100" dist="38100" dir="2700000" algn="tl">
                    <a:srgbClr val="000000">
                      <a:alpha val="43137"/>
                    </a:srgbClr>
                  </a:outerShdw>
                </a:effectLst>
              </a:rPr>
              <a:t>Hair </a:t>
            </a:r>
          </a:p>
          <a:p>
            <a:pPr lvl="2">
              <a:lnSpc>
                <a:spcPct val="120000"/>
              </a:lnSpc>
            </a:pPr>
            <a:r>
              <a:rPr lang="en-US" dirty="0" smtClean="0"/>
              <a:t>Increase in distance between the hair follicles</a:t>
            </a:r>
          </a:p>
          <a:p>
            <a:pPr lvl="2">
              <a:lnSpc>
                <a:spcPct val="110000"/>
              </a:lnSpc>
            </a:pPr>
            <a:r>
              <a:rPr lang="en-US" dirty="0" smtClean="0"/>
              <a:t>Number of hair follicles is constant</a:t>
            </a:r>
          </a:p>
          <a:p>
            <a:pPr lvl="1"/>
            <a:r>
              <a:rPr lang="en-US" u="sng" dirty="0" smtClean="0">
                <a:effectLst>
                  <a:outerShdw blurRad="38100" dist="38100" dir="2700000" algn="tl">
                    <a:srgbClr val="000000">
                      <a:alpha val="43137"/>
                    </a:srgbClr>
                  </a:outerShdw>
                </a:effectLst>
              </a:rPr>
              <a:t>Sebaceous glands</a:t>
            </a:r>
          </a:p>
          <a:p>
            <a:pPr lvl="2"/>
            <a:r>
              <a:rPr lang="en-US" dirty="0" smtClean="0"/>
              <a:t>Relatively insensitive</a:t>
            </a:r>
          </a:p>
          <a:p>
            <a:pPr lvl="2"/>
            <a:r>
              <a:rPr lang="en-US" dirty="0" smtClean="0"/>
              <a:t>Occasional blockage – inactivity / compression</a:t>
            </a:r>
          </a:p>
          <a:p>
            <a:pPr lvl="1"/>
            <a:r>
              <a:rPr lang="en-US" u="sng" dirty="0" smtClean="0">
                <a:effectLst>
                  <a:outerShdw blurRad="38100" dist="38100" dir="2700000" algn="tl">
                    <a:srgbClr val="000000">
                      <a:alpha val="43137"/>
                    </a:srgbClr>
                  </a:outerShdw>
                </a:effectLst>
              </a:rPr>
              <a:t>Sweat glands</a:t>
            </a:r>
          </a:p>
          <a:p>
            <a:pPr lvl="2"/>
            <a:r>
              <a:rPr lang="en-US" dirty="0" smtClean="0"/>
              <a:t>Some signs of blockage</a:t>
            </a:r>
          </a:p>
          <a:p>
            <a:pPr lvl="1"/>
            <a:r>
              <a:rPr lang="en-US" u="sng" dirty="0" err="1" smtClean="0">
                <a:effectLst>
                  <a:outerShdw blurRad="38100" dist="38100" dir="2700000" algn="tl">
                    <a:srgbClr val="000000">
                      <a:alpha val="43137"/>
                    </a:srgbClr>
                  </a:outerShdw>
                </a:effectLst>
              </a:rPr>
              <a:t>Arrectores</a:t>
            </a:r>
            <a:r>
              <a:rPr lang="en-US" u="sng" dirty="0" smtClean="0">
                <a:effectLst>
                  <a:outerShdw blurRad="38100" dist="38100" dir="2700000" algn="tl">
                    <a:srgbClr val="000000">
                      <a:alpha val="43137"/>
                    </a:srgbClr>
                  </a:outerShdw>
                </a:effectLst>
              </a:rPr>
              <a:t> </a:t>
            </a:r>
            <a:r>
              <a:rPr lang="en-US" u="sng" dirty="0" err="1" smtClean="0">
                <a:effectLst>
                  <a:outerShdw blurRad="38100" dist="38100" dir="2700000" algn="tl">
                    <a:srgbClr val="000000">
                      <a:alpha val="43137"/>
                    </a:srgbClr>
                  </a:outerShdw>
                </a:effectLst>
              </a:rPr>
              <a:t>pilorum</a:t>
            </a:r>
            <a:r>
              <a:rPr lang="en-US" u="sng" dirty="0" smtClean="0">
                <a:effectLst>
                  <a:outerShdw blurRad="38100" dist="38100" dir="2700000" algn="tl">
                    <a:srgbClr val="000000">
                      <a:alpha val="43137"/>
                    </a:srgbClr>
                  </a:outerShdw>
                </a:effectLst>
              </a:rPr>
              <a:t> muscle</a:t>
            </a:r>
          </a:p>
          <a:p>
            <a:pPr lvl="2"/>
            <a:r>
              <a:rPr lang="en-US" dirty="0" smtClean="0"/>
              <a:t>Rather insensitive</a:t>
            </a:r>
          </a:p>
          <a:p>
            <a:pPr lvl="2"/>
            <a:r>
              <a:rPr lang="en-US" dirty="0" smtClean="0"/>
              <a:t>Atrophy / necrosis after extreme expansion</a:t>
            </a:r>
          </a:p>
          <a:p>
            <a:pPr>
              <a:buNone/>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a:t>
            </a:r>
            <a:endParaRPr lang="en-US" dirty="0"/>
          </a:p>
        </p:txBody>
      </p:sp>
      <p:sp>
        <p:nvSpPr>
          <p:cNvPr id="3" name="Content Placeholder 2"/>
          <p:cNvSpPr>
            <a:spLocks noGrp="1"/>
          </p:cNvSpPr>
          <p:nvPr>
            <p:ph idx="1"/>
          </p:nvPr>
        </p:nvSpPr>
        <p:spPr/>
        <p:txBody>
          <a:bodyPr/>
          <a:lstStyle/>
          <a:p>
            <a:pPr>
              <a:lnSpc>
                <a:spcPct val="120000"/>
              </a:lnSpc>
            </a:pPr>
            <a:r>
              <a:rPr lang="en-US" u="sng" dirty="0" smtClean="0">
                <a:effectLst>
                  <a:outerShdw blurRad="38100" dist="38100" dir="2700000" algn="tl">
                    <a:srgbClr val="000000">
                      <a:alpha val="43137"/>
                    </a:srgbClr>
                  </a:outerShdw>
                </a:effectLst>
              </a:rPr>
              <a:t>Subcutaneous fat</a:t>
            </a:r>
          </a:p>
          <a:p>
            <a:pPr lvl="1">
              <a:lnSpc>
                <a:spcPct val="120000"/>
              </a:lnSpc>
            </a:pPr>
            <a:r>
              <a:rPr lang="en-US" dirty="0" smtClean="0"/>
              <a:t>Very sensitive</a:t>
            </a:r>
          </a:p>
          <a:p>
            <a:pPr lvl="1">
              <a:lnSpc>
                <a:spcPct val="120000"/>
              </a:lnSpc>
            </a:pPr>
            <a:r>
              <a:rPr lang="en-US" dirty="0" smtClean="0"/>
              <a:t>Decreased thickness (up to 60%)</a:t>
            </a:r>
          </a:p>
          <a:p>
            <a:pPr lvl="1">
              <a:lnSpc>
                <a:spcPct val="120000"/>
              </a:lnSpc>
            </a:pPr>
            <a:r>
              <a:rPr lang="en-US" dirty="0" smtClean="0"/>
              <a:t>Significant decrease in number of fat cells</a:t>
            </a:r>
          </a:p>
          <a:p>
            <a:pPr>
              <a:lnSpc>
                <a:spcPct val="120000"/>
              </a:lnSpc>
            </a:pPr>
            <a:r>
              <a:rPr lang="en-US" u="sng" dirty="0" smtClean="0">
                <a:effectLst>
                  <a:outerShdw blurRad="38100" dist="38100" dir="2700000" algn="tl">
                    <a:srgbClr val="000000">
                      <a:alpha val="43137"/>
                    </a:srgbClr>
                  </a:outerShdw>
                </a:effectLst>
              </a:rPr>
              <a:t>Muscle</a:t>
            </a:r>
            <a:r>
              <a:rPr lang="en-US" dirty="0" smtClean="0"/>
              <a:t> </a:t>
            </a:r>
          </a:p>
          <a:p>
            <a:pPr lvl="1">
              <a:lnSpc>
                <a:spcPct val="120000"/>
              </a:lnSpc>
            </a:pPr>
            <a:r>
              <a:rPr lang="en-US" dirty="0" smtClean="0"/>
              <a:t>Sensitive to stretching and pressure</a:t>
            </a:r>
          </a:p>
          <a:p>
            <a:pPr lvl="1">
              <a:lnSpc>
                <a:spcPct val="120000"/>
              </a:lnSpc>
            </a:pPr>
            <a:r>
              <a:rPr lang="en-US" dirty="0" smtClean="0"/>
              <a:t>Atrophy, hyalinization, decreased striations</a:t>
            </a:r>
          </a:p>
          <a:p>
            <a:pPr lvl="1">
              <a:lnSpc>
                <a:spcPct val="120000"/>
              </a:lnSpc>
            </a:pPr>
            <a:r>
              <a:rPr lang="en-US" dirty="0" smtClean="0"/>
              <a:t>No gross functional loss </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a:t>
            </a:r>
            <a:endParaRPr lang="en-US" dirty="0"/>
          </a:p>
        </p:txBody>
      </p:sp>
      <p:sp>
        <p:nvSpPr>
          <p:cNvPr id="3" name="Content Placeholder 2"/>
          <p:cNvSpPr>
            <a:spLocks noGrp="1"/>
          </p:cNvSpPr>
          <p:nvPr>
            <p:ph idx="1"/>
          </p:nvPr>
        </p:nvSpPr>
        <p:spPr/>
        <p:txBody>
          <a:bodyPr/>
          <a:lstStyle/>
          <a:p>
            <a:r>
              <a:rPr lang="en-US" u="sng" dirty="0" smtClean="0">
                <a:effectLst>
                  <a:outerShdw blurRad="38100" dist="38100" dir="2700000" algn="tl">
                    <a:srgbClr val="000000">
                      <a:alpha val="43137"/>
                    </a:srgbClr>
                  </a:outerShdw>
                </a:effectLst>
              </a:rPr>
              <a:t>Capsule</a:t>
            </a:r>
            <a:r>
              <a:rPr lang="en-US" dirty="0" smtClean="0"/>
              <a:t> </a:t>
            </a:r>
          </a:p>
          <a:p>
            <a:pPr lvl="1">
              <a:lnSpc>
                <a:spcPct val="140000"/>
              </a:lnSpc>
            </a:pPr>
            <a:r>
              <a:rPr lang="en-US" dirty="0" smtClean="0"/>
              <a:t>Initially, primary granulation tissue is formed</a:t>
            </a:r>
          </a:p>
          <a:p>
            <a:pPr lvl="1">
              <a:buFont typeface="Wingdings" pitchFamily="2" charset="2"/>
              <a:buNone/>
            </a:pPr>
            <a:r>
              <a:rPr lang="en-US" dirty="0" smtClean="0"/>
              <a:t>   (macrophages, fibroblasts and lymphocytes)</a:t>
            </a:r>
          </a:p>
          <a:p>
            <a:pPr lvl="1"/>
            <a:r>
              <a:rPr lang="en-US" dirty="0" smtClean="0"/>
              <a:t>Within 7 days, forms a double-layered capsule </a:t>
            </a:r>
          </a:p>
          <a:p>
            <a:pPr lvl="2">
              <a:lnSpc>
                <a:spcPct val="130000"/>
              </a:lnSpc>
            </a:pPr>
            <a:r>
              <a:rPr lang="en-US" dirty="0" smtClean="0"/>
              <a:t>Cell-rich inner layer of macrophages</a:t>
            </a:r>
          </a:p>
          <a:p>
            <a:pPr lvl="2"/>
            <a:r>
              <a:rPr lang="en-US" dirty="0" smtClean="0"/>
              <a:t>Outer layer of fibroblasts and lymphocytes</a:t>
            </a:r>
          </a:p>
          <a:p>
            <a:pPr lvl="1"/>
            <a:r>
              <a:rPr lang="en-US" dirty="0" smtClean="0"/>
              <a:t>With time, the outer layer becomes more rich</a:t>
            </a:r>
          </a:p>
          <a:p>
            <a:pPr lvl="1">
              <a:buFont typeface="Wingdings" pitchFamily="2" charset="2"/>
              <a:buNone/>
            </a:pPr>
            <a:r>
              <a:rPr lang="en-US" dirty="0" smtClean="0"/>
              <a:t>   in collagen fibers</a:t>
            </a:r>
          </a:p>
          <a:p>
            <a:pPr lvl="1"/>
            <a:r>
              <a:rPr lang="en-US" dirty="0" smtClean="0"/>
              <a:t>Mean thickness : 3-4 mm</a:t>
            </a:r>
          </a:p>
          <a:p>
            <a:pPr>
              <a:buNone/>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a:t>
            </a:r>
            <a:endParaRPr lang="en-US" dirty="0"/>
          </a:p>
        </p:txBody>
      </p:sp>
      <p:sp>
        <p:nvSpPr>
          <p:cNvPr id="3" name="Content Placeholder 2"/>
          <p:cNvSpPr>
            <a:spLocks noGrp="1"/>
          </p:cNvSpPr>
          <p:nvPr>
            <p:ph idx="1"/>
          </p:nvPr>
        </p:nvSpPr>
        <p:spPr/>
        <p:txBody>
          <a:bodyPr/>
          <a:lstStyle/>
          <a:p>
            <a:r>
              <a:rPr lang="en-US" u="sng" dirty="0" smtClean="0">
                <a:effectLst>
                  <a:outerShdw blurRad="38100" dist="38100" dir="2700000" algn="tl">
                    <a:srgbClr val="000000">
                      <a:alpha val="43137"/>
                    </a:srgbClr>
                  </a:outerShdw>
                </a:effectLst>
              </a:rPr>
              <a:t>Capsule</a:t>
            </a:r>
            <a:r>
              <a:rPr lang="en-US" dirty="0" smtClean="0"/>
              <a:t> </a:t>
            </a:r>
          </a:p>
          <a:p>
            <a:pPr lvl="1">
              <a:lnSpc>
                <a:spcPct val="150000"/>
              </a:lnSpc>
            </a:pPr>
            <a:r>
              <a:rPr lang="en-US" dirty="0" smtClean="0"/>
              <a:t>Local factors – </a:t>
            </a:r>
            <a:r>
              <a:rPr lang="en-US" sz="2000" dirty="0" smtClean="0"/>
              <a:t>hematoma, mechanical factors,</a:t>
            </a:r>
          </a:p>
          <a:p>
            <a:pPr lvl="1">
              <a:buFont typeface="Wingdings" pitchFamily="2" charset="2"/>
              <a:buNone/>
            </a:pPr>
            <a:r>
              <a:rPr lang="en-US" sz="2000" dirty="0" smtClean="0"/>
              <a:t>   allergic reactions to talcum powder, suture material or</a:t>
            </a:r>
          </a:p>
          <a:p>
            <a:pPr lvl="1">
              <a:buFont typeface="Wingdings" pitchFamily="2" charset="2"/>
              <a:buNone/>
            </a:pPr>
            <a:r>
              <a:rPr lang="en-US" sz="2000" dirty="0" smtClean="0"/>
              <a:t>   gauze, local immunologic </a:t>
            </a:r>
            <a:r>
              <a:rPr lang="en-US" sz="2000" dirty="0" err="1" smtClean="0"/>
              <a:t>dysregulation</a:t>
            </a:r>
            <a:r>
              <a:rPr lang="en-US" sz="2000" dirty="0" smtClean="0"/>
              <a:t>, necrosis of</a:t>
            </a:r>
          </a:p>
          <a:p>
            <a:pPr lvl="1">
              <a:buFont typeface="Wingdings" pitchFamily="2" charset="2"/>
              <a:buNone/>
            </a:pPr>
            <a:r>
              <a:rPr lang="en-US" sz="2000" dirty="0" smtClean="0"/>
              <a:t>   overlying fat or muscular tissue </a:t>
            </a:r>
          </a:p>
          <a:p>
            <a:pPr lvl="1">
              <a:lnSpc>
                <a:spcPct val="140000"/>
              </a:lnSpc>
            </a:pPr>
            <a:r>
              <a:rPr lang="en-US" dirty="0" smtClean="0"/>
              <a:t>Capsules around tissue expanders are thicker</a:t>
            </a:r>
          </a:p>
          <a:p>
            <a:pPr lvl="1">
              <a:buFont typeface="Wingdings" pitchFamily="2" charset="2"/>
              <a:buNone/>
            </a:pPr>
            <a:r>
              <a:rPr lang="en-US" dirty="0" smtClean="0"/>
              <a:t>   than those around other implants due to</a:t>
            </a:r>
          </a:p>
          <a:p>
            <a:pPr lvl="1">
              <a:buFont typeface="Wingdings" pitchFamily="2" charset="2"/>
              <a:buNone/>
            </a:pPr>
            <a:r>
              <a:rPr lang="en-US" dirty="0" smtClean="0"/>
              <a:t>   ‘recurrent tearing forces’ during inflation</a:t>
            </a:r>
          </a:p>
          <a:p>
            <a:endParaRPr lang="en-US" sz="3200" dirty="0" smtClean="0"/>
          </a:p>
          <a:p>
            <a:pPr>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a:t>
            </a:r>
            <a:endParaRPr lang="en-US" dirty="0"/>
          </a:p>
        </p:txBody>
      </p:sp>
      <p:sp>
        <p:nvSpPr>
          <p:cNvPr id="3" name="Content Placeholder 2"/>
          <p:cNvSpPr>
            <a:spLocks noGrp="1"/>
          </p:cNvSpPr>
          <p:nvPr>
            <p:ph idx="1"/>
          </p:nvPr>
        </p:nvSpPr>
        <p:spPr/>
        <p:txBody>
          <a:bodyPr>
            <a:normAutofit fontScale="92500" lnSpcReduction="10000"/>
          </a:bodyPr>
          <a:lstStyle/>
          <a:p>
            <a:r>
              <a:rPr lang="en-US" u="sng" dirty="0" err="1" smtClean="0">
                <a:effectLst>
                  <a:outerShdw blurRad="38100" dist="38100" dir="2700000" algn="tl">
                    <a:srgbClr val="000000">
                      <a:alpha val="43137"/>
                    </a:srgbClr>
                  </a:outerShdw>
                </a:effectLst>
              </a:rPr>
              <a:t>Vasularization</a:t>
            </a:r>
            <a:r>
              <a:rPr lang="en-US" dirty="0" smtClean="0"/>
              <a:t> </a:t>
            </a:r>
          </a:p>
          <a:p>
            <a:pPr lvl="1">
              <a:lnSpc>
                <a:spcPct val="150000"/>
              </a:lnSpc>
            </a:pPr>
            <a:r>
              <a:rPr lang="en-US" dirty="0" smtClean="0"/>
              <a:t>Expanded tissue has a significantly increased</a:t>
            </a:r>
          </a:p>
          <a:p>
            <a:pPr lvl="1">
              <a:buFont typeface="Wingdings" pitchFamily="2" charset="2"/>
              <a:buNone/>
            </a:pPr>
            <a:r>
              <a:rPr lang="en-US" dirty="0" smtClean="0"/>
              <a:t>   </a:t>
            </a:r>
            <a:r>
              <a:rPr lang="en-US" dirty="0" err="1" smtClean="0"/>
              <a:t>vascularity</a:t>
            </a:r>
            <a:r>
              <a:rPr lang="en-US" dirty="0" smtClean="0"/>
              <a:t> (similar to classic delay)</a:t>
            </a:r>
          </a:p>
          <a:p>
            <a:pPr lvl="1">
              <a:buFont typeface="Wingdings" pitchFamily="2" charset="2"/>
              <a:buNone/>
            </a:pPr>
            <a:r>
              <a:rPr lang="en-US" dirty="0" smtClean="0"/>
              <a:t>		</a:t>
            </a:r>
            <a:r>
              <a:rPr lang="en-US" sz="1800" dirty="0" smtClean="0"/>
              <a:t>(Radovan et al, Cherry et al, Sasaki and Pang et al, </a:t>
            </a:r>
          </a:p>
          <a:p>
            <a:pPr lvl="1">
              <a:buFont typeface="Wingdings" pitchFamily="2" charset="2"/>
              <a:buNone/>
            </a:pPr>
            <a:r>
              <a:rPr lang="en-US" sz="1800" dirty="0" smtClean="0"/>
              <a:t>      Saxby et al, Leighton et al)</a:t>
            </a:r>
            <a:r>
              <a:rPr lang="en-US" sz="2000" dirty="0" smtClean="0"/>
              <a:t> </a:t>
            </a:r>
          </a:p>
          <a:p>
            <a:pPr lvl="1">
              <a:lnSpc>
                <a:spcPct val="140000"/>
              </a:lnSpc>
            </a:pPr>
            <a:r>
              <a:rPr lang="en-US" dirty="0" smtClean="0"/>
              <a:t>No increase in </a:t>
            </a:r>
            <a:r>
              <a:rPr lang="en-US" dirty="0" err="1" smtClean="0"/>
              <a:t>vascularity</a:t>
            </a:r>
            <a:r>
              <a:rPr lang="en-US" dirty="0" smtClean="0"/>
              <a:t> or size of capillary</a:t>
            </a:r>
          </a:p>
          <a:p>
            <a:pPr lvl="1">
              <a:buFont typeface="Wingdings" pitchFamily="2" charset="2"/>
              <a:buNone/>
            </a:pPr>
            <a:r>
              <a:rPr lang="en-US" dirty="0" smtClean="0"/>
              <a:t>   bed of the expanded skin </a:t>
            </a:r>
            <a:r>
              <a:rPr lang="en-US" sz="1800" dirty="0" smtClean="0"/>
              <a:t>( Van </a:t>
            </a:r>
            <a:r>
              <a:rPr lang="en-US" sz="1800" dirty="0" err="1" smtClean="0"/>
              <a:t>Rappard</a:t>
            </a:r>
            <a:r>
              <a:rPr lang="en-US" sz="1800" dirty="0" smtClean="0"/>
              <a:t> et al)</a:t>
            </a:r>
            <a:endParaRPr lang="en-US" dirty="0" smtClean="0"/>
          </a:p>
          <a:p>
            <a:pPr lvl="2"/>
            <a:r>
              <a:rPr lang="en-US" dirty="0" smtClean="0"/>
              <a:t>It is the surgical procedure that induces a delay-like</a:t>
            </a:r>
          </a:p>
          <a:p>
            <a:pPr lvl="2">
              <a:buFont typeface="Wingdings" pitchFamily="2" charset="2"/>
              <a:buNone/>
            </a:pPr>
            <a:r>
              <a:rPr lang="en-US" dirty="0" smtClean="0"/>
              <a:t>   phenomenon leading to increased survival of</a:t>
            </a:r>
          </a:p>
          <a:p>
            <a:pPr lvl="2">
              <a:buFont typeface="Wingdings" pitchFamily="2" charset="2"/>
              <a:buNone/>
            </a:pPr>
            <a:r>
              <a:rPr lang="en-US" dirty="0" smtClean="0"/>
              <a:t>   expanded random pattern flaps </a:t>
            </a:r>
          </a:p>
          <a:p>
            <a:pPr lvl="1">
              <a:buFont typeface="Wingdings" pitchFamily="2" charset="2"/>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a:t>
            </a:r>
            <a:endParaRPr lang="en-US" dirty="0"/>
          </a:p>
        </p:txBody>
      </p:sp>
      <p:sp>
        <p:nvSpPr>
          <p:cNvPr id="3" name="Content Placeholder 2"/>
          <p:cNvSpPr>
            <a:spLocks noGrp="1"/>
          </p:cNvSpPr>
          <p:nvPr>
            <p:ph idx="1"/>
          </p:nvPr>
        </p:nvSpPr>
        <p:spPr/>
        <p:txBody>
          <a:bodyPr>
            <a:normAutofit lnSpcReduction="10000"/>
          </a:bodyPr>
          <a:lstStyle/>
          <a:p>
            <a:r>
              <a:rPr lang="en-US" u="sng" dirty="0" smtClean="0">
                <a:effectLst>
                  <a:outerShdw blurRad="38100" dist="38100" dir="2700000" algn="tl">
                    <a:srgbClr val="000000">
                      <a:alpha val="43137"/>
                    </a:srgbClr>
                  </a:outerShdw>
                </a:effectLst>
              </a:rPr>
              <a:t>Arteries and veins</a:t>
            </a:r>
          </a:p>
          <a:p>
            <a:pPr lvl="1"/>
            <a:r>
              <a:rPr lang="en-US" dirty="0" smtClean="0"/>
              <a:t>Rapid elongation </a:t>
            </a:r>
            <a:r>
              <a:rPr lang="en-US" u="sng" dirty="0" smtClean="0">
                <a:solidFill>
                  <a:srgbClr val="FF0000"/>
                </a:solidFill>
              </a:rPr>
              <a:t>without reduction in diameter</a:t>
            </a:r>
          </a:p>
          <a:p>
            <a:pPr lvl="1">
              <a:buFont typeface="Wingdings" pitchFamily="2" charset="2"/>
              <a:buNone/>
            </a:pPr>
            <a:r>
              <a:rPr lang="en-US" dirty="0" smtClean="0"/>
              <a:t>   or loss of </a:t>
            </a:r>
            <a:r>
              <a:rPr lang="en-US" dirty="0" err="1" smtClean="0"/>
              <a:t>intimal</a:t>
            </a:r>
            <a:r>
              <a:rPr lang="en-US" dirty="0" smtClean="0"/>
              <a:t> integrity</a:t>
            </a:r>
          </a:p>
          <a:p>
            <a:pPr lvl="1"/>
            <a:r>
              <a:rPr lang="en-US" dirty="0" smtClean="0"/>
              <a:t>Mean successful elongation of vessels</a:t>
            </a:r>
          </a:p>
          <a:p>
            <a:pPr lvl="2"/>
            <a:r>
              <a:rPr lang="en-US" dirty="0" smtClean="0"/>
              <a:t>84 +/- 47 % in six weeks</a:t>
            </a:r>
          </a:p>
          <a:p>
            <a:r>
              <a:rPr lang="en-US" u="sng" dirty="0" smtClean="0">
                <a:effectLst>
                  <a:outerShdw blurRad="38100" dist="38100" dir="2700000" algn="tl">
                    <a:srgbClr val="000000">
                      <a:alpha val="43137"/>
                    </a:srgbClr>
                  </a:outerShdw>
                </a:effectLst>
              </a:rPr>
              <a:t>Nerves </a:t>
            </a:r>
          </a:p>
          <a:p>
            <a:pPr lvl="1"/>
            <a:r>
              <a:rPr lang="en-US" dirty="0" smtClean="0"/>
              <a:t>Tolerant to expansion</a:t>
            </a:r>
          </a:p>
          <a:p>
            <a:pPr lvl="1"/>
            <a:r>
              <a:rPr lang="en-US" dirty="0" smtClean="0"/>
              <a:t>Occasional condensation of </a:t>
            </a:r>
            <a:r>
              <a:rPr lang="en-US" dirty="0" err="1" smtClean="0"/>
              <a:t>perineurium</a:t>
            </a:r>
            <a:endParaRPr lang="en-US" dirty="0" smtClean="0"/>
          </a:p>
          <a:p>
            <a:pPr lvl="1"/>
            <a:r>
              <a:rPr lang="en-US" dirty="0" smtClean="0"/>
              <a:t>Slight atrophy due to pressure</a:t>
            </a:r>
          </a:p>
          <a:p>
            <a:pPr lvl="2"/>
            <a:r>
              <a:rPr lang="en-US" dirty="0" smtClean="0"/>
              <a:t>Thinning of axons, segmental </a:t>
            </a:r>
            <a:r>
              <a:rPr lang="en-US" dirty="0" err="1" smtClean="0"/>
              <a:t>demyelinization</a:t>
            </a:r>
            <a:r>
              <a:rPr lang="en-US" dirty="0" smtClean="0"/>
              <a:t>, but</a:t>
            </a:r>
          </a:p>
          <a:p>
            <a:pPr lvl="2">
              <a:buFont typeface="Wingdings" pitchFamily="2" charset="2"/>
              <a:buNone/>
            </a:pPr>
            <a:r>
              <a:rPr lang="en-US" dirty="0" smtClean="0"/>
              <a:t>   </a:t>
            </a:r>
            <a:r>
              <a:rPr lang="en-US" u="sng" dirty="0" smtClean="0">
                <a:solidFill>
                  <a:srgbClr val="FF0000"/>
                </a:solidFill>
              </a:rPr>
              <a:t>no axonal degeneration</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PHYSIOLOGICAL</a:t>
            </a:r>
            <a:endParaRPr lang="en-US" dirty="0"/>
          </a:p>
        </p:txBody>
      </p:sp>
      <p:sp>
        <p:nvSpPr>
          <p:cNvPr id="5" name="Text Placeholder 4"/>
          <p:cNvSpPr>
            <a:spLocks noGrp="1"/>
          </p:cNvSpPr>
          <p:nvPr>
            <p:ph type="body" idx="1"/>
          </p:nvPr>
        </p:nvSpPr>
        <p:spPr/>
        <p:txBody>
          <a:bodyPr/>
          <a:lstStyle/>
          <a:p>
            <a:r>
              <a:rPr lang="en-US" dirty="0" smtClean="0"/>
              <a:t>PREGNANACY</a:t>
            </a:r>
            <a:endParaRPr lang="en-US" dirty="0"/>
          </a:p>
        </p:txBody>
      </p:sp>
      <p:sp>
        <p:nvSpPr>
          <p:cNvPr id="7" name="Text Placeholder 6"/>
          <p:cNvSpPr>
            <a:spLocks noGrp="1"/>
          </p:cNvSpPr>
          <p:nvPr>
            <p:ph type="body" sz="half" idx="3"/>
          </p:nvPr>
        </p:nvSpPr>
        <p:spPr/>
        <p:txBody>
          <a:bodyPr/>
          <a:lstStyle/>
          <a:p>
            <a:r>
              <a:rPr lang="en-US" dirty="0" smtClean="0"/>
              <a:t>OBESITY</a:t>
            </a:r>
            <a:endParaRPr lang="en-US" dirty="0"/>
          </a:p>
        </p:txBody>
      </p:sp>
      <p:pic>
        <p:nvPicPr>
          <p:cNvPr id="9" name="Picture 12" descr="Pregnant%20female"/>
          <p:cNvPicPr>
            <a:picLocks noGrp="1" noChangeAspect="1" noChangeArrowheads="1"/>
          </p:cNvPicPr>
          <p:nvPr>
            <p:ph sz="quarter" idx="2"/>
          </p:nvPr>
        </p:nvPicPr>
        <p:blipFill>
          <a:blip r:embed="rId2"/>
          <a:stretch>
            <a:fillRect/>
          </a:stretch>
        </p:blipFill>
        <p:spPr>
          <a:xfrm>
            <a:off x="572951" y="2514600"/>
            <a:ext cx="3808686" cy="3846513"/>
          </a:xfrm>
        </p:spPr>
      </p:pic>
      <p:pic>
        <p:nvPicPr>
          <p:cNvPr id="10" name="Picture 15" descr="obesity_surgery"/>
          <p:cNvPicPr>
            <a:picLocks noGrp="1" noChangeAspect="1" noChangeArrowheads="1"/>
          </p:cNvPicPr>
          <p:nvPr>
            <p:ph sz="quarter" idx="4"/>
          </p:nvPr>
        </p:nvPicPr>
        <p:blipFill>
          <a:blip r:embed="rId3"/>
          <a:stretch>
            <a:fillRect/>
          </a:stretch>
        </p:blipFill>
        <p:spPr>
          <a:xfrm>
            <a:off x="4876800" y="2514600"/>
            <a:ext cx="3657600" cy="3846513"/>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2"/>
          <p:cNvSpPr txBox="1">
            <a:spLocks noRot="1" noChangeArrowheads="1"/>
          </p:cNvSpPr>
          <p:nvPr/>
        </p:nvSpPr>
        <p:spPr>
          <a:xfrm>
            <a:off x="457200" y="274638"/>
            <a:ext cx="8229600" cy="1143000"/>
          </a:xfrm>
          <a:prstGeom prst="rect">
            <a:avLst/>
          </a:prstGeom>
        </p:spPr>
        <p:txBody>
          <a:bodyPr vert="horz" lIns="0" rIns="0" bIns="0" anchor="b">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MICROSCOPIC CHANGES IN SKIN</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pic>
        <p:nvPicPr>
          <p:cNvPr id="5" name="Picture 4"/>
          <p:cNvPicPr>
            <a:picLocks noChangeAspect="1" noChangeArrowheads="1"/>
          </p:cNvPicPr>
          <p:nvPr/>
        </p:nvPicPr>
        <p:blipFill>
          <a:blip r:embed="rId2"/>
          <a:srcRect/>
          <a:stretch>
            <a:fillRect/>
          </a:stretch>
        </p:blipFill>
        <p:spPr>
          <a:xfrm>
            <a:off x="457200" y="1600200"/>
            <a:ext cx="8229600" cy="4525963"/>
          </a:xfrm>
          <a:prstGeom prst="rect">
            <a:avLst/>
          </a:prstGeom>
        </p:spPr>
      </p:pic>
      <p:sp>
        <p:nvSpPr>
          <p:cNvPr id="6" name="Text Box 5"/>
          <p:cNvSpPr txBox="1">
            <a:spLocks noChangeArrowheads="1"/>
          </p:cNvSpPr>
          <p:nvPr/>
        </p:nvSpPr>
        <p:spPr bwMode="auto">
          <a:xfrm>
            <a:off x="1600200" y="6172200"/>
            <a:ext cx="1536700" cy="396875"/>
          </a:xfrm>
          <a:prstGeom prst="rect">
            <a:avLst/>
          </a:prstGeom>
          <a:noFill/>
          <a:ln w="9525">
            <a:noFill/>
            <a:miter lim="800000"/>
            <a:headEnd/>
            <a:tailEnd/>
          </a:ln>
          <a:effectLst/>
        </p:spPr>
        <p:txBody>
          <a:bodyPr wrap="none">
            <a:spAutoFit/>
          </a:bodyPr>
          <a:lstStyle/>
          <a:p>
            <a:r>
              <a:rPr lang="en-US" sz="2000" b="1"/>
              <a:t>Normal skin</a:t>
            </a:r>
          </a:p>
        </p:txBody>
      </p:sp>
      <p:sp>
        <p:nvSpPr>
          <p:cNvPr id="7" name="Text Box 6"/>
          <p:cNvSpPr txBox="1">
            <a:spLocks noChangeArrowheads="1"/>
          </p:cNvSpPr>
          <p:nvPr/>
        </p:nvSpPr>
        <p:spPr bwMode="auto">
          <a:xfrm>
            <a:off x="5257800" y="6172200"/>
            <a:ext cx="1712913" cy="396875"/>
          </a:xfrm>
          <a:prstGeom prst="rect">
            <a:avLst/>
          </a:prstGeom>
          <a:noFill/>
          <a:ln w="9525">
            <a:noFill/>
            <a:miter lim="800000"/>
            <a:headEnd/>
            <a:tailEnd/>
          </a:ln>
          <a:effectLst/>
        </p:spPr>
        <p:txBody>
          <a:bodyPr wrap="none">
            <a:spAutoFit/>
          </a:bodyPr>
          <a:lstStyle/>
          <a:p>
            <a:r>
              <a:rPr lang="en-US" sz="2000" b="1"/>
              <a:t>Stretched skin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smtClean="0"/>
              <a:t>DYNAMIC PROCESS</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2"/>
          <p:cNvSpPr txBox="1">
            <a:spLocks noRot="1" noChangeArrowheads="1"/>
          </p:cNvSpPr>
          <p:nvPr/>
        </p:nvSpPr>
        <p:spPr>
          <a:xfrm>
            <a:off x="457200" y="274638"/>
            <a:ext cx="8229600" cy="1143000"/>
          </a:xfrm>
          <a:prstGeom prst="rect">
            <a:avLst/>
          </a:prstGeom>
        </p:spPr>
        <p:txBody>
          <a:bodyPr vert="horz" lIns="0" rIns="0" bIns="0" anchor="b">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MOLECULAR EFFECTS OF TISSUE EXPANSION</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pic>
        <p:nvPicPr>
          <p:cNvPr id="5" name="Picture 3"/>
          <p:cNvPicPr>
            <a:picLocks noChangeAspect="1" noChangeArrowheads="1"/>
          </p:cNvPicPr>
          <p:nvPr/>
        </p:nvPicPr>
        <p:blipFill>
          <a:blip r:embed="rId2"/>
          <a:srcRect/>
          <a:stretch>
            <a:fillRect/>
          </a:stretch>
        </p:blipFill>
        <p:spPr>
          <a:xfrm>
            <a:off x="838200" y="1524000"/>
            <a:ext cx="7696200" cy="452596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2"/>
          <p:cNvSpPr txBox="1">
            <a:spLocks noRot="1" noChangeArrowheads="1"/>
          </p:cNvSpPr>
          <p:nvPr/>
        </p:nvSpPr>
        <p:spPr>
          <a:xfrm>
            <a:off x="457200" y="274638"/>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INDICATIONS </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Rectangle 3"/>
          <p:cNvSpPr txBox="1">
            <a:spLocks noChangeArrowheads="1"/>
          </p:cNvSpPr>
          <p:nvPr/>
        </p:nvSpPr>
        <p:spPr>
          <a:xfrm>
            <a:off x="457200" y="1798638"/>
            <a:ext cx="8229600" cy="4525962"/>
          </a:xfrm>
          <a:prstGeom prst="rect">
            <a:avLst/>
          </a:prstGeom>
        </p:spPr>
        <p:txBody>
          <a:bodyPr vert="horz">
            <a:normAutofit/>
          </a:bodyPr>
          <a:lstStyle/>
          <a:p>
            <a:pPr marL="274320" marR="0" lvl="0" indent="-274320" algn="l" defTabSz="914400" rtl="0" eaLnBrk="1" fontAlgn="auto" latinLnBrk="0" hangingPunct="1">
              <a:lnSpc>
                <a:spcPct val="13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Logical alternative when there is </a:t>
            </a:r>
          </a:p>
          <a:p>
            <a:pPr marL="274320" marR="0" lvl="0" indent="-274320" algn="l" defTabSz="914400" rtl="0" eaLnBrk="1" fontAlgn="auto" latinLnBrk="0" hangingPunct="1">
              <a:lnSpc>
                <a:spcPct val="130000"/>
              </a:lnSpc>
              <a:spcBef>
                <a:spcPct val="20000"/>
              </a:spcBef>
              <a:spcAft>
                <a:spcPts val="0"/>
              </a:spcAft>
              <a:buClr>
                <a:schemeClr val="accent3"/>
              </a:buClr>
              <a:buSzPct val="95000"/>
              <a:buFont typeface="Wingdings" pitchFamily="2" charset="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   requirement of additional </a:t>
            </a:r>
            <a:r>
              <a:rPr kumimoji="0" lang="en-US" sz="2600" b="0"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tissue of specific</a:t>
            </a:r>
          </a:p>
          <a:p>
            <a:pPr marL="274320" marR="0" lvl="0" indent="-274320" algn="l" defTabSz="914400" rtl="0" eaLnBrk="1" fontAlgn="auto" latinLnBrk="0" hangingPunct="1">
              <a:lnSpc>
                <a:spcPct val="130000"/>
              </a:lnSpc>
              <a:spcBef>
                <a:spcPct val="20000"/>
              </a:spcBef>
              <a:spcAft>
                <a:spcPts val="0"/>
              </a:spcAft>
              <a:buClr>
                <a:schemeClr val="accent3"/>
              </a:buClr>
              <a:buSzPct val="95000"/>
              <a:buFont typeface="Wingdings" pitchFamily="2" charset="2"/>
              <a:buNone/>
              <a:tabLst/>
              <a:defRPr/>
            </a:pPr>
            <a:r>
              <a:rPr kumimoji="0" lang="en-US" sz="2600" b="0"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   characteristics </a:t>
            </a:r>
          </a:p>
          <a:p>
            <a:pPr marL="274320" marR="0" lvl="0" indent="-274320" algn="l" defTabSz="914400" rtl="0" eaLnBrk="1" fontAlgn="auto" latinLnBrk="0" hangingPunct="1">
              <a:lnSpc>
                <a:spcPct val="13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When there is no other efficient or reliable</a:t>
            </a:r>
          </a:p>
          <a:p>
            <a:pPr marL="274320" marR="0" lvl="0" indent="-274320" algn="l" defTabSz="914400" rtl="0" eaLnBrk="1" fontAlgn="auto" latinLnBrk="0" hangingPunct="1">
              <a:lnSpc>
                <a:spcPct val="130000"/>
              </a:lnSpc>
              <a:spcBef>
                <a:spcPct val="20000"/>
              </a:spcBef>
              <a:spcAft>
                <a:spcPts val="0"/>
              </a:spcAft>
              <a:buClr>
                <a:schemeClr val="accent3"/>
              </a:buClr>
              <a:buSzPct val="95000"/>
              <a:buFont typeface="Wingdings" pitchFamily="2" charset="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   means</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ectangle 2"/>
          <p:cNvSpPr txBox="1">
            <a:spLocks noRot="1" noChangeArrowheads="1"/>
          </p:cNvSpPr>
          <p:nvPr/>
        </p:nvSpPr>
        <p:spPr>
          <a:xfrm>
            <a:off x="457200" y="274638"/>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CONTRAINDICATIONS </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Rectangle 3"/>
          <p:cNvSpPr txBox="1">
            <a:spLocks noChangeArrowheads="1"/>
          </p:cNvSpPr>
          <p:nvPr/>
        </p:nvSpPr>
        <p:spPr>
          <a:xfrm>
            <a:off x="533400" y="1371600"/>
            <a:ext cx="8458200" cy="5257800"/>
          </a:xfrm>
          <a:prstGeom prst="rect">
            <a:avLst/>
          </a:prstGeom>
        </p:spPr>
        <p:txBody>
          <a:bodyPr vert="horz">
            <a:normAutofit/>
          </a:bodyPr>
          <a:lstStyle/>
          <a:p>
            <a:pPr marL="274320" marR="0" lvl="0" indent="-274320" algn="l" defTabSz="914400" rtl="0" eaLnBrk="1" fontAlgn="auto" latinLnBrk="0" hangingPunct="1">
              <a:lnSpc>
                <a:spcPct val="110000"/>
              </a:lnSpc>
              <a:spcBef>
                <a:spcPct val="20000"/>
              </a:spcBef>
              <a:spcAft>
                <a:spcPts val="0"/>
              </a:spcAft>
              <a:buClr>
                <a:schemeClr val="accent3"/>
              </a:buClr>
              <a:buSzPct val="95000"/>
              <a:buFont typeface="Wingdings 2"/>
              <a:buChar char=""/>
              <a:tabLst/>
              <a:defRPr/>
            </a:pPr>
            <a:r>
              <a:rPr kumimoji="0" lang="en-US" sz="2600" b="0"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Patient factors</a:t>
            </a:r>
          </a:p>
          <a:p>
            <a:pPr marL="640080" marR="0" lvl="1" indent="-246888" algn="l" defTabSz="914400" rtl="0" eaLnBrk="1" fontAlgn="auto" latinLnBrk="0" hangingPunct="1">
              <a:lnSpc>
                <a:spcPct val="11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Not highly motivated</a:t>
            </a:r>
          </a:p>
          <a:p>
            <a:pPr marL="640080" marR="0" lvl="1" indent="-246888" algn="l" defTabSz="914400" rtl="0" eaLnBrk="1" fontAlgn="auto" latinLnBrk="0" hangingPunct="1">
              <a:lnSpc>
                <a:spcPct val="11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Financial costs</a:t>
            </a:r>
          </a:p>
          <a:p>
            <a:pPr marL="640080" marR="0" lvl="1" indent="-246888" algn="l" defTabSz="914400" rtl="0" eaLnBrk="1" fontAlgn="auto" latinLnBrk="0" hangingPunct="1">
              <a:lnSpc>
                <a:spcPct val="110000"/>
              </a:lnSpc>
              <a:spcBef>
                <a:spcPct val="20000"/>
              </a:spcBef>
              <a:spcAft>
                <a:spcPts val="0"/>
              </a:spcAft>
              <a:buClr>
                <a:schemeClr val="accent1"/>
              </a:buClr>
              <a:buSzPct val="85000"/>
              <a:buFont typeface="Wingdings" pitchFamily="2" charset="2"/>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10000"/>
              </a:lnSpc>
              <a:spcBef>
                <a:spcPct val="20000"/>
              </a:spcBef>
              <a:spcAft>
                <a:spcPts val="0"/>
              </a:spcAft>
              <a:buClr>
                <a:schemeClr val="accent3"/>
              </a:buClr>
              <a:buSzPct val="95000"/>
              <a:buFont typeface="Wingdings 2"/>
              <a:buChar char=""/>
              <a:tabLst/>
              <a:defRPr/>
            </a:pPr>
            <a:r>
              <a:rPr kumimoji="0" lang="en-US" sz="2600" b="0"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Donor / recipient site factors</a:t>
            </a:r>
          </a:p>
          <a:p>
            <a:pPr marL="640080" marR="0" lvl="1" indent="-246888" algn="l" defTabSz="914400" rtl="0" eaLnBrk="1" fontAlgn="auto" latinLnBrk="0" hangingPunct="1">
              <a:lnSpc>
                <a:spcPct val="11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Marginal donor site</a:t>
            </a:r>
          </a:p>
          <a:p>
            <a:pPr marL="640080" marR="0" lvl="1" indent="-246888" algn="l" defTabSz="914400" rtl="0" eaLnBrk="1" fontAlgn="auto" latinLnBrk="0" hangingPunct="1">
              <a:lnSpc>
                <a:spcPct val="11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Scars, previous radiation (relative)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ectangle 2"/>
          <p:cNvSpPr txBox="1">
            <a:spLocks noRot="1" noChangeArrowheads="1"/>
          </p:cNvSpPr>
          <p:nvPr/>
        </p:nvSpPr>
        <p:spPr>
          <a:xfrm>
            <a:off x="457200" y="274638"/>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CONTRAINDICATIONS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Rectangle 3"/>
          <p:cNvSpPr txBox="1">
            <a:spLocks noChangeArrowheads="1"/>
          </p:cNvSpPr>
          <p:nvPr/>
        </p:nvSpPr>
        <p:spPr>
          <a:xfrm>
            <a:off x="457200" y="1600200"/>
            <a:ext cx="8229600" cy="5029200"/>
          </a:xfrm>
          <a:prstGeom prst="rect">
            <a:avLst/>
          </a:prstGeom>
        </p:spPr>
        <p:txBody>
          <a:bodyPr vert="horz">
            <a:normAutofit/>
          </a:bodyPr>
          <a:lstStyle/>
          <a:p>
            <a:pPr marL="274320" marR="0" lvl="0" indent="-274320" algn="l" defTabSz="914400" rtl="0" eaLnBrk="1" fontAlgn="auto" latinLnBrk="0" hangingPunct="1">
              <a:lnSpc>
                <a:spcPct val="120000"/>
              </a:lnSpc>
              <a:spcBef>
                <a:spcPct val="20000"/>
              </a:spcBef>
              <a:spcAft>
                <a:spcPts val="0"/>
              </a:spcAft>
              <a:buClr>
                <a:schemeClr val="accent3"/>
              </a:buClr>
              <a:buSzPct val="95000"/>
              <a:buFont typeface="Wingdings 2"/>
              <a:buChar char=""/>
              <a:tabLst/>
              <a:defRPr/>
            </a:pPr>
            <a:r>
              <a:rPr kumimoji="0" lang="en-US" sz="2600" b="0"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Surgeon-related factors</a:t>
            </a:r>
          </a:p>
          <a:p>
            <a:pPr marL="640080" marR="0" lvl="1" indent="-246888" algn="l"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Labor and time-intensive process</a:t>
            </a:r>
          </a:p>
          <a:p>
            <a:pPr marL="640080" marR="0" lvl="1" indent="-246888" algn="l"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Experience and comfort level </a:t>
            </a:r>
          </a:p>
          <a:p>
            <a:pPr marL="640080" marR="0" lvl="1" indent="-246888" algn="l"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endParaRPr lang="en-US" sz="2400" dirty="0" smtClean="0"/>
          </a:p>
          <a:p>
            <a:pPr marL="640080" marR="0" lvl="1" indent="-246888" algn="l" defTabSz="914400" rtl="0" eaLnBrk="1" fontAlgn="auto" latinLnBrk="0" hangingPunct="1">
              <a:lnSpc>
                <a:spcPct val="120000"/>
              </a:lnSpc>
              <a:spcBef>
                <a:spcPct val="20000"/>
              </a:spcBef>
              <a:spcAft>
                <a:spcPts val="0"/>
              </a:spcAft>
              <a:buClr>
                <a:schemeClr val="accent1"/>
              </a:buClr>
              <a:buSzPct val="85000"/>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20000"/>
              </a:lnSpc>
              <a:spcBef>
                <a:spcPct val="20000"/>
              </a:spcBef>
              <a:spcAft>
                <a:spcPts val="0"/>
              </a:spcAft>
              <a:buClr>
                <a:schemeClr val="accent3"/>
              </a:buClr>
              <a:buSzPct val="95000"/>
              <a:buFont typeface="Wingdings 2"/>
              <a:buChar char=""/>
              <a:tabLst/>
              <a:defRPr/>
            </a:pPr>
            <a:r>
              <a:rPr kumimoji="0" lang="en-US" sz="2600" b="0"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Social factors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TISSUE EXPANDER SYSTEM</a:t>
            </a:r>
            <a:endParaRPr lang="en-US" dirty="0"/>
          </a:p>
        </p:txBody>
      </p:sp>
      <p:sp>
        <p:nvSpPr>
          <p:cNvPr id="3" name="Content Placeholder 2"/>
          <p:cNvSpPr>
            <a:spLocks noGrp="1"/>
          </p:cNvSpPr>
          <p:nvPr>
            <p:ph idx="1"/>
          </p:nvPr>
        </p:nvSpPr>
        <p:spPr/>
        <p:txBody>
          <a:bodyPr/>
          <a:lstStyle/>
          <a:p>
            <a:r>
              <a:rPr lang="en-US" dirty="0" smtClean="0"/>
              <a:t>BALLOON</a:t>
            </a:r>
          </a:p>
          <a:p>
            <a:pPr>
              <a:buNone/>
            </a:pPr>
            <a:r>
              <a:rPr lang="en-US" dirty="0" smtClean="0"/>
              <a:t>	</a:t>
            </a:r>
          </a:p>
          <a:p>
            <a:r>
              <a:rPr lang="en-US" dirty="0" smtClean="0"/>
              <a:t> FILLING TUBES</a:t>
            </a:r>
          </a:p>
          <a:p>
            <a:endParaRPr lang="en-US" dirty="0" smtClean="0"/>
          </a:p>
          <a:p>
            <a:r>
              <a:rPr lang="en-US" dirty="0" smtClean="0"/>
              <a:t>CONNECTORS	</a:t>
            </a:r>
          </a:p>
          <a:p>
            <a:endParaRPr lang="en-US" dirty="0" smtClean="0"/>
          </a:p>
          <a:p>
            <a:r>
              <a:rPr lang="en-US" dirty="0" smtClean="0"/>
              <a:t>VALVES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BALLOONS		</a:t>
            </a:r>
            <a:endParaRPr lang="en-US" dirty="0"/>
          </a:p>
        </p:txBody>
      </p:sp>
      <p:sp>
        <p:nvSpPr>
          <p:cNvPr id="3" name="Content Placeholder 2"/>
          <p:cNvSpPr>
            <a:spLocks noGrp="1"/>
          </p:cNvSpPr>
          <p:nvPr>
            <p:ph idx="1"/>
          </p:nvPr>
        </p:nvSpPr>
        <p:spPr/>
        <p:txBody>
          <a:bodyPr/>
          <a:lstStyle/>
          <a:p>
            <a:r>
              <a:rPr lang="en-US" u="sng" dirty="0" err="1" smtClean="0">
                <a:effectLst>
                  <a:outerShdw blurRad="38100" dist="38100" dir="2700000" algn="tl">
                    <a:srgbClr val="000000">
                      <a:alpha val="43137"/>
                    </a:srgbClr>
                  </a:outerShdw>
                </a:effectLst>
              </a:rPr>
              <a:t>Preshaped</a:t>
            </a:r>
            <a:r>
              <a:rPr lang="en-US" u="sng" dirty="0" smtClean="0">
                <a:effectLst>
                  <a:outerShdw blurRad="38100" dist="38100" dir="2700000" algn="tl">
                    <a:srgbClr val="000000">
                      <a:alpha val="43137"/>
                    </a:srgbClr>
                  </a:outerShdw>
                </a:effectLst>
              </a:rPr>
              <a:t> prosthesis </a:t>
            </a:r>
            <a:r>
              <a:rPr lang="en-US" dirty="0" smtClean="0"/>
              <a:t>that is filled with fluid through remote or an incorporated valve.</a:t>
            </a:r>
          </a:p>
          <a:p>
            <a:r>
              <a:rPr lang="en-US" dirty="0" smtClean="0"/>
              <a:t>The envelope may posses either </a:t>
            </a:r>
            <a:r>
              <a:rPr lang="en-US" u="sng" dirty="0" smtClean="0">
                <a:solidFill>
                  <a:srgbClr val="FF0000"/>
                </a:solidFill>
              </a:rPr>
              <a:t>smooth or textured </a:t>
            </a:r>
            <a:r>
              <a:rPr lang="en-US" dirty="0" smtClean="0"/>
              <a:t>surface.</a:t>
            </a:r>
          </a:p>
          <a:p>
            <a:r>
              <a:rPr lang="en-US" u="sng" dirty="0" smtClean="0">
                <a:solidFill>
                  <a:srgbClr val="FF0000"/>
                </a:solidFill>
                <a:effectLst>
                  <a:outerShdw blurRad="38100" dist="38100" dir="2700000" algn="tl">
                    <a:srgbClr val="000000">
                      <a:alpha val="43137"/>
                    </a:srgbClr>
                  </a:outerShdw>
                </a:effectLst>
              </a:rPr>
              <a:t>COMPOSITION</a:t>
            </a:r>
            <a:r>
              <a:rPr lang="en-US" dirty="0" smtClean="0"/>
              <a:t>- It is composed of silicone mainly.</a:t>
            </a:r>
          </a:p>
          <a:p>
            <a:pPr>
              <a:buNone/>
            </a:pPr>
            <a:r>
              <a:rPr lang="en-US" dirty="0" smtClean="0"/>
              <a:t>                                   Silicone  is a synthetic polymer made by vulcanization of carbon oxygen and silica. The final product is in gel state. Rigid standards are set for its use as medical appliance.</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BALLONS</a:t>
            </a:r>
            <a:endParaRPr lang="en-US" dirty="0"/>
          </a:p>
        </p:txBody>
      </p:sp>
      <p:sp>
        <p:nvSpPr>
          <p:cNvPr id="3" name="Content Placeholder 2"/>
          <p:cNvSpPr>
            <a:spLocks noGrp="1"/>
          </p:cNvSpPr>
          <p:nvPr>
            <p:ph idx="1"/>
          </p:nvPr>
        </p:nvSpPr>
        <p:spPr/>
        <p:txBody>
          <a:bodyPr/>
          <a:lstStyle/>
          <a:p>
            <a:pPr>
              <a:buNone/>
            </a:pPr>
            <a:r>
              <a:rPr lang="en-US" sz="4000" dirty="0" smtClean="0"/>
              <a:t>TYPES-</a:t>
            </a:r>
          </a:p>
          <a:p>
            <a:pPr marL="742950" indent="-742950" algn="ctr">
              <a:buFont typeface="+mj-lt"/>
              <a:buAutoNum type="arabicPeriod"/>
            </a:pPr>
            <a:r>
              <a:rPr lang="en-US" sz="3200" dirty="0" smtClean="0"/>
              <a:t>     STANDARD</a:t>
            </a:r>
          </a:p>
          <a:p>
            <a:pPr marL="514350" indent="-514350" algn="ctr">
              <a:buFont typeface="+mj-lt"/>
              <a:buAutoNum type="arabicPeriod"/>
            </a:pPr>
            <a:r>
              <a:rPr lang="en-US" sz="3200" dirty="0" smtClean="0"/>
              <a:t> DIFFERENTIAL</a:t>
            </a:r>
          </a:p>
          <a:p>
            <a:pPr marL="514350" indent="-514350" algn="ctr">
              <a:buFont typeface="+mj-lt"/>
              <a:buAutoNum type="arabicPeriod"/>
            </a:pPr>
            <a:r>
              <a:rPr lang="en-US" sz="3200" dirty="0" smtClean="0"/>
              <a:t>           CUSTOM</a:t>
            </a:r>
          </a:p>
          <a:p>
            <a:pPr marL="514350" indent="-514350" algn="ctr">
              <a:buFont typeface="+mj-lt"/>
              <a:buAutoNum type="arabicPeriod"/>
            </a:pPr>
            <a:r>
              <a:rPr lang="en-US" sz="3200" dirty="0" smtClean="0"/>
              <a:t>       ANATOMIC</a:t>
            </a:r>
            <a:endParaRPr lang="en-US"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a:t>
            </a:r>
            <a:endParaRPr lang="en-US" dirty="0"/>
          </a:p>
        </p:txBody>
      </p:sp>
      <p:pic>
        <p:nvPicPr>
          <p:cNvPr id="75778" name="Picture 2" descr="C:\Users\DR HEMANT\Pictures\tissue_expander ROUND.jpg"/>
          <p:cNvPicPr>
            <a:picLocks noGrp="1" noChangeAspect="1" noChangeArrowheads="1"/>
          </p:cNvPicPr>
          <p:nvPr>
            <p:ph idx="1"/>
          </p:nvPr>
        </p:nvPicPr>
        <p:blipFill>
          <a:blip r:embed="rId2"/>
          <a:srcRect/>
          <a:stretch>
            <a:fillRect/>
          </a:stretch>
        </p:blipFill>
        <p:spPr bwMode="auto">
          <a:xfrm>
            <a:off x="2476500" y="2286000"/>
            <a:ext cx="4914900" cy="359215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11" descr="Lip%20Plugs%2020"/>
          <p:cNvPicPr>
            <a:picLocks noGrp="1" noChangeAspect="1" noChangeArrowheads="1"/>
          </p:cNvPicPr>
          <p:nvPr>
            <p:ph sz="half" idx="1"/>
          </p:nvPr>
        </p:nvPicPr>
        <p:blipFill>
          <a:blip r:embed="rId2"/>
          <a:stretch>
            <a:fillRect/>
          </a:stretch>
        </p:blipFill>
        <p:spPr bwMode="auto">
          <a:xfrm>
            <a:off x="1195387" y="2470944"/>
            <a:ext cx="2562225" cy="3333750"/>
          </a:xfrm>
          <a:prstGeom prst="rect">
            <a:avLst/>
          </a:prstGeom>
          <a:noFill/>
        </p:spPr>
      </p:pic>
      <p:pic>
        <p:nvPicPr>
          <p:cNvPr id="6" name="Picture 6" descr="padaung-women"/>
          <p:cNvPicPr>
            <a:picLocks noGrp="1" noChangeAspect="1" noChangeArrowheads="1"/>
          </p:cNvPicPr>
          <p:nvPr>
            <p:ph sz="half" idx="2"/>
          </p:nvPr>
        </p:nvPicPr>
        <p:blipFill>
          <a:blip r:embed="rId3"/>
          <a:stretch>
            <a:fillRect/>
          </a:stretch>
        </p:blipFill>
        <p:spPr>
          <a:xfrm>
            <a:off x="5143500" y="2994819"/>
            <a:ext cx="3048000" cy="22860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a:t>
            </a:r>
            <a:endParaRPr lang="en-US" dirty="0"/>
          </a:p>
        </p:txBody>
      </p:sp>
      <p:sp>
        <p:nvSpPr>
          <p:cNvPr id="3" name="Content Placeholder 2"/>
          <p:cNvSpPr>
            <a:spLocks noGrp="1"/>
          </p:cNvSpPr>
          <p:nvPr>
            <p:ph idx="1"/>
          </p:nvPr>
        </p:nvSpPr>
        <p:spPr/>
        <p:txBody>
          <a:bodyPr/>
          <a:lstStyle/>
          <a:p>
            <a:r>
              <a:rPr lang="en-US" sz="3200" u="sng" dirty="0" smtClean="0">
                <a:solidFill>
                  <a:srgbClr val="FF0000"/>
                </a:solidFill>
                <a:effectLst>
                  <a:outerShdw blurRad="38100" dist="38100" dir="2700000" algn="tl">
                    <a:srgbClr val="000000">
                      <a:alpha val="43137"/>
                    </a:srgbClr>
                  </a:outerShdw>
                </a:effectLst>
              </a:rPr>
              <a:t>ROUND EXPANDER</a:t>
            </a:r>
            <a:r>
              <a:rPr lang="en-US" sz="3200" dirty="0" smtClean="0"/>
              <a:t>- </a:t>
            </a:r>
            <a:r>
              <a:rPr lang="en-US" dirty="0" smtClean="0"/>
              <a:t>THESE COME IN VARIOUS CAPACITIES RANGING FROM 100 TO 2000CC.</a:t>
            </a:r>
          </a:p>
          <a:p>
            <a:r>
              <a:rPr lang="en-US" dirty="0" smtClean="0"/>
              <a:t>PRODUCE </a:t>
            </a:r>
            <a:r>
              <a:rPr lang="en-US" u="sng" dirty="0" smtClean="0">
                <a:solidFill>
                  <a:srgbClr val="FF0000"/>
                </a:solidFill>
              </a:rPr>
              <a:t>HEMISPHERIC FLAP</a:t>
            </a:r>
            <a:r>
              <a:rPr lang="en-US" dirty="0" smtClean="0"/>
              <a:t> AFTER EXPANSION.</a:t>
            </a:r>
          </a:p>
          <a:p>
            <a:r>
              <a:rPr lang="en-US" dirty="0" smtClean="0"/>
              <a:t>SKIN </a:t>
            </a:r>
            <a:r>
              <a:rPr lang="en-US" u="sng" dirty="0" smtClean="0">
                <a:solidFill>
                  <a:srgbClr val="FF0000"/>
                </a:solidFill>
              </a:rPr>
              <a:t>GAIN IS HALF THE BASE’S DIAMETER</a:t>
            </a:r>
            <a:r>
              <a:rPr lang="en-US" dirty="0" smtClean="0"/>
              <a:t>. LARGER THE BASE LARGER FLAP IS AVAILABLE DURING ADVANCEMENT.</a:t>
            </a:r>
          </a:p>
          <a:p>
            <a:r>
              <a:rPr lang="en-US" dirty="0" smtClean="0"/>
              <a:t>USEFUL IN </a:t>
            </a:r>
            <a:r>
              <a:rPr lang="en-US" u="sng" dirty="0" smtClean="0">
                <a:solidFill>
                  <a:srgbClr val="FF0000"/>
                </a:solidFill>
              </a:rPr>
              <a:t>ROUND LESIONS</a:t>
            </a:r>
            <a:r>
              <a:rPr lang="en-US" dirty="0" smtClean="0"/>
              <a:t> AND IN HEAD AND NECK LESIONS.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RECTANGULAR</a:t>
            </a:r>
            <a:endParaRPr lang="en-US" dirty="0"/>
          </a:p>
        </p:txBody>
      </p:sp>
      <p:pic>
        <p:nvPicPr>
          <p:cNvPr id="4" name="Picture 9" descr="Picture 070"/>
          <p:cNvPicPr>
            <a:picLocks noGrp="1" noChangeAspect="1" noChangeArrowheads="1"/>
          </p:cNvPicPr>
          <p:nvPr>
            <p:ph idx="1"/>
          </p:nvPr>
        </p:nvPicPr>
        <p:blipFill>
          <a:blip r:embed="rId2"/>
          <a:srcRect/>
          <a:stretch>
            <a:fillRect/>
          </a:stretch>
        </p:blipFill>
        <p:spPr>
          <a:xfrm>
            <a:off x="2209800" y="1935163"/>
            <a:ext cx="5257800" cy="4389437"/>
          </a:xfrm>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a:t>
            </a:r>
            <a:endParaRPr lang="en-US" dirty="0"/>
          </a:p>
        </p:txBody>
      </p:sp>
      <p:sp>
        <p:nvSpPr>
          <p:cNvPr id="3" name="Content Placeholder 2"/>
          <p:cNvSpPr>
            <a:spLocks noGrp="1"/>
          </p:cNvSpPr>
          <p:nvPr>
            <p:ph idx="1"/>
          </p:nvPr>
        </p:nvSpPr>
        <p:spPr/>
        <p:txBody>
          <a:bodyPr/>
          <a:lstStyle/>
          <a:p>
            <a:r>
              <a:rPr lang="en-US" sz="3200" u="sng" dirty="0" smtClean="0">
                <a:solidFill>
                  <a:srgbClr val="FF0000"/>
                </a:solidFill>
                <a:effectLst>
                  <a:outerShdw blurRad="38100" dist="38100" dir="2700000" algn="tl">
                    <a:srgbClr val="000000">
                      <a:alpha val="43137"/>
                    </a:srgbClr>
                  </a:outerShdw>
                </a:effectLst>
              </a:rPr>
              <a:t>RECTANGULAR</a:t>
            </a:r>
            <a:r>
              <a:rPr lang="en-US" dirty="0" smtClean="0"/>
              <a:t>- AVAILABLE IN VOLUMES OF 100 TO 1000 CC.</a:t>
            </a:r>
          </a:p>
          <a:p>
            <a:r>
              <a:rPr lang="en-US" dirty="0" smtClean="0"/>
              <a:t>ON EXPANSION IT PRODUCES </a:t>
            </a:r>
            <a:r>
              <a:rPr lang="en-US" u="sng" dirty="0" smtClean="0">
                <a:solidFill>
                  <a:srgbClr val="FF0000"/>
                </a:solidFill>
              </a:rPr>
              <a:t>SAUSAGE SHAPED FLAP.</a:t>
            </a:r>
          </a:p>
          <a:p>
            <a:r>
              <a:rPr lang="en-US" dirty="0" smtClean="0"/>
              <a:t>TISSUE </a:t>
            </a:r>
            <a:r>
              <a:rPr lang="en-US" u="sng" dirty="0" smtClean="0">
                <a:solidFill>
                  <a:srgbClr val="FF0000"/>
                </a:solidFill>
              </a:rPr>
              <a:t>GAIN IS HALF THE DOME’S WIDTH</a:t>
            </a:r>
            <a:r>
              <a:rPr lang="en-US" dirty="0" smtClean="0"/>
              <a:t>.</a:t>
            </a:r>
          </a:p>
          <a:p>
            <a:r>
              <a:rPr lang="en-US" dirty="0" smtClean="0"/>
              <a:t>USEFUL IN SCALP, TRUNK AND EXTREMITY EXPANSIONS.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CRESCENT</a:t>
            </a:r>
            <a:endParaRPr lang="en-US" dirty="0"/>
          </a:p>
        </p:txBody>
      </p:sp>
      <p:pic>
        <p:nvPicPr>
          <p:cNvPr id="76802" name="Picture 2" descr="C:\Users\DR HEMANT\Pictures\tissue_expander CRESCENT.jpg"/>
          <p:cNvPicPr>
            <a:picLocks noGrp="1" noChangeAspect="1" noChangeArrowheads="1"/>
          </p:cNvPicPr>
          <p:nvPr>
            <p:ph idx="1"/>
          </p:nvPr>
        </p:nvPicPr>
        <p:blipFill>
          <a:blip r:embed="rId2"/>
          <a:srcRect/>
          <a:stretch>
            <a:fillRect/>
          </a:stretch>
        </p:blipFill>
        <p:spPr bwMode="auto">
          <a:xfrm>
            <a:off x="1664767" y="2438400"/>
            <a:ext cx="6564833" cy="3819539"/>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a:t>
            </a:r>
            <a:endParaRPr lang="en-US" dirty="0"/>
          </a:p>
        </p:txBody>
      </p:sp>
      <p:sp>
        <p:nvSpPr>
          <p:cNvPr id="3" name="Content Placeholder 2"/>
          <p:cNvSpPr>
            <a:spLocks noGrp="1"/>
          </p:cNvSpPr>
          <p:nvPr>
            <p:ph idx="1"/>
          </p:nvPr>
        </p:nvSpPr>
        <p:spPr/>
        <p:txBody>
          <a:bodyPr/>
          <a:lstStyle/>
          <a:p>
            <a:r>
              <a:rPr lang="en-US" sz="2800" u="sng" dirty="0" smtClean="0">
                <a:solidFill>
                  <a:srgbClr val="FF0000"/>
                </a:solidFill>
                <a:effectLst>
                  <a:outerShdw blurRad="38100" dist="38100" dir="2700000" algn="tl">
                    <a:srgbClr val="000000">
                      <a:alpha val="43137"/>
                    </a:srgbClr>
                  </a:outerShdw>
                </a:effectLst>
              </a:rPr>
              <a:t>CRESCENT SHAPED</a:t>
            </a:r>
            <a:r>
              <a:rPr lang="en-US" dirty="0" smtClean="0"/>
              <a:t>-RANGES  FROM 100 TO 1000CC.</a:t>
            </a:r>
          </a:p>
          <a:p>
            <a:r>
              <a:rPr lang="en-US" dirty="0" smtClean="0"/>
              <a:t>EXPANSION IS MORE AT CENTRE THAN AT PERIPHERY.</a:t>
            </a:r>
          </a:p>
          <a:p>
            <a:r>
              <a:rPr lang="en-US" dirty="0" smtClean="0"/>
              <a:t>FOR </a:t>
            </a:r>
            <a:r>
              <a:rPr lang="en-US" u="sng" dirty="0" smtClean="0">
                <a:solidFill>
                  <a:srgbClr val="FF0000"/>
                </a:solidFill>
              </a:rPr>
              <a:t>ROUND SHAPED DEFECTS MINIMIZING DOG EAR .</a:t>
            </a:r>
          </a:p>
          <a:p>
            <a:r>
              <a:rPr lang="en-US" dirty="0" smtClean="0"/>
              <a:t>TISSUE GAIN IS COMPARATIVELY  LESS AS COMPARED TO OTHER SHAPED EXPANDERS.</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a:t>
            </a:r>
            <a:endParaRPr lang="en-US" dirty="0"/>
          </a:p>
        </p:txBody>
      </p:sp>
      <p:sp>
        <p:nvSpPr>
          <p:cNvPr id="3" name="Content Placeholder 2"/>
          <p:cNvSpPr>
            <a:spLocks noGrp="1"/>
          </p:cNvSpPr>
          <p:nvPr>
            <p:ph idx="1"/>
          </p:nvPr>
        </p:nvSpPr>
        <p:spPr/>
        <p:txBody>
          <a:bodyPr/>
          <a:lstStyle/>
          <a:p>
            <a:r>
              <a:rPr lang="en-US" dirty="0" smtClean="0"/>
              <a:t>THESE WERE DESIGNED TO </a:t>
            </a:r>
            <a:r>
              <a:rPr lang="en-US" u="sng" dirty="0" smtClean="0">
                <a:solidFill>
                  <a:srgbClr val="FF0000"/>
                </a:solidFill>
              </a:rPr>
              <a:t>EXPAND IN MORE THAN ONE SITE WITH THE SAME EXPANDER.</a:t>
            </a:r>
          </a:p>
          <a:p>
            <a:r>
              <a:rPr lang="en-US" dirty="0" smtClean="0"/>
              <a:t>THIS EFFECT IS OBTAINED BY ALTERING THE DUROMETER OF THE SILICONE ENVELOPE.</a:t>
            </a:r>
          </a:p>
          <a:p>
            <a:r>
              <a:rPr lang="en-US" dirty="0" smtClean="0"/>
              <a:t>THESE ARE RARELY USED TODAY.</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a:t>
            </a:r>
            <a:endParaRPr lang="en-US" dirty="0"/>
          </a:p>
        </p:txBody>
      </p:sp>
      <p:pic>
        <p:nvPicPr>
          <p:cNvPr id="4" name="Picture 6" descr="DSC08706"/>
          <p:cNvPicPr>
            <a:picLocks noGrp="1" noChangeAspect="1" noChangeArrowheads="1"/>
          </p:cNvPicPr>
          <p:nvPr>
            <p:ph idx="1"/>
          </p:nvPr>
        </p:nvPicPr>
        <p:blipFill>
          <a:blip r:embed="rId2">
            <a:lum bright="12000" contrast="18000"/>
          </a:blip>
          <a:srcRect l="24750" t="25259" r="19695" b="20889"/>
          <a:stretch>
            <a:fillRect/>
          </a:stretch>
        </p:blipFill>
        <p:spPr>
          <a:xfrm>
            <a:off x="1553168" y="1935163"/>
            <a:ext cx="6037663" cy="4389437"/>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a:t>
            </a:r>
            <a:endParaRPr lang="en-US" dirty="0"/>
          </a:p>
        </p:txBody>
      </p:sp>
      <p:sp>
        <p:nvSpPr>
          <p:cNvPr id="3" name="Content Placeholder 2"/>
          <p:cNvSpPr>
            <a:spLocks noGrp="1"/>
          </p:cNvSpPr>
          <p:nvPr>
            <p:ph idx="1"/>
          </p:nvPr>
        </p:nvSpPr>
        <p:spPr/>
        <p:txBody>
          <a:bodyPr/>
          <a:lstStyle/>
          <a:p>
            <a:r>
              <a:rPr lang="en-US" dirty="0" smtClean="0"/>
              <a:t>THESE ARE SPECIALLY MADE ACCORDING TO VOLUME LENGTH WIDTH AND PROJECTION REQUIRED.</a:t>
            </a:r>
          </a:p>
          <a:p>
            <a:r>
              <a:rPr lang="en-US" dirty="0" smtClean="0"/>
              <a:t>PROVIDES GOOD OPTION FOR COMPLEX  LESIONS.</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ANATOMIC EXPANDERS</a:t>
            </a:r>
            <a:endParaRPr lang="en-US" dirty="0"/>
          </a:p>
        </p:txBody>
      </p:sp>
      <p:sp>
        <p:nvSpPr>
          <p:cNvPr id="3" name="Content Placeholder 2"/>
          <p:cNvSpPr>
            <a:spLocks noGrp="1"/>
          </p:cNvSpPr>
          <p:nvPr>
            <p:ph idx="1"/>
          </p:nvPr>
        </p:nvSpPr>
        <p:spPr/>
        <p:txBody>
          <a:bodyPr/>
          <a:lstStyle/>
          <a:p>
            <a:r>
              <a:rPr lang="en-US" dirty="0" smtClean="0"/>
              <a:t>THESE ARE DESIGNED </a:t>
            </a:r>
            <a:r>
              <a:rPr lang="en-US" u="sng" dirty="0" smtClean="0">
                <a:solidFill>
                  <a:srgbClr val="FF0000"/>
                </a:solidFill>
              </a:rPr>
              <a:t>TO MIMIC PROJECTION AND SHAPE OF BREAST.</a:t>
            </a:r>
          </a:p>
          <a:p>
            <a:endParaRPr lang="en-US" u="sng" dirty="0" smtClean="0">
              <a:solidFill>
                <a:srgbClr val="FF0000"/>
              </a:solidFill>
            </a:endParaRPr>
          </a:p>
          <a:p>
            <a:pPr>
              <a:buNone/>
            </a:pPr>
            <a:endParaRPr lang="en-US" dirty="0" smtClean="0"/>
          </a:p>
          <a:p>
            <a:r>
              <a:rPr lang="en-US" u="sng" dirty="0" smtClean="0">
                <a:solidFill>
                  <a:srgbClr val="FF0000"/>
                </a:solidFill>
                <a:effectLst>
                  <a:outerShdw blurRad="38100" dist="38100" dir="2700000" algn="tl">
                    <a:srgbClr val="000000">
                      <a:alpha val="43137"/>
                    </a:srgbClr>
                  </a:outerShdw>
                </a:effectLst>
              </a:rPr>
              <a:t>EXPANDER PERMANENT IMPLANT</a:t>
            </a:r>
            <a:r>
              <a:rPr lang="en-US" dirty="0" smtClean="0"/>
              <a:t>- IT IS VARIATION OF ANATOMICAL EXPANDER WITH IMPLANT.</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IMPLANT AND EXPANDER </a:t>
            </a:r>
            <a:endParaRPr lang="en-US" dirty="0"/>
          </a:p>
        </p:txBody>
      </p:sp>
      <p:pic>
        <p:nvPicPr>
          <p:cNvPr id="77827" name="Picture 3" descr="C:\Users\DR HEMANT\Pictures\IMPL EXPANDER.png"/>
          <p:cNvPicPr>
            <a:picLocks noGrp="1" noChangeAspect="1" noChangeArrowheads="1"/>
          </p:cNvPicPr>
          <p:nvPr>
            <p:ph idx="1"/>
          </p:nvPr>
        </p:nvPicPr>
        <p:blipFill>
          <a:blip r:embed="rId2"/>
          <a:srcRect/>
          <a:stretch>
            <a:fillRect/>
          </a:stretch>
        </p:blipFill>
        <p:spPr bwMode="auto">
          <a:xfrm>
            <a:off x="824782" y="1981200"/>
            <a:ext cx="7328617" cy="420228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dirty="0" smtClean="0"/>
              <a:t>PRINCIPLE</a:t>
            </a:r>
            <a:endParaRPr lang="en-US" dirty="0"/>
          </a:p>
        </p:txBody>
      </p:sp>
      <p:sp>
        <p:nvSpPr>
          <p:cNvPr id="6" name="Content Placeholder 5"/>
          <p:cNvSpPr>
            <a:spLocks noGrp="1"/>
          </p:cNvSpPr>
          <p:nvPr>
            <p:ph idx="1"/>
          </p:nvPr>
        </p:nvSpPr>
        <p:spPr/>
        <p:txBody>
          <a:bodyPr/>
          <a:lstStyle/>
          <a:p>
            <a:r>
              <a:rPr lang="en-US" b="1" dirty="0" smtClean="0">
                <a:solidFill>
                  <a:srgbClr val="FF0000"/>
                </a:solidFill>
              </a:rPr>
              <a:t>“</a:t>
            </a:r>
            <a:r>
              <a:rPr lang="en-US" sz="3200" b="1" dirty="0" smtClean="0">
                <a:solidFill>
                  <a:srgbClr val="FF0000"/>
                </a:solidFill>
              </a:rPr>
              <a:t>All living tissues respond in a dynamic fashion to mechanical stresses placed on them”</a:t>
            </a:r>
            <a:endParaRPr lang="en-US" b="1" dirty="0" smtClean="0">
              <a:solidFill>
                <a:srgbClr val="FF0000"/>
              </a:solidFill>
            </a:endParaRPr>
          </a:p>
          <a:p>
            <a:pPr>
              <a:buNone/>
            </a:pPr>
            <a:endParaRPr lang="en-US" b="1" dirty="0" smtClean="0"/>
          </a:p>
          <a:p>
            <a:pPr>
              <a:buNone/>
            </a:pPr>
            <a:endParaRPr lang="en-US" dirty="0"/>
          </a:p>
        </p:txBody>
      </p:sp>
      <p:pic>
        <p:nvPicPr>
          <p:cNvPr id="7" name="Picture 6" descr="Picture 029"/>
          <p:cNvPicPr>
            <a:picLocks noChangeAspect="1" noChangeArrowheads="1"/>
          </p:cNvPicPr>
          <p:nvPr/>
        </p:nvPicPr>
        <p:blipFill>
          <a:blip r:embed="rId2"/>
          <a:srcRect/>
          <a:stretch>
            <a:fillRect/>
          </a:stretch>
        </p:blipFill>
        <p:spPr>
          <a:xfrm>
            <a:off x="1981200" y="3733800"/>
            <a:ext cx="5029200" cy="1620838"/>
          </a:xfrm>
          <a:prstGeom prst="rect">
            <a:avLst/>
          </a:prstGeo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FILLING TUBE</a:t>
            </a:r>
            <a:endParaRPr lang="en-US" dirty="0"/>
          </a:p>
        </p:txBody>
      </p:sp>
      <p:sp>
        <p:nvSpPr>
          <p:cNvPr id="3" name="Content Placeholder 2"/>
          <p:cNvSpPr>
            <a:spLocks noGrp="1"/>
          </p:cNvSpPr>
          <p:nvPr>
            <p:ph idx="1"/>
          </p:nvPr>
        </p:nvSpPr>
        <p:spPr/>
        <p:txBody>
          <a:bodyPr/>
          <a:lstStyle/>
          <a:p>
            <a:r>
              <a:rPr lang="en-US" dirty="0" smtClean="0"/>
              <a:t>FILLING TUBE CONNECTS VALVE TO EXPANDER UNIT.</a:t>
            </a:r>
          </a:p>
          <a:p>
            <a:r>
              <a:rPr lang="en-US" dirty="0" smtClean="0"/>
              <a:t>ENTERS EXPANDER AT LOWER THIRD, AT THE EDGE OF THE BASE, THE CENTER OF THE BASE.</a:t>
            </a:r>
          </a:p>
          <a:p>
            <a:r>
              <a:rPr lang="en-US" dirty="0" smtClean="0"/>
              <a:t>IT OFFERS VERSATILITY IN PLACEMENT OF SYSTEM.</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VALVES</a:t>
            </a:r>
            <a:endParaRPr lang="en-US" dirty="0"/>
          </a:p>
        </p:txBody>
      </p:sp>
      <p:sp>
        <p:nvSpPr>
          <p:cNvPr id="3" name="Content Placeholder 2"/>
          <p:cNvSpPr>
            <a:spLocks noGrp="1"/>
          </p:cNvSpPr>
          <p:nvPr>
            <p:ph idx="1"/>
          </p:nvPr>
        </p:nvSpPr>
        <p:spPr/>
        <p:txBody>
          <a:bodyPr/>
          <a:lstStyle/>
          <a:p>
            <a:r>
              <a:rPr lang="en-US" dirty="0" smtClean="0"/>
              <a:t>VALVES PERMIT SALINE INJECTION INTO EXPANDER WITHOUT BACKPRESSURE LEAKAGE.</a:t>
            </a:r>
          </a:p>
          <a:p>
            <a:r>
              <a:rPr lang="en-US" dirty="0" smtClean="0"/>
              <a:t>TYPES-</a:t>
            </a:r>
          </a:p>
          <a:p>
            <a:pPr algn="just">
              <a:buNone/>
            </a:pPr>
            <a:r>
              <a:rPr lang="en-US" dirty="0" smtClean="0">
                <a:solidFill>
                  <a:srgbClr val="FF0000"/>
                </a:solidFill>
              </a:rPr>
              <a:t>                               INCORPORATED</a:t>
            </a:r>
          </a:p>
          <a:p>
            <a:pPr algn="just">
              <a:buNone/>
            </a:pPr>
            <a:endParaRPr lang="en-US" dirty="0" smtClean="0"/>
          </a:p>
          <a:p>
            <a:pPr algn="just">
              <a:buNone/>
            </a:pPr>
            <a:r>
              <a:rPr lang="en-US" dirty="0" smtClean="0"/>
              <a:t>                               </a:t>
            </a:r>
            <a:r>
              <a:rPr lang="en-US" dirty="0" smtClean="0">
                <a:solidFill>
                  <a:srgbClr val="FF0000"/>
                </a:solidFill>
              </a:rPr>
              <a:t>INTERNAL REMOTE</a:t>
            </a:r>
          </a:p>
          <a:p>
            <a:pPr algn="just">
              <a:buNone/>
            </a:pPr>
            <a:endParaRPr lang="en-US" dirty="0" smtClean="0"/>
          </a:p>
          <a:p>
            <a:pPr algn="just">
              <a:buNone/>
            </a:pPr>
            <a:r>
              <a:rPr lang="en-US" dirty="0" smtClean="0">
                <a:solidFill>
                  <a:srgbClr val="FF0000"/>
                </a:solidFill>
              </a:rPr>
              <a:t>                               EXTERNAL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INCORPORATED</a:t>
            </a:r>
            <a:endParaRPr lang="en-US" dirty="0"/>
          </a:p>
        </p:txBody>
      </p:sp>
      <p:pic>
        <p:nvPicPr>
          <p:cNvPr id="4" name="Picture 4" descr="cpx-products"/>
          <p:cNvPicPr>
            <a:picLocks noGrp="1" noChangeAspect="1" noChangeArrowheads="1"/>
          </p:cNvPicPr>
          <p:nvPr>
            <p:ph idx="1"/>
          </p:nvPr>
        </p:nvPicPr>
        <p:blipFill>
          <a:blip r:embed="rId2"/>
          <a:srcRect/>
          <a:stretch>
            <a:fillRect/>
          </a:stretch>
        </p:blipFill>
        <p:spPr>
          <a:xfrm>
            <a:off x="1524000" y="2200496"/>
            <a:ext cx="5334000" cy="4200303"/>
          </a:xfrm>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INCORPORATED</a:t>
            </a:r>
            <a:endParaRPr lang="en-US" dirty="0"/>
          </a:p>
        </p:txBody>
      </p:sp>
      <p:sp>
        <p:nvSpPr>
          <p:cNvPr id="3" name="Content Placeholder 2"/>
          <p:cNvSpPr>
            <a:spLocks noGrp="1"/>
          </p:cNvSpPr>
          <p:nvPr>
            <p:ph idx="1"/>
          </p:nvPr>
        </p:nvSpPr>
        <p:spPr/>
        <p:txBody>
          <a:bodyPr/>
          <a:lstStyle/>
          <a:p>
            <a:pPr>
              <a:buFontTx/>
              <a:buChar char="•"/>
            </a:pPr>
            <a:r>
              <a:rPr lang="en-US" sz="2000" dirty="0" smtClean="0"/>
              <a:t> </a:t>
            </a:r>
            <a:r>
              <a:rPr lang="en-US" sz="2400" dirty="0" smtClean="0"/>
              <a:t>May require </a:t>
            </a:r>
            <a:r>
              <a:rPr lang="en-US" sz="2400" u="sng" dirty="0" err="1" smtClean="0">
                <a:solidFill>
                  <a:srgbClr val="FF0000"/>
                </a:solidFill>
              </a:rPr>
              <a:t>sonographic</a:t>
            </a:r>
            <a:r>
              <a:rPr lang="en-US" sz="2400" u="sng" dirty="0" smtClean="0">
                <a:solidFill>
                  <a:srgbClr val="FF0000"/>
                </a:solidFill>
              </a:rPr>
              <a:t> guidance </a:t>
            </a:r>
            <a:r>
              <a:rPr lang="en-US" sz="2400" dirty="0" smtClean="0"/>
              <a:t>to locate the port. </a:t>
            </a:r>
          </a:p>
          <a:p>
            <a:pPr>
              <a:buFontTx/>
              <a:buChar char="•"/>
            </a:pPr>
            <a:endParaRPr lang="en-US" sz="2400" dirty="0" smtClean="0"/>
          </a:p>
          <a:p>
            <a:pPr>
              <a:buFontTx/>
              <a:buChar char="•"/>
            </a:pPr>
            <a:r>
              <a:rPr lang="en-US" sz="2400" dirty="0" smtClean="0"/>
              <a:t> </a:t>
            </a:r>
            <a:r>
              <a:rPr lang="en-US" sz="2400" u="sng" dirty="0" smtClean="0">
                <a:solidFill>
                  <a:srgbClr val="FF0000"/>
                </a:solidFill>
              </a:rPr>
              <a:t>Repeated trauma </a:t>
            </a:r>
            <a:r>
              <a:rPr lang="en-US" sz="2400" dirty="0" smtClean="0"/>
              <a:t>to the expanding skin flap through needle sticks may injure the flap and even lead to expander exposure. </a:t>
            </a:r>
          </a:p>
          <a:p>
            <a:pPr>
              <a:buNone/>
            </a:pPr>
            <a:r>
              <a:rPr lang="en-US" sz="2400" dirty="0" smtClean="0"/>
              <a:t> </a:t>
            </a:r>
          </a:p>
          <a:p>
            <a:pPr>
              <a:buFontTx/>
              <a:buChar char="•"/>
            </a:pPr>
            <a:r>
              <a:rPr lang="en-US" sz="2400" dirty="0" smtClean="0"/>
              <a:t> commonly used for breast and permanent expanders.</a:t>
            </a:r>
          </a:p>
          <a:p>
            <a:pPr>
              <a:buFontTx/>
              <a:buChar char="•"/>
            </a:pPr>
            <a:endParaRPr lang="en-US" sz="2400" dirty="0" smtClean="0">
              <a:latin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Distal inflation port type</a:t>
            </a:r>
            <a:endParaRPr lang="en-US" dirty="0"/>
          </a:p>
        </p:txBody>
      </p:sp>
      <p:pic>
        <p:nvPicPr>
          <p:cNvPr id="4" name="Picture 4" descr="accuspan1b"/>
          <p:cNvPicPr>
            <a:picLocks noGrp="1" noChangeAspect="1" noChangeArrowheads="1"/>
          </p:cNvPicPr>
          <p:nvPr>
            <p:ph idx="1"/>
          </p:nvPr>
        </p:nvPicPr>
        <p:blipFill>
          <a:blip r:embed="rId2"/>
          <a:srcRect/>
          <a:stretch>
            <a:fillRect/>
          </a:stretch>
        </p:blipFill>
        <p:spPr>
          <a:xfrm>
            <a:off x="1295400" y="1967325"/>
            <a:ext cx="6553200" cy="4325112"/>
          </a:xfrm>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smtClean="0"/>
              <a:t>Self expanding tissue expanders (SETE)</a:t>
            </a:r>
            <a:endParaRPr lang="en-US" dirty="0"/>
          </a:p>
        </p:txBody>
      </p:sp>
      <p:sp>
        <p:nvSpPr>
          <p:cNvPr id="3" name="Content Placeholder 2"/>
          <p:cNvSpPr>
            <a:spLocks noGrp="1"/>
          </p:cNvSpPr>
          <p:nvPr>
            <p:ph idx="1"/>
          </p:nvPr>
        </p:nvSpPr>
        <p:spPr/>
        <p:txBody>
          <a:bodyPr/>
          <a:lstStyle/>
          <a:p>
            <a:r>
              <a:rPr lang="en-US" dirty="0" smtClean="0"/>
              <a:t>A sealed outer envelope, constructed of Silicone rubber permeable to extra cellular body fluids.</a:t>
            </a:r>
          </a:p>
          <a:p>
            <a:r>
              <a:rPr lang="en-US" dirty="0" smtClean="0"/>
              <a:t>A material which establishes a </a:t>
            </a:r>
            <a:r>
              <a:rPr lang="en-US" u="sng" dirty="0" smtClean="0">
                <a:solidFill>
                  <a:srgbClr val="FF0000"/>
                </a:solidFill>
              </a:rPr>
              <a:t>high osmotic pressure </a:t>
            </a:r>
            <a:r>
              <a:rPr lang="en-US" dirty="0" smtClean="0"/>
              <a:t>is placed within the envelope. </a:t>
            </a:r>
          </a:p>
          <a:p>
            <a:r>
              <a:rPr lang="en-US" dirty="0" smtClean="0"/>
              <a:t>This induces the passage of extra cellular body fluid into the envelope. </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S.E.T.E.</a:t>
            </a:r>
            <a:endParaRPr lang="en-US" dirty="0"/>
          </a:p>
        </p:txBody>
      </p:sp>
      <p:pic>
        <p:nvPicPr>
          <p:cNvPr id="78850" name="Picture 2" descr="C:\Users\DR HEMANT\Pictures\OSMED.png"/>
          <p:cNvPicPr>
            <a:picLocks noGrp="1" noChangeAspect="1" noChangeArrowheads="1"/>
          </p:cNvPicPr>
          <p:nvPr>
            <p:ph sz="half" idx="1"/>
          </p:nvPr>
        </p:nvPicPr>
        <p:blipFill>
          <a:blip r:embed="rId2" cstate="print"/>
          <a:srcRect/>
          <a:stretch>
            <a:fillRect/>
          </a:stretch>
        </p:blipFill>
        <p:spPr bwMode="auto">
          <a:xfrm>
            <a:off x="457200" y="2362200"/>
            <a:ext cx="4038600" cy="3290330"/>
          </a:xfrm>
          <a:prstGeom prst="rect">
            <a:avLst/>
          </a:prstGeom>
          <a:noFill/>
        </p:spPr>
      </p:pic>
      <p:pic>
        <p:nvPicPr>
          <p:cNvPr id="78851" name="Picture 3" descr="C:\Users\DR HEMANT\Pictures\osmed1.jpg"/>
          <p:cNvPicPr>
            <a:picLocks noGrp="1" noChangeAspect="1" noChangeArrowheads="1"/>
          </p:cNvPicPr>
          <p:nvPr>
            <p:ph sz="half" idx="2"/>
          </p:nvPr>
        </p:nvPicPr>
        <p:blipFill>
          <a:blip r:embed="rId3"/>
          <a:srcRect/>
          <a:stretch>
            <a:fillRect/>
          </a:stretch>
        </p:blipFill>
        <p:spPr bwMode="auto">
          <a:xfrm>
            <a:off x="4816024" y="2743200"/>
            <a:ext cx="4046482" cy="3048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Advantages (SETE - specific)</a:t>
            </a:r>
            <a:endParaRPr lang="en-US" dirty="0"/>
          </a:p>
        </p:txBody>
      </p:sp>
      <p:sp>
        <p:nvSpPr>
          <p:cNvPr id="3" name="Content Placeholder 2"/>
          <p:cNvSpPr>
            <a:spLocks noGrp="1"/>
          </p:cNvSpPr>
          <p:nvPr>
            <p:ph idx="1"/>
          </p:nvPr>
        </p:nvSpPr>
        <p:spPr/>
        <p:txBody>
          <a:bodyPr/>
          <a:lstStyle/>
          <a:p>
            <a:pPr>
              <a:lnSpc>
                <a:spcPct val="90000"/>
              </a:lnSpc>
            </a:pPr>
            <a:r>
              <a:rPr lang="en-US" dirty="0" smtClean="0"/>
              <a:t>The size is about 10% of its final volume ~ requires a </a:t>
            </a:r>
            <a:r>
              <a:rPr lang="en-US" u="sng" dirty="0" smtClean="0">
                <a:solidFill>
                  <a:srgbClr val="FF0000"/>
                </a:solidFill>
              </a:rPr>
              <a:t>smaller incision.</a:t>
            </a:r>
          </a:p>
          <a:p>
            <a:pPr>
              <a:lnSpc>
                <a:spcPct val="90000"/>
              </a:lnSpc>
            </a:pPr>
            <a:r>
              <a:rPr lang="en-US" dirty="0" smtClean="0"/>
              <a:t>No need for external fillings ~ </a:t>
            </a:r>
            <a:r>
              <a:rPr lang="en-US" u="sng" dirty="0" smtClean="0">
                <a:solidFill>
                  <a:srgbClr val="FF0000"/>
                </a:solidFill>
              </a:rPr>
              <a:t>minimal infection, </a:t>
            </a:r>
            <a:r>
              <a:rPr lang="en-US" dirty="0" smtClean="0"/>
              <a:t>fewer follow-ups, no painful inflations, good for kids and pain intolerants.</a:t>
            </a:r>
          </a:p>
          <a:p>
            <a:pPr>
              <a:lnSpc>
                <a:spcPct val="90000"/>
              </a:lnSpc>
            </a:pPr>
            <a:r>
              <a:rPr lang="en-US" dirty="0" smtClean="0"/>
              <a:t>Minimizes </a:t>
            </a:r>
            <a:r>
              <a:rPr lang="en-US" u="sng" dirty="0" smtClean="0">
                <a:solidFill>
                  <a:srgbClr val="FF0000"/>
                </a:solidFill>
              </a:rPr>
              <a:t>patient discomfort </a:t>
            </a:r>
            <a:r>
              <a:rPr lang="en-US" dirty="0" smtClean="0"/>
              <a:t>with no periodic large volume filling.</a:t>
            </a:r>
          </a:p>
          <a:p>
            <a:pPr>
              <a:lnSpc>
                <a:spcPct val="90000"/>
              </a:lnSpc>
            </a:pPr>
            <a:r>
              <a:rPr lang="en-US" dirty="0" smtClean="0"/>
              <a:t>Small size ~ less tissue trauma ~ decreased incidence of </a:t>
            </a:r>
            <a:r>
              <a:rPr lang="en-US" u="sng" dirty="0" err="1" smtClean="0">
                <a:solidFill>
                  <a:srgbClr val="FF0000"/>
                </a:solidFill>
              </a:rPr>
              <a:t>seroma</a:t>
            </a:r>
            <a:r>
              <a:rPr lang="en-US" u="sng" dirty="0" smtClean="0">
                <a:solidFill>
                  <a:srgbClr val="FF0000"/>
                </a:solidFill>
              </a:rPr>
              <a:t>, hematoma.  </a:t>
            </a: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a:t>
            </a:r>
            <a:endParaRPr lang="en-US" dirty="0"/>
          </a:p>
        </p:txBody>
      </p:sp>
      <p:sp>
        <p:nvSpPr>
          <p:cNvPr id="3" name="Content Placeholder 2"/>
          <p:cNvSpPr>
            <a:spLocks noGrp="1"/>
          </p:cNvSpPr>
          <p:nvPr>
            <p:ph idx="1"/>
          </p:nvPr>
        </p:nvSpPr>
        <p:spPr/>
        <p:txBody>
          <a:bodyPr/>
          <a:lstStyle/>
          <a:p>
            <a:r>
              <a:rPr lang="en-US" dirty="0" smtClean="0"/>
              <a:t>IRREGULAR EXPANSION</a:t>
            </a:r>
          </a:p>
          <a:p>
            <a:endParaRPr lang="en-US" dirty="0" smtClean="0"/>
          </a:p>
          <a:p>
            <a:pPr>
              <a:buNone/>
            </a:pPr>
            <a:endParaRPr lang="en-US" dirty="0" smtClean="0"/>
          </a:p>
          <a:p>
            <a:r>
              <a:rPr lang="en-US" dirty="0" smtClean="0"/>
              <a:t>DIFFICULT TO ASSES PREOPERATIVELY AMOUNT OF EXPANSION.</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planning</a:t>
            </a:r>
            <a:endParaRPr lang="en-US" dirty="0"/>
          </a:p>
        </p:txBody>
      </p:sp>
      <p:sp>
        <p:nvSpPr>
          <p:cNvPr id="3" name="Content Placeholder 2"/>
          <p:cNvSpPr>
            <a:spLocks noGrp="1"/>
          </p:cNvSpPr>
          <p:nvPr>
            <p:ph idx="1"/>
          </p:nvPr>
        </p:nvSpPr>
        <p:spPr/>
        <p:txBody>
          <a:bodyPr>
            <a:normAutofit lnSpcReduction="10000"/>
          </a:bodyPr>
          <a:lstStyle/>
          <a:p>
            <a:pPr>
              <a:lnSpc>
                <a:spcPct val="120000"/>
              </a:lnSpc>
            </a:pPr>
            <a:r>
              <a:rPr lang="en-US" dirty="0" smtClean="0"/>
              <a:t>Place of the expander</a:t>
            </a:r>
          </a:p>
          <a:p>
            <a:pPr>
              <a:lnSpc>
                <a:spcPct val="120000"/>
              </a:lnSpc>
            </a:pPr>
            <a:r>
              <a:rPr lang="en-US" dirty="0" smtClean="0"/>
              <a:t>Shape </a:t>
            </a:r>
          </a:p>
          <a:p>
            <a:pPr>
              <a:lnSpc>
                <a:spcPct val="120000"/>
              </a:lnSpc>
            </a:pPr>
            <a:r>
              <a:rPr lang="en-US" dirty="0" smtClean="0"/>
              <a:t>Size </a:t>
            </a:r>
          </a:p>
          <a:p>
            <a:pPr>
              <a:lnSpc>
                <a:spcPct val="120000"/>
              </a:lnSpc>
            </a:pPr>
            <a:r>
              <a:rPr lang="en-US" dirty="0" smtClean="0"/>
              <a:t>Projection </a:t>
            </a:r>
          </a:p>
          <a:p>
            <a:pPr>
              <a:lnSpc>
                <a:spcPct val="120000"/>
              </a:lnSpc>
            </a:pPr>
            <a:r>
              <a:rPr lang="en-US" dirty="0" smtClean="0"/>
              <a:t>Number </a:t>
            </a:r>
          </a:p>
          <a:p>
            <a:pPr>
              <a:lnSpc>
                <a:spcPct val="120000"/>
              </a:lnSpc>
            </a:pPr>
            <a:r>
              <a:rPr lang="en-US" dirty="0" smtClean="0"/>
              <a:t>Incisions for insertion</a:t>
            </a:r>
          </a:p>
          <a:p>
            <a:pPr>
              <a:lnSpc>
                <a:spcPct val="120000"/>
              </a:lnSpc>
            </a:pPr>
            <a:r>
              <a:rPr lang="en-US" dirty="0" smtClean="0"/>
              <a:t>Planning of flaps</a:t>
            </a:r>
          </a:p>
          <a:p>
            <a:pPr>
              <a:lnSpc>
                <a:spcPct val="120000"/>
              </a:lnSpc>
            </a:pPr>
            <a:r>
              <a:rPr lang="en-US" dirty="0" smtClean="0"/>
              <a:t>Amount of yield</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INHERENT EXTENSIBILITY </a:t>
            </a:r>
            <a:endParaRPr lang="en-US" dirty="0"/>
          </a:p>
        </p:txBody>
      </p:sp>
      <p:sp>
        <p:nvSpPr>
          <p:cNvPr id="3" name="Content Placeholder 2"/>
          <p:cNvSpPr>
            <a:spLocks noGrp="1"/>
          </p:cNvSpPr>
          <p:nvPr>
            <p:ph idx="1"/>
          </p:nvPr>
        </p:nvSpPr>
        <p:spPr/>
        <p:txBody>
          <a:bodyPr/>
          <a:lstStyle/>
          <a:p>
            <a:r>
              <a:rPr lang="en-US" dirty="0" smtClean="0"/>
              <a:t>SERIAL EXCISION	</a:t>
            </a:r>
          </a:p>
          <a:p>
            <a:endParaRPr lang="en-US" dirty="0" smtClean="0"/>
          </a:p>
          <a:p>
            <a:pPr>
              <a:buNone/>
            </a:pPr>
            <a:endParaRPr lang="en-US" dirty="0" smtClean="0"/>
          </a:p>
          <a:p>
            <a:r>
              <a:rPr lang="en-US" dirty="0" smtClean="0"/>
              <a:t>PER OPERATIVE STRETCHING OF SKIN FLAPS.</a:t>
            </a:r>
          </a:p>
          <a:p>
            <a:endParaRPr lang="en-US" dirty="0" smtClean="0"/>
          </a:p>
          <a:p>
            <a:r>
              <a:rPr lang="en-US" dirty="0" smtClean="0"/>
              <a:t>CLOSURE OF ABDOMINAL WALL WITH SPECIAL SUTURES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Content Placeholder 2"/>
          <p:cNvSpPr>
            <a:spLocks noGrp="1"/>
          </p:cNvSpPr>
          <p:nvPr>
            <p:ph idx="1"/>
          </p:nvPr>
        </p:nvSpPr>
        <p:spPr/>
        <p:txBody>
          <a:bodyPr>
            <a:normAutofit lnSpcReduction="10000"/>
          </a:bodyPr>
          <a:lstStyle/>
          <a:p>
            <a:r>
              <a:rPr lang="en-US" sz="2800" u="sng" dirty="0" smtClean="0">
                <a:solidFill>
                  <a:srgbClr val="FF0000"/>
                </a:solidFill>
                <a:effectLst>
                  <a:outerShdw blurRad="38100" dist="38100" dir="2700000" algn="tl">
                    <a:srgbClr val="000000">
                      <a:alpha val="43137"/>
                    </a:srgbClr>
                  </a:outerShdw>
                </a:effectLst>
              </a:rPr>
              <a:t>Place of expander</a:t>
            </a:r>
          </a:p>
          <a:p>
            <a:pPr lvl="1"/>
            <a:r>
              <a:rPr lang="en-US" dirty="0" smtClean="0"/>
              <a:t>Close and parallel to the longest side(s) of the</a:t>
            </a:r>
          </a:p>
          <a:p>
            <a:pPr lvl="1">
              <a:buFont typeface="Wingdings" pitchFamily="2" charset="2"/>
              <a:buNone/>
            </a:pPr>
            <a:r>
              <a:rPr lang="en-US" dirty="0" smtClean="0"/>
              <a:t>   lesion to be removed</a:t>
            </a:r>
          </a:p>
          <a:p>
            <a:pPr lvl="1"/>
            <a:r>
              <a:rPr lang="en-US" dirty="0" smtClean="0"/>
              <a:t>Most </a:t>
            </a:r>
            <a:r>
              <a:rPr lang="en-US" dirty="0" err="1" smtClean="0"/>
              <a:t>nonmobile</a:t>
            </a:r>
            <a:r>
              <a:rPr lang="en-US" dirty="0" smtClean="0"/>
              <a:t> area available</a:t>
            </a:r>
          </a:p>
          <a:p>
            <a:r>
              <a:rPr lang="en-US" sz="2800" u="sng" dirty="0" smtClean="0">
                <a:solidFill>
                  <a:srgbClr val="FF0000"/>
                </a:solidFill>
                <a:effectLst>
                  <a:outerShdw blurRad="38100" dist="38100" dir="2700000" algn="tl">
                    <a:srgbClr val="000000">
                      <a:alpha val="43137"/>
                    </a:srgbClr>
                  </a:outerShdw>
                </a:effectLst>
              </a:rPr>
              <a:t>Shape of expander</a:t>
            </a:r>
          </a:p>
          <a:p>
            <a:pPr lvl="1"/>
            <a:r>
              <a:rPr lang="en-US" dirty="0" smtClean="0"/>
              <a:t>Depends on the initial size and shape of the </a:t>
            </a:r>
          </a:p>
          <a:p>
            <a:pPr lvl="1">
              <a:buFont typeface="Wingdings" pitchFamily="2" charset="2"/>
              <a:buNone/>
            </a:pPr>
            <a:r>
              <a:rPr lang="en-US" dirty="0" smtClean="0"/>
              <a:t>   implant, thickness and tension of the overlying</a:t>
            </a:r>
          </a:p>
          <a:p>
            <a:pPr lvl="1">
              <a:buFont typeface="Wingdings" pitchFamily="2" charset="2"/>
              <a:buNone/>
            </a:pPr>
            <a:r>
              <a:rPr lang="en-US" dirty="0" smtClean="0"/>
              <a:t>   tissue, shape of the underlying base</a:t>
            </a:r>
          </a:p>
          <a:p>
            <a:pPr lvl="1"/>
            <a:r>
              <a:rPr lang="en-US" dirty="0" smtClean="0"/>
              <a:t>Choice of initial shape depends on the </a:t>
            </a:r>
            <a:r>
              <a:rPr lang="en-US" u="sng" dirty="0" smtClean="0">
                <a:solidFill>
                  <a:srgbClr val="FF0000"/>
                </a:solidFill>
              </a:rPr>
              <a:t>shape and size of the defect and the flaps planned to use</a:t>
            </a:r>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Content Placeholder 2"/>
          <p:cNvSpPr>
            <a:spLocks noGrp="1"/>
          </p:cNvSpPr>
          <p:nvPr>
            <p:ph idx="1"/>
          </p:nvPr>
        </p:nvSpPr>
        <p:spPr/>
        <p:txBody>
          <a:bodyPr>
            <a:normAutofit fontScale="92500" lnSpcReduction="20000"/>
          </a:bodyPr>
          <a:lstStyle/>
          <a:p>
            <a:pPr lvl="1">
              <a:lnSpc>
                <a:spcPct val="130000"/>
              </a:lnSpc>
            </a:pPr>
            <a:r>
              <a:rPr lang="en-US" dirty="0" smtClean="0"/>
              <a:t>Hemispheric expander on flat surface</a:t>
            </a:r>
          </a:p>
          <a:p>
            <a:pPr lvl="2">
              <a:lnSpc>
                <a:spcPct val="130000"/>
              </a:lnSpc>
            </a:pPr>
            <a:r>
              <a:rPr lang="en-US" dirty="0" smtClean="0"/>
              <a:t>Rotation flaps with relaxing incisions at base</a:t>
            </a:r>
          </a:p>
          <a:p>
            <a:pPr lvl="1">
              <a:lnSpc>
                <a:spcPct val="130000"/>
              </a:lnSpc>
            </a:pPr>
            <a:r>
              <a:rPr lang="en-US" dirty="0" smtClean="0"/>
              <a:t>Hemispheric expander on convex surface</a:t>
            </a:r>
          </a:p>
          <a:p>
            <a:pPr lvl="2">
              <a:lnSpc>
                <a:spcPct val="130000"/>
              </a:lnSpc>
            </a:pPr>
            <a:r>
              <a:rPr lang="en-US" dirty="0" smtClean="0"/>
              <a:t>Advancement flaps</a:t>
            </a:r>
          </a:p>
          <a:p>
            <a:pPr lvl="1">
              <a:lnSpc>
                <a:spcPct val="130000"/>
              </a:lnSpc>
            </a:pPr>
            <a:r>
              <a:rPr lang="en-US" dirty="0" smtClean="0"/>
              <a:t>Rectangular expander</a:t>
            </a:r>
          </a:p>
          <a:p>
            <a:pPr lvl="2">
              <a:lnSpc>
                <a:spcPct val="130000"/>
              </a:lnSpc>
            </a:pPr>
            <a:r>
              <a:rPr lang="en-US" dirty="0" smtClean="0"/>
              <a:t>Advancement flaps with relaxing incisions </a:t>
            </a:r>
          </a:p>
          <a:p>
            <a:pPr lvl="1">
              <a:lnSpc>
                <a:spcPct val="130000"/>
              </a:lnSpc>
            </a:pPr>
            <a:r>
              <a:rPr lang="en-US" dirty="0" smtClean="0"/>
              <a:t>Spindle-shaped expander on convex surface</a:t>
            </a:r>
          </a:p>
          <a:p>
            <a:pPr lvl="2">
              <a:lnSpc>
                <a:spcPct val="130000"/>
              </a:lnSpc>
            </a:pPr>
            <a:r>
              <a:rPr lang="en-US" dirty="0" smtClean="0"/>
              <a:t>Advancement flaps without extra relaxing incisions </a:t>
            </a:r>
          </a:p>
          <a:p>
            <a:pPr lvl="1">
              <a:lnSpc>
                <a:spcPct val="130000"/>
              </a:lnSpc>
            </a:pPr>
            <a:r>
              <a:rPr lang="en-US" dirty="0" smtClean="0"/>
              <a:t>Crescent-shaped expander </a:t>
            </a:r>
          </a:p>
          <a:p>
            <a:pPr lvl="2">
              <a:lnSpc>
                <a:spcPct val="130000"/>
              </a:lnSpc>
            </a:pPr>
            <a:r>
              <a:rPr lang="en-US" dirty="0" smtClean="0"/>
              <a:t>Good for round lesions</a:t>
            </a:r>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of expander</a:t>
            </a:r>
            <a:endParaRPr lang="en-US" dirty="0"/>
          </a:p>
        </p:txBody>
      </p:sp>
      <p:sp>
        <p:nvSpPr>
          <p:cNvPr id="3" name="Content Placeholder 2"/>
          <p:cNvSpPr>
            <a:spLocks noGrp="1"/>
          </p:cNvSpPr>
          <p:nvPr>
            <p:ph idx="1"/>
          </p:nvPr>
        </p:nvSpPr>
        <p:spPr/>
        <p:txBody>
          <a:bodyPr>
            <a:normAutofit lnSpcReduction="10000"/>
          </a:bodyPr>
          <a:lstStyle/>
          <a:p>
            <a:pPr>
              <a:lnSpc>
                <a:spcPct val="120000"/>
              </a:lnSpc>
            </a:pPr>
            <a:r>
              <a:rPr lang="en-US" dirty="0" smtClean="0"/>
              <a:t>Same size </a:t>
            </a:r>
            <a:r>
              <a:rPr lang="en-US" sz="2000" dirty="0" smtClean="0"/>
              <a:t>(Morgan and Edgerton et al, Radovan et al)</a:t>
            </a:r>
          </a:p>
          <a:p>
            <a:pPr>
              <a:lnSpc>
                <a:spcPct val="120000"/>
              </a:lnSpc>
            </a:pPr>
            <a:r>
              <a:rPr lang="en-US" dirty="0" smtClean="0"/>
              <a:t>2.5 to 3 times the defect </a:t>
            </a:r>
          </a:p>
          <a:p>
            <a:pPr>
              <a:lnSpc>
                <a:spcPct val="120000"/>
              </a:lnSpc>
              <a:buFont typeface="Wingdings" pitchFamily="2" charset="2"/>
              <a:buNone/>
            </a:pPr>
            <a:r>
              <a:rPr lang="en-US" sz="2000" dirty="0" smtClean="0"/>
              <a:t>                             (</a:t>
            </a:r>
            <a:r>
              <a:rPr lang="en-US" sz="2000" dirty="0" err="1" smtClean="0"/>
              <a:t>Gibney</a:t>
            </a:r>
            <a:r>
              <a:rPr lang="en-US" sz="2000" dirty="0" smtClean="0"/>
              <a:t> and van </a:t>
            </a:r>
            <a:r>
              <a:rPr lang="en-US" sz="2000" dirty="0" err="1" smtClean="0"/>
              <a:t>Rappard</a:t>
            </a:r>
            <a:r>
              <a:rPr lang="en-US" sz="2000" dirty="0" smtClean="0"/>
              <a:t> et al)</a:t>
            </a:r>
          </a:p>
          <a:p>
            <a:pPr lvl="1">
              <a:lnSpc>
                <a:spcPct val="120000"/>
              </a:lnSpc>
            </a:pPr>
            <a:r>
              <a:rPr lang="en-US" dirty="0" smtClean="0"/>
              <a:t>Tissue expanders are 3-D objects</a:t>
            </a:r>
          </a:p>
          <a:p>
            <a:pPr lvl="1">
              <a:lnSpc>
                <a:spcPct val="120000"/>
              </a:lnSpc>
            </a:pPr>
            <a:r>
              <a:rPr lang="en-US" dirty="0" smtClean="0"/>
              <a:t>Hence, the volume needs to be converted</a:t>
            </a:r>
          </a:p>
          <a:p>
            <a:pPr lvl="1">
              <a:lnSpc>
                <a:spcPct val="120000"/>
              </a:lnSpc>
              <a:buFont typeface="Wingdings" pitchFamily="2" charset="2"/>
              <a:buNone/>
            </a:pPr>
            <a:r>
              <a:rPr lang="en-US" dirty="0" smtClean="0"/>
              <a:t>   surface area to select the proper size</a:t>
            </a:r>
          </a:p>
          <a:p>
            <a:pPr lvl="1">
              <a:lnSpc>
                <a:spcPct val="120000"/>
              </a:lnSpc>
            </a:pPr>
            <a:r>
              <a:rPr lang="en-US" dirty="0" smtClean="0"/>
              <a:t>Preoperative selection is often erroneous</a:t>
            </a:r>
          </a:p>
          <a:p>
            <a:pPr lvl="1">
              <a:lnSpc>
                <a:spcPct val="120000"/>
              </a:lnSpc>
            </a:pPr>
            <a:r>
              <a:rPr lang="en-US" dirty="0" smtClean="0"/>
              <a:t>It is wise to use the largest possible expander </a:t>
            </a:r>
          </a:p>
          <a:p>
            <a:pPr lvl="1">
              <a:lnSpc>
                <a:spcPct val="120000"/>
              </a:lnSpc>
              <a:buFont typeface="Wingdings" pitchFamily="2" charset="2"/>
              <a:buNone/>
            </a:pPr>
            <a:r>
              <a:rPr lang="en-US" dirty="0" smtClean="0"/>
              <a:t>   depending on the anatomy of the donor area </a:t>
            </a: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lnSpc>
                <a:spcPct val="260000"/>
              </a:lnSpc>
            </a:pPr>
            <a:r>
              <a:rPr lang="en-US" dirty="0" smtClean="0"/>
              <a:t>Mechanical creep – stretch-back phenomenon</a:t>
            </a:r>
          </a:p>
          <a:p>
            <a:pPr lvl="1">
              <a:lnSpc>
                <a:spcPct val="130000"/>
              </a:lnSpc>
            </a:pPr>
            <a:r>
              <a:rPr lang="en-US" dirty="0" smtClean="0"/>
              <a:t>Significant decrease in the surface area gained</a:t>
            </a:r>
          </a:p>
          <a:p>
            <a:pPr lvl="1">
              <a:lnSpc>
                <a:spcPct val="130000"/>
              </a:lnSpc>
            </a:pPr>
            <a:r>
              <a:rPr lang="en-US" dirty="0" smtClean="0"/>
              <a:t>Over-expansion </a:t>
            </a:r>
            <a:r>
              <a:rPr lang="en-US" dirty="0" err="1" smtClean="0"/>
              <a:t>upto</a:t>
            </a:r>
            <a:r>
              <a:rPr lang="en-US" dirty="0" smtClean="0"/>
              <a:t> 1.5 times the stated nominal capacity is perfectly safe</a:t>
            </a:r>
          </a:p>
          <a:p>
            <a:pPr lvl="1">
              <a:lnSpc>
                <a:spcPct val="150000"/>
              </a:lnSpc>
            </a:pPr>
            <a:r>
              <a:rPr lang="en-US" dirty="0" smtClean="0"/>
              <a:t>Not to excise the area to be reconstructed before trial advance of the expanded tissue is performed</a:t>
            </a:r>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 OF EXPANDER</a:t>
            </a:r>
            <a:endParaRPr lang="en-US" dirty="0"/>
          </a:p>
        </p:txBody>
      </p:sp>
      <p:sp>
        <p:nvSpPr>
          <p:cNvPr id="3" name="Content Placeholder 2"/>
          <p:cNvSpPr>
            <a:spLocks noGrp="1"/>
          </p:cNvSpPr>
          <p:nvPr>
            <p:ph idx="1"/>
          </p:nvPr>
        </p:nvSpPr>
        <p:spPr/>
        <p:txBody>
          <a:bodyPr>
            <a:normAutofit lnSpcReduction="10000"/>
          </a:bodyPr>
          <a:lstStyle/>
          <a:p>
            <a:r>
              <a:rPr lang="en-US" dirty="0" smtClean="0"/>
              <a:t>It is the most important direction of expansion to gain the maximum amount of tissue</a:t>
            </a:r>
          </a:p>
          <a:p>
            <a:r>
              <a:rPr lang="en-US" dirty="0" smtClean="0"/>
              <a:t>Flat expansion produces minimum tissue</a:t>
            </a:r>
          </a:p>
          <a:p>
            <a:pPr lvl="1"/>
            <a:endParaRPr lang="en-US" dirty="0" smtClean="0"/>
          </a:p>
          <a:p>
            <a:pPr lvl="1">
              <a:buNone/>
            </a:pPr>
            <a:endParaRPr lang="en-US" dirty="0" smtClean="0"/>
          </a:p>
          <a:p>
            <a:pPr lvl="1"/>
            <a:endParaRPr lang="en-US" dirty="0" smtClean="0"/>
          </a:p>
          <a:p>
            <a:pPr lvl="1"/>
            <a:endParaRPr lang="en-US" dirty="0" smtClean="0"/>
          </a:p>
          <a:p>
            <a:pPr lvl="1"/>
            <a:endParaRPr lang="en-US" dirty="0" smtClean="0"/>
          </a:p>
          <a:p>
            <a:pPr lvl="1"/>
            <a:r>
              <a:rPr lang="en-US" dirty="0" smtClean="0"/>
              <a:t>Expander and fill are same</a:t>
            </a:r>
          </a:p>
          <a:p>
            <a:pPr lvl="1"/>
            <a:r>
              <a:rPr lang="en-US" dirty="0" smtClean="0"/>
              <a:t>Area achieved with higher projection is greater</a:t>
            </a:r>
          </a:p>
          <a:p>
            <a:endParaRPr lang="en-US" dirty="0"/>
          </a:p>
        </p:txBody>
      </p:sp>
      <p:pic>
        <p:nvPicPr>
          <p:cNvPr id="4" name="Picture 4" descr="DSC08703"/>
          <p:cNvPicPr>
            <a:picLocks noChangeAspect="1" noChangeArrowheads="1"/>
          </p:cNvPicPr>
          <p:nvPr/>
        </p:nvPicPr>
        <p:blipFill>
          <a:blip r:embed="rId2">
            <a:lum bright="24000" contrast="48000"/>
          </a:blip>
          <a:srcRect l="29115" t="39063" r="27849" b="31250"/>
          <a:stretch>
            <a:fillRect/>
          </a:stretch>
        </p:blipFill>
        <p:spPr bwMode="auto">
          <a:xfrm>
            <a:off x="1219200" y="3124200"/>
            <a:ext cx="6019800" cy="20574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a:spLocks noGrp="1" noRot="1" noChangeArrowheads="1"/>
          </p:cNvSpPr>
          <p:nvPr>
            <p:ph type="title"/>
          </p:nvPr>
        </p:nvSpPr>
        <p:spPr/>
        <p:txBody>
          <a:bodyPr/>
          <a:lstStyle/>
          <a:p>
            <a:r>
              <a:rPr lang="en-US" dirty="0" smtClean="0"/>
              <a:t>VOLUME AND SIZE</a:t>
            </a:r>
            <a:endParaRPr lang="en-US" dirty="0"/>
          </a:p>
        </p:txBody>
      </p:sp>
      <p:pic>
        <p:nvPicPr>
          <p:cNvPr id="117764" name="Picture 4" descr="DSCN2924"/>
          <p:cNvPicPr>
            <a:picLocks noGrp="1" noChangeAspect="1" noChangeArrowheads="1"/>
          </p:cNvPicPr>
          <p:nvPr>
            <p:ph idx="1"/>
          </p:nvPr>
        </p:nvPicPr>
        <p:blipFill>
          <a:blip r:embed="rId2"/>
          <a:srcRect/>
          <a:stretch>
            <a:fillRect/>
          </a:stretch>
        </p:blipFill>
        <p:spPr>
          <a:xfrm>
            <a:off x="1066800" y="1752600"/>
            <a:ext cx="6781800" cy="1828800"/>
          </a:xfrm>
          <a:noFill/>
          <a:ln/>
        </p:spPr>
      </p:pic>
      <p:sp>
        <p:nvSpPr>
          <p:cNvPr id="117767" name="Text Box 7"/>
          <p:cNvSpPr txBox="1">
            <a:spLocks noChangeArrowheads="1"/>
          </p:cNvSpPr>
          <p:nvPr/>
        </p:nvSpPr>
        <p:spPr bwMode="auto">
          <a:xfrm>
            <a:off x="1127125" y="3325813"/>
            <a:ext cx="342900" cy="366712"/>
          </a:xfrm>
          <a:prstGeom prst="rect">
            <a:avLst/>
          </a:prstGeom>
          <a:noFill/>
          <a:ln w="9525">
            <a:noFill/>
            <a:miter lim="800000"/>
            <a:headEnd/>
            <a:tailEnd/>
          </a:ln>
          <a:effectLst/>
        </p:spPr>
        <p:txBody>
          <a:bodyPr wrap="none">
            <a:spAutoFit/>
          </a:bodyPr>
          <a:lstStyle/>
          <a:p>
            <a:r>
              <a:rPr lang="en-US" b="1">
                <a:solidFill>
                  <a:schemeClr val="bg2"/>
                </a:solidFill>
              </a:rPr>
              <a:t>X</a:t>
            </a:r>
          </a:p>
        </p:txBody>
      </p:sp>
      <p:sp>
        <p:nvSpPr>
          <p:cNvPr id="117768" name="Text Box 8"/>
          <p:cNvSpPr txBox="1">
            <a:spLocks noChangeArrowheads="1"/>
          </p:cNvSpPr>
          <p:nvPr/>
        </p:nvSpPr>
        <p:spPr bwMode="auto">
          <a:xfrm>
            <a:off x="3260725" y="3325813"/>
            <a:ext cx="184150" cy="366712"/>
          </a:xfrm>
          <a:prstGeom prst="rect">
            <a:avLst/>
          </a:prstGeom>
          <a:noFill/>
          <a:ln w="9525">
            <a:noFill/>
            <a:miter lim="800000"/>
            <a:headEnd/>
            <a:tailEnd/>
          </a:ln>
          <a:effectLst/>
        </p:spPr>
        <p:txBody>
          <a:bodyPr wrap="none">
            <a:spAutoFit/>
          </a:bodyPr>
          <a:lstStyle/>
          <a:p>
            <a:endParaRPr lang="en-US"/>
          </a:p>
        </p:txBody>
      </p:sp>
      <p:sp>
        <p:nvSpPr>
          <p:cNvPr id="117769" name="Text Box 9"/>
          <p:cNvSpPr txBox="1">
            <a:spLocks noChangeArrowheads="1"/>
          </p:cNvSpPr>
          <p:nvPr/>
        </p:nvSpPr>
        <p:spPr bwMode="auto">
          <a:xfrm>
            <a:off x="3184525" y="3325813"/>
            <a:ext cx="334963" cy="366712"/>
          </a:xfrm>
          <a:prstGeom prst="rect">
            <a:avLst/>
          </a:prstGeom>
          <a:noFill/>
          <a:ln w="9525">
            <a:noFill/>
            <a:miter lim="800000"/>
            <a:headEnd/>
            <a:tailEnd/>
          </a:ln>
          <a:effectLst/>
        </p:spPr>
        <p:txBody>
          <a:bodyPr wrap="none">
            <a:spAutoFit/>
          </a:bodyPr>
          <a:lstStyle/>
          <a:p>
            <a:r>
              <a:rPr lang="en-US" b="1">
                <a:solidFill>
                  <a:schemeClr val="bg2"/>
                </a:solidFill>
              </a:rPr>
              <a:t>Y</a:t>
            </a:r>
          </a:p>
        </p:txBody>
      </p:sp>
      <p:sp>
        <p:nvSpPr>
          <p:cNvPr id="117770" name="Text Box 10"/>
          <p:cNvSpPr txBox="1">
            <a:spLocks noChangeArrowheads="1"/>
          </p:cNvSpPr>
          <p:nvPr/>
        </p:nvSpPr>
        <p:spPr bwMode="auto">
          <a:xfrm>
            <a:off x="5029200" y="2971800"/>
            <a:ext cx="438150" cy="366713"/>
          </a:xfrm>
          <a:prstGeom prst="rect">
            <a:avLst/>
          </a:prstGeom>
          <a:noFill/>
          <a:ln w="9525">
            <a:noFill/>
            <a:miter lim="800000"/>
            <a:headEnd/>
            <a:tailEnd/>
          </a:ln>
          <a:effectLst/>
        </p:spPr>
        <p:txBody>
          <a:bodyPr wrap="none">
            <a:spAutoFit/>
          </a:bodyPr>
          <a:lstStyle/>
          <a:p>
            <a:r>
              <a:rPr lang="en-US" b="1">
                <a:solidFill>
                  <a:schemeClr val="bg2"/>
                </a:solidFill>
              </a:rPr>
              <a:t>X </a:t>
            </a:r>
            <a:r>
              <a:rPr lang="en-US" b="1" baseline="30000">
                <a:solidFill>
                  <a:schemeClr val="bg2"/>
                </a:solidFill>
              </a:rPr>
              <a:t>!</a:t>
            </a:r>
            <a:endParaRPr lang="en-US" b="1">
              <a:solidFill>
                <a:schemeClr val="bg2"/>
              </a:solidFill>
            </a:endParaRPr>
          </a:p>
        </p:txBody>
      </p:sp>
      <p:sp>
        <p:nvSpPr>
          <p:cNvPr id="117771" name="Text Box 11"/>
          <p:cNvSpPr txBox="1">
            <a:spLocks noChangeArrowheads="1"/>
          </p:cNvSpPr>
          <p:nvPr/>
        </p:nvSpPr>
        <p:spPr bwMode="auto">
          <a:xfrm>
            <a:off x="7620000" y="2971800"/>
            <a:ext cx="431800" cy="366713"/>
          </a:xfrm>
          <a:prstGeom prst="rect">
            <a:avLst/>
          </a:prstGeom>
          <a:noFill/>
          <a:ln w="9525">
            <a:noFill/>
            <a:miter lim="800000"/>
            <a:headEnd/>
            <a:tailEnd/>
          </a:ln>
          <a:effectLst/>
        </p:spPr>
        <p:txBody>
          <a:bodyPr wrap="none">
            <a:spAutoFit/>
          </a:bodyPr>
          <a:lstStyle/>
          <a:p>
            <a:r>
              <a:rPr lang="en-US" b="1">
                <a:solidFill>
                  <a:schemeClr val="bg2"/>
                </a:solidFill>
              </a:rPr>
              <a:t>Y </a:t>
            </a:r>
            <a:r>
              <a:rPr lang="en-US" b="1" baseline="30000">
                <a:solidFill>
                  <a:schemeClr val="bg2"/>
                </a:solidFill>
              </a:rPr>
              <a:t>!</a:t>
            </a:r>
            <a:endParaRPr lang="en-US" b="1">
              <a:solidFill>
                <a:schemeClr val="bg2"/>
              </a:solidFill>
            </a:endParaRPr>
          </a:p>
        </p:txBody>
      </p:sp>
      <p:sp>
        <p:nvSpPr>
          <p:cNvPr id="117772" name="Text Box 12"/>
          <p:cNvSpPr txBox="1">
            <a:spLocks noChangeArrowheads="1"/>
          </p:cNvSpPr>
          <p:nvPr/>
        </p:nvSpPr>
        <p:spPr bwMode="auto">
          <a:xfrm>
            <a:off x="2286000" y="3810000"/>
            <a:ext cx="4613275" cy="1890713"/>
          </a:xfrm>
          <a:prstGeom prst="rect">
            <a:avLst/>
          </a:prstGeom>
          <a:noFill/>
          <a:ln w="9525">
            <a:noFill/>
            <a:miter lim="800000"/>
            <a:headEnd/>
            <a:tailEnd/>
          </a:ln>
          <a:effectLst/>
        </p:spPr>
        <p:txBody>
          <a:bodyPr wrap="none">
            <a:spAutoFit/>
          </a:bodyPr>
          <a:lstStyle/>
          <a:p>
            <a:r>
              <a:rPr lang="en-US" sz="2000" b="1"/>
              <a:t>X Y – Tissue expander base</a:t>
            </a:r>
          </a:p>
          <a:p>
            <a:r>
              <a:rPr lang="en-US" sz="2000" b="1"/>
              <a:t>X</a:t>
            </a:r>
            <a:r>
              <a:rPr lang="en-US" sz="2000" b="1" baseline="30000"/>
              <a:t>! </a:t>
            </a:r>
            <a:r>
              <a:rPr lang="en-US" sz="2000" b="1"/>
              <a:t>Y</a:t>
            </a:r>
            <a:r>
              <a:rPr lang="en-US" sz="2000" b="1" baseline="30000"/>
              <a:t>!</a:t>
            </a:r>
            <a:r>
              <a:rPr lang="en-US" sz="2000" b="1"/>
              <a:t> – Circumference of expanded tissue</a:t>
            </a:r>
            <a:r>
              <a:rPr lang="en-US"/>
              <a:t> </a:t>
            </a:r>
          </a:p>
          <a:p>
            <a:endParaRPr lang="en-US"/>
          </a:p>
          <a:p>
            <a:r>
              <a:rPr lang="en-US" sz="2000" b="1"/>
              <a:t>( X</a:t>
            </a:r>
            <a:r>
              <a:rPr lang="en-US" sz="2000" b="1" baseline="30000"/>
              <a:t>!</a:t>
            </a:r>
            <a:r>
              <a:rPr lang="en-US" sz="2000" b="1"/>
              <a:t> Y</a:t>
            </a:r>
            <a:r>
              <a:rPr lang="en-US" sz="2000" b="1" baseline="30000"/>
              <a:t>! </a:t>
            </a:r>
            <a:r>
              <a:rPr lang="en-US" sz="2000" b="1"/>
              <a:t>) – (X Y) = Net tissue gain</a:t>
            </a:r>
          </a:p>
          <a:p>
            <a:endParaRPr lang="en-US" sz="2000" b="1"/>
          </a:p>
          <a:p>
            <a:r>
              <a:rPr lang="en-US" sz="2000" b="1"/>
              <a:t>Net tissue gain &gt; the area to be covered</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AND SIZE</a:t>
            </a:r>
            <a:endParaRPr lang="en-US" dirty="0"/>
          </a:p>
        </p:txBody>
      </p:sp>
      <p:sp>
        <p:nvSpPr>
          <p:cNvPr id="3" name="Content Placeholder 2"/>
          <p:cNvSpPr>
            <a:spLocks noGrp="1"/>
          </p:cNvSpPr>
          <p:nvPr>
            <p:ph idx="1"/>
          </p:nvPr>
        </p:nvSpPr>
        <p:spPr/>
        <p:txBody>
          <a:bodyPr>
            <a:normAutofit fontScale="40000" lnSpcReduction="20000"/>
          </a:bodyPr>
          <a:lstStyle/>
          <a:p>
            <a:r>
              <a:rPr lang="en-US" sz="5100" dirty="0" smtClean="0"/>
              <a:t>A </a:t>
            </a:r>
            <a:r>
              <a:rPr lang="en-US" sz="5100" baseline="-25000" dirty="0" smtClean="0"/>
              <a:t>c</a:t>
            </a:r>
            <a:r>
              <a:rPr lang="en-US" sz="5100" dirty="0" smtClean="0"/>
              <a:t> = A </a:t>
            </a:r>
            <a:r>
              <a:rPr lang="en-US" sz="5100" baseline="-25000" dirty="0" smtClean="0"/>
              <a:t>d</a:t>
            </a:r>
            <a:r>
              <a:rPr lang="en-US" sz="5100" dirty="0" smtClean="0"/>
              <a:t> +πr</a:t>
            </a:r>
            <a:r>
              <a:rPr lang="en-US" sz="5100" baseline="30000" dirty="0" smtClean="0"/>
              <a:t>2</a:t>
            </a:r>
            <a:r>
              <a:rPr lang="en-US" sz="5100" dirty="0" smtClean="0"/>
              <a:t> + area of rotation</a:t>
            </a:r>
            <a:br>
              <a:rPr lang="en-US" sz="5100" dirty="0" smtClean="0"/>
            </a:br>
            <a:r>
              <a:rPr lang="en-US" sz="5100" dirty="0" smtClean="0"/>
              <a:t/>
            </a:r>
            <a:br>
              <a:rPr lang="en-US" sz="5100" dirty="0" smtClean="0"/>
            </a:br>
            <a:r>
              <a:rPr lang="en-US" sz="5100" dirty="0" smtClean="0"/>
              <a:t>V = 1/6 √A </a:t>
            </a:r>
            <a:r>
              <a:rPr lang="en-US" sz="5100" baseline="-25000" dirty="0" smtClean="0"/>
              <a:t>d</a:t>
            </a:r>
            <a:r>
              <a:rPr lang="en-US" sz="5100" dirty="0" smtClean="0"/>
              <a:t> / π (A </a:t>
            </a:r>
            <a:r>
              <a:rPr lang="en-US" sz="5100" baseline="-25000" dirty="0" smtClean="0"/>
              <a:t>d</a:t>
            </a:r>
            <a:r>
              <a:rPr lang="en-US" sz="5100" dirty="0" smtClean="0"/>
              <a:t> + 3πr</a:t>
            </a:r>
            <a:r>
              <a:rPr lang="en-US" sz="5100" baseline="30000" dirty="0" smtClean="0"/>
              <a:t>2</a:t>
            </a:r>
            <a:r>
              <a:rPr lang="en-US" sz="5100" dirty="0" smtClean="0"/>
              <a:t>)</a:t>
            </a:r>
            <a:br>
              <a:rPr lang="en-US" sz="5100" dirty="0" smtClean="0"/>
            </a:br>
            <a:r>
              <a:rPr lang="en-US" sz="5100" dirty="0" smtClean="0"/>
              <a:t/>
            </a:r>
            <a:br>
              <a:rPr lang="en-US" sz="5100" dirty="0" smtClean="0"/>
            </a:br>
            <a:r>
              <a:rPr lang="en-US" sz="5100" dirty="0" smtClean="0"/>
              <a:t>h = √A </a:t>
            </a:r>
            <a:r>
              <a:rPr lang="en-US" sz="5100" baseline="-25000" dirty="0" smtClean="0"/>
              <a:t>d</a:t>
            </a:r>
            <a:r>
              <a:rPr lang="en-US" sz="5100" dirty="0" smtClean="0"/>
              <a:t> / π ≈ 0.6√A </a:t>
            </a:r>
            <a:r>
              <a:rPr lang="en-US" sz="5100" baseline="-25000" dirty="0" smtClean="0"/>
              <a:t>d</a:t>
            </a:r>
            <a:r>
              <a:rPr lang="en-US" sz="5100" dirty="0" smtClean="0"/>
              <a:t> </a:t>
            </a:r>
          </a:p>
          <a:p>
            <a:pPr>
              <a:buNone/>
            </a:pPr>
            <a:endParaRPr lang="en-US" sz="5100" dirty="0" smtClean="0"/>
          </a:p>
          <a:p>
            <a:r>
              <a:rPr lang="en-US" sz="5100" dirty="0" smtClean="0"/>
              <a:t>A </a:t>
            </a:r>
            <a:r>
              <a:rPr lang="en-US" sz="5100" baseline="-25000" dirty="0" smtClean="0"/>
              <a:t>c </a:t>
            </a:r>
            <a:r>
              <a:rPr lang="en-US" sz="5100" dirty="0" smtClean="0"/>
              <a:t> - surface area of a convex surface of a sphere</a:t>
            </a:r>
          </a:p>
          <a:p>
            <a:r>
              <a:rPr lang="en-US" sz="5100" dirty="0" smtClean="0"/>
              <a:t>A </a:t>
            </a:r>
            <a:r>
              <a:rPr lang="en-US" sz="5100" baseline="-25000" dirty="0" smtClean="0"/>
              <a:t>d  </a:t>
            </a:r>
            <a:r>
              <a:rPr lang="en-US" sz="5100" dirty="0" smtClean="0"/>
              <a:t> - A </a:t>
            </a:r>
            <a:r>
              <a:rPr lang="en-US" sz="5100" baseline="-25000" dirty="0" smtClean="0"/>
              <a:t>d</a:t>
            </a:r>
            <a:r>
              <a:rPr lang="en-US" sz="5100" dirty="0" smtClean="0"/>
              <a:t> is the surface area of the recipient  defect</a:t>
            </a:r>
          </a:p>
          <a:p>
            <a:r>
              <a:rPr lang="en-US" sz="5100" dirty="0" smtClean="0"/>
              <a:t>r     -  radius of the base </a:t>
            </a:r>
          </a:p>
          <a:p>
            <a:r>
              <a:rPr lang="en-US" sz="5100" dirty="0" smtClean="0"/>
              <a:t>V    -  volume</a:t>
            </a:r>
          </a:p>
          <a:p>
            <a:r>
              <a:rPr lang="en-US" sz="5100" dirty="0" smtClean="0"/>
              <a:t>h     - height of the spherical tissue  expander</a:t>
            </a:r>
          </a:p>
          <a:p>
            <a:pPr>
              <a:buNone/>
            </a:pPr>
            <a:endParaRPr lang="en-US" sz="5100" dirty="0" smtClean="0"/>
          </a:p>
          <a:p>
            <a:endParaRPr lang="en-US" dirty="0" smtClean="0"/>
          </a:p>
          <a:p>
            <a:pPr>
              <a:buNone/>
            </a:pPr>
            <a:r>
              <a:rPr lang="en-US" sz="6700" dirty="0" smtClean="0"/>
              <a:t/>
            </a:r>
            <a:br>
              <a:rPr lang="en-US" sz="6700"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AND SIZE</a:t>
            </a:r>
            <a:endParaRPr lang="en-US" dirty="0"/>
          </a:p>
        </p:txBody>
      </p:sp>
      <p:sp>
        <p:nvSpPr>
          <p:cNvPr id="3" name="Content Placeholder 2"/>
          <p:cNvSpPr>
            <a:spLocks noGrp="1"/>
          </p:cNvSpPr>
          <p:nvPr>
            <p:ph idx="1"/>
          </p:nvPr>
        </p:nvSpPr>
        <p:spPr/>
        <p:txBody>
          <a:bodyPr/>
          <a:lstStyle/>
          <a:p>
            <a:r>
              <a:rPr lang="en-US" dirty="0" smtClean="0"/>
              <a:t>The area gained in a spherical tissue expander is related to its height and has no correlation with its radius/diameter.(</a:t>
            </a:r>
            <a:r>
              <a:rPr lang="en-US" dirty="0" err="1" smtClean="0"/>
              <a:t>Duits</a:t>
            </a:r>
            <a:r>
              <a:rPr lang="en-US" dirty="0" smtClean="0"/>
              <a:t> et al)</a:t>
            </a:r>
          </a:p>
          <a:p>
            <a:r>
              <a:rPr lang="en-US" dirty="0" smtClean="0"/>
              <a:t>Area gained in a spherical expander = πh</a:t>
            </a:r>
            <a:r>
              <a:rPr lang="en-US" baseline="30000" dirty="0" smtClean="0"/>
              <a:t>2</a:t>
            </a:r>
            <a:r>
              <a:rPr lang="en-US" dirty="0" smtClean="0"/>
              <a:t/>
            </a:r>
            <a:br>
              <a:rPr lang="en-US" dirty="0" smtClean="0"/>
            </a:br>
            <a:r>
              <a:rPr lang="en-US" dirty="0" smtClean="0"/>
              <a:t/>
            </a:r>
            <a:br>
              <a:rPr lang="en-US" dirty="0" smtClean="0"/>
            </a:br>
            <a:r>
              <a:rPr lang="en-US" dirty="0" smtClean="0"/>
              <a:t>Volume of a spherical expander = 1/8 πd</a:t>
            </a:r>
            <a:r>
              <a:rPr lang="en-US" baseline="30000" dirty="0" smtClean="0"/>
              <a:t>2</a:t>
            </a:r>
            <a:r>
              <a:rPr lang="en-US" dirty="0" smtClean="0"/>
              <a:t> h + 1/6 πh</a:t>
            </a:r>
            <a:r>
              <a:rPr lang="en-US" baseline="30000" dirty="0" smtClean="0"/>
              <a:t>3</a:t>
            </a:r>
            <a:r>
              <a:rPr lang="en-US" dirty="0" smtClean="0"/>
              <a:t> </a:t>
            </a:r>
            <a:br>
              <a:rPr lang="en-US" dirty="0" smtClean="0"/>
            </a:br>
            <a:r>
              <a:rPr lang="en-US" dirty="0" smtClean="0"/>
              <a:t/>
            </a:r>
            <a:br>
              <a:rPr lang="en-US" dirty="0" smtClean="0"/>
            </a:br>
            <a:r>
              <a:rPr lang="en-US" dirty="0" smtClean="0"/>
              <a:t>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AND SIZE</a:t>
            </a:r>
            <a:endParaRPr lang="en-US" dirty="0"/>
          </a:p>
        </p:txBody>
      </p:sp>
      <p:sp>
        <p:nvSpPr>
          <p:cNvPr id="3" name="Content Placeholder 2"/>
          <p:cNvSpPr>
            <a:spLocks noGrp="1"/>
          </p:cNvSpPr>
          <p:nvPr>
            <p:ph idx="1"/>
          </p:nvPr>
        </p:nvSpPr>
        <p:spPr/>
        <p:txBody>
          <a:bodyPr/>
          <a:lstStyle/>
          <a:p>
            <a:r>
              <a:rPr lang="en-US" dirty="0" smtClean="0"/>
              <a:t>Surface gain in various expanders</a:t>
            </a:r>
          </a:p>
          <a:p>
            <a:r>
              <a:rPr lang="en-US" dirty="0" smtClean="0"/>
              <a:t>Spherical-25%</a:t>
            </a:r>
          </a:p>
          <a:p>
            <a:r>
              <a:rPr lang="en-US" dirty="0" smtClean="0"/>
              <a:t>Rectangular-38%</a:t>
            </a:r>
          </a:p>
          <a:p>
            <a:r>
              <a:rPr lang="en-US" dirty="0" smtClean="0"/>
              <a:t>Crescent-32%</a:t>
            </a:r>
          </a:p>
          <a:p>
            <a:r>
              <a:rPr lang="en-US" sz="2400" dirty="0" smtClean="0"/>
              <a:t>They concluded that mathematical calculations can only guide the choice of an expander. The dimensions calculated need to be multiplied by an appropriate factor for round (6), rectangular (3.75) and crescent-shaped (4.5) expanders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rectangular expanders</a:t>
            </a:r>
            <a:endParaRPr lang="en-US" dirty="0"/>
          </a:p>
        </p:txBody>
      </p:sp>
      <p:pic>
        <p:nvPicPr>
          <p:cNvPr id="4" name="Content Placeholder 3" descr="http://www.ijps.org/articles/2012/45/1/images/ijps_2012_45_1_7_96566_b2.jpg"/>
          <p:cNvPicPr>
            <a:picLocks noGrp="1"/>
          </p:cNvPicPr>
          <p:nvPr>
            <p:ph idx="1"/>
          </p:nvPr>
        </p:nvPicPr>
        <p:blipFill>
          <a:blip r:embed="rId2"/>
          <a:srcRect/>
          <a:stretch>
            <a:fillRect/>
          </a:stretch>
        </p:blipFill>
        <p:spPr bwMode="auto">
          <a:xfrm>
            <a:off x="457200" y="2057400"/>
            <a:ext cx="83820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SERIAL EXCISION</a:t>
            </a:r>
            <a:endParaRPr lang="en-US" dirty="0"/>
          </a:p>
        </p:txBody>
      </p:sp>
      <p:sp>
        <p:nvSpPr>
          <p:cNvPr id="5" name="Text Placeholder 4"/>
          <p:cNvSpPr>
            <a:spLocks noGrp="1"/>
          </p:cNvSpPr>
          <p:nvPr>
            <p:ph type="body" idx="1"/>
          </p:nvPr>
        </p:nvSpPr>
        <p:spPr/>
        <p:txBody>
          <a:bodyPr/>
          <a:lstStyle/>
          <a:p>
            <a:r>
              <a:rPr lang="en-US" dirty="0" smtClean="0"/>
              <a:t>BEFORE</a:t>
            </a:r>
            <a:endParaRPr lang="en-US" dirty="0"/>
          </a:p>
        </p:txBody>
      </p:sp>
      <p:sp>
        <p:nvSpPr>
          <p:cNvPr id="7" name="Text Placeholder 6"/>
          <p:cNvSpPr>
            <a:spLocks noGrp="1"/>
          </p:cNvSpPr>
          <p:nvPr>
            <p:ph type="body" sz="half" idx="3"/>
          </p:nvPr>
        </p:nvSpPr>
        <p:spPr/>
        <p:txBody>
          <a:bodyPr/>
          <a:lstStyle/>
          <a:p>
            <a:r>
              <a:rPr lang="en-US" dirty="0" smtClean="0"/>
              <a:t>AFTER</a:t>
            </a:r>
            <a:endParaRPr lang="en-US" dirty="0"/>
          </a:p>
        </p:txBody>
      </p:sp>
      <p:pic>
        <p:nvPicPr>
          <p:cNvPr id="11" name="Picture 2"/>
          <p:cNvPicPr>
            <a:picLocks noGrp="1" noChangeAspect="1" noChangeArrowheads="1"/>
          </p:cNvPicPr>
          <p:nvPr>
            <p:ph sz="quarter" idx="4"/>
          </p:nvPr>
        </p:nvPicPr>
        <p:blipFill>
          <a:blip r:embed="rId2" cstate="print"/>
          <a:srcRect/>
          <a:stretch>
            <a:fillRect/>
          </a:stretch>
        </p:blipFill>
        <p:spPr bwMode="auto">
          <a:xfrm>
            <a:off x="4645025" y="2922191"/>
            <a:ext cx="4041775" cy="3031331"/>
          </a:xfrm>
          <a:prstGeom prst="rect">
            <a:avLst/>
          </a:prstGeom>
          <a:noFill/>
          <a:ln w="9525">
            <a:noFill/>
            <a:miter lim="800000"/>
            <a:headEnd/>
            <a:tailEnd/>
          </a:ln>
          <a:effectLst/>
        </p:spPr>
      </p:pic>
      <p:pic>
        <p:nvPicPr>
          <p:cNvPr id="74756" name="Picture 4"/>
          <p:cNvPicPr>
            <a:picLocks noGrp="1" noChangeAspect="1" noChangeArrowheads="1"/>
          </p:cNvPicPr>
          <p:nvPr>
            <p:ph sz="quarter" idx="2"/>
          </p:nvPr>
        </p:nvPicPr>
        <p:blipFill>
          <a:blip r:embed="rId3" cstate="print"/>
          <a:srcRect/>
          <a:stretch>
            <a:fillRect/>
          </a:stretch>
        </p:blipFill>
        <p:spPr bwMode="auto">
          <a:xfrm>
            <a:off x="1089875" y="2514600"/>
            <a:ext cx="2774837" cy="38465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Spherical expander</a:t>
            </a:r>
            <a:endParaRPr lang="en-US" dirty="0"/>
          </a:p>
        </p:txBody>
      </p:sp>
      <p:pic>
        <p:nvPicPr>
          <p:cNvPr id="4" name="Content Placeholder 3" descr="http://www.ijps.org/articles/2012/45/1/images/ijps_2012_45_1_7_96566_b3.jpg"/>
          <p:cNvPicPr>
            <a:picLocks noGrp="1"/>
          </p:cNvPicPr>
          <p:nvPr>
            <p:ph idx="1"/>
          </p:nvPr>
        </p:nvPicPr>
        <p:blipFill>
          <a:blip r:embed="rId2"/>
          <a:srcRect/>
          <a:stretch>
            <a:fillRect/>
          </a:stretch>
        </p:blipFill>
        <p:spPr bwMode="auto">
          <a:xfrm>
            <a:off x="457200" y="2133600"/>
            <a:ext cx="82296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and size</a:t>
            </a:r>
            <a:endParaRPr lang="en-US" dirty="0"/>
          </a:p>
        </p:txBody>
      </p:sp>
      <p:sp>
        <p:nvSpPr>
          <p:cNvPr id="3" name="Content Placeholder 2"/>
          <p:cNvSpPr>
            <a:spLocks noGrp="1"/>
          </p:cNvSpPr>
          <p:nvPr>
            <p:ph idx="1"/>
          </p:nvPr>
        </p:nvSpPr>
        <p:spPr/>
        <p:txBody>
          <a:bodyPr/>
          <a:lstStyle/>
          <a:p>
            <a:r>
              <a:rPr lang="en-US" dirty="0" smtClean="0"/>
              <a:t>Computer aided determination</a:t>
            </a:r>
          </a:p>
          <a:p>
            <a:endParaRPr lang="en-US" dirty="0" smtClean="0"/>
          </a:p>
          <a:p>
            <a:endParaRPr lang="en-US" dirty="0" smtClean="0"/>
          </a:p>
          <a:p>
            <a:r>
              <a:rPr lang="en-US" dirty="0" smtClean="0"/>
              <a:t>3d </a:t>
            </a:r>
            <a:r>
              <a:rPr lang="en-US" dirty="0" err="1" smtClean="0"/>
              <a:t>photogrammetry</a:t>
            </a:r>
            <a:endParaRPr lang="en-US" dirty="0" smtClean="0"/>
          </a:p>
          <a:p>
            <a:endParaRPr lang="en-US" dirty="0" smtClean="0"/>
          </a:p>
          <a:p>
            <a:r>
              <a:rPr lang="en-US" dirty="0" smtClean="0"/>
              <a:t>It requires a sound clinical </a:t>
            </a:r>
            <a:r>
              <a:rPr lang="en-US" dirty="0" err="1" smtClean="0"/>
              <a:t>judgement</a:t>
            </a:r>
            <a:r>
              <a:rPr lang="en-US" dirty="0" smtClean="0"/>
              <a:t> to finally decide the shape and size of the expander.  </a:t>
            </a:r>
            <a:br>
              <a:rPr lang="en-US" dirty="0" smtClean="0"/>
            </a:br>
            <a:endParaRPr lang="en-US"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EXPANDERS</a:t>
            </a:r>
            <a:endParaRPr lang="en-US" dirty="0"/>
          </a:p>
        </p:txBody>
      </p:sp>
      <p:sp>
        <p:nvSpPr>
          <p:cNvPr id="3" name="Content Placeholder 2"/>
          <p:cNvSpPr>
            <a:spLocks noGrp="1"/>
          </p:cNvSpPr>
          <p:nvPr>
            <p:ph idx="1"/>
          </p:nvPr>
        </p:nvSpPr>
        <p:spPr/>
        <p:txBody>
          <a:bodyPr/>
          <a:lstStyle/>
          <a:p>
            <a:pPr lvl="1">
              <a:lnSpc>
                <a:spcPct val="200000"/>
              </a:lnSpc>
            </a:pPr>
            <a:r>
              <a:rPr lang="en-US" dirty="0" smtClean="0"/>
              <a:t>For irregular defects, two or more expanders</a:t>
            </a:r>
          </a:p>
          <a:p>
            <a:pPr lvl="1">
              <a:lnSpc>
                <a:spcPct val="140000"/>
              </a:lnSpc>
              <a:buFont typeface="Wingdings" pitchFamily="2" charset="2"/>
              <a:buNone/>
            </a:pPr>
            <a:r>
              <a:rPr lang="en-US" dirty="0" smtClean="0"/>
              <a:t>   may be used simultaneously</a:t>
            </a:r>
          </a:p>
          <a:p>
            <a:pPr lvl="1">
              <a:lnSpc>
                <a:spcPct val="140000"/>
              </a:lnSpc>
            </a:pPr>
            <a:r>
              <a:rPr lang="en-US" dirty="0" smtClean="0"/>
              <a:t>The defect has to be geometrically split into</a:t>
            </a:r>
          </a:p>
          <a:p>
            <a:pPr lvl="1">
              <a:lnSpc>
                <a:spcPct val="140000"/>
              </a:lnSpc>
              <a:buFont typeface="Wingdings" pitchFamily="2" charset="2"/>
              <a:buNone/>
            </a:pPr>
            <a:r>
              <a:rPr lang="en-US" dirty="0" smtClean="0"/>
              <a:t>   various figures according to the size and shape</a:t>
            </a:r>
          </a:p>
          <a:p>
            <a:pPr lvl="1">
              <a:lnSpc>
                <a:spcPct val="140000"/>
              </a:lnSpc>
              <a:buFont typeface="Wingdings" pitchFamily="2" charset="2"/>
              <a:buNone/>
            </a:pPr>
            <a:r>
              <a:rPr lang="en-US" dirty="0" smtClean="0"/>
              <a:t>   of the expanders inserted</a:t>
            </a:r>
          </a:p>
          <a:p>
            <a:pPr lvl="1">
              <a:lnSpc>
                <a:spcPct val="140000"/>
              </a:lnSpc>
            </a:pPr>
            <a:r>
              <a:rPr lang="en-US" dirty="0" smtClean="0"/>
              <a:t>A larger custom-fitted implant is more efficient than several small expanders</a:t>
            </a:r>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LARGE IMPLANT</a:t>
            </a:r>
            <a:endParaRPr lang="en-US" dirty="0"/>
          </a:p>
        </p:txBody>
      </p:sp>
      <p:pic>
        <p:nvPicPr>
          <p:cNvPr id="4" name="Content Placeholder 3" descr="http://www.ijps.org/articles/2012/45/1/images/ijps_2012_45_1_7_96566_u10.jpg"/>
          <p:cNvPicPr>
            <a:picLocks noGrp="1"/>
          </p:cNvPicPr>
          <p:nvPr>
            <p:ph idx="1"/>
          </p:nvPr>
        </p:nvPicPr>
        <p:blipFill>
          <a:blip r:embed="rId2"/>
          <a:srcRect/>
          <a:stretch>
            <a:fillRect/>
          </a:stretch>
        </p:blipFill>
        <p:spPr bwMode="auto">
          <a:xfrm>
            <a:off x="457200" y="2819400"/>
            <a:ext cx="82296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IMPLANTS</a:t>
            </a:r>
            <a:endParaRPr lang="en-US" dirty="0"/>
          </a:p>
        </p:txBody>
      </p:sp>
      <p:pic>
        <p:nvPicPr>
          <p:cNvPr id="4" name="Content Placeholder 3" descr="http://www.ijps.org/articles/2012/45/1/images/ijps_2012_45_1_7_96566_u11.jpg"/>
          <p:cNvPicPr>
            <a:picLocks noGrp="1"/>
          </p:cNvPicPr>
          <p:nvPr>
            <p:ph idx="1"/>
          </p:nvPr>
        </p:nvPicPr>
        <p:blipFill>
          <a:blip r:embed="rId2"/>
          <a:srcRect/>
          <a:stretch>
            <a:fillRect/>
          </a:stretch>
        </p:blipFill>
        <p:spPr bwMode="auto">
          <a:xfrm>
            <a:off x="457200" y="2362200"/>
            <a:ext cx="82296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EXPANDERS</a:t>
            </a:r>
            <a:endParaRPr lang="en-US" dirty="0"/>
          </a:p>
        </p:txBody>
      </p:sp>
      <p:sp>
        <p:nvSpPr>
          <p:cNvPr id="3" name="Content Placeholder 2"/>
          <p:cNvSpPr>
            <a:spLocks noGrp="1"/>
          </p:cNvSpPr>
          <p:nvPr>
            <p:ph idx="1"/>
          </p:nvPr>
        </p:nvSpPr>
        <p:spPr/>
        <p:txBody>
          <a:bodyPr/>
          <a:lstStyle/>
          <a:p>
            <a:pPr lvl="1">
              <a:lnSpc>
                <a:spcPct val="180000"/>
              </a:lnSpc>
            </a:pPr>
            <a:r>
              <a:rPr lang="en-US" dirty="0" smtClean="0"/>
              <a:t>Less time, pressure and volume are needed in a large expander to gain the same surface area that would be attained from several smaller implants. </a:t>
            </a:r>
          </a:p>
          <a:p>
            <a:pPr>
              <a:buNone/>
            </a:pP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INCISIONS</a:t>
            </a:r>
            <a:endParaRPr lang="en-US" dirty="0"/>
          </a:p>
        </p:txBody>
      </p:sp>
      <p:sp>
        <p:nvSpPr>
          <p:cNvPr id="3" name="Content Placeholder 2"/>
          <p:cNvSpPr>
            <a:spLocks noGrp="1"/>
          </p:cNvSpPr>
          <p:nvPr>
            <p:ph idx="1"/>
          </p:nvPr>
        </p:nvSpPr>
        <p:spPr/>
        <p:txBody>
          <a:bodyPr>
            <a:normAutofit fontScale="92500" lnSpcReduction="10000"/>
          </a:bodyPr>
          <a:lstStyle/>
          <a:p>
            <a:pPr lvl="1">
              <a:lnSpc>
                <a:spcPct val="230000"/>
              </a:lnSpc>
            </a:pPr>
            <a:r>
              <a:rPr lang="en-US" dirty="0" smtClean="0"/>
              <a:t>Are of considerable importance </a:t>
            </a:r>
          </a:p>
          <a:p>
            <a:pPr lvl="1"/>
            <a:r>
              <a:rPr lang="en-US" dirty="0" smtClean="0"/>
              <a:t>Have an impact on the start of the expansion</a:t>
            </a:r>
          </a:p>
          <a:p>
            <a:pPr lvl="1">
              <a:buFont typeface="Wingdings" pitchFamily="2" charset="2"/>
              <a:buNone/>
            </a:pPr>
            <a:r>
              <a:rPr lang="en-US" dirty="0" smtClean="0"/>
              <a:t>   and also the rate of complications  </a:t>
            </a:r>
          </a:p>
          <a:p>
            <a:pPr lvl="1"/>
            <a:r>
              <a:rPr lang="en-US" dirty="0" smtClean="0"/>
              <a:t>Should be incorporated into the projected</a:t>
            </a:r>
          </a:p>
          <a:p>
            <a:pPr lvl="1">
              <a:buFont typeface="Wingdings" pitchFamily="2" charset="2"/>
              <a:buNone/>
            </a:pPr>
            <a:r>
              <a:rPr lang="en-US" dirty="0" smtClean="0"/>
              <a:t>   incision ultimately left by implant removal and </a:t>
            </a:r>
          </a:p>
          <a:p>
            <a:pPr lvl="1">
              <a:buFont typeface="Wingdings" pitchFamily="2" charset="2"/>
              <a:buNone/>
            </a:pPr>
            <a:r>
              <a:rPr lang="en-US" dirty="0" smtClean="0"/>
              <a:t>   flap rotation or advancement</a:t>
            </a:r>
          </a:p>
          <a:p>
            <a:pPr lvl="1"/>
            <a:r>
              <a:rPr lang="en-US" dirty="0" smtClean="0"/>
              <a:t>Should not compromise the blood supply of the</a:t>
            </a:r>
          </a:p>
          <a:p>
            <a:pPr lvl="1">
              <a:buFont typeface="Wingdings" pitchFamily="2" charset="2"/>
              <a:buNone/>
            </a:pPr>
            <a:r>
              <a:rPr lang="en-US" dirty="0" smtClean="0"/>
              <a:t>   expanded tissue</a:t>
            </a:r>
          </a:p>
          <a:p>
            <a:pPr lvl="1"/>
            <a:r>
              <a:rPr lang="en-US" dirty="0" smtClean="0"/>
              <a:t>Should not compromise the possible</a:t>
            </a:r>
          </a:p>
          <a:p>
            <a:pPr lvl="1">
              <a:buFont typeface="Wingdings" pitchFamily="2" charset="2"/>
              <a:buNone/>
            </a:pPr>
            <a:r>
              <a:rPr lang="en-US" dirty="0" smtClean="0"/>
              <a:t>   alternative flaps</a:t>
            </a:r>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INCISIONS</a:t>
            </a:r>
            <a:endParaRPr lang="en-US" dirty="0"/>
          </a:p>
        </p:txBody>
      </p:sp>
      <p:sp>
        <p:nvSpPr>
          <p:cNvPr id="3" name="Content Placeholder 2"/>
          <p:cNvSpPr>
            <a:spLocks noGrp="1"/>
          </p:cNvSpPr>
          <p:nvPr>
            <p:ph idx="1"/>
          </p:nvPr>
        </p:nvSpPr>
        <p:spPr/>
        <p:txBody>
          <a:bodyPr/>
          <a:lstStyle/>
          <a:p>
            <a:r>
              <a:rPr lang="en-US" dirty="0" smtClean="0"/>
              <a:t>INTRALESIONAL</a:t>
            </a:r>
          </a:p>
          <a:p>
            <a:endParaRPr lang="en-US" dirty="0" smtClean="0"/>
          </a:p>
          <a:p>
            <a:r>
              <a:rPr lang="en-US" dirty="0" smtClean="0"/>
              <a:t>PARALESIONAL</a:t>
            </a:r>
          </a:p>
          <a:p>
            <a:pPr>
              <a:buNone/>
            </a:pPr>
            <a:endParaRPr lang="en-US" dirty="0" smtClean="0"/>
          </a:p>
          <a:p>
            <a:r>
              <a:rPr lang="en-US" dirty="0" smtClean="0"/>
              <a:t>REMOTE</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OF FLAPS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Most crucial for optimum use of expansion</a:t>
            </a:r>
          </a:p>
          <a:p>
            <a:pPr lvl="1">
              <a:lnSpc>
                <a:spcPct val="140000"/>
              </a:lnSpc>
            </a:pPr>
            <a:r>
              <a:rPr lang="en-US" dirty="0" smtClean="0"/>
              <a:t>Very often an </a:t>
            </a:r>
            <a:r>
              <a:rPr lang="en-US" u="sng" dirty="0" smtClean="0">
                <a:solidFill>
                  <a:srgbClr val="FF0000"/>
                </a:solidFill>
                <a:effectLst>
                  <a:outerShdw blurRad="38100" dist="38100" dir="2700000" algn="tl">
                    <a:srgbClr val="000000">
                      <a:alpha val="43137"/>
                    </a:srgbClr>
                  </a:outerShdw>
                </a:effectLst>
              </a:rPr>
              <a:t>advancement flap</a:t>
            </a:r>
            <a:r>
              <a:rPr lang="en-US" dirty="0" smtClean="0"/>
              <a:t> is used</a:t>
            </a:r>
          </a:p>
          <a:p>
            <a:pPr lvl="2"/>
            <a:r>
              <a:rPr lang="en-US" dirty="0" smtClean="0"/>
              <a:t>No additional scars are created</a:t>
            </a:r>
          </a:p>
          <a:p>
            <a:pPr lvl="1">
              <a:lnSpc>
                <a:spcPct val="120000"/>
              </a:lnSpc>
            </a:pPr>
            <a:r>
              <a:rPr lang="en-US" dirty="0" smtClean="0"/>
              <a:t>In triangular lesions or when transposition</a:t>
            </a:r>
          </a:p>
          <a:p>
            <a:pPr>
              <a:buFont typeface="Wingdings" pitchFamily="2" charset="2"/>
              <a:buNone/>
            </a:pPr>
            <a:r>
              <a:rPr lang="en-US" dirty="0" smtClean="0"/>
              <a:t>      </a:t>
            </a:r>
            <a:r>
              <a:rPr lang="en-US" sz="2400" dirty="0" smtClean="0"/>
              <a:t>is required, the expander should be placed</a:t>
            </a:r>
          </a:p>
          <a:p>
            <a:pPr>
              <a:buFont typeface="Wingdings" pitchFamily="2" charset="2"/>
              <a:buNone/>
            </a:pPr>
            <a:r>
              <a:rPr lang="en-US" sz="2400" dirty="0" smtClean="0"/>
              <a:t>       parallel to the longest side of the lesion</a:t>
            </a:r>
          </a:p>
          <a:p>
            <a:pPr lvl="1"/>
            <a:r>
              <a:rPr lang="en-US" dirty="0" smtClean="0"/>
              <a:t>Single and double</a:t>
            </a:r>
            <a:r>
              <a:rPr lang="en-US" sz="2000" dirty="0" smtClean="0"/>
              <a:t> </a:t>
            </a:r>
            <a:r>
              <a:rPr lang="en-US" dirty="0" smtClean="0"/>
              <a:t>back-cut flaps </a:t>
            </a:r>
          </a:p>
          <a:p>
            <a:pPr lvl="1">
              <a:buFont typeface="Wingdings" pitchFamily="2" charset="2"/>
              <a:buNone/>
            </a:pPr>
            <a:r>
              <a:rPr lang="en-US" sz="1800" dirty="0" smtClean="0"/>
              <a:t>                                                   (</a:t>
            </a:r>
            <a:r>
              <a:rPr lang="en-US" sz="1800" dirty="0" err="1" smtClean="0"/>
              <a:t>Zide</a:t>
            </a:r>
            <a:r>
              <a:rPr lang="en-US" sz="1800" dirty="0" smtClean="0"/>
              <a:t> and Karp et al)</a:t>
            </a:r>
          </a:p>
          <a:p>
            <a:pPr lvl="1"/>
            <a:r>
              <a:rPr lang="en-US" dirty="0" smtClean="0"/>
              <a:t>The width of the implant base helps determine </a:t>
            </a:r>
          </a:p>
          <a:p>
            <a:pPr lvl="1">
              <a:buFont typeface="Wingdings" pitchFamily="2" charset="2"/>
              <a:buNone/>
            </a:pPr>
            <a:r>
              <a:rPr lang="en-US" dirty="0" smtClean="0"/>
              <a:t>   the position of the back-cut (usually the</a:t>
            </a:r>
          </a:p>
          <a:p>
            <a:pPr lvl="1">
              <a:buFont typeface="Wingdings" pitchFamily="2" charset="2"/>
              <a:buNone/>
            </a:pPr>
            <a:r>
              <a:rPr lang="en-US" dirty="0" smtClean="0"/>
              <a:t>   middle of the expander)	</a:t>
            </a:r>
          </a:p>
          <a:p>
            <a:pPr>
              <a:buNone/>
            </a:pP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FILLING POLICY</a:t>
            </a:r>
            <a:endParaRPr lang="en-US" dirty="0"/>
          </a:p>
        </p:txBody>
      </p:sp>
      <p:sp>
        <p:nvSpPr>
          <p:cNvPr id="3" name="Content Placeholder 2"/>
          <p:cNvSpPr>
            <a:spLocks noGrp="1"/>
          </p:cNvSpPr>
          <p:nvPr>
            <p:ph idx="1"/>
          </p:nvPr>
        </p:nvSpPr>
        <p:spPr/>
        <p:txBody>
          <a:bodyPr/>
          <a:lstStyle/>
          <a:p>
            <a:pPr>
              <a:lnSpc>
                <a:spcPct val="120000"/>
              </a:lnSpc>
            </a:pPr>
            <a:r>
              <a:rPr lang="en-US" u="sng" dirty="0" smtClean="0">
                <a:solidFill>
                  <a:srgbClr val="FF0000"/>
                </a:solidFill>
              </a:rPr>
              <a:t>Outpatient</a:t>
            </a:r>
            <a:r>
              <a:rPr lang="en-US" dirty="0" smtClean="0"/>
              <a:t> procedure</a:t>
            </a:r>
          </a:p>
          <a:p>
            <a:pPr>
              <a:lnSpc>
                <a:spcPct val="120000"/>
              </a:lnSpc>
            </a:pPr>
            <a:r>
              <a:rPr lang="en-US" u="sng" dirty="0" smtClean="0">
                <a:solidFill>
                  <a:srgbClr val="FF0000"/>
                </a:solidFill>
              </a:rPr>
              <a:t>Normal saline </a:t>
            </a:r>
            <a:r>
              <a:rPr lang="en-US" dirty="0" smtClean="0"/>
              <a:t>is used</a:t>
            </a:r>
          </a:p>
          <a:p>
            <a:pPr>
              <a:lnSpc>
                <a:spcPct val="120000"/>
              </a:lnSpc>
            </a:pPr>
            <a:r>
              <a:rPr lang="en-US" dirty="0" smtClean="0"/>
              <a:t>Air or other gases are not used</a:t>
            </a:r>
          </a:p>
          <a:p>
            <a:pPr lvl="1">
              <a:lnSpc>
                <a:spcPct val="120000"/>
              </a:lnSpc>
            </a:pPr>
            <a:r>
              <a:rPr lang="en-US" dirty="0" smtClean="0"/>
              <a:t>Uncontrolled volume</a:t>
            </a:r>
          </a:p>
          <a:p>
            <a:pPr lvl="1">
              <a:lnSpc>
                <a:spcPct val="120000"/>
              </a:lnSpc>
            </a:pPr>
            <a:r>
              <a:rPr lang="en-US" dirty="0" smtClean="0"/>
              <a:t>Unstable </a:t>
            </a:r>
            <a:r>
              <a:rPr lang="en-US" dirty="0" err="1" smtClean="0"/>
              <a:t>intraluminal</a:t>
            </a:r>
            <a:r>
              <a:rPr lang="en-US" dirty="0" smtClean="0"/>
              <a:t> pressure</a:t>
            </a:r>
          </a:p>
          <a:p>
            <a:pPr lvl="1">
              <a:lnSpc>
                <a:spcPct val="120000"/>
              </a:lnSpc>
            </a:pPr>
            <a:r>
              <a:rPr lang="en-US" dirty="0" smtClean="0"/>
              <a:t>Risk of air embolism</a:t>
            </a:r>
          </a:p>
          <a:p>
            <a:pPr>
              <a:lnSpc>
                <a:spcPct val="120000"/>
              </a:lnSpc>
            </a:pPr>
            <a:r>
              <a:rPr lang="en-US" dirty="0" smtClean="0"/>
              <a:t>A normal syringe with 23-25 gauge needle</a:t>
            </a:r>
          </a:p>
          <a:p>
            <a:pPr>
              <a:lnSpc>
                <a:spcPct val="120000"/>
              </a:lnSpc>
            </a:pPr>
            <a:r>
              <a:rPr lang="en-US" dirty="0" smtClean="0"/>
              <a:t>Filling kit – for multiple expanders</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INTRODUCTION	</a:t>
            </a:r>
            <a:endParaRPr lang="en-US" dirty="0"/>
          </a:p>
        </p:txBody>
      </p:sp>
      <p:sp>
        <p:nvSpPr>
          <p:cNvPr id="6" name="Content Placeholder 5"/>
          <p:cNvSpPr>
            <a:spLocks noGrp="1"/>
          </p:cNvSpPr>
          <p:nvPr>
            <p:ph idx="1"/>
          </p:nvPr>
        </p:nvSpPr>
        <p:spPr/>
        <p:txBody>
          <a:bodyPr/>
          <a:lstStyle/>
          <a:p>
            <a:pPr>
              <a:lnSpc>
                <a:spcPct val="90000"/>
              </a:lnSpc>
            </a:pPr>
            <a:r>
              <a:rPr lang="en-US" dirty="0" smtClean="0"/>
              <a:t>An important advance in plastic</a:t>
            </a:r>
          </a:p>
          <a:p>
            <a:pPr>
              <a:lnSpc>
                <a:spcPct val="90000"/>
              </a:lnSpc>
              <a:buFont typeface="Wingdings" pitchFamily="2" charset="2"/>
              <a:buNone/>
            </a:pPr>
            <a:r>
              <a:rPr lang="en-US" dirty="0" smtClean="0"/>
              <a:t>   and reconstructive surgery</a:t>
            </a:r>
          </a:p>
          <a:p>
            <a:pPr>
              <a:lnSpc>
                <a:spcPct val="120000"/>
              </a:lnSpc>
            </a:pPr>
            <a:r>
              <a:rPr lang="en-US" dirty="0" smtClean="0"/>
              <a:t>Reliable method of providing additional</a:t>
            </a:r>
          </a:p>
          <a:p>
            <a:pPr>
              <a:buFont typeface="Wingdings" pitchFamily="2" charset="2"/>
              <a:buNone/>
            </a:pPr>
            <a:r>
              <a:rPr lang="en-US" dirty="0" smtClean="0"/>
              <a:t>   </a:t>
            </a:r>
            <a:r>
              <a:rPr lang="en-US" dirty="0" err="1" smtClean="0"/>
              <a:t>cutaneous</a:t>
            </a:r>
            <a:r>
              <a:rPr lang="en-US" dirty="0" smtClean="0"/>
              <a:t> tissue with </a:t>
            </a:r>
            <a:r>
              <a:rPr lang="en-US" u="sng" dirty="0" smtClean="0">
                <a:solidFill>
                  <a:srgbClr val="FF0000"/>
                </a:solidFill>
                <a:effectLst>
                  <a:outerShdw blurRad="38100" dist="38100" dir="2700000" algn="tl">
                    <a:srgbClr val="000000">
                      <a:alpha val="43137"/>
                    </a:srgbClr>
                  </a:outerShdw>
                </a:effectLst>
              </a:rPr>
              <a:t>optimal matching </a:t>
            </a:r>
          </a:p>
          <a:p>
            <a:pPr>
              <a:buFont typeface="Wingdings" pitchFamily="2" charset="2"/>
              <a:buNone/>
            </a:pPr>
            <a:r>
              <a:rPr lang="en-US" dirty="0" smtClean="0"/>
              <a:t>   and to avoid unacceptable donor sites </a:t>
            </a:r>
          </a:p>
          <a:p>
            <a:pPr>
              <a:lnSpc>
                <a:spcPct val="130000"/>
              </a:lnSpc>
            </a:pPr>
            <a:r>
              <a:rPr lang="en-US" dirty="0" smtClean="0"/>
              <a:t>Forms an important step of the reconstructive ladder</a:t>
            </a:r>
          </a:p>
          <a:p>
            <a:pPr>
              <a:lnSpc>
                <a:spcPct val="130000"/>
              </a:lnSpc>
            </a:pPr>
            <a:r>
              <a:rPr lang="en-US" dirty="0" smtClean="0"/>
              <a:t>Helps in covering </a:t>
            </a:r>
            <a:r>
              <a:rPr lang="en-US" u="sng" dirty="0" smtClean="0">
                <a:solidFill>
                  <a:srgbClr val="FF0000"/>
                </a:solidFill>
                <a:effectLst>
                  <a:outerShdw blurRad="38100" dist="38100" dir="2700000" algn="tl">
                    <a:srgbClr val="000000">
                      <a:alpha val="43137"/>
                    </a:srgbClr>
                  </a:outerShdw>
                </a:effectLst>
              </a:rPr>
              <a:t>complex defects</a:t>
            </a:r>
          </a:p>
          <a:p>
            <a:pPr>
              <a:lnSpc>
                <a:spcPct val="130000"/>
              </a:lnSpc>
            </a:pPr>
            <a:r>
              <a:rPr lang="en-US" dirty="0" smtClean="0"/>
              <a:t>Comparable to the </a:t>
            </a:r>
            <a:r>
              <a:rPr lang="en-US" dirty="0" smtClean="0">
                <a:solidFill>
                  <a:srgbClr val="FF0000"/>
                </a:solidFill>
                <a:effectLst>
                  <a:outerShdw blurRad="38100" dist="38100" dir="2700000" algn="tl">
                    <a:srgbClr val="000000">
                      <a:alpha val="43137"/>
                    </a:srgbClr>
                  </a:outerShdw>
                </a:effectLst>
              </a:rPr>
              <a:t>‘</a:t>
            </a:r>
            <a:r>
              <a:rPr lang="en-US" u="sng" dirty="0" smtClean="0">
                <a:solidFill>
                  <a:srgbClr val="FF0000"/>
                </a:solidFill>
                <a:effectLst>
                  <a:outerShdw blurRad="38100" dist="38100" dir="2700000" algn="tl">
                    <a:srgbClr val="000000">
                      <a:alpha val="43137"/>
                    </a:srgbClr>
                  </a:outerShdw>
                </a:effectLst>
              </a:rPr>
              <a:t>delay’</a:t>
            </a:r>
            <a:r>
              <a:rPr lang="en-US" dirty="0" smtClean="0"/>
              <a:t> phenomenon</a:t>
            </a:r>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FILLING OF IMPLANT</a:t>
            </a:r>
            <a:endParaRPr lang="en-US" dirty="0"/>
          </a:p>
        </p:txBody>
      </p:sp>
      <p:pic>
        <p:nvPicPr>
          <p:cNvPr id="7" name="Picture 2" descr="C:\Users\DR HEMANT\Pictures\fill.jpg"/>
          <p:cNvPicPr>
            <a:picLocks noGrp="1" noChangeAspect="1" noChangeArrowheads="1"/>
          </p:cNvPicPr>
          <p:nvPr>
            <p:ph sz="half" idx="1"/>
          </p:nvPr>
        </p:nvPicPr>
        <p:blipFill>
          <a:blip r:embed="rId2"/>
          <a:srcRect/>
          <a:stretch>
            <a:fillRect/>
          </a:stretch>
        </p:blipFill>
        <p:spPr bwMode="auto">
          <a:xfrm>
            <a:off x="172787" y="2590800"/>
            <a:ext cx="4425398" cy="2971800"/>
          </a:xfrm>
          <a:prstGeom prst="rect">
            <a:avLst/>
          </a:prstGeom>
          <a:noFill/>
        </p:spPr>
      </p:pic>
      <p:pic>
        <p:nvPicPr>
          <p:cNvPr id="8" name="Picture 3" descr="C:\Users\DR HEMANT\Pictures\filling kit.jpg"/>
          <p:cNvPicPr>
            <a:picLocks noGrp="1" noChangeAspect="1" noChangeArrowheads="1"/>
          </p:cNvPicPr>
          <p:nvPr>
            <p:ph sz="half" idx="2"/>
          </p:nvPr>
        </p:nvPicPr>
        <p:blipFill>
          <a:blip r:embed="rId3"/>
          <a:srcRect/>
          <a:stretch>
            <a:fillRect/>
          </a:stretch>
        </p:blipFill>
        <p:spPr bwMode="auto">
          <a:xfrm>
            <a:off x="4831726" y="2362200"/>
            <a:ext cx="4012163" cy="34290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FILLING POLICY</a:t>
            </a:r>
            <a:endParaRPr lang="en-US" dirty="0"/>
          </a:p>
        </p:txBody>
      </p:sp>
      <p:sp>
        <p:nvSpPr>
          <p:cNvPr id="3" name="Content Placeholder 2"/>
          <p:cNvSpPr>
            <a:spLocks noGrp="1"/>
          </p:cNvSpPr>
          <p:nvPr>
            <p:ph idx="1"/>
          </p:nvPr>
        </p:nvSpPr>
        <p:spPr/>
        <p:txBody>
          <a:bodyPr>
            <a:normAutofit lnSpcReduction="10000"/>
          </a:bodyPr>
          <a:lstStyle/>
          <a:p>
            <a:r>
              <a:rPr lang="en-US" sz="2800" u="sng" dirty="0" smtClean="0">
                <a:solidFill>
                  <a:srgbClr val="FF0000"/>
                </a:solidFill>
                <a:effectLst>
                  <a:outerShdw blurRad="38100" dist="38100" dir="2700000" algn="tl">
                    <a:srgbClr val="000000">
                      <a:alpha val="43137"/>
                    </a:srgbClr>
                  </a:outerShdw>
                </a:effectLst>
              </a:rPr>
              <a:t>First filling</a:t>
            </a:r>
          </a:p>
          <a:p>
            <a:pPr lvl="1"/>
            <a:r>
              <a:rPr lang="en-US" dirty="0" smtClean="0"/>
              <a:t>In the operating room</a:t>
            </a:r>
          </a:p>
          <a:p>
            <a:pPr lvl="1"/>
            <a:r>
              <a:rPr lang="en-US" dirty="0" smtClean="0"/>
              <a:t>Obliterates the dead space</a:t>
            </a:r>
          </a:p>
          <a:p>
            <a:pPr lvl="1"/>
            <a:r>
              <a:rPr lang="en-US" dirty="0" smtClean="0"/>
              <a:t>Decreases risk of hematoma, </a:t>
            </a:r>
            <a:r>
              <a:rPr lang="en-US" dirty="0" err="1" smtClean="0"/>
              <a:t>seroma</a:t>
            </a:r>
            <a:r>
              <a:rPr lang="en-US" dirty="0" smtClean="0"/>
              <a:t>, and </a:t>
            </a:r>
          </a:p>
          <a:p>
            <a:pPr lvl="1">
              <a:buFont typeface="Wingdings" pitchFamily="2" charset="2"/>
              <a:buNone/>
            </a:pPr>
            <a:r>
              <a:rPr lang="en-US" dirty="0" smtClean="0"/>
              <a:t>   infection</a:t>
            </a:r>
          </a:p>
          <a:p>
            <a:pPr lvl="1"/>
            <a:r>
              <a:rPr lang="en-US" dirty="0" smtClean="0"/>
              <a:t>Checks for leaks, kinking of the tube</a:t>
            </a:r>
          </a:p>
          <a:p>
            <a:pPr lvl="1"/>
            <a:r>
              <a:rPr lang="en-US" dirty="0" smtClean="0"/>
              <a:t>10% of the expander nominal volume</a:t>
            </a:r>
          </a:p>
          <a:p>
            <a:r>
              <a:rPr lang="en-US" sz="2800" u="sng" dirty="0" smtClean="0">
                <a:solidFill>
                  <a:srgbClr val="FF0000"/>
                </a:solidFill>
                <a:effectLst>
                  <a:outerShdw blurRad="38100" dist="38100" dir="2700000" algn="tl">
                    <a:srgbClr val="000000">
                      <a:alpha val="43137"/>
                    </a:srgbClr>
                  </a:outerShdw>
                </a:effectLst>
              </a:rPr>
              <a:t>Subsequent fillings</a:t>
            </a:r>
          </a:p>
          <a:p>
            <a:pPr lvl="1"/>
            <a:r>
              <a:rPr lang="en-US" dirty="0" smtClean="0"/>
              <a:t>10-20% of the expander nominal volume</a:t>
            </a:r>
          </a:p>
          <a:p>
            <a:pPr lvl="1"/>
            <a:r>
              <a:rPr lang="en-US" dirty="0" smtClean="0"/>
              <a:t>Intervals ranging ½ to 2 weeks</a:t>
            </a:r>
          </a:p>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FILLING POLICY</a:t>
            </a:r>
            <a:endParaRPr lang="en-US" dirty="0"/>
          </a:p>
        </p:txBody>
      </p:sp>
      <p:sp>
        <p:nvSpPr>
          <p:cNvPr id="3" name="Content Placeholder 2"/>
          <p:cNvSpPr>
            <a:spLocks noGrp="1"/>
          </p:cNvSpPr>
          <p:nvPr>
            <p:ph idx="1"/>
          </p:nvPr>
        </p:nvSpPr>
        <p:spPr/>
        <p:txBody>
          <a:bodyPr>
            <a:normAutofit lnSpcReduction="10000"/>
          </a:bodyPr>
          <a:lstStyle/>
          <a:p>
            <a:pPr>
              <a:lnSpc>
                <a:spcPct val="110000"/>
              </a:lnSpc>
            </a:pPr>
            <a:r>
              <a:rPr lang="en-US" sz="2400" dirty="0" smtClean="0"/>
              <a:t>Under strict </a:t>
            </a:r>
            <a:r>
              <a:rPr lang="en-US" sz="2400" u="sng" dirty="0" smtClean="0">
                <a:solidFill>
                  <a:srgbClr val="FF0000"/>
                </a:solidFill>
              </a:rPr>
              <a:t>aseptic conditions</a:t>
            </a:r>
          </a:p>
          <a:p>
            <a:pPr>
              <a:lnSpc>
                <a:spcPct val="110000"/>
              </a:lnSpc>
            </a:pPr>
            <a:r>
              <a:rPr lang="en-US" sz="2400" dirty="0" smtClean="0"/>
              <a:t>In children, EMLA may be used</a:t>
            </a:r>
          </a:p>
          <a:p>
            <a:pPr>
              <a:lnSpc>
                <a:spcPct val="110000"/>
              </a:lnSpc>
            </a:pPr>
            <a:r>
              <a:rPr lang="en-US" sz="2400" dirty="0" smtClean="0"/>
              <a:t>The needle penetrates the skin at 90</a:t>
            </a:r>
          </a:p>
          <a:p>
            <a:pPr>
              <a:lnSpc>
                <a:spcPct val="110000"/>
              </a:lnSpc>
              <a:buFont typeface="Wingdings" pitchFamily="2" charset="2"/>
              <a:buNone/>
            </a:pPr>
            <a:r>
              <a:rPr lang="en-US" sz="2400" dirty="0" smtClean="0"/>
              <a:t>   degree angle</a:t>
            </a:r>
          </a:p>
          <a:p>
            <a:pPr>
              <a:lnSpc>
                <a:spcPct val="110000"/>
              </a:lnSpc>
            </a:pPr>
            <a:r>
              <a:rPr lang="en-US" sz="2400" u="sng" dirty="0" smtClean="0">
                <a:solidFill>
                  <a:srgbClr val="FF0000"/>
                </a:solidFill>
              </a:rPr>
              <a:t>Communicate</a:t>
            </a:r>
            <a:r>
              <a:rPr lang="en-US" sz="2400" dirty="0" smtClean="0"/>
              <a:t> with the patient regarding pain and discomfort</a:t>
            </a:r>
          </a:p>
          <a:p>
            <a:pPr>
              <a:lnSpc>
                <a:spcPct val="110000"/>
              </a:lnSpc>
            </a:pPr>
            <a:r>
              <a:rPr lang="en-US" sz="2400" dirty="0" smtClean="0"/>
              <a:t>Filling is continued till</a:t>
            </a:r>
          </a:p>
          <a:p>
            <a:pPr lvl="1">
              <a:lnSpc>
                <a:spcPct val="110000"/>
              </a:lnSpc>
            </a:pPr>
            <a:r>
              <a:rPr lang="en-US" sz="2000" dirty="0" smtClean="0"/>
              <a:t>Patient complains of </a:t>
            </a:r>
            <a:r>
              <a:rPr lang="en-US" sz="2000" u="sng" dirty="0" smtClean="0">
                <a:solidFill>
                  <a:srgbClr val="FF0000"/>
                </a:solidFill>
              </a:rPr>
              <a:t>pain</a:t>
            </a:r>
          </a:p>
          <a:p>
            <a:pPr lvl="1">
              <a:lnSpc>
                <a:spcPct val="110000"/>
              </a:lnSpc>
            </a:pPr>
            <a:r>
              <a:rPr lang="en-US" sz="2000" u="sng" dirty="0" smtClean="0">
                <a:solidFill>
                  <a:srgbClr val="FF0000"/>
                </a:solidFill>
              </a:rPr>
              <a:t>Blanching</a:t>
            </a:r>
            <a:r>
              <a:rPr lang="en-US" sz="2000" dirty="0" smtClean="0"/>
              <a:t> of skin</a:t>
            </a:r>
          </a:p>
          <a:p>
            <a:pPr>
              <a:lnSpc>
                <a:spcPct val="110000"/>
              </a:lnSpc>
            </a:pPr>
            <a:r>
              <a:rPr lang="en-US" sz="2400" dirty="0" smtClean="0"/>
              <a:t>Withdrawal of small amount of saline</a:t>
            </a:r>
          </a:p>
          <a:p>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a:t>
            </a:r>
            <a:endParaRPr lang="en-US" dirty="0"/>
          </a:p>
        </p:txBody>
      </p:sp>
      <p:sp>
        <p:nvSpPr>
          <p:cNvPr id="3" name="Content Placeholder 2"/>
          <p:cNvSpPr>
            <a:spLocks noGrp="1"/>
          </p:cNvSpPr>
          <p:nvPr>
            <p:ph idx="1"/>
          </p:nvPr>
        </p:nvSpPr>
        <p:spPr/>
        <p:txBody>
          <a:bodyPr>
            <a:normAutofit fontScale="92500" lnSpcReduction="10000"/>
          </a:bodyPr>
          <a:lstStyle/>
          <a:p>
            <a:pPr>
              <a:lnSpc>
                <a:spcPct val="140000"/>
              </a:lnSpc>
            </a:pPr>
            <a:r>
              <a:rPr lang="en-US" sz="3000" u="sng" dirty="0" smtClean="0">
                <a:solidFill>
                  <a:srgbClr val="FF0000"/>
                </a:solidFill>
                <a:effectLst>
                  <a:outerShdw blurRad="38100" dist="38100" dir="2700000" algn="tl">
                    <a:srgbClr val="000000">
                      <a:alpha val="43137"/>
                    </a:srgbClr>
                  </a:outerShdw>
                </a:effectLst>
              </a:rPr>
              <a:t>Major parameters</a:t>
            </a:r>
          </a:p>
          <a:p>
            <a:pPr lvl="1">
              <a:lnSpc>
                <a:spcPct val="140000"/>
              </a:lnSpc>
            </a:pPr>
            <a:r>
              <a:rPr lang="en-US" dirty="0" err="1" smtClean="0"/>
              <a:t>Intraluminal</a:t>
            </a:r>
            <a:r>
              <a:rPr lang="en-US" dirty="0" smtClean="0"/>
              <a:t> pressure</a:t>
            </a:r>
          </a:p>
          <a:p>
            <a:pPr lvl="1">
              <a:lnSpc>
                <a:spcPct val="140000"/>
              </a:lnSpc>
            </a:pPr>
            <a:r>
              <a:rPr lang="en-US" dirty="0" smtClean="0"/>
              <a:t>Circulation of the expanded tissue</a:t>
            </a:r>
          </a:p>
          <a:p>
            <a:pPr>
              <a:lnSpc>
                <a:spcPct val="140000"/>
              </a:lnSpc>
            </a:pPr>
            <a:r>
              <a:rPr lang="en-US" sz="3000" u="sng" dirty="0" smtClean="0">
                <a:solidFill>
                  <a:srgbClr val="FF0000"/>
                </a:solidFill>
                <a:effectLst>
                  <a:outerShdw blurRad="38100" dist="38100" dir="2700000" algn="tl">
                    <a:srgbClr val="000000">
                      <a:alpha val="43137"/>
                    </a:srgbClr>
                  </a:outerShdw>
                </a:effectLst>
              </a:rPr>
              <a:t>Subjective evaluation</a:t>
            </a:r>
            <a:endParaRPr lang="en-US" u="sng" dirty="0" smtClean="0">
              <a:solidFill>
                <a:srgbClr val="FF0000"/>
              </a:solidFill>
              <a:effectLst>
                <a:outerShdw blurRad="38100" dist="38100" dir="2700000" algn="tl">
                  <a:srgbClr val="000000">
                    <a:alpha val="43137"/>
                  </a:srgbClr>
                </a:outerShdw>
              </a:effectLst>
            </a:endParaRPr>
          </a:p>
          <a:p>
            <a:pPr lvl="1">
              <a:lnSpc>
                <a:spcPct val="140000"/>
              </a:lnSpc>
            </a:pPr>
            <a:r>
              <a:rPr lang="en-US" dirty="0" smtClean="0"/>
              <a:t>Pain	</a:t>
            </a:r>
          </a:p>
          <a:p>
            <a:pPr lvl="1">
              <a:lnSpc>
                <a:spcPct val="140000"/>
              </a:lnSpc>
            </a:pPr>
            <a:r>
              <a:rPr lang="en-US" dirty="0" smtClean="0"/>
              <a:t>Skin blanching</a:t>
            </a:r>
          </a:p>
          <a:p>
            <a:pPr lvl="1">
              <a:lnSpc>
                <a:spcPct val="140000"/>
              </a:lnSpc>
            </a:pPr>
            <a:r>
              <a:rPr lang="en-US" dirty="0" smtClean="0"/>
              <a:t>Implant pressure by palpation</a:t>
            </a:r>
          </a:p>
          <a:p>
            <a:pPr lvl="1">
              <a:lnSpc>
                <a:spcPct val="140000"/>
              </a:lnSpc>
            </a:pPr>
            <a:r>
              <a:rPr lang="en-US" dirty="0" smtClean="0"/>
              <a:t>Capillary refill</a:t>
            </a:r>
          </a:p>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a:t>
            </a:r>
            <a:endParaRPr lang="en-US" dirty="0"/>
          </a:p>
        </p:txBody>
      </p:sp>
      <p:sp>
        <p:nvSpPr>
          <p:cNvPr id="3" name="Content Placeholder 2"/>
          <p:cNvSpPr>
            <a:spLocks noGrp="1"/>
          </p:cNvSpPr>
          <p:nvPr>
            <p:ph idx="1"/>
          </p:nvPr>
        </p:nvSpPr>
        <p:spPr/>
        <p:txBody>
          <a:bodyPr>
            <a:normAutofit lnSpcReduction="10000"/>
          </a:bodyPr>
          <a:lstStyle/>
          <a:p>
            <a:pPr>
              <a:lnSpc>
                <a:spcPct val="150000"/>
              </a:lnSpc>
            </a:pPr>
            <a:r>
              <a:rPr lang="en-US" sz="3200" u="sng" dirty="0" smtClean="0">
                <a:solidFill>
                  <a:srgbClr val="FF0000"/>
                </a:solidFill>
                <a:effectLst>
                  <a:outerShdw blurRad="38100" dist="38100" dir="2700000" algn="tl">
                    <a:srgbClr val="000000">
                      <a:alpha val="43137"/>
                    </a:srgbClr>
                  </a:outerShdw>
                </a:effectLst>
              </a:rPr>
              <a:t>Objective evaluation</a:t>
            </a:r>
          </a:p>
          <a:p>
            <a:pPr lvl="1">
              <a:lnSpc>
                <a:spcPct val="150000"/>
              </a:lnSpc>
            </a:pPr>
            <a:r>
              <a:rPr lang="en-US" dirty="0" err="1" smtClean="0"/>
              <a:t>Intraluminal</a:t>
            </a:r>
            <a:r>
              <a:rPr lang="en-US" dirty="0" smtClean="0"/>
              <a:t> pressure monitoring</a:t>
            </a:r>
          </a:p>
          <a:p>
            <a:pPr lvl="2">
              <a:lnSpc>
                <a:spcPct val="150000"/>
              </a:lnSpc>
            </a:pPr>
            <a:r>
              <a:rPr lang="en-US" u="sng" dirty="0" smtClean="0">
                <a:solidFill>
                  <a:srgbClr val="FF0000"/>
                </a:solidFill>
              </a:rPr>
              <a:t>Hand-held pressure monitor </a:t>
            </a:r>
            <a:r>
              <a:rPr lang="en-US" dirty="0" smtClean="0"/>
              <a:t>system</a:t>
            </a:r>
          </a:p>
          <a:p>
            <a:pPr lvl="2">
              <a:lnSpc>
                <a:spcPct val="150000"/>
              </a:lnSpc>
            </a:pPr>
            <a:r>
              <a:rPr lang="en-US" dirty="0" smtClean="0"/>
              <a:t>Sterile, disposable tissue expander monitor set</a:t>
            </a:r>
          </a:p>
          <a:p>
            <a:pPr lvl="1">
              <a:lnSpc>
                <a:spcPct val="150000"/>
              </a:lnSpc>
            </a:pPr>
            <a:r>
              <a:rPr lang="en-US" dirty="0" smtClean="0"/>
              <a:t>Skin </a:t>
            </a:r>
            <a:r>
              <a:rPr lang="en-US" u="sng" dirty="0" err="1" smtClean="0">
                <a:solidFill>
                  <a:srgbClr val="FF0000"/>
                </a:solidFill>
              </a:rPr>
              <a:t>tensionmetry</a:t>
            </a:r>
            <a:endParaRPr lang="en-US" u="sng" dirty="0" smtClean="0">
              <a:solidFill>
                <a:srgbClr val="FF0000"/>
              </a:solidFill>
            </a:endParaRPr>
          </a:p>
          <a:p>
            <a:pPr lvl="1">
              <a:lnSpc>
                <a:spcPct val="150000"/>
              </a:lnSpc>
            </a:pPr>
            <a:r>
              <a:rPr lang="en-US" dirty="0" err="1" smtClean="0"/>
              <a:t>Transcutaneous</a:t>
            </a:r>
            <a:r>
              <a:rPr lang="en-US" dirty="0" smtClean="0"/>
              <a:t> </a:t>
            </a:r>
            <a:r>
              <a:rPr lang="en-US" u="sng" dirty="0" smtClean="0">
                <a:solidFill>
                  <a:srgbClr val="FF0000"/>
                </a:solidFill>
              </a:rPr>
              <a:t>pO2</a:t>
            </a:r>
            <a:r>
              <a:rPr lang="en-US" dirty="0" smtClean="0"/>
              <a:t> measurement</a:t>
            </a:r>
          </a:p>
          <a:p>
            <a:pPr lvl="1">
              <a:lnSpc>
                <a:spcPct val="150000"/>
              </a:lnSpc>
            </a:pPr>
            <a:r>
              <a:rPr lang="en-US" dirty="0" smtClean="0"/>
              <a:t>Laser </a:t>
            </a:r>
            <a:r>
              <a:rPr lang="en-US" dirty="0" err="1" smtClean="0"/>
              <a:t>doppler</a:t>
            </a:r>
            <a:r>
              <a:rPr lang="en-US" dirty="0" smtClean="0"/>
              <a:t> </a:t>
            </a:r>
            <a:r>
              <a:rPr lang="en-US" dirty="0" err="1" smtClean="0"/>
              <a:t>flowmetry</a:t>
            </a:r>
            <a:r>
              <a:rPr lang="en-US" dirty="0" smtClean="0"/>
              <a:t> </a:t>
            </a:r>
          </a:p>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TECHNIQUES</a:t>
            </a:r>
            <a:endParaRPr lang="en-US" dirty="0"/>
          </a:p>
        </p:txBody>
      </p:sp>
      <p:sp>
        <p:nvSpPr>
          <p:cNvPr id="3" name="Content Placeholder 2"/>
          <p:cNvSpPr>
            <a:spLocks noGrp="1"/>
          </p:cNvSpPr>
          <p:nvPr>
            <p:ph idx="1"/>
          </p:nvPr>
        </p:nvSpPr>
        <p:spPr/>
        <p:txBody>
          <a:bodyPr/>
          <a:lstStyle/>
          <a:p>
            <a:pPr>
              <a:lnSpc>
                <a:spcPct val="120000"/>
              </a:lnSpc>
            </a:pPr>
            <a:r>
              <a:rPr lang="en-US" sz="2800" u="sng" dirty="0" smtClean="0">
                <a:solidFill>
                  <a:srgbClr val="FF0000"/>
                </a:solidFill>
                <a:effectLst>
                  <a:outerShdw blurRad="38100" dist="38100" dir="2700000" algn="tl">
                    <a:srgbClr val="000000">
                      <a:alpha val="43137"/>
                    </a:srgbClr>
                  </a:outerShdw>
                </a:effectLst>
              </a:rPr>
              <a:t>Rapid tissue expansion </a:t>
            </a:r>
            <a:r>
              <a:rPr lang="en-US" sz="2000" dirty="0" smtClean="0"/>
              <a:t>(Marks et al)</a:t>
            </a:r>
            <a:endParaRPr lang="en-US" dirty="0" smtClean="0"/>
          </a:p>
          <a:p>
            <a:pPr lvl="1">
              <a:lnSpc>
                <a:spcPct val="120000"/>
              </a:lnSpc>
            </a:pPr>
            <a:r>
              <a:rPr lang="en-US" dirty="0" smtClean="0"/>
              <a:t>Maximal tolerable volume each day for 7-10 days</a:t>
            </a:r>
          </a:p>
          <a:p>
            <a:pPr lvl="1">
              <a:lnSpc>
                <a:spcPct val="120000"/>
              </a:lnSpc>
            </a:pPr>
            <a:r>
              <a:rPr lang="en-US" dirty="0" smtClean="0"/>
              <a:t>May cause loss of skin sensitivity</a:t>
            </a:r>
          </a:p>
          <a:p>
            <a:pPr>
              <a:lnSpc>
                <a:spcPct val="120000"/>
              </a:lnSpc>
            </a:pPr>
            <a:r>
              <a:rPr lang="en-US" sz="2800" u="sng" dirty="0" smtClean="0">
                <a:solidFill>
                  <a:srgbClr val="FF0000"/>
                </a:solidFill>
                <a:effectLst>
                  <a:outerShdw blurRad="38100" dist="38100" dir="2700000" algn="tl">
                    <a:srgbClr val="000000">
                      <a:alpha val="43137"/>
                    </a:srgbClr>
                  </a:outerShdw>
                </a:effectLst>
              </a:rPr>
              <a:t>Overfilling technique</a:t>
            </a:r>
          </a:p>
          <a:p>
            <a:pPr lvl="1">
              <a:lnSpc>
                <a:spcPct val="120000"/>
              </a:lnSpc>
            </a:pPr>
            <a:r>
              <a:rPr lang="en-US" dirty="0" smtClean="0"/>
              <a:t>Pressure increase to a point at which the dermal capillary flow is zero or patient experiences severe discomfort</a:t>
            </a:r>
          </a:p>
          <a:p>
            <a:pPr lvl="1">
              <a:lnSpc>
                <a:spcPct val="120000"/>
              </a:lnSpc>
            </a:pPr>
            <a:r>
              <a:rPr lang="en-US" dirty="0" smtClean="0"/>
              <a:t>Average volume gain of 59%</a:t>
            </a:r>
          </a:p>
          <a:p>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TECHNIQUES</a:t>
            </a:r>
            <a:endParaRPr lang="en-US" dirty="0"/>
          </a:p>
        </p:txBody>
      </p:sp>
      <p:sp>
        <p:nvSpPr>
          <p:cNvPr id="3" name="Content Placeholder 2"/>
          <p:cNvSpPr>
            <a:spLocks noGrp="1"/>
          </p:cNvSpPr>
          <p:nvPr>
            <p:ph idx="1"/>
          </p:nvPr>
        </p:nvSpPr>
        <p:spPr/>
        <p:txBody>
          <a:bodyPr>
            <a:normAutofit lnSpcReduction="10000"/>
          </a:bodyPr>
          <a:lstStyle/>
          <a:p>
            <a:pPr>
              <a:lnSpc>
                <a:spcPct val="140000"/>
              </a:lnSpc>
            </a:pPr>
            <a:r>
              <a:rPr lang="en-US" sz="2800" u="sng" dirty="0" smtClean="0">
                <a:solidFill>
                  <a:srgbClr val="FF0000"/>
                </a:solidFill>
                <a:effectLst>
                  <a:outerShdw blurRad="38100" dist="38100" dir="2700000" algn="tl">
                    <a:srgbClr val="000000">
                      <a:alpha val="43137"/>
                    </a:srgbClr>
                  </a:outerShdw>
                </a:effectLst>
              </a:rPr>
              <a:t>Continuous tissue expansion</a:t>
            </a:r>
          </a:p>
          <a:p>
            <a:pPr lvl="1">
              <a:lnSpc>
                <a:spcPct val="140000"/>
              </a:lnSpc>
            </a:pPr>
            <a:r>
              <a:rPr lang="en-US" dirty="0" smtClean="0"/>
              <a:t>Filling pressure is maintained slightly less than capillary filling pressure for few days</a:t>
            </a:r>
          </a:p>
          <a:p>
            <a:pPr lvl="1">
              <a:lnSpc>
                <a:spcPct val="140000"/>
              </a:lnSpc>
            </a:pPr>
            <a:r>
              <a:rPr lang="en-US" dirty="0" smtClean="0"/>
              <a:t>Using controlled continuous tissue expansion pump system</a:t>
            </a:r>
          </a:p>
          <a:p>
            <a:pPr>
              <a:lnSpc>
                <a:spcPct val="140000"/>
              </a:lnSpc>
            </a:pPr>
            <a:r>
              <a:rPr lang="en-US" sz="2800" u="sng" dirty="0" smtClean="0">
                <a:solidFill>
                  <a:srgbClr val="FF0000"/>
                </a:solidFill>
                <a:effectLst>
                  <a:outerShdw blurRad="38100" dist="38100" dir="2700000" algn="tl">
                    <a:srgbClr val="000000">
                      <a:alpha val="43137"/>
                    </a:srgbClr>
                  </a:outerShdw>
                </a:effectLst>
              </a:rPr>
              <a:t>Cycled hyperinflation</a:t>
            </a:r>
          </a:p>
          <a:p>
            <a:pPr lvl="1">
              <a:lnSpc>
                <a:spcPct val="140000"/>
              </a:lnSpc>
            </a:pPr>
            <a:r>
              <a:rPr lang="en-US" dirty="0" smtClean="0"/>
              <a:t>Cyclical hyperinflation and deflation at each filling session</a:t>
            </a:r>
          </a:p>
          <a:p>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smtClean="0"/>
              <a:t>INTRAOPERATIVE TISSUE EXPANSION </a:t>
            </a:r>
            <a:endParaRPr lang="en-US" dirty="0"/>
          </a:p>
        </p:txBody>
      </p:sp>
      <p:sp>
        <p:nvSpPr>
          <p:cNvPr id="3" name="Content Placeholder 2"/>
          <p:cNvSpPr>
            <a:spLocks noGrp="1"/>
          </p:cNvSpPr>
          <p:nvPr>
            <p:ph idx="1"/>
          </p:nvPr>
        </p:nvSpPr>
        <p:spPr/>
        <p:txBody>
          <a:bodyPr/>
          <a:lstStyle/>
          <a:p>
            <a:pPr>
              <a:lnSpc>
                <a:spcPct val="110000"/>
              </a:lnSpc>
            </a:pPr>
            <a:r>
              <a:rPr lang="en-US" dirty="0" smtClean="0"/>
              <a:t>Sasaki, 1987</a:t>
            </a:r>
          </a:p>
          <a:p>
            <a:pPr>
              <a:lnSpc>
                <a:spcPct val="110000"/>
              </a:lnSpc>
            </a:pPr>
            <a:r>
              <a:rPr lang="en-US" dirty="0" err="1" smtClean="0"/>
              <a:t>Intraoperative</a:t>
            </a:r>
            <a:r>
              <a:rPr lang="en-US" dirty="0" smtClean="0"/>
              <a:t> sustained limited expansion (ISLE)</a:t>
            </a:r>
          </a:p>
          <a:p>
            <a:pPr lvl="1">
              <a:lnSpc>
                <a:spcPct val="110000"/>
              </a:lnSpc>
            </a:pPr>
            <a:r>
              <a:rPr lang="en-US" dirty="0" smtClean="0"/>
              <a:t>Cyclic loading of temporary expanders</a:t>
            </a:r>
          </a:p>
          <a:p>
            <a:pPr lvl="1">
              <a:lnSpc>
                <a:spcPct val="110000"/>
              </a:lnSpc>
            </a:pPr>
            <a:r>
              <a:rPr lang="en-US" dirty="0" smtClean="0"/>
              <a:t>Filling till tissue tolerance, maintained for 2-3 minutes</a:t>
            </a:r>
          </a:p>
          <a:p>
            <a:pPr>
              <a:lnSpc>
                <a:spcPct val="110000"/>
              </a:lnSpc>
            </a:pPr>
            <a:r>
              <a:rPr lang="en-US" dirty="0" smtClean="0"/>
              <a:t>Some value in harnessing the </a:t>
            </a:r>
            <a:r>
              <a:rPr lang="en-US" dirty="0" err="1" smtClean="0"/>
              <a:t>visco</a:t>
            </a:r>
            <a:r>
              <a:rPr lang="en-US" dirty="0" smtClean="0"/>
              <a:t>-elastic properties of the skin</a:t>
            </a:r>
          </a:p>
          <a:p>
            <a:pPr>
              <a:lnSpc>
                <a:spcPct val="110000"/>
              </a:lnSpc>
            </a:pPr>
            <a:r>
              <a:rPr lang="en-US" dirty="0" err="1" smtClean="0"/>
              <a:t>Abramo</a:t>
            </a:r>
            <a:r>
              <a:rPr lang="en-US" dirty="0" smtClean="0"/>
              <a:t> et al – used in cleft palate repair</a:t>
            </a:r>
          </a:p>
          <a:p>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COMPLICATIONS</a:t>
            </a:r>
            <a:endParaRPr lang="en-US" dirty="0"/>
          </a:p>
        </p:txBody>
      </p:sp>
      <p:sp>
        <p:nvSpPr>
          <p:cNvPr id="3" name="Content Placeholder 2"/>
          <p:cNvSpPr>
            <a:spLocks noGrp="1"/>
          </p:cNvSpPr>
          <p:nvPr>
            <p:ph idx="1"/>
          </p:nvPr>
        </p:nvSpPr>
        <p:spPr/>
        <p:txBody>
          <a:bodyPr>
            <a:normAutofit lnSpcReduction="10000"/>
          </a:bodyPr>
          <a:lstStyle/>
          <a:p>
            <a:pPr>
              <a:lnSpc>
                <a:spcPct val="90000"/>
              </a:lnSpc>
            </a:pPr>
            <a:r>
              <a:rPr lang="en-US" dirty="0" smtClean="0"/>
              <a:t>During placement</a:t>
            </a:r>
          </a:p>
          <a:p>
            <a:pPr lvl="1">
              <a:lnSpc>
                <a:spcPct val="90000"/>
              </a:lnSpc>
            </a:pPr>
            <a:r>
              <a:rPr lang="en-US" sz="2000" dirty="0" smtClean="0"/>
              <a:t>Skin damage during undermining</a:t>
            </a:r>
          </a:p>
          <a:p>
            <a:pPr>
              <a:lnSpc>
                <a:spcPct val="90000"/>
              </a:lnSpc>
            </a:pPr>
            <a:r>
              <a:rPr lang="en-US" dirty="0" smtClean="0"/>
              <a:t>During filling</a:t>
            </a:r>
          </a:p>
          <a:p>
            <a:pPr lvl="1">
              <a:lnSpc>
                <a:spcPct val="90000"/>
              </a:lnSpc>
            </a:pPr>
            <a:r>
              <a:rPr lang="en-US" sz="2000" dirty="0" smtClean="0"/>
              <a:t>Anaphylactic foreign body reaction</a:t>
            </a:r>
          </a:p>
          <a:p>
            <a:pPr lvl="1">
              <a:lnSpc>
                <a:spcPct val="90000"/>
              </a:lnSpc>
            </a:pPr>
            <a:r>
              <a:rPr lang="en-US" sz="2000" dirty="0" smtClean="0"/>
              <a:t>Infection, unbearable pain</a:t>
            </a:r>
          </a:p>
          <a:p>
            <a:pPr lvl="1">
              <a:lnSpc>
                <a:spcPct val="90000"/>
              </a:lnSpc>
            </a:pPr>
            <a:r>
              <a:rPr lang="en-US" sz="2000" dirty="0" smtClean="0"/>
              <a:t>Exposure through incision / necrosis of skin</a:t>
            </a:r>
          </a:p>
          <a:p>
            <a:pPr lvl="1">
              <a:lnSpc>
                <a:spcPct val="90000"/>
              </a:lnSpc>
            </a:pPr>
            <a:r>
              <a:rPr lang="en-US" sz="2000" dirty="0" smtClean="0"/>
              <a:t>Invincible capsule</a:t>
            </a:r>
          </a:p>
          <a:p>
            <a:pPr lvl="1">
              <a:lnSpc>
                <a:spcPct val="90000"/>
              </a:lnSpc>
            </a:pPr>
            <a:r>
              <a:rPr lang="en-US" sz="2000" dirty="0" smtClean="0"/>
              <a:t>Psychological problems</a:t>
            </a:r>
          </a:p>
          <a:p>
            <a:pPr lvl="1">
              <a:lnSpc>
                <a:spcPct val="90000"/>
              </a:lnSpc>
            </a:pPr>
            <a:r>
              <a:rPr lang="en-US" sz="2000" dirty="0" smtClean="0"/>
              <a:t>Prosthesis related problems – disconnection, leakage</a:t>
            </a:r>
          </a:p>
          <a:p>
            <a:pPr>
              <a:lnSpc>
                <a:spcPct val="90000"/>
              </a:lnSpc>
            </a:pPr>
            <a:r>
              <a:rPr lang="en-US" dirty="0" smtClean="0"/>
              <a:t>During or after removal</a:t>
            </a:r>
          </a:p>
          <a:p>
            <a:pPr lvl="1">
              <a:lnSpc>
                <a:spcPct val="90000"/>
              </a:lnSpc>
            </a:pPr>
            <a:r>
              <a:rPr lang="en-US" sz="2000" dirty="0" smtClean="0"/>
              <a:t>Necrosis of expanded flap</a:t>
            </a:r>
          </a:p>
          <a:p>
            <a:pPr lvl="1">
              <a:lnSpc>
                <a:spcPct val="90000"/>
              </a:lnSpc>
            </a:pPr>
            <a:r>
              <a:rPr lang="en-US" sz="2000" dirty="0" smtClean="0"/>
              <a:t>Inadequate expansion</a:t>
            </a:r>
          </a:p>
          <a:p>
            <a:pPr lvl="1">
              <a:lnSpc>
                <a:spcPct val="90000"/>
              </a:lnSpc>
            </a:pPr>
            <a:r>
              <a:rPr lang="en-US" sz="2000" dirty="0" smtClean="0"/>
              <a:t>Venous air embolism </a:t>
            </a:r>
          </a:p>
          <a:p>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MINOR COMPLICATIONS</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smtClean="0"/>
              <a:t>During placement</a:t>
            </a:r>
          </a:p>
          <a:p>
            <a:pPr lvl="1"/>
            <a:r>
              <a:rPr lang="en-US" sz="1800" dirty="0" smtClean="0"/>
              <a:t>Apparent injury of the implant</a:t>
            </a:r>
          </a:p>
          <a:p>
            <a:pPr lvl="1"/>
            <a:r>
              <a:rPr lang="en-US" sz="1800" dirty="0" smtClean="0"/>
              <a:t>Excessive bleeding</a:t>
            </a:r>
          </a:p>
          <a:p>
            <a:r>
              <a:rPr lang="en-US" sz="2400" dirty="0" smtClean="0"/>
              <a:t>During filling</a:t>
            </a:r>
          </a:p>
          <a:p>
            <a:pPr lvl="1"/>
            <a:r>
              <a:rPr lang="en-US" sz="1800" u="sng" dirty="0" smtClean="0">
                <a:solidFill>
                  <a:srgbClr val="FF0000"/>
                </a:solidFill>
              </a:rPr>
              <a:t>Hematoma, </a:t>
            </a:r>
            <a:r>
              <a:rPr lang="en-US" sz="1800" u="sng" dirty="0" err="1" smtClean="0">
                <a:solidFill>
                  <a:srgbClr val="FF0000"/>
                </a:solidFill>
              </a:rPr>
              <a:t>seroma</a:t>
            </a:r>
            <a:endParaRPr lang="en-US" sz="1800" u="sng" dirty="0" smtClean="0">
              <a:solidFill>
                <a:srgbClr val="FF0000"/>
              </a:solidFill>
            </a:endParaRPr>
          </a:p>
          <a:p>
            <a:pPr lvl="1"/>
            <a:r>
              <a:rPr lang="en-US" sz="1800" u="sng" dirty="0" smtClean="0">
                <a:solidFill>
                  <a:srgbClr val="FF0000"/>
                </a:solidFill>
              </a:rPr>
              <a:t>Pain</a:t>
            </a:r>
          </a:p>
          <a:p>
            <a:pPr lvl="1"/>
            <a:r>
              <a:rPr lang="en-US" sz="1800" dirty="0" smtClean="0"/>
              <a:t>Valve problems – displacement, leakage, exposure</a:t>
            </a:r>
          </a:p>
          <a:p>
            <a:pPr lvl="1"/>
            <a:r>
              <a:rPr lang="en-US" sz="1800" dirty="0" smtClean="0"/>
              <a:t>Organ compression – bone, rib, skull, nerves, vessels </a:t>
            </a:r>
          </a:p>
          <a:p>
            <a:pPr lvl="1"/>
            <a:r>
              <a:rPr lang="en-US" sz="1800" u="sng" dirty="0" smtClean="0">
                <a:solidFill>
                  <a:srgbClr val="FF0000"/>
                </a:solidFill>
              </a:rPr>
              <a:t>Alopecia (temporary)</a:t>
            </a:r>
          </a:p>
          <a:p>
            <a:pPr lvl="1"/>
            <a:r>
              <a:rPr lang="en-US" sz="1800" u="sng" dirty="0" err="1" smtClean="0">
                <a:solidFill>
                  <a:srgbClr val="FF0000"/>
                </a:solidFill>
              </a:rPr>
              <a:t>Striae</a:t>
            </a:r>
            <a:endParaRPr lang="en-US" sz="1800" u="sng" dirty="0" smtClean="0">
              <a:solidFill>
                <a:srgbClr val="FF0000"/>
              </a:solidFill>
            </a:endParaRPr>
          </a:p>
          <a:p>
            <a:r>
              <a:rPr lang="en-US" sz="2400" dirty="0" smtClean="0"/>
              <a:t>During or after removal</a:t>
            </a:r>
          </a:p>
          <a:p>
            <a:pPr lvl="1"/>
            <a:r>
              <a:rPr lang="en-US" sz="1800" dirty="0" smtClean="0"/>
              <a:t>Hematoma, </a:t>
            </a:r>
            <a:r>
              <a:rPr lang="en-US" sz="1800" dirty="0" err="1" smtClean="0"/>
              <a:t>seroma</a:t>
            </a:r>
            <a:r>
              <a:rPr lang="en-US" sz="1800" dirty="0" smtClean="0"/>
              <a:t>, ulceration, rupture of suture lines</a:t>
            </a:r>
          </a:p>
          <a:p>
            <a:pPr lvl="1"/>
            <a:r>
              <a:rPr lang="en-US" sz="1800" u="sng" dirty="0" smtClean="0">
                <a:solidFill>
                  <a:srgbClr val="FF0000"/>
                </a:solidFill>
              </a:rPr>
              <a:t>Dog-ears</a:t>
            </a:r>
            <a:r>
              <a:rPr lang="en-US" sz="1800" dirty="0" smtClean="0"/>
              <a:t>, spreading of scars</a:t>
            </a:r>
          </a:p>
          <a:p>
            <a:pPr lvl="1"/>
            <a:r>
              <a:rPr lang="en-US" sz="1800" u="sng" dirty="0" smtClean="0">
                <a:solidFill>
                  <a:srgbClr val="FF0000"/>
                </a:solidFill>
              </a:rPr>
              <a:t>Numbness </a:t>
            </a:r>
            <a:r>
              <a:rPr lang="en-US" sz="1800" dirty="0" smtClean="0"/>
              <a:t>of expanded skin  			</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normAutofit lnSpcReduction="10000"/>
          </a:bodyPr>
          <a:lstStyle/>
          <a:p>
            <a:r>
              <a:rPr lang="en-US" u="sng" dirty="0" smtClean="0">
                <a:solidFill>
                  <a:srgbClr val="FF0000"/>
                </a:solidFill>
                <a:effectLst>
                  <a:outerShdw blurRad="38100" dist="38100" dir="2700000" algn="tl">
                    <a:srgbClr val="000000">
                      <a:alpha val="43137"/>
                    </a:srgbClr>
                  </a:outerShdw>
                </a:effectLst>
              </a:rPr>
              <a:t>Distraction </a:t>
            </a:r>
            <a:r>
              <a:rPr lang="en-US" u="sng" dirty="0" err="1" smtClean="0">
                <a:solidFill>
                  <a:srgbClr val="FF0000"/>
                </a:solidFill>
                <a:effectLst>
                  <a:outerShdw blurRad="38100" dist="38100" dir="2700000" algn="tl">
                    <a:srgbClr val="000000">
                      <a:alpha val="43137"/>
                    </a:srgbClr>
                  </a:outerShdw>
                </a:effectLst>
              </a:rPr>
              <a:t>osteogenesis</a:t>
            </a:r>
            <a:r>
              <a:rPr lang="en-US" u="sng" dirty="0" smtClean="0">
                <a:solidFill>
                  <a:srgbClr val="FF0000"/>
                </a:solidFill>
                <a:effectLst>
                  <a:outerShdw blurRad="38100" dist="38100" dir="2700000" algn="tl">
                    <a:srgbClr val="000000">
                      <a:alpha val="43137"/>
                    </a:srgbClr>
                  </a:outerShdw>
                </a:effectLst>
              </a:rPr>
              <a:t>- </a:t>
            </a:r>
            <a:r>
              <a:rPr lang="en-US" dirty="0" smtClean="0"/>
              <a:t>Traction on tissues will lead to lengthening .</a:t>
            </a:r>
          </a:p>
          <a:p>
            <a:r>
              <a:rPr lang="en-US" u="sng" dirty="0" err="1" smtClean="0">
                <a:solidFill>
                  <a:srgbClr val="FF0000"/>
                </a:solidFill>
                <a:effectLst>
                  <a:outerShdw blurRad="38100" dist="38100" dir="2700000" algn="tl">
                    <a:srgbClr val="000000">
                      <a:alpha val="43137"/>
                    </a:srgbClr>
                  </a:outerShdw>
                </a:effectLst>
              </a:rPr>
              <a:t>Putti</a:t>
            </a:r>
            <a:r>
              <a:rPr lang="en-US" dirty="0" smtClean="0"/>
              <a:t>- Applied this concept from bone to soft tissue. obtained lengthening of tissue by applying constant traction over tissues.</a:t>
            </a:r>
          </a:p>
          <a:p>
            <a:r>
              <a:rPr lang="en-US" sz="2800" u="sng" dirty="0" smtClean="0">
                <a:solidFill>
                  <a:srgbClr val="FF0000"/>
                </a:solidFill>
                <a:effectLst>
                  <a:outerShdw blurRad="38100" dist="38100" dir="2700000" algn="tl">
                    <a:srgbClr val="000000">
                      <a:alpha val="43137"/>
                    </a:srgbClr>
                  </a:outerShdw>
                </a:effectLst>
              </a:rPr>
              <a:t>Charles Neumann(1956)</a:t>
            </a:r>
            <a:r>
              <a:rPr lang="en-US" dirty="0" smtClean="0"/>
              <a:t>- First surgeon to apply tissue expansion in practice.</a:t>
            </a:r>
          </a:p>
          <a:p>
            <a:pPr>
              <a:buNone/>
            </a:pPr>
            <a:r>
              <a:rPr lang="en-US" dirty="0" smtClean="0"/>
              <a:t>    reconstructed </a:t>
            </a:r>
            <a:r>
              <a:rPr lang="en-US" dirty="0" err="1" smtClean="0"/>
              <a:t>subtoatally</a:t>
            </a:r>
            <a:r>
              <a:rPr lang="en-US" dirty="0" smtClean="0"/>
              <a:t> avulsed auricle by expanding </a:t>
            </a:r>
            <a:r>
              <a:rPr lang="en-US" dirty="0" err="1" smtClean="0"/>
              <a:t>periauricular</a:t>
            </a:r>
            <a:r>
              <a:rPr lang="en-US" dirty="0" smtClean="0"/>
              <a:t> skin.</a:t>
            </a:r>
          </a:p>
          <a:p>
            <a:pPr>
              <a:buNone/>
            </a:pPr>
            <a:r>
              <a:rPr lang="en-US" dirty="0" smtClean="0"/>
              <a:t>    he used air inflated rubber </a:t>
            </a:r>
            <a:r>
              <a:rPr lang="en-US" dirty="0" err="1" smtClean="0"/>
              <a:t>ballon</a:t>
            </a:r>
            <a:r>
              <a:rPr lang="en-US" dirty="0" smtClean="0"/>
              <a:t>. </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000" dirty="0" smtClean="0"/>
              <a:t>CLINICAL APPLICATIONS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TOLERANCE OF TISSUES</a:t>
            </a:r>
            <a:endParaRPr lang="en-US" b="1" dirty="0"/>
          </a:p>
        </p:txBody>
      </p:sp>
      <p:sp>
        <p:nvSpPr>
          <p:cNvPr id="3" name="Content Placeholder 2"/>
          <p:cNvSpPr>
            <a:spLocks noGrp="1"/>
          </p:cNvSpPr>
          <p:nvPr>
            <p:ph idx="1"/>
          </p:nvPr>
        </p:nvSpPr>
        <p:spPr/>
        <p:txBody>
          <a:bodyPr/>
          <a:lstStyle/>
          <a:p>
            <a:pPr>
              <a:lnSpc>
                <a:spcPct val="90000"/>
              </a:lnSpc>
            </a:pPr>
            <a:r>
              <a:rPr lang="en-US" dirty="0" smtClean="0"/>
              <a:t>Scalp (tolerant)</a:t>
            </a:r>
          </a:p>
          <a:p>
            <a:pPr>
              <a:lnSpc>
                <a:spcPct val="90000"/>
              </a:lnSpc>
            </a:pPr>
            <a:r>
              <a:rPr lang="en-US" dirty="0" smtClean="0"/>
              <a:t>Breast</a:t>
            </a:r>
          </a:p>
          <a:p>
            <a:pPr>
              <a:lnSpc>
                <a:spcPct val="90000"/>
              </a:lnSpc>
            </a:pPr>
            <a:r>
              <a:rPr lang="en-US" dirty="0" smtClean="0"/>
              <a:t>Trunk</a:t>
            </a:r>
          </a:p>
          <a:p>
            <a:pPr>
              <a:lnSpc>
                <a:spcPct val="90000"/>
              </a:lnSpc>
            </a:pPr>
            <a:r>
              <a:rPr lang="en-US" dirty="0" smtClean="0"/>
              <a:t>Face </a:t>
            </a:r>
          </a:p>
          <a:p>
            <a:pPr>
              <a:lnSpc>
                <a:spcPct val="90000"/>
              </a:lnSpc>
            </a:pPr>
            <a:r>
              <a:rPr lang="en-US" dirty="0" smtClean="0"/>
              <a:t>Neck</a:t>
            </a:r>
          </a:p>
          <a:p>
            <a:pPr>
              <a:lnSpc>
                <a:spcPct val="90000"/>
              </a:lnSpc>
            </a:pPr>
            <a:r>
              <a:rPr lang="en-US" dirty="0" smtClean="0"/>
              <a:t>Back</a:t>
            </a:r>
          </a:p>
          <a:p>
            <a:pPr>
              <a:lnSpc>
                <a:spcPct val="90000"/>
              </a:lnSpc>
            </a:pPr>
            <a:r>
              <a:rPr lang="en-US" dirty="0" smtClean="0"/>
              <a:t>Upper leg </a:t>
            </a:r>
          </a:p>
          <a:p>
            <a:pPr>
              <a:lnSpc>
                <a:spcPct val="90000"/>
              </a:lnSpc>
            </a:pPr>
            <a:r>
              <a:rPr lang="en-US" dirty="0" smtClean="0"/>
              <a:t>Upper arm</a:t>
            </a:r>
          </a:p>
          <a:p>
            <a:pPr>
              <a:lnSpc>
                <a:spcPct val="90000"/>
              </a:lnSpc>
            </a:pPr>
            <a:r>
              <a:rPr lang="en-US" dirty="0" smtClean="0"/>
              <a:t>Fore-arm </a:t>
            </a:r>
          </a:p>
          <a:p>
            <a:pPr>
              <a:lnSpc>
                <a:spcPct val="90000"/>
              </a:lnSpc>
            </a:pPr>
            <a:r>
              <a:rPr lang="en-US" dirty="0" smtClean="0"/>
              <a:t>Lower leg (intolerant)</a:t>
            </a:r>
          </a:p>
          <a:p>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p:txBody>
          <a:bodyPr/>
          <a:lstStyle/>
          <a:p>
            <a:r>
              <a:rPr lang="en-US" dirty="0" smtClean="0"/>
              <a:t>SCALP RECONSTRUCTION</a:t>
            </a:r>
            <a:endParaRPr lang="en-US" dirty="0"/>
          </a:p>
        </p:txBody>
      </p:sp>
      <p:sp>
        <p:nvSpPr>
          <p:cNvPr id="84995" name="Rectangle 3"/>
          <p:cNvSpPr>
            <a:spLocks noGrp="1" noChangeArrowheads="1"/>
          </p:cNvSpPr>
          <p:nvPr>
            <p:ph type="body" idx="1"/>
          </p:nvPr>
        </p:nvSpPr>
        <p:spPr>
          <a:xfrm>
            <a:off x="457200" y="1828800"/>
            <a:ext cx="8229600" cy="4800600"/>
          </a:xfrm>
        </p:spPr>
        <p:txBody>
          <a:bodyPr>
            <a:normAutofit/>
          </a:bodyPr>
          <a:lstStyle/>
          <a:p>
            <a:pPr>
              <a:lnSpc>
                <a:spcPct val="130000"/>
              </a:lnSpc>
            </a:pPr>
            <a:r>
              <a:rPr lang="en-US" sz="2400" dirty="0"/>
              <a:t>Second most frequent expanded region</a:t>
            </a:r>
          </a:p>
          <a:p>
            <a:pPr>
              <a:lnSpc>
                <a:spcPct val="130000"/>
              </a:lnSpc>
            </a:pPr>
            <a:r>
              <a:rPr lang="en-US" sz="2400" dirty="0"/>
              <a:t>Common indications</a:t>
            </a:r>
          </a:p>
          <a:p>
            <a:pPr lvl="1">
              <a:lnSpc>
                <a:spcPct val="130000"/>
              </a:lnSpc>
            </a:pPr>
            <a:r>
              <a:rPr lang="en-US" sz="2000" dirty="0"/>
              <a:t>Large congenital </a:t>
            </a:r>
            <a:r>
              <a:rPr lang="en-US" sz="2000" dirty="0" err="1"/>
              <a:t>naevi</a:t>
            </a:r>
            <a:endParaRPr lang="en-US" sz="2000" dirty="0"/>
          </a:p>
          <a:p>
            <a:pPr lvl="1">
              <a:lnSpc>
                <a:spcPct val="130000"/>
              </a:lnSpc>
            </a:pPr>
            <a:r>
              <a:rPr lang="en-US" sz="2000" dirty="0"/>
              <a:t>Scars</a:t>
            </a:r>
          </a:p>
          <a:p>
            <a:pPr lvl="1">
              <a:lnSpc>
                <a:spcPct val="130000"/>
              </a:lnSpc>
            </a:pPr>
            <a:r>
              <a:rPr lang="en-US" sz="2000" dirty="0"/>
              <a:t>Skin graft alopecia</a:t>
            </a:r>
          </a:p>
          <a:p>
            <a:pPr lvl="1">
              <a:lnSpc>
                <a:spcPct val="130000"/>
              </a:lnSpc>
            </a:pPr>
            <a:r>
              <a:rPr lang="en-US" sz="2000" dirty="0"/>
              <a:t>Adjunct to craniofacial </a:t>
            </a:r>
            <a:r>
              <a:rPr lang="en-US" sz="2000" dirty="0" smtClean="0"/>
              <a:t>reconstruction</a:t>
            </a:r>
            <a:endParaRPr lang="en-US" sz="2000" dirty="0"/>
          </a:p>
          <a:p>
            <a:pPr>
              <a:lnSpc>
                <a:spcPct val="130000"/>
              </a:lnSpc>
            </a:pPr>
            <a:r>
              <a:rPr lang="en-US" sz="2400" u="sng" dirty="0" err="1">
                <a:solidFill>
                  <a:srgbClr val="FF0000"/>
                </a:solidFill>
                <a:effectLst>
                  <a:outerShdw blurRad="38100" dist="38100" dir="2700000" algn="tl">
                    <a:srgbClr val="000000">
                      <a:alpha val="43137"/>
                    </a:srgbClr>
                  </a:outerShdw>
                </a:effectLst>
              </a:rPr>
              <a:t>Subgaleal</a:t>
            </a:r>
            <a:r>
              <a:rPr lang="en-US" sz="2400" u="sng" dirty="0">
                <a:solidFill>
                  <a:srgbClr val="FF0000"/>
                </a:solidFill>
                <a:effectLst>
                  <a:outerShdw blurRad="38100" dist="38100" dir="2700000" algn="tl">
                    <a:srgbClr val="000000">
                      <a:alpha val="43137"/>
                    </a:srgbClr>
                  </a:outerShdw>
                </a:effectLst>
              </a:rPr>
              <a:t> plane </a:t>
            </a:r>
            <a:r>
              <a:rPr lang="en-US" sz="2400" dirty="0"/>
              <a:t>with port in </a:t>
            </a:r>
            <a:r>
              <a:rPr lang="en-US" sz="2400" dirty="0" err="1"/>
              <a:t>preauricular</a:t>
            </a:r>
            <a:r>
              <a:rPr lang="en-US" sz="2400" dirty="0"/>
              <a:t> region</a:t>
            </a:r>
          </a:p>
          <a:p>
            <a:pPr>
              <a:lnSpc>
                <a:spcPct val="130000"/>
              </a:lnSpc>
            </a:pPr>
            <a:r>
              <a:rPr lang="en-US" sz="2400" u="sng" dirty="0">
                <a:solidFill>
                  <a:srgbClr val="FF0000"/>
                </a:solidFill>
              </a:rPr>
              <a:t>Temporary cranial molding occurs</a:t>
            </a:r>
            <a:r>
              <a:rPr lang="en-US" sz="2400" dirty="0"/>
              <a:t>, self-corrects within 3-4 months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C:\Users\DR HEMANT\Pictures\ALOPECIA.jpg"/>
          <p:cNvPicPr>
            <a:picLocks noChangeAspect="1" noChangeArrowheads="1"/>
          </p:cNvPicPr>
          <p:nvPr/>
        </p:nvPicPr>
        <p:blipFill>
          <a:blip r:embed="rId2"/>
          <a:srcRect/>
          <a:stretch>
            <a:fillRect/>
          </a:stretch>
        </p:blipFill>
        <p:spPr bwMode="auto">
          <a:xfrm>
            <a:off x="-1" y="1617663"/>
            <a:ext cx="9296401" cy="3621087"/>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r>
              <a:rPr lang="en-US" dirty="0" smtClean="0"/>
              <a:t>FACE AND NECK</a:t>
            </a:r>
            <a:endParaRPr lang="en-US" dirty="0"/>
          </a:p>
        </p:txBody>
      </p:sp>
      <p:sp>
        <p:nvSpPr>
          <p:cNvPr id="86019" name="Rectangle 3"/>
          <p:cNvSpPr>
            <a:spLocks noGrp="1" noChangeArrowheads="1"/>
          </p:cNvSpPr>
          <p:nvPr>
            <p:ph type="body" idx="1"/>
          </p:nvPr>
        </p:nvSpPr>
        <p:spPr>
          <a:xfrm>
            <a:off x="457200" y="1600200"/>
            <a:ext cx="8229600" cy="5029200"/>
          </a:xfrm>
        </p:spPr>
        <p:txBody>
          <a:bodyPr/>
          <a:lstStyle/>
          <a:p>
            <a:r>
              <a:rPr lang="en-US" sz="2400"/>
              <a:t>Facial and neck skin is of 3 distinct types </a:t>
            </a:r>
          </a:p>
          <a:p>
            <a:pPr>
              <a:buFont typeface="Wingdings" pitchFamily="2" charset="2"/>
              <a:buNone/>
            </a:pPr>
            <a:r>
              <a:rPr lang="en-US" sz="1800"/>
              <a:t>                                                     (Argenta and Austad et al,1990)</a:t>
            </a:r>
          </a:p>
          <a:p>
            <a:pPr lvl="1"/>
            <a:endParaRPr lang="en-US" sz="1800"/>
          </a:p>
          <a:p>
            <a:pPr lvl="1"/>
            <a:r>
              <a:rPr lang="en-US" sz="2000"/>
              <a:t>Forehead and nose – thick skin, few hair follicles,</a:t>
            </a:r>
          </a:p>
          <a:p>
            <a:pPr lvl="1">
              <a:buFont typeface="Wingdings" pitchFamily="2" charset="2"/>
              <a:buNone/>
            </a:pPr>
            <a:r>
              <a:rPr lang="en-US" sz="2000"/>
              <a:t>                                   numerous sebaceous glands</a:t>
            </a:r>
          </a:p>
          <a:p>
            <a:pPr lvl="1"/>
            <a:r>
              <a:rPr lang="en-US" sz="2000"/>
              <a:t>Periorbital region – thin and pliable skin,</a:t>
            </a:r>
          </a:p>
          <a:p>
            <a:pPr lvl="1">
              <a:buFont typeface="Wingdings" pitchFamily="2" charset="2"/>
              <a:buNone/>
            </a:pPr>
            <a:r>
              <a:rPr lang="en-US" sz="2000"/>
              <a:t>                                    few sebaceous glands</a:t>
            </a:r>
          </a:p>
          <a:p>
            <a:pPr lvl="1"/>
            <a:r>
              <a:rPr lang="en-US" sz="2000"/>
              <a:t>Cheeks, upper lip, neck – thin skin, numerous hair</a:t>
            </a:r>
          </a:p>
          <a:p>
            <a:pPr lvl="1">
              <a:buFont typeface="Wingdings" pitchFamily="2" charset="2"/>
              <a:buNone/>
            </a:pPr>
            <a:r>
              <a:rPr lang="en-US" sz="2000"/>
              <a:t>                                         follicles, few sebaceous glands</a:t>
            </a:r>
          </a:p>
          <a:p>
            <a:r>
              <a:rPr lang="en-US" sz="2400"/>
              <a:t>For optimum aesthetic and functional result</a:t>
            </a:r>
          </a:p>
          <a:p>
            <a:pPr lvl="1"/>
            <a:r>
              <a:rPr lang="en-US" sz="2000"/>
              <a:t>Adherence to ‘subunit principle’</a:t>
            </a:r>
          </a:p>
          <a:p>
            <a:pPr lvl="1"/>
            <a:r>
              <a:rPr lang="en-US" sz="2000"/>
              <a:t>Tissue expander and flap incisions so that final scars are hidden in natural creases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a:xfrm>
            <a:off x="457200" y="685800"/>
            <a:ext cx="8229600" cy="1143000"/>
          </a:xfrm>
        </p:spPr>
        <p:txBody>
          <a:bodyPr/>
          <a:lstStyle/>
          <a:p>
            <a:r>
              <a:rPr lang="en-US" dirty="0" smtClean="0"/>
              <a:t>FACE AND NECK</a:t>
            </a:r>
            <a:endParaRPr lang="en-US" dirty="0"/>
          </a:p>
        </p:txBody>
      </p:sp>
      <p:sp>
        <p:nvSpPr>
          <p:cNvPr id="87043" name="Rectangle 3"/>
          <p:cNvSpPr>
            <a:spLocks noGrp="1" noChangeArrowheads="1"/>
          </p:cNvSpPr>
          <p:nvPr>
            <p:ph type="body" idx="1"/>
          </p:nvPr>
        </p:nvSpPr>
        <p:spPr>
          <a:xfrm>
            <a:off x="457200" y="1600200"/>
            <a:ext cx="8229600" cy="4953000"/>
          </a:xfrm>
        </p:spPr>
        <p:txBody>
          <a:bodyPr/>
          <a:lstStyle/>
          <a:p>
            <a:pPr>
              <a:lnSpc>
                <a:spcPct val="110000"/>
              </a:lnSpc>
            </a:pPr>
            <a:r>
              <a:rPr lang="en-US" dirty="0"/>
              <a:t>Most of the defects are amenable to</a:t>
            </a:r>
          </a:p>
          <a:p>
            <a:pPr lvl="1">
              <a:lnSpc>
                <a:spcPct val="110000"/>
              </a:lnSpc>
            </a:pPr>
            <a:r>
              <a:rPr lang="en-US" dirty="0"/>
              <a:t>primary closure </a:t>
            </a:r>
          </a:p>
          <a:p>
            <a:pPr lvl="1">
              <a:lnSpc>
                <a:spcPct val="110000"/>
              </a:lnSpc>
            </a:pPr>
            <a:r>
              <a:rPr lang="en-US" dirty="0"/>
              <a:t>Sasaki’s method (ISLE)</a:t>
            </a:r>
          </a:p>
          <a:p>
            <a:pPr>
              <a:lnSpc>
                <a:spcPct val="110000"/>
              </a:lnSpc>
            </a:pPr>
            <a:r>
              <a:rPr lang="en-US" dirty="0"/>
              <a:t>Forehead </a:t>
            </a:r>
          </a:p>
          <a:p>
            <a:pPr lvl="1">
              <a:lnSpc>
                <a:spcPct val="110000"/>
              </a:lnSpc>
            </a:pPr>
            <a:r>
              <a:rPr lang="en-US" dirty="0"/>
              <a:t>Convex surface is receptive to advancement or</a:t>
            </a:r>
          </a:p>
          <a:p>
            <a:pPr lvl="1">
              <a:lnSpc>
                <a:spcPct val="110000"/>
              </a:lnSpc>
              <a:buFont typeface="Wingdings" pitchFamily="2" charset="2"/>
              <a:buNone/>
            </a:pPr>
            <a:r>
              <a:rPr lang="en-US" dirty="0"/>
              <a:t>   rotation of hemispherical flaps</a:t>
            </a:r>
          </a:p>
          <a:p>
            <a:pPr lvl="1">
              <a:lnSpc>
                <a:spcPct val="110000"/>
              </a:lnSpc>
            </a:pPr>
            <a:r>
              <a:rPr lang="en-US" dirty="0"/>
              <a:t>Unusually severe pain is more frequent</a:t>
            </a:r>
          </a:p>
          <a:p>
            <a:pPr lvl="1">
              <a:lnSpc>
                <a:spcPct val="110000"/>
              </a:lnSpc>
            </a:pPr>
            <a:r>
              <a:rPr lang="en-US" dirty="0"/>
              <a:t>Complication rate is high</a:t>
            </a:r>
          </a:p>
          <a:p>
            <a:pPr lvl="2">
              <a:lnSpc>
                <a:spcPct val="110000"/>
              </a:lnSpc>
            </a:pPr>
            <a:r>
              <a:rPr lang="en-US" dirty="0"/>
              <a:t>Brow asymmetry, brow </a:t>
            </a:r>
            <a:r>
              <a:rPr lang="en-US" dirty="0" err="1"/>
              <a:t>ptosis</a:t>
            </a:r>
            <a:r>
              <a:rPr lang="en-US" dirty="0"/>
              <a:t>, </a:t>
            </a:r>
          </a:p>
          <a:p>
            <a:pPr lvl="2">
              <a:lnSpc>
                <a:spcPct val="110000"/>
              </a:lnSpc>
            </a:pPr>
            <a:r>
              <a:rPr lang="en-US" dirty="0"/>
              <a:t>Altered hair direction, anterior hairline asymmetry</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DR HEMANT\Pictures\serial-expansion.jpg"/>
          <p:cNvPicPr>
            <a:picLocks noChangeAspect="1" noChangeArrowheads="1"/>
          </p:cNvPicPr>
          <p:nvPr/>
        </p:nvPicPr>
        <p:blipFill>
          <a:blip r:embed="rId2" cstate="print"/>
          <a:srcRect/>
          <a:stretch>
            <a:fillRect/>
          </a:stretch>
        </p:blipFill>
        <p:spPr bwMode="auto">
          <a:xfrm>
            <a:off x="-827088" y="-71438"/>
            <a:ext cx="10799763" cy="7000876"/>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p:txBody>
          <a:bodyPr/>
          <a:lstStyle/>
          <a:p>
            <a:r>
              <a:rPr lang="en-US" dirty="0" smtClean="0"/>
              <a:t>NOSE </a:t>
            </a:r>
            <a:endParaRPr lang="en-US" dirty="0"/>
          </a:p>
        </p:txBody>
      </p:sp>
      <p:sp>
        <p:nvSpPr>
          <p:cNvPr id="88067" name="Rectangle 3"/>
          <p:cNvSpPr>
            <a:spLocks noGrp="1" noChangeArrowheads="1"/>
          </p:cNvSpPr>
          <p:nvPr>
            <p:ph type="body" idx="1"/>
          </p:nvPr>
        </p:nvSpPr>
        <p:spPr>
          <a:xfrm>
            <a:off x="457200" y="1600200"/>
            <a:ext cx="8229600" cy="4800600"/>
          </a:xfrm>
        </p:spPr>
        <p:txBody>
          <a:bodyPr/>
          <a:lstStyle/>
          <a:p>
            <a:pPr>
              <a:lnSpc>
                <a:spcPct val="120000"/>
              </a:lnSpc>
            </a:pPr>
            <a:r>
              <a:rPr lang="en-US" sz="2400" dirty="0"/>
              <a:t>Requires thin, hairless skin that will not conceal the contour of the underlying structures</a:t>
            </a:r>
          </a:p>
          <a:p>
            <a:pPr>
              <a:lnSpc>
                <a:spcPct val="120000"/>
              </a:lnSpc>
            </a:pPr>
            <a:r>
              <a:rPr lang="en-US" sz="2400" dirty="0"/>
              <a:t>Reconstructive options</a:t>
            </a:r>
          </a:p>
          <a:p>
            <a:pPr lvl="1">
              <a:lnSpc>
                <a:spcPct val="120000"/>
              </a:lnSpc>
            </a:pPr>
            <a:r>
              <a:rPr lang="en-US" sz="2000" u="sng" dirty="0">
                <a:solidFill>
                  <a:srgbClr val="FF0000"/>
                </a:solidFill>
              </a:rPr>
              <a:t>Forehead flap </a:t>
            </a:r>
            <a:r>
              <a:rPr lang="en-US" sz="2000" dirty="0"/>
              <a:t>– ideal skin texture, thickness, color</a:t>
            </a:r>
          </a:p>
          <a:p>
            <a:pPr lvl="1">
              <a:lnSpc>
                <a:spcPct val="120000"/>
              </a:lnSpc>
              <a:buFont typeface="Wingdings" pitchFamily="2" charset="2"/>
              <a:buNone/>
            </a:pPr>
            <a:r>
              <a:rPr lang="en-US" sz="2000" dirty="0"/>
              <a:t>                          match, and </a:t>
            </a:r>
            <a:r>
              <a:rPr lang="en-US" sz="2000" dirty="0" err="1"/>
              <a:t>vascularity</a:t>
            </a:r>
            <a:endParaRPr lang="en-US" sz="2000" dirty="0"/>
          </a:p>
          <a:p>
            <a:pPr lvl="1">
              <a:lnSpc>
                <a:spcPct val="120000"/>
              </a:lnSpc>
            </a:pPr>
            <a:r>
              <a:rPr lang="en-US" sz="2000" dirty="0"/>
              <a:t>Others – scalp flaps</a:t>
            </a:r>
          </a:p>
          <a:p>
            <a:pPr lvl="1">
              <a:lnSpc>
                <a:spcPct val="120000"/>
              </a:lnSpc>
              <a:buFont typeface="Wingdings" pitchFamily="2" charset="2"/>
              <a:buNone/>
            </a:pPr>
            <a:r>
              <a:rPr lang="en-US" sz="2000" dirty="0"/>
              <a:t>                brachial flaps (</a:t>
            </a:r>
            <a:r>
              <a:rPr lang="en-US" sz="2000" dirty="0" err="1"/>
              <a:t>Tagliacotian</a:t>
            </a:r>
            <a:r>
              <a:rPr lang="en-US" sz="2000" dirty="0"/>
              <a:t> or Italian technique)</a:t>
            </a:r>
          </a:p>
          <a:p>
            <a:pPr lvl="1">
              <a:lnSpc>
                <a:spcPct val="120000"/>
              </a:lnSpc>
              <a:buFont typeface="Wingdings" pitchFamily="2" charset="2"/>
              <a:buNone/>
            </a:pPr>
            <a:r>
              <a:rPr lang="en-US" sz="2000" dirty="0"/>
              <a:t>                cervical flaps</a:t>
            </a:r>
          </a:p>
          <a:p>
            <a:pPr lvl="1">
              <a:lnSpc>
                <a:spcPct val="120000"/>
              </a:lnSpc>
              <a:buFont typeface="Wingdings" pitchFamily="2" charset="2"/>
              <a:buNone/>
            </a:pPr>
            <a:r>
              <a:rPr lang="en-US" sz="2000" dirty="0"/>
              <a:t>                </a:t>
            </a:r>
            <a:r>
              <a:rPr lang="en-US" sz="2000" dirty="0" err="1"/>
              <a:t>acromiopectoral</a:t>
            </a:r>
            <a:r>
              <a:rPr lang="en-US" sz="2000" dirty="0"/>
              <a:t> flaps</a:t>
            </a:r>
          </a:p>
          <a:p>
            <a:pPr lvl="1">
              <a:lnSpc>
                <a:spcPct val="120000"/>
              </a:lnSpc>
              <a:buFont typeface="Wingdings" pitchFamily="2" charset="2"/>
              <a:buNone/>
            </a:pPr>
            <a:r>
              <a:rPr lang="en-US" sz="2000" dirty="0"/>
              <a:t>                </a:t>
            </a:r>
            <a:r>
              <a:rPr lang="en-US" sz="2000" dirty="0" err="1"/>
              <a:t>deltopectoral</a:t>
            </a:r>
            <a:r>
              <a:rPr lang="en-US" sz="2000" dirty="0"/>
              <a:t> flaps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DR HEMANT\Pictures\1-s2.0-S1473309903006704-gr10.jpg"/>
          <p:cNvPicPr>
            <a:picLocks noChangeAspect="1" noChangeArrowheads="1"/>
          </p:cNvPicPr>
          <p:nvPr/>
        </p:nvPicPr>
        <p:blipFill>
          <a:blip r:embed="rId2"/>
          <a:srcRect/>
          <a:stretch>
            <a:fillRect/>
          </a:stretch>
        </p:blipFill>
        <p:spPr bwMode="auto">
          <a:xfrm>
            <a:off x="156281" y="685800"/>
            <a:ext cx="8556991" cy="56388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p:txBody>
          <a:bodyPr/>
          <a:lstStyle/>
          <a:p>
            <a:r>
              <a:rPr lang="en-US" dirty="0" smtClean="0"/>
              <a:t>AURICLE </a:t>
            </a:r>
            <a:endParaRPr lang="en-US" dirty="0"/>
          </a:p>
        </p:txBody>
      </p:sp>
      <p:sp>
        <p:nvSpPr>
          <p:cNvPr id="89091" name="Rectangle 3"/>
          <p:cNvSpPr>
            <a:spLocks noGrp="1" noChangeArrowheads="1"/>
          </p:cNvSpPr>
          <p:nvPr>
            <p:ph type="body" idx="1"/>
          </p:nvPr>
        </p:nvSpPr>
        <p:spPr>
          <a:xfrm>
            <a:off x="457200" y="1524000"/>
            <a:ext cx="8229600" cy="4953000"/>
          </a:xfrm>
        </p:spPr>
        <p:txBody>
          <a:bodyPr/>
          <a:lstStyle/>
          <a:p>
            <a:pPr>
              <a:lnSpc>
                <a:spcPct val="120000"/>
              </a:lnSpc>
            </a:pPr>
            <a:r>
              <a:rPr lang="en-US"/>
              <a:t>Ear reconstruction </a:t>
            </a:r>
          </a:p>
          <a:p>
            <a:pPr lvl="1">
              <a:lnSpc>
                <a:spcPct val="120000"/>
              </a:lnSpc>
            </a:pPr>
            <a:r>
              <a:rPr lang="en-US" sz="2000"/>
              <a:t>Microtia</a:t>
            </a:r>
          </a:p>
          <a:p>
            <a:pPr lvl="1">
              <a:lnSpc>
                <a:spcPct val="120000"/>
              </a:lnSpc>
            </a:pPr>
            <a:r>
              <a:rPr lang="en-US" sz="2000"/>
              <a:t>Post traumatic ear loss</a:t>
            </a:r>
          </a:p>
          <a:p>
            <a:pPr>
              <a:lnSpc>
                <a:spcPct val="120000"/>
              </a:lnSpc>
            </a:pPr>
            <a:r>
              <a:rPr lang="en-US"/>
              <a:t>Problem –</a:t>
            </a:r>
          </a:p>
          <a:p>
            <a:pPr lvl="1">
              <a:lnSpc>
                <a:spcPct val="120000"/>
              </a:lnSpc>
            </a:pPr>
            <a:r>
              <a:rPr lang="en-US" sz="2000"/>
              <a:t>lack of adequate amount of pliable, well vascularized,</a:t>
            </a:r>
          </a:p>
          <a:p>
            <a:pPr lvl="1">
              <a:lnSpc>
                <a:spcPct val="120000"/>
              </a:lnSpc>
              <a:buFont typeface="Wingdings" pitchFamily="2" charset="2"/>
              <a:buNone/>
            </a:pPr>
            <a:r>
              <a:rPr lang="en-US" sz="2000"/>
              <a:t>   and hairless skin to cover the reconstructed framework</a:t>
            </a:r>
          </a:p>
          <a:p>
            <a:pPr lvl="1">
              <a:lnSpc>
                <a:spcPct val="120000"/>
              </a:lnSpc>
            </a:pPr>
            <a:r>
              <a:rPr lang="en-US" sz="2000"/>
              <a:t>Cosmetic results</a:t>
            </a:r>
            <a:r>
              <a:rPr lang="en-US"/>
              <a:t> </a:t>
            </a:r>
          </a:p>
          <a:p>
            <a:pPr>
              <a:lnSpc>
                <a:spcPct val="120000"/>
              </a:lnSpc>
            </a:pPr>
            <a:r>
              <a:rPr lang="en-US"/>
              <a:t>Tissue expansion has helped immensely</a:t>
            </a:r>
          </a:p>
          <a:p>
            <a:pPr>
              <a:lnSpc>
                <a:spcPct val="120000"/>
              </a:lnSpc>
              <a:buFont typeface="Wingdings" pitchFamily="2" charset="2"/>
              <a:buNone/>
            </a:pPr>
            <a:r>
              <a:rPr lang="en-US"/>
              <a:t>   by providing the desired skin cover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r>
              <a:rPr lang="en-US" sz="2800" u="sng" dirty="0" err="1" smtClean="0">
                <a:solidFill>
                  <a:srgbClr val="FF0000"/>
                </a:solidFill>
                <a:effectLst>
                  <a:outerShdw blurRad="38100" dist="38100" dir="2700000" algn="tl">
                    <a:srgbClr val="000000">
                      <a:alpha val="43137"/>
                    </a:srgbClr>
                  </a:outerShdw>
                </a:effectLst>
              </a:rPr>
              <a:t>Chadomir</a:t>
            </a:r>
            <a:r>
              <a:rPr lang="en-US" sz="2800" u="sng" dirty="0" smtClean="0">
                <a:solidFill>
                  <a:srgbClr val="FF0000"/>
                </a:solidFill>
                <a:effectLst>
                  <a:outerShdw blurRad="38100" dist="38100" dir="2700000" algn="tl">
                    <a:srgbClr val="000000">
                      <a:alpha val="43137"/>
                    </a:srgbClr>
                  </a:outerShdw>
                </a:effectLst>
              </a:rPr>
              <a:t> Radovan(1976)</a:t>
            </a:r>
          </a:p>
          <a:p>
            <a:pPr lvl="1">
              <a:lnSpc>
                <a:spcPct val="120000"/>
              </a:lnSpc>
            </a:pPr>
            <a:r>
              <a:rPr lang="en-US" dirty="0" smtClean="0"/>
              <a:t>Presented his experience with tissue expansion for breast reconstruction</a:t>
            </a:r>
          </a:p>
          <a:p>
            <a:pPr lvl="1">
              <a:lnSpc>
                <a:spcPct val="120000"/>
              </a:lnSpc>
            </a:pPr>
            <a:r>
              <a:rPr lang="en-US" dirty="0" smtClean="0"/>
              <a:t>Designed the Radovan tissue expander which </a:t>
            </a:r>
          </a:p>
          <a:p>
            <a:pPr lvl="1">
              <a:lnSpc>
                <a:spcPct val="120000"/>
              </a:lnSpc>
              <a:buFont typeface="Wingdings" pitchFamily="2" charset="2"/>
              <a:buNone/>
            </a:pPr>
            <a:r>
              <a:rPr lang="en-US" dirty="0" smtClean="0"/>
              <a:t>   had a remote fill-valve connected to the</a:t>
            </a:r>
          </a:p>
          <a:p>
            <a:pPr lvl="1">
              <a:lnSpc>
                <a:spcPct val="120000"/>
              </a:lnSpc>
              <a:buFont typeface="Wingdings" pitchFamily="2" charset="2"/>
              <a:buNone/>
            </a:pPr>
            <a:r>
              <a:rPr lang="en-US" dirty="0" smtClean="0"/>
              <a:t>   inflatable sac by a small tube</a:t>
            </a:r>
          </a:p>
          <a:p>
            <a:pPr lvl="1">
              <a:lnSpc>
                <a:spcPct val="120000"/>
              </a:lnSpc>
              <a:buNone/>
            </a:pPr>
            <a:endParaRPr lang="en-US" sz="2000" dirty="0" smtClean="0"/>
          </a:p>
          <a:p>
            <a:pPr lvl="1">
              <a:lnSpc>
                <a:spcPct val="120000"/>
              </a:lnSpc>
              <a:buFont typeface="Wingdings" pitchFamily="2" charset="2"/>
              <a:buNone/>
            </a:pPr>
            <a:endParaRPr lang="en-US" dirty="0" smtClean="0"/>
          </a:p>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4754" name="Picture 2" descr="C:\Users\DR HEMANT\Pictures\tissue_expansion_pre.jpg"/>
          <p:cNvPicPr>
            <a:picLocks noGrp="1" noChangeAspect="1" noChangeArrowheads="1"/>
          </p:cNvPicPr>
          <p:nvPr>
            <p:ph sz="half" idx="1"/>
          </p:nvPr>
        </p:nvPicPr>
        <p:blipFill>
          <a:blip r:embed="rId2"/>
          <a:srcRect/>
          <a:stretch>
            <a:fillRect/>
          </a:stretch>
        </p:blipFill>
        <p:spPr bwMode="auto">
          <a:xfrm>
            <a:off x="685800" y="1630839"/>
            <a:ext cx="3581400" cy="5013960"/>
          </a:xfrm>
          <a:prstGeom prst="rect">
            <a:avLst/>
          </a:prstGeom>
          <a:noFill/>
        </p:spPr>
      </p:pic>
      <p:pic>
        <p:nvPicPr>
          <p:cNvPr id="74755" name="Picture 3" descr="C:\Users\DR HEMANT\Pictures\tissue_expansion_mid.jpg"/>
          <p:cNvPicPr>
            <a:picLocks noGrp="1" noChangeAspect="1" noChangeArrowheads="1"/>
          </p:cNvPicPr>
          <p:nvPr>
            <p:ph sz="half" idx="2"/>
          </p:nvPr>
        </p:nvPicPr>
        <p:blipFill>
          <a:blip r:embed="rId3"/>
          <a:srcRect/>
          <a:stretch>
            <a:fillRect/>
          </a:stretch>
        </p:blipFill>
        <p:spPr bwMode="auto">
          <a:xfrm>
            <a:off x="4953000" y="1570654"/>
            <a:ext cx="3810000" cy="5020235"/>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5778" name="Picture 2" descr="C:\Users\DR HEMANT\Pictures\tissue_expansion_final.jpg"/>
          <p:cNvPicPr>
            <a:picLocks noGrp="1" noChangeAspect="1" noChangeArrowheads="1"/>
          </p:cNvPicPr>
          <p:nvPr>
            <p:ph sz="half" idx="1"/>
          </p:nvPr>
        </p:nvPicPr>
        <p:blipFill>
          <a:blip r:embed="rId2"/>
          <a:srcRect/>
          <a:stretch>
            <a:fillRect/>
          </a:stretch>
        </p:blipFill>
        <p:spPr bwMode="auto">
          <a:xfrm>
            <a:off x="533400" y="1417479"/>
            <a:ext cx="3657600" cy="5120640"/>
          </a:xfrm>
          <a:prstGeom prst="rect">
            <a:avLst/>
          </a:prstGeom>
          <a:noFill/>
        </p:spPr>
      </p:pic>
      <p:pic>
        <p:nvPicPr>
          <p:cNvPr id="75779" name="Picture 3" descr="C:\Users\DR HEMANT\Pictures\tissue_expansion_post.jpg"/>
          <p:cNvPicPr>
            <a:picLocks noGrp="1" noChangeAspect="1" noChangeArrowheads="1"/>
          </p:cNvPicPr>
          <p:nvPr>
            <p:ph sz="half" idx="2"/>
          </p:nvPr>
        </p:nvPicPr>
        <p:blipFill>
          <a:blip r:embed="rId3"/>
          <a:srcRect/>
          <a:stretch>
            <a:fillRect/>
          </a:stretch>
        </p:blipFill>
        <p:spPr bwMode="auto">
          <a:xfrm>
            <a:off x="4648200" y="1310799"/>
            <a:ext cx="3733800" cy="522732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p:txBody>
          <a:bodyPr/>
          <a:lstStyle/>
          <a:p>
            <a:r>
              <a:rPr lang="en-US" dirty="0" smtClean="0"/>
              <a:t>TRUNK </a:t>
            </a:r>
            <a:endParaRPr lang="en-US" dirty="0"/>
          </a:p>
        </p:txBody>
      </p:sp>
      <p:sp>
        <p:nvSpPr>
          <p:cNvPr id="90115" name="Rectangle 3"/>
          <p:cNvSpPr>
            <a:spLocks noGrp="1" noChangeArrowheads="1"/>
          </p:cNvSpPr>
          <p:nvPr>
            <p:ph type="body" idx="1"/>
          </p:nvPr>
        </p:nvSpPr>
        <p:spPr>
          <a:xfrm>
            <a:off x="457200" y="1524000"/>
            <a:ext cx="8229600" cy="5181600"/>
          </a:xfrm>
        </p:spPr>
        <p:txBody>
          <a:bodyPr>
            <a:normAutofit lnSpcReduction="10000"/>
          </a:bodyPr>
          <a:lstStyle/>
          <a:p>
            <a:pPr>
              <a:lnSpc>
                <a:spcPct val="120000"/>
              </a:lnSpc>
            </a:pPr>
            <a:r>
              <a:rPr lang="en-US" sz="2400"/>
              <a:t>Indications (apart from breast reconstruction)</a:t>
            </a:r>
          </a:p>
          <a:p>
            <a:pPr lvl="1">
              <a:lnSpc>
                <a:spcPct val="120000"/>
              </a:lnSpc>
            </a:pPr>
            <a:r>
              <a:rPr lang="en-US" sz="2000"/>
              <a:t>Giant naevi</a:t>
            </a:r>
          </a:p>
          <a:p>
            <a:pPr lvl="1">
              <a:lnSpc>
                <a:spcPct val="120000"/>
              </a:lnSpc>
            </a:pPr>
            <a:r>
              <a:rPr lang="en-US" sz="2000"/>
              <a:t>Vascular malformations</a:t>
            </a:r>
          </a:p>
          <a:p>
            <a:pPr lvl="1">
              <a:lnSpc>
                <a:spcPct val="120000"/>
              </a:lnSpc>
            </a:pPr>
            <a:r>
              <a:rPr lang="en-US" sz="2000"/>
              <a:t>Contour defects</a:t>
            </a:r>
          </a:p>
          <a:p>
            <a:pPr>
              <a:lnSpc>
                <a:spcPct val="120000"/>
              </a:lnSpc>
            </a:pPr>
            <a:r>
              <a:rPr lang="en-US" sz="2400"/>
              <a:t>Lower abdomen is perhaps the most easily</a:t>
            </a:r>
          </a:p>
          <a:p>
            <a:pPr>
              <a:lnSpc>
                <a:spcPct val="120000"/>
              </a:lnSpc>
              <a:buFont typeface="Wingdings" pitchFamily="2" charset="2"/>
              <a:buNone/>
            </a:pPr>
            <a:r>
              <a:rPr lang="en-US" sz="2400"/>
              <a:t>    expanded site</a:t>
            </a:r>
          </a:p>
          <a:p>
            <a:pPr>
              <a:lnSpc>
                <a:spcPct val="120000"/>
              </a:lnSpc>
            </a:pPr>
            <a:r>
              <a:rPr lang="en-US" sz="2400"/>
              <a:t>Uses – </a:t>
            </a:r>
            <a:r>
              <a:rPr lang="en-US" sz="2000"/>
              <a:t>excision of adjacent lesions,</a:t>
            </a:r>
          </a:p>
          <a:p>
            <a:pPr>
              <a:lnSpc>
                <a:spcPct val="120000"/>
              </a:lnSpc>
              <a:buFont typeface="Wingdings" pitchFamily="2" charset="2"/>
              <a:buNone/>
            </a:pPr>
            <a:r>
              <a:rPr lang="en-US" sz="2000"/>
              <a:t>                donor tissue for expanded free tissue transfer,</a:t>
            </a:r>
          </a:p>
          <a:p>
            <a:pPr>
              <a:lnSpc>
                <a:spcPct val="120000"/>
              </a:lnSpc>
              <a:buFont typeface="Wingdings" pitchFamily="2" charset="2"/>
              <a:buNone/>
            </a:pPr>
            <a:r>
              <a:rPr lang="en-US" sz="2000"/>
              <a:t>                donor site for large, expanded, full-thickness grafts</a:t>
            </a:r>
          </a:p>
          <a:p>
            <a:pPr>
              <a:lnSpc>
                <a:spcPct val="120000"/>
              </a:lnSpc>
            </a:pPr>
            <a:r>
              <a:rPr lang="en-US" sz="2400"/>
              <a:t>Lower back expansion – for buttocks</a:t>
            </a:r>
          </a:p>
          <a:p>
            <a:pPr>
              <a:lnSpc>
                <a:spcPct val="110000"/>
              </a:lnSpc>
            </a:pPr>
            <a:r>
              <a:rPr lang="en-US" sz="2400"/>
              <a:t>Lower abdomen expansion – for anterior thigh</a:t>
            </a:r>
            <a:r>
              <a:rPr lang="en-US" sz="2000"/>
              <a:t>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p:txBody>
          <a:bodyPr/>
          <a:lstStyle/>
          <a:p>
            <a:r>
              <a:rPr lang="en-US" dirty="0" smtClean="0"/>
              <a:t>BREAST </a:t>
            </a:r>
            <a:endParaRPr lang="en-US" dirty="0"/>
          </a:p>
        </p:txBody>
      </p:sp>
      <p:sp>
        <p:nvSpPr>
          <p:cNvPr id="91139" name="Rectangle 3"/>
          <p:cNvSpPr>
            <a:spLocks noGrp="1" noChangeArrowheads="1"/>
          </p:cNvSpPr>
          <p:nvPr>
            <p:ph type="body" idx="1"/>
          </p:nvPr>
        </p:nvSpPr>
        <p:spPr>
          <a:xfrm>
            <a:off x="457200" y="1447800"/>
            <a:ext cx="8229600" cy="5105400"/>
          </a:xfrm>
        </p:spPr>
        <p:txBody>
          <a:bodyPr/>
          <a:lstStyle/>
          <a:p>
            <a:pPr>
              <a:lnSpc>
                <a:spcPct val="120000"/>
              </a:lnSpc>
            </a:pPr>
            <a:r>
              <a:rPr lang="en-US" dirty="0"/>
              <a:t>Expanders and expandable </a:t>
            </a:r>
            <a:r>
              <a:rPr lang="en-US" dirty="0" smtClean="0"/>
              <a:t>implants</a:t>
            </a:r>
          </a:p>
          <a:p>
            <a:pPr>
              <a:lnSpc>
                <a:spcPct val="120000"/>
              </a:lnSpc>
              <a:buNone/>
            </a:pPr>
            <a:endParaRPr lang="en-US" dirty="0"/>
          </a:p>
          <a:p>
            <a:pPr lvl="1">
              <a:lnSpc>
                <a:spcPct val="120000"/>
              </a:lnSpc>
            </a:pPr>
            <a:r>
              <a:rPr lang="en-US" dirty="0"/>
              <a:t>Post mastectomy reconstruction</a:t>
            </a:r>
          </a:p>
          <a:p>
            <a:pPr lvl="1">
              <a:lnSpc>
                <a:spcPct val="120000"/>
              </a:lnSpc>
            </a:pPr>
            <a:r>
              <a:rPr lang="en-US" dirty="0"/>
              <a:t>Congenital </a:t>
            </a:r>
            <a:r>
              <a:rPr lang="en-US" dirty="0" smtClean="0"/>
              <a:t>anomalies</a:t>
            </a:r>
          </a:p>
          <a:p>
            <a:pPr lvl="1">
              <a:lnSpc>
                <a:spcPct val="120000"/>
              </a:lnSpc>
            </a:pPr>
            <a:endParaRPr lang="en-US" dirty="0" smtClean="0"/>
          </a:p>
          <a:p>
            <a:pPr lvl="1">
              <a:lnSpc>
                <a:spcPct val="120000"/>
              </a:lnSpc>
              <a:buNone/>
            </a:pPr>
            <a:endParaRPr lang="en-US" dirty="0"/>
          </a:p>
          <a:p>
            <a:pPr>
              <a:lnSpc>
                <a:spcPct val="120000"/>
              </a:lnSpc>
            </a:pPr>
            <a:r>
              <a:rPr lang="en-US" dirty="0" smtClean="0"/>
              <a:t>Have </a:t>
            </a:r>
            <a:r>
              <a:rPr lang="en-US" dirty="0"/>
              <a:t>been used as ‘spacers’ during delayed primary breast reconstruction</a:t>
            </a:r>
            <a:endParaRPr lang="en-US" sz="24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AUGMENTATION</a:t>
            </a:r>
            <a:endParaRPr lang="en-US" dirty="0"/>
          </a:p>
        </p:txBody>
      </p:sp>
      <p:pic>
        <p:nvPicPr>
          <p:cNvPr id="6" name="Picture 3"/>
          <p:cNvPicPr>
            <a:picLocks noGrp="1" noChangeAspect="1" noChangeArrowheads="1"/>
          </p:cNvPicPr>
          <p:nvPr>
            <p:ph sz="half" idx="1"/>
          </p:nvPr>
        </p:nvPicPr>
        <p:blipFill>
          <a:blip r:embed="rId2"/>
          <a:srcRect r="16072"/>
          <a:stretch>
            <a:fillRect/>
          </a:stretch>
        </p:blipFill>
        <p:spPr>
          <a:xfrm>
            <a:off x="441450" y="2286000"/>
            <a:ext cx="4605684" cy="4191000"/>
          </a:xfrm>
        </p:spPr>
      </p:pic>
      <p:pic>
        <p:nvPicPr>
          <p:cNvPr id="7" name="Picture 4"/>
          <p:cNvPicPr>
            <a:picLocks noGrp="1" noChangeAspect="1" noChangeArrowheads="1"/>
          </p:cNvPicPr>
          <p:nvPr>
            <p:ph sz="half" idx="2"/>
          </p:nvPr>
        </p:nvPicPr>
        <p:blipFill>
          <a:blip r:embed="rId3"/>
          <a:srcRect l="11263"/>
          <a:stretch>
            <a:fillRect/>
          </a:stretch>
        </p:blipFill>
        <p:spPr>
          <a:xfrm>
            <a:off x="5257800" y="2213370"/>
            <a:ext cx="3352800" cy="4379780"/>
          </a:xfrm>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Figure 7A"/>
          <p:cNvPicPr>
            <a:picLocks noChangeAspect="1" noChangeArrowheads="1"/>
          </p:cNvPicPr>
          <p:nvPr/>
        </p:nvPicPr>
        <p:blipFill>
          <a:blip r:embed="rId3"/>
          <a:srcRect/>
          <a:stretch>
            <a:fillRect/>
          </a:stretch>
        </p:blipFill>
        <p:spPr bwMode="auto">
          <a:xfrm>
            <a:off x="1752600" y="685800"/>
            <a:ext cx="2400300" cy="1857375"/>
          </a:xfrm>
          <a:prstGeom prst="rect">
            <a:avLst/>
          </a:prstGeom>
          <a:noFill/>
          <a:ln w="9525">
            <a:noFill/>
            <a:miter lim="800000"/>
            <a:headEnd/>
            <a:tailEnd/>
          </a:ln>
        </p:spPr>
      </p:pic>
      <p:pic>
        <p:nvPicPr>
          <p:cNvPr id="58373" name="Picture 5" descr="Figure 7B"/>
          <p:cNvPicPr>
            <a:picLocks noChangeAspect="1" noChangeArrowheads="1"/>
          </p:cNvPicPr>
          <p:nvPr/>
        </p:nvPicPr>
        <p:blipFill>
          <a:blip r:embed="rId4"/>
          <a:srcRect/>
          <a:stretch>
            <a:fillRect/>
          </a:stretch>
        </p:blipFill>
        <p:spPr bwMode="auto">
          <a:xfrm>
            <a:off x="4572000" y="609600"/>
            <a:ext cx="2247900" cy="1876425"/>
          </a:xfrm>
          <a:prstGeom prst="rect">
            <a:avLst/>
          </a:prstGeom>
          <a:noFill/>
          <a:ln w="9525">
            <a:noFill/>
            <a:miter lim="800000"/>
            <a:headEnd/>
            <a:tailEnd/>
          </a:ln>
        </p:spPr>
      </p:pic>
      <p:pic>
        <p:nvPicPr>
          <p:cNvPr id="58374" name="Picture 6" descr="Figure 7C"/>
          <p:cNvPicPr>
            <a:picLocks noChangeAspect="1" noChangeArrowheads="1"/>
          </p:cNvPicPr>
          <p:nvPr/>
        </p:nvPicPr>
        <p:blipFill>
          <a:blip r:embed="rId5"/>
          <a:srcRect/>
          <a:stretch>
            <a:fillRect/>
          </a:stretch>
        </p:blipFill>
        <p:spPr bwMode="auto">
          <a:xfrm>
            <a:off x="1828800" y="2743200"/>
            <a:ext cx="2286000" cy="2066925"/>
          </a:xfrm>
          <a:prstGeom prst="rect">
            <a:avLst/>
          </a:prstGeom>
          <a:noFill/>
          <a:ln w="9525">
            <a:noFill/>
            <a:miter lim="800000"/>
            <a:headEnd/>
            <a:tailEnd/>
          </a:ln>
        </p:spPr>
      </p:pic>
      <p:pic>
        <p:nvPicPr>
          <p:cNvPr id="58375" name="Picture 7" descr="Figure 7E"/>
          <p:cNvPicPr>
            <a:picLocks noChangeAspect="1" noChangeArrowheads="1"/>
          </p:cNvPicPr>
          <p:nvPr/>
        </p:nvPicPr>
        <p:blipFill>
          <a:blip r:embed="rId6"/>
          <a:srcRect/>
          <a:stretch>
            <a:fillRect/>
          </a:stretch>
        </p:blipFill>
        <p:spPr bwMode="auto">
          <a:xfrm>
            <a:off x="4572000" y="2743200"/>
            <a:ext cx="2362200" cy="2085975"/>
          </a:xfrm>
          <a:prstGeom prst="rect">
            <a:avLst/>
          </a:prstGeom>
          <a:noFill/>
          <a:ln w="9525">
            <a:noFill/>
            <a:miter lim="800000"/>
            <a:headEnd/>
            <a:tailEnd/>
          </a:ln>
        </p:spPr>
      </p:pic>
      <p:sp>
        <p:nvSpPr>
          <p:cNvPr id="58376" name="Rectangle 8"/>
          <p:cNvSpPr>
            <a:spLocks noChangeArrowheads="1"/>
          </p:cNvSpPr>
          <p:nvPr/>
        </p:nvSpPr>
        <p:spPr bwMode="auto">
          <a:xfrm>
            <a:off x="1066800" y="5257800"/>
            <a:ext cx="7308850" cy="641350"/>
          </a:xfrm>
          <a:prstGeom prst="rect">
            <a:avLst/>
          </a:prstGeom>
          <a:noFill/>
          <a:ln w="9525">
            <a:noFill/>
            <a:miter lim="800000"/>
            <a:headEnd/>
            <a:tailEnd/>
          </a:ln>
          <a:effectLst/>
        </p:spPr>
        <p:txBody>
          <a:bodyPr wrap="none" anchor="ctr">
            <a:spAutoFit/>
          </a:bodyPr>
          <a:lstStyle/>
          <a:p>
            <a:r>
              <a:rPr lang="en-US"/>
              <a:t> (Top)   Preoperative and post-expansion, with full expanders in place.</a:t>
            </a:r>
          </a:p>
          <a:p>
            <a:r>
              <a:rPr lang="en-US"/>
              <a:t>(Bottom)   Permanent textured, shaped silicone gel implants in place.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p:txBody>
          <a:bodyPr/>
          <a:lstStyle/>
          <a:p>
            <a:r>
              <a:rPr lang="en-US" dirty="0" smtClean="0"/>
              <a:t>BREAST </a:t>
            </a:r>
            <a:endParaRPr lang="en-US" dirty="0"/>
          </a:p>
        </p:txBody>
      </p:sp>
      <p:sp>
        <p:nvSpPr>
          <p:cNvPr id="98307" name="Rectangle 3"/>
          <p:cNvSpPr>
            <a:spLocks noGrp="1" noChangeArrowheads="1"/>
          </p:cNvSpPr>
          <p:nvPr>
            <p:ph type="body" idx="1"/>
          </p:nvPr>
        </p:nvSpPr>
        <p:spPr>
          <a:xfrm>
            <a:off x="457200" y="1600200"/>
            <a:ext cx="8229600" cy="4724400"/>
          </a:xfrm>
        </p:spPr>
        <p:txBody>
          <a:bodyPr/>
          <a:lstStyle/>
          <a:p>
            <a:r>
              <a:rPr lang="en-US" sz="2400" dirty="0"/>
              <a:t>Congenital anomalies</a:t>
            </a:r>
          </a:p>
          <a:p>
            <a:pPr lvl="1"/>
            <a:r>
              <a:rPr lang="en-US" sz="2000" dirty="0"/>
              <a:t>Poland syndrome</a:t>
            </a:r>
          </a:p>
          <a:p>
            <a:pPr lvl="1"/>
            <a:r>
              <a:rPr lang="en-US" sz="2000" dirty="0"/>
              <a:t>Idiopathic unilateral breast </a:t>
            </a:r>
            <a:r>
              <a:rPr lang="en-US" sz="2000" dirty="0" err="1"/>
              <a:t>hypoplasia</a:t>
            </a:r>
            <a:endParaRPr lang="en-US" sz="2000" dirty="0"/>
          </a:p>
          <a:p>
            <a:pPr lvl="1"/>
            <a:r>
              <a:rPr lang="en-US" sz="2000" dirty="0"/>
              <a:t>Iatrogenic asymmetry (juvenile breast bud</a:t>
            </a:r>
          </a:p>
          <a:p>
            <a:pPr lvl="1">
              <a:buFont typeface="Wingdings" pitchFamily="2" charset="2"/>
              <a:buNone/>
            </a:pPr>
            <a:r>
              <a:rPr lang="en-US" sz="2000" dirty="0"/>
              <a:t>   damage)</a:t>
            </a:r>
          </a:p>
          <a:p>
            <a:r>
              <a:rPr lang="en-US" sz="2400" dirty="0"/>
              <a:t>Early reconstruction is now demanded by </a:t>
            </a:r>
          </a:p>
          <a:p>
            <a:pPr>
              <a:buFont typeface="Wingdings" pitchFamily="2" charset="2"/>
              <a:buNone/>
            </a:pPr>
            <a:r>
              <a:rPr lang="en-US" sz="2400" dirty="0"/>
              <a:t>   today’s adolescent female</a:t>
            </a:r>
          </a:p>
          <a:p>
            <a:r>
              <a:rPr lang="en-US" sz="2400" dirty="0"/>
              <a:t>Expander can be placed as early as the opposite  breast begins to develop and expanded over time</a:t>
            </a:r>
          </a:p>
          <a:p>
            <a:r>
              <a:rPr lang="en-US" sz="2400" dirty="0"/>
              <a:t>Later it can be replaced by a permanent implant and balancing procedures may be done</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p:txBody>
          <a:bodyPr/>
          <a:lstStyle/>
          <a:p>
            <a:r>
              <a:rPr lang="en-US" dirty="0" smtClean="0"/>
              <a:t>EXTREMITIES </a:t>
            </a:r>
            <a:endParaRPr lang="en-US" dirty="0"/>
          </a:p>
        </p:txBody>
      </p:sp>
      <p:sp>
        <p:nvSpPr>
          <p:cNvPr id="92163" name="Rectangle 3"/>
          <p:cNvSpPr>
            <a:spLocks noGrp="1" noChangeArrowheads="1"/>
          </p:cNvSpPr>
          <p:nvPr>
            <p:ph type="body" idx="1"/>
          </p:nvPr>
        </p:nvSpPr>
        <p:spPr>
          <a:xfrm>
            <a:off x="457200" y="1447800"/>
            <a:ext cx="8229600" cy="5257800"/>
          </a:xfrm>
        </p:spPr>
        <p:txBody>
          <a:bodyPr/>
          <a:lstStyle/>
          <a:p>
            <a:pPr>
              <a:lnSpc>
                <a:spcPct val="130000"/>
              </a:lnSpc>
            </a:pPr>
            <a:r>
              <a:rPr lang="en-US" sz="2400" dirty="0"/>
              <a:t>Unfavorable donor site for expanded </a:t>
            </a:r>
            <a:r>
              <a:rPr lang="en-US" sz="2400" dirty="0" smtClean="0"/>
              <a:t>flaps</a:t>
            </a:r>
          </a:p>
          <a:p>
            <a:pPr>
              <a:lnSpc>
                <a:spcPct val="130000"/>
              </a:lnSpc>
            </a:pPr>
            <a:endParaRPr lang="en-US" sz="2400" dirty="0"/>
          </a:p>
          <a:p>
            <a:pPr>
              <a:lnSpc>
                <a:spcPct val="130000"/>
              </a:lnSpc>
            </a:pPr>
            <a:r>
              <a:rPr lang="en-US" sz="2400" dirty="0"/>
              <a:t>Complication rate is significantly </a:t>
            </a:r>
            <a:r>
              <a:rPr lang="en-US" sz="2400" dirty="0" smtClean="0"/>
              <a:t>high</a:t>
            </a:r>
          </a:p>
          <a:p>
            <a:pPr>
              <a:lnSpc>
                <a:spcPct val="130000"/>
              </a:lnSpc>
            </a:pPr>
            <a:endParaRPr lang="en-US" sz="2400" dirty="0" smtClean="0"/>
          </a:p>
          <a:p>
            <a:pPr>
              <a:lnSpc>
                <a:spcPct val="130000"/>
              </a:lnSpc>
            </a:pPr>
            <a:endParaRPr lang="en-US" sz="2400" dirty="0"/>
          </a:p>
          <a:p>
            <a:pPr>
              <a:lnSpc>
                <a:spcPct val="130000"/>
              </a:lnSpc>
            </a:pPr>
            <a:r>
              <a:rPr lang="en-US" sz="2400" dirty="0"/>
              <a:t>Unstable, infected wounds are relative </a:t>
            </a:r>
            <a:r>
              <a:rPr lang="en-US" sz="2400" dirty="0" smtClean="0"/>
              <a:t>contraindications</a:t>
            </a:r>
            <a:endParaRPr lang="en-US" sz="24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DR HEMANT\Pictures\TE IN LL.jpg"/>
          <p:cNvPicPr>
            <a:picLocks noChangeAspect="1" noChangeArrowheads="1"/>
          </p:cNvPicPr>
          <p:nvPr/>
        </p:nvPicPr>
        <p:blipFill>
          <a:blip r:embed="rId2"/>
          <a:srcRect/>
          <a:stretch>
            <a:fillRect/>
          </a:stretch>
        </p:blipFill>
        <p:spPr bwMode="auto">
          <a:xfrm>
            <a:off x="685800" y="670815"/>
            <a:ext cx="8458200" cy="6054552"/>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USE OF TISSUE EXPANSION IN BURNS ESPECIALLY </a:t>
            </a:r>
            <a:r>
              <a:rPr lang="en-US" u="sng" dirty="0" smtClean="0">
                <a:solidFill>
                  <a:srgbClr val="FF0000"/>
                </a:solidFill>
              </a:rPr>
              <a:t>SCALP AND FACE </a:t>
            </a:r>
            <a:r>
              <a:rPr lang="en-US" dirty="0" smtClean="0"/>
              <a:t>HAS REVOLUTIONIZED TREATMENT.</a:t>
            </a:r>
          </a:p>
          <a:p>
            <a:r>
              <a:rPr lang="en-US" dirty="0" smtClean="0"/>
              <a:t>THERE IS ALMOST ALWAYS </a:t>
            </a:r>
            <a:r>
              <a:rPr lang="en-US" u="sng" dirty="0" smtClean="0">
                <a:solidFill>
                  <a:srgbClr val="FF0000"/>
                </a:solidFill>
              </a:rPr>
              <a:t>PAUCITY OF TISSUE </a:t>
            </a:r>
            <a:r>
              <a:rPr lang="en-US" dirty="0" smtClean="0"/>
              <a:t>AFTER BURNS.</a:t>
            </a:r>
          </a:p>
          <a:p>
            <a:r>
              <a:rPr lang="en-US" dirty="0" smtClean="0"/>
              <a:t>RECONSTRUCTION TO BE CARRIED OUT ONLY AFTER SCARS HAVE BEEN </a:t>
            </a:r>
            <a:r>
              <a:rPr lang="en-US" u="sng" dirty="0" smtClean="0">
                <a:solidFill>
                  <a:srgbClr val="FF0000"/>
                </a:solidFill>
              </a:rPr>
              <a:t>COMPLETELY MATURED</a:t>
            </a:r>
            <a:r>
              <a:rPr lang="en-US" dirty="0" smtClean="0"/>
              <a:t>.</a:t>
            </a:r>
          </a:p>
          <a:p>
            <a:r>
              <a:rPr lang="en-US" dirty="0" smtClean="0"/>
              <a:t>FLAPS ARE PLANNED IN SUCH A WAY THAT SUTURE LINES ARE NOT PARALLEL TP PREVIOUS SCARS.</a:t>
            </a:r>
          </a:p>
          <a:p>
            <a:r>
              <a:rPr lang="en-US" u="sng" dirty="0" smtClean="0">
                <a:solidFill>
                  <a:srgbClr val="FF0000"/>
                </a:solidFill>
              </a:rPr>
              <a:t>MULTIPLE PROSTHESES PREFERRED </a:t>
            </a:r>
            <a:r>
              <a:rPr lang="en-US" dirty="0" smtClean="0"/>
              <a:t>OVER SINGLE LARGE ONE.</a:t>
            </a:r>
          </a:p>
          <a:p>
            <a:r>
              <a:rPr lang="en-US" dirty="0" smtClean="0"/>
              <a:t>GOOD </a:t>
            </a:r>
            <a:r>
              <a:rPr lang="en-US" u="sng" dirty="0" smtClean="0">
                <a:solidFill>
                  <a:srgbClr val="FF0000"/>
                </a:solidFill>
              </a:rPr>
              <a:t>ANTIBIOTIC COVER </a:t>
            </a:r>
            <a:r>
              <a:rPr lang="en-US" dirty="0" smtClean="0"/>
              <a:t>REQUIRED.</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1096</TotalTime>
  <Words>3088</Words>
  <Application>Microsoft Office PowerPoint</Application>
  <PresentationFormat>On-screen Show (4:3)</PresentationFormat>
  <Paragraphs>618</Paragraphs>
  <Slides>108</Slides>
  <Notes>3</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Flow</vt:lpstr>
      <vt:lpstr>Slide 1</vt:lpstr>
      <vt:lpstr>PHYSIOLOGICAL</vt:lpstr>
      <vt:lpstr>Slide 3</vt:lpstr>
      <vt:lpstr>PRINCIPLE</vt:lpstr>
      <vt:lpstr>INHERENT EXTENSIBILITY </vt:lpstr>
      <vt:lpstr>SERIAL EXCISION</vt:lpstr>
      <vt:lpstr>INTRODUCTION </vt:lpstr>
      <vt:lpstr>HISTORY</vt:lpstr>
      <vt:lpstr>HISTORY</vt:lpstr>
      <vt:lpstr>HISTORY</vt:lpstr>
      <vt:lpstr>Physiology </vt:lpstr>
      <vt:lpstr>Histology </vt:lpstr>
      <vt:lpstr>Histology</vt:lpstr>
      <vt:lpstr>HISTOLOGY</vt:lpstr>
      <vt:lpstr>HISTOLOGY</vt:lpstr>
      <vt:lpstr>HISTOLOGY</vt:lpstr>
      <vt:lpstr>HISTOLOGY</vt:lpstr>
      <vt:lpstr>HISTOLOGY</vt:lpstr>
      <vt:lpstr>HISTOLOGY</vt:lpstr>
      <vt:lpstr>Slide 20</vt:lpstr>
      <vt:lpstr>DYNAMIC PROCESS</vt:lpstr>
      <vt:lpstr>Slide 22</vt:lpstr>
      <vt:lpstr>Slide 23</vt:lpstr>
      <vt:lpstr>Slide 24</vt:lpstr>
      <vt:lpstr>Slide 25</vt:lpstr>
      <vt:lpstr>TISSUE EXPANDER SYSTEM</vt:lpstr>
      <vt:lpstr>BALLOONS  </vt:lpstr>
      <vt:lpstr>BALLONS</vt:lpstr>
      <vt:lpstr>ROUND</vt:lpstr>
      <vt:lpstr>STANDARD</vt:lpstr>
      <vt:lpstr>RECTANGULAR</vt:lpstr>
      <vt:lpstr>STANDARD</vt:lpstr>
      <vt:lpstr>CRESCENT</vt:lpstr>
      <vt:lpstr>STANDARD</vt:lpstr>
      <vt:lpstr>DIFFERENTIAL </vt:lpstr>
      <vt:lpstr>CUSTOM</vt:lpstr>
      <vt:lpstr>CUSTOM </vt:lpstr>
      <vt:lpstr>ANATOMIC EXPANDERS</vt:lpstr>
      <vt:lpstr>IMPLANT AND EXPANDER </vt:lpstr>
      <vt:lpstr>FILLING TUBE</vt:lpstr>
      <vt:lpstr>VALVES</vt:lpstr>
      <vt:lpstr>INCORPORATED</vt:lpstr>
      <vt:lpstr>INCORPORATED</vt:lpstr>
      <vt:lpstr>Distal inflation port type</vt:lpstr>
      <vt:lpstr>Self expanding tissue expanders (SETE)</vt:lpstr>
      <vt:lpstr>S.E.T.E.</vt:lpstr>
      <vt:lpstr>Advantages (SETE - specific)</vt:lpstr>
      <vt:lpstr>DISADVANTAGES</vt:lpstr>
      <vt:lpstr>Geometric planning</vt:lpstr>
      <vt:lpstr>PLANNING</vt:lpstr>
      <vt:lpstr>PLANNING</vt:lpstr>
      <vt:lpstr>Size of expander</vt:lpstr>
      <vt:lpstr>Slide 53</vt:lpstr>
      <vt:lpstr>PROJECTION OF EXPANDER</vt:lpstr>
      <vt:lpstr>VOLUME AND SIZE</vt:lpstr>
      <vt:lpstr>VOLUME AND SIZE</vt:lpstr>
      <vt:lpstr>VOLUME AND SIZE</vt:lpstr>
      <vt:lpstr>VOLUME AND SIZE</vt:lpstr>
      <vt:lpstr>For rectangular expanders</vt:lpstr>
      <vt:lpstr>Spherical expander</vt:lpstr>
      <vt:lpstr>Volume and size</vt:lpstr>
      <vt:lpstr>NUMBER OF EXPANDERS</vt:lpstr>
      <vt:lpstr>SINGLE LARGE IMPLANT</vt:lpstr>
      <vt:lpstr>TWO IMPLANTS</vt:lpstr>
      <vt:lpstr>NUMBER OF EXPANDERS</vt:lpstr>
      <vt:lpstr>INCISIONS</vt:lpstr>
      <vt:lpstr>INCISIONS</vt:lpstr>
      <vt:lpstr>PLANNING OF FLAPS</vt:lpstr>
      <vt:lpstr>FILLING POLICY</vt:lpstr>
      <vt:lpstr>FILLING OF IMPLANT</vt:lpstr>
      <vt:lpstr>FILLING POLICY</vt:lpstr>
      <vt:lpstr>FILLING POLICY</vt:lpstr>
      <vt:lpstr>MONITORING </vt:lpstr>
      <vt:lpstr>MONITORING</vt:lpstr>
      <vt:lpstr>OTHER TECHNIQUES</vt:lpstr>
      <vt:lpstr>OTHER TECHNIQUES</vt:lpstr>
      <vt:lpstr>INTRAOPERATIVE TISSUE EXPANSION </vt:lpstr>
      <vt:lpstr>MAJOR COMPLICATIONS</vt:lpstr>
      <vt:lpstr>MINOR COMPLICATIONS</vt:lpstr>
      <vt:lpstr>CLINICAL APPLICATIONS</vt:lpstr>
      <vt:lpstr>TOLERANCE OF TISSUES</vt:lpstr>
      <vt:lpstr>SCALP RECONSTRUCTION</vt:lpstr>
      <vt:lpstr>Slide 83</vt:lpstr>
      <vt:lpstr>FACE AND NECK</vt:lpstr>
      <vt:lpstr>FACE AND NECK</vt:lpstr>
      <vt:lpstr>Slide 86</vt:lpstr>
      <vt:lpstr>NOSE </vt:lpstr>
      <vt:lpstr>Slide 88</vt:lpstr>
      <vt:lpstr>AURICLE </vt:lpstr>
      <vt:lpstr>Slide 90</vt:lpstr>
      <vt:lpstr>Slide 91</vt:lpstr>
      <vt:lpstr>TRUNK </vt:lpstr>
      <vt:lpstr>BREAST </vt:lpstr>
      <vt:lpstr>BREAST AUGMENTATION</vt:lpstr>
      <vt:lpstr>Slide 95</vt:lpstr>
      <vt:lpstr>BREAST </vt:lpstr>
      <vt:lpstr>EXTREMITIES </vt:lpstr>
      <vt:lpstr>Slide 98</vt:lpstr>
      <vt:lpstr>BURNS</vt:lpstr>
      <vt:lpstr>Slide 100</vt:lpstr>
      <vt:lpstr>CHILDREN</vt:lpstr>
      <vt:lpstr>FULL THICKNESS GRAFT</vt:lpstr>
      <vt:lpstr>FULL THICKNESS GRAFT</vt:lpstr>
      <vt:lpstr>EXTERNAL TISSUE EXPANDERS</vt:lpstr>
      <vt:lpstr>EXTERNAL TISSUE EXPANDERS</vt:lpstr>
      <vt:lpstr>EXTERNAL TISSUE EXPANDERS</vt:lpstr>
      <vt:lpstr>CONCLUSION</vt:lpstr>
      <vt:lpstr>Slide 108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HEMANT</dc:creator>
  <cp:lastModifiedBy>User</cp:lastModifiedBy>
  <cp:revision>30</cp:revision>
  <dcterms:created xsi:type="dcterms:W3CDTF">2012-06-07T07:41:49Z</dcterms:created>
  <dcterms:modified xsi:type="dcterms:W3CDTF">2020-08-20T05:11:20Z</dcterms:modified>
</cp:coreProperties>
</file>