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8" r:id="rId7"/>
    <p:sldId id="269" r:id="rId8"/>
    <p:sldId id="270" r:id="rId9"/>
    <p:sldId id="271" r:id="rId10"/>
    <p:sldId id="272" r:id="rId11"/>
    <p:sldId id="274" r:id="rId12"/>
    <p:sldId id="275" r:id="rId13"/>
    <p:sldId id="276" r:id="rId14"/>
    <p:sldId id="257" r:id="rId15"/>
    <p:sldId id="277" r:id="rId16"/>
    <p:sldId id="278" r:id="rId17"/>
    <p:sldId id="279" r:id="rId18"/>
    <p:sldId id="280" r:id="rId19"/>
    <p:sldId id="281" r:id="rId20"/>
    <p:sldId id="282"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22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78705-F494-4F9A-BA8B-35310357CB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36A45E5-C229-4987-91FF-76E373A9F5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E7518E8-EF28-4F34-BE7D-8EF968A6DE36}"/>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E3EABEA2-C0DF-4428-BF48-45CE013AB3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583477-054D-4918-BBB6-46E16E2E2676}"/>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92607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FF71-ECD9-4E64-BC78-A9DECB8CB63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65C069D-5CC6-4A44-B66C-E6F592111B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1FD0E32-ABAC-4901-952B-63D2B3C98723}"/>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B79F4CB8-F612-4E4B-8507-57B168C147D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3124C0-CC23-4444-855F-973487F4F9AC}"/>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44810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48FA3-3C91-418A-B296-D98902BDFE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D608C7A-D5D5-4F4B-A848-FB6AD7FAA9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5C6788-1165-4D91-920B-18E170008D8D}"/>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8AB12972-BC93-4B6E-9D12-C162533EF50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E8B026F-950A-4FC1-8252-E155E1877256}"/>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400957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80A3E-B38A-47BB-A181-CDF44BACC06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7280DED-4205-4306-9642-6E91D444C6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05FD58F-4DBB-4599-9C4E-91A8DE133E19}"/>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CDBE2349-AF01-4789-8D82-1D54513AE7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77EEB7D-CBF3-4EFC-8A85-37C7EB2467D4}"/>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59758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1739-B8E8-4BE6-8FA1-A6B0AAD9C5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D519725-2311-4856-9142-30D9CB481F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308D5-135E-44B3-BE7A-BDF230D9B97B}"/>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A03CD125-2464-4567-ADB8-6E6FA80729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296FC8-9BDE-4564-B6D8-61018891C6A0}"/>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418597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84833-F4AE-4FA0-BBE1-1FBE77EF02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EB8F807-B572-49E2-96E8-1D81101079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F610B56-2402-4BBB-9BB1-776B613691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17CB05C-7A19-4F5D-B83A-33B5FDF2E830}"/>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6" name="Footer Placeholder 5">
            <a:extLst>
              <a:ext uri="{FF2B5EF4-FFF2-40B4-BE49-F238E27FC236}">
                <a16:creationId xmlns:a16="http://schemas.microsoft.com/office/drawing/2014/main" id="{A6299D8D-46BA-45A2-BB53-785379F9A6D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D8609C6-83A9-4C62-9A88-BF443AA5A1B0}"/>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3240220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27980-66E4-4082-98CF-C6742F68DA4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441AFDA-B51F-4623-8510-B0B6553B4D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050332-85D7-4C0F-AB74-1B9052127D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260CE08-B549-4182-83BB-FAD476046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79059D-B3CC-4872-93ED-7B8F599287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2522691-E5A1-4A1D-B351-C5452767107D}"/>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8" name="Footer Placeholder 7">
            <a:extLst>
              <a:ext uri="{FF2B5EF4-FFF2-40B4-BE49-F238E27FC236}">
                <a16:creationId xmlns:a16="http://schemas.microsoft.com/office/drawing/2014/main" id="{22CD56C4-FFAF-4F58-ACAE-04293D7846B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B2448AC-D99F-4AD4-8C9A-18F24D80F8B1}"/>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358684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5270-E569-492C-9722-0AE75C3D64B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D4D8AE5-87D5-44F8-B657-C1D9EBF77C9B}"/>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4" name="Footer Placeholder 3">
            <a:extLst>
              <a:ext uri="{FF2B5EF4-FFF2-40B4-BE49-F238E27FC236}">
                <a16:creationId xmlns:a16="http://schemas.microsoft.com/office/drawing/2014/main" id="{901A7E93-06A5-4704-A096-6CF186BE8FF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2097207-AF26-4BC3-A21B-9B53D4AC838D}"/>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2597008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82E1E5-13E6-46A1-BC42-CE086D4E76DB}"/>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3" name="Footer Placeholder 2">
            <a:extLst>
              <a:ext uri="{FF2B5EF4-FFF2-40B4-BE49-F238E27FC236}">
                <a16:creationId xmlns:a16="http://schemas.microsoft.com/office/drawing/2014/main" id="{6909FFF9-AB91-47A5-8FA5-63D0D575010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EFFB69D-06BD-4DD5-95EE-C8590C6DEA9E}"/>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351309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65DC9-C9F6-422D-B9C4-2DD73DABC5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1707283-14F8-474F-894B-974FAD09F4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93EB6DF-B49A-4C2D-A8D6-F9054E0E40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34FD4D-8E3B-439C-A61A-5D7E004EC850}"/>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6" name="Footer Placeholder 5">
            <a:extLst>
              <a:ext uri="{FF2B5EF4-FFF2-40B4-BE49-F238E27FC236}">
                <a16:creationId xmlns:a16="http://schemas.microsoft.com/office/drawing/2014/main" id="{9FB337DB-D930-417C-A126-B1A9B762999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ED0FE8A-9F3B-41D2-AAFB-99522D0002CC}"/>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130020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26207-91E8-4847-8381-52878A1B6D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D7C35AC-D245-40F0-989D-099A144AA0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a:p>
        </p:txBody>
      </p:sp>
      <p:sp>
        <p:nvSpPr>
          <p:cNvPr id="4" name="Text Placeholder 3">
            <a:extLst>
              <a:ext uri="{FF2B5EF4-FFF2-40B4-BE49-F238E27FC236}">
                <a16:creationId xmlns:a16="http://schemas.microsoft.com/office/drawing/2014/main" id="{C37EEE2C-3E66-408C-8226-912F475DF1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CBF70-61FF-416D-93A7-1137C14B6E37}"/>
              </a:ext>
            </a:extLst>
          </p:cNvPr>
          <p:cNvSpPr>
            <a:spLocks noGrp="1"/>
          </p:cNvSpPr>
          <p:nvPr>
            <p:ph type="dt" sz="half" idx="10"/>
          </p:nvPr>
        </p:nvSpPr>
        <p:spPr/>
        <p:txBody>
          <a:bodyPr/>
          <a:lstStyle/>
          <a:p>
            <a:fld id="{BED10E6D-5E8D-4AC6-8701-2F18C940F102}" type="datetimeFigureOut">
              <a:rPr lang="en-IN" smtClean="0"/>
              <a:t>16-06-2020</a:t>
            </a:fld>
            <a:endParaRPr lang="en-IN"/>
          </a:p>
        </p:txBody>
      </p:sp>
      <p:sp>
        <p:nvSpPr>
          <p:cNvPr id="6" name="Footer Placeholder 5">
            <a:extLst>
              <a:ext uri="{FF2B5EF4-FFF2-40B4-BE49-F238E27FC236}">
                <a16:creationId xmlns:a16="http://schemas.microsoft.com/office/drawing/2014/main" id="{8762F1AD-38C7-4E87-8B38-7379A7414BB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636ED83-E9FC-4402-BFF9-3ACACF8448FA}"/>
              </a:ext>
            </a:extLst>
          </p:cNvPr>
          <p:cNvSpPr>
            <a:spLocks noGrp="1"/>
          </p:cNvSpPr>
          <p:nvPr>
            <p:ph type="sldNum" sz="quarter" idx="12"/>
          </p:nvPr>
        </p:nvSpPr>
        <p:spPr/>
        <p:txBody>
          <a:bodyPr/>
          <a:lstStyle/>
          <a:p>
            <a:fld id="{5C03EB8A-B931-4299-8502-4F09D0A4206B}" type="slidenum">
              <a:rPr lang="en-IN" smtClean="0"/>
              <a:t>‹#›</a:t>
            </a:fld>
            <a:endParaRPr lang="en-IN"/>
          </a:p>
        </p:txBody>
      </p:sp>
    </p:spTree>
    <p:extLst>
      <p:ext uri="{BB962C8B-B14F-4D97-AF65-F5344CB8AC3E}">
        <p14:creationId xmlns:p14="http://schemas.microsoft.com/office/powerpoint/2010/main" val="4087655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4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81FC4F-07C6-4A58-9383-37AE1E594C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AA35F46-4E16-47F7-8EDD-7259BD9894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58144A-3AE8-4614-B17C-936E5B573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10E6D-5E8D-4AC6-8701-2F18C940F102}" type="datetimeFigureOut">
              <a:rPr lang="en-IN" smtClean="0"/>
              <a:t>16-06-2020</a:t>
            </a:fld>
            <a:endParaRPr lang="en-IN"/>
          </a:p>
        </p:txBody>
      </p:sp>
      <p:sp>
        <p:nvSpPr>
          <p:cNvPr id="5" name="Footer Placeholder 4">
            <a:extLst>
              <a:ext uri="{FF2B5EF4-FFF2-40B4-BE49-F238E27FC236}">
                <a16:creationId xmlns:a16="http://schemas.microsoft.com/office/drawing/2014/main" id="{549E5A26-A375-4906-A931-4BE582E6B3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854CD9E-5F09-40E5-BC28-6BBB42EDB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3EB8A-B931-4299-8502-4F09D0A4206B}" type="slidenum">
              <a:rPr lang="en-IN" smtClean="0"/>
              <a:t>‹#›</a:t>
            </a:fld>
            <a:endParaRPr lang="en-IN"/>
          </a:p>
        </p:txBody>
      </p:sp>
    </p:spTree>
    <p:extLst>
      <p:ext uri="{BB962C8B-B14F-4D97-AF65-F5344CB8AC3E}">
        <p14:creationId xmlns:p14="http://schemas.microsoft.com/office/powerpoint/2010/main" val="3101945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verywellmind.com/eating-disorder-myths-and-truths-1138395" TargetMode="External"/><Relationship Id="rId2" Type="http://schemas.openxmlformats.org/officeDocument/2006/relationships/hyperlink" Target="https://www.verywellmind.com/anxiety-disorder-2510539" TargetMode="External"/><Relationship Id="rId1" Type="http://schemas.openxmlformats.org/officeDocument/2006/relationships/slideLayout" Target="../slideLayouts/slideLayout2.xml"/><Relationship Id="rId4" Type="http://schemas.openxmlformats.org/officeDocument/2006/relationships/hyperlink" Target="https://www.verywellmind.com/what-is-obsessive-compulsive-disorder-ocd-251067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16E69-155F-42CC-9288-49F527777374}"/>
              </a:ext>
            </a:extLst>
          </p:cNvPr>
          <p:cNvSpPr>
            <a:spLocks noGrp="1"/>
          </p:cNvSpPr>
          <p:nvPr>
            <p:ph type="ctrTitle"/>
          </p:nvPr>
        </p:nvSpPr>
        <p:spPr/>
        <p:txBody>
          <a:bodyPr/>
          <a:lstStyle/>
          <a:p>
            <a:r>
              <a:rPr lang="en-US" b="1" dirty="0"/>
              <a:t>DSM, ICD classification and ICF </a:t>
            </a:r>
            <a:endParaRPr lang="en-IN" b="1" dirty="0"/>
          </a:p>
        </p:txBody>
      </p:sp>
    </p:spTree>
    <p:extLst>
      <p:ext uri="{BB962C8B-B14F-4D97-AF65-F5344CB8AC3E}">
        <p14:creationId xmlns:p14="http://schemas.microsoft.com/office/powerpoint/2010/main" val="4019134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CBD89-1A57-4A17-938D-9DC1D87109A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268BC2B-95CC-4401-A31C-0C65F05354F0}"/>
              </a:ext>
            </a:extLst>
          </p:cNvPr>
          <p:cNvSpPr>
            <a:spLocks noGrp="1"/>
          </p:cNvSpPr>
          <p:nvPr>
            <p:ph idx="1"/>
          </p:nvPr>
        </p:nvSpPr>
        <p:spPr/>
        <p:txBody>
          <a:bodyPr/>
          <a:lstStyle/>
          <a:p>
            <a:pPr fontAlgn="base"/>
            <a:r>
              <a:rPr lang="en-US" dirty="0"/>
              <a:t>easy storage, retrieval and analysis of health information for evidenced-based decision-making;</a:t>
            </a:r>
          </a:p>
          <a:p>
            <a:pPr fontAlgn="base"/>
            <a:r>
              <a:rPr lang="en-US" dirty="0"/>
              <a:t>sharing and comparing health information between hospitals, regions, settings and countries; and</a:t>
            </a:r>
          </a:p>
          <a:p>
            <a:pPr fontAlgn="base"/>
            <a:r>
              <a:rPr lang="en-US" dirty="0"/>
              <a:t>data comparisons in the same location across different time periods.</a:t>
            </a:r>
          </a:p>
        </p:txBody>
      </p:sp>
    </p:spTree>
    <p:extLst>
      <p:ext uri="{BB962C8B-B14F-4D97-AF65-F5344CB8AC3E}">
        <p14:creationId xmlns:p14="http://schemas.microsoft.com/office/powerpoint/2010/main" val="95155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6CEB-1A7A-42AB-92BE-A7E46627D111}"/>
              </a:ext>
            </a:extLst>
          </p:cNvPr>
          <p:cNvSpPr>
            <a:spLocks noGrp="1"/>
          </p:cNvSpPr>
          <p:nvPr>
            <p:ph type="title"/>
          </p:nvPr>
        </p:nvSpPr>
        <p:spPr/>
        <p:txBody>
          <a:bodyPr>
            <a:normAutofit/>
          </a:bodyPr>
          <a:lstStyle/>
          <a:p>
            <a:pPr algn="ctr" fontAlgn="base"/>
            <a:r>
              <a:rPr lang="en-IN" b="1" dirty="0"/>
              <a:t>Primary users</a:t>
            </a:r>
            <a:endParaRPr lang="en-IN" dirty="0"/>
          </a:p>
        </p:txBody>
      </p:sp>
      <p:sp>
        <p:nvSpPr>
          <p:cNvPr id="3" name="Content Placeholder 2">
            <a:extLst>
              <a:ext uri="{FF2B5EF4-FFF2-40B4-BE49-F238E27FC236}">
                <a16:creationId xmlns:a16="http://schemas.microsoft.com/office/drawing/2014/main" id="{D59BB21D-8ABD-45DD-816C-4C3B53AD4F2E}"/>
              </a:ext>
            </a:extLst>
          </p:cNvPr>
          <p:cNvSpPr>
            <a:spLocks noGrp="1"/>
          </p:cNvSpPr>
          <p:nvPr>
            <p:ph idx="1"/>
          </p:nvPr>
        </p:nvSpPr>
        <p:spPr/>
        <p:txBody>
          <a:bodyPr/>
          <a:lstStyle/>
          <a:p>
            <a:r>
              <a:rPr lang="en-US" dirty="0"/>
              <a:t>Users include physicians, nurses, health workers, researchers, health information managers, policy-makers, insurers and national health Programme managers, among others</a:t>
            </a:r>
            <a:endParaRPr lang="en-IN" dirty="0"/>
          </a:p>
        </p:txBody>
      </p:sp>
    </p:spTree>
    <p:extLst>
      <p:ext uri="{BB962C8B-B14F-4D97-AF65-F5344CB8AC3E}">
        <p14:creationId xmlns:p14="http://schemas.microsoft.com/office/powerpoint/2010/main" val="174153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34DC5-D2D8-4208-9DA5-1966568441F5}"/>
              </a:ext>
            </a:extLst>
          </p:cNvPr>
          <p:cNvSpPr>
            <a:spLocks noGrp="1"/>
          </p:cNvSpPr>
          <p:nvPr>
            <p:ph type="title"/>
          </p:nvPr>
        </p:nvSpPr>
        <p:spPr/>
        <p:txBody>
          <a:bodyPr/>
          <a:lstStyle/>
          <a:p>
            <a:pPr algn="ctr"/>
            <a:r>
              <a:rPr lang="en-IN" b="1" dirty="0"/>
              <a:t>History</a:t>
            </a:r>
            <a:endParaRPr lang="en-IN" dirty="0"/>
          </a:p>
        </p:txBody>
      </p:sp>
      <p:sp>
        <p:nvSpPr>
          <p:cNvPr id="3" name="Content Placeholder 2">
            <a:extLst>
              <a:ext uri="{FF2B5EF4-FFF2-40B4-BE49-F238E27FC236}">
                <a16:creationId xmlns:a16="http://schemas.microsoft.com/office/drawing/2014/main" id="{2A94C335-2514-435D-A89A-73FA684D22DC}"/>
              </a:ext>
            </a:extLst>
          </p:cNvPr>
          <p:cNvSpPr>
            <a:spLocks noGrp="1"/>
          </p:cNvSpPr>
          <p:nvPr>
            <p:ph idx="1"/>
          </p:nvPr>
        </p:nvSpPr>
        <p:spPr/>
        <p:txBody>
          <a:bodyPr/>
          <a:lstStyle/>
          <a:p>
            <a:pPr fontAlgn="base"/>
            <a:r>
              <a:rPr lang="en-US" dirty="0"/>
              <a:t>The first international classification edition, known as the International List of Causes of Death, was adopted by the International Statistical Institute in 1893.</a:t>
            </a:r>
          </a:p>
          <a:p>
            <a:pPr fontAlgn="base"/>
            <a:r>
              <a:rPr lang="en-US" dirty="0"/>
              <a:t>The ICD has been revised and published in a series of editions to reflect advances in health and medical science over time.</a:t>
            </a:r>
          </a:p>
          <a:p>
            <a:pPr marL="0" indent="0">
              <a:buNone/>
            </a:pPr>
            <a:endParaRPr lang="en-IN" dirty="0"/>
          </a:p>
        </p:txBody>
      </p:sp>
    </p:spTree>
    <p:extLst>
      <p:ext uri="{BB962C8B-B14F-4D97-AF65-F5344CB8AC3E}">
        <p14:creationId xmlns:p14="http://schemas.microsoft.com/office/powerpoint/2010/main" val="3158019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028C8-A7E1-413D-882F-93B99DDA31C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E5E54D3-3AB5-4FC5-87DE-C224AD388185}"/>
              </a:ext>
            </a:extLst>
          </p:cNvPr>
          <p:cNvSpPr>
            <a:spLocks noGrp="1"/>
          </p:cNvSpPr>
          <p:nvPr>
            <p:ph idx="1"/>
          </p:nvPr>
        </p:nvSpPr>
        <p:spPr/>
        <p:txBody>
          <a:bodyPr/>
          <a:lstStyle/>
          <a:p>
            <a:pPr fontAlgn="base"/>
            <a:r>
              <a:rPr lang="en-US" dirty="0"/>
              <a:t>WHO was entrusted with the ICD at its creation in 1948 and published the 6th version, ICD-6, that incorporated morbidity for the first time. The WHO Nomenclature Regulations, adopted in 1967, stipulated that Member States use the most current ICD revision for mortality and morbidity statistics.</a:t>
            </a:r>
          </a:p>
          <a:p>
            <a:pPr fontAlgn="base"/>
            <a:r>
              <a:rPr lang="en-US" dirty="0"/>
              <a:t>ICD-10 was endorsed in May 1990 by the Forty-third World Health Assembly. It is cited in more than 20,000 scientific articles and used by more than 100 countries around the world (117).</a:t>
            </a:r>
          </a:p>
        </p:txBody>
      </p:sp>
    </p:spTree>
    <p:extLst>
      <p:ext uri="{BB962C8B-B14F-4D97-AF65-F5344CB8AC3E}">
        <p14:creationId xmlns:p14="http://schemas.microsoft.com/office/powerpoint/2010/main" val="2178876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14DDD-498F-4A4C-8CD2-71B2A81339BF}"/>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55F636BE-43D5-49AF-9537-0224BAD5B738}"/>
              </a:ext>
            </a:extLst>
          </p:cNvPr>
          <p:cNvSpPr>
            <a:spLocks noGrp="1"/>
          </p:cNvSpPr>
          <p:nvPr>
            <p:ph idx="1"/>
          </p:nvPr>
        </p:nvSpPr>
        <p:spPr/>
        <p:txBody>
          <a:bodyPr/>
          <a:lstStyle/>
          <a:p>
            <a:r>
              <a:rPr lang="en-US" dirty="0"/>
              <a:t>Describing and understanding the relationship between disease and functioning requires the use of two of the World Health Organization’s classifications systems: the International Classification of Diseases (ICD) the International Classification of Functioning, Disability and Health (ICF) </a:t>
            </a:r>
          </a:p>
          <a:p>
            <a:r>
              <a:rPr lang="en-US" dirty="0"/>
              <a:t>The ICD and the ICF classification systems are intended by WHO to complement each other so as to capture and provide the full picture of health or health-related state of an individual</a:t>
            </a:r>
            <a:endParaRPr lang="en-IN" dirty="0"/>
          </a:p>
        </p:txBody>
      </p:sp>
    </p:spTree>
    <p:extLst>
      <p:ext uri="{BB962C8B-B14F-4D97-AF65-F5344CB8AC3E}">
        <p14:creationId xmlns:p14="http://schemas.microsoft.com/office/powerpoint/2010/main" val="4024475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A7BB-CF44-440C-912A-F8DAE37EC5BA}"/>
              </a:ext>
            </a:extLst>
          </p:cNvPr>
          <p:cNvSpPr>
            <a:spLocks noGrp="1"/>
          </p:cNvSpPr>
          <p:nvPr>
            <p:ph type="title"/>
          </p:nvPr>
        </p:nvSpPr>
        <p:spPr/>
        <p:txBody>
          <a:bodyPr/>
          <a:lstStyle/>
          <a:p>
            <a:pPr algn="ctr"/>
            <a:r>
              <a:rPr lang="en-IN" b="1" dirty="0"/>
              <a:t>ICF</a:t>
            </a:r>
          </a:p>
        </p:txBody>
      </p:sp>
      <p:sp>
        <p:nvSpPr>
          <p:cNvPr id="3" name="Content Placeholder 2">
            <a:extLst>
              <a:ext uri="{FF2B5EF4-FFF2-40B4-BE49-F238E27FC236}">
                <a16:creationId xmlns:a16="http://schemas.microsoft.com/office/drawing/2014/main" id="{BADBA829-7606-49F9-A28E-FEF3C8B6D2F2}"/>
              </a:ext>
            </a:extLst>
          </p:cNvPr>
          <p:cNvSpPr>
            <a:spLocks noGrp="1"/>
          </p:cNvSpPr>
          <p:nvPr>
            <p:ph idx="1"/>
          </p:nvPr>
        </p:nvSpPr>
        <p:spPr/>
        <p:txBody>
          <a:bodyPr/>
          <a:lstStyle/>
          <a:p>
            <a:r>
              <a:rPr lang="en-US" dirty="0"/>
              <a:t>The International Classification of Functioning, Disability and Health (ICF) is a classification of the health components of functioning and disability.</a:t>
            </a:r>
          </a:p>
          <a:p>
            <a:r>
              <a:rPr lang="en-US" dirty="0"/>
              <a:t>The ICF received approval from all 191 World Health Organization (WHO) member states on May 22, 2001, during the 54th World Health Assembly. Its approval followed nine years of international revision efforts coordinated by WHO. WHO's initial classification for the effects of diseases, the International Classification of Impairments, Disabilities, and Handicaps (ICIDH), was created in 1980</a:t>
            </a:r>
            <a:endParaRPr lang="en-IN" dirty="0"/>
          </a:p>
        </p:txBody>
      </p:sp>
    </p:spTree>
    <p:extLst>
      <p:ext uri="{BB962C8B-B14F-4D97-AF65-F5344CB8AC3E}">
        <p14:creationId xmlns:p14="http://schemas.microsoft.com/office/powerpoint/2010/main" val="478240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C1A6C-2071-428F-8C6E-408D26333E3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514514-8C8F-4D23-A4C4-C5F8B87D33BF}"/>
              </a:ext>
            </a:extLst>
          </p:cNvPr>
          <p:cNvSpPr>
            <a:spLocks noGrp="1"/>
          </p:cNvSpPr>
          <p:nvPr>
            <p:ph idx="1"/>
          </p:nvPr>
        </p:nvSpPr>
        <p:spPr/>
        <p:txBody>
          <a:bodyPr/>
          <a:lstStyle/>
          <a:p>
            <a:r>
              <a:rPr lang="en-US" dirty="0"/>
              <a:t>The ICF classification complements WHO's International Classification of Diseases-10th Revision (ICD), which contains information on diagnosis and health condition, but not on functional status. The ICD and ICF constitute the core classifications in the WHO Family of International Classifications (WHO-FIC).</a:t>
            </a:r>
            <a:endParaRPr lang="en-IN" dirty="0"/>
          </a:p>
        </p:txBody>
      </p:sp>
    </p:spTree>
    <p:extLst>
      <p:ext uri="{BB962C8B-B14F-4D97-AF65-F5344CB8AC3E}">
        <p14:creationId xmlns:p14="http://schemas.microsoft.com/office/powerpoint/2010/main" val="3219615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7BB91-670A-4171-A982-36DAF36FD0D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C9A0D0-335A-492F-8836-DF60B85CD1E4}"/>
              </a:ext>
            </a:extLst>
          </p:cNvPr>
          <p:cNvSpPr>
            <a:spLocks noGrp="1"/>
          </p:cNvSpPr>
          <p:nvPr>
            <p:ph idx="1"/>
          </p:nvPr>
        </p:nvSpPr>
        <p:spPr/>
        <p:txBody>
          <a:bodyPr/>
          <a:lstStyle/>
          <a:p>
            <a:pPr marL="0" indent="0">
              <a:buNone/>
            </a:pPr>
            <a:r>
              <a:rPr lang="en-US" dirty="0"/>
              <a:t>The ICF is structured around the following broad components: </a:t>
            </a:r>
          </a:p>
          <a:p>
            <a:r>
              <a:rPr lang="en-US" dirty="0"/>
              <a:t>Body functions and structure</a:t>
            </a:r>
          </a:p>
          <a:p>
            <a:r>
              <a:rPr lang="en-US" dirty="0"/>
              <a:t>Activities (related to tasks and actions by an individual) and participation (involvement in a life situation)</a:t>
            </a:r>
          </a:p>
          <a:p>
            <a:r>
              <a:rPr lang="en-US" dirty="0"/>
              <a:t>Additional information on severity and environmental factors</a:t>
            </a:r>
          </a:p>
          <a:p>
            <a:endParaRPr lang="en-IN" dirty="0"/>
          </a:p>
        </p:txBody>
      </p:sp>
    </p:spTree>
    <p:extLst>
      <p:ext uri="{BB962C8B-B14F-4D97-AF65-F5344CB8AC3E}">
        <p14:creationId xmlns:p14="http://schemas.microsoft.com/office/powerpoint/2010/main" val="3363884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3093B-4898-4351-B82B-2B26C8D34D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3A06BE0-E606-49ED-8BA1-0A0D8EB92E65}"/>
              </a:ext>
            </a:extLst>
          </p:cNvPr>
          <p:cNvSpPr>
            <a:spLocks noGrp="1"/>
          </p:cNvSpPr>
          <p:nvPr>
            <p:ph idx="1"/>
          </p:nvPr>
        </p:nvSpPr>
        <p:spPr>
          <a:xfrm>
            <a:off x="851647" y="1825625"/>
            <a:ext cx="10515600" cy="4351338"/>
          </a:xfrm>
        </p:spPr>
        <p:txBody>
          <a:bodyPr>
            <a:normAutofit fontScale="92500" lnSpcReduction="10000"/>
          </a:bodyPr>
          <a:lstStyle/>
          <a:p>
            <a:r>
              <a:rPr lang="en-US" dirty="0"/>
              <a:t>Functioning and disability are viewed as a complex interaction between the health condition of the individual and the contextual factors of the environment as well as personal factors. The picture produced by this combination of factors and dimensions is of "the person in his or her world". The classification treats these dimensions as interactive and dynamic rather than linear or static. It allows for an assessment of the degree of disability, although it is not a measurement instrument. It is applicable to all people, whatever their health condition. The language of the ICF is neutral as to etiology, placing the emphasis on function rather than condition or disease. It also is carefully designed to be relevant across cultures as well as age groups and genders, making it highly appropriate for heterogeneous populations.</a:t>
            </a:r>
            <a:endParaRPr lang="en-IN" dirty="0"/>
          </a:p>
        </p:txBody>
      </p:sp>
    </p:spTree>
    <p:extLst>
      <p:ext uri="{BB962C8B-B14F-4D97-AF65-F5344CB8AC3E}">
        <p14:creationId xmlns:p14="http://schemas.microsoft.com/office/powerpoint/2010/main" val="3923621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C89D-7CCE-4BDC-8691-67DEF0504AA7}"/>
              </a:ext>
            </a:extLst>
          </p:cNvPr>
          <p:cNvSpPr>
            <a:spLocks noGrp="1"/>
          </p:cNvSpPr>
          <p:nvPr>
            <p:ph type="title"/>
          </p:nvPr>
        </p:nvSpPr>
        <p:spPr/>
        <p:txBody>
          <a:bodyPr/>
          <a:lstStyle/>
          <a:p>
            <a:pPr algn="ctr"/>
            <a:r>
              <a:rPr lang="en-IN" b="1" dirty="0"/>
              <a:t>Benefits</a:t>
            </a:r>
            <a:endParaRPr lang="en-IN" dirty="0"/>
          </a:p>
        </p:txBody>
      </p:sp>
      <p:sp>
        <p:nvSpPr>
          <p:cNvPr id="3" name="Content Placeholder 2">
            <a:extLst>
              <a:ext uri="{FF2B5EF4-FFF2-40B4-BE49-F238E27FC236}">
                <a16:creationId xmlns:a16="http://schemas.microsoft.com/office/drawing/2014/main" id="{5861B99B-B7DA-4C68-AB2F-C8CBACCF8A3B}"/>
              </a:ext>
            </a:extLst>
          </p:cNvPr>
          <p:cNvSpPr>
            <a:spLocks noGrp="1"/>
          </p:cNvSpPr>
          <p:nvPr>
            <p:ph idx="1"/>
          </p:nvPr>
        </p:nvSpPr>
        <p:spPr/>
        <p:txBody>
          <a:bodyPr/>
          <a:lstStyle/>
          <a:p>
            <a:r>
              <a:rPr lang="en-US" dirty="0"/>
              <a:t>There are benefits of using the ICF for both the patient and the health professional. A major advantage for the patient is the integration of the physical, mental, and social aspects of his or her health condition. All aspects of a person's life (development, participation and environment) are incorporated into the ICF instead of solely focusing on his or her diagnosis.</a:t>
            </a:r>
          </a:p>
          <a:p>
            <a:r>
              <a:rPr lang="en-US" dirty="0"/>
              <a:t>Once a rehabilitation team is aware of the daily activities a client is required to participate in, the problem solving sequence set up by the ICF can be utilized</a:t>
            </a:r>
            <a:endParaRPr lang="en-IN" dirty="0"/>
          </a:p>
        </p:txBody>
      </p:sp>
    </p:spTree>
    <p:extLst>
      <p:ext uri="{BB962C8B-B14F-4D97-AF65-F5344CB8AC3E}">
        <p14:creationId xmlns:p14="http://schemas.microsoft.com/office/powerpoint/2010/main" val="348831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DB94F-1580-4BE9-9806-83EDBBBCF83D}"/>
              </a:ext>
            </a:extLst>
          </p:cNvPr>
          <p:cNvSpPr>
            <a:spLocks noGrp="1"/>
          </p:cNvSpPr>
          <p:nvPr>
            <p:ph type="title"/>
          </p:nvPr>
        </p:nvSpPr>
        <p:spPr/>
        <p:txBody>
          <a:bodyPr/>
          <a:lstStyle/>
          <a:p>
            <a:pPr algn="ctr"/>
            <a:r>
              <a:rPr lang="en-IN" b="1" dirty="0"/>
              <a:t>DSM(</a:t>
            </a:r>
            <a:r>
              <a:rPr lang="en-US" b="1" dirty="0"/>
              <a:t>Diagnostic and Statistical Manual</a:t>
            </a:r>
            <a:r>
              <a:rPr lang="en-IN" b="1" dirty="0"/>
              <a:t>)</a:t>
            </a:r>
          </a:p>
        </p:txBody>
      </p:sp>
      <p:sp>
        <p:nvSpPr>
          <p:cNvPr id="3" name="Content Placeholder 2">
            <a:extLst>
              <a:ext uri="{FF2B5EF4-FFF2-40B4-BE49-F238E27FC236}">
                <a16:creationId xmlns:a16="http://schemas.microsoft.com/office/drawing/2014/main" id="{70C9843D-5809-47D6-8E0F-517F1D8BA73A}"/>
              </a:ext>
            </a:extLst>
          </p:cNvPr>
          <p:cNvSpPr>
            <a:spLocks noGrp="1"/>
          </p:cNvSpPr>
          <p:nvPr>
            <p:ph idx="1"/>
          </p:nvPr>
        </p:nvSpPr>
        <p:spPr/>
        <p:txBody>
          <a:bodyPr/>
          <a:lstStyle/>
          <a:p>
            <a:r>
              <a:rPr lang="en-US" dirty="0"/>
              <a:t>The Diagnostic and Statistical Manual of Mental Disorders is used by clinicians and psychiatrists to diagnose psychiatric illnesses. In 2013, the latest version known as the DSM-5 was released. The DSM is published by the </a:t>
            </a:r>
            <a:r>
              <a:rPr lang="en-US" b="1" dirty="0"/>
              <a:t>American Psychiatric Association </a:t>
            </a:r>
            <a:r>
              <a:rPr lang="en-US" dirty="0"/>
              <a:t>and covers all categories of mental health disorders for both adults and children.</a:t>
            </a:r>
          </a:p>
          <a:p>
            <a:r>
              <a:rPr lang="en-US" b="1" dirty="0"/>
              <a:t>Purpose</a:t>
            </a:r>
          </a:p>
          <a:p>
            <a:pPr>
              <a:buFont typeface="Wingdings" panose="05000000000000000000" pitchFamily="2" charset="2"/>
              <a:buChar char="q"/>
            </a:pPr>
            <a:r>
              <a:rPr lang="en-US" dirty="0"/>
              <a:t>The DSM is utilized widely in the United States for psychiatric diagnosis, treatment recommendations, and insurance coverage purposes</a:t>
            </a:r>
            <a:endParaRPr lang="en-IN" dirty="0"/>
          </a:p>
        </p:txBody>
      </p:sp>
    </p:spTree>
    <p:extLst>
      <p:ext uri="{BB962C8B-B14F-4D97-AF65-F5344CB8AC3E}">
        <p14:creationId xmlns:p14="http://schemas.microsoft.com/office/powerpoint/2010/main" val="2805023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126EA-3A02-4AC0-824F-A63AD3D31823}"/>
              </a:ext>
            </a:extLst>
          </p:cNvPr>
          <p:cNvSpPr>
            <a:spLocks noGrp="1"/>
          </p:cNvSpPr>
          <p:nvPr>
            <p:ph type="title"/>
          </p:nvPr>
        </p:nvSpPr>
        <p:spPr/>
        <p:txBody>
          <a:bodyPr/>
          <a:lstStyle/>
          <a:p>
            <a:pPr algn="ctr"/>
            <a:r>
              <a:rPr lang="en-IN" b="1" dirty="0"/>
              <a:t>Clinical relevance</a:t>
            </a:r>
            <a:endParaRPr lang="en-IN" dirty="0"/>
          </a:p>
        </p:txBody>
      </p:sp>
      <p:sp>
        <p:nvSpPr>
          <p:cNvPr id="3" name="Content Placeholder 2">
            <a:extLst>
              <a:ext uri="{FF2B5EF4-FFF2-40B4-BE49-F238E27FC236}">
                <a16:creationId xmlns:a16="http://schemas.microsoft.com/office/drawing/2014/main" id="{8832B570-8B86-441B-BEA5-D171C29EB539}"/>
              </a:ext>
            </a:extLst>
          </p:cNvPr>
          <p:cNvSpPr>
            <a:spLocks noGrp="1"/>
          </p:cNvSpPr>
          <p:nvPr>
            <p:ph idx="1"/>
          </p:nvPr>
        </p:nvSpPr>
        <p:spPr/>
        <p:txBody>
          <a:bodyPr/>
          <a:lstStyle/>
          <a:p>
            <a:r>
              <a:rPr lang="en-US" dirty="0"/>
              <a:t>Knowing how a disease affects one's functioning enables better planning of services, treatment, and rehabilitation for persons with long-term disabilities or chronic conditions. The current ICF creates a more integrative understanding of health forming a comprehensive profile of an individual instead of focusing on one's disease, illness, or disability.</a:t>
            </a:r>
            <a:endParaRPr lang="en-IN" dirty="0"/>
          </a:p>
        </p:txBody>
      </p:sp>
    </p:spTree>
    <p:extLst>
      <p:ext uri="{BB962C8B-B14F-4D97-AF65-F5344CB8AC3E}">
        <p14:creationId xmlns:p14="http://schemas.microsoft.com/office/powerpoint/2010/main" val="2205332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E1FB1-A93E-453D-891E-A4F811E1C423}"/>
              </a:ext>
            </a:extLst>
          </p:cNvPr>
          <p:cNvSpPr>
            <a:spLocks noGrp="1"/>
          </p:cNvSpPr>
          <p:nvPr>
            <p:ph type="title"/>
          </p:nvPr>
        </p:nvSpPr>
        <p:spPr/>
        <p:txBody>
          <a:bodyPr/>
          <a:lstStyle/>
          <a:p>
            <a:pPr algn="ctr"/>
            <a:r>
              <a:rPr lang="en-IN" b="1" dirty="0"/>
              <a:t>Core sets</a:t>
            </a:r>
            <a:endParaRPr lang="en-IN" dirty="0"/>
          </a:p>
        </p:txBody>
      </p:sp>
      <p:sp>
        <p:nvSpPr>
          <p:cNvPr id="3" name="Content Placeholder 2">
            <a:extLst>
              <a:ext uri="{FF2B5EF4-FFF2-40B4-BE49-F238E27FC236}">
                <a16:creationId xmlns:a16="http://schemas.microsoft.com/office/drawing/2014/main" id="{E33C67E9-4A22-46FB-ADEE-A1D1C37DFDE2}"/>
              </a:ext>
            </a:extLst>
          </p:cNvPr>
          <p:cNvSpPr>
            <a:spLocks noGrp="1"/>
          </p:cNvSpPr>
          <p:nvPr>
            <p:ph idx="1"/>
          </p:nvPr>
        </p:nvSpPr>
        <p:spPr/>
        <p:txBody>
          <a:bodyPr/>
          <a:lstStyle/>
          <a:p>
            <a:r>
              <a:rPr lang="en-US" dirty="0"/>
              <a:t>An ICF Core Set can serve as a reference framework and a practical tool to classify and describe patient functioning in a more time efficient way. ICF Core Sets can be used along the continuum of care and over the course of a health condition. The ICF classification includes more than 1,400 categories limiting its use in clinical practice.</a:t>
            </a:r>
            <a:endParaRPr lang="en-IN" dirty="0"/>
          </a:p>
        </p:txBody>
      </p:sp>
    </p:spTree>
    <p:extLst>
      <p:ext uri="{BB962C8B-B14F-4D97-AF65-F5344CB8AC3E}">
        <p14:creationId xmlns:p14="http://schemas.microsoft.com/office/powerpoint/2010/main" val="218152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0819D-F322-4BC0-BD4C-80CB8ACE6D2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EB95FE0-B31D-4706-831B-FF0A5A9EB452}"/>
              </a:ext>
            </a:extLst>
          </p:cNvPr>
          <p:cNvSpPr>
            <a:spLocks noGrp="1"/>
          </p:cNvSpPr>
          <p:nvPr>
            <p:ph idx="1"/>
          </p:nvPr>
        </p:nvSpPr>
        <p:spPr/>
        <p:txBody>
          <a:bodyPr/>
          <a:lstStyle/>
          <a:p>
            <a:r>
              <a:rPr lang="en-US" dirty="0"/>
              <a:t>The DSM is non-theoretical and focused mostly on describing symptoms as well as statistics concerning which gender is most affected by the illness, the typical age of onset, the effects of treatment and common treatment approaches.</a:t>
            </a:r>
            <a:endParaRPr lang="en-IN" dirty="0"/>
          </a:p>
        </p:txBody>
      </p:sp>
    </p:spTree>
    <p:extLst>
      <p:ext uri="{BB962C8B-B14F-4D97-AF65-F5344CB8AC3E}">
        <p14:creationId xmlns:p14="http://schemas.microsoft.com/office/powerpoint/2010/main" val="2929649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1CE00-5F2E-4319-8CA0-AC2BB00E2D87}"/>
              </a:ext>
            </a:extLst>
          </p:cNvPr>
          <p:cNvSpPr>
            <a:spLocks noGrp="1"/>
          </p:cNvSpPr>
          <p:nvPr>
            <p:ph type="title"/>
          </p:nvPr>
        </p:nvSpPr>
        <p:spPr/>
        <p:txBody>
          <a:bodyPr/>
          <a:lstStyle/>
          <a:p>
            <a:pPr algn="ctr"/>
            <a:r>
              <a:rPr lang="en-IN" b="1" dirty="0"/>
              <a:t>DSM Updates</a:t>
            </a:r>
          </a:p>
        </p:txBody>
      </p:sp>
      <p:sp>
        <p:nvSpPr>
          <p:cNvPr id="3" name="Content Placeholder 2">
            <a:extLst>
              <a:ext uri="{FF2B5EF4-FFF2-40B4-BE49-F238E27FC236}">
                <a16:creationId xmlns:a16="http://schemas.microsoft.com/office/drawing/2014/main" id="{622E27C7-11B7-4FCF-9A3F-CAB9C69F4B0A}"/>
              </a:ext>
            </a:extLst>
          </p:cNvPr>
          <p:cNvSpPr>
            <a:spLocks noGrp="1"/>
          </p:cNvSpPr>
          <p:nvPr>
            <p:ph idx="1"/>
          </p:nvPr>
        </p:nvSpPr>
        <p:spPr/>
        <p:txBody>
          <a:bodyPr>
            <a:normAutofit fontScale="92500" lnSpcReduction="10000"/>
          </a:bodyPr>
          <a:lstStyle/>
          <a:p>
            <a:pPr marL="0" indent="0" fontAlgn="base">
              <a:buNone/>
            </a:pPr>
            <a:r>
              <a:rPr lang="en-US" dirty="0"/>
              <a:t>The </a:t>
            </a:r>
            <a:r>
              <a:rPr lang="en-US" i="1" dirty="0"/>
              <a:t>Diagnostic and Statistical Manual</a:t>
            </a:r>
            <a:r>
              <a:rPr lang="en-US" dirty="0"/>
              <a:t> has been revised a number of times in its history.</a:t>
            </a:r>
          </a:p>
          <a:p>
            <a:pPr fontAlgn="base"/>
            <a:r>
              <a:rPr lang="en-US" dirty="0"/>
              <a:t>1952: The DSM-I</a:t>
            </a:r>
          </a:p>
          <a:p>
            <a:pPr fontAlgn="base"/>
            <a:r>
              <a:rPr lang="en-US" dirty="0"/>
              <a:t>1968: The DSM-II</a:t>
            </a:r>
          </a:p>
          <a:p>
            <a:pPr fontAlgn="base"/>
            <a:r>
              <a:rPr lang="en-US" dirty="0"/>
              <a:t>1974: The DSM-II Reprint</a:t>
            </a:r>
          </a:p>
          <a:p>
            <a:pPr fontAlgn="base"/>
            <a:r>
              <a:rPr lang="en-US" dirty="0"/>
              <a:t>1984: The DSM-III</a:t>
            </a:r>
          </a:p>
          <a:p>
            <a:pPr fontAlgn="base"/>
            <a:r>
              <a:rPr lang="en-US" dirty="0"/>
              <a:t>1987: The DSM-III-R</a:t>
            </a:r>
          </a:p>
          <a:p>
            <a:pPr fontAlgn="base"/>
            <a:r>
              <a:rPr lang="en-US" dirty="0"/>
              <a:t>1994: The DSM-IV</a:t>
            </a:r>
          </a:p>
          <a:p>
            <a:pPr fontAlgn="base"/>
            <a:r>
              <a:rPr lang="en-US" dirty="0"/>
              <a:t>2000: The DSM-IV-TR</a:t>
            </a:r>
          </a:p>
          <a:p>
            <a:pPr fontAlgn="base"/>
            <a:r>
              <a:rPr lang="en-US" dirty="0"/>
              <a:t>2013: The DSM-5</a:t>
            </a:r>
          </a:p>
        </p:txBody>
      </p:sp>
    </p:spTree>
    <p:extLst>
      <p:ext uri="{BB962C8B-B14F-4D97-AF65-F5344CB8AC3E}">
        <p14:creationId xmlns:p14="http://schemas.microsoft.com/office/powerpoint/2010/main" val="4009647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F1EC5-AE9C-444D-864E-8396A03A422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81DA01B-5101-41D7-BB47-993FAE7E084C}"/>
              </a:ext>
            </a:extLst>
          </p:cNvPr>
          <p:cNvSpPr>
            <a:spLocks noGrp="1"/>
          </p:cNvSpPr>
          <p:nvPr>
            <p:ph idx="1"/>
          </p:nvPr>
        </p:nvSpPr>
        <p:spPr/>
        <p:txBody>
          <a:bodyPr/>
          <a:lstStyle/>
          <a:p>
            <a:r>
              <a:rPr lang="en-US" dirty="0"/>
              <a:t>The newest version of the DSM was published in May of 2013</a:t>
            </a:r>
          </a:p>
          <a:p>
            <a:r>
              <a:rPr lang="en-US" dirty="0"/>
              <a:t>The DSM-IV was originally published in 1994 and listed more than 250 mental disorders. An updated version, called the DSM-IV-TR, was published in 2000 and contained minor text revisions in the descriptions of each disorder. Mental health providers used the manual to better understand a client's potential needs as well as a tool for assessment and diagnosis.</a:t>
            </a:r>
            <a:endParaRPr lang="en-IN" dirty="0"/>
          </a:p>
        </p:txBody>
      </p:sp>
    </p:spTree>
    <p:extLst>
      <p:ext uri="{BB962C8B-B14F-4D97-AF65-F5344CB8AC3E}">
        <p14:creationId xmlns:p14="http://schemas.microsoft.com/office/powerpoint/2010/main" val="52241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69B16-2D54-4C60-A871-978D07702DE2}"/>
              </a:ext>
            </a:extLst>
          </p:cNvPr>
          <p:cNvSpPr>
            <a:spLocks noGrp="1"/>
          </p:cNvSpPr>
          <p:nvPr>
            <p:ph type="title"/>
          </p:nvPr>
        </p:nvSpPr>
        <p:spPr/>
        <p:txBody>
          <a:bodyPr/>
          <a:lstStyle/>
          <a:p>
            <a:r>
              <a:rPr lang="en-IN" dirty="0"/>
              <a:t>Five Axis</a:t>
            </a:r>
          </a:p>
        </p:txBody>
      </p:sp>
      <p:sp>
        <p:nvSpPr>
          <p:cNvPr id="3" name="Content Placeholder 2">
            <a:extLst>
              <a:ext uri="{FF2B5EF4-FFF2-40B4-BE49-F238E27FC236}">
                <a16:creationId xmlns:a16="http://schemas.microsoft.com/office/drawing/2014/main" id="{2BAD43D2-BAA1-4BF9-A2BB-0EA8B1F241B8}"/>
              </a:ext>
            </a:extLst>
          </p:cNvPr>
          <p:cNvSpPr>
            <a:spLocks noGrp="1"/>
          </p:cNvSpPr>
          <p:nvPr>
            <p:ph idx="1"/>
          </p:nvPr>
        </p:nvSpPr>
        <p:spPr/>
        <p:txBody>
          <a:bodyPr/>
          <a:lstStyle/>
          <a:p>
            <a:r>
              <a:rPr lang="en-IN" dirty="0"/>
              <a:t>Axis I: Clinical Syndromes</a:t>
            </a:r>
          </a:p>
          <a:p>
            <a:r>
              <a:rPr lang="en-US" dirty="0"/>
              <a:t>Axis II: Personality and Mental Retardation</a:t>
            </a:r>
          </a:p>
          <a:p>
            <a:r>
              <a:rPr lang="en-IN" dirty="0"/>
              <a:t>Axis III: Medical Conditions</a:t>
            </a:r>
          </a:p>
          <a:p>
            <a:r>
              <a:rPr lang="en-IN" dirty="0"/>
              <a:t>Axis IV: Psychosocial and Environmental Problems</a:t>
            </a:r>
          </a:p>
          <a:p>
            <a:r>
              <a:rPr lang="en-US" dirty="0"/>
              <a:t>Axis V: Global Assessment of Functioning</a:t>
            </a:r>
            <a:endParaRPr lang="en-IN" dirty="0"/>
          </a:p>
        </p:txBody>
      </p:sp>
    </p:spTree>
    <p:extLst>
      <p:ext uri="{BB962C8B-B14F-4D97-AF65-F5344CB8AC3E}">
        <p14:creationId xmlns:p14="http://schemas.microsoft.com/office/powerpoint/2010/main" val="853965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37AA3-53CE-4D19-95EE-CA0C138E7C27}"/>
              </a:ext>
            </a:extLst>
          </p:cNvPr>
          <p:cNvSpPr>
            <a:spLocks noGrp="1"/>
          </p:cNvSpPr>
          <p:nvPr>
            <p:ph type="title"/>
          </p:nvPr>
        </p:nvSpPr>
        <p:spPr/>
        <p:txBody>
          <a:bodyPr/>
          <a:lstStyle/>
          <a:p>
            <a:pPr algn="ctr"/>
            <a:r>
              <a:rPr lang="en-IN" b="1" dirty="0"/>
              <a:t>Changes in the DSM-5</a:t>
            </a:r>
          </a:p>
        </p:txBody>
      </p:sp>
      <p:sp>
        <p:nvSpPr>
          <p:cNvPr id="3" name="Content Placeholder 2">
            <a:extLst>
              <a:ext uri="{FF2B5EF4-FFF2-40B4-BE49-F238E27FC236}">
                <a16:creationId xmlns:a16="http://schemas.microsoft.com/office/drawing/2014/main" id="{EC6808F3-127B-4D43-8FFC-0E417ED504C4}"/>
              </a:ext>
            </a:extLst>
          </p:cNvPr>
          <p:cNvSpPr>
            <a:spLocks noGrp="1"/>
          </p:cNvSpPr>
          <p:nvPr>
            <p:ph idx="1"/>
          </p:nvPr>
        </p:nvSpPr>
        <p:spPr/>
        <p:txBody>
          <a:bodyPr/>
          <a:lstStyle/>
          <a:p>
            <a:r>
              <a:rPr lang="en-US" dirty="0"/>
              <a:t>The DSM-5 contains a number of significant changes from the earlier DSM-IV.</a:t>
            </a:r>
            <a:r>
              <a:rPr lang="en-US" baseline="30000" dirty="0"/>
              <a:t> </a:t>
            </a:r>
            <a:r>
              <a:rPr lang="en-US" dirty="0"/>
              <a:t>The most immediately obvious change is the shift from using </a:t>
            </a:r>
            <a:r>
              <a:rPr lang="en-US" b="1" dirty="0"/>
              <a:t>Roman numerals to Arabic numbers</a:t>
            </a:r>
            <a:r>
              <a:rPr lang="en-US" dirty="0"/>
              <a:t>.</a:t>
            </a:r>
          </a:p>
          <a:p>
            <a:r>
              <a:rPr lang="en-US" dirty="0"/>
              <a:t>Perhaps most notably, the DSM-5 </a:t>
            </a:r>
            <a:r>
              <a:rPr lang="en-US" b="1" dirty="0"/>
              <a:t>eliminated</a:t>
            </a:r>
            <a:r>
              <a:rPr lang="en-US" dirty="0"/>
              <a:t> the axis system, instead listing categories of disorders along with a number of different related disorders.</a:t>
            </a:r>
          </a:p>
          <a:p>
            <a:r>
              <a:rPr lang="en-US" dirty="0"/>
              <a:t>Some examples of categories included in the DSM-5 include </a:t>
            </a:r>
            <a:r>
              <a:rPr lang="en-US" u="sng" dirty="0">
                <a:hlinkClick r:id="rId2"/>
              </a:rPr>
              <a:t>anxiety disorders</a:t>
            </a:r>
            <a:r>
              <a:rPr lang="en-US" dirty="0"/>
              <a:t>, bipolar and related disorders, depressive disorders, feeding and </a:t>
            </a:r>
            <a:r>
              <a:rPr lang="en-US" u="sng" dirty="0">
                <a:hlinkClick r:id="rId3"/>
              </a:rPr>
              <a:t>eating disorders</a:t>
            </a:r>
            <a:r>
              <a:rPr lang="en-US" dirty="0"/>
              <a:t>, </a:t>
            </a:r>
            <a:r>
              <a:rPr lang="en-US" u="sng" dirty="0">
                <a:hlinkClick r:id="rId4"/>
              </a:rPr>
              <a:t>obsessive-compulsive</a:t>
            </a:r>
            <a:r>
              <a:rPr lang="en-US" dirty="0"/>
              <a:t> and related disorders, and personality disorders.</a:t>
            </a:r>
          </a:p>
        </p:txBody>
      </p:sp>
    </p:spTree>
    <p:extLst>
      <p:ext uri="{BB962C8B-B14F-4D97-AF65-F5344CB8AC3E}">
        <p14:creationId xmlns:p14="http://schemas.microsoft.com/office/powerpoint/2010/main" val="3477695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7CEF3-422C-4A8E-B700-C969AD6CE20C}"/>
              </a:ext>
            </a:extLst>
          </p:cNvPr>
          <p:cNvSpPr>
            <a:spLocks noGrp="1"/>
          </p:cNvSpPr>
          <p:nvPr>
            <p:ph type="title"/>
          </p:nvPr>
        </p:nvSpPr>
        <p:spPr/>
        <p:txBody>
          <a:bodyPr/>
          <a:lstStyle/>
          <a:p>
            <a:pPr algn="ctr"/>
            <a:r>
              <a:rPr lang="en-IN" b="1" dirty="0"/>
              <a:t>ICD and its Classification</a:t>
            </a:r>
          </a:p>
        </p:txBody>
      </p:sp>
      <p:sp>
        <p:nvSpPr>
          <p:cNvPr id="3" name="Content Placeholder 2">
            <a:extLst>
              <a:ext uri="{FF2B5EF4-FFF2-40B4-BE49-F238E27FC236}">
                <a16:creationId xmlns:a16="http://schemas.microsoft.com/office/drawing/2014/main" id="{C5397199-8132-4459-B0BE-298101490C7C}"/>
              </a:ext>
            </a:extLst>
          </p:cNvPr>
          <p:cNvSpPr>
            <a:spLocks noGrp="1"/>
          </p:cNvSpPr>
          <p:nvPr>
            <p:ph idx="1"/>
          </p:nvPr>
        </p:nvSpPr>
        <p:spPr>
          <a:xfrm>
            <a:off x="838200" y="1690688"/>
            <a:ext cx="10515600" cy="4351338"/>
          </a:xfrm>
        </p:spPr>
        <p:txBody>
          <a:bodyPr>
            <a:normAutofit fontScale="85000" lnSpcReduction="20000"/>
          </a:bodyPr>
          <a:lstStyle/>
          <a:p>
            <a:pPr fontAlgn="base"/>
            <a:r>
              <a:rPr lang="en-US" dirty="0"/>
              <a:t>The ICD is the global health information standard for mortality and morbidity statistics.</a:t>
            </a:r>
          </a:p>
          <a:p>
            <a:pPr fontAlgn="base"/>
            <a:r>
              <a:rPr lang="en-US" dirty="0"/>
              <a:t>ICD is increasingly used in </a:t>
            </a:r>
            <a:r>
              <a:rPr lang="en-US" b="1" dirty="0"/>
              <a:t>clinical care and research</a:t>
            </a:r>
            <a:r>
              <a:rPr lang="en-US" dirty="0"/>
              <a:t> to define diseases and study disease patterns, as well as manage health care, monitor outcomes and allocate resources.</a:t>
            </a:r>
          </a:p>
          <a:p>
            <a:pPr fontAlgn="base"/>
            <a:r>
              <a:rPr lang="en-US" dirty="0"/>
              <a:t>More than 100 countries use the system to report mortality data, a primary indicator of health status. This system helps to monitor death and disease rates worldwide and measure progress towards the Millennium Development Goals.</a:t>
            </a:r>
          </a:p>
          <a:p>
            <a:pPr fontAlgn="base"/>
            <a:r>
              <a:rPr lang="en-US" dirty="0"/>
              <a:t>About 70% of the world’s health expenditures (USD $ 3.5 billion) are allocated using ICD for reimbursement and resource allocation.</a:t>
            </a:r>
          </a:p>
          <a:p>
            <a:pPr fontAlgn="base"/>
            <a:r>
              <a:rPr lang="en-US" dirty="0"/>
              <a:t>ICD has been translated into </a:t>
            </a:r>
            <a:r>
              <a:rPr lang="en-US" b="1" dirty="0"/>
              <a:t>43 languages</a:t>
            </a:r>
            <a:r>
              <a:rPr lang="en-US" dirty="0"/>
              <a:t>.</a:t>
            </a:r>
          </a:p>
          <a:p>
            <a:pPr fontAlgn="base"/>
            <a:r>
              <a:rPr lang="en-US" dirty="0"/>
              <a:t>The 11th revision process is underway and the final ICD-11 will be released in 2018.</a:t>
            </a:r>
          </a:p>
        </p:txBody>
      </p:sp>
    </p:spTree>
    <p:extLst>
      <p:ext uri="{BB962C8B-B14F-4D97-AF65-F5344CB8AC3E}">
        <p14:creationId xmlns:p14="http://schemas.microsoft.com/office/powerpoint/2010/main" val="2255814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6BD59-58B2-46A5-BAB1-6E9B729862F6}"/>
              </a:ext>
            </a:extLst>
          </p:cNvPr>
          <p:cNvSpPr>
            <a:spLocks noGrp="1"/>
          </p:cNvSpPr>
          <p:nvPr>
            <p:ph type="title"/>
          </p:nvPr>
        </p:nvSpPr>
        <p:spPr/>
        <p:txBody>
          <a:bodyPr/>
          <a:lstStyle/>
          <a:p>
            <a:pPr algn="ctr"/>
            <a:r>
              <a:rPr lang="en-IN" b="1" dirty="0"/>
              <a:t>ICD purpose and uses</a:t>
            </a:r>
            <a:endParaRPr lang="en-IN" dirty="0"/>
          </a:p>
        </p:txBody>
      </p:sp>
      <p:sp>
        <p:nvSpPr>
          <p:cNvPr id="3" name="Content Placeholder 2">
            <a:extLst>
              <a:ext uri="{FF2B5EF4-FFF2-40B4-BE49-F238E27FC236}">
                <a16:creationId xmlns:a16="http://schemas.microsoft.com/office/drawing/2014/main" id="{C4AD63F6-569A-4191-8416-F31F233BBA99}"/>
              </a:ext>
            </a:extLst>
          </p:cNvPr>
          <p:cNvSpPr>
            <a:spLocks noGrp="1"/>
          </p:cNvSpPr>
          <p:nvPr>
            <p:ph idx="1"/>
          </p:nvPr>
        </p:nvSpPr>
        <p:spPr/>
        <p:txBody>
          <a:bodyPr/>
          <a:lstStyle/>
          <a:p>
            <a:pPr fontAlgn="base"/>
            <a:r>
              <a:rPr lang="en-US" dirty="0"/>
              <a:t>The ICD is the foundation for the identification of </a:t>
            </a:r>
            <a:r>
              <a:rPr lang="en-US" b="1" dirty="0"/>
              <a:t>health trends and statistics globally</a:t>
            </a:r>
            <a:r>
              <a:rPr lang="en-US" dirty="0"/>
              <a:t>. It is the international standard for defining and reporting diseases and health conditions. It allows the world to compare and share health information using a common language.</a:t>
            </a:r>
          </a:p>
          <a:p>
            <a:pPr fontAlgn="base"/>
            <a:r>
              <a:rPr lang="en-US" dirty="0"/>
              <a:t>The ICD defines the universe of diseases, disorders, injuries and other related health conditions. These entities are listed in a comprehensive way so that everything is covered. It organizes information into standard groupings of diseases, which allows for:</a:t>
            </a:r>
          </a:p>
        </p:txBody>
      </p:sp>
    </p:spTree>
    <p:extLst>
      <p:ext uri="{BB962C8B-B14F-4D97-AF65-F5344CB8AC3E}">
        <p14:creationId xmlns:p14="http://schemas.microsoft.com/office/powerpoint/2010/main" val="3998849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DSM, ICD classification and ICF</Template>
  <TotalTime>127</TotalTime>
  <Words>1321</Words>
  <Application>Microsoft Office PowerPoint</Application>
  <PresentationFormat>Widescreen</PresentationFormat>
  <Paragraphs>66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DSM, ICD classification and ICF </vt:lpstr>
      <vt:lpstr>DSM(Diagnostic and Statistical Manual)</vt:lpstr>
      <vt:lpstr>PowerPoint Presentation</vt:lpstr>
      <vt:lpstr>DSM Updates</vt:lpstr>
      <vt:lpstr>PowerPoint Presentation</vt:lpstr>
      <vt:lpstr>Five Axis</vt:lpstr>
      <vt:lpstr>Changes in the DSM-5</vt:lpstr>
      <vt:lpstr>ICD and its Classification</vt:lpstr>
      <vt:lpstr>ICD purpose and uses</vt:lpstr>
      <vt:lpstr>PowerPoint Presentation</vt:lpstr>
      <vt:lpstr>Primary users</vt:lpstr>
      <vt:lpstr>History</vt:lpstr>
      <vt:lpstr>PowerPoint Presentation</vt:lpstr>
      <vt:lpstr>PowerPoint Presentation</vt:lpstr>
      <vt:lpstr>ICF</vt:lpstr>
      <vt:lpstr>PowerPoint Presentation</vt:lpstr>
      <vt:lpstr>PowerPoint Presentation</vt:lpstr>
      <vt:lpstr>PowerPoint Presentation</vt:lpstr>
      <vt:lpstr>Benefits</vt:lpstr>
      <vt:lpstr>Clinical relevance</vt:lpstr>
      <vt:lpstr>Core sets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 ICD classification and ICF </dc:title>
  <dc:creator>Drksidr</dc:creator>
  <cp:lastModifiedBy>Drksidr</cp:lastModifiedBy>
  <cp:revision>8</cp:revision>
  <dcterms:created xsi:type="dcterms:W3CDTF">2020-06-13T06:40:08Z</dcterms:created>
  <dcterms:modified xsi:type="dcterms:W3CDTF">2020-06-16T04:46:21Z</dcterms:modified>
</cp:coreProperties>
</file>