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0"/>
  </p:notesMasterIdLst>
  <p:sldIdLst>
    <p:sldId id="256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557" r:id="rId27"/>
    <p:sldId id="374" r:id="rId28"/>
    <p:sldId id="375" r:id="rId29"/>
    <p:sldId id="376" r:id="rId30"/>
    <p:sldId id="377" r:id="rId31"/>
    <p:sldId id="378" r:id="rId32"/>
    <p:sldId id="438" r:id="rId33"/>
    <p:sldId id="436" r:id="rId34"/>
    <p:sldId id="556" r:id="rId35"/>
    <p:sldId id="439" r:id="rId36"/>
    <p:sldId id="442" r:id="rId37"/>
    <p:sldId id="443" r:id="rId38"/>
    <p:sldId id="380" r:id="rId39"/>
    <p:sldId id="441" r:id="rId40"/>
    <p:sldId id="381" r:id="rId41"/>
    <p:sldId id="382" r:id="rId42"/>
    <p:sldId id="383" r:id="rId43"/>
    <p:sldId id="385" r:id="rId44"/>
    <p:sldId id="386" r:id="rId45"/>
    <p:sldId id="387" r:id="rId46"/>
    <p:sldId id="388" r:id="rId47"/>
    <p:sldId id="389" r:id="rId48"/>
    <p:sldId id="390" r:id="rId49"/>
    <p:sldId id="391" r:id="rId50"/>
    <p:sldId id="393" r:id="rId51"/>
    <p:sldId id="394" r:id="rId52"/>
    <p:sldId id="395" r:id="rId53"/>
    <p:sldId id="396" r:id="rId54"/>
    <p:sldId id="397" r:id="rId55"/>
    <p:sldId id="398" r:id="rId56"/>
    <p:sldId id="399" r:id="rId57"/>
    <p:sldId id="400" r:id="rId58"/>
    <p:sldId id="510" r:id="rId59"/>
    <p:sldId id="511" r:id="rId60"/>
    <p:sldId id="401" r:id="rId61"/>
    <p:sldId id="403" r:id="rId62"/>
    <p:sldId id="446" r:id="rId63"/>
    <p:sldId id="445" r:id="rId64"/>
    <p:sldId id="447" r:id="rId65"/>
    <p:sldId id="448" r:id="rId66"/>
    <p:sldId id="449" r:id="rId67"/>
    <p:sldId id="450" r:id="rId68"/>
    <p:sldId id="497" r:id="rId69"/>
    <p:sldId id="404" r:id="rId70"/>
    <p:sldId id="405" r:id="rId71"/>
    <p:sldId id="558" r:id="rId72"/>
    <p:sldId id="492" r:id="rId73"/>
    <p:sldId id="493" r:id="rId74"/>
    <p:sldId id="406" r:id="rId75"/>
    <p:sldId id="407" r:id="rId76"/>
    <p:sldId id="408" r:id="rId77"/>
    <p:sldId id="409" r:id="rId78"/>
    <p:sldId id="410" r:id="rId79"/>
    <p:sldId id="411" r:id="rId80"/>
    <p:sldId id="518" r:id="rId81"/>
    <p:sldId id="520" r:id="rId82"/>
    <p:sldId id="519" r:id="rId83"/>
    <p:sldId id="533" r:id="rId84"/>
    <p:sldId id="534" r:id="rId85"/>
    <p:sldId id="535" r:id="rId86"/>
    <p:sldId id="536" r:id="rId87"/>
    <p:sldId id="537" r:id="rId88"/>
    <p:sldId id="538" r:id="rId89"/>
    <p:sldId id="539" r:id="rId90"/>
    <p:sldId id="532" r:id="rId91"/>
    <p:sldId id="512" r:id="rId92"/>
    <p:sldId id="513" r:id="rId93"/>
    <p:sldId id="414" r:id="rId94"/>
    <p:sldId id="415" r:id="rId95"/>
    <p:sldId id="559" r:id="rId96"/>
    <p:sldId id="484" r:id="rId97"/>
    <p:sldId id="521" r:id="rId98"/>
    <p:sldId id="485" r:id="rId99"/>
    <p:sldId id="486" r:id="rId100"/>
    <p:sldId id="487" r:id="rId101"/>
    <p:sldId id="525" r:id="rId102"/>
    <p:sldId id="422" r:id="rId103"/>
    <p:sldId id="423" r:id="rId104"/>
    <p:sldId id="424" r:id="rId105"/>
    <p:sldId id="489" r:id="rId106"/>
    <p:sldId id="490" r:id="rId107"/>
    <p:sldId id="523" r:id="rId108"/>
    <p:sldId id="524" r:id="rId109"/>
    <p:sldId id="458" r:id="rId110"/>
    <p:sldId id="503" r:id="rId111"/>
    <p:sldId id="504" r:id="rId112"/>
    <p:sldId id="540" r:id="rId113"/>
    <p:sldId id="505" r:id="rId114"/>
    <p:sldId id="506" r:id="rId115"/>
    <p:sldId id="541" r:id="rId116"/>
    <p:sldId id="460" r:id="rId117"/>
    <p:sldId id="461" r:id="rId118"/>
    <p:sldId id="462" r:id="rId119"/>
    <p:sldId id="452" r:id="rId120"/>
    <p:sldId id="429" r:id="rId121"/>
    <p:sldId id="542" r:id="rId122"/>
    <p:sldId id="543" r:id="rId123"/>
    <p:sldId id="430" r:id="rId124"/>
    <p:sldId id="475" r:id="rId125"/>
    <p:sldId id="529" r:id="rId126"/>
    <p:sldId id="431" r:id="rId127"/>
    <p:sldId id="432" r:id="rId128"/>
    <p:sldId id="501" r:id="rId129"/>
    <p:sldId id="453" r:id="rId130"/>
    <p:sldId id="454" r:id="rId131"/>
    <p:sldId id="433" r:id="rId132"/>
    <p:sldId id="502" r:id="rId133"/>
    <p:sldId id="544" r:id="rId134"/>
    <p:sldId id="545" r:id="rId135"/>
    <p:sldId id="546" r:id="rId136"/>
    <p:sldId id="476" r:id="rId137"/>
    <p:sldId id="477" r:id="rId138"/>
    <p:sldId id="547" r:id="rId139"/>
    <p:sldId id="560" r:id="rId140"/>
    <p:sldId id="555" r:id="rId141"/>
    <p:sldId id="561" r:id="rId142"/>
    <p:sldId id="548" r:id="rId143"/>
    <p:sldId id="550" r:id="rId144"/>
    <p:sldId id="549" r:id="rId145"/>
    <p:sldId id="551" r:id="rId146"/>
    <p:sldId id="552" r:id="rId147"/>
    <p:sldId id="562" r:id="rId148"/>
    <p:sldId id="563" r:id="rId149"/>
    <p:sldId id="564" r:id="rId150"/>
    <p:sldId id="333" r:id="rId151"/>
    <p:sldId id="565" r:id="rId152"/>
    <p:sldId id="334" r:id="rId153"/>
    <p:sldId id="335" r:id="rId154"/>
    <p:sldId id="336" r:id="rId155"/>
    <p:sldId id="260" r:id="rId156"/>
    <p:sldId id="291" r:id="rId157"/>
    <p:sldId id="295" r:id="rId158"/>
    <p:sldId id="349" r:id="rId1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F43B9-83AA-4071-8F51-4EDDC45BB73C}" type="datetimeFigureOut">
              <a:rPr lang="en-IN" smtClean="0"/>
              <a:pPr/>
              <a:t>20-08-2020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AF122-E8C4-47B5-862A-76F908E6E397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C7436-310D-49FE-BE2E-70473E139529}" type="slidenum">
              <a:rPr lang="en-US"/>
              <a:pPr/>
              <a:t>3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Hands are the main organs of execution. Most of the skilled unskilled or power works are carried out by the hands,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AF122-E8C4-47B5-862A-76F908E6E397}" type="slidenum">
              <a:rPr lang="en-IN" smtClean="0"/>
              <a:pPr/>
              <a:t>133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9436CF-9895-4AA1-AB63-E525B317E7E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639569-D7DB-44D1-84AE-CEB9D0D171C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BFF4F69-53F8-49D0-84CE-013A9918F6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56FA359-5AD8-438E-8BD6-00E983F316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02B58B3-0FED-42E8-AB56-511A1EE5A6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POST LEPROTIC HAND RECONSTRUCTION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962400"/>
            <a:ext cx="7854696" cy="1752600"/>
          </a:xfrm>
        </p:spPr>
        <p:txBody>
          <a:bodyPr/>
          <a:lstStyle/>
          <a:p>
            <a:pPr algn="ctr"/>
            <a:r>
              <a:rPr lang="en-US" dirty="0" smtClean="0"/>
              <a:t>Dr. Sanjay </a:t>
            </a:r>
            <a:r>
              <a:rPr lang="en-US" dirty="0" err="1" smtClean="0"/>
              <a:t>Vaghani</a:t>
            </a:r>
            <a:endParaRPr lang="en-US" dirty="0" smtClean="0"/>
          </a:p>
          <a:p>
            <a:pPr algn="ctr"/>
            <a:r>
              <a:rPr lang="en-US" dirty="0" smtClean="0"/>
              <a:t>Assistant Professor</a:t>
            </a:r>
          </a:p>
          <a:p>
            <a:pPr algn="ctr"/>
            <a:r>
              <a:rPr lang="en-US" dirty="0" smtClean="0"/>
              <a:t>Department of Plastic Surgery, SBKSMI &amp; RC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Abductor pollicis brevis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Origin</a:t>
            </a:r>
            <a:r>
              <a:rPr lang="en-US" sz="2400" dirty="0" smtClean="0"/>
              <a:t>:  </a:t>
            </a:r>
            <a:r>
              <a:rPr lang="en-US" sz="2400" dirty="0"/>
              <a:t>tubercle of </a:t>
            </a:r>
            <a:r>
              <a:rPr lang="en-US" sz="2400" dirty="0" err="1"/>
              <a:t>scaphoid,crest</a:t>
            </a:r>
            <a:r>
              <a:rPr lang="en-US" sz="2400" dirty="0"/>
              <a:t> of </a:t>
            </a:r>
            <a:r>
              <a:rPr lang="en-US" sz="2400" dirty="0" err="1"/>
              <a:t>trepezium</a:t>
            </a:r>
            <a:r>
              <a:rPr lang="en-US" sz="2400" dirty="0"/>
              <a:t>, flexor </a:t>
            </a:r>
            <a:r>
              <a:rPr lang="en-US" sz="2400" dirty="0" err="1"/>
              <a:t>retinaculum</a:t>
            </a:r>
            <a:endParaRPr lang="en-US" sz="2400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Insertion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dirty="0" smtClean="0"/>
              <a:t> lateral </a:t>
            </a:r>
            <a:r>
              <a:rPr lang="en-US" sz="2400" dirty="0"/>
              <a:t>side of base of proximal </a:t>
            </a:r>
            <a:r>
              <a:rPr lang="en-US" sz="2400" dirty="0" err="1"/>
              <a:t>phalynx</a:t>
            </a:r>
            <a:r>
              <a:rPr lang="en-US" sz="2400" dirty="0"/>
              <a:t> of thumb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Nerve supply</a:t>
            </a:r>
            <a:r>
              <a:rPr lang="en-US" sz="2400" dirty="0" smtClean="0"/>
              <a:t>:  </a:t>
            </a:r>
            <a:r>
              <a:rPr lang="en-US" sz="2400" dirty="0"/>
              <a:t>median nerve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Action</a:t>
            </a:r>
            <a:r>
              <a:rPr lang="en-US" sz="2400" b="1" dirty="0" smtClean="0"/>
              <a:t>: </a:t>
            </a:r>
            <a:r>
              <a:rPr lang="en-US" sz="2400" dirty="0" smtClean="0"/>
              <a:t> </a:t>
            </a:r>
            <a:r>
              <a:rPr lang="en-US" sz="2400" dirty="0"/>
              <a:t>abduction of thumb at MCP &amp; CMC </a:t>
            </a:r>
            <a:r>
              <a:rPr lang="en-US" sz="2400" dirty="0" err="1"/>
              <a:t>Jt</a:t>
            </a:r>
            <a:endParaRPr lang="en-US" sz="2400" dirty="0"/>
          </a:p>
        </p:txBody>
      </p:sp>
      <p:pic>
        <p:nvPicPr>
          <p:cNvPr id="16389" name="Picture 5" descr="Pictur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1600200"/>
            <a:ext cx="3616325" cy="45307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2800" b="1" dirty="0">
                <a:effectLst/>
                <a:latin typeface="Arial" charset="0"/>
              </a:rPr>
              <a:t>EF – 4T</a:t>
            </a:r>
          </a:p>
        </p:txBody>
      </p:sp>
      <p:pic>
        <p:nvPicPr>
          <p:cNvPr id="466948" name="Picture 4" descr="YCB 0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924175"/>
            <a:ext cx="4321175" cy="3241675"/>
          </a:xfrm>
          <a:noFill/>
          <a:ln/>
        </p:spPr>
      </p:pic>
      <p:pic>
        <p:nvPicPr>
          <p:cNvPr id="466957" name="Picture 13" descr="YCB 04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2924175"/>
            <a:ext cx="4259262" cy="3194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CLAW HAND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b="1" dirty="0" err="1">
                <a:solidFill>
                  <a:srgbClr val="FFFF00"/>
                </a:solidFill>
              </a:rPr>
              <a:t>Superficialis</a:t>
            </a:r>
            <a:r>
              <a:rPr lang="en-US" sz="3600" b="1" dirty="0">
                <a:solidFill>
                  <a:srgbClr val="FFFF00"/>
                </a:solidFill>
              </a:rPr>
              <a:t> tendon transfer technique</a:t>
            </a:r>
          </a:p>
          <a:p>
            <a:r>
              <a:rPr lang="en-US" sz="2800" dirty="0"/>
              <a:t>Sir Harold  Stiles and </a:t>
            </a:r>
            <a:r>
              <a:rPr lang="en-US" sz="2800" dirty="0" err="1"/>
              <a:t>Forrestor</a:t>
            </a:r>
            <a:r>
              <a:rPr lang="en-US" sz="2800" dirty="0"/>
              <a:t> Brown reported the first tendon transfer in 1922.</a:t>
            </a:r>
          </a:p>
          <a:p>
            <a:r>
              <a:rPr lang="en-US" sz="2800" dirty="0" err="1"/>
              <a:t>Bunnel</a:t>
            </a:r>
            <a:r>
              <a:rPr lang="en-US" sz="2800" dirty="0"/>
              <a:t> </a:t>
            </a:r>
            <a:r>
              <a:rPr lang="en-US" sz="2800" dirty="0" err="1"/>
              <a:t>popularised</a:t>
            </a:r>
            <a:r>
              <a:rPr lang="en-US" sz="2800" dirty="0"/>
              <a:t> this technique in 1942.</a:t>
            </a:r>
          </a:p>
          <a:p>
            <a:r>
              <a:rPr lang="en-US" sz="2800" dirty="0"/>
              <a:t>Littler modified it in using only the ring finger FDS slip for tendon transfer</a:t>
            </a:r>
          </a:p>
          <a:p>
            <a:r>
              <a:rPr lang="en-US" sz="2800" dirty="0" smtClean="0"/>
              <a:t>Further </a:t>
            </a:r>
            <a:r>
              <a:rPr lang="en-US" sz="2800" dirty="0"/>
              <a:t>modified based on Insertion of the </a:t>
            </a:r>
            <a:r>
              <a:rPr lang="en-US" sz="2800" dirty="0" smtClean="0"/>
              <a:t>donor </a:t>
            </a:r>
            <a:r>
              <a:rPr lang="en-US" sz="2800" dirty="0"/>
              <a:t>tendon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u="sng" dirty="0" smtClean="0"/>
              <a:t>MODIFIED STILES - BUNNELS PROCEDURE</a:t>
            </a:r>
            <a:endParaRPr lang="en-US" u="sng" dirty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23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300" dirty="0"/>
              <a:t>   </a:t>
            </a:r>
            <a:r>
              <a:rPr lang="en-US" sz="3200" b="1" dirty="0" smtClean="0">
                <a:solidFill>
                  <a:srgbClr val="FFFF00"/>
                </a:solidFill>
              </a:rPr>
              <a:t>PRINCIPLE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dirty="0" smtClean="0"/>
              <a:t> </a:t>
            </a:r>
            <a:endParaRPr lang="en-US" sz="32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/>
              <a:t>    </a:t>
            </a:r>
            <a:r>
              <a:rPr lang="en-US" sz="2800" b="1" dirty="0" smtClean="0"/>
              <a:t>Transfer </a:t>
            </a:r>
            <a:r>
              <a:rPr lang="en-US" sz="2800" b="1" dirty="0"/>
              <a:t>Of FDS Tendon Of  MF or RF </a:t>
            </a:r>
            <a:r>
              <a:rPr lang="en-US" sz="2800" b="1" dirty="0" smtClean="0"/>
              <a:t>  </a:t>
            </a:r>
            <a:r>
              <a:rPr lang="en-US" sz="2800" b="1" dirty="0"/>
              <a:t>t</a:t>
            </a:r>
            <a:r>
              <a:rPr lang="en-US" sz="2800" b="1" dirty="0" smtClean="0"/>
              <a:t>o radial </a:t>
            </a:r>
            <a:r>
              <a:rPr lang="en-US" sz="2800" b="1" dirty="0"/>
              <a:t>lateral band  </a:t>
            </a:r>
            <a:r>
              <a:rPr lang="en-US" sz="2800" b="1" dirty="0" smtClean="0"/>
              <a:t>of all </a:t>
            </a:r>
            <a:r>
              <a:rPr lang="en-US" sz="2800" b="1" dirty="0"/>
              <a:t>4 Fingers</a:t>
            </a:r>
            <a:r>
              <a:rPr lang="en-US" sz="23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3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 smtClean="0">
                <a:solidFill>
                  <a:srgbClr val="FFFF66"/>
                </a:solidFill>
                <a:latin typeface="Arial" charset="0"/>
              </a:rPr>
              <a:t>   </a:t>
            </a:r>
            <a:r>
              <a:rPr lang="en-GB" sz="2400" b="1" dirty="0" smtClean="0">
                <a:latin typeface="Arial" charset="0"/>
              </a:rPr>
              <a:t>Mimics the action of the </a:t>
            </a:r>
            <a:r>
              <a:rPr lang="en-GB" sz="2400" b="1" dirty="0" err="1" smtClean="0">
                <a:latin typeface="Arial" charset="0"/>
              </a:rPr>
              <a:t>lumbricals</a:t>
            </a:r>
            <a:r>
              <a:rPr lang="en-GB" sz="2400" b="1" dirty="0" smtClean="0">
                <a:latin typeface="Arial" charset="0"/>
              </a:rPr>
              <a:t> 	once routed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 smtClean="0">
                <a:latin typeface="Arial" charset="0"/>
              </a:rPr>
              <a:t>   through the </a:t>
            </a:r>
            <a:r>
              <a:rPr lang="en-GB" sz="2400" b="1" dirty="0" err="1" smtClean="0">
                <a:latin typeface="Arial" charset="0"/>
              </a:rPr>
              <a:t>lumbrical</a:t>
            </a:r>
            <a:r>
              <a:rPr lang="en-GB" sz="2400" b="1" dirty="0" smtClean="0">
                <a:latin typeface="Arial" charset="0"/>
              </a:rPr>
              <a:t> canal &amp; sutured to the extensor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 smtClean="0">
                <a:latin typeface="Arial" charset="0"/>
              </a:rPr>
              <a:t>   expansion</a:t>
            </a:r>
            <a:endParaRPr lang="en-US" sz="23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300" dirty="0"/>
              <a:t>  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u="sng" dirty="0" smtClean="0"/>
              <a:t>MODIFIED STILES - BUNNELS PROCEDURE</a:t>
            </a:r>
            <a:endParaRPr lang="en-IN" dirty="0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4038600"/>
          </a:xfrm>
        </p:spPr>
        <p:txBody>
          <a:bodyPr/>
          <a:lstStyle/>
          <a:p>
            <a:pPr>
              <a:buNone/>
            </a:pPr>
            <a:r>
              <a:rPr lang="en-US" sz="2800" b="1" dirty="0">
                <a:solidFill>
                  <a:srgbClr val="FFFF00"/>
                </a:solidFill>
                <a:effectLst/>
              </a:rPr>
              <a:t>PROCEDURE:</a:t>
            </a:r>
          </a:p>
          <a:p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HAND </a:t>
            </a:r>
            <a:r>
              <a:rPr lang="en-US" sz="2800" dirty="0">
                <a:effectLst/>
              </a:rPr>
              <a:t>INCISIONS.</a:t>
            </a:r>
          </a:p>
          <a:p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EXPOSURE </a:t>
            </a:r>
            <a:r>
              <a:rPr lang="en-US" sz="2800" dirty="0">
                <a:effectLst/>
              </a:rPr>
              <a:t>OF EXTENSOR </a:t>
            </a:r>
            <a:r>
              <a:rPr lang="en-US" sz="2800" dirty="0" smtClean="0">
                <a:effectLst/>
              </a:rPr>
              <a:t>EXPANSION</a:t>
            </a:r>
            <a:endParaRPr lang="en-US" sz="2800" dirty="0">
              <a:effectLst/>
            </a:endParaRPr>
          </a:p>
          <a:p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RELEASE </a:t>
            </a:r>
            <a:r>
              <a:rPr lang="en-US" sz="2800" dirty="0">
                <a:effectLst/>
              </a:rPr>
              <a:t>OF FLEXOR SUPERFICIALIS  TENDON FROM </a:t>
            </a:r>
            <a:r>
              <a:rPr lang="en-US" sz="2800" dirty="0" smtClean="0">
                <a:effectLst/>
              </a:rPr>
              <a:t>  MIDDLE </a:t>
            </a:r>
            <a:r>
              <a:rPr lang="en-US" sz="2800" dirty="0">
                <a:effectLst/>
              </a:rPr>
              <a:t>FINGER:</a:t>
            </a:r>
          </a:p>
          <a:p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WITHDRAWLAL </a:t>
            </a:r>
            <a:r>
              <a:rPr lang="en-US" sz="2800" dirty="0">
                <a:effectLst/>
              </a:rPr>
              <a:t>OF TENDON</a:t>
            </a:r>
            <a:r>
              <a:rPr lang="en-IN" sz="2800" dirty="0">
                <a:effectLst/>
              </a:rPr>
              <a:t> ,DIVISION INTO 4 SLIPS, TUNNELING  INTO  FINGERS.</a:t>
            </a:r>
            <a:endParaRPr lang="en-US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2" name="Rectangle 1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u="sng" dirty="0" smtClean="0"/>
              <a:t>MODIFIED STILES - BUNNELS PROCEDURE</a:t>
            </a:r>
            <a:endParaRPr lang="en-IN" dirty="0"/>
          </a:p>
        </p:txBody>
      </p:sp>
      <p:sp>
        <p:nvSpPr>
          <p:cNvPr id="165900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SUTURING TENDON SLIPS TO RADIAL LATERAL BAND OF DORSAL APPRATUS.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WRIST -30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MCP- </a:t>
            </a:r>
            <a:r>
              <a:rPr lang="en-US" sz="2800" dirty="0" smtClean="0"/>
              <a:t>80 to 90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IP JOINT IN FULL EXTENSION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pic>
        <p:nvPicPr>
          <p:cNvPr id="165898" name="Picture 10" descr="ketan marriage 2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35108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GB" sz="2800" b="1" dirty="0">
              <a:effectLst/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GB" sz="2800" b="1" dirty="0" smtClean="0">
                <a:effectLst/>
                <a:latin typeface="Arial" charset="0"/>
              </a:rPr>
              <a:t>MODIFIED STILES BUNNELS </a:t>
            </a:r>
            <a:r>
              <a:rPr lang="en-GB" sz="2800" b="1" dirty="0">
                <a:effectLst/>
                <a:latin typeface="Arial" charset="0"/>
              </a:rPr>
              <a:t>PROCEDURE</a:t>
            </a:r>
          </a:p>
        </p:txBody>
      </p:sp>
      <p:pic>
        <p:nvPicPr>
          <p:cNvPr id="462855" name="Picture 7" descr="YCB 0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36838"/>
            <a:ext cx="4500563" cy="3375025"/>
          </a:xfrm>
          <a:noFill/>
          <a:ln/>
        </p:spPr>
      </p:pic>
      <p:pic>
        <p:nvPicPr>
          <p:cNvPr id="462856" name="Picture 8" descr="YCB 02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r="36826" b="282"/>
          <a:stretch>
            <a:fillRect/>
          </a:stretch>
        </p:blipFill>
        <p:spPr>
          <a:xfrm>
            <a:off x="5364163" y="2565400"/>
            <a:ext cx="3490912" cy="3509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u="sng" dirty="0" smtClean="0"/>
              <a:t>MODIFIED STILES - BUNNELS PROCEDURE</a:t>
            </a:r>
            <a:endParaRPr lang="en-GB" sz="40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sz="24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 I</a:t>
            </a:r>
            <a:r>
              <a:rPr lang="en-US" sz="3000" b="1" dirty="0" smtClean="0">
                <a:solidFill>
                  <a:srgbClr val="FFFF00"/>
                </a:solidFill>
              </a:rPr>
              <a:t>ndications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- </a:t>
            </a:r>
            <a:r>
              <a:rPr lang="en-US" sz="2800" b="1" dirty="0" smtClean="0"/>
              <a:t>Hands Which Are Rather Stiff [↑Assisted  Angle, presence of contracture angle]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 - Long Physiotherapy Regimen To Overcome Flexion Contracture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 - Paralysis Of Wrist Extensors </a:t>
            </a:r>
            <a:r>
              <a:rPr lang="en-US" sz="3000" b="1" dirty="0" smtClean="0"/>
              <a:t>Making Ext. - Flexor Transplant Impossible</a:t>
            </a:r>
            <a:r>
              <a:rPr lang="en-US" sz="2400" dirty="0" smtClean="0"/>
              <a:t>.</a:t>
            </a:r>
            <a:endParaRPr lang="en-GB" sz="24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sz="2800" b="1" dirty="0">
                <a:solidFill>
                  <a:srgbClr val="FFFF66"/>
                </a:solidFill>
                <a:effectLst/>
                <a:latin typeface="Arial" charset="0"/>
              </a:rPr>
              <a:t>	       </a:t>
            </a:r>
          </a:p>
          <a:p>
            <a:pPr>
              <a:lnSpc>
                <a:spcPct val="90000"/>
              </a:lnSpc>
              <a:buFontTx/>
              <a:buChar char="o"/>
            </a:pPr>
            <a:endParaRPr lang="en-GB" sz="2800" b="1" dirty="0">
              <a:solidFill>
                <a:srgbClr val="FFFF66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Char char="o"/>
            </a:pPr>
            <a:r>
              <a:rPr lang="en-GB" sz="2800" b="1" dirty="0">
                <a:solidFill>
                  <a:srgbClr val="FFFF66"/>
                </a:solidFill>
                <a:effectLst/>
                <a:latin typeface="Arial" charset="0"/>
              </a:rPr>
              <a:t>Advantages : </a:t>
            </a:r>
            <a:r>
              <a:rPr lang="en-GB" sz="2800" b="1" dirty="0">
                <a:effectLst/>
                <a:latin typeface="Arial" charset="0"/>
              </a:rPr>
              <a:t>Re- education is easy.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		       </a:t>
            </a:r>
            <a:r>
              <a:rPr lang="en-GB" sz="2800" b="1" dirty="0" smtClean="0">
                <a:effectLst/>
                <a:latin typeface="Arial" charset="0"/>
              </a:rPr>
              <a:t>Easy </a:t>
            </a:r>
            <a:r>
              <a:rPr lang="en-GB" sz="2800" b="1" dirty="0">
                <a:effectLst/>
                <a:latin typeface="Arial" charset="0"/>
              </a:rPr>
              <a:t>to perform.</a:t>
            </a:r>
          </a:p>
          <a:p>
            <a:pPr>
              <a:lnSpc>
                <a:spcPct val="90000"/>
              </a:lnSpc>
              <a:buFontTx/>
              <a:buChar char="o"/>
            </a:pPr>
            <a:endParaRPr lang="en-GB" sz="2800" b="1" dirty="0">
              <a:solidFill>
                <a:srgbClr val="FFFF66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Char char="o"/>
            </a:pPr>
            <a:r>
              <a:rPr lang="en-GB" sz="2800" b="1" dirty="0">
                <a:solidFill>
                  <a:srgbClr val="FFFF66"/>
                </a:solidFill>
                <a:effectLst/>
                <a:latin typeface="Arial" charset="0"/>
              </a:rPr>
              <a:t>Pitfalls:	     </a:t>
            </a:r>
            <a:r>
              <a:rPr lang="en-GB" sz="2800" b="1" dirty="0" smtClean="0">
                <a:effectLst/>
                <a:latin typeface="Arial" charset="0"/>
              </a:rPr>
              <a:t>Transfer </a:t>
            </a:r>
            <a:r>
              <a:rPr lang="en-GB" sz="2800" b="1" dirty="0">
                <a:effectLst/>
                <a:latin typeface="Arial" charset="0"/>
              </a:rPr>
              <a:t>of the </a:t>
            </a:r>
            <a:r>
              <a:rPr lang="en-GB" sz="2800" b="1" dirty="0" err="1">
                <a:effectLst/>
                <a:latin typeface="Arial" charset="0"/>
              </a:rPr>
              <a:t>sublimis</a:t>
            </a:r>
            <a:r>
              <a:rPr lang="en-GB" sz="2800" b="1" dirty="0">
                <a:effectLst/>
                <a:latin typeface="Arial" charset="0"/>
              </a:rPr>
              <a:t> may 			      </a:t>
            </a:r>
            <a:r>
              <a:rPr lang="en-GB" sz="2800" b="1" dirty="0" smtClean="0">
                <a:effectLst/>
                <a:latin typeface="Arial" charset="0"/>
              </a:rPr>
              <a:t>         exaggerate </a:t>
            </a:r>
            <a:r>
              <a:rPr lang="en-GB" sz="2800" b="1" dirty="0">
                <a:effectLst/>
                <a:latin typeface="Arial" charset="0"/>
              </a:rPr>
              <a:t>the intrinsic plus 		</a:t>
            </a:r>
            <a:r>
              <a:rPr lang="en-GB" sz="2400" b="1" dirty="0">
                <a:effectLst/>
                <a:latin typeface="Arial" charset="0"/>
              </a:rPr>
              <a:t>	      </a:t>
            </a:r>
            <a:r>
              <a:rPr lang="en-GB" sz="2400" b="1" dirty="0" smtClean="0">
                <a:effectLst/>
                <a:latin typeface="Arial" charset="0"/>
              </a:rPr>
              <a:t>            </a:t>
            </a:r>
            <a:r>
              <a:rPr lang="en-GB" sz="2800" b="1" dirty="0" smtClean="0">
                <a:effectLst/>
                <a:latin typeface="Arial" charset="0"/>
              </a:rPr>
              <a:t>deformity </a:t>
            </a:r>
            <a:r>
              <a:rPr lang="en-GB" sz="2800" b="1" dirty="0">
                <a:effectLst/>
                <a:latin typeface="Arial" charset="0"/>
              </a:rPr>
              <a:t>in pts with </a:t>
            </a:r>
            <a:r>
              <a:rPr lang="en-GB" sz="2800" b="1" dirty="0" err="1">
                <a:effectLst/>
                <a:latin typeface="Arial" charset="0"/>
              </a:rPr>
              <a:t>hypermobile</a:t>
            </a:r>
            <a:r>
              <a:rPr lang="en-GB" sz="2800" b="1" dirty="0">
                <a:effectLst/>
                <a:latin typeface="Arial" charset="0"/>
              </a:rPr>
              <a:t> </a:t>
            </a:r>
            <a:r>
              <a:rPr lang="en-GB" sz="2800" b="1" dirty="0" err="1">
                <a:effectLst/>
                <a:latin typeface="Arial" charset="0"/>
              </a:rPr>
              <a:t>jts</a:t>
            </a:r>
            <a:endParaRPr lang="en-GB" sz="2800" b="1" dirty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FFFF00"/>
                </a:solidFill>
              </a:rPr>
              <a:t>INTEROSSEOUS tendon insertion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First described by </a:t>
            </a:r>
            <a:r>
              <a:rPr lang="en-US" dirty="0" err="1"/>
              <a:t>zancolli</a:t>
            </a:r>
            <a:r>
              <a:rPr lang="en-US" dirty="0"/>
              <a:t> – used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dorsal </a:t>
            </a:r>
            <a:r>
              <a:rPr lang="en-US" dirty="0" err="1"/>
              <a:t>interossei</a:t>
            </a:r>
            <a:r>
              <a:rPr lang="en-US" dirty="0"/>
              <a:t> as an insertion site of FDS tendon</a:t>
            </a:r>
          </a:p>
          <a:p>
            <a:r>
              <a:rPr lang="en-US" dirty="0"/>
              <a:t>D </a:t>
            </a:r>
            <a:r>
              <a:rPr lang="en-US" dirty="0" err="1"/>
              <a:t>D</a:t>
            </a:r>
            <a:r>
              <a:rPr lang="en-US" dirty="0"/>
              <a:t> </a:t>
            </a:r>
            <a:r>
              <a:rPr lang="en-US" dirty="0" err="1"/>
              <a:t>Palande</a:t>
            </a:r>
            <a:r>
              <a:rPr lang="en-US" dirty="0"/>
              <a:t> used ECRL with PL graft </a:t>
            </a:r>
          </a:p>
          <a:p>
            <a:r>
              <a:rPr lang="en-US" dirty="0"/>
              <a:t>Ideal for patients with supple or </a:t>
            </a:r>
            <a:r>
              <a:rPr lang="en-US" dirty="0" err="1"/>
              <a:t>hypermobile</a:t>
            </a:r>
            <a:r>
              <a:rPr lang="en-US" dirty="0"/>
              <a:t> joints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1798" name="Picture 6" descr="ketan marriage 2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98463"/>
            <a:ext cx="8610600" cy="6459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0813"/>
          </a:xfrm>
        </p:spPr>
        <p:txBody>
          <a:bodyPr/>
          <a:lstStyle/>
          <a:p>
            <a:pPr algn="ctr"/>
            <a:r>
              <a:rPr lang="en-US" dirty="0"/>
              <a:t>Static </a:t>
            </a:r>
            <a:r>
              <a:rPr lang="en-US" dirty="0" smtClean="0"/>
              <a:t>procedures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181600"/>
          </a:xfrm>
        </p:spPr>
        <p:txBody>
          <a:bodyPr/>
          <a:lstStyle/>
          <a:p>
            <a:r>
              <a:rPr lang="en-US" dirty="0" smtClean="0"/>
              <a:t>CAPSULOPLASTY AND FLEXOR PULLEY ADVANCEMENT (</a:t>
            </a:r>
            <a:r>
              <a:rPr lang="en-US" dirty="0" smtClean="0">
                <a:solidFill>
                  <a:srgbClr val="FFFF00"/>
                </a:solidFill>
              </a:rPr>
              <a:t>ZANCOLLI AND LEDDY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DERMADESIS AND  FLEXOR PULLEY ADVANCEMENT (</a:t>
            </a:r>
            <a:r>
              <a:rPr lang="en-US" dirty="0" smtClean="0">
                <a:solidFill>
                  <a:srgbClr val="FFFF00"/>
                </a:solidFill>
              </a:rPr>
              <a:t>SRINIVASAN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EXTENSOR DIVERSION GRAFT(</a:t>
            </a:r>
            <a:r>
              <a:rPr lang="en-US" dirty="0" smtClean="0">
                <a:solidFill>
                  <a:srgbClr val="FFFF00"/>
                </a:solidFill>
              </a:rPr>
              <a:t>SRINIVASAN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Flexor </a:t>
            </a:r>
            <a:r>
              <a:rPr lang="en-US" sz="4000" dirty="0" err="1"/>
              <a:t>pollicis</a:t>
            </a:r>
            <a:r>
              <a:rPr lang="en-US" sz="4000" dirty="0"/>
              <a:t> </a:t>
            </a:r>
            <a:r>
              <a:rPr lang="en-US" sz="4000" dirty="0" err="1"/>
              <a:t>brevis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Origin</a:t>
            </a:r>
            <a:r>
              <a:rPr lang="en-US" dirty="0" smtClean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a</a:t>
            </a:r>
            <a:r>
              <a:rPr lang="en-US" dirty="0"/>
              <a:t>. superficial head- crest of </a:t>
            </a:r>
            <a:r>
              <a:rPr lang="en-US" dirty="0" err="1"/>
              <a:t>trepezium</a:t>
            </a:r>
            <a:r>
              <a:rPr lang="en-US" dirty="0"/>
              <a:t> , flexor </a:t>
            </a:r>
            <a:r>
              <a:rPr lang="en-US" dirty="0" err="1"/>
              <a:t>retinaculum</a:t>
            </a:r>
            <a:r>
              <a:rPr lang="en-US" dirty="0"/>
              <a:t> </a:t>
            </a:r>
            <a:endParaRPr lang="en-US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b</a:t>
            </a:r>
            <a:r>
              <a:rPr lang="en-US" dirty="0"/>
              <a:t>. deep head – </a:t>
            </a:r>
            <a:r>
              <a:rPr lang="en-US" dirty="0" smtClean="0"/>
              <a:t>trapezoid </a:t>
            </a:r>
            <a:r>
              <a:rPr lang="en-US" dirty="0"/>
              <a:t>and </a:t>
            </a:r>
            <a:r>
              <a:rPr lang="en-US" dirty="0" err="1"/>
              <a:t>capitate</a:t>
            </a:r>
            <a:r>
              <a:rPr lang="en-US" dirty="0"/>
              <a:t> </a:t>
            </a:r>
            <a:r>
              <a:rPr lang="en-US" dirty="0" smtClean="0"/>
              <a:t>bone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Insertion</a:t>
            </a:r>
            <a:r>
              <a:rPr lang="en-US" dirty="0"/>
              <a:t>: lateral side of base of proximal </a:t>
            </a:r>
            <a:r>
              <a:rPr lang="en-US" dirty="0" err="1" smtClean="0"/>
              <a:t>phalynx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Nerve supply </a:t>
            </a:r>
            <a:r>
              <a:rPr lang="en-US" dirty="0"/>
              <a:t>: median nerve (* deep head may be supplied by deep branch of </a:t>
            </a:r>
            <a:r>
              <a:rPr lang="en-US" dirty="0" err="1"/>
              <a:t>ulnar</a:t>
            </a:r>
            <a:r>
              <a:rPr lang="en-US" dirty="0"/>
              <a:t> nerve</a:t>
            </a:r>
            <a:r>
              <a:rPr lang="en-US" dirty="0" smtClean="0"/>
              <a:t>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Action</a:t>
            </a:r>
            <a:r>
              <a:rPr lang="en-US" dirty="0"/>
              <a:t>: flexion of thumb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effectLst/>
                <a:latin typeface="Arial" charset="0"/>
              </a:rPr>
              <a:t>STATIC PROCEDURES FOR CLAW </a:t>
            </a:r>
            <a:r>
              <a:rPr lang="en-GB" sz="4000" dirty="0">
                <a:solidFill>
                  <a:schemeClr val="tx1"/>
                </a:solidFill>
                <a:effectLst/>
                <a:latin typeface="Arial" charset="0"/>
              </a:rPr>
              <a:t>HAND</a:t>
            </a: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FFFF00"/>
                </a:solidFill>
                <a:effectLst/>
                <a:latin typeface="Arial" charset="0"/>
              </a:rPr>
              <a:t>CAPSULOPLASTY AND FLEXOR </a:t>
            </a:r>
            <a:r>
              <a:rPr lang="en-GB" sz="2800" b="1" dirty="0">
                <a:solidFill>
                  <a:srgbClr val="FFFF00"/>
                </a:solidFill>
                <a:effectLst/>
                <a:latin typeface="Arial" charset="0"/>
              </a:rPr>
              <a:t>PULLEY </a:t>
            </a:r>
            <a:endParaRPr lang="en-GB" sz="2800" b="1" dirty="0" smtClean="0">
              <a:solidFill>
                <a:srgbClr val="FFFF00"/>
              </a:solidFill>
              <a:effectLst/>
              <a:latin typeface="Arial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FFFF00"/>
                </a:solidFill>
                <a:effectLst/>
                <a:latin typeface="Arial" charset="0"/>
              </a:rPr>
              <a:t>ADVANCEMENT</a:t>
            </a:r>
            <a:endParaRPr lang="en-GB" sz="2800" b="1" dirty="0">
              <a:solidFill>
                <a:srgbClr val="FFFF00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Char char="o"/>
            </a:pPr>
            <a:endParaRPr lang="en-GB" sz="2800" b="1" dirty="0">
              <a:solidFill>
                <a:srgbClr val="FFFF66"/>
              </a:solidFill>
              <a:effectLst/>
              <a:latin typeface="Arial" charset="0"/>
            </a:endParaRPr>
          </a:p>
          <a:p>
            <a:r>
              <a:rPr lang="en-GB" sz="2800" b="1" dirty="0">
                <a:effectLst/>
                <a:latin typeface="Arial" charset="0"/>
              </a:rPr>
              <a:t>Principle : </a:t>
            </a:r>
            <a:r>
              <a:rPr lang="en-US" sz="2800" dirty="0" smtClean="0"/>
              <a:t> </a:t>
            </a:r>
            <a:r>
              <a:rPr lang="en-US" sz="3200" b="1" dirty="0" smtClean="0"/>
              <a:t>Each side of  proximal pulley system split 1.5 -2.5 cm </a:t>
            </a:r>
            <a:r>
              <a:rPr lang="en-US" sz="3200" b="1" dirty="0" err="1" smtClean="0"/>
              <a:t>upto</a:t>
            </a:r>
            <a:r>
              <a:rPr lang="en-US" sz="3200" b="1" dirty="0" smtClean="0"/>
              <a:t> proximal phalanx  and anterior capsule is shortened to produce about 25 deg. flexion of the proximal phalanx.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</a:t>
            </a:r>
            <a:r>
              <a:rPr lang="en-GB" sz="2800" b="1" dirty="0" smtClean="0">
                <a:effectLst/>
                <a:latin typeface="Arial" charset="0"/>
              </a:rPr>
              <a:t> Used </a:t>
            </a:r>
            <a:r>
              <a:rPr lang="en-GB" sz="2800" b="1" dirty="0">
                <a:effectLst/>
                <a:latin typeface="Arial" charset="0"/>
              </a:rPr>
              <a:t>to counter extensor </a:t>
            </a:r>
            <a:r>
              <a:rPr lang="en-GB" sz="2800" b="1" dirty="0" smtClean="0">
                <a:effectLst/>
                <a:latin typeface="Arial" charset="0"/>
              </a:rPr>
              <a:t>dominance at </a:t>
            </a:r>
            <a:r>
              <a:rPr lang="en-GB" sz="2800" b="1" dirty="0">
                <a:effectLst/>
                <a:latin typeface="Arial" charset="0"/>
              </a:rPr>
              <a:t>the MCP </a:t>
            </a:r>
            <a:r>
              <a:rPr lang="en-GB" sz="2800" b="1" dirty="0" err="1">
                <a:effectLst/>
                <a:latin typeface="Arial" charset="0"/>
              </a:rPr>
              <a:t>jt</a:t>
            </a:r>
            <a:r>
              <a:rPr lang="en-GB" sz="2800" b="1" dirty="0">
                <a:effectLst/>
                <a:latin typeface="Arial" charset="0"/>
              </a:rPr>
              <a:t> &amp; restore balance</a:t>
            </a:r>
            <a:r>
              <a:rPr lang="en-GB" sz="2800" b="1" dirty="0" smtClean="0">
                <a:effectLst/>
                <a:latin typeface="Arial" charset="0"/>
              </a:rPr>
              <a:t>.</a:t>
            </a:r>
          </a:p>
          <a:p>
            <a:pPr>
              <a:buNone/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</a:t>
            </a:r>
            <a:r>
              <a:rPr lang="en-GB" sz="2800" b="1" dirty="0" smtClean="0">
                <a:effectLst/>
                <a:latin typeface="Arial" charset="0"/>
              </a:rPr>
              <a:t>Leverage </a:t>
            </a:r>
            <a:r>
              <a:rPr lang="en-GB" sz="2800" b="1" dirty="0">
                <a:effectLst/>
                <a:latin typeface="Arial" charset="0"/>
              </a:rPr>
              <a:t>of the </a:t>
            </a:r>
            <a:r>
              <a:rPr lang="en-GB" sz="2800" b="1" dirty="0" smtClean="0">
                <a:effectLst/>
                <a:latin typeface="Arial" charset="0"/>
              </a:rPr>
              <a:t>flexors also enhanced</a:t>
            </a:r>
            <a:endParaRPr lang="en-GB" sz="2800" b="1" dirty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Arial" charset="0"/>
              </a:rPr>
              <a:t>STATIC PROCEDURES FOR CLAW HAND</a:t>
            </a:r>
            <a:endParaRPr lang="en-GB" sz="40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itchFamily="2" charset="2"/>
              <a:buNone/>
            </a:pPr>
            <a:r>
              <a:rPr lang="en-GB" sz="2800" b="1" dirty="0" smtClean="0">
                <a:effectLst/>
                <a:latin typeface="Arial" charset="0"/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latin typeface="Arial" charset="0"/>
              </a:rPr>
              <a:t>CAPSULOPLASTY AND FLEXOR </a:t>
            </a:r>
            <a:r>
              <a:rPr lang="en-GB" sz="2800" b="1" dirty="0" smtClean="0">
                <a:solidFill>
                  <a:srgbClr val="FFFF00"/>
                </a:solidFill>
                <a:effectLst/>
                <a:latin typeface="Arial" charset="0"/>
              </a:rPr>
              <a:t>PULLEY </a:t>
            </a:r>
            <a:r>
              <a:rPr lang="en-GB" sz="2800" b="1" dirty="0">
                <a:solidFill>
                  <a:srgbClr val="FFFF00"/>
                </a:solidFill>
                <a:effectLst/>
                <a:latin typeface="Arial" charset="0"/>
              </a:rPr>
              <a:t>ADVANCEMENT</a:t>
            </a:r>
          </a:p>
          <a:p>
            <a:pPr algn="ctr"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>
              <a:buFontTx/>
              <a:buChar char="o"/>
            </a:pPr>
            <a:r>
              <a:rPr lang="en-GB" sz="2800" b="1" dirty="0">
                <a:effectLst/>
                <a:latin typeface="Arial" charset="0"/>
              </a:rPr>
              <a:t>Indications : Claw hand with mobile IP </a:t>
            </a:r>
            <a:r>
              <a:rPr lang="en-GB" sz="2800" b="1" dirty="0" err="1">
                <a:effectLst/>
                <a:latin typeface="Arial" charset="0"/>
              </a:rPr>
              <a:t>jts</a:t>
            </a:r>
            <a:r>
              <a:rPr lang="en-GB" sz="2800" b="1" dirty="0">
                <a:effectLst/>
                <a:latin typeface="Arial" charset="0"/>
              </a:rPr>
              <a:t> with 			</a:t>
            </a:r>
            <a:r>
              <a:rPr lang="en-GB" sz="2800" b="1" dirty="0" smtClean="0">
                <a:effectLst/>
                <a:latin typeface="Arial" charset="0"/>
              </a:rPr>
              <a:t>      anticipated difficulty </a:t>
            </a:r>
            <a:r>
              <a:rPr lang="en-GB" sz="2800" b="1" dirty="0">
                <a:effectLst/>
                <a:latin typeface="Arial" charset="0"/>
              </a:rPr>
              <a:t>in  re education</a:t>
            </a:r>
          </a:p>
          <a:p>
            <a:pPr>
              <a:buFontTx/>
              <a:buChar char="o"/>
            </a:pPr>
            <a:endParaRPr lang="en-GB" sz="2800" b="1" dirty="0">
              <a:effectLst/>
              <a:latin typeface="Arial" charset="0"/>
            </a:endParaRPr>
          </a:p>
          <a:p>
            <a:pPr>
              <a:buFontTx/>
              <a:buChar char="o"/>
            </a:pPr>
            <a:r>
              <a:rPr lang="en-GB" sz="2800" b="1" dirty="0">
                <a:effectLst/>
                <a:latin typeface="Arial" charset="0"/>
              </a:rPr>
              <a:t>Advantages : Re- education not needed.</a:t>
            </a:r>
          </a:p>
          <a:p>
            <a:pPr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	                 </a:t>
            </a:r>
            <a:r>
              <a:rPr lang="en-GB" sz="2800" b="1" dirty="0" smtClean="0">
                <a:effectLst/>
                <a:latin typeface="Arial" charset="0"/>
              </a:rPr>
              <a:t>Easy </a:t>
            </a:r>
            <a:r>
              <a:rPr lang="en-GB" sz="2800" b="1" dirty="0">
                <a:effectLst/>
                <a:latin typeface="Arial" charset="0"/>
              </a:rPr>
              <a:t>to perform</a:t>
            </a:r>
            <a:r>
              <a:rPr lang="en-GB" dirty="0"/>
              <a:t>.	</a:t>
            </a:r>
            <a:endParaRPr lang="en-GB" dirty="0" smtClean="0"/>
          </a:p>
          <a:p>
            <a:pPr>
              <a:buFontTx/>
              <a:buNone/>
            </a:pPr>
            <a:r>
              <a:rPr lang="en-GB" dirty="0" smtClean="0"/>
              <a:t>                                    </a:t>
            </a:r>
            <a:r>
              <a:rPr lang="en-GB" sz="3000" b="1" dirty="0" smtClean="0"/>
              <a:t>Good grip strength</a:t>
            </a:r>
          </a:p>
          <a:p>
            <a:pPr>
              <a:buFontTx/>
              <a:buNone/>
            </a:pPr>
            <a:endParaRPr lang="en-GB" dirty="0" smtClean="0"/>
          </a:p>
          <a:p>
            <a:pPr>
              <a:buFontTx/>
              <a:buNone/>
            </a:pPr>
            <a:r>
              <a:rPr lang="en-US" sz="2400" dirty="0" smtClean="0"/>
              <a:t>    </a:t>
            </a:r>
            <a:r>
              <a:rPr lang="en-US" sz="3200" b="1" dirty="0" smtClean="0"/>
              <a:t>Disadvantage : perfect </a:t>
            </a:r>
            <a:r>
              <a:rPr lang="en-US" sz="3200" b="1" dirty="0" err="1" smtClean="0"/>
              <a:t>lumbrical</a:t>
            </a:r>
            <a:r>
              <a:rPr lang="en-US" sz="3200" b="1" dirty="0" smtClean="0"/>
              <a:t> position not possible      </a:t>
            </a:r>
            <a:r>
              <a:rPr lang="en-GB" sz="3200" b="1" dirty="0" smtClean="0"/>
              <a:t>    </a:t>
            </a:r>
            <a:r>
              <a:rPr lang="en-GB" dirty="0"/>
              <a:t>	</a:t>
            </a:r>
            <a:r>
              <a:rPr lang="en-GB" dirty="0" smtClean="0"/>
              <a:t>                          </a:t>
            </a:r>
            <a:endParaRPr lang="en-GB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    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1828800"/>
            <a:ext cx="4191000" cy="3810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Capsuloplasty</a:t>
            </a:r>
            <a:r>
              <a:rPr lang="en-US" sz="3600" b="1" dirty="0" smtClean="0"/>
              <a:t> </a:t>
            </a:r>
            <a:r>
              <a:rPr lang="en-US" sz="3600" dirty="0" smtClean="0"/>
              <a:t> </a:t>
            </a:r>
            <a:endParaRPr lang="en-US" dirty="0" smtClean="0"/>
          </a:p>
          <a:p>
            <a:r>
              <a:rPr lang="en-US" dirty="0" smtClean="0"/>
              <a:t>  </a:t>
            </a:r>
          </a:p>
          <a:p>
            <a:r>
              <a:rPr lang="en-US" sz="3200" dirty="0" smtClean="0"/>
              <a:t>A1 </a:t>
            </a:r>
            <a:r>
              <a:rPr lang="en-US" sz="3200" dirty="0"/>
              <a:t>pulley release with MP </a:t>
            </a:r>
            <a:r>
              <a:rPr lang="en-US" sz="3200" dirty="0" smtClean="0"/>
              <a:t>  joint </a:t>
            </a:r>
            <a:r>
              <a:rPr lang="en-US" sz="3200" dirty="0" err="1"/>
              <a:t>volar</a:t>
            </a:r>
            <a:r>
              <a:rPr lang="en-US" sz="3200" dirty="0"/>
              <a:t> plate advancement.</a:t>
            </a:r>
          </a:p>
          <a:p>
            <a:r>
              <a:rPr lang="en-US" sz="3200" dirty="0"/>
              <a:t>( </a:t>
            </a:r>
            <a:r>
              <a:rPr lang="en-US" sz="3200" dirty="0" err="1"/>
              <a:t>Zancolli</a:t>
            </a:r>
            <a:r>
              <a:rPr lang="en-US" sz="3200" dirty="0"/>
              <a:t> 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6088" name="Picture 8" descr="DSC02305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</a:blip>
          <a:srcRect l="23637" t="7661" r="21819" b="14920"/>
          <a:stretch>
            <a:fillRect/>
          </a:stretch>
        </p:blipFill>
        <p:spPr bwMode="auto">
          <a:xfrm>
            <a:off x="762000" y="457200"/>
            <a:ext cx="3810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Arial" charset="0"/>
              </a:rPr>
              <a:t>STATIC PROCEDURES FOR CLAW HAND</a:t>
            </a:r>
            <a:endParaRPr lang="en-GB" sz="40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9436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solidFill>
                  <a:srgbClr val="FFFF00"/>
                </a:solidFill>
                <a:effectLst/>
                <a:latin typeface="Arial" charset="0"/>
              </a:rPr>
              <a:t>DERMADESIS </a:t>
            </a:r>
            <a:r>
              <a:rPr lang="en-GB" sz="2800" b="1" dirty="0" smtClean="0">
                <a:solidFill>
                  <a:srgbClr val="FFFF00"/>
                </a:solidFill>
                <a:effectLst/>
                <a:latin typeface="Arial" charset="0"/>
              </a:rPr>
              <a:t>AND FLEXOR PULLEY ADVANCEMENT</a:t>
            </a:r>
            <a:endParaRPr lang="en-GB" sz="2800" b="1" dirty="0">
              <a:solidFill>
                <a:srgbClr val="FFFF00"/>
              </a:solidFill>
              <a:effectLst/>
              <a:latin typeface="Arial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solidFill>
                <a:srgbClr val="FFFF66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Char char="o"/>
            </a:pPr>
            <a:r>
              <a:rPr lang="en-GB" sz="2800" b="1" dirty="0">
                <a:effectLst/>
                <a:latin typeface="Arial" charset="0"/>
              </a:rPr>
              <a:t>Principle : </a:t>
            </a:r>
            <a:r>
              <a:rPr lang="en-US" sz="3200" b="1" dirty="0" smtClean="0"/>
              <a:t>2 cm of </a:t>
            </a:r>
            <a:r>
              <a:rPr lang="en-US" sz="3200" b="1" dirty="0" err="1" smtClean="0"/>
              <a:t>palmar</a:t>
            </a:r>
            <a:r>
              <a:rPr lang="en-US" sz="3200" b="1" dirty="0" smtClean="0"/>
              <a:t> skin at MP joint        </a:t>
            </a:r>
            <a:r>
              <a:rPr lang="en-US" sz="3200" b="1" dirty="0" err="1" smtClean="0"/>
              <a:t>excised,shortening</a:t>
            </a:r>
            <a:r>
              <a:rPr lang="en-US" sz="3200" b="1" dirty="0" smtClean="0"/>
              <a:t> of </a:t>
            </a:r>
            <a:r>
              <a:rPr lang="en-US" sz="3200" b="1" dirty="0" err="1" smtClean="0"/>
              <a:t>pretendinous</a:t>
            </a:r>
            <a:r>
              <a:rPr lang="en-US" sz="3200" b="1" dirty="0" smtClean="0"/>
              <a:t> bands of </a:t>
            </a:r>
            <a:r>
              <a:rPr lang="en-US" sz="3200" b="1" dirty="0" err="1" smtClean="0"/>
              <a:t>palmar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aponeurosis</a:t>
            </a:r>
            <a:r>
              <a:rPr lang="en-US" sz="3200" b="1" dirty="0" smtClean="0"/>
              <a:t> </a:t>
            </a:r>
          </a:p>
          <a:p>
            <a:pPr>
              <a:lnSpc>
                <a:spcPct val="90000"/>
              </a:lnSpc>
              <a:buFontTx/>
              <a:buChar char="o"/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b="1" dirty="0">
                <a:latin typeface="Arial" charset="0"/>
              </a:rPr>
              <a:t> </a:t>
            </a:r>
            <a:r>
              <a:rPr lang="en-GB" sz="2800" b="1" dirty="0" smtClean="0">
                <a:latin typeface="Arial" charset="0"/>
              </a:rPr>
              <a:t>  </a:t>
            </a:r>
            <a:r>
              <a:rPr lang="en-GB" sz="2800" b="1" dirty="0" smtClean="0">
                <a:effectLst/>
                <a:latin typeface="Arial" charset="0"/>
              </a:rPr>
              <a:t>Used </a:t>
            </a:r>
            <a:r>
              <a:rPr lang="en-GB" sz="2800" b="1" dirty="0">
                <a:effectLst/>
                <a:latin typeface="Arial" charset="0"/>
              </a:rPr>
              <a:t>to counter extensor dominance 		 </a:t>
            </a:r>
            <a:r>
              <a:rPr lang="en-GB" sz="2800" b="1" dirty="0" smtClean="0">
                <a:effectLst/>
                <a:latin typeface="Arial" charset="0"/>
              </a:rPr>
              <a:t>    at </a:t>
            </a:r>
            <a:r>
              <a:rPr lang="en-GB" sz="2800" b="1" dirty="0">
                <a:effectLst/>
                <a:latin typeface="Arial" charset="0"/>
              </a:rPr>
              <a:t>the MCP </a:t>
            </a:r>
            <a:r>
              <a:rPr lang="en-GB" sz="2800" b="1" dirty="0" err="1">
                <a:effectLst/>
                <a:latin typeface="Arial" charset="0"/>
              </a:rPr>
              <a:t>jt</a:t>
            </a:r>
            <a:r>
              <a:rPr lang="en-GB" sz="2800" b="1" dirty="0">
                <a:effectLst/>
                <a:latin typeface="Arial" charset="0"/>
              </a:rPr>
              <a:t> &amp; restore balance.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		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b="1" dirty="0" smtClean="0">
                <a:effectLst/>
                <a:latin typeface="Arial" charset="0"/>
              </a:rPr>
              <a:t>	Leverage of the flexors also 			   enhanced</a:t>
            </a:r>
          </a:p>
          <a:p>
            <a:pPr>
              <a:buNone/>
            </a:pPr>
            <a:endParaRPr lang="en-US" sz="2800" dirty="0" smtClean="0"/>
          </a:p>
          <a:p>
            <a:pPr>
              <a:lnSpc>
                <a:spcPct val="90000"/>
              </a:lnSpc>
              <a:buFontTx/>
              <a:buNone/>
            </a:pPr>
            <a:endParaRPr lang="en-GB" sz="2800" b="1" dirty="0" smtClean="0">
              <a:solidFill>
                <a:srgbClr val="FFFF66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800" b="1" dirty="0">
              <a:solidFill>
                <a:srgbClr val="FFFF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Arial" charset="0"/>
              </a:rPr>
              <a:t>STATIC PROCEDURES FOR CLAW HAND</a:t>
            </a:r>
            <a:endParaRPr lang="en-GB" sz="40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FFFF00"/>
                </a:solidFill>
                <a:effectLst/>
                <a:latin typeface="Arial" charset="0"/>
              </a:rPr>
              <a:t>DERMADESIS AND FLEXOR PULLEY ADVANCEMENT  </a:t>
            </a:r>
            <a:endParaRPr lang="en-GB" sz="2800" b="1" dirty="0">
              <a:solidFill>
                <a:srgbClr val="FFFF00"/>
              </a:solidFill>
              <a:effectLst/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>
              <a:buFontTx/>
              <a:buChar char="o"/>
            </a:pPr>
            <a:r>
              <a:rPr lang="en-GB" sz="2800" b="1" dirty="0">
                <a:effectLst/>
                <a:latin typeface="Arial" charset="0"/>
              </a:rPr>
              <a:t>Indications :  Claw hand with mobile IP </a:t>
            </a:r>
            <a:r>
              <a:rPr lang="en-GB" sz="2800" b="1" dirty="0" err="1">
                <a:effectLst/>
                <a:latin typeface="Arial" charset="0"/>
              </a:rPr>
              <a:t>jts</a:t>
            </a:r>
            <a:r>
              <a:rPr lang="en-GB" sz="2800" b="1" dirty="0">
                <a:effectLst/>
                <a:latin typeface="Arial" charset="0"/>
              </a:rPr>
              <a:t> with 			</a:t>
            </a:r>
            <a:r>
              <a:rPr lang="en-GB" sz="2800" b="1" dirty="0" smtClean="0">
                <a:effectLst/>
                <a:latin typeface="Arial" charset="0"/>
              </a:rPr>
              <a:t>     anticipated </a:t>
            </a:r>
            <a:r>
              <a:rPr lang="en-GB" sz="2800" b="1" dirty="0">
                <a:effectLst/>
                <a:latin typeface="Arial" charset="0"/>
              </a:rPr>
              <a:t>difficulty in re education</a:t>
            </a:r>
          </a:p>
          <a:p>
            <a:pPr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		        </a:t>
            </a:r>
          </a:p>
          <a:p>
            <a:pPr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		     </a:t>
            </a:r>
            <a:r>
              <a:rPr lang="en-GB" sz="2800" b="1" dirty="0" smtClean="0">
                <a:effectLst/>
                <a:latin typeface="Arial" charset="0"/>
              </a:rPr>
              <a:t> </a:t>
            </a:r>
            <a:r>
              <a:rPr lang="en-GB" sz="2800" b="1" dirty="0">
                <a:effectLst/>
                <a:latin typeface="Arial" charset="0"/>
              </a:rPr>
              <a:t>FTSG required for release of 				</a:t>
            </a:r>
            <a:r>
              <a:rPr lang="en-GB" sz="2800" b="1" dirty="0" smtClean="0">
                <a:effectLst/>
                <a:latin typeface="Arial" charset="0"/>
              </a:rPr>
              <a:t>      contracture</a:t>
            </a:r>
            <a:endParaRPr lang="en-GB" sz="2800" b="1" dirty="0">
              <a:effectLst/>
              <a:latin typeface="Arial" charset="0"/>
            </a:endParaRPr>
          </a:p>
          <a:p>
            <a:pPr>
              <a:buFontTx/>
              <a:buChar char="o"/>
            </a:pPr>
            <a:endParaRPr lang="en-GB" sz="2800" b="1" dirty="0">
              <a:effectLst/>
              <a:latin typeface="Arial" charset="0"/>
            </a:endParaRPr>
          </a:p>
          <a:p>
            <a:pPr>
              <a:buFontTx/>
              <a:buChar char="o"/>
            </a:pPr>
            <a:r>
              <a:rPr lang="en-GB" sz="2800" b="1" dirty="0">
                <a:effectLst/>
                <a:latin typeface="Arial" charset="0"/>
              </a:rPr>
              <a:t>Advantages : Re- education not needed.</a:t>
            </a:r>
          </a:p>
          <a:p>
            <a:pPr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                        Easy to perform</a:t>
            </a:r>
            <a:r>
              <a:rPr lang="en-GB" sz="2800" b="1" dirty="0" smtClean="0">
                <a:effectLst/>
                <a:latin typeface="Arial" charset="0"/>
              </a:rPr>
              <a:t>.</a:t>
            </a:r>
          </a:p>
          <a:p>
            <a:pPr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 </a:t>
            </a:r>
            <a:endParaRPr lang="en-GB" sz="2800" b="1" dirty="0" smtClean="0">
              <a:effectLst/>
              <a:latin typeface="Arial" charset="0"/>
            </a:endParaRPr>
          </a:p>
          <a:p>
            <a:pPr>
              <a:buNone/>
            </a:pPr>
            <a:r>
              <a:rPr lang="en-US" sz="2800" dirty="0" smtClean="0"/>
              <a:t>    </a:t>
            </a:r>
            <a:r>
              <a:rPr lang="en-US" sz="3000" b="1" dirty="0" smtClean="0"/>
              <a:t>Disadvantage : high recurrence rate</a:t>
            </a:r>
          </a:p>
          <a:p>
            <a:pPr>
              <a:buFontTx/>
              <a:buNone/>
            </a:pPr>
            <a:r>
              <a:rPr lang="en-GB" sz="3000" b="1" dirty="0" smtClean="0">
                <a:effectLst/>
                <a:latin typeface="Arial" charset="0"/>
              </a:rPr>
              <a:t>     </a:t>
            </a:r>
            <a:r>
              <a:rPr lang="en-GB" sz="3000" b="1" dirty="0">
                <a:effectLst/>
                <a:latin typeface="Arial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400" dirty="0" smtClean="0">
                <a:solidFill>
                  <a:schemeClr val="tx1"/>
                </a:solidFill>
                <a:latin typeface="Arial" charset="0"/>
              </a:rPr>
              <a:t>STATIC PROCEDURES FOR CLAW HAND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EXTENSOR DIVERSION GRAFT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Tendon graft is taken and passed </a:t>
            </a:r>
            <a:r>
              <a:rPr lang="en-US" b="1" dirty="0" err="1" smtClean="0"/>
              <a:t>volar</a:t>
            </a:r>
            <a:r>
              <a:rPr lang="en-US" b="1" dirty="0" smtClean="0"/>
              <a:t> to the deep transverse metacarpal ligament</a:t>
            </a:r>
          </a:p>
          <a:p>
            <a:r>
              <a:rPr lang="en-US" b="1" dirty="0" smtClean="0"/>
              <a:t> One end sutured to lateral band and other to the extensor tendon on the dorsum of hand for all the 4 fingers.</a:t>
            </a:r>
          </a:p>
          <a:p>
            <a:r>
              <a:rPr lang="en-US" b="1" dirty="0" smtClean="0"/>
              <a:t>Acceptable position is MCP flexion to 30 deg.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5400" dirty="0" smtClean="0">
                <a:solidFill>
                  <a:schemeClr val="tx1"/>
                </a:solidFill>
                <a:latin typeface="Arial" charset="0"/>
              </a:rPr>
              <a:t>STATIC PROCEDURES FOR CLAW HAND</a:t>
            </a: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</a:rPr>
              <a:t>Dorsal methods</a:t>
            </a:r>
            <a:r>
              <a:rPr lang="en-US" sz="3200" b="1" dirty="0"/>
              <a:t> 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sz="2800" b="1" dirty="0" smtClean="0"/>
              <a:t>MIKHAIL </a:t>
            </a:r>
            <a:r>
              <a:rPr lang="en-US" dirty="0"/>
              <a:t>: bone block on the dorsum of 			   metacarpal </a:t>
            </a:r>
            <a:r>
              <a:rPr lang="en-US" dirty="0" smtClean="0"/>
              <a:t>head</a:t>
            </a:r>
          </a:p>
          <a:p>
            <a:pPr lvl="1"/>
            <a:endParaRPr lang="en-US" dirty="0"/>
          </a:p>
          <a:p>
            <a:pPr lvl="1"/>
            <a:r>
              <a:rPr lang="en-US" sz="2800" b="1" dirty="0" smtClean="0"/>
              <a:t>HOWARD</a:t>
            </a:r>
            <a:r>
              <a:rPr lang="en-US" dirty="0" smtClean="0"/>
              <a:t>: </a:t>
            </a:r>
            <a:r>
              <a:rPr lang="en-US" dirty="0"/>
              <a:t>elevation of  the dorsal wedge of the metacarpal head itself.</a:t>
            </a:r>
          </a:p>
          <a:p>
            <a:pPr lvl="1">
              <a:buFontTx/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5400" dirty="0" smtClean="0">
                <a:solidFill>
                  <a:schemeClr val="tx1"/>
                </a:solidFill>
                <a:latin typeface="Arial" charset="0"/>
              </a:rPr>
              <a:t>STATIC PROCEDURES FOR CLAW HAND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Static </a:t>
            </a:r>
            <a:r>
              <a:rPr lang="en-US" sz="3200" b="1" dirty="0" err="1">
                <a:solidFill>
                  <a:srgbClr val="FFFF00"/>
                </a:solidFill>
              </a:rPr>
              <a:t>tenodesis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techniques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Riordan static </a:t>
            </a:r>
            <a:r>
              <a:rPr lang="en-US" sz="2800" dirty="0" err="1">
                <a:solidFill>
                  <a:srgbClr val="FFFF00"/>
                </a:solidFill>
              </a:rPr>
              <a:t>tenodesis</a:t>
            </a:r>
            <a:endParaRPr lang="en-US" sz="2800" dirty="0">
              <a:solidFill>
                <a:srgbClr val="FFFF00"/>
              </a:solidFill>
            </a:endParaRPr>
          </a:p>
          <a:p>
            <a:pPr lvl="1">
              <a:buNone/>
            </a:pPr>
            <a:r>
              <a:rPr lang="en-US" dirty="0" smtClean="0"/>
              <a:t>    ECRL </a:t>
            </a:r>
            <a:r>
              <a:rPr lang="en-US" dirty="0"/>
              <a:t>and ECU slips used</a:t>
            </a:r>
          </a:p>
          <a:p>
            <a:pPr lvl="1"/>
            <a:r>
              <a:rPr lang="en-US" sz="2800" dirty="0" err="1">
                <a:solidFill>
                  <a:srgbClr val="FFFF00"/>
                </a:solidFill>
              </a:rPr>
              <a:t>Parkes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Tenodesis</a:t>
            </a:r>
            <a:r>
              <a:rPr lang="en-US" sz="2800" dirty="0"/>
              <a:t> </a:t>
            </a:r>
          </a:p>
          <a:p>
            <a:pPr lvl="1">
              <a:buNone/>
            </a:pPr>
            <a:r>
              <a:rPr lang="en-US" dirty="0" smtClean="0"/>
              <a:t>    Free </a:t>
            </a:r>
            <a:r>
              <a:rPr lang="en-US" dirty="0"/>
              <a:t>tendon graft used on the </a:t>
            </a:r>
            <a:r>
              <a:rPr lang="en-US" dirty="0" err="1"/>
              <a:t>volar</a:t>
            </a:r>
            <a:r>
              <a:rPr lang="en-US" dirty="0"/>
              <a:t> side connecting </a:t>
            </a:r>
            <a:r>
              <a:rPr lang="en-US" dirty="0" smtClean="0"/>
              <a:t> flexor  </a:t>
            </a:r>
            <a:r>
              <a:rPr lang="en-US" dirty="0" err="1" smtClean="0"/>
              <a:t>retinaculum</a:t>
            </a:r>
            <a:endParaRPr lang="en-US" dirty="0"/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Fowler Wrist </a:t>
            </a:r>
            <a:r>
              <a:rPr lang="en-US" sz="2800" dirty="0" err="1">
                <a:solidFill>
                  <a:srgbClr val="FFFF00"/>
                </a:solidFill>
              </a:rPr>
              <a:t>tenodesis</a:t>
            </a:r>
            <a:endParaRPr lang="en-US" sz="2800" dirty="0">
              <a:solidFill>
                <a:srgbClr val="FFFF00"/>
              </a:solidFill>
            </a:endParaRPr>
          </a:p>
          <a:p>
            <a:pPr lvl="1">
              <a:buNone/>
            </a:pPr>
            <a:r>
              <a:rPr lang="en-US" dirty="0" smtClean="0"/>
              <a:t>    uses active wrist flexion and connected to </a:t>
            </a:r>
            <a:r>
              <a:rPr lang="en-US" dirty="0"/>
              <a:t>extensor </a:t>
            </a:r>
            <a:r>
              <a:rPr lang="en-US" dirty="0" err="1"/>
              <a:t>retinaculum</a:t>
            </a:r>
            <a:r>
              <a:rPr lang="en-US" dirty="0"/>
              <a:t> 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5638800" y="4343400"/>
            <a:ext cx="29718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Parkes procedure</a:t>
            </a:r>
          </a:p>
        </p:txBody>
      </p:sp>
      <p:pic>
        <p:nvPicPr>
          <p:cNvPr id="49156" name="Picture 4" descr="DSC0229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18000" contrast="18000"/>
          </a:blip>
          <a:srcRect l="14691" t="20183" r="10881" b="51225"/>
          <a:stretch>
            <a:fillRect/>
          </a:stretch>
        </p:blipFill>
        <p:spPr>
          <a:xfrm>
            <a:off x="1905000" y="685800"/>
            <a:ext cx="5715000" cy="2366963"/>
          </a:xfrm>
          <a:noFill/>
          <a:ln/>
        </p:spPr>
      </p:pic>
      <p:pic>
        <p:nvPicPr>
          <p:cNvPr id="49159" name="Picture 7" descr="DSC022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24000" contrast="24000"/>
          </a:blip>
          <a:srcRect l="16982" t="45650" r="39622" b="16614"/>
          <a:stretch>
            <a:fillRect/>
          </a:stretch>
        </p:blipFill>
        <p:spPr>
          <a:xfrm>
            <a:off x="1295400" y="3733800"/>
            <a:ext cx="3657600" cy="238601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dirty="0"/>
              <a:t>Intrinsic Reactivation </a:t>
            </a:r>
            <a:endParaRPr lang="en-IN" dirty="0"/>
          </a:p>
        </p:txBody>
      </p:sp>
      <p:pic>
        <p:nvPicPr>
          <p:cNvPr id="229390" name="Picture 14" descr="DSC009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600200"/>
            <a:ext cx="6040438" cy="4530725"/>
          </a:xfrm>
          <a:ln/>
        </p:spPr>
      </p:pic>
      <p:sp>
        <p:nvSpPr>
          <p:cNvPr id="229391" name="Line 15"/>
          <p:cNvSpPr>
            <a:spLocks noChangeShapeType="1"/>
          </p:cNvSpPr>
          <p:nvPr/>
        </p:nvSpPr>
        <p:spPr bwMode="auto">
          <a:xfrm flipH="1">
            <a:off x="4876800" y="1828800"/>
            <a:ext cx="6858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29392" name="Rectangle 16"/>
          <p:cNvSpPr>
            <a:spLocks noChangeArrowheads="1"/>
          </p:cNvSpPr>
          <p:nvPr/>
        </p:nvSpPr>
        <p:spPr bwMode="auto">
          <a:xfrm>
            <a:off x="5562600" y="1676400"/>
            <a:ext cx="893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1st DI</a:t>
            </a:r>
            <a:endParaRPr lang="en-IN">
              <a:solidFill>
                <a:srgbClr val="000000"/>
              </a:solidFill>
            </a:endParaRPr>
          </a:p>
        </p:txBody>
      </p:sp>
      <p:sp>
        <p:nvSpPr>
          <p:cNvPr id="229393" name="Line 17"/>
          <p:cNvSpPr>
            <a:spLocks noChangeShapeType="1"/>
          </p:cNvSpPr>
          <p:nvPr/>
        </p:nvSpPr>
        <p:spPr bwMode="auto">
          <a:xfrm flipH="1">
            <a:off x="5181600" y="2438400"/>
            <a:ext cx="5334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29394" name="Line 18"/>
          <p:cNvSpPr>
            <a:spLocks noChangeShapeType="1"/>
          </p:cNvSpPr>
          <p:nvPr/>
        </p:nvSpPr>
        <p:spPr bwMode="auto">
          <a:xfrm flipH="1">
            <a:off x="4724400" y="3505200"/>
            <a:ext cx="609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29395" name="Line 19"/>
          <p:cNvSpPr>
            <a:spLocks noChangeShapeType="1"/>
          </p:cNvSpPr>
          <p:nvPr/>
        </p:nvSpPr>
        <p:spPr bwMode="auto">
          <a:xfrm flipH="1">
            <a:off x="4267200" y="4419600"/>
            <a:ext cx="7620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29396" name="Line 20"/>
          <p:cNvSpPr>
            <a:spLocks noChangeShapeType="1"/>
          </p:cNvSpPr>
          <p:nvPr/>
        </p:nvSpPr>
        <p:spPr bwMode="auto">
          <a:xfrm>
            <a:off x="3505200" y="5105400"/>
            <a:ext cx="5334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29397" name="Rectangle 21"/>
          <p:cNvSpPr>
            <a:spLocks noChangeArrowheads="1"/>
          </p:cNvSpPr>
          <p:nvPr/>
        </p:nvSpPr>
        <p:spPr bwMode="auto">
          <a:xfrm>
            <a:off x="5105400" y="2209800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2nd  PI &amp; 2ND DI</a:t>
            </a:r>
            <a:endParaRPr lang="en-IN">
              <a:solidFill>
                <a:srgbClr val="000000"/>
              </a:solidFill>
            </a:endParaRPr>
          </a:p>
        </p:txBody>
      </p:sp>
      <p:sp>
        <p:nvSpPr>
          <p:cNvPr id="229398" name="Rectangle 22"/>
          <p:cNvSpPr>
            <a:spLocks noChangeArrowheads="1"/>
          </p:cNvSpPr>
          <p:nvPr/>
        </p:nvSpPr>
        <p:spPr bwMode="auto">
          <a:xfrm>
            <a:off x="4953000" y="3124200"/>
            <a:ext cx="2211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3rd PI and 3rd DI</a:t>
            </a:r>
          </a:p>
        </p:txBody>
      </p:sp>
      <p:sp>
        <p:nvSpPr>
          <p:cNvPr id="229399" name="Rectangle 23"/>
          <p:cNvSpPr>
            <a:spLocks noChangeArrowheads="1"/>
          </p:cNvSpPr>
          <p:nvPr/>
        </p:nvSpPr>
        <p:spPr bwMode="auto">
          <a:xfrm>
            <a:off x="4648200" y="4038600"/>
            <a:ext cx="1944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4th PI &amp; 4th DI</a:t>
            </a:r>
          </a:p>
        </p:txBody>
      </p:sp>
      <p:sp>
        <p:nvSpPr>
          <p:cNvPr id="229400" name="Rectangle 24"/>
          <p:cNvSpPr>
            <a:spLocks noChangeArrowheads="1"/>
          </p:cNvSpPr>
          <p:nvPr/>
        </p:nvSpPr>
        <p:spPr bwMode="auto">
          <a:xfrm>
            <a:off x="1752600" y="4800600"/>
            <a:ext cx="2722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Abductor digiti minimi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err="1"/>
              <a:t>Opponens</a:t>
            </a:r>
            <a:r>
              <a:rPr lang="en-US" dirty="0"/>
              <a:t> </a:t>
            </a:r>
            <a:r>
              <a:rPr lang="en-US" dirty="0" err="1"/>
              <a:t>pollicis</a:t>
            </a:r>
            <a:endParaRPr lang="en-US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530725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Origin</a:t>
            </a:r>
            <a:r>
              <a:rPr lang="en-US" sz="2800" dirty="0"/>
              <a:t>: crest of </a:t>
            </a:r>
            <a:r>
              <a:rPr lang="en-US" sz="2800" dirty="0" err="1"/>
              <a:t>trepezium</a:t>
            </a:r>
            <a:r>
              <a:rPr lang="en-US" sz="2800" dirty="0"/>
              <a:t>, flexor </a:t>
            </a:r>
            <a:r>
              <a:rPr lang="en-US" sz="2800" dirty="0" err="1"/>
              <a:t>retinaculum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Insertion</a:t>
            </a:r>
            <a:r>
              <a:rPr lang="en-US" sz="2800" dirty="0"/>
              <a:t>: lateral head of </a:t>
            </a:r>
            <a:r>
              <a:rPr lang="en-US" sz="2800" dirty="0" err="1"/>
              <a:t>palmar</a:t>
            </a:r>
            <a:r>
              <a:rPr lang="en-US" sz="2800" dirty="0"/>
              <a:t> surface of first metacarpal bone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Nerve supply </a:t>
            </a:r>
            <a:r>
              <a:rPr lang="en-US" sz="2800" dirty="0"/>
              <a:t>: median nerve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Action</a:t>
            </a:r>
            <a:r>
              <a:rPr lang="en-US" sz="2800" dirty="0"/>
              <a:t>: opposition (</a:t>
            </a:r>
            <a:r>
              <a:rPr lang="en-US" sz="2800" dirty="0" err="1"/>
              <a:t>flexion+medial</a:t>
            </a:r>
            <a:r>
              <a:rPr lang="en-US" sz="2800" dirty="0"/>
              <a:t> rotation)</a:t>
            </a:r>
          </a:p>
        </p:txBody>
      </p:sp>
      <p:pic>
        <p:nvPicPr>
          <p:cNvPr id="19462" name="Picture 6" descr="opponenspo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5900" y="1935163"/>
            <a:ext cx="2743200" cy="3859212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u="sng" dirty="0" smtClean="0"/>
              <a:t> </a:t>
            </a:r>
            <a:r>
              <a:rPr lang="en-US" sz="4000" b="1" u="sng" dirty="0" smtClean="0"/>
              <a:t> DEFOMITIES OF THUMB</a:t>
            </a:r>
            <a:endParaRPr lang="en-US" sz="4000" b="1" u="sng" dirty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7000"/>
            <a:ext cx="8229600" cy="36576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Due to dual nerve supply of FPB </a:t>
            </a:r>
            <a:r>
              <a:rPr lang="en-US" sz="2800" dirty="0" smtClean="0"/>
              <a:t>and functional </a:t>
            </a:r>
            <a:r>
              <a:rPr lang="en-US" sz="2800" dirty="0"/>
              <a:t>Adductor </a:t>
            </a:r>
            <a:r>
              <a:rPr lang="en-US" sz="2800" dirty="0" err="1" smtClean="0"/>
              <a:t>Pollicis</a:t>
            </a:r>
            <a:r>
              <a:rPr lang="en-US" sz="2800" dirty="0" smtClean="0"/>
              <a:t>, </a:t>
            </a:r>
            <a:r>
              <a:rPr lang="en-US" sz="2800" dirty="0"/>
              <a:t>thumb abduction and opposition are frequently retained after isolated median nerve involvement as a result of preserved </a:t>
            </a:r>
            <a:r>
              <a:rPr lang="en-US" sz="2800" dirty="0" err="1"/>
              <a:t>ulnar</a:t>
            </a:r>
            <a:r>
              <a:rPr lang="en-US" sz="2800" dirty="0"/>
              <a:t> nerve </a:t>
            </a:r>
            <a:r>
              <a:rPr lang="en-US" sz="2800" dirty="0" smtClean="0"/>
              <a:t>functions</a:t>
            </a:r>
          </a:p>
          <a:p>
            <a:endParaRPr lang="en-US" sz="2800" dirty="0"/>
          </a:p>
          <a:p>
            <a:r>
              <a:rPr lang="en-US" sz="2800" dirty="0" err="1"/>
              <a:t>Opponensplasty</a:t>
            </a:r>
            <a:r>
              <a:rPr lang="en-US" sz="2800" dirty="0"/>
              <a:t> is usually indicated in combined palsy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Thumb in combined </a:t>
            </a:r>
            <a:r>
              <a:rPr lang="en-US" dirty="0" err="1" smtClean="0"/>
              <a:t>ulnar</a:t>
            </a:r>
            <a:r>
              <a:rPr lang="en-US" dirty="0" smtClean="0"/>
              <a:t> and median nerve palsy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Thumb lies </a:t>
            </a:r>
            <a:r>
              <a:rPr lang="en-US" dirty="0" err="1" smtClean="0"/>
              <a:t>adducted,extended</a:t>
            </a:r>
            <a:r>
              <a:rPr lang="en-US" dirty="0" smtClean="0"/>
              <a:t> and externally rotated at CMC joint and flexed at IP joint.</a:t>
            </a:r>
          </a:p>
          <a:p>
            <a:endParaRPr lang="en-US" dirty="0" smtClean="0"/>
          </a:p>
          <a:p>
            <a:r>
              <a:rPr lang="en-US" dirty="0" smtClean="0"/>
              <a:t>Hands frequently </a:t>
            </a:r>
            <a:r>
              <a:rPr lang="en-US" dirty="0" err="1" smtClean="0"/>
              <a:t>devolp</a:t>
            </a:r>
            <a:r>
              <a:rPr lang="en-US" dirty="0" smtClean="0"/>
              <a:t> thumb web contracture due to persistent adduction posture.</a:t>
            </a:r>
          </a:p>
          <a:p>
            <a:endParaRPr lang="en-US" dirty="0" smtClean="0"/>
          </a:p>
          <a:p>
            <a:r>
              <a:rPr lang="en-US" dirty="0" smtClean="0"/>
              <a:t>This deformity must be corrected first before doing </a:t>
            </a:r>
            <a:r>
              <a:rPr lang="en-US" dirty="0" err="1" smtClean="0"/>
              <a:t>opponensplasty</a:t>
            </a:r>
            <a:r>
              <a:rPr lang="en-US" dirty="0" smtClean="0"/>
              <a:t>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for release of thumb web contracture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62400"/>
          </a:xfrm>
        </p:spPr>
        <p:txBody>
          <a:bodyPr/>
          <a:lstStyle/>
          <a:p>
            <a:r>
              <a:rPr lang="en-US" dirty="0" smtClean="0"/>
              <a:t>1) Limited skin and </a:t>
            </a:r>
            <a:r>
              <a:rPr lang="en-US" dirty="0" err="1" smtClean="0"/>
              <a:t>fascial</a:t>
            </a:r>
            <a:r>
              <a:rPr lang="en-US" dirty="0" smtClean="0"/>
              <a:t> release(brand)</a:t>
            </a:r>
          </a:p>
          <a:p>
            <a:endParaRPr lang="en-US" dirty="0" smtClean="0"/>
          </a:p>
          <a:p>
            <a:r>
              <a:rPr lang="en-US" dirty="0" smtClean="0"/>
              <a:t>2)Z </a:t>
            </a:r>
            <a:r>
              <a:rPr lang="en-US" dirty="0" err="1" smtClean="0"/>
              <a:t>plasty</a:t>
            </a:r>
            <a:r>
              <a:rPr lang="en-US" dirty="0" smtClean="0"/>
              <a:t> of thumb web.</a:t>
            </a:r>
          </a:p>
          <a:p>
            <a:endParaRPr lang="en-US" dirty="0" smtClean="0"/>
          </a:p>
          <a:p>
            <a:r>
              <a:rPr lang="en-US" dirty="0" smtClean="0"/>
              <a:t>3) Rotation flap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OPPONENSPLASTY BASICS</a:t>
            </a:r>
            <a:endParaRPr lang="en-IN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The tendon is re routed to the </a:t>
            </a:r>
            <a:r>
              <a:rPr lang="en-US" sz="2800" dirty="0" err="1" smtClean="0"/>
              <a:t>thumb,so</a:t>
            </a:r>
            <a:r>
              <a:rPr lang="en-US" sz="2800" dirty="0" smtClean="0"/>
              <a:t> it needs a pulley/pivot to change its direction</a:t>
            </a:r>
          </a:p>
          <a:p>
            <a:endParaRPr lang="en-US" sz="2800" dirty="0"/>
          </a:p>
          <a:p>
            <a:r>
              <a:rPr lang="en-US" sz="2800" b="1" dirty="0"/>
              <a:t>THE PULLEY</a:t>
            </a:r>
            <a:r>
              <a:rPr lang="en-US" sz="2800" dirty="0"/>
              <a:t>: </a:t>
            </a:r>
            <a:r>
              <a:rPr lang="en-US" sz="2800" dirty="0" err="1"/>
              <a:t>Guyon’s</a:t>
            </a:r>
            <a:r>
              <a:rPr lang="en-US" sz="2800" dirty="0"/>
              <a:t> </a:t>
            </a:r>
            <a:r>
              <a:rPr lang="en-US" sz="2800" dirty="0" err="1"/>
              <a:t>canal.flexor</a:t>
            </a:r>
            <a:r>
              <a:rPr lang="en-US" sz="2800" dirty="0"/>
              <a:t> </a:t>
            </a:r>
            <a:r>
              <a:rPr lang="en-US" sz="2800" dirty="0" err="1"/>
              <a:t>retinaculum,FCU</a:t>
            </a:r>
            <a:r>
              <a:rPr lang="en-US" sz="2800" dirty="0"/>
              <a:t> 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</a:t>
            </a:r>
            <a:r>
              <a:rPr lang="en-US" sz="2800" dirty="0"/>
              <a:t>Distally based pulleys are </a:t>
            </a:r>
            <a:r>
              <a:rPr lang="en-US" sz="2800" dirty="0" smtClean="0"/>
              <a:t>recommended </a:t>
            </a:r>
            <a:r>
              <a:rPr lang="en-US" sz="2800" dirty="0"/>
              <a:t>so that the transfer’s line of action passes distal to </a:t>
            </a:r>
            <a:r>
              <a:rPr lang="en-US" sz="2800" dirty="0" smtClean="0"/>
              <a:t>the </a:t>
            </a:r>
            <a:r>
              <a:rPr lang="en-US" sz="2800" dirty="0" err="1"/>
              <a:t>pisiform</a:t>
            </a:r>
            <a:r>
              <a:rPr lang="en-US" sz="2800" dirty="0"/>
              <a:t> </a:t>
            </a:r>
            <a:r>
              <a:rPr lang="en-US" sz="2800" dirty="0" smtClean="0"/>
              <a:t>producing </a:t>
            </a:r>
            <a:r>
              <a:rPr lang="en-US" sz="2800" dirty="0"/>
              <a:t>more thumb MP </a:t>
            </a:r>
            <a:r>
              <a:rPr lang="en-US" sz="2800" dirty="0" smtClean="0"/>
              <a:t>flexion</a:t>
            </a:r>
          </a:p>
          <a:p>
            <a:pPr>
              <a:buNone/>
            </a:pPr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b="1" dirty="0"/>
              <a:t>THE </a:t>
            </a:r>
            <a:r>
              <a:rPr lang="en-US" sz="2800" b="1" dirty="0" smtClean="0"/>
              <a:t>INSERTION</a:t>
            </a:r>
            <a:r>
              <a:rPr lang="en-US" sz="2800" dirty="0"/>
              <a:t>: should be parallel to </a:t>
            </a:r>
            <a:r>
              <a:rPr lang="en-US" sz="2800" dirty="0" smtClean="0"/>
              <a:t>APB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 The insertion to APB should be at 3/4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tension and it should   be sutured first.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 The insertion to EPL should be just in tension</a:t>
            </a:r>
            <a:endParaRPr lang="en-IN" sz="2800" dirty="0" smtClean="0"/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solidFill>
                  <a:schemeClr val="tx1"/>
                </a:solidFill>
                <a:effectLst/>
                <a:latin typeface="Arial" charset="0"/>
              </a:rPr>
              <a:t>CLAW THUMB</a:t>
            </a:r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2800" b="1" dirty="0">
                <a:effectLst/>
                <a:latin typeface="Arial" charset="0"/>
              </a:rPr>
              <a:t>TECHNIQUE</a:t>
            </a:r>
          </a:p>
          <a:p>
            <a:pPr algn="ctr">
              <a:buFont typeface="Wingdings" pitchFamily="2" charset="2"/>
              <a:buNone/>
            </a:pPr>
            <a:r>
              <a:rPr lang="en-GB" sz="2800" b="1" dirty="0">
                <a:effectLst/>
                <a:latin typeface="Arial" charset="0"/>
              </a:rPr>
              <a:t>OPPONENSPLASTY</a:t>
            </a:r>
          </a:p>
        </p:txBody>
      </p:sp>
      <p:pic>
        <p:nvPicPr>
          <p:cNvPr id="516100" name="Picture 4" descr="YCB 0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716213"/>
            <a:ext cx="4248150" cy="3186112"/>
          </a:xfrm>
          <a:noFill/>
          <a:ln/>
        </p:spPr>
      </p:pic>
      <p:pic>
        <p:nvPicPr>
          <p:cNvPr id="516102" name="Picture 6" descr="YCB 0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2744788"/>
            <a:ext cx="4176713" cy="31305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Black" pitchFamily="34" charset="0"/>
              </a:rPr>
              <a:t>Commonly used opponensplasties</a:t>
            </a:r>
            <a:endParaRPr lang="en-IN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67200"/>
          </a:xfrm>
        </p:spPr>
        <p:txBody>
          <a:bodyPr/>
          <a:lstStyle/>
          <a:p>
            <a:r>
              <a:rPr lang="en-US" dirty="0" smtClean="0"/>
              <a:t>FDS  opponensplasty:</a:t>
            </a:r>
          </a:p>
          <a:p>
            <a:pPr>
              <a:buNone/>
            </a:pPr>
            <a:r>
              <a:rPr lang="en-US" dirty="0" smtClean="0"/>
              <a:t>1)</a:t>
            </a:r>
            <a:r>
              <a:rPr lang="en-US" dirty="0" err="1" smtClean="0"/>
              <a:t>Royle-thompson</a:t>
            </a:r>
            <a:r>
              <a:rPr lang="en-US" dirty="0" smtClean="0"/>
              <a:t> technique </a:t>
            </a:r>
          </a:p>
          <a:p>
            <a:pPr>
              <a:buNone/>
            </a:pPr>
            <a:r>
              <a:rPr lang="en-US" dirty="0" smtClean="0"/>
              <a:t>2)</a:t>
            </a:r>
            <a:r>
              <a:rPr lang="en-US" dirty="0" err="1" smtClean="0"/>
              <a:t>Bunnel</a:t>
            </a:r>
            <a:r>
              <a:rPr lang="en-US" dirty="0" smtClean="0"/>
              <a:t> technique</a:t>
            </a:r>
          </a:p>
          <a:p>
            <a:pPr>
              <a:buNone/>
            </a:pPr>
            <a:r>
              <a:rPr lang="en-US" dirty="0" smtClean="0"/>
              <a:t>3)Brand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EIP - </a:t>
            </a:r>
            <a:r>
              <a:rPr lang="en-US" dirty="0" err="1" smtClean="0"/>
              <a:t>Burkhalter</a:t>
            </a:r>
            <a:r>
              <a:rPr lang="en-US" dirty="0" smtClean="0"/>
              <a:t> </a:t>
            </a:r>
            <a:endParaRPr lang="en-IN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OPPONENSPLASTY </a:t>
            </a:r>
            <a:br>
              <a:rPr lang="en-US" dirty="0" smtClean="0"/>
            </a:br>
            <a:r>
              <a:rPr lang="en-US" sz="4000" dirty="0" smtClean="0">
                <a:solidFill>
                  <a:srgbClr val="FFFF00"/>
                </a:solidFill>
              </a:rPr>
              <a:t>ROYLE-THOMSON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/>
              <a:t>Donor: RF </a:t>
            </a:r>
            <a:r>
              <a:rPr lang="en-US" dirty="0" smtClean="0"/>
              <a:t>FDS</a:t>
            </a:r>
          </a:p>
          <a:p>
            <a:endParaRPr lang="en-US" dirty="0"/>
          </a:p>
          <a:p>
            <a:r>
              <a:rPr lang="en-US" dirty="0"/>
              <a:t>PULLEY: FLEXOR </a:t>
            </a:r>
            <a:r>
              <a:rPr lang="en-US" dirty="0" smtClean="0"/>
              <a:t>RETINACULUM</a:t>
            </a:r>
          </a:p>
          <a:p>
            <a:endParaRPr lang="en-US" dirty="0"/>
          </a:p>
          <a:p>
            <a:r>
              <a:rPr lang="en-US" dirty="0" smtClean="0"/>
              <a:t>INSERTION: APB AND EPL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OPPONENSPLASTY </a:t>
            </a:r>
            <a:br>
              <a:rPr lang="en-US" dirty="0" smtClean="0"/>
            </a:br>
            <a:r>
              <a:rPr lang="en-US" sz="4000" dirty="0" smtClean="0">
                <a:solidFill>
                  <a:srgbClr val="FFFF00"/>
                </a:solidFill>
              </a:rPr>
              <a:t>BUNNEL’S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/>
              <a:t>DONOR: RF </a:t>
            </a:r>
            <a:r>
              <a:rPr lang="en-US" dirty="0" smtClean="0"/>
              <a:t>FDS</a:t>
            </a:r>
          </a:p>
          <a:p>
            <a:endParaRPr lang="en-US" dirty="0"/>
          </a:p>
          <a:p>
            <a:r>
              <a:rPr lang="en-US" dirty="0"/>
              <a:t>PULLEY: SPLITTED FCU 4cm PROXIMAL TO ITS </a:t>
            </a:r>
            <a:r>
              <a:rPr lang="en-US" dirty="0" smtClean="0"/>
              <a:t>INSERTION</a:t>
            </a:r>
          </a:p>
          <a:p>
            <a:endParaRPr lang="en-US" dirty="0"/>
          </a:p>
          <a:p>
            <a:r>
              <a:rPr lang="en-US" dirty="0"/>
              <a:t>INSERTION: OSSEOUS  BY DRILLING ON PROXIMAL PHALYNX BASE IN DORSOULNAR TO RADIOPALMAR 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OPPONENSPLASTY </a:t>
            </a:r>
            <a:br>
              <a:rPr lang="en-US" dirty="0" smtClean="0"/>
            </a:br>
            <a:r>
              <a:rPr lang="en-US" sz="4000" dirty="0" smtClean="0">
                <a:solidFill>
                  <a:srgbClr val="FFFF00"/>
                </a:solidFill>
              </a:rPr>
              <a:t>BRAND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Donor: RF FDS</a:t>
            </a:r>
          </a:p>
          <a:p>
            <a:endParaRPr lang="en-US" dirty="0" smtClean="0"/>
          </a:p>
          <a:p>
            <a:r>
              <a:rPr lang="en-US" dirty="0" smtClean="0"/>
              <a:t>PULLEY: GUYON’S CANAL</a:t>
            </a:r>
          </a:p>
          <a:p>
            <a:endParaRPr lang="en-US" dirty="0" smtClean="0"/>
          </a:p>
          <a:p>
            <a:r>
              <a:rPr lang="en-US" dirty="0" smtClean="0"/>
              <a:t>INSERTION: APB AND EPL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2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 RF FDS OPPONENSPLASTY</a:t>
            </a:r>
          </a:p>
        </p:txBody>
      </p:sp>
      <p:pic>
        <p:nvPicPr>
          <p:cNvPr id="269321" name="Picture 9" descr="DSC0094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</p:spPr>
      </p:pic>
      <p:pic>
        <p:nvPicPr>
          <p:cNvPr id="269327" name="Picture 15" descr="DSC009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51088"/>
            <a:ext cx="4038600" cy="3028950"/>
          </a:xfrm>
        </p:spPr>
      </p:pic>
      <p:sp>
        <p:nvSpPr>
          <p:cNvPr id="269328" name="Text Box 16"/>
          <p:cNvSpPr txBox="1">
            <a:spLocks noChangeArrowheads="1"/>
          </p:cNvSpPr>
          <p:nvPr/>
        </p:nvSpPr>
        <p:spPr bwMode="auto">
          <a:xfrm>
            <a:off x="2193925" y="1784350"/>
            <a:ext cx="1441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PRE 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r>
              <a:rPr lang="en-US" dirty="0"/>
              <a:t>Adductor </a:t>
            </a:r>
            <a:r>
              <a:rPr lang="en-US" dirty="0" err="1"/>
              <a:t>pollicis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073525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Origin</a:t>
            </a:r>
            <a:r>
              <a:rPr lang="en-US" sz="2800" dirty="0"/>
              <a:t>: two heads – oblique and </a:t>
            </a:r>
            <a:r>
              <a:rPr lang="en-US" sz="2800" dirty="0" smtClean="0"/>
              <a:t>transverse</a:t>
            </a:r>
            <a:endParaRPr lang="en-US" sz="2800" dirty="0"/>
          </a:p>
          <a:p>
            <a:pPr>
              <a:buNone/>
            </a:pPr>
            <a:r>
              <a:rPr lang="en-US" sz="2800" dirty="0" smtClean="0"/>
              <a:t> a. Oblique </a:t>
            </a:r>
            <a:r>
              <a:rPr lang="en-US" sz="2800" dirty="0"/>
              <a:t>head : </a:t>
            </a:r>
            <a:r>
              <a:rPr lang="en-US" sz="2800" dirty="0" err="1"/>
              <a:t>capitate</a:t>
            </a:r>
            <a:r>
              <a:rPr lang="en-US" sz="2800" dirty="0"/>
              <a:t> bone, base of 2</a:t>
            </a:r>
            <a:r>
              <a:rPr lang="en-US" sz="2800" baseline="30000" dirty="0"/>
              <a:t>nd</a:t>
            </a:r>
            <a:r>
              <a:rPr lang="en-US" sz="2800" dirty="0"/>
              <a:t> &amp; 3</a:t>
            </a:r>
            <a:r>
              <a:rPr lang="en-US" sz="2800" baseline="30000" dirty="0"/>
              <a:t>rd</a:t>
            </a:r>
            <a:r>
              <a:rPr lang="en-US" sz="2800" dirty="0"/>
              <a:t> MC bone</a:t>
            </a:r>
          </a:p>
          <a:p>
            <a:pPr>
              <a:buNone/>
            </a:pPr>
            <a:r>
              <a:rPr lang="en-US" sz="2800" dirty="0" smtClean="0"/>
              <a:t> b. Transverse </a:t>
            </a:r>
            <a:r>
              <a:rPr lang="en-US" sz="2800" dirty="0"/>
              <a:t>head: </a:t>
            </a:r>
            <a:r>
              <a:rPr lang="en-US" sz="2800" dirty="0" err="1"/>
              <a:t>palmar</a:t>
            </a:r>
            <a:r>
              <a:rPr lang="en-US" sz="2800" dirty="0"/>
              <a:t> aspect of 3</a:t>
            </a:r>
            <a:r>
              <a:rPr lang="en-US" sz="2800" baseline="30000" dirty="0"/>
              <a:t>rd</a:t>
            </a:r>
            <a:r>
              <a:rPr lang="en-US" sz="2800" dirty="0"/>
              <a:t> MC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Insertion:</a:t>
            </a:r>
            <a:r>
              <a:rPr lang="en-US" sz="2800" dirty="0"/>
              <a:t> medial side of base of proximal </a:t>
            </a:r>
            <a:r>
              <a:rPr lang="en-US" sz="2800" dirty="0" err="1" smtClean="0"/>
              <a:t>phalynx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Nerve supply</a:t>
            </a:r>
            <a:r>
              <a:rPr lang="en-US" sz="2800" dirty="0"/>
              <a:t>: </a:t>
            </a:r>
            <a:r>
              <a:rPr lang="en-US" sz="2800" dirty="0" err="1"/>
              <a:t>ulnar</a:t>
            </a:r>
            <a:r>
              <a:rPr lang="en-US" sz="2800" dirty="0"/>
              <a:t> nerve(65%),median nerve(35%)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Action</a:t>
            </a:r>
            <a:r>
              <a:rPr lang="en-US" sz="2800" dirty="0"/>
              <a:t>: adducts the thumb</a:t>
            </a:r>
            <a:r>
              <a:rPr lang="en-US" sz="2800" dirty="0" smtClean="0"/>
              <a:t>, flexes </a:t>
            </a:r>
            <a:r>
              <a:rPr lang="en-US" sz="2800" dirty="0"/>
              <a:t>MP </a:t>
            </a:r>
            <a:r>
              <a:rPr lang="en-US" sz="2800" dirty="0" err="1"/>
              <a:t>Jt</a:t>
            </a:r>
            <a:r>
              <a:rPr lang="en-US" sz="28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 op</a:t>
            </a:r>
            <a:endParaRPr lang="en-IN"/>
          </a:p>
        </p:txBody>
      </p:sp>
      <p:pic>
        <p:nvPicPr>
          <p:cNvPr id="344071" name="Picture 7" descr="DSC0315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  <a:ln/>
        </p:spPr>
      </p:pic>
      <p:pic>
        <p:nvPicPr>
          <p:cNvPr id="344072" name="Picture 8" descr="DSC0316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51088"/>
            <a:ext cx="4038600" cy="30289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EIP </a:t>
            </a:r>
            <a:r>
              <a:rPr lang="en-US" dirty="0" smtClean="0"/>
              <a:t>OPPONENSPLASTY </a:t>
            </a:r>
            <a:br>
              <a:rPr lang="en-US" dirty="0" smtClean="0"/>
            </a:br>
            <a:r>
              <a:rPr lang="en-US" dirty="0" smtClean="0"/>
              <a:t>( BURKHALTER’S)</a:t>
            </a:r>
            <a:endParaRPr lang="en-US" dirty="0"/>
          </a:p>
        </p:txBody>
      </p:sp>
      <p:pic>
        <p:nvPicPr>
          <p:cNvPr id="181253" name="Picture 5" descr="ketan marriage 24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4600" y="1295400"/>
            <a:ext cx="3792538" cy="5056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POP SLAB X 3 WEEKS</a:t>
            </a:r>
          </a:p>
          <a:p>
            <a:endParaRPr lang="en-IN" dirty="0" smtClean="0"/>
          </a:p>
          <a:p>
            <a:r>
              <a:rPr lang="en-US" dirty="0" smtClean="0"/>
              <a:t>FINGERS IN LUMBRICAL POSITION</a:t>
            </a:r>
          </a:p>
          <a:p>
            <a:endParaRPr lang="en-US" dirty="0" smtClean="0"/>
          </a:p>
          <a:p>
            <a:r>
              <a:rPr lang="en-US" dirty="0" smtClean="0"/>
              <a:t>THUMB IN FULL ABDUCTION AND OPPOSITION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3044" t="19048" r="13691" b="31746"/>
          <a:stretch>
            <a:fillRect/>
          </a:stretch>
        </p:blipFill>
        <p:spPr bwMode="auto">
          <a:xfrm>
            <a:off x="4648200" y="2183829"/>
            <a:ext cx="4038600" cy="335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Thumb in </a:t>
            </a:r>
            <a:r>
              <a:rPr lang="en-US" dirty="0" err="1" smtClean="0"/>
              <a:t>ulnar</a:t>
            </a:r>
            <a:r>
              <a:rPr lang="en-US" dirty="0" smtClean="0"/>
              <a:t> nerve palsy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Paralysis of adductor </a:t>
            </a:r>
            <a:r>
              <a:rPr lang="en-US" dirty="0" err="1" smtClean="0"/>
              <a:t>pollicis</a:t>
            </a:r>
            <a:r>
              <a:rPr lang="en-US" dirty="0" smtClean="0"/>
              <a:t> causes weakness of precision handling and power grip but no deformity occurs.</a:t>
            </a:r>
          </a:p>
          <a:p>
            <a:endParaRPr lang="en-US" dirty="0" smtClean="0"/>
          </a:p>
          <a:p>
            <a:r>
              <a:rPr lang="en-US" dirty="0" smtClean="0"/>
              <a:t>Paralysis of FPB ( if supplied by only </a:t>
            </a:r>
            <a:r>
              <a:rPr lang="en-US" dirty="0" err="1" smtClean="0"/>
              <a:t>ulnar</a:t>
            </a:r>
            <a:r>
              <a:rPr lang="en-US" dirty="0" smtClean="0"/>
              <a:t> nerve), causes MP joint extension and IP joint flexion, which in prolonged cases  leads to </a:t>
            </a:r>
            <a:r>
              <a:rPr lang="en-US" dirty="0" smtClean="0">
                <a:solidFill>
                  <a:srgbClr val="FFFF00"/>
                </a:solidFill>
              </a:rPr>
              <a:t>Z DEFORMITY OR SWAN NECK DEFORMITY</a:t>
            </a:r>
            <a:r>
              <a:rPr lang="en-US" dirty="0" smtClean="0"/>
              <a:t> of the thumb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Correction of Z deformity of thumb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1)  </a:t>
            </a:r>
            <a:r>
              <a:rPr lang="en-US" sz="2800" b="1" dirty="0" smtClean="0">
                <a:solidFill>
                  <a:srgbClr val="FFFF00"/>
                </a:solidFill>
              </a:rPr>
              <a:t>Half FPL transfer to EPL(TSUGE and HASHIZUME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>
              <a:buNone/>
            </a:pPr>
            <a:r>
              <a:rPr lang="en-US" dirty="0" smtClean="0"/>
              <a:t>    FPL tendon is split extending proximal to MCP joint and one slip is sutured to EPL . FPL now functions as a flexor of MCP joint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2)  </a:t>
            </a:r>
            <a:r>
              <a:rPr lang="en-US" b="1" dirty="0" smtClean="0">
                <a:solidFill>
                  <a:srgbClr val="FFFF00"/>
                </a:solidFill>
              </a:rPr>
              <a:t>Half FDS of index finger transfer to  thumb(SRINIVASAN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Radial half of FDS tendon is taken and sutured to</a:t>
            </a:r>
          </a:p>
          <a:p>
            <a:pPr>
              <a:buNone/>
            </a:pPr>
            <a:r>
              <a:rPr lang="en-US" dirty="0" smtClean="0"/>
              <a:t>      first </a:t>
            </a:r>
            <a:r>
              <a:rPr lang="en-US" dirty="0" err="1" smtClean="0"/>
              <a:t>palmar</a:t>
            </a:r>
            <a:r>
              <a:rPr lang="en-US" dirty="0" smtClean="0"/>
              <a:t> </a:t>
            </a:r>
            <a:r>
              <a:rPr lang="en-US" dirty="0" err="1" smtClean="0"/>
              <a:t>interossei</a:t>
            </a:r>
            <a:r>
              <a:rPr lang="en-US" dirty="0" smtClean="0"/>
              <a:t> – for Z deformity</a:t>
            </a:r>
          </a:p>
          <a:p>
            <a:pPr>
              <a:buNone/>
            </a:pPr>
            <a:r>
              <a:rPr lang="en-US" dirty="0" smtClean="0"/>
              <a:t>      adductor tendon – to improve power of grip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Correction of Z deformity of thumb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3) </a:t>
            </a:r>
            <a:r>
              <a:rPr lang="en-US" sz="2800" b="1" dirty="0" smtClean="0">
                <a:solidFill>
                  <a:srgbClr val="FFFF00"/>
                </a:solidFill>
              </a:rPr>
              <a:t>EPB diversion (BEINE)</a:t>
            </a:r>
          </a:p>
          <a:p>
            <a:endParaRPr lang="en-IN" dirty="0" smtClean="0"/>
          </a:p>
          <a:p>
            <a:r>
              <a:rPr lang="en-US" dirty="0" smtClean="0"/>
              <a:t>  Tendon graft is taken and attached proximally to the tendon of EPB, near the base of first metacarpal</a:t>
            </a:r>
          </a:p>
          <a:p>
            <a:r>
              <a:rPr lang="en-US" dirty="0" smtClean="0"/>
              <a:t>  It is then taken </a:t>
            </a:r>
            <a:r>
              <a:rPr lang="en-US" dirty="0" err="1" smtClean="0"/>
              <a:t>volar</a:t>
            </a:r>
            <a:r>
              <a:rPr lang="en-US" dirty="0" smtClean="0"/>
              <a:t> to MCP joint and around the </a:t>
            </a:r>
            <a:r>
              <a:rPr lang="en-US" dirty="0" err="1" smtClean="0"/>
              <a:t>ulnar</a:t>
            </a:r>
            <a:r>
              <a:rPr lang="en-US" dirty="0" smtClean="0"/>
              <a:t> border of thumb and fixed to EPL tendon close to IP joint.</a:t>
            </a:r>
          </a:p>
          <a:p>
            <a:r>
              <a:rPr lang="en-US" dirty="0" smtClean="0"/>
              <a:t> Diverting the extending force in EPB , hence flexion at MCP joint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2800" b="1">
                <a:effectLst/>
                <a:latin typeface="Arial" charset="0"/>
              </a:rPr>
              <a:t>LASSO+OPPONENSPLASTY</a:t>
            </a:r>
          </a:p>
        </p:txBody>
      </p:sp>
      <p:pic>
        <p:nvPicPr>
          <p:cNvPr id="454660" name="Picture 4" descr="DSCN04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843213"/>
            <a:ext cx="4321175" cy="3240087"/>
          </a:xfrm>
          <a:noFill/>
          <a:ln/>
        </p:spPr>
      </p:pic>
      <p:pic>
        <p:nvPicPr>
          <p:cNvPr id="454662" name="Picture 6" descr="DSCN04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2857500"/>
            <a:ext cx="4356100" cy="32686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GB" sz="4000" dirty="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2800" b="1" dirty="0">
                <a:effectLst/>
                <a:latin typeface="Arial" charset="0"/>
              </a:rPr>
              <a:t>LASSO + OPPONENSPLASTY</a:t>
            </a:r>
          </a:p>
        </p:txBody>
      </p:sp>
      <p:pic>
        <p:nvPicPr>
          <p:cNvPr id="465924" name="Picture 4" descr="YCB 0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213100"/>
            <a:ext cx="3600450" cy="2700338"/>
          </a:xfrm>
          <a:noFill/>
          <a:ln/>
        </p:spPr>
      </p:pic>
      <p:pic>
        <p:nvPicPr>
          <p:cNvPr id="465926" name="Picture 6" descr="YCB 07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1268413"/>
            <a:ext cx="3638550" cy="2727325"/>
          </a:xfrm>
          <a:noFill/>
          <a:ln/>
        </p:spPr>
      </p:pic>
      <p:pic>
        <p:nvPicPr>
          <p:cNvPr id="465928" name="Picture 8" descr="YCB 0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4148138"/>
            <a:ext cx="3613150" cy="2709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RADIAL NERVE INVOLVEMENT IN LEPROSY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common, however if present leads to very severe disability.</a:t>
            </a:r>
          </a:p>
          <a:p>
            <a:r>
              <a:rPr lang="en-US" dirty="0" smtClean="0"/>
              <a:t>If present , it should be treated first</a:t>
            </a:r>
          </a:p>
          <a:p>
            <a:r>
              <a:rPr lang="en-US" dirty="0" smtClean="0"/>
              <a:t>Wrist-drop, finger-drop or thumb-drop.</a:t>
            </a:r>
          </a:p>
          <a:p>
            <a:r>
              <a:rPr lang="en-US" dirty="0" smtClean="0"/>
              <a:t>Tendon transfers 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FFFF00"/>
                </a:solidFill>
              </a:rPr>
              <a:t>PRONATOR TERES TO ECRB </a:t>
            </a:r>
            <a:r>
              <a:rPr lang="en-US" dirty="0" smtClean="0"/>
              <a:t>for wrist drop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FFFF00"/>
                </a:solidFill>
              </a:rPr>
              <a:t>FCR TO EDC</a:t>
            </a:r>
            <a:r>
              <a:rPr lang="en-US" dirty="0" smtClean="0"/>
              <a:t> for finger drop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PL TO EPL</a:t>
            </a:r>
            <a:r>
              <a:rPr lang="en-US" dirty="0" smtClean="0"/>
              <a:t> for thumb drop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INSENSITIVE EXTREMITY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/>
          <a:lstStyle/>
          <a:p>
            <a:r>
              <a:rPr lang="en-US" dirty="0" smtClean="0"/>
              <a:t>Prevention of trauma and infection</a:t>
            </a:r>
          </a:p>
          <a:p>
            <a:endParaRPr lang="en-US" dirty="0" smtClean="0"/>
          </a:p>
          <a:p>
            <a:r>
              <a:rPr lang="en-US" dirty="0" err="1" smtClean="0"/>
              <a:t>Maintainence</a:t>
            </a:r>
            <a:r>
              <a:rPr lang="en-US" dirty="0" smtClean="0"/>
              <a:t> of normal tissue equilibrium</a:t>
            </a:r>
          </a:p>
          <a:p>
            <a:endParaRPr lang="en-US" dirty="0" smtClean="0"/>
          </a:p>
          <a:p>
            <a:r>
              <a:rPr lang="en-US" dirty="0" smtClean="0"/>
              <a:t>Correction of deformities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/>
          <a:lstStyle/>
          <a:p>
            <a:r>
              <a:rPr lang="en-US" dirty="0" err="1"/>
              <a:t>Hypothenar</a:t>
            </a:r>
            <a:r>
              <a:rPr lang="en-US" dirty="0"/>
              <a:t> muscles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Palmaris </a:t>
            </a:r>
            <a:r>
              <a:rPr lang="en-US" dirty="0" err="1"/>
              <a:t>brevis</a:t>
            </a:r>
            <a:endParaRPr lang="en-US" dirty="0"/>
          </a:p>
          <a:p>
            <a:r>
              <a:rPr lang="en-US" dirty="0"/>
              <a:t>Abductor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  <a:p>
            <a:r>
              <a:rPr lang="en-US" dirty="0"/>
              <a:t>Flexor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  <a:p>
            <a:r>
              <a:rPr lang="en-US" dirty="0" err="1" smtClean="0"/>
              <a:t>Opponens</a:t>
            </a:r>
            <a:r>
              <a:rPr lang="en-US" dirty="0" smtClean="0"/>
              <a:t>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5940425" cy="58054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GB" sz="2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GB" sz="2800" dirty="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GB" sz="2800" dirty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FFFF66"/>
                </a:solidFill>
                <a:latin typeface="Arial" charset="0"/>
              </a:rPr>
              <a:t>           </a:t>
            </a:r>
            <a:r>
              <a:rPr lang="en-GB" sz="2800" dirty="0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GB" sz="2400" b="1" dirty="0">
                <a:solidFill>
                  <a:srgbClr val="FFFF66"/>
                </a:solidFill>
                <a:latin typeface="Arial" charset="0"/>
              </a:rPr>
              <a:t>Absorption</a:t>
            </a:r>
          </a:p>
          <a:p>
            <a:pPr>
              <a:buFont typeface="Wingdings" pitchFamily="2" charset="2"/>
              <a:buNone/>
            </a:pPr>
            <a:r>
              <a:rPr lang="en-GB" sz="2400" b="1" dirty="0">
                <a:solidFill>
                  <a:srgbClr val="FFFF66"/>
                </a:solidFill>
                <a:latin typeface="Arial" charset="0"/>
              </a:rPr>
              <a:t>		   Contractures</a:t>
            </a:r>
          </a:p>
          <a:p>
            <a:pPr>
              <a:buFont typeface="Wingdings" pitchFamily="2" charset="2"/>
              <a:buNone/>
            </a:pPr>
            <a:r>
              <a:rPr lang="en-GB" sz="2400" b="1" dirty="0">
                <a:solidFill>
                  <a:srgbClr val="FFFF66"/>
                </a:solidFill>
                <a:latin typeface="Arial" charset="0"/>
              </a:rPr>
              <a:t>		   </a:t>
            </a:r>
            <a:r>
              <a:rPr lang="en-GB" sz="2400" b="1" dirty="0" smtClean="0">
                <a:solidFill>
                  <a:srgbClr val="FFFF66"/>
                </a:solidFill>
                <a:latin typeface="Arial" charset="0"/>
              </a:rPr>
              <a:t>Shortening</a:t>
            </a:r>
          </a:p>
          <a:p>
            <a:pPr>
              <a:buFont typeface="Wingdings" pitchFamily="2" charset="2"/>
              <a:buNone/>
            </a:pPr>
            <a:r>
              <a:rPr lang="en-GB" sz="2400" b="1" dirty="0" smtClean="0">
                <a:solidFill>
                  <a:srgbClr val="FFFF66"/>
                </a:solidFill>
                <a:latin typeface="Arial" charset="0"/>
              </a:rPr>
              <a:t>              amputations</a:t>
            </a:r>
          </a:p>
          <a:p>
            <a:pPr>
              <a:buFont typeface="Wingdings" pitchFamily="2" charset="2"/>
              <a:buNone/>
            </a:pPr>
            <a:r>
              <a:rPr lang="en-GB" sz="2400" b="1" dirty="0" smtClean="0">
                <a:solidFill>
                  <a:srgbClr val="FFFF66"/>
                </a:solidFill>
                <a:latin typeface="Arial" charset="0"/>
              </a:rPr>
              <a:t>              swan neck deformity</a:t>
            </a:r>
          </a:p>
          <a:p>
            <a:pPr>
              <a:buFont typeface="Wingdings" pitchFamily="2" charset="2"/>
              <a:buNone/>
            </a:pPr>
            <a:r>
              <a:rPr lang="en-GB" sz="2400" b="1" dirty="0" smtClean="0">
                <a:solidFill>
                  <a:srgbClr val="FFFF66"/>
                </a:solidFill>
                <a:latin typeface="Arial" charset="0"/>
              </a:rPr>
              <a:t>              boutonniere deformity</a:t>
            </a:r>
            <a:endParaRPr lang="en-GB" sz="2400" b="1" dirty="0">
              <a:solidFill>
                <a:srgbClr val="FFFF66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GB" sz="2800" b="1" dirty="0">
              <a:solidFill>
                <a:srgbClr val="FFFF66"/>
              </a:solidFill>
              <a:latin typeface="Arial" charset="0"/>
            </a:endParaRPr>
          </a:p>
        </p:txBody>
      </p:sp>
      <p:pic>
        <p:nvPicPr>
          <p:cNvPr id="506885" name="Picture 5" descr="HAND DEFORMIT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1" y="1676399"/>
            <a:ext cx="4038600" cy="4343401"/>
          </a:xfrm>
          <a:noFill/>
          <a:ln/>
        </p:spPr>
      </p:pic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DEFORMITIES OF HAND IN LEPROSY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MITTEN HAND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Progressive decrease in length of the fingers</a:t>
            </a:r>
          </a:p>
          <a:p>
            <a:r>
              <a:rPr lang="en-US" dirty="0" smtClean="0"/>
              <a:t>Secondary to trauma and infection</a:t>
            </a:r>
          </a:p>
          <a:p>
            <a:r>
              <a:rPr lang="en-US" dirty="0" smtClean="0"/>
              <a:t>Function can be improved by creating a cleft b/w 1</a:t>
            </a:r>
            <a:r>
              <a:rPr lang="en-US" baseline="30000" dirty="0" smtClean="0"/>
              <a:t>st</a:t>
            </a:r>
            <a:r>
              <a:rPr lang="en-US" dirty="0" smtClean="0"/>
              <a:t>  and 3</a:t>
            </a:r>
            <a:r>
              <a:rPr lang="en-US" baseline="30000" dirty="0" smtClean="0"/>
              <a:t>rd</a:t>
            </a:r>
            <a:r>
              <a:rPr lang="en-US" dirty="0" smtClean="0"/>
              <a:t> metacarpal bones by excising the 2</a:t>
            </a:r>
            <a:r>
              <a:rPr lang="en-US" baseline="30000" dirty="0" smtClean="0"/>
              <a:t>nd</a:t>
            </a:r>
            <a:r>
              <a:rPr lang="en-US" dirty="0" smtClean="0"/>
              <a:t> metacarpal bone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SWAN NECK DEFORMITY (INTRINSIC PLUS DEFORMITY)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Flexion at MP and DIP joint  and extension at PIP joint.</a:t>
            </a:r>
          </a:p>
          <a:p>
            <a:r>
              <a:rPr lang="en-US" dirty="0" smtClean="0"/>
              <a:t>Due to post inflammatory contracture and fibrosis of </a:t>
            </a:r>
            <a:r>
              <a:rPr lang="en-US" dirty="0" err="1" smtClean="0"/>
              <a:t>interossei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Resistance is felt on attempt to extend the MCP joint and flex the PIP joint confirming contracture of lateral band of extensor expansion.</a:t>
            </a:r>
          </a:p>
          <a:p>
            <a:r>
              <a:rPr lang="en-US" dirty="0" smtClean="0"/>
              <a:t>If not </a:t>
            </a:r>
            <a:r>
              <a:rPr lang="en-US" dirty="0" err="1" smtClean="0"/>
              <a:t>correced</a:t>
            </a:r>
            <a:r>
              <a:rPr lang="en-US" dirty="0" smtClean="0"/>
              <a:t> by physiotherapy, then surgery is required, the AIM of which is to reduce the force in the tendon of </a:t>
            </a:r>
            <a:r>
              <a:rPr lang="en-US" dirty="0" err="1" smtClean="0"/>
              <a:t>interossei</a:t>
            </a:r>
            <a:r>
              <a:rPr lang="en-US" dirty="0" smtClean="0"/>
              <a:t> and restore the </a:t>
            </a:r>
            <a:r>
              <a:rPr lang="en-US" dirty="0" err="1" smtClean="0"/>
              <a:t>volar</a:t>
            </a:r>
            <a:r>
              <a:rPr lang="en-US" dirty="0" smtClean="0"/>
              <a:t> migration of lateral tendons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SWAN NECK DEFORMITY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935" t="9729" r="2175" b="5208"/>
          <a:stretch>
            <a:fillRect/>
          </a:stretch>
        </p:blipFill>
        <p:spPr bwMode="auto">
          <a:xfrm>
            <a:off x="4648200" y="3886200"/>
            <a:ext cx="4038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 l="15813" t="10417" r="12738" b="58333"/>
          <a:stretch>
            <a:fillRect/>
          </a:stretch>
        </p:blipFill>
        <p:spPr bwMode="auto">
          <a:xfrm>
            <a:off x="0" y="1371600"/>
            <a:ext cx="609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SWAN NECK DEFORMITY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Surgical procedure</a:t>
            </a:r>
          </a:p>
          <a:p>
            <a:pPr>
              <a:buNone/>
            </a:pPr>
            <a:r>
              <a:rPr lang="en-US" dirty="0" smtClean="0"/>
              <a:t>     - lateral tendons are  </a:t>
            </a:r>
            <a:r>
              <a:rPr lang="en-US" dirty="0" err="1" smtClean="0"/>
              <a:t>seperated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- lateral band on one side is isolated and RELOCATED  ANTERIOR to skin ligaments of Cleland.</a:t>
            </a:r>
          </a:p>
          <a:p>
            <a:pPr>
              <a:buNone/>
            </a:pPr>
            <a:r>
              <a:rPr lang="en-US" dirty="0" smtClean="0"/>
              <a:t>     - Transverse  </a:t>
            </a:r>
            <a:r>
              <a:rPr lang="en-US" dirty="0" err="1" smtClean="0"/>
              <a:t>retinacular</a:t>
            </a:r>
            <a:r>
              <a:rPr lang="en-US" dirty="0" smtClean="0"/>
              <a:t>  ligament on other side is shortened</a:t>
            </a:r>
          </a:p>
          <a:p>
            <a:pPr>
              <a:buNone/>
            </a:pPr>
            <a:r>
              <a:rPr lang="en-US" dirty="0" smtClean="0"/>
              <a:t>     - Z LENGTHENING of central tendon may also be done.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BOUTONNIERE DEFORMITY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Cental</a:t>
            </a:r>
            <a:r>
              <a:rPr lang="en-US" dirty="0" smtClean="0"/>
              <a:t> tendon of extensor apparatus is ruptured or damaged due to loss of sensibility.</a:t>
            </a:r>
          </a:p>
          <a:p>
            <a:r>
              <a:rPr lang="en-US" dirty="0" smtClean="0"/>
              <a:t>If there is no rupture or damage , but due to long standing  </a:t>
            </a:r>
            <a:r>
              <a:rPr lang="en-US" dirty="0" err="1" smtClean="0"/>
              <a:t>strech</a:t>
            </a:r>
            <a:r>
              <a:rPr lang="en-US" dirty="0" smtClean="0"/>
              <a:t> as in claw hands- </a:t>
            </a:r>
            <a:r>
              <a:rPr lang="en-US" b="1" dirty="0" smtClean="0">
                <a:solidFill>
                  <a:srgbClr val="FFFF00"/>
                </a:solidFill>
              </a:rPr>
              <a:t>HOODING</a:t>
            </a:r>
          </a:p>
          <a:p>
            <a:r>
              <a:rPr lang="en-US" dirty="0" smtClean="0"/>
              <a:t>Flexion at PIP joint and extension at DIP joint.</a:t>
            </a:r>
          </a:p>
          <a:p>
            <a:r>
              <a:rPr lang="en-US" dirty="0" smtClean="0"/>
              <a:t>If not corrected by physiotherapy, surgery is </a:t>
            </a:r>
            <a:r>
              <a:rPr lang="en-US" dirty="0" err="1" smtClean="0"/>
              <a:t>required,in</a:t>
            </a:r>
            <a:r>
              <a:rPr lang="en-US" dirty="0" smtClean="0"/>
              <a:t> which </a:t>
            </a:r>
            <a:r>
              <a:rPr lang="en-US" b="1" dirty="0" smtClean="0">
                <a:solidFill>
                  <a:srgbClr val="FFFF00"/>
                </a:solidFill>
              </a:rPr>
              <a:t>AIM</a:t>
            </a:r>
            <a:r>
              <a:rPr lang="en-US" dirty="0" smtClean="0"/>
              <a:t> is to restore the central tendon, lengthen the lateral tendon and divide the tight oblique and short transverse </a:t>
            </a:r>
            <a:r>
              <a:rPr lang="en-US" dirty="0" err="1" smtClean="0"/>
              <a:t>retinacular</a:t>
            </a:r>
            <a:r>
              <a:rPr lang="en-US" dirty="0" smtClean="0"/>
              <a:t> ligaments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BOUTONNIERE DEFORMITY</a:t>
            </a:r>
            <a:endParaRPr lang="en-IN" dirty="0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35" t="9729" r="1199" b="5208"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400" dirty="0" smtClean="0">
                <a:solidFill>
                  <a:schemeClr val="tx1"/>
                </a:solidFill>
                <a:latin typeface="Arial" charset="0"/>
              </a:rPr>
              <a:t>NERVE DECOMPRESSION</a:t>
            </a:r>
            <a:endParaRPr lang="en-IN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810000"/>
          </a:xfrm>
        </p:spPr>
        <p:txBody>
          <a:bodyPr/>
          <a:lstStyle/>
          <a:p>
            <a:pPr>
              <a:buNone/>
            </a:pPr>
            <a:r>
              <a:rPr lang="en-US" dirty="0"/>
              <a:t>Historically nerve decompression was advocated for </a:t>
            </a:r>
            <a:r>
              <a:rPr lang="en-US" dirty="0" smtClean="0"/>
              <a:t>many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/>
              <a:t>patients but with advent of multidrug therapy it </a:t>
            </a:r>
            <a:r>
              <a:rPr lang="en-US" dirty="0" smtClean="0"/>
              <a:t>reserved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/>
              <a:t>for rare situations like </a:t>
            </a:r>
            <a:r>
              <a:rPr lang="en-US" dirty="0" err="1"/>
              <a:t>intraneural</a:t>
            </a:r>
            <a:r>
              <a:rPr lang="en-US" dirty="0"/>
              <a:t> abscess, </a:t>
            </a:r>
            <a:r>
              <a:rPr lang="en-US" dirty="0" smtClean="0"/>
              <a:t>intractable </a:t>
            </a:r>
          </a:p>
          <a:p>
            <a:pPr>
              <a:buNone/>
            </a:pPr>
            <a:r>
              <a:rPr lang="en-US" dirty="0" smtClean="0"/>
              <a:t>pain </a:t>
            </a:r>
            <a:r>
              <a:rPr lang="en-US" dirty="0"/>
              <a:t>despite vigorous </a:t>
            </a:r>
            <a:r>
              <a:rPr lang="en-US" dirty="0" err="1"/>
              <a:t>immunosupressive</a:t>
            </a:r>
            <a:r>
              <a:rPr lang="en-US" dirty="0"/>
              <a:t>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GB" sz="4000" dirty="0">
                <a:solidFill>
                  <a:schemeClr val="tx1"/>
                </a:solidFill>
                <a:effectLst/>
                <a:latin typeface="Arial" charset="0"/>
              </a:rPr>
              <a:t>NERVE DECOMPRESSION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GB" sz="2400" b="1" dirty="0">
                <a:solidFill>
                  <a:srgbClr val="FFFF00"/>
                </a:solidFill>
                <a:effectLst/>
                <a:latin typeface="Arial" charset="0"/>
              </a:rPr>
              <a:t>PRINCIPLES</a:t>
            </a:r>
          </a:p>
          <a:p>
            <a:pPr>
              <a:lnSpc>
                <a:spcPct val="80000"/>
              </a:lnSpc>
            </a:pPr>
            <a:endParaRPr lang="en-GB" sz="24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effectLst/>
                <a:latin typeface="Arial" charset="0"/>
              </a:rPr>
              <a:t>Gentle dissection </a:t>
            </a:r>
          </a:p>
          <a:p>
            <a:pPr>
              <a:lnSpc>
                <a:spcPct val="80000"/>
              </a:lnSpc>
            </a:pPr>
            <a:endParaRPr lang="en-GB" sz="2400" b="1" dirty="0">
              <a:effectLst/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effectLst/>
                <a:latin typeface="Arial" charset="0"/>
              </a:rPr>
              <a:t>External </a:t>
            </a:r>
            <a:r>
              <a:rPr lang="en-GB" sz="2400" b="1" dirty="0" err="1">
                <a:effectLst/>
                <a:latin typeface="Arial" charset="0"/>
              </a:rPr>
              <a:t>neurolysis</a:t>
            </a:r>
            <a:r>
              <a:rPr lang="en-GB" sz="2400" b="1" dirty="0">
                <a:effectLst/>
                <a:latin typeface="Arial" charset="0"/>
              </a:rPr>
              <a:t> only</a:t>
            </a:r>
          </a:p>
          <a:p>
            <a:pPr>
              <a:lnSpc>
                <a:spcPct val="80000"/>
              </a:lnSpc>
              <a:buNone/>
            </a:pPr>
            <a:r>
              <a:rPr lang="en-GB" sz="2400" b="1" dirty="0">
                <a:effectLst/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GB" sz="2400" b="1" dirty="0">
                <a:effectLst/>
                <a:latin typeface="Arial" charset="0"/>
              </a:rPr>
              <a:t>Longitudinal </a:t>
            </a:r>
            <a:r>
              <a:rPr lang="en-GB" sz="2400" b="1" dirty="0" err="1">
                <a:effectLst/>
                <a:latin typeface="Arial" charset="0"/>
              </a:rPr>
              <a:t>epineurotomy</a:t>
            </a:r>
            <a:r>
              <a:rPr lang="en-GB" sz="2400" b="1" dirty="0">
                <a:effectLst/>
                <a:latin typeface="Arial" charset="0"/>
              </a:rPr>
              <a:t> procedure of choice</a:t>
            </a:r>
          </a:p>
          <a:p>
            <a:pPr>
              <a:lnSpc>
                <a:spcPct val="80000"/>
              </a:lnSpc>
            </a:pPr>
            <a:endParaRPr lang="en-GB" sz="2400" b="1" dirty="0">
              <a:effectLst/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effectLst/>
                <a:latin typeface="Arial" charset="0"/>
              </a:rPr>
              <a:t>Stripping of thickened </a:t>
            </a:r>
            <a:r>
              <a:rPr lang="en-GB" sz="2400" b="1" dirty="0" err="1">
                <a:effectLst/>
                <a:latin typeface="Arial" charset="0"/>
              </a:rPr>
              <a:t>epineurium</a:t>
            </a:r>
            <a:r>
              <a:rPr lang="en-GB" sz="2400" b="1" dirty="0">
                <a:effectLst/>
                <a:latin typeface="Arial" charset="0"/>
              </a:rPr>
              <a:t> may relieve pain but damages the nerve</a:t>
            </a:r>
          </a:p>
          <a:p>
            <a:pPr>
              <a:lnSpc>
                <a:spcPct val="80000"/>
              </a:lnSpc>
            </a:pPr>
            <a:endParaRPr lang="en-GB" sz="2400" b="1" dirty="0">
              <a:effectLst/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 err="1">
                <a:effectLst/>
                <a:latin typeface="Arial" charset="0"/>
              </a:rPr>
              <a:t>Ulnar</a:t>
            </a:r>
            <a:r>
              <a:rPr lang="en-GB" sz="2400" b="1" dirty="0">
                <a:effectLst/>
                <a:latin typeface="Arial" charset="0"/>
              </a:rPr>
              <a:t> nerve : add </a:t>
            </a:r>
            <a:r>
              <a:rPr lang="en-GB" sz="2400" b="1" dirty="0" err="1">
                <a:effectLst/>
                <a:latin typeface="Arial" charset="0"/>
              </a:rPr>
              <a:t>epicondylectomy</a:t>
            </a:r>
            <a:r>
              <a:rPr lang="en-GB" sz="2400" b="1" dirty="0">
                <a:effectLst/>
                <a:latin typeface="Arial" charset="0"/>
              </a:rPr>
              <a:t> but not transposition, may need release of the arch of FCU, can also be involved at the wrist</a:t>
            </a:r>
          </a:p>
          <a:p>
            <a:pPr>
              <a:lnSpc>
                <a:spcPct val="80000"/>
              </a:lnSpc>
            </a:pPr>
            <a:endParaRPr lang="en-GB" sz="2400" b="1" dirty="0">
              <a:effectLst/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effectLst/>
                <a:latin typeface="Arial" charset="0"/>
              </a:rPr>
              <a:t>Median nerve : release at carpal tunnel.</a:t>
            </a:r>
          </a:p>
          <a:p>
            <a:pPr>
              <a:lnSpc>
                <a:spcPct val="80000"/>
              </a:lnSpc>
            </a:pP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43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err="1"/>
              <a:t>Ulnar</a:t>
            </a:r>
            <a:r>
              <a:rPr lang="en-US" dirty="0"/>
              <a:t> nerve abscess</a:t>
            </a:r>
            <a:endParaRPr lang="en-IN" dirty="0"/>
          </a:p>
        </p:txBody>
      </p:sp>
      <p:pic>
        <p:nvPicPr>
          <p:cNvPr id="325638" name="Picture 6" descr="DSC0107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600200"/>
            <a:ext cx="3398838" cy="4530725"/>
          </a:xfrm>
          <a:ln/>
        </p:spPr>
      </p:pic>
      <p:sp>
        <p:nvSpPr>
          <p:cNvPr id="325640" name="Text Box 8"/>
          <p:cNvSpPr txBox="1">
            <a:spLocks noChangeArrowheads="1"/>
          </p:cNvSpPr>
          <p:nvPr/>
        </p:nvSpPr>
        <p:spPr bwMode="auto">
          <a:xfrm>
            <a:off x="5181600" y="2286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325641" name="Line 9"/>
          <p:cNvSpPr>
            <a:spLocks noChangeShapeType="1"/>
          </p:cNvSpPr>
          <p:nvPr/>
        </p:nvSpPr>
        <p:spPr bwMode="auto">
          <a:xfrm flipH="1">
            <a:off x="2590800" y="2438400"/>
            <a:ext cx="68580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325642" name="Text Box 10"/>
          <p:cNvSpPr txBox="1">
            <a:spLocks noChangeArrowheads="1"/>
          </p:cNvSpPr>
          <p:nvPr/>
        </p:nvSpPr>
        <p:spPr bwMode="auto">
          <a:xfrm>
            <a:off x="2590800" y="1905000"/>
            <a:ext cx="1522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Thickened </a:t>
            </a:r>
          </a:p>
          <a:p>
            <a:r>
              <a:rPr lang="en-US">
                <a:solidFill>
                  <a:srgbClr val="000000"/>
                </a:solidFill>
              </a:rPr>
              <a:t>Ulnar nerve</a:t>
            </a:r>
          </a:p>
        </p:txBody>
      </p:sp>
      <p:pic>
        <p:nvPicPr>
          <p:cNvPr id="325645" name="Picture 13" descr="DSC010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67288" y="1600200"/>
            <a:ext cx="3398837" cy="4530725"/>
          </a:xfrm>
          <a:ln/>
        </p:spPr>
      </p:pic>
      <p:sp>
        <p:nvSpPr>
          <p:cNvPr id="325646" name="Rectangle 14"/>
          <p:cNvSpPr>
            <a:spLocks noChangeArrowheads="1"/>
          </p:cNvSpPr>
          <p:nvPr/>
        </p:nvSpPr>
        <p:spPr bwMode="auto">
          <a:xfrm>
            <a:off x="5105400" y="2819400"/>
            <a:ext cx="1833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Nerve abscess</a:t>
            </a:r>
          </a:p>
        </p:txBody>
      </p:sp>
      <p:sp>
        <p:nvSpPr>
          <p:cNvPr id="325648" name="Line 16"/>
          <p:cNvSpPr>
            <a:spLocks noChangeShapeType="1"/>
          </p:cNvSpPr>
          <p:nvPr/>
        </p:nvSpPr>
        <p:spPr bwMode="auto">
          <a:xfrm>
            <a:off x="5943600" y="3200400"/>
            <a:ext cx="106680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Abductor digiti minimi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Origin</a:t>
            </a:r>
            <a:r>
              <a:rPr lang="en-US" sz="2800" dirty="0"/>
              <a:t>: </a:t>
            </a:r>
            <a:r>
              <a:rPr lang="en-US" sz="2800" dirty="0" err="1"/>
              <a:t>pisiform</a:t>
            </a:r>
            <a:r>
              <a:rPr lang="en-US" sz="2800" dirty="0"/>
              <a:t> bone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Insertion</a:t>
            </a:r>
            <a:r>
              <a:rPr lang="en-US" sz="2800" dirty="0" err="1"/>
              <a:t>:ulnar</a:t>
            </a:r>
            <a:r>
              <a:rPr lang="en-US" sz="2800" dirty="0"/>
              <a:t> side of base of proximal </a:t>
            </a:r>
            <a:r>
              <a:rPr lang="en-US" sz="2800" dirty="0" err="1"/>
              <a:t>phalynx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Nerve supply</a:t>
            </a:r>
            <a:r>
              <a:rPr lang="en-US" sz="2800" dirty="0"/>
              <a:t>: </a:t>
            </a:r>
            <a:r>
              <a:rPr lang="en-US" sz="2800" dirty="0" err="1"/>
              <a:t>ulnar</a:t>
            </a:r>
            <a:r>
              <a:rPr lang="en-US" sz="2800" dirty="0"/>
              <a:t> nerve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Action</a:t>
            </a:r>
            <a:r>
              <a:rPr lang="en-US" sz="2800" dirty="0"/>
              <a:t>: abduction of LF at MCP </a:t>
            </a:r>
            <a:r>
              <a:rPr lang="en-US" sz="2800" dirty="0" err="1"/>
              <a:t>Jt</a:t>
            </a:r>
            <a:endParaRPr lang="en-US" sz="2800" dirty="0"/>
          </a:p>
        </p:txBody>
      </p:sp>
      <p:pic>
        <p:nvPicPr>
          <p:cNvPr id="27653" name="Picture 5" descr="hypothena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447800"/>
            <a:ext cx="3740150" cy="50292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96616" name="Picture 8" descr="DSC011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057400"/>
            <a:ext cx="3398838" cy="4530725"/>
          </a:xfrm>
        </p:spPr>
      </p:pic>
      <p:pic>
        <p:nvPicPr>
          <p:cNvPr id="196623" name="Picture 15" descr="DSC0359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10200" y="1981200"/>
            <a:ext cx="3398838" cy="4530725"/>
          </a:xfrm>
          <a:ln/>
        </p:spPr>
      </p:pic>
      <p:sp>
        <p:nvSpPr>
          <p:cNvPr id="196620" name="Rectangle 12"/>
          <p:cNvSpPr>
            <a:spLocks noChangeArrowheads="1"/>
          </p:cNvSpPr>
          <p:nvPr/>
        </p:nvSpPr>
        <p:spPr bwMode="auto">
          <a:xfrm>
            <a:off x="2667000" y="2895600"/>
            <a:ext cx="609600" cy="7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6625" name="Text Box 17"/>
          <p:cNvSpPr txBox="1">
            <a:spLocks noChangeArrowheads="1"/>
          </p:cNvSpPr>
          <p:nvPr/>
        </p:nvSpPr>
        <p:spPr bwMode="auto">
          <a:xfrm>
            <a:off x="1981200" y="1371600"/>
            <a:ext cx="1441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PRE OP</a:t>
            </a:r>
          </a:p>
        </p:txBody>
      </p:sp>
      <p:sp>
        <p:nvSpPr>
          <p:cNvPr id="196626" name="Text Box 18"/>
          <p:cNvSpPr txBox="1">
            <a:spLocks noChangeArrowheads="1"/>
          </p:cNvSpPr>
          <p:nvPr/>
        </p:nvSpPr>
        <p:spPr bwMode="auto">
          <a:xfrm>
            <a:off x="6172200" y="1447800"/>
            <a:ext cx="1677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POST 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COMPLIMENTARY CHANGES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/>
          <a:lstStyle/>
          <a:p>
            <a:r>
              <a:rPr lang="en-US" dirty="0" smtClean="0"/>
              <a:t>CALCIFICATION</a:t>
            </a:r>
          </a:p>
          <a:p>
            <a:r>
              <a:rPr lang="en-US" dirty="0" smtClean="0"/>
              <a:t>OSTEOARTHRITIS</a:t>
            </a:r>
          </a:p>
          <a:p>
            <a:r>
              <a:rPr lang="en-US" dirty="0" smtClean="0"/>
              <a:t>OSTEOPOROSIS</a:t>
            </a:r>
          </a:p>
          <a:p>
            <a:r>
              <a:rPr lang="en-US" dirty="0" smtClean="0"/>
              <a:t>FRACTURES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0040" name="Picture 8" descr="DSC024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351088"/>
            <a:ext cx="4038600" cy="3028950"/>
          </a:xfrm>
          <a:ln/>
        </p:spPr>
      </p:pic>
      <p:pic>
        <p:nvPicPr>
          <p:cNvPr id="300042" name="Picture 10" descr="DSC011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  <a:ln/>
        </p:spPr>
      </p:pic>
      <p:sp>
        <p:nvSpPr>
          <p:cNvPr id="300043" name="Text Box 11"/>
          <p:cNvSpPr txBox="1">
            <a:spLocks noChangeArrowheads="1"/>
          </p:cNvSpPr>
          <p:nvPr/>
        </p:nvSpPr>
        <p:spPr bwMode="auto">
          <a:xfrm>
            <a:off x="1524000" y="1600200"/>
            <a:ext cx="1441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PRE OP</a:t>
            </a:r>
          </a:p>
        </p:txBody>
      </p:sp>
      <p:sp>
        <p:nvSpPr>
          <p:cNvPr id="300044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677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POST 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r>
              <a:rPr lang="en-US" dirty="0"/>
              <a:t> POST OP GRIP STRENGTH</a:t>
            </a:r>
          </a:p>
        </p:txBody>
      </p:sp>
      <p:pic>
        <p:nvPicPr>
          <p:cNvPr id="304134" name="Picture 6" descr="DSC036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0437" cy="4530725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FUNCTIONAL ASSESMENT</a:t>
            </a:r>
          </a:p>
        </p:txBody>
      </p:sp>
      <p:pic>
        <p:nvPicPr>
          <p:cNvPr id="215049" name="Picture 9" descr="DSC036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76288" y="1600200"/>
            <a:ext cx="3398837" cy="4530725"/>
          </a:xfrm>
        </p:spPr>
      </p:pic>
      <p:pic>
        <p:nvPicPr>
          <p:cNvPr id="215050" name="Picture 10" descr="DSC036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67288" y="1600200"/>
            <a:ext cx="3398837" cy="4530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r>
              <a:rPr lang="en-GB" sz="4000" dirty="0" smtClean="0">
                <a:solidFill>
                  <a:srgbClr val="FFFF00"/>
                </a:solidFill>
                <a:latin typeface="Arial" charset="0"/>
              </a:rPr>
              <a:t>SUMMARY</a:t>
            </a:r>
            <a:r>
              <a:rPr lang="en-GB" sz="4000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en-GB" sz="4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6804025" cy="6237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b="1" dirty="0">
                <a:latin typeface="Arial" charset="0"/>
              </a:rPr>
              <a:t>Classical deformity associated with </a:t>
            </a:r>
            <a:r>
              <a:rPr lang="en-GB" sz="2400" b="1" dirty="0" smtClean="0">
                <a:latin typeface="Arial" charset="0"/>
              </a:rPr>
              <a:t>leprosy is claw hand</a:t>
            </a:r>
            <a:endParaRPr lang="en-GB" sz="24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GB" sz="24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400" b="1" dirty="0">
                <a:latin typeface="Arial" charset="0"/>
              </a:rPr>
              <a:t>Commonly high </a:t>
            </a:r>
            <a:r>
              <a:rPr lang="en-GB" sz="2400" b="1" dirty="0" err="1">
                <a:latin typeface="Arial" charset="0"/>
              </a:rPr>
              <a:t>ulnar</a:t>
            </a:r>
            <a:r>
              <a:rPr lang="en-GB" sz="2400" b="1" dirty="0">
                <a:latin typeface="Arial" charset="0"/>
              </a:rPr>
              <a:t> paralysis. Deformity more pronounced when median nerve also involved.</a:t>
            </a:r>
          </a:p>
          <a:p>
            <a:pPr>
              <a:lnSpc>
                <a:spcPct val="90000"/>
              </a:lnSpc>
            </a:pPr>
            <a:endParaRPr lang="en-GB" sz="24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400" b="1" dirty="0">
                <a:latin typeface="Arial" charset="0"/>
              </a:rPr>
              <a:t>Hyperextension at MCP joint with varying flexion at the IP joints.</a:t>
            </a:r>
          </a:p>
          <a:p>
            <a:pPr>
              <a:lnSpc>
                <a:spcPct val="90000"/>
              </a:lnSpc>
            </a:pPr>
            <a:endParaRPr lang="en-GB" sz="24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400" b="1" dirty="0">
                <a:latin typeface="Arial" charset="0"/>
              </a:rPr>
              <a:t>Associated with wasting of intrinsic muscles.</a:t>
            </a:r>
          </a:p>
          <a:p>
            <a:pPr>
              <a:lnSpc>
                <a:spcPct val="90000"/>
              </a:lnSpc>
            </a:pPr>
            <a:endParaRPr lang="en-GB" sz="24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400" b="1" dirty="0">
                <a:latin typeface="Arial" charset="0"/>
              </a:rPr>
              <a:t>Patient unable to pinch &amp; grasp</a:t>
            </a:r>
            <a:r>
              <a:rPr lang="en-GB" sz="2400" b="1" dirty="0" smtClean="0"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  <a:buNone/>
            </a:pPr>
            <a:endParaRPr lang="en-GB" sz="2400" b="1" dirty="0">
              <a:solidFill>
                <a:srgbClr val="FFFF66"/>
              </a:solidFill>
              <a:latin typeface="Arial" charset="0"/>
            </a:endParaRPr>
          </a:p>
        </p:txBody>
      </p:sp>
      <p:pic>
        <p:nvPicPr>
          <p:cNvPr id="450564" name="Picture 4" descr="preop cla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51725" y="476250"/>
            <a:ext cx="1385888" cy="3197225"/>
          </a:xfrm>
          <a:noFill/>
          <a:ln/>
        </p:spPr>
      </p:pic>
      <p:pic>
        <p:nvPicPr>
          <p:cNvPr id="450566" name="Picture 6" descr="preop claw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89763" y="3689350"/>
            <a:ext cx="2154237" cy="31686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GB" sz="4000" dirty="0">
                <a:solidFill>
                  <a:srgbClr val="FFFF00"/>
                </a:solidFill>
                <a:effectLst/>
                <a:latin typeface="Arial" charset="0"/>
              </a:rPr>
              <a:t>TAKE HOME POINTS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>
                <a:effectLst/>
                <a:latin typeface="Arial" charset="0"/>
              </a:rPr>
              <a:t>Patient to be treated with a holistic approach.</a:t>
            </a:r>
          </a:p>
          <a:p>
            <a:pPr>
              <a:lnSpc>
                <a:spcPct val="90000"/>
              </a:lnSpc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effectLst/>
                <a:latin typeface="Arial" charset="0"/>
              </a:rPr>
              <a:t>Proper assessment essential.</a:t>
            </a:r>
          </a:p>
          <a:p>
            <a:pPr>
              <a:lnSpc>
                <a:spcPct val="90000"/>
              </a:lnSpc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effectLst/>
                <a:latin typeface="Arial" charset="0"/>
              </a:rPr>
              <a:t>Ensure adequacy of medical treatment.</a:t>
            </a:r>
          </a:p>
          <a:p>
            <a:pPr>
              <a:lnSpc>
                <a:spcPct val="90000"/>
              </a:lnSpc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effectLst/>
                <a:latin typeface="Arial" charset="0"/>
              </a:rPr>
              <a:t>Best results in patients who have completed MDT.</a:t>
            </a:r>
          </a:p>
          <a:p>
            <a:pPr>
              <a:lnSpc>
                <a:spcPct val="90000"/>
              </a:lnSpc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effectLst/>
                <a:latin typeface="Arial" charset="0"/>
              </a:rPr>
              <a:t>Choice of procedure to be tailored to the individual patient.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solidFill>
                  <a:srgbClr val="FFFF00"/>
                </a:solidFill>
                <a:effectLst/>
                <a:latin typeface="Arial" charset="0"/>
              </a:rPr>
              <a:t>TAKE HOME POINTS</a:t>
            </a:r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effectLst/>
                <a:latin typeface="Arial" charset="0"/>
              </a:rPr>
              <a:t>Proper assessment of all tissues: skin ,muscles &amp; ligaments.</a:t>
            </a:r>
          </a:p>
          <a:p>
            <a:pPr>
              <a:lnSpc>
                <a:spcPct val="90000"/>
              </a:lnSpc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effectLst/>
                <a:latin typeface="Arial" charset="0"/>
              </a:rPr>
              <a:t>Ideal patient : young, well motivated, recent deformity </a:t>
            </a:r>
            <a:r>
              <a:rPr lang="en-US" sz="2800" b="1" dirty="0">
                <a:effectLst/>
                <a:latin typeface="Arial" charset="0"/>
              </a:rPr>
              <a:t>&lt;3 yr, mobile joints,&lt; 10° hyperextension at PIP </a:t>
            </a:r>
            <a:r>
              <a:rPr lang="en-US" sz="2800" b="1" dirty="0" err="1">
                <a:effectLst/>
                <a:latin typeface="Arial" charset="0"/>
              </a:rPr>
              <a:t>jt</a:t>
            </a:r>
            <a:r>
              <a:rPr lang="en-US" sz="2800" b="1" dirty="0">
                <a:effectLst/>
                <a:latin typeface="Arial" charset="0"/>
              </a:rPr>
              <a:t> ,no weakness of forearm muscle.</a:t>
            </a:r>
          </a:p>
          <a:p>
            <a:pPr>
              <a:lnSpc>
                <a:spcPct val="90000"/>
              </a:lnSpc>
            </a:pPr>
            <a:endParaRPr lang="en-US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effectLst/>
                <a:latin typeface="Arial" charset="0"/>
              </a:rPr>
              <a:t>Tension adjustment crucial</a:t>
            </a:r>
            <a:r>
              <a:rPr lang="en-US" sz="2800" b="1" dirty="0" smtClean="0">
                <a:effectLst/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800" b="1" dirty="0" smtClean="0">
              <a:effectLst/>
              <a:latin typeface="Arial" charset="0"/>
            </a:endParaRPr>
          </a:p>
          <a:p>
            <a:r>
              <a:rPr lang="en-US" sz="3000" b="1" dirty="0" smtClean="0"/>
              <a:t>Static procedures useful in multiple nerve injuries</a:t>
            </a:r>
          </a:p>
          <a:p>
            <a:pPr>
              <a:buNone/>
            </a:pPr>
            <a:endParaRPr lang="en-US" sz="3000" b="1" dirty="0" smtClean="0"/>
          </a:p>
          <a:p>
            <a:r>
              <a:rPr lang="en-US" sz="3000" b="1" dirty="0" smtClean="0"/>
              <a:t>Supple joint essential for optimal results in tendon transfer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FFFF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1620" name="Picture 4" descr="Picture 0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2590800"/>
            <a:ext cx="6832600" cy="3746500"/>
          </a:xfrm>
          <a:noFill/>
          <a:ln/>
        </p:spPr>
      </p:pic>
      <p:sp>
        <p:nvSpPr>
          <p:cNvPr id="111623" name="WordArt 7"/>
          <p:cNvSpPr>
            <a:spLocks noChangeArrowheads="1" noChangeShapeType="1" noTextEdit="1"/>
          </p:cNvSpPr>
          <p:nvPr/>
        </p:nvSpPr>
        <p:spPr bwMode="auto">
          <a:xfrm>
            <a:off x="609600" y="609600"/>
            <a:ext cx="5029200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IN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Flexor digiti minimi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Origin</a:t>
            </a:r>
            <a:r>
              <a:rPr lang="en-US" sz="2800" dirty="0"/>
              <a:t>: hook of </a:t>
            </a:r>
            <a:r>
              <a:rPr lang="en-US" sz="2800" dirty="0" err="1"/>
              <a:t>hamate</a:t>
            </a:r>
            <a:r>
              <a:rPr lang="en-US" sz="2800" dirty="0"/>
              <a:t> and flexor </a:t>
            </a:r>
            <a:r>
              <a:rPr lang="en-US" sz="2800" dirty="0" err="1"/>
              <a:t>retinaculum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Insertion</a:t>
            </a:r>
            <a:r>
              <a:rPr lang="en-US" sz="2800" dirty="0"/>
              <a:t>: </a:t>
            </a:r>
            <a:r>
              <a:rPr lang="en-US" sz="2800" dirty="0" err="1"/>
              <a:t>ulnar</a:t>
            </a:r>
            <a:r>
              <a:rPr lang="en-US" sz="2800" dirty="0"/>
              <a:t> side of base of proximal </a:t>
            </a:r>
            <a:r>
              <a:rPr lang="en-US" sz="2800" dirty="0" err="1"/>
              <a:t>phalynx</a:t>
            </a:r>
            <a:r>
              <a:rPr lang="en-US" sz="28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Nerve supply</a:t>
            </a:r>
            <a:r>
              <a:rPr lang="en-US" sz="2800" dirty="0"/>
              <a:t>: </a:t>
            </a:r>
            <a:r>
              <a:rPr lang="en-US" sz="2800" dirty="0" err="1"/>
              <a:t>ulnar</a:t>
            </a:r>
            <a:r>
              <a:rPr lang="en-US" sz="2800" dirty="0"/>
              <a:t> nerve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Action</a:t>
            </a:r>
            <a:r>
              <a:rPr lang="en-US" sz="2800" dirty="0"/>
              <a:t>: flexion at MCP </a:t>
            </a:r>
            <a:r>
              <a:rPr lang="en-US" sz="2800" dirty="0" err="1"/>
              <a:t>Jt</a:t>
            </a:r>
            <a:endParaRPr lang="en-US" sz="2800" dirty="0"/>
          </a:p>
        </p:txBody>
      </p:sp>
      <p:pic>
        <p:nvPicPr>
          <p:cNvPr id="28677" name="Picture 5" descr="hypothena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2513" y="1524000"/>
            <a:ext cx="3684587" cy="48768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Opponens</a:t>
            </a:r>
            <a:r>
              <a:rPr lang="en-US" dirty="0" smtClean="0"/>
              <a:t>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Origin</a:t>
            </a:r>
            <a:r>
              <a:rPr lang="en-US" sz="2800" dirty="0" smtClean="0"/>
              <a:t>: Hook </a:t>
            </a:r>
            <a:r>
              <a:rPr lang="en-US" sz="2800" dirty="0"/>
              <a:t>of </a:t>
            </a:r>
            <a:r>
              <a:rPr lang="en-US" sz="2800" dirty="0" err="1"/>
              <a:t>hamate</a:t>
            </a:r>
            <a:r>
              <a:rPr lang="en-US" sz="2800" dirty="0"/>
              <a:t>, flexor </a:t>
            </a:r>
            <a:r>
              <a:rPr lang="en-US" sz="2800" dirty="0" err="1"/>
              <a:t>retinaculum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Insertion</a:t>
            </a:r>
            <a:r>
              <a:rPr lang="en-US" sz="2800" dirty="0"/>
              <a:t>: </a:t>
            </a:r>
            <a:r>
              <a:rPr lang="en-US" sz="2800" dirty="0" smtClean="0"/>
              <a:t>Medial </a:t>
            </a:r>
            <a:r>
              <a:rPr lang="en-US" sz="2800" dirty="0"/>
              <a:t>S</a:t>
            </a:r>
            <a:r>
              <a:rPr lang="en-US" sz="2800" dirty="0" smtClean="0"/>
              <a:t>urface </a:t>
            </a:r>
            <a:r>
              <a:rPr lang="en-US" sz="2800" dirty="0"/>
              <a:t>of shaft of 5</a:t>
            </a:r>
            <a:r>
              <a:rPr lang="en-US" sz="2800" baseline="30000" dirty="0"/>
              <a:t>th</a:t>
            </a:r>
            <a:r>
              <a:rPr lang="en-US" sz="2800" dirty="0"/>
              <a:t> MC</a:t>
            </a:r>
          </a:p>
          <a:p>
            <a:r>
              <a:rPr lang="en-US" sz="2800" dirty="0">
                <a:solidFill>
                  <a:srgbClr val="FF0000"/>
                </a:solidFill>
              </a:rPr>
              <a:t>Nerve supply</a:t>
            </a:r>
            <a:r>
              <a:rPr lang="en-US" sz="2800" dirty="0"/>
              <a:t>: </a:t>
            </a:r>
            <a:r>
              <a:rPr lang="en-US" sz="2800" dirty="0" err="1"/>
              <a:t>ulnar</a:t>
            </a:r>
            <a:r>
              <a:rPr lang="en-US" sz="2800" dirty="0"/>
              <a:t> nerve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Action:</a:t>
            </a:r>
            <a:r>
              <a:rPr lang="en-US" sz="2800" dirty="0"/>
              <a:t> flexion and lateral rotation of 5</a:t>
            </a:r>
            <a:r>
              <a:rPr lang="en-US" sz="2800" baseline="30000" dirty="0"/>
              <a:t>th</a:t>
            </a:r>
            <a:r>
              <a:rPr lang="en-US" sz="2800" dirty="0"/>
              <a:t> MC</a:t>
            </a:r>
          </a:p>
        </p:txBody>
      </p:sp>
      <p:pic>
        <p:nvPicPr>
          <p:cNvPr id="31749" name="Picture 5" descr="hypothenar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8538" y="1524000"/>
            <a:ext cx="3738562" cy="4953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Lumbricals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Arise from tendons of FDP</a:t>
            </a:r>
          </a:p>
          <a:p>
            <a:r>
              <a:rPr lang="en-US" sz="2400" dirty="0"/>
              <a:t>Numbered from lateral to medial side</a:t>
            </a:r>
          </a:p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and 2</a:t>
            </a:r>
            <a:r>
              <a:rPr lang="en-US" sz="2400" baseline="30000" dirty="0"/>
              <a:t>nd</a:t>
            </a:r>
            <a:r>
              <a:rPr lang="en-US" sz="2400" dirty="0"/>
              <a:t> </a:t>
            </a:r>
            <a:r>
              <a:rPr lang="en-US" sz="2400" dirty="0" err="1" smtClean="0"/>
              <a:t>lumbricals</a:t>
            </a:r>
            <a:r>
              <a:rPr lang="en-US" sz="2400" dirty="0" smtClean="0"/>
              <a:t> arises </a:t>
            </a:r>
            <a:r>
              <a:rPr lang="en-US" sz="2400" dirty="0"/>
              <a:t>from radial side of respected tendon</a:t>
            </a:r>
          </a:p>
          <a:p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and 4</a:t>
            </a:r>
            <a:r>
              <a:rPr lang="en-US" sz="2400" baseline="30000" dirty="0"/>
              <a:t>th</a:t>
            </a:r>
            <a:r>
              <a:rPr lang="en-US" sz="2400" dirty="0"/>
              <a:t> arises from contiguous sides of the respected tendons</a:t>
            </a:r>
          </a:p>
        </p:txBody>
      </p:sp>
      <p:pic>
        <p:nvPicPr>
          <p:cNvPr id="33798" name="Picture 6" descr="lumbricallev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8538" y="1219200"/>
            <a:ext cx="3738562" cy="5257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Insertion</a:t>
            </a:r>
            <a:r>
              <a:rPr lang="en-US" dirty="0"/>
              <a:t>: dorsal digital expansion of respected </a:t>
            </a:r>
            <a:r>
              <a:rPr lang="en-US" dirty="0" smtClean="0"/>
              <a:t>digits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Nerve supply</a:t>
            </a:r>
            <a:r>
              <a:rPr lang="en-US" dirty="0"/>
              <a:t>: radial two by median nerve, </a:t>
            </a:r>
            <a:r>
              <a:rPr lang="en-US" dirty="0" err="1"/>
              <a:t>ulnar</a:t>
            </a:r>
            <a:r>
              <a:rPr lang="en-US" dirty="0"/>
              <a:t> two by </a:t>
            </a:r>
            <a:r>
              <a:rPr lang="en-US" dirty="0" err="1"/>
              <a:t>ulnar</a:t>
            </a:r>
            <a:r>
              <a:rPr lang="en-US" dirty="0"/>
              <a:t> </a:t>
            </a:r>
            <a:r>
              <a:rPr lang="en-US" dirty="0" smtClean="0"/>
              <a:t>nerve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Action</a:t>
            </a:r>
            <a:r>
              <a:rPr lang="en-US" dirty="0"/>
              <a:t>: flexion at MCP </a:t>
            </a:r>
            <a:r>
              <a:rPr lang="en-US" dirty="0" err="1"/>
              <a:t>Jt</a:t>
            </a:r>
            <a:r>
              <a:rPr lang="en-US" dirty="0"/>
              <a:t> and extension at IP </a:t>
            </a:r>
            <a:r>
              <a:rPr lang="en-US" dirty="0" err="1"/>
              <a:t>Jt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THE TOPIC</a:t>
            </a:r>
            <a:endParaRPr lang="en-IN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229600" cy="4525963"/>
          </a:xfrm>
        </p:spPr>
        <p:txBody>
          <a:bodyPr/>
          <a:lstStyle/>
          <a:p>
            <a:r>
              <a:rPr lang="en-US" dirty="0" smtClean="0"/>
              <a:t>Functions of hand</a:t>
            </a:r>
            <a:endParaRPr lang="en-US" dirty="0"/>
          </a:p>
          <a:p>
            <a:r>
              <a:rPr lang="en-US" dirty="0" smtClean="0"/>
              <a:t>Anatomy of hand</a:t>
            </a:r>
            <a:endParaRPr lang="en-US" dirty="0"/>
          </a:p>
          <a:p>
            <a:r>
              <a:rPr lang="en-US" dirty="0" err="1"/>
              <a:t>Pathophysiology</a:t>
            </a:r>
            <a:r>
              <a:rPr lang="en-US" dirty="0"/>
              <a:t> </a:t>
            </a:r>
            <a:r>
              <a:rPr lang="en-US" dirty="0" smtClean="0"/>
              <a:t>and Mechanism of clawing</a:t>
            </a:r>
            <a:endParaRPr lang="en-US" dirty="0"/>
          </a:p>
          <a:p>
            <a:r>
              <a:rPr lang="en-US" dirty="0" smtClean="0"/>
              <a:t>Clinical </a:t>
            </a:r>
            <a:r>
              <a:rPr lang="en-US" dirty="0"/>
              <a:t>signs</a:t>
            </a:r>
          </a:p>
          <a:p>
            <a:r>
              <a:rPr lang="en-US" dirty="0"/>
              <a:t>Examination</a:t>
            </a:r>
          </a:p>
          <a:p>
            <a:r>
              <a:rPr lang="en-US" dirty="0"/>
              <a:t>Surgical </a:t>
            </a:r>
            <a:r>
              <a:rPr lang="en-US" dirty="0" smtClean="0"/>
              <a:t>management </a:t>
            </a:r>
          </a:p>
          <a:p>
            <a:r>
              <a:rPr lang="en-US" dirty="0" smtClean="0"/>
              <a:t>Other deformities of hand in leprosy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Palmar interossei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Origin</a:t>
            </a:r>
            <a:r>
              <a:rPr lang="en-US" sz="2800" dirty="0"/>
              <a:t>:1</a:t>
            </a:r>
            <a:r>
              <a:rPr lang="en-US" sz="2800" baseline="30000" dirty="0"/>
              <a:t>st</a:t>
            </a:r>
            <a:r>
              <a:rPr lang="en-US" sz="2800" dirty="0"/>
              <a:t>- medial side of base of 1</a:t>
            </a:r>
            <a:r>
              <a:rPr lang="en-US" sz="2800" baseline="30000" dirty="0"/>
              <a:t>st</a:t>
            </a:r>
            <a:r>
              <a:rPr lang="en-US" sz="2800" dirty="0"/>
              <a:t> MC, 2</a:t>
            </a:r>
            <a:r>
              <a:rPr lang="en-US" sz="2800" baseline="30000" dirty="0"/>
              <a:t>nd</a:t>
            </a:r>
            <a:r>
              <a:rPr lang="en-US" sz="2800" dirty="0"/>
              <a:t>- medial side of shaft of 2</a:t>
            </a:r>
            <a:r>
              <a:rPr lang="en-US" sz="2800" baseline="30000" dirty="0"/>
              <a:t>nd</a:t>
            </a:r>
            <a:r>
              <a:rPr lang="en-US" sz="2800" dirty="0"/>
              <a:t> MC, 3</a:t>
            </a:r>
            <a:r>
              <a:rPr lang="en-US" sz="2800" baseline="30000" dirty="0"/>
              <a:t>rd</a:t>
            </a:r>
            <a:r>
              <a:rPr lang="en-US" sz="2800" dirty="0"/>
              <a:t>- lateral aspect of shaft of 4</a:t>
            </a:r>
            <a:r>
              <a:rPr lang="en-US" sz="2800" baseline="30000" dirty="0"/>
              <a:t>th</a:t>
            </a:r>
            <a:r>
              <a:rPr lang="en-US" sz="2800" dirty="0"/>
              <a:t> MC, 4</a:t>
            </a:r>
            <a:r>
              <a:rPr lang="en-US" sz="2800" baseline="30000" dirty="0"/>
              <a:t>th</a:t>
            </a:r>
            <a:r>
              <a:rPr lang="en-US" sz="2800" dirty="0"/>
              <a:t>- lateral aspect of shaft of 5</a:t>
            </a:r>
            <a:r>
              <a:rPr lang="en-US" sz="2800" baseline="30000" dirty="0"/>
              <a:t>th</a:t>
            </a:r>
            <a:r>
              <a:rPr lang="en-US" sz="2800" dirty="0"/>
              <a:t> MC</a:t>
            </a:r>
          </a:p>
          <a:p>
            <a:r>
              <a:rPr lang="en-US" sz="2800" dirty="0"/>
              <a:t>MF no </a:t>
            </a:r>
            <a:r>
              <a:rPr lang="en-US" sz="2800" dirty="0" err="1"/>
              <a:t>palmar</a:t>
            </a:r>
            <a:r>
              <a:rPr lang="en-US" sz="2800" dirty="0"/>
              <a:t> </a:t>
            </a:r>
            <a:r>
              <a:rPr lang="en-US" sz="2800" dirty="0" err="1"/>
              <a:t>interossei</a:t>
            </a:r>
            <a:endParaRPr lang="en-US" sz="2800" dirty="0"/>
          </a:p>
        </p:txBody>
      </p:sp>
      <p:pic>
        <p:nvPicPr>
          <p:cNvPr id="36869" name="Picture 5" descr="ketan marri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752600"/>
            <a:ext cx="4038600" cy="3629025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7089" t="22568" r="1422" b="27089"/>
          <a:stretch>
            <a:fillRect/>
          </a:stretch>
        </p:blipFill>
        <p:spPr bwMode="auto">
          <a:xfrm>
            <a:off x="4572000" y="13716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Insertion</a:t>
            </a:r>
            <a:r>
              <a:rPr lang="en-US" dirty="0"/>
              <a:t>: dorsal digital expansion </a:t>
            </a:r>
          </a:p>
          <a:p>
            <a:pPr>
              <a:lnSpc>
                <a:spcPct val="90000"/>
              </a:lnSpc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PI- medial side of thumb</a:t>
            </a:r>
          </a:p>
          <a:p>
            <a:pPr>
              <a:lnSpc>
                <a:spcPct val="90000"/>
              </a:lnSpc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PI- medial side of index finger</a:t>
            </a:r>
          </a:p>
          <a:p>
            <a:pPr>
              <a:lnSpc>
                <a:spcPct val="90000"/>
              </a:lnSpc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PI- lateral side of ring finger</a:t>
            </a:r>
          </a:p>
          <a:p>
            <a:pPr>
              <a:lnSpc>
                <a:spcPct val="90000"/>
              </a:lnSpc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PI- lateral side of little </a:t>
            </a:r>
            <a:r>
              <a:rPr lang="en-US" dirty="0" smtClean="0"/>
              <a:t>finger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Nerve supply</a:t>
            </a:r>
            <a:r>
              <a:rPr lang="en-US" dirty="0"/>
              <a:t>- </a:t>
            </a:r>
            <a:r>
              <a:rPr lang="en-US" dirty="0" err="1"/>
              <a:t>ulnar</a:t>
            </a:r>
            <a:r>
              <a:rPr lang="en-US" dirty="0"/>
              <a:t> </a:t>
            </a:r>
            <a:r>
              <a:rPr lang="en-US" dirty="0" smtClean="0"/>
              <a:t>nerve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Action- </a:t>
            </a:r>
            <a:r>
              <a:rPr lang="en-US" dirty="0"/>
              <a:t>adduction , flexion at MCP, extension at 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n-US"/>
              <a:t>Dorsal interossei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Origin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: contiguous sides of MC</a:t>
            </a:r>
          </a:p>
          <a:p>
            <a:r>
              <a:rPr lang="en-US" sz="2800" dirty="0"/>
              <a:t>Thumb and LF doesn’t have DI</a:t>
            </a:r>
          </a:p>
          <a:p>
            <a:r>
              <a:rPr lang="en-US" sz="2800" dirty="0"/>
              <a:t>MF has two DI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Insertion</a:t>
            </a:r>
            <a:r>
              <a:rPr lang="en-US" sz="2800" dirty="0"/>
              <a:t>: dorsal digital expansion , base of proximal </a:t>
            </a:r>
            <a:r>
              <a:rPr lang="en-US" sz="2800" dirty="0" smtClean="0"/>
              <a:t>phalanx </a:t>
            </a:r>
            <a:r>
              <a:rPr lang="en-US" sz="2800" dirty="0"/>
              <a:t>of that digit</a:t>
            </a:r>
          </a:p>
        </p:txBody>
      </p:sp>
      <p:pic>
        <p:nvPicPr>
          <p:cNvPr id="39942" name="Picture 6" descr="dorsalinterosse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54563" y="1219200"/>
            <a:ext cx="3792537" cy="5334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Nerve supply</a:t>
            </a:r>
            <a:r>
              <a:rPr lang="en-US" dirty="0"/>
              <a:t>: </a:t>
            </a:r>
            <a:r>
              <a:rPr lang="en-US" dirty="0" err="1"/>
              <a:t>ulnar</a:t>
            </a:r>
            <a:r>
              <a:rPr lang="en-US" dirty="0"/>
              <a:t> </a:t>
            </a:r>
            <a:r>
              <a:rPr lang="en-US" dirty="0" smtClean="0"/>
              <a:t>nerve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Action</a:t>
            </a:r>
            <a:r>
              <a:rPr lang="en-US" dirty="0"/>
              <a:t>: abduction of digits, flexion at MCP </a:t>
            </a:r>
            <a:r>
              <a:rPr lang="en-US" dirty="0" err="1"/>
              <a:t>Jt</a:t>
            </a:r>
            <a:r>
              <a:rPr lang="en-US" dirty="0"/>
              <a:t>, extension at IP Jt.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Anatomy of dorsal digital expansion</a:t>
            </a:r>
            <a:endParaRPr lang="en-IN" sz="3600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EDC deep part inserts into dorsum of proximal </a:t>
            </a:r>
            <a:r>
              <a:rPr lang="en-US" sz="2400" dirty="0" smtClean="0"/>
              <a:t>phalanx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As it continues distally divides into three slips 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 central slip inserts into dorsum of proximal end of middle </a:t>
            </a:r>
            <a:r>
              <a:rPr lang="en-US" sz="2400" dirty="0" smtClean="0"/>
              <a:t>phalanx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Two lateral </a:t>
            </a:r>
            <a:r>
              <a:rPr lang="en-US" sz="2400" dirty="0" err="1"/>
              <a:t>tendinous</a:t>
            </a:r>
            <a:r>
              <a:rPr lang="en-US" sz="2400" dirty="0"/>
              <a:t> slip unite with tendon of </a:t>
            </a:r>
            <a:r>
              <a:rPr lang="en-US" sz="2400" dirty="0" err="1"/>
              <a:t>lumbrical</a:t>
            </a:r>
            <a:r>
              <a:rPr lang="en-US" sz="2400" dirty="0"/>
              <a:t> and </a:t>
            </a:r>
            <a:r>
              <a:rPr lang="en-US" sz="2400" dirty="0" err="1"/>
              <a:t>interosseus</a:t>
            </a:r>
            <a:r>
              <a:rPr lang="en-US" sz="2400" dirty="0"/>
              <a:t> muscles and inserts on dorsum of terminal </a:t>
            </a:r>
            <a:r>
              <a:rPr lang="en-US" sz="2400" dirty="0" smtClean="0"/>
              <a:t>phalanx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IN" sz="2000" dirty="0"/>
          </a:p>
        </p:txBody>
      </p:sp>
      <p:pic>
        <p:nvPicPr>
          <p:cNvPr id="138248" name="Picture 8" descr="ketan marriage 0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236788"/>
            <a:ext cx="4191000" cy="31432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  Anatomy of dorsal digital expansion</a:t>
            </a:r>
            <a:br>
              <a:rPr lang="en-US" sz="3200"/>
            </a:br>
            <a:endParaRPr lang="en-US" sz="3200"/>
          </a:p>
        </p:txBody>
      </p:sp>
      <p:graphicFrame>
        <p:nvGraphicFramePr>
          <p:cNvPr id="43013" name="Object 5"/>
          <p:cNvGraphicFramePr>
            <a:graphicFrameLocks noChangeAspect="1"/>
          </p:cNvGraphicFramePr>
          <p:nvPr>
            <p:ph idx="1"/>
          </p:nvPr>
        </p:nvGraphicFramePr>
        <p:xfrm>
          <a:off x="0" y="1676400"/>
          <a:ext cx="9144000" cy="3886200"/>
        </p:xfrm>
        <a:graphic>
          <a:graphicData uri="http://schemas.openxmlformats.org/presentationml/2006/ole">
            <p:oleObj spid="_x0000_s6146" name="Image" r:id="rId3" imgW="4572235" imgH="179714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312" t="20145" r="2175" b="10416"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Nerve supply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Ulnar</a:t>
            </a:r>
            <a:r>
              <a:rPr lang="en-US" dirty="0"/>
              <a:t> nerve supplies all intrinsic muscles of hand excluding </a:t>
            </a:r>
            <a:r>
              <a:rPr lang="en-US" dirty="0" err="1"/>
              <a:t>thenar</a:t>
            </a:r>
            <a:r>
              <a:rPr lang="en-US" dirty="0"/>
              <a:t> muscles and 1</a:t>
            </a:r>
            <a:r>
              <a:rPr lang="en-US" baseline="30000" dirty="0"/>
              <a:t>st</a:t>
            </a:r>
            <a:r>
              <a:rPr lang="en-US" dirty="0"/>
              <a:t> and </a:t>
            </a:r>
            <a:r>
              <a:rPr lang="en-US" dirty="0" smtClean="0"/>
              <a:t>2</a:t>
            </a:r>
            <a:r>
              <a:rPr lang="en-US" b="1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lumbricals</a:t>
            </a:r>
            <a:r>
              <a:rPr lang="en-US" dirty="0" smtClean="0"/>
              <a:t>. </a:t>
            </a:r>
            <a:r>
              <a:rPr lang="en-US" dirty="0"/>
              <a:t>Adductor </a:t>
            </a:r>
            <a:r>
              <a:rPr lang="en-US" dirty="0" err="1"/>
              <a:t>pollicis</a:t>
            </a:r>
            <a:r>
              <a:rPr lang="en-US" dirty="0"/>
              <a:t> &amp; FPB is also supplied by </a:t>
            </a:r>
            <a:r>
              <a:rPr lang="en-US" dirty="0" err="1"/>
              <a:t>ulnar</a:t>
            </a:r>
            <a:r>
              <a:rPr lang="en-US" dirty="0"/>
              <a:t> nerve.</a:t>
            </a:r>
          </a:p>
          <a:p>
            <a:r>
              <a:rPr lang="en-US" dirty="0"/>
              <a:t> </a:t>
            </a:r>
            <a:r>
              <a:rPr lang="en-US" dirty="0" smtClean="0"/>
              <a:t>It </a:t>
            </a:r>
            <a:r>
              <a:rPr lang="en-US" dirty="0"/>
              <a:t>also supplies FCU , FDP LF &amp; MF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nerve supplies all FDS,FDP IF &amp; MF, FPL, FCR, PL, </a:t>
            </a:r>
            <a:r>
              <a:rPr lang="en-US" dirty="0" err="1"/>
              <a:t>pronator</a:t>
            </a:r>
            <a:r>
              <a:rPr lang="en-US" dirty="0"/>
              <a:t> </a:t>
            </a:r>
            <a:r>
              <a:rPr lang="en-US" dirty="0" err="1" smtClean="0"/>
              <a:t>quadratus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forearm</a:t>
            </a:r>
          </a:p>
          <a:p>
            <a:endParaRPr lang="en-US" dirty="0"/>
          </a:p>
          <a:p>
            <a:r>
              <a:rPr lang="en-US" dirty="0"/>
              <a:t>In hand- 1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err="1"/>
              <a:t>lumbrical</a:t>
            </a:r>
            <a:r>
              <a:rPr lang="en-US" dirty="0"/>
              <a:t>, three </a:t>
            </a:r>
            <a:r>
              <a:rPr lang="en-US" dirty="0" err="1"/>
              <a:t>thenar</a:t>
            </a:r>
            <a:r>
              <a:rPr lang="en-US" dirty="0"/>
              <a:t> muscles- </a:t>
            </a:r>
            <a:r>
              <a:rPr lang="en-US" dirty="0" err="1"/>
              <a:t>AbPB,OP,FPB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 </a:t>
            </a:r>
            <a:r>
              <a:rPr lang="en-US" dirty="0" err="1" smtClean="0"/>
              <a:t>leprae</a:t>
            </a:r>
            <a:r>
              <a:rPr lang="en-US" dirty="0" smtClean="0"/>
              <a:t> </a:t>
            </a:r>
            <a:r>
              <a:rPr lang="en-US" dirty="0"/>
              <a:t>involves the </a:t>
            </a:r>
            <a:r>
              <a:rPr lang="en-US" dirty="0" err="1"/>
              <a:t>ulnar</a:t>
            </a:r>
            <a:r>
              <a:rPr lang="en-US" dirty="0"/>
              <a:t> nerve most commonly above the </a:t>
            </a:r>
            <a:r>
              <a:rPr lang="en-US" dirty="0" err="1"/>
              <a:t>ulnar</a:t>
            </a:r>
            <a:r>
              <a:rPr lang="en-US" dirty="0"/>
              <a:t> groove, followed by the region just proximal to </a:t>
            </a:r>
            <a:r>
              <a:rPr lang="en-US" dirty="0" err="1"/>
              <a:t>guyon’s</a:t>
            </a:r>
            <a:r>
              <a:rPr lang="en-US" dirty="0"/>
              <a:t> </a:t>
            </a:r>
            <a:r>
              <a:rPr lang="en-US" dirty="0" smtClean="0"/>
              <a:t>canal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The </a:t>
            </a:r>
            <a:r>
              <a:rPr lang="en-US" dirty="0" err="1"/>
              <a:t>ulnar</a:t>
            </a:r>
            <a:r>
              <a:rPr lang="en-US" dirty="0"/>
              <a:t> nerve lesion above the </a:t>
            </a:r>
            <a:r>
              <a:rPr lang="en-US" dirty="0" err="1"/>
              <a:t>cubital</a:t>
            </a:r>
            <a:r>
              <a:rPr lang="en-US" dirty="0"/>
              <a:t> groove is the earliest lesion followed by median nerve </a:t>
            </a:r>
            <a:r>
              <a:rPr lang="en-US" dirty="0" smtClean="0"/>
              <a:t>deficit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Claw without </a:t>
            </a:r>
            <a:r>
              <a:rPr lang="en-US" dirty="0" err="1"/>
              <a:t>ulnar</a:t>
            </a:r>
            <a:r>
              <a:rPr lang="en-US" dirty="0"/>
              <a:t> nerve </a:t>
            </a:r>
            <a:r>
              <a:rPr lang="en-US" dirty="0" err="1"/>
              <a:t>involvment</a:t>
            </a:r>
            <a:r>
              <a:rPr lang="en-US" dirty="0"/>
              <a:t> is rarely seen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5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6096000"/>
          </a:xfrm>
        </p:spPr>
        <p:txBody>
          <a:bodyPr/>
          <a:lstStyle/>
          <a:p>
            <a:r>
              <a:rPr lang="en-US" sz="2800" dirty="0"/>
              <a:t>Bacillus infiltrates the </a:t>
            </a:r>
            <a:r>
              <a:rPr lang="en-US" sz="2800" dirty="0" err="1"/>
              <a:t>ulnar</a:t>
            </a:r>
            <a:r>
              <a:rPr lang="en-US" sz="2800" dirty="0"/>
              <a:t> nerve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    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            </a:t>
            </a:r>
            <a:r>
              <a:rPr lang="en-US" sz="2800" dirty="0" err="1"/>
              <a:t>intranueral</a:t>
            </a:r>
            <a:r>
              <a:rPr lang="en-US" sz="2800" dirty="0"/>
              <a:t> edema    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  local compression with in normal anatomic boundaries of </a:t>
            </a:r>
            <a:r>
              <a:rPr lang="en-US" sz="2800" dirty="0" err="1"/>
              <a:t>cubital</a:t>
            </a:r>
            <a:r>
              <a:rPr lang="en-US" sz="2800" dirty="0"/>
              <a:t> tunnel and </a:t>
            </a:r>
            <a:r>
              <a:rPr lang="en-US" sz="2800" dirty="0" err="1"/>
              <a:t>guyon’s</a:t>
            </a:r>
            <a:r>
              <a:rPr lang="en-US" sz="2800" dirty="0"/>
              <a:t> canal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/>
              <a:t>           compression of </a:t>
            </a:r>
            <a:r>
              <a:rPr lang="en-US" sz="2800" dirty="0" err="1"/>
              <a:t>perinueral</a:t>
            </a:r>
            <a:r>
              <a:rPr lang="en-US" sz="2800" dirty="0"/>
              <a:t> blood vessels 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/>
              <a:t>           secondary local ischemia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             </a:t>
            </a:r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>
            <a:off x="3657600" y="91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3657600" y="1981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3657600" y="3124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>
            <a:off x="3733800" y="4038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Schwan</a:t>
            </a:r>
            <a:r>
              <a:rPr lang="en-US" dirty="0"/>
              <a:t> cells and axons are destroyed by </a:t>
            </a:r>
            <a:r>
              <a:rPr lang="en-US" dirty="0" err="1"/>
              <a:t>granulomatous</a:t>
            </a:r>
            <a:r>
              <a:rPr lang="en-US" dirty="0"/>
              <a:t> process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      </a:t>
            </a:r>
            <a:r>
              <a:rPr lang="en-US" dirty="0" err="1"/>
              <a:t>postinflammatory</a:t>
            </a:r>
            <a:r>
              <a:rPr lang="en-US" dirty="0"/>
              <a:t> fibrosis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     irreversible nerve damage</a:t>
            </a: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>
            <a:off x="3429000" y="2667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>
            <a:off x="3429000" y="3733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b="1" dirty="0"/>
              <a:t>Bi </a:t>
            </a:r>
            <a:r>
              <a:rPr lang="en-US" sz="4000" b="1" dirty="0" smtClean="0"/>
              <a:t>-</a:t>
            </a:r>
            <a:r>
              <a:rPr lang="en-US" sz="4000" b="1" dirty="0" err="1" smtClean="0"/>
              <a:t>articular</a:t>
            </a:r>
            <a:r>
              <a:rPr lang="en-US" sz="4000" b="1" dirty="0" smtClean="0"/>
              <a:t> </a:t>
            </a:r>
            <a:r>
              <a:rPr lang="en-US" sz="4000" b="1" dirty="0"/>
              <a:t>model of digital mechanics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Bi- </a:t>
            </a:r>
            <a:r>
              <a:rPr lang="en-US" dirty="0" err="1" smtClean="0"/>
              <a:t>articular</a:t>
            </a:r>
            <a:r>
              <a:rPr lang="en-US" dirty="0" smtClean="0"/>
              <a:t> system consists of</a:t>
            </a:r>
          </a:p>
          <a:p>
            <a:pPr>
              <a:buNone/>
            </a:pPr>
            <a:r>
              <a:rPr lang="en-US" dirty="0" smtClean="0"/>
              <a:t>    MCP and PIP joints, with the PPX forming the inter-</a:t>
            </a:r>
            <a:r>
              <a:rPr lang="en-US" dirty="0" err="1" smtClean="0"/>
              <a:t>calated</a:t>
            </a:r>
            <a:r>
              <a:rPr lang="en-US" dirty="0" smtClean="0"/>
              <a:t> bone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Movement </a:t>
            </a:r>
            <a:r>
              <a:rPr lang="en-US" dirty="0"/>
              <a:t>of MCP and IP joints are </a:t>
            </a:r>
            <a:r>
              <a:rPr lang="en-US" dirty="0" smtClean="0">
                <a:solidFill>
                  <a:srgbClr val="FFFF00"/>
                </a:solidFill>
              </a:rPr>
              <a:t>independent</a:t>
            </a:r>
          </a:p>
          <a:p>
            <a:pPr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Movement of the two IP joints are </a:t>
            </a:r>
            <a:r>
              <a:rPr lang="en-US" dirty="0">
                <a:solidFill>
                  <a:srgbClr val="FFFF00"/>
                </a:solidFill>
              </a:rPr>
              <a:t>coordinated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On </a:t>
            </a:r>
            <a:r>
              <a:rPr lang="en-US" dirty="0"/>
              <a:t>DIP joint flexion Dorsal digital expansion drawn  </a:t>
            </a:r>
            <a:r>
              <a:rPr lang="en-US" dirty="0" smtClean="0"/>
              <a:t>distally </a:t>
            </a:r>
            <a:r>
              <a:rPr lang="en-US" dirty="0"/>
              <a:t>loosening tension on the central </a:t>
            </a:r>
            <a:r>
              <a:rPr lang="en-US" dirty="0" smtClean="0"/>
              <a:t>slip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DIP joint Flexion tenses the oblique </a:t>
            </a:r>
            <a:r>
              <a:rPr lang="en-US" dirty="0" err="1"/>
              <a:t>retinacular</a:t>
            </a:r>
            <a:r>
              <a:rPr lang="en-US" dirty="0"/>
              <a:t> </a:t>
            </a:r>
            <a:r>
              <a:rPr lang="en-US" dirty="0" smtClean="0"/>
              <a:t>ligament which </a:t>
            </a:r>
            <a:r>
              <a:rPr lang="en-US" dirty="0"/>
              <a:t>slides </a:t>
            </a:r>
            <a:r>
              <a:rPr lang="en-US" dirty="0" err="1"/>
              <a:t>volarly</a:t>
            </a:r>
            <a:r>
              <a:rPr lang="en-US" dirty="0"/>
              <a:t> imparting a flexion to PIP </a:t>
            </a:r>
            <a:r>
              <a:rPr lang="en-US" dirty="0" smtClean="0"/>
              <a:t>joint.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tx1"/>
                </a:solidFill>
                <a:latin typeface="Arial" charset="0"/>
              </a:rPr>
              <a:t>PRIMARY HAND DEFORMITIES</a:t>
            </a:r>
            <a:endParaRPr lang="en-GB" sz="4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975"/>
            <a:ext cx="6804025" cy="5661025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000" dirty="0"/>
              <a:t>  </a:t>
            </a:r>
            <a:endParaRPr lang="en-GB" sz="2800" b="1" dirty="0">
              <a:solidFill>
                <a:schemeClr val="folHlink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>
                <a:latin typeface="Arial" charset="0"/>
              </a:rPr>
              <a:t>	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b="1" dirty="0" err="1">
                <a:solidFill>
                  <a:srgbClr val="FFFF66"/>
                </a:solidFill>
                <a:latin typeface="Arial" charset="0"/>
              </a:rPr>
              <a:t>Ulnar</a:t>
            </a:r>
            <a:r>
              <a:rPr lang="en-GB" sz="2800" b="1" dirty="0">
                <a:solidFill>
                  <a:srgbClr val="FFFF66"/>
                </a:solidFill>
                <a:latin typeface="Arial" charset="0"/>
              </a:rPr>
              <a:t> nerve paralysis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>
                <a:solidFill>
                  <a:srgbClr val="FFFF66"/>
                </a:solidFill>
                <a:latin typeface="Arial" charset="0"/>
              </a:rPr>
              <a:t>			</a:t>
            </a:r>
            <a:r>
              <a:rPr lang="en-GB" sz="2400" b="1" dirty="0">
                <a:latin typeface="Arial" charset="0"/>
              </a:rPr>
              <a:t>Clawed little &amp; ring fingers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>
                <a:latin typeface="Arial" charset="0"/>
              </a:rPr>
              <a:t>			Adductor weakness of thumb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>
                <a:solidFill>
                  <a:srgbClr val="FFFF66"/>
                </a:solidFill>
                <a:latin typeface="Arial" charset="0"/>
              </a:rPr>
              <a:t>	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solidFill>
                  <a:srgbClr val="FFFF66"/>
                </a:solidFill>
                <a:latin typeface="Arial" charset="0"/>
              </a:rPr>
              <a:t>Combined </a:t>
            </a:r>
            <a:r>
              <a:rPr lang="en-GB" sz="2800" b="1" dirty="0" err="1">
                <a:solidFill>
                  <a:srgbClr val="FFFF66"/>
                </a:solidFill>
                <a:latin typeface="Arial" charset="0"/>
              </a:rPr>
              <a:t>ulnar</a:t>
            </a:r>
            <a:r>
              <a:rPr lang="en-GB" sz="2800" b="1" dirty="0">
                <a:solidFill>
                  <a:srgbClr val="FFFF66"/>
                </a:solidFill>
                <a:latin typeface="Arial" charset="0"/>
              </a:rPr>
              <a:t> &amp; median nerve paralysis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>
                <a:solidFill>
                  <a:srgbClr val="FFFF66"/>
                </a:solidFill>
                <a:latin typeface="Arial" charset="0"/>
              </a:rPr>
              <a:t>			</a:t>
            </a:r>
            <a:r>
              <a:rPr lang="en-GB" sz="2400" b="1" dirty="0">
                <a:latin typeface="Arial" charset="0"/>
              </a:rPr>
              <a:t>Clawing of all fingers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>
                <a:latin typeface="Arial" charset="0"/>
              </a:rPr>
              <a:t>			Loss of opposition of thumb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>
                <a:solidFill>
                  <a:srgbClr val="FFFF66"/>
                </a:solidFill>
                <a:latin typeface="Arial" charset="0"/>
              </a:rPr>
              <a:t>	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solidFill>
                  <a:srgbClr val="FFFF66"/>
                </a:solidFill>
                <a:latin typeface="Arial" charset="0"/>
              </a:rPr>
              <a:t>Triple nerve paralysis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>
                <a:solidFill>
                  <a:srgbClr val="FFFF66"/>
                </a:solidFill>
                <a:latin typeface="Arial" charset="0"/>
              </a:rPr>
              <a:t>			</a:t>
            </a:r>
            <a:r>
              <a:rPr lang="en-GB" sz="2400" b="1" dirty="0">
                <a:latin typeface="Arial" charset="0"/>
              </a:rPr>
              <a:t>Wrist drop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000" dirty="0"/>
              <a:t>	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000" dirty="0"/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755650" y="1628775"/>
            <a:ext cx="7777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/>
          </a:p>
        </p:txBody>
      </p:sp>
      <p:pic>
        <p:nvPicPr>
          <p:cNvPr id="505861" name="Picture 5" descr="ULNAR MEDIAN CLA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61100" y="1557338"/>
            <a:ext cx="2882900" cy="49418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CLAW HAND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Deformity of the hand arising due to the paralysis of the intrinsic muscles of the hand resulting in hyper-extension of the MCP joint and flexion of the PIP joint.</a:t>
            </a:r>
          </a:p>
        </p:txBody>
      </p:sp>
      <p:pic>
        <p:nvPicPr>
          <p:cNvPr id="10248" name="Picture 8" descr="DSC023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4716" t="10431" r="5661" b="24161"/>
          <a:stretch>
            <a:fillRect/>
          </a:stretch>
        </p:blipFill>
        <p:spPr>
          <a:xfrm>
            <a:off x="5334000" y="1600200"/>
            <a:ext cx="3384550" cy="4191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DSC02309"/>
          <p:cNvPicPr>
            <a:picLocks noChangeAspect="1" noChangeArrowheads="1"/>
          </p:cNvPicPr>
          <p:nvPr/>
        </p:nvPicPr>
        <p:blipFill>
          <a:blip r:embed="rId2" cstate="print">
            <a:lum bright="12000" contrast="30000"/>
          </a:blip>
          <a:srcRect t="27838" b="22345"/>
          <a:stretch>
            <a:fillRect/>
          </a:stretch>
        </p:blipFill>
        <p:spPr bwMode="auto">
          <a:xfrm>
            <a:off x="304800" y="381000"/>
            <a:ext cx="8458200" cy="3159125"/>
          </a:xfrm>
          <a:prstGeom prst="rect">
            <a:avLst/>
          </a:prstGeom>
          <a:noFill/>
        </p:spPr>
      </p:pic>
      <p:pic>
        <p:nvPicPr>
          <p:cNvPr id="39941" name="Picture 5" descr="DSC02310"/>
          <p:cNvPicPr>
            <a:picLocks noChangeAspect="1" noChangeArrowheads="1"/>
          </p:cNvPicPr>
          <p:nvPr/>
        </p:nvPicPr>
        <p:blipFill>
          <a:blip r:embed="rId3" cstate="print">
            <a:lum bright="18000" contrast="42000"/>
          </a:blip>
          <a:srcRect l="16280" t="17055" r="18605" b="19380"/>
          <a:stretch>
            <a:fillRect/>
          </a:stretch>
        </p:blipFill>
        <p:spPr bwMode="auto">
          <a:xfrm>
            <a:off x="2133600" y="3733800"/>
            <a:ext cx="4267200" cy="3124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3962400" cy="1143000"/>
          </a:xfrm>
        </p:spPr>
        <p:txBody>
          <a:bodyPr/>
          <a:lstStyle/>
          <a:p>
            <a:r>
              <a:rPr lang="en-US" sz="4000" dirty="0" err="1"/>
              <a:t>Pathomechanics</a:t>
            </a:r>
            <a:r>
              <a:rPr lang="en-US" sz="4000" dirty="0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267200"/>
            <a:ext cx="7924800" cy="2362200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  Normal </a:t>
            </a:r>
            <a:r>
              <a:rPr lang="en-US" sz="2800" dirty="0">
                <a:solidFill>
                  <a:srgbClr val="FFFF00"/>
                </a:solidFill>
              </a:rPr>
              <a:t>situation </a:t>
            </a:r>
            <a:r>
              <a:rPr lang="en-US" sz="2800" dirty="0"/>
              <a:t>: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/>
              <a:t>MCP joint neutral: extensor tension is transmitted distally to extend the IP joint             </a:t>
            </a:r>
          </a:p>
          <a:p>
            <a:pPr lvl="1"/>
            <a:r>
              <a:rPr lang="en-US" sz="2400" dirty="0"/>
              <a:t>Normal cascade of digital extension &amp; flexion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 </a:t>
            </a:r>
          </a:p>
        </p:txBody>
      </p:sp>
      <p:pic>
        <p:nvPicPr>
          <p:cNvPr id="17412" name="Picture 4" descr="DSC023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 contrast="30000"/>
          </a:blip>
          <a:srcRect t="27838" b="22345"/>
          <a:stretch>
            <a:fillRect/>
          </a:stretch>
        </p:blipFill>
        <p:spPr>
          <a:xfrm>
            <a:off x="1295400" y="1447800"/>
            <a:ext cx="5334000" cy="26177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err="1"/>
              <a:t>Pathomechanics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334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Paralytic </a:t>
            </a:r>
            <a:r>
              <a:rPr lang="en-US" dirty="0">
                <a:solidFill>
                  <a:srgbClr val="FFFF00"/>
                </a:solidFill>
              </a:rPr>
              <a:t>finger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lvl="1"/>
            <a:r>
              <a:rPr lang="en-US" dirty="0"/>
              <a:t>Long extensor function is blocked at MCP joint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Tension diverted to </a:t>
            </a:r>
            <a:r>
              <a:rPr lang="en-US" dirty="0" err="1"/>
              <a:t>sagittal</a:t>
            </a:r>
            <a:r>
              <a:rPr lang="en-US" dirty="0"/>
              <a:t> band – hyperextension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Extensors unable to extend IP joints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Finger cascade disturbed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Deformity</a:t>
            </a:r>
            <a:r>
              <a:rPr lang="en-US" dirty="0" smtClean="0"/>
              <a:t> :</a:t>
            </a:r>
          </a:p>
          <a:p>
            <a:pPr lvl="1"/>
            <a:r>
              <a:rPr lang="en-US" dirty="0" smtClean="0"/>
              <a:t>Clawing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Disability :</a:t>
            </a:r>
          </a:p>
          <a:p>
            <a:pPr lvl="1"/>
            <a:r>
              <a:rPr lang="en-US" dirty="0" smtClean="0"/>
              <a:t>Loss of independence of IP &amp; MCP joints</a:t>
            </a: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 lvl="1">
              <a:buFontTx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Mechanism of claw finger in intrinsic palsy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MCP hyperextension occurs because of the inability of the nonfunctioning </a:t>
            </a:r>
            <a:r>
              <a:rPr lang="en-US" dirty="0" smtClean="0"/>
              <a:t> </a:t>
            </a:r>
            <a:r>
              <a:rPr lang="en-US" dirty="0" err="1" smtClean="0"/>
              <a:t>intrinsics</a:t>
            </a:r>
            <a:r>
              <a:rPr lang="en-US" dirty="0" smtClean="0"/>
              <a:t> </a:t>
            </a:r>
            <a:r>
              <a:rPr lang="en-US" dirty="0"/>
              <a:t>to stabilize the MCP joint against traction of long extensor </a:t>
            </a:r>
            <a:r>
              <a:rPr lang="en-US" dirty="0" smtClean="0"/>
              <a:t>tendons</a:t>
            </a:r>
          </a:p>
          <a:p>
            <a:endParaRPr lang="en-US" dirty="0"/>
          </a:p>
          <a:p>
            <a:r>
              <a:rPr lang="en-US" dirty="0"/>
              <a:t>Flexion of the </a:t>
            </a:r>
            <a:r>
              <a:rPr lang="en-US" dirty="0" smtClean="0"/>
              <a:t>phalanges </a:t>
            </a:r>
            <a:r>
              <a:rPr lang="en-US" dirty="0"/>
              <a:t>is produced by elastic action of functionally shortened long flexor tendons of the fingers causing digital claw hand.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</a:t>
            </a:r>
          </a:p>
        </p:txBody>
      </p:sp>
      <p:pic>
        <p:nvPicPr>
          <p:cNvPr id="40965" name="Picture 5" descr="DSC0229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18000" contrast="54000"/>
          </a:blip>
          <a:srcRect l="29817" t="23863" r="19727" b="11800"/>
          <a:stretch>
            <a:fillRect/>
          </a:stretch>
        </p:blipFill>
        <p:spPr>
          <a:xfrm>
            <a:off x="5181600" y="914400"/>
            <a:ext cx="3316288" cy="5638800"/>
          </a:xfrm>
          <a:noFill/>
          <a:ln/>
        </p:spPr>
      </p:pic>
      <p:pic>
        <p:nvPicPr>
          <p:cNvPr id="40969" name="Picture 9" descr="DSC0229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8000" contrast="54000"/>
          </a:blip>
          <a:srcRect l="10907" t="18500" r="12141" b="24316"/>
          <a:stretch>
            <a:fillRect/>
          </a:stretch>
        </p:blipFill>
        <p:spPr>
          <a:xfrm>
            <a:off x="381000" y="381000"/>
            <a:ext cx="4648200" cy="2667000"/>
          </a:xfrm>
          <a:noFill/>
          <a:ln/>
        </p:spPr>
      </p:pic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609600" y="3124200"/>
            <a:ext cx="43561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dirty="0" smtClean="0"/>
              <a:t>In the absence of functioning intrinsic system the </a:t>
            </a:r>
            <a:r>
              <a:rPr lang="en-US" sz="3200" dirty="0" err="1" smtClean="0"/>
              <a:t>biarticular</a:t>
            </a:r>
            <a:r>
              <a:rPr lang="en-US" sz="3200" dirty="0" smtClean="0"/>
              <a:t> system becomes unstable and</a:t>
            </a:r>
          </a:p>
          <a:p>
            <a:r>
              <a:rPr lang="en-US" sz="3200" dirty="0" smtClean="0"/>
              <a:t>Cascade </a:t>
            </a:r>
            <a:r>
              <a:rPr lang="en-US" sz="3200" dirty="0"/>
              <a:t>of movement </a:t>
            </a:r>
          </a:p>
          <a:p>
            <a:r>
              <a:rPr lang="en-US" sz="3200" dirty="0"/>
              <a:t>is disturbed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Humans have evolved out as best species to survive because of the brain they possess.</a:t>
            </a:r>
          </a:p>
          <a:p>
            <a:r>
              <a:rPr lang="en-US"/>
              <a:t>From brain maximum cortical representation goes to hand.</a:t>
            </a:r>
          </a:p>
          <a:p>
            <a:r>
              <a:rPr lang="en-US"/>
              <a:t>Hands which can perform various sensory &amp; motor functions are the  major factor of human superiority.</a:t>
            </a:r>
          </a:p>
          <a:p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Digital extension from full complete flexion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   Digital skeleton shortens - 58% corresponds to MCP Jt,25% at PIP Jt, 17% at DIP Jt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   extensor tendons also shorten by proximal gliding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3581400" y="2438400"/>
            <a:ext cx="7620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3657600" y="3810000"/>
            <a:ext cx="7620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83% of bony shortening is absorbed by long extensor proximal gliding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         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 the skeletal shortening depending on the extension of distal </a:t>
            </a:r>
            <a:r>
              <a:rPr lang="en-US" sz="2800" dirty="0" err="1"/>
              <a:t>phalynx</a:t>
            </a:r>
            <a:r>
              <a:rPr lang="en-US" sz="2800" dirty="0"/>
              <a:t> is absorbed by lateral extensor tendons(17%)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Thus </a:t>
            </a:r>
            <a:r>
              <a:rPr lang="en-US" sz="2800" dirty="0" err="1"/>
              <a:t>intrinsics</a:t>
            </a:r>
            <a:r>
              <a:rPr lang="en-US" sz="2800" dirty="0"/>
              <a:t> prevent proximal </a:t>
            </a:r>
            <a:r>
              <a:rPr lang="en-US" sz="2800" dirty="0" err="1" smtClean="0"/>
              <a:t>phalangeal</a:t>
            </a:r>
            <a:r>
              <a:rPr lang="en-US" sz="2800" dirty="0" smtClean="0"/>
              <a:t> </a:t>
            </a:r>
            <a:r>
              <a:rPr lang="en-US" sz="2800" dirty="0"/>
              <a:t>hyperextension &amp; produces equal shortening between dorsal surface of </a:t>
            </a:r>
            <a:r>
              <a:rPr lang="en-US" sz="2800" dirty="0" err="1"/>
              <a:t>skelton</a:t>
            </a:r>
            <a:r>
              <a:rPr lang="en-US" sz="2800" dirty="0"/>
              <a:t> and extensor </a:t>
            </a:r>
            <a:r>
              <a:rPr lang="en-US" sz="2800" dirty="0" err="1"/>
              <a:t>appratus</a:t>
            </a:r>
            <a:endParaRPr lang="en-US" sz="2800" dirty="0"/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4114800" y="2362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4038600" y="3886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In intrinsic palsies , due to absence of intrinsic stabilization of proximal </a:t>
            </a:r>
            <a:r>
              <a:rPr lang="en-US" dirty="0" smtClean="0"/>
              <a:t>phalanx</a:t>
            </a:r>
            <a:r>
              <a:rPr lang="en-US" dirty="0"/>
              <a:t>, it </a:t>
            </a:r>
            <a:r>
              <a:rPr lang="en-US" dirty="0" err="1" smtClean="0"/>
              <a:t>hyperextends</a:t>
            </a:r>
            <a:endParaRPr lang="en-US" dirty="0" smtClean="0"/>
          </a:p>
          <a:p>
            <a:r>
              <a:rPr lang="en-US" dirty="0" err="1" smtClean="0"/>
              <a:t>Bouvier</a:t>
            </a:r>
            <a:r>
              <a:rPr lang="en-US" dirty="0" smtClean="0"/>
              <a:t> first noticed the capacity of </a:t>
            </a:r>
            <a:r>
              <a:rPr lang="en-US" dirty="0" err="1" smtClean="0"/>
              <a:t>intrinsics</a:t>
            </a:r>
            <a:r>
              <a:rPr lang="en-US" dirty="0" smtClean="0"/>
              <a:t> to stabilize the proximal phalanx </a:t>
            </a:r>
          </a:p>
          <a:p>
            <a:r>
              <a:rPr lang="en-US" dirty="0" smtClean="0"/>
              <a:t>He also clearly showed that in an intrinsic claw the long extensor tendons may extend the IP joints by itself if hyperextension of MCP joint is prevented.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“</a:t>
            </a:r>
            <a:r>
              <a:rPr lang="en-US" i="1" dirty="0"/>
              <a:t>claw hand deformity is the expression of the inability of the extensor tendon to extend, by itself the </a:t>
            </a:r>
            <a:r>
              <a:rPr lang="en-US" i="1" dirty="0" err="1"/>
              <a:t>interphalangeal</a:t>
            </a:r>
            <a:r>
              <a:rPr lang="en-US" i="1" dirty="0"/>
              <a:t> joints if </a:t>
            </a:r>
            <a:r>
              <a:rPr lang="en-US" i="1" dirty="0" err="1"/>
              <a:t>metacarpophalangeal</a:t>
            </a:r>
            <a:r>
              <a:rPr lang="en-US" i="1" dirty="0"/>
              <a:t> joints </a:t>
            </a:r>
            <a:r>
              <a:rPr lang="en-US" i="1" dirty="0" err="1"/>
              <a:t>hyperextended</a:t>
            </a:r>
            <a:r>
              <a:rPr lang="en-US" i="1" dirty="0"/>
              <a:t>”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signs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u="sng" dirty="0">
                <a:solidFill>
                  <a:srgbClr val="FFFF00"/>
                </a:solidFill>
              </a:rPr>
              <a:t>1</a:t>
            </a:r>
            <a:r>
              <a:rPr lang="en-US" sz="2800" u="sng" dirty="0" smtClean="0">
                <a:solidFill>
                  <a:srgbClr val="FFFF00"/>
                </a:solidFill>
              </a:rPr>
              <a:t>. </a:t>
            </a:r>
            <a:r>
              <a:rPr lang="en-US" sz="2800" u="sng" dirty="0" err="1" smtClean="0">
                <a:solidFill>
                  <a:srgbClr val="FFFF00"/>
                </a:solidFill>
              </a:rPr>
              <a:t>Duchenne</a:t>
            </a:r>
            <a:r>
              <a:rPr lang="en-US" sz="2800" u="sng" dirty="0" smtClean="0">
                <a:solidFill>
                  <a:srgbClr val="FFFF00"/>
                </a:solidFill>
              </a:rPr>
              <a:t> </a:t>
            </a:r>
            <a:r>
              <a:rPr lang="en-US" sz="2800" u="sng" dirty="0">
                <a:solidFill>
                  <a:srgbClr val="FFFF00"/>
                </a:solidFill>
              </a:rPr>
              <a:t>sign,1867</a:t>
            </a:r>
            <a:r>
              <a:rPr lang="en-US" sz="2800" u="sng" dirty="0" smtClean="0">
                <a:solidFill>
                  <a:srgbClr val="FFFF00"/>
                </a:solidFill>
              </a:rPr>
              <a:t>:</a:t>
            </a:r>
          </a:p>
          <a:p>
            <a:endParaRPr lang="en-US" sz="2800" u="sng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u="sng" dirty="0" smtClean="0"/>
              <a:t>    If</a:t>
            </a:r>
            <a:r>
              <a:rPr lang="en-US" sz="2800" dirty="0" smtClean="0"/>
              <a:t> </a:t>
            </a:r>
            <a:r>
              <a:rPr lang="en-US" sz="2800" dirty="0"/>
              <a:t>extrinsic muscle function is intact the </a:t>
            </a:r>
            <a:r>
              <a:rPr lang="en-US" sz="2800" dirty="0" err="1"/>
              <a:t>the</a:t>
            </a:r>
            <a:r>
              <a:rPr lang="en-US" sz="2800" dirty="0"/>
              <a:t> ring and little finger will claw, </a:t>
            </a:r>
            <a:r>
              <a:rPr lang="en-US" sz="2800" dirty="0" smtClean="0"/>
              <a:t>with </a:t>
            </a:r>
            <a:r>
              <a:rPr lang="en-US" sz="2800" dirty="0" err="1" smtClean="0"/>
              <a:t>hyperextention</a:t>
            </a:r>
            <a:r>
              <a:rPr lang="en-US" sz="2800" dirty="0" smtClean="0"/>
              <a:t> </a:t>
            </a:r>
            <a:r>
              <a:rPr lang="en-US" sz="2800" dirty="0"/>
              <a:t>of MP </a:t>
            </a:r>
            <a:r>
              <a:rPr lang="en-US" sz="2800" dirty="0" err="1"/>
              <a:t>Jt</a:t>
            </a:r>
            <a:r>
              <a:rPr lang="en-US" sz="2800" dirty="0"/>
              <a:t> and flexion of IP.</a:t>
            </a:r>
          </a:p>
          <a:p>
            <a:endParaRPr lang="en-US" sz="2800" dirty="0"/>
          </a:p>
        </p:txBody>
      </p:sp>
      <p:pic>
        <p:nvPicPr>
          <p:cNvPr id="95236" name="Picture 4" descr="DSCN57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5625" t="16667" r="26563" b="29167"/>
          <a:stretch>
            <a:fillRect/>
          </a:stretch>
        </p:blipFill>
        <p:spPr>
          <a:xfrm>
            <a:off x="4648200" y="1447800"/>
            <a:ext cx="4495800" cy="41195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6259" name="Picture 3" descr="DSCN57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5625" t="6250" r="7813" b="10417"/>
          <a:stretch>
            <a:fillRect/>
          </a:stretch>
        </p:blipFill>
        <p:spPr>
          <a:xfrm>
            <a:off x="1295400" y="533400"/>
            <a:ext cx="5486400" cy="4114800"/>
          </a:xfrm>
          <a:noFill/>
          <a:ln/>
        </p:spPr>
      </p:pic>
      <p:sp>
        <p:nvSpPr>
          <p:cNvPr id="96260" name="Oval 4"/>
          <p:cNvSpPr>
            <a:spLocks noChangeArrowheads="1"/>
          </p:cNvSpPr>
          <p:nvPr/>
        </p:nvSpPr>
        <p:spPr bwMode="auto">
          <a:xfrm>
            <a:off x="2514600" y="4800600"/>
            <a:ext cx="14478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Arial" charset="0"/>
              </a:rPr>
              <a:t>Distal u n</a:t>
            </a:r>
          </a:p>
          <a:p>
            <a:pPr algn="ctr"/>
            <a:r>
              <a:rPr lang="en-US" dirty="0">
                <a:latin typeface="Arial" charset="0"/>
              </a:rPr>
              <a:t> palsy</a:t>
            </a:r>
          </a:p>
          <a:p>
            <a:pPr algn="ctr"/>
            <a:r>
              <a:rPr lang="en-US" dirty="0">
                <a:latin typeface="Arial" charset="0"/>
              </a:rPr>
              <a:t> -</a:t>
            </a:r>
            <a:r>
              <a:rPr lang="en-US" dirty="0" smtClean="0">
                <a:latin typeface="Arial" charset="0"/>
              </a:rPr>
              <a:t>deformity</a:t>
            </a:r>
            <a:endParaRPr lang="en-US" dirty="0">
              <a:latin typeface="Arial" charset="0"/>
            </a:endParaRPr>
          </a:p>
          <a:p>
            <a:pPr algn="ctr" eaLnBrk="1" hangingPunct="1"/>
            <a:endParaRPr lang="en-US" dirty="0">
              <a:latin typeface="Arial" charset="0"/>
            </a:endParaRPr>
          </a:p>
        </p:txBody>
      </p:sp>
      <p:sp>
        <p:nvSpPr>
          <p:cNvPr id="96261" name="Oval 5"/>
          <p:cNvSpPr>
            <a:spLocks noChangeArrowheads="1"/>
          </p:cNvSpPr>
          <p:nvPr/>
        </p:nvSpPr>
        <p:spPr bwMode="auto">
          <a:xfrm>
            <a:off x="4572000" y="4572000"/>
            <a:ext cx="1676400" cy="1981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Pr0ximal u n </a:t>
            </a:r>
          </a:p>
          <a:p>
            <a:pPr algn="ctr"/>
            <a:r>
              <a:rPr lang="en-US">
                <a:latin typeface="Arial" charset="0"/>
              </a:rPr>
              <a:t>palsy</a:t>
            </a:r>
          </a:p>
          <a:p>
            <a:pPr algn="ctr">
              <a:buFontTx/>
              <a:buChar char="-"/>
            </a:pPr>
            <a:r>
              <a:rPr lang="en-US">
                <a:latin typeface="Arial" charset="0"/>
              </a:rPr>
              <a:t>lack of </a:t>
            </a:r>
          </a:p>
          <a:p>
            <a:pPr algn="ctr"/>
            <a:r>
              <a:rPr lang="en-US">
                <a:latin typeface="Arial" charset="0"/>
              </a:rPr>
              <a:t>deformity</a:t>
            </a:r>
          </a:p>
          <a:p>
            <a:pPr algn="ctr"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2</a:t>
            </a:r>
            <a:r>
              <a:rPr lang="en-US" u="sng" dirty="0" smtClean="0">
                <a:solidFill>
                  <a:srgbClr val="FFFF00"/>
                </a:solidFill>
              </a:rPr>
              <a:t>. </a:t>
            </a:r>
            <a:r>
              <a:rPr lang="en-US" sz="2800" b="1" u="sng" dirty="0" err="1" smtClean="0">
                <a:solidFill>
                  <a:srgbClr val="FFFF00"/>
                </a:solidFill>
              </a:rPr>
              <a:t>Bouviers</a:t>
            </a:r>
            <a:r>
              <a:rPr lang="en-US" sz="2800" b="1" u="sng" dirty="0" smtClean="0">
                <a:solidFill>
                  <a:srgbClr val="FFFF00"/>
                </a:solidFill>
              </a:rPr>
              <a:t>  maneuver</a:t>
            </a:r>
            <a:r>
              <a:rPr lang="en-US" sz="2800" b="1" u="sng" dirty="0">
                <a:solidFill>
                  <a:srgbClr val="FFFF00"/>
                </a:solidFill>
              </a:rPr>
              <a:t>, 1851</a:t>
            </a:r>
            <a:r>
              <a:rPr lang="en-US" sz="2800" b="1" dirty="0">
                <a:solidFill>
                  <a:srgbClr val="FFFF00"/>
                </a:solidFill>
              </a:rPr>
              <a:t> ;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If </a:t>
            </a:r>
            <a:r>
              <a:rPr lang="en-US" dirty="0"/>
              <a:t>hyper extension is passively prevented by dorsal </a:t>
            </a:r>
            <a:r>
              <a:rPr lang="en-US" dirty="0" smtClean="0"/>
              <a:t>pressure, </a:t>
            </a:r>
            <a:r>
              <a:rPr lang="en-US" dirty="0"/>
              <a:t>the extensor </a:t>
            </a:r>
            <a:r>
              <a:rPr lang="en-US" dirty="0" err="1"/>
              <a:t>digitorum</a:t>
            </a:r>
            <a:r>
              <a:rPr lang="en-US" dirty="0"/>
              <a:t> can extend the distal and middle phalanx.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686800" cy="5029200"/>
          </a:xfrm>
        </p:spPr>
        <p:txBody>
          <a:bodyPr/>
          <a:lstStyle/>
          <a:p>
            <a:endParaRPr lang="en-US" dirty="0"/>
          </a:p>
          <a:p>
            <a:r>
              <a:rPr lang="en-US" b="1" u="sng" dirty="0"/>
              <a:t>3</a:t>
            </a:r>
            <a:r>
              <a:rPr lang="en-US" sz="2800" b="1" u="sng" dirty="0" smtClean="0">
                <a:solidFill>
                  <a:srgbClr val="FFFF00"/>
                </a:solidFill>
              </a:rPr>
              <a:t>. Andre </a:t>
            </a:r>
            <a:r>
              <a:rPr lang="en-US" sz="2800" b="1" u="sng" dirty="0" err="1">
                <a:solidFill>
                  <a:srgbClr val="FFFF00"/>
                </a:solidFill>
              </a:rPr>
              <a:t>thomas</a:t>
            </a:r>
            <a:r>
              <a:rPr lang="en-US" sz="2800" b="1" u="sng" dirty="0">
                <a:solidFill>
                  <a:srgbClr val="FFFF00"/>
                </a:solidFill>
              </a:rPr>
              <a:t> sign 1917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b="1" dirty="0"/>
          </a:p>
          <a:p>
            <a:r>
              <a:rPr lang="en-US" dirty="0"/>
              <a:t>Increase in claw deformity when patient makes an effort to extend the fingers by flexing the wrist </a:t>
            </a:r>
          </a:p>
          <a:p>
            <a:r>
              <a:rPr lang="en-US" dirty="0"/>
              <a:t>This is due to  </a:t>
            </a:r>
            <a:r>
              <a:rPr lang="en-US" dirty="0" err="1"/>
              <a:t>to</a:t>
            </a:r>
            <a:r>
              <a:rPr lang="en-US" dirty="0"/>
              <a:t> </a:t>
            </a:r>
            <a:r>
              <a:rPr lang="en-US" dirty="0" err="1"/>
              <a:t>tenodesis</a:t>
            </a:r>
            <a:r>
              <a:rPr lang="en-US" dirty="0"/>
              <a:t> effect of the long extensor tendons.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8915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u="sng" dirty="0"/>
              <a:t>4</a:t>
            </a:r>
            <a:r>
              <a:rPr lang="en-US" b="1" u="sng" dirty="0" smtClean="0"/>
              <a:t>. </a:t>
            </a:r>
            <a:r>
              <a:rPr lang="en-US" sz="2800" b="1" u="sng" dirty="0" smtClean="0">
                <a:solidFill>
                  <a:srgbClr val="FFFF00"/>
                </a:solidFill>
              </a:rPr>
              <a:t>Cross </a:t>
            </a:r>
            <a:r>
              <a:rPr lang="en-US" sz="2800" b="1" u="sng" dirty="0">
                <a:solidFill>
                  <a:srgbClr val="FFFF00"/>
                </a:solidFill>
              </a:rPr>
              <a:t>your finger test (1980- Earle </a:t>
            </a:r>
            <a:r>
              <a:rPr lang="en-US" sz="2800" b="1" u="sng" dirty="0" err="1">
                <a:solidFill>
                  <a:srgbClr val="FFFF00"/>
                </a:solidFill>
              </a:rPr>
              <a:t>valstou</a:t>
            </a:r>
            <a:r>
              <a:rPr lang="en-US" sz="2800" b="1" u="sng" dirty="0" smtClean="0">
                <a:solidFill>
                  <a:srgbClr val="FFFF00"/>
                </a:solidFill>
              </a:rPr>
              <a:t>)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Inability </a:t>
            </a:r>
            <a:r>
              <a:rPr lang="en-US" dirty="0"/>
              <a:t>to cross the </a:t>
            </a:r>
            <a:r>
              <a:rPr lang="en-US" dirty="0" smtClean="0"/>
              <a:t>long </a:t>
            </a:r>
            <a:r>
              <a:rPr lang="en-US" dirty="0"/>
              <a:t>finger dorsally over the index </a:t>
            </a:r>
            <a:r>
              <a:rPr lang="en-US" dirty="0" smtClean="0"/>
              <a:t>finger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 </a:t>
            </a:r>
            <a:r>
              <a:rPr lang="en-US" dirty="0"/>
              <a:t>or index over the long finger when palm and fingers are </a:t>
            </a:r>
            <a:endParaRPr lang="en-US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 placed </a:t>
            </a:r>
            <a:r>
              <a:rPr lang="en-US" dirty="0"/>
              <a:t>on a flat surface  - </a:t>
            </a:r>
            <a:r>
              <a:rPr lang="en-US" b="1" dirty="0"/>
              <a:t>tests 1st </a:t>
            </a:r>
            <a:r>
              <a:rPr lang="en-US" b="1" dirty="0" err="1"/>
              <a:t>volar</a:t>
            </a:r>
            <a:r>
              <a:rPr lang="en-US" b="1" dirty="0"/>
              <a:t> </a:t>
            </a:r>
            <a:r>
              <a:rPr lang="en-US" b="1" dirty="0" err="1"/>
              <a:t>interosseous</a:t>
            </a:r>
            <a:r>
              <a:rPr lang="en-US" b="1" dirty="0"/>
              <a:t> and </a:t>
            </a:r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endParaRPr lang="en-US" b="1" dirty="0" smtClean="0"/>
          </a:p>
          <a:p>
            <a:pPr>
              <a:lnSpc>
                <a:spcPct val="90000"/>
              </a:lnSpc>
              <a:buNone/>
            </a:pPr>
            <a:r>
              <a:rPr lang="en-US" b="1" dirty="0" smtClean="0"/>
              <a:t>    </a:t>
            </a:r>
            <a:r>
              <a:rPr lang="en-US" b="1" dirty="0"/>
              <a:t>dorsal </a:t>
            </a:r>
            <a:r>
              <a:rPr lang="en-US" b="1" dirty="0" err="1"/>
              <a:t>interosseous</a:t>
            </a:r>
            <a:r>
              <a:rPr lang="en-US" b="1" dirty="0"/>
              <a:t> muscle.</a:t>
            </a:r>
          </a:p>
          <a:p>
            <a:pPr>
              <a:lnSpc>
                <a:spcPct val="90000"/>
              </a:lnSpc>
            </a:pPr>
            <a:endParaRPr lang="en-US" b="1" dirty="0"/>
          </a:p>
          <a:p>
            <a:pPr>
              <a:lnSpc>
                <a:spcPct val="90000"/>
              </a:lnSpc>
              <a:buNone/>
            </a:pPr>
            <a:endParaRPr lang="en-US" b="1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5105400" cy="4144963"/>
          </a:xfrm>
        </p:spPr>
        <p:txBody>
          <a:bodyPr/>
          <a:lstStyle/>
          <a:p>
            <a:r>
              <a:rPr lang="en-US" sz="2400" b="1" dirty="0"/>
              <a:t>5</a:t>
            </a:r>
            <a:r>
              <a:rPr lang="en-US" sz="2400" b="1" dirty="0" smtClean="0"/>
              <a:t>. Loss </a:t>
            </a:r>
            <a:r>
              <a:rPr lang="en-US" sz="2400" b="1" dirty="0"/>
              <a:t>of integration of MP and IP joints flexion because of paralysis of </a:t>
            </a:r>
            <a:r>
              <a:rPr lang="en-US" sz="2400" b="1" dirty="0" err="1"/>
              <a:t>lumbrical</a:t>
            </a:r>
            <a:r>
              <a:rPr lang="en-US" sz="2400" b="1" dirty="0"/>
              <a:t> muscles to </a:t>
            </a:r>
            <a:r>
              <a:rPr lang="en-US" sz="2400" b="1" dirty="0" err="1"/>
              <a:t>Rf</a:t>
            </a:r>
            <a:r>
              <a:rPr lang="en-US" sz="2400" b="1" dirty="0"/>
              <a:t> and LF</a:t>
            </a:r>
            <a:r>
              <a:rPr lang="en-US" sz="2400" b="1" dirty="0" smtClean="0"/>
              <a:t>.</a:t>
            </a:r>
          </a:p>
          <a:p>
            <a:r>
              <a:rPr lang="en-US" sz="2400" b="1" dirty="0" smtClean="0"/>
              <a:t>In </a:t>
            </a:r>
            <a:r>
              <a:rPr lang="en-US" sz="2400" b="1" dirty="0"/>
              <a:t>intrinsic </a:t>
            </a:r>
            <a:r>
              <a:rPr lang="en-US" sz="2400" b="1" dirty="0" err="1"/>
              <a:t>paralysis,MP</a:t>
            </a:r>
            <a:r>
              <a:rPr lang="en-US" sz="2400" b="1" dirty="0"/>
              <a:t> joint doesn’t flex </a:t>
            </a:r>
            <a:r>
              <a:rPr lang="en-US" sz="2400" b="1" dirty="0" err="1"/>
              <a:t>untill</a:t>
            </a:r>
            <a:r>
              <a:rPr lang="en-US" sz="2400" b="1" dirty="0"/>
              <a:t> IP joints have flexed </a:t>
            </a:r>
            <a:r>
              <a:rPr lang="en-US" sz="2400" b="1" dirty="0" err="1"/>
              <a:t>completely.the</a:t>
            </a:r>
            <a:r>
              <a:rPr lang="en-US" sz="2400" b="1" dirty="0"/>
              <a:t> fingers curls or rolls in palm and the objects pushed away instead of grasped.(flat-1961)</a:t>
            </a:r>
          </a:p>
          <a:p>
            <a:endParaRPr lang="en-US" sz="2400" b="1" dirty="0"/>
          </a:p>
        </p:txBody>
      </p:sp>
      <p:pic>
        <p:nvPicPr>
          <p:cNvPr id="91143" name="Picture 7" descr="DSCN58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4583" t="4688" r="12500" b="9375"/>
          <a:stretch>
            <a:fillRect/>
          </a:stretch>
        </p:blipFill>
        <p:spPr>
          <a:xfrm>
            <a:off x="5486400" y="1295400"/>
            <a:ext cx="3394075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sz="2800" dirty="0" smtClean="0">
                <a:solidFill>
                  <a:srgbClr val="FFFF00"/>
                </a:solidFill>
              </a:rPr>
              <a:t>. </a:t>
            </a:r>
            <a:r>
              <a:rPr lang="en-US" sz="2800" b="1" dirty="0">
                <a:solidFill>
                  <a:srgbClr val="FFFF00"/>
                </a:solidFill>
              </a:rPr>
              <a:t>Masse’s sign</a:t>
            </a:r>
            <a:r>
              <a:rPr lang="en-US" sz="2800" dirty="0">
                <a:solidFill>
                  <a:srgbClr val="FFFF00"/>
                </a:solidFill>
              </a:rPr>
              <a:t>: 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 smtClean="0"/>
              <a:t>    Flattened </a:t>
            </a:r>
            <a:r>
              <a:rPr lang="en-US" dirty="0"/>
              <a:t>metacarpal (</a:t>
            </a:r>
            <a:r>
              <a:rPr lang="en-US" dirty="0" err="1"/>
              <a:t>palmar</a:t>
            </a:r>
            <a:r>
              <a:rPr lang="en-US" dirty="0"/>
              <a:t>) arch and loss of </a:t>
            </a:r>
            <a:r>
              <a:rPr lang="en-US" dirty="0" err="1"/>
              <a:t>hypothenar</a:t>
            </a:r>
            <a:r>
              <a:rPr lang="en-US" dirty="0"/>
              <a:t> </a:t>
            </a:r>
            <a:r>
              <a:rPr lang="en-US" dirty="0" smtClean="0"/>
              <a:t>eminence</a:t>
            </a:r>
          </a:p>
          <a:p>
            <a:pPr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7</a:t>
            </a:r>
            <a:r>
              <a:rPr lang="en-US" sz="2800" b="1" u="sng" dirty="0" smtClean="0">
                <a:solidFill>
                  <a:srgbClr val="FFFF00"/>
                </a:solidFill>
              </a:rPr>
              <a:t>. </a:t>
            </a:r>
            <a:r>
              <a:rPr lang="en-US" sz="2800" b="1" u="sng" dirty="0" err="1" smtClean="0">
                <a:solidFill>
                  <a:srgbClr val="FFFF00"/>
                </a:solidFill>
              </a:rPr>
              <a:t>Pitrese</a:t>
            </a:r>
            <a:r>
              <a:rPr lang="en-US" sz="2800" b="1" u="sng" dirty="0" smtClean="0">
                <a:solidFill>
                  <a:srgbClr val="FFFF00"/>
                </a:solidFill>
              </a:rPr>
              <a:t> </a:t>
            </a:r>
            <a:r>
              <a:rPr lang="en-US" sz="2800" b="1" u="sng" dirty="0" err="1" smtClean="0">
                <a:solidFill>
                  <a:srgbClr val="FFFF00"/>
                </a:solidFill>
              </a:rPr>
              <a:t>testut</a:t>
            </a:r>
            <a:r>
              <a:rPr lang="en-US" sz="2800" b="1" u="sng" dirty="0" smtClean="0">
                <a:solidFill>
                  <a:srgbClr val="FFFF00"/>
                </a:solidFill>
              </a:rPr>
              <a:t> sign(1925)</a:t>
            </a:r>
            <a:r>
              <a:rPr lang="en-US" sz="2800" dirty="0" smtClean="0">
                <a:solidFill>
                  <a:srgbClr val="FFFF00"/>
                </a:solidFill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 Loss of active adduction and abduction of fingers due to paralysis of </a:t>
            </a:r>
            <a:r>
              <a:rPr lang="en-US" dirty="0" err="1" smtClean="0"/>
              <a:t>interossei</a:t>
            </a:r>
            <a:r>
              <a:rPr lang="en-US" dirty="0" smtClean="0"/>
              <a:t> and </a:t>
            </a:r>
            <a:r>
              <a:rPr lang="en-US" dirty="0" err="1" smtClean="0"/>
              <a:t>hypothenar</a:t>
            </a:r>
            <a:r>
              <a:rPr lang="en-US" dirty="0" smtClean="0"/>
              <a:t> muscles.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 Because there is also paralysis of Adductor </a:t>
            </a:r>
            <a:r>
              <a:rPr lang="en-US" dirty="0" err="1" smtClean="0"/>
              <a:t>Pollicis</a:t>
            </a:r>
            <a:r>
              <a:rPr lang="en-US" dirty="0" smtClean="0"/>
              <a:t> tips of extended digits can not brought into cone.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    The resulting effect is impairment of precision grip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Ideal organ to identify a person; as everyone is born with unique finger prints &amp; palm impression.</a:t>
            </a:r>
          </a:p>
          <a:p>
            <a:r>
              <a:rPr lang="en-US"/>
              <a:t>Most of the persons show dexterity, with &gt; 90% are Rt. Dominated. A few are ambidextrous.    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solidFill>
                  <a:schemeClr val="tx1"/>
                </a:solidFill>
              </a:rPr>
              <a:t>Impairment of precision grip: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   Pitre-Testut’sign(1925):  </a:t>
            </a:r>
            <a:br>
              <a:rPr lang="en-US" sz="4000">
                <a:solidFill>
                  <a:schemeClr val="tx1"/>
                </a:solidFill>
              </a:rPr>
            </a:b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1095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2575" y="1600200"/>
            <a:ext cx="6037263" cy="45307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9</a:t>
            </a:r>
            <a:r>
              <a:rPr lang="en-US" b="1" u="sng" dirty="0" smtClean="0"/>
              <a:t>. </a:t>
            </a:r>
            <a:r>
              <a:rPr lang="en-US" sz="2800" b="1" u="sng" dirty="0" err="1" smtClean="0">
                <a:solidFill>
                  <a:srgbClr val="FFFF00"/>
                </a:solidFill>
              </a:rPr>
              <a:t>Wartenberg’s</a:t>
            </a:r>
            <a:r>
              <a:rPr lang="en-US" sz="2800" b="1" u="sng" dirty="0" smtClean="0">
                <a:solidFill>
                  <a:srgbClr val="FFFF00"/>
                </a:solidFill>
              </a:rPr>
              <a:t> </a:t>
            </a:r>
            <a:r>
              <a:rPr lang="en-US" sz="2800" b="1" u="sng" dirty="0">
                <a:solidFill>
                  <a:srgbClr val="FFFF00"/>
                </a:solidFill>
              </a:rPr>
              <a:t>sign(1930</a:t>
            </a:r>
            <a:r>
              <a:rPr lang="en-US" sz="2800" b="1" u="sng" dirty="0" smtClean="0">
                <a:solidFill>
                  <a:srgbClr val="FFFF00"/>
                </a:solidFill>
              </a:rPr>
              <a:t>)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There is inability to adduct  extended Lf to RF.</a:t>
            </a:r>
          </a:p>
          <a:p>
            <a:r>
              <a:rPr lang="en-US" dirty="0"/>
              <a:t>It is </a:t>
            </a:r>
            <a:r>
              <a:rPr lang="en-US" dirty="0" err="1"/>
              <a:t>charactrestic</a:t>
            </a:r>
            <a:r>
              <a:rPr lang="en-US" dirty="0"/>
              <a:t> of isolated deep motor branch involvement, in which the functioning </a:t>
            </a:r>
            <a:r>
              <a:rPr lang="en-US" dirty="0" smtClean="0"/>
              <a:t> extensor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r>
              <a:rPr lang="en-US" dirty="0"/>
              <a:t> is unopposed by </a:t>
            </a:r>
            <a:r>
              <a:rPr lang="en-US" dirty="0" err="1"/>
              <a:t>paralysed</a:t>
            </a:r>
            <a:r>
              <a:rPr lang="en-US" dirty="0"/>
              <a:t> </a:t>
            </a:r>
            <a:r>
              <a:rPr lang="en-US" dirty="0" err="1"/>
              <a:t>palmar</a:t>
            </a:r>
            <a:r>
              <a:rPr lang="en-US" dirty="0"/>
              <a:t> </a:t>
            </a:r>
            <a:r>
              <a:rPr lang="en-US" dirty="0" err="1"/>
              <a:t>interossei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b="1" u="sng" dirty="0" err="1"/>
              <a:t>Wartenberg’s</a:t>
            </a:r>
            <a:r>
              <a:rPr lang="en-US" b="1" u="sng" dirty="0"/>
              <a:t> sign</a:t>
            </a:r>
          </a:p>
        </p:txBody>
      </p:sp>
      <p:pic>
        <p:nvPicPr>
          <p:cNvPr id="1054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2575" y="1600200"/>
            <a:ext cx="6037263" cy="45307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Thumb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1</a:t>
            </a:r>
            <a:r>
              <a:rPr lang="en-US" sz="2800" b="1" dirty="0">
                <a:solidFill>
                  <a:srgbClr val="FFFF00"/>
                </a:solidFill>
              </a:rPr>
              <a:t>. </a:t>
            </a:r>
            <a:r>
              <a:rPr lang="en-US" sz="2800" b="1" dirty="0" err="1">
                <a:solidFill>
                  <a:srgbClr val="FFFF00"/>
                </a:solidFill>
              </a:rPr>
              <a:t>Jeannes</a:t>
            </a:r>
            <a:r>
              <a:rPr lang="en-US" sz="2800" b="1" dirty="0">
                <a:solidFill>
                  <a:srgbClr val="FFFF00"/>
                </a:solidFill>
              </a:rPr>
              <a:t> sign(1915</a:t>
            </a:r>
            <a:r>
              <a:rPr lang="en-US" dirty="0"/>
              <a:t>) </a:t>
            </a:r>
            <a:endParaRPr lang="en-US" dirty="0" smtClean="0"/>
          </a:p>
          <a:p>
            <a:pPr>
              <a:buFont typeface="Wingdings" pitchFamily="2" charset="2"/>
              <a:buNone/>
            </a:pPr>
            <a:r>
              <a:rPr lang="en-US" dirty="0" smtClean="0"/>
              <a:t>    </a:t>
            </a:r>
            <a:r>
              <a:rPr lang="en-US" dirty="0"/>
              <a:t>T</a:t>
            </a:r>
            <a:r>
              <a:rPr lang="en-US" dirty="0" smtClean="0"/>
              <a:t>here </a:t>
            </a:r>
            <a:r>
              <a:rPr lang="en-US" dirty="0"/>
              <a:t>is loss of lateral or key pinch of thumb, </a:t>
            </a:r>
            <a:r>
              <a:rPr lang="en-US" dirty="0" smtClean="0"/>
              <a:t>because </a:t>
            </a:r>
            <a:r>
              <a:rPr lang="en-US" dirty="0"/>
              <a:t>of paralysis of Adductor </a:t>
            </a:r>
            <a:r>
              <a:rPr lang="en-US" dirty="0" err="1"/>
              <a:t>Pollicis</a:t>
            </a:r>
            <a:r>
              <a:rPr lang="en-US" dirty="0"/>
              <a:t> 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2. </a:t>
            </a:r>
            <a:r>
              <a:rPr lang="en-US" sz="2800" b="1" dirty="0" err="1" smtClean="0">
                <a:solidFill>
                  <a:srgbClr val="FFFF00"/>
                </a:solidFill>
              </a:rPr>
              <a:t>Froment’s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sign: </a:t>
            </a:r>
          </a:p>
          <a:p>
            <a:r>
              <a:rPr lang="en-US" sz="2800" dirty="0" err="1"/>
              <a:t>Hyperflexion</a:t>
            </a:r>
            <a:r>
              <a:rPr lang="en-US" sz="2800" dirty="0"/>
              <a:t> of IP </a:t>
            </a:r>
            <a:r>
              <a:rPr lang="en-US" sz="2800" dirty="0" err="1"/>
              <a:t>Jt</a:t>
            </a:r>
            <a:r>
              <a:rPr lang="en-US" sz="2800" dirty="0"/>
              <a:t> of thumb may occur while attempting to perform a lateral pinch.</a:t>
            </a:r>
          </a:p>
          <a:p>
            <a:r>
              <a:rPr lang="en-US" sz="2800" dirty="0"/>
              <a:t>Due to </a:t>
            </a:r>
            <a:r>
              <a:rPr lang="en-US" sz="2800" dirty="0" err="1"/>
              <a:t>exccesive</a:t>
            </a:r>
            <a:r>
              <a:rPr lang="en-US" sz="2800" dirty="0"/>
              <a:t> use of FPL</a:t>
            </a:r>
          </a:p>
        </p:txBody>
      </p:sp>
      <p:pic>
        <p:nvPicPr>
          <p:cNvPr id="9933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347913"/>
            <a:ext cx="4038600" cy="3524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u="sng" dirty="0"/>
              <a:t>3</a:t>
            </a:r>
            <a:r>
              <a:rPr lang="en-US" sz="2800" b="1" u="sng" dirty="0" smtClean="0">
                <a:solidFill>
                  <a:srgbClr val="FFFF00"/>
                </a:solidFill>
              </a:rPr>
              <a:t>. </a:t>
            </a:r>
            <a:r>
              <a:rPr lang="en-US" sz="2800" b="1" u="sng" dirty="0" err="1" smtClean="0">
                <a:solidFill>
                  <a:srgbClr val="FFFF00"/>
                </a:solidFill>
              </a:rPr>
              <a:t>Bunnel’s</a:t>
            </a:r>
            <a:r>
              <a:rPr lang="en-US" sz="2800" b="1" u="sng" dirty="0" smtClean="0">
                <a:solidFill>
                  <a:srgbClr val="FFFF00"/>
                </a:solidFill>
              </a:rPr>
              <a:t> </a:t>
            </a:r>
            <a:r>
              <a:rPr lang="en-US" sz="2800" b="1" u="sng" dirty="0">
                <a:solidFill>
                  <a:srgbClr val="FFFF00"/>
                </a:solidFill>
              </a:rPr>
              <a:t>O sign (1956):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When </a:t>
            </a:r>
            <a:r>
              <a:rPr lang="en-US" sz="2400" dirty="0"/>
              <a:t>patient makes a pulp to pulp pinch with thumb and index finger </a:t>
            </a:r>
            <a:r>
              <a:rPr lang="en-US" sz="2400" dirty="0" smtClean="0"/>
              <a:t>,there </a:t>
            </a:r>
            <a:r>
              <a:rPr lang="en-US" sz="2400" dirty="0"/>
              <a:t>is combined hyper flexion at IP </a:t>
            </a:r>
            <a:r>
              <a:rPr lang="en-US" sz="2400" dirty="0" smtClean="0"/>
              <a:t>Joint  </a:t>
            </a:r>
            <a:r>
              <a:rPr lang="en-US" sz="2400" dirty="0"/>
              <a:t>and hyperextension at MP joint </a:t>
            </a:r>
            <a:r>
              <a:rPr lang="en-US" sz="2400" dirty="0" smtClean="0"/>
              <a:t> which makes </a:t>
            </a:r>
            <a:r>
              <a:rPr lang="en-US" sz="2400" dirty="0"/>
              <a:t>a circle </a:t>
            </a:r>
            <a:r>
              <a:rPr lang="en-US" sz="2400" dirty="0" smtClean="0"/>
              <a:t> instead </a:t>
            </a:r>
            <a:r>
              <a:rPr lang="en-US" sz="2400" dirty="0"/>
              <a:t>of  a spindle which occurs in a </a:t>
            </a:r>
            <a:r>
              <a:rPr lang="en-US" sz="2400" dirty="0" smtClean="0"/>
              <a:t>normal person.</a:t>
            </a:r>
            <a:endParaRPr lang="en-US" sz="2400" dirty="0"/>
          </a:p>
        </p:txBody>
      </p:sp>
      <p:pic>
        <p:nvPicPr>
          <p:cNvPr id="1003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347913"/>
            <a:ext cx="4038600" cy="30337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extrinsic muscles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u="sng" dirty="0"/>
              <a:t>1</a:t>
            </a:r>
            <a:r>
              <a:rPr lang="en-US" sz="2800" b="1" u="sng" dirty="0" smtClean="0">
                <a:solidFill>
                  <a:srgbClr val="FFFF00"/>
                </a:solidFill>
              </a:rPr>
              <a:t>. Pollock’s </a:t>
            </a:r>
            <a:r>
              <a:rPr lang="en-US" sz="2800" b="1" u="sng" dirty="0">
                <a:solidFill>
                  <a:srgbClr val="FFFF00"/>
                </a:solidFill>
              </a:rPr>
              <a:t>sign(1919</a:t>
            </a:r>
            <a:r>
              <a:rPr lang="en-US" sz="2800" b="1" u="sng" dirty="0" smtClean="0">
                <a:solidFill>
                  <a:srgbClr val="FFFF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Loss </a:t>
            </a:r>
            <a:r>
              <a:rPr lang="en-US" dirty="0"/>
              <a:t>of extrinsic power to </a:t>
            </a:r>
            <a:r>
              <a:rPr lang="en-US" dirty="0" err="1"/>
              <a:t>ulnar</a:t>
            </a:r>
            <a:r>
              <a:rPr lang="en-US" dirty="0"/>
              <a:t> nerve innervated portion of </a:t>
            </a:r>
            <a:r>
              <a:rPr lang="en-US" dirty="0" err="1"/>
              <a:t>FDP,with</a:t>
            </a:r>
            <a:r>
              <a:rPr lang="en-US" dirty="0"/>
              <a:t> inability to flex DP of RF and LF.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u="sng" dirty="0"/>
              <a:t>2</a:t>
            </a:r>
            <a:r>
              <a:rPr lang="en-US" sz="2800" b="1" u="sng" dirty="0" smtClean="0">
                <a:solidFill>
                  <a:srgbClr val="FFFF00"/>
                </a:solidFill>
              </a:rPr>
              <a:t>. Bowden </a:t>
            </a:r>
            <a:r>
              <a:rPr lang="en-US" sz="2800" b="1" u="sng" dirty="0">
                <a:solidFill>
                  <a:srgbClr val="FFFF00"/>
                </a:solidFill>
              </a:rPr>
              <a:t>&amp; Napier(1961</a:t>
            </a:r>
            <a:r>
              <a:rPr lang="en-US" sz="2800" b="1" u="sng" dirty="0" smtClean="0">
                <a:solidFill>
                  <a:srgbClr val="FFFF00"/>
                </a:solidFill>
              </a:rPr>
              <a:t>): </a:t>
            </a:r>
            <a:r>
              <a:rPr lang="en-US" dirty="0" smtClean="0"/>
              <a:t>Partial </a:t>
            </a:r>
            <a:r>
              <a:rPr lang="en-US" dirty="0"/>
              <a:t>loss of wrist flexion because of paralysis of FCU.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Loss </a:t>
            </a:r>
            <a:r>
              <a:rPr lang="en-US" dirty="0"/>
              <a:t>of sensibility function lost in </a:t>
            </a:r>
            <a:r>
              <a:rPr lang="en-US" dirty="0" err="1"/>
              <a:t>ulnar</a:t>
            </a:r>
            <a:r>
              <a:rPr lang="en-US" dirty="0"/>
              <a:t> nerve palsy  over </a:t>
            </a:r>
            <a:r>
              <a:rPr lang="en-US" dirty="0" err="1"/>
              <a:t>volar</a:t>
            </a:r>
            <a:r>
              <a:rPr lang="en-US" dirty="0"/>
              <a:t> aspect of LF and </a:t>
            </a:r>
            <a:r>
              <a:rPr lang="en-US" dirty="0" err="1"/>
              <a:t>ulnar</a:t>
            </a:r>
            <a:r>
              <a:rPr lang="en-US" dirty="0"/>
              <a:t> aspect of  </a:t>
            </a:r>
            <a:r>
              <a:rPr lang="en-US" dirty="0" err="1"/>
              <a:t>volar</a:t>
            </a:r>
            <a:r>
              <a:rPr lang="en-US" dirty="0"/>
              <a:t> side of RF.</a:t>
            </a:r>
          </a:p>
          <a:p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/>
              <a:t>high / proximal </a:t>
            </a:r>
            <a:r>
              <a:rPr lang="en-US" dirty="0" err="1"/>
              <a:t>ulnar</a:t>
            </a:r>
            <a:r>
              <a:rPr lang="en-US" dirty="0"/>
              <a:t> nerve </a:t>
            </a:r>
            <a:r>
              <a:rPr lang="en-US" dirty="0" smtClean="0"/>
              <a:t>palsy, </a:t>
            </a:r>
            <a:r>
              <a:rPr lang="en-US" dirty="0"/>
              <a:t>additional sensibility loss over –</a:t>
            </a:r>
            <a:r>
              <a:rPr lang="en-US" dirty="0" err="1"/>
              <a:t>dorso</a:t>
            </a:r>
            <a:r>
              <a:rPr lang="en-US" dirty="0"/>
              <a:t> </a:t>
            </a:r>
            <a:r>
              <a:rPr lang="en-US" dirty="0" err="1"/>
              <a:t>ulnar</a:t>
            </a:r>
            <a:r>
              <a:rPr lang="en-US" dirty="0"/>
              <a:t> aspect of palm and dorsal aspect of LF.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315913"/>
            <a:ext cx="9144000" cy="1143001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  <a:latin typeface="Arial" charset="0"/>
              </a:rPr>
              <a:t>CLAW HAND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5538"/>
            <a:ext cx="6516688" cy="623728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solidFill>
                  <a:srgbClr val="FF0000"/>
                </a:solidFill>
                <a:latin typeface="Arial" charset="0"/>
              </a:rPr>
              <a:t>ASSESSMENT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latin typeface="Arial" charset="0"/>
              </a:rPr>
              <a:t>Neurological status:  </a:t>
            </a:r>
            <a:r>
              <a:rPr lang="en-GB" sz="2800" b="1" dirty="0" err="1">
                <a:latin typeface="Arial" charset="0"/>
              </a:rPr>
              <a:t>Ulnar</a:t>
            </a:r>
            <a:endParaRPr lang="en-GB" sz="2800" b="1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					   Median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					   Radial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latin typeface="Arial" charset="0"/>
              </a:rPr>
              <a:t>Joint mobility : Unassisted angle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	esp. at PIP	  Assisted angle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				  Contracture angle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latin typeface="Arial" charset="0"/>
              </a:rPr>
              <a:t>Skin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solidFill>
                <a:srgbClr val="FFFF66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dirty="0"/>
          </a:p>
        </p:txBody>
      </p:sp>
      <p:pic>
        <p:nvPicPr>
          <p:cNvPr id="453636" name="Picture 4" descr="ANGL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607" r="13956"/>
          <a:stretch>
            <a:fillRect/>
          </a:stretch>
        </p:blipFill>
        <p:spPr>
          <a:xfrm>
            <a:off x="6845300" y="476250"/>
            <a:ext cx="2298700" cy="6381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  <a:latin typeface="Arial" charset="0"/>
              </a:rPr>
              <a:t>CLAW HAND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5794375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GB" sz="2800" b="1" dirty="0">
                <a:solidFill>
                  <a:srgbClr val="FF0000"/>
                </a:solidFill>
                <a:latin typeface="Arial" charset="0"/>
              </a:rPr>
              <a:t>ASSESSMENT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latin typeface="Arial" charset="0"/>
              </a:rPr>
              <a:t>Capsule &amp; other </a:t>
            </a:r>
            <a:r>
              <a:rPr lang="en-GB" sz="2400" b="1" dirty="0" err="1">
                <a:latin typeface="Arial" charset="0"/>
              </a:rPr>
              <a:t>ligamentous</a:t>
            </a:r>
            <a:r>
              <a:rPr lang="en-GB" sz="2400" b="1" dirty="0">
                <a:latin typeface="Arial" charset="0"/>
              </a:rPr>
              <a:t> structures</a:t>
            </a:r>
          </a:p>
          <a:p>
            <a:pPr>
              <a:lnSpc>
                <a:spcPct val="80000"/>
              </a:lnSpc>
            </a:pPr>
            <a:endParaRPr lang="en-GB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 err="1">
                <a:latin typeface="Arial" charset="0"/>
              </a:rPr>
              <a:t>Musculotendinous</a:t>
            </a:r>
            <a:r>
              <a:rPr lang="en-GB" sz="2400" b="1" dirty="0">
                <a:latin typeface="Arial" charset="0"/>
              </a:rPr>
              <a:t> assembly esp. integrity of extensor expansion, status of finger tendons</a:t>
            </a:r>
          </a:p>
          <a:p>
            <a:pPr>
              <a:lnSpc>
                <a:spcPct val="80000"/>
              </a:lnSpc>
            </a:pPr>
            <a:endParaRPr lang="en-GB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latin typeface="Arial" charset="0"/>
              </a:rPr>
              <a:t>Hyper mobile joints</a:t>
            </a:r>
          </a:p>
          <a:p>
            <a:pPr>
              <a:lnSpc>
                <a:spcPct val="80000"/>
              </a:lnSpc>
            </a:pPr>
            <a:endParaRPr lang="en-GB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latin typeface="Arial" charset="0"/>
              </a:rPr>
              <a:t>Mechanical defects: Intrinsic plus deformity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GB" sz="2400" b="1" dirty="0">
                <a:latin typeface="Arial" charset="0"/>
              </a:rPr>
              <a:t>				        Hooding deformity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GB" sz="2400" b="1" dirty="0">
                <a:latin typeface="Arial" charset="0"/>
              </a:rPr>
              <a:t>				        </a:t>
            </a:r>
            <a:r>
              <a:rPr lang="en-GB" sz="2400" b="1" dirty="0" err="1">
                <a:latin typeface="Arial" charset="0"/>
              </a:rPr>
              <a:t>Ankylosis</a:t>
            </a:r>
            <a:r>
              <a:rPr lang="en-GB" sz="2400" b="1" dirty="0">
                <a:latin typeface="Arial" charset="0"/>
              </a:rPr>
              <a:t> of joint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GB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latin typeface="Arial" charset="0"/>
              </a:rPr>
              <a:t>Intelligence of patient &amp; occupation</a:t>
            </a:r>
          </a:p>
          <a:p>
            <a:pPr>
              <a:lnSpc>
                <a:spcPct val="80000"/>
              </a:lnSpc>
            </a:pPr>
            <a:endParaRPr lang="en-GB" sz="24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400" b="1" dirty="0">
                <a:latin typeface="Arial" charset="0"/>
              </a:rPr>
              <a:t>Extent of disability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Functions of hand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Sensory function of touch &amp; the function of apprehension.</a:t>
            </a:r>
          </a:p>
          <a:p>
            <a:r>
              <a:rPr lang="en-US"/>
              <a:t>Gesture through positions of hands. </a:t>
            </a:r>
          </a:p>
          <a:p>
            <a:r>
              <a:rPr lang="en-US"/>
              <a:t>Visceral function in carrying food to mouth.</a:t>
            </a:r>
          </a:p>
          <a:p>
            <a:r>
              <a:rPr lang="en-US"/>
              <a:t>Functions relating to body care.</a:t>
            </a:r>
          </a:p>
          <a:p>
            <a:r>
              <a:rPr lang="en-US"/>
              <a:t>Thermoregulatory function.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 err="1"/>
              <a:t>Assesment</a:t>
            </a:r>
            <a:r>
              <a:rPr lang="en-US" dirty="0"/>
              <a:t> of angles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</a:t>
            </a:r>
            <a:r>
              <a:rPr lang="en-US" dirty="0" smtClean="0"/>
              <a:t>. </a:t>
            </a:r>
            <a:r>
              <a:rPr lang="en-US" b="1" dirty="0">
                <a:solidFill>
                  <a:srgbClr val="FFFF00"/>
                </a:solidFill>
              </a:rPr>
              <a:t>U</a:t>
            </a:r>
            <a:r>
              <a:rPr lang="en-US" b="1" dirty="0" smtClean="0">
                <a:solidFill>
                  <a:srgbClr val="FFFF00"/>
                </a:solidFill>
              </a:rPr>
              <a:t>nassisted </a:t>
            </a:r>
            <a:r>
              <a:rPr lang="en-US" b="1" dirty="0">
                <a:solidFill>
                  <a:srgbClr val="FFFF00"/>
                </a:solidFill>
              </a:rPr>
              <a:t>angle</a:t>
            </a:r>
            <a:r>
              <a:rPr lang="en-US" dirty="0"/>
              <a:t>: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Pt </a:t>
            </a:r>
            <a:r>
              <a:rPr lang="en-US" dirty="0"/>
              <a:t>is asked to maintain </a:t>
            </a:r>
            <a:r>
              <a:rPr lang="en-US" dirty="0" err="1"/>
              <a:t>lumbrical</a:t>
            </a:r>
            <a:r>
              <a:rPr lang="en-US" dirty="0"/>
              <a:t> </a:t>
            </a:r>
            <a:r>
              <a:rPr lang="en-US" dirty="0" smtClean="0"/>
              <a:t>position </a:t>
            </a:r>
            <a:r>
              <a:rPr lang="en-US" dirty="0"/>
              <a:t>, examiner measures the extension deficit at PIP Jt.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More </a:t>
            </a:r>
            <a:r>
              <a:rPr lang="en-US" dirty="0"/>
              <a:t>the deficit </a:t>
            </a:r>
            <a:r>
              <a:rPr lang="en-US" dirty="0" smtClean="0"/>
              <a:t> – </a:t>
            </a:r>
            <a:r>
              <a:rPr lang="en-US" dirty="0"/>
              <a:t>less likelihood of complete </a:t>
            </a:r>
            <a:r>
              <a:rPr lang="en-US" dirty="0" smtClean="0"/>
              <a:t>correction</a:t>
            </a:r>
          </a:p>
          <a:p>
            <a:r>
              <a:rPr lang="en-US" dirty="0" smtClean="0"/>
              <a:t>2. </a:t>
            </a:r>
            <a:r>
              <a:rPr lang="en-US" b="1" dirty="0" smtClean="0">
                <a:solidFill>
                  <a:srgbClr val="FFFF00"/>
                </a:solidFill>
              </a:rPr>
              <a:t>Assisted angle</a:t>
            </a:r>
            <a:r>
              <a:rPr lang="en-US" dirty="0" smtClean="0"/>
              <a:t>: </a:t>
            </a:r>
          </a:p>
          <a:p>
            <a:pPr>
              <a:buNone/>
            </a:pPr>
            <a:r>
              <a:rPr lang="en-US" dirty="0" smtClean="0"/>
              <a:t>    The examiner supports the fingers to maintain MP flexion and instruct the patient to extend IP Jt. In absence of contracture this angle should become 0 .</a:t>
            </a:r>
          </a:p>
          <a:p>
            <a:pPr>
              <a:buFontTx/>
              <a:buChar char="-"/>
            </a:pPr>
            <a:r>
              <a:rPr lang="en-US" dirty="0" smtClean="0"/>
              <a:t>Can be used as a prognostic indicator</a:t>
            </a:r>
          </a:p>
          <a:p>
            <a:pPr>
              <a:buFontTx/>
              <a:buChar char="-"/>
            </a:pPr>
            <a:r>
              <a:rPr lang="en-US" dirty="0" smtClean="0"/>
              <a:t>It reveals defect in line of tendon forces.</a:t>
            </a:r>
          </a:p>
          <a:p>
            <a:pPr>
              <a:buFontTx/>
              <a:buChar char="-"/>
            </a:pPr>
            <a:r>
              <a:rPr lang="en-US" dirty="0" smtClean="0"/>
              <a:t>Long extensors not able to extend IP joint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b="1" dirty="0" smtClean="0">
                <a:solidFill>
                  <a:srgbClr val="FFFF00"/>
                </a:solidFill>
              </a:rPr>
              <a:t>Contracture </a:t>
            </a:r>
            <a:r>
              <a:rPr lang="en-US" b="1" dirty="0">
                <a:solidFill>
                  <a:srgbClr val="FFFF00"/>
                </a:solidFill>
              </a:rPr>
              <a:t>angle</a:t>
            </a:r>
            <a:r>
              <a:rPr lang="en-US" dirty="0"/>
              <a:t>: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It </a:t>
            </a:r>
            <a:r>
              <a:rPr lang="en-US" dirty="0"/>
              <a:t>is the angle by which the finger falls short of full extension at the PIP joint even when passively extended by the examiner.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    Can </a:t>
            </a:r>
            <a:r>
              <a:rPr lang="en-US" dirty="0"/>
              <a:t>be due to skin contracture or </a:t>
            </a:r>
            <a:r>
              <a:rPr lang="en-US" dirty="0" err="1"/>
              <a:t>volar</a:t>
            </a:r>
            <a:r>
              <a:rPr lang="en-US" dirty="0"/>
              <a:t> plate or capsular contraction.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Photograph of angle measurement</a:t>
            </a:r>
          </a:p>
        </p:txBody>
      </p:sp>
      <p:pic>
        <p:nvPicPr>
          <p:cNvPr id="198664" name="Picture 8" descr="DSC036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51088"/>
            <a:ext cx="4038600" cy="3028950"/>
          </a:xfrm>
          <a:ln/>
        </p:spPr>
      </p:pic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609600" y="236220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UNASSISTED ANGLE</a:t>
            </a:r>
          </a:p>
        </p:txBody>
      </p:sp>
      <p:pic>
        <p:nvPicPr>
          <p:cNvPr id="198677" name="Picture 21" descr="DSC037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07000" y="1600200"/>
            <a:ext cx="2919413" cy="2189163"/>
          </a:xfrm>
          <a:ln/>
        </p:spPr>
      </p:pic>
      <p:pic>
        <p:nvPicPr>
          <p:cNvPr id="198678" name="Picture 22" descr="DSC0374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4038600"/>
            <a:ext cx="3605213" cy="2703513"/>
          </a:xfrm>
          <a:ln/>
        </p:spPr>
      </p:pic>
      <p:sp>
        <p:nvSpPr>
          <p:cNvPr id="198679" name="Text Box 23"/>
          <p:cNvSpPr txBox="1">
            <a:spLocks noChangeArrowheads="1"/>
          </p:cNvSpPr>
          <p:nvPr/>
        </p:nvSpPr>
        <p:spPr bwMode="auto">
          <a:xfrm>
            <a:off x="5334000" y="1676400"/>
            <a:ext cx="2668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Assisted angle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4800600" y="4191000"/>
            <a:ext cx="3259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Contracture angle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Goniometer</a:t>
            </a:r>
          </a:p>
        </p:txBody>
      </p:sp>
      <p:pic>
        <p:nvPicPr>
          <p:cNvPr id="208902" name="Picture 6" descr="DSC0358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90800"/>
            <a:ext cx="4419600" cy="3314700"/>
          </a:xfrm>
        </p:spPr>
      </p:pic>
      <p:pic>
        <p:nvPicPr>
          <p:cNvPr id="208903" name="Picture 7" descr="DSC035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2590800"/>
            <a:ext cx="4419600" cy="3314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Severity of deformity</a:t>
            </a:r>
            <a:endParaRPr lang="en-IN"/>
          </a:p>
        </p:txBody>
      </p:sp>
      <p:graphicFrame>
        <p:nvGraphicFramePr>
          <p:cNvPr id="285699" name="Object 3"/>
          <p:cNvGraphicFramePr>
            <a:graphicFrameLocks noChangeAspect="1"/>
          </p:cNvGraphicFramePr>
          <p:nvPr>
            <p:ph idx="1"/>
          </p:nvPr>
        </p:nvGraphicFramePr>
        <p:xfrm>
          <a:off x="-5486400" y="2514600"/>
          <a:ext cx="21742400" cy="3744913"/>
        </p:xfrm>
        <a:graphic>
          <a:graphicData uri="http://schemas.openxmlformats.org/presentationml/2006/ole">
            <p:oleObj spid="_x0000_s7170" name="Document" r:id="rId3" imgW="5401472" imgH="930865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Classification according to joint </a:t>
            </a:r>
            <a:r>
              <a:rPr lang="en-US" sz="3200" b="1" u="sng" dirty="0" smtClean="0"/>
              <a:t>status(Anderson)</a:t>
            </a:r>
            <a:endParaRPr lang="en-IN" sz="3200" b="1" u="sng" dirty="0"/>
          </a:p>
        </p:txBody>
      </p:sp>
      <p:graphicFrame>
        <p:nvGraphicFramePr>
          <p:cNvPr id="370691" name="Object 3"/>
          <p:cNvGraphicFramePr>
            <a:graphicFrameLocks noChangeAspect="1"/>
          </p:cNvGraphicFramePr>
          <p:nvPr>
            <p:ph idx="1"/>
          </p:nvPr>
        </p:nvGraphicFramePr>
        <p:xfrm>
          <a:off x="692150" y="1338263"/>
          <a:ext cx="7758113" cy="5678487"/>
        </p:xfrm>
        <a:graphic>
          <a:graphicData uri="http://schemas.openxmlformats.org/presentationml/2006/ole">
            <p:oleObj spid="_x0000_s8194" name="Document" r:id="rId3" imgW="5401404" imgH="3952392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351378" name="Group 146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42760"/>
        </p:xfrm>
        <a:graphic>
          <a:graphicData uri="http://schemas.openxmlformats.org/drawingml/2006/table">
            <a:tbl>
              <a:tblPr/>
              <a:tblGrid>
                <a:gridCol w="1565275"/>
                <a:gridCol w="2717800"/>
                <a:gridCol w="2306638"/>
                <a:gridCol w="2554287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Open hand asssesment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Close fist analysis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Mechanism of closing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Excellent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residual flexion contracture at PIP Jt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Fully tight fist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Pt can complete the MP flexion before the IP Jt begin to flex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unassisted extension at PIP Jt and no flexion at DIP Jt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Fingers closes fully but not tightly enough to hold a needle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IP jt flexion begins just before MP flexion is completed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Fair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unassisted extension at PIP Jt and no flexion at DIP Jt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visible gap between the base of the finger and the tip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IP Jt begins and continues along with MP flexion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Poor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Any hand that does not score fair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Any hand that does not score fair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MP flexion delayed behind IP flexion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 Grip Strength Measurement </a:t>
            </a:r>
          </a:p>
        </p:txBody>
      </p:sp>
      <p:pic>
        <p:nvPicPr>
          <p:cNvPr id="191495" name="Picture 7" descr="DSC036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828800"/>
            <a:ext cx="4038600" cy="3028950"/>
          </a:xfrm>
        </p:spPr>
      </p:pic>
      <p:sp>
        <p:nvSpPr>
          <p:cNvPr id="191497" name="Rectangle 9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/>
              <a:t>Grip strength measured in percentage(%) , compared to contra lateral side and preoperative value</a:t>
            </a:r>
          </a:p>
          <a:p>
            <a:r>
              <a:rPr lang="en-US" sz="2400"/>
              <a:t>Operated side/contra lateral side x 100</a:t>
            </a:r>
          </a:p>
          <a:p>
            <a:r>
              <a:rPr lang="en-US" sz="2400"/>
              <a:t>Post op/pre op x 100</a:t>
            </a:r>
          </a:p>
          <a:p>
            <a:endParaRPr lang="en-IN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  <a:latin typeface="Arial" charset="0"/>
              </a:rPr>
              <a:t>CLAW HAND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9144000" cy="5762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2400" b="1">
                <a:solidFill>
                  <a:srgbClr val="FFFF66"/>
                </a:solidFill>
                <a:latin typeface="Arial" charset="0"/>
              </a:rPr>
              <a:t>Patient unable to pinch &amp; grasp.</a:t>
            </a:r>
          </a:p>
        </p:txBody>
      </p:sp>
      <p:pic>
        <p:nvPicPr>
          <p:cNvPr id="574468" name="Picture 4" descr="HAND GRI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66" r="4002"/>
          <a:stretch>
            <a:fillRect/>
          </a:stretch>
        </p:blipFill>
        <p:spPr>
          <a:xfrm>
            <a:off x="900113" y="1295400"/>
            <a:ext cx="7489825" cy="5562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Surgical management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Why Correct Such Deformities</a:t>
            </a:r>
            <a:r>
              <a:rPr lang="en-US" sz="2800" dirty="0" smtClean="0">
                <a:solidFill>
                  <a:srgbClr val="FFFF00"/>
                </a:solidFill>
              </a:rPr>
              <a:t>????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»  These Deformities Stigmatize Affected Persons As Leprosy Patients.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»  As They Involve The Hands-Persons Experience Certain Disabilities In The Use Of Their Hands Rendering Useful Postures &amp; Movements  Impossible For These Digits.</a:t>
            </a:r>
            <a:endParaRPr lang="en-IN" sz="28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</a:t>
            </a:r>
            <a:r>
              <a:rPr lang="en-US" dirty="0" smtClean="0"/>
              <a:t>hand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The passive functions: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    Hand remains immobile, work &amp; movement is carried out at proximal part of limb i.e. carrying, scooping, pointing and pushing.</a:t>
            </a:r>
          </a:p>
          <a:p>
            <a:pPr>
              <a:lnSpc>
                <a:spcPct val="90000"/>
              </a:lnSpc>
            </a:pPr>
            <a:r>
              <a:rPr lang="en-US" sz="2800"/>
              <a:t>The percussive function: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    Motion starts from MP joint, wrist or proximally i.e. pointing fingers, clapping hands.</a:t>
            </a:r>
          </a:p>
          <a:p>
            <a:pPr>
              <a:lnSpc>
                <a:spcPct val="90000"/>
              </a:lnSpc>
            </a:pPr>
            <a:r>
              <a:rPr lang="en-US" sz="2800"/>
              <a:t>The active functions: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    Requiring great deal of mobility of the hand at the digital level. 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AIMS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962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Restore The Balance Of Forces And Thereby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Correcting </a:t>
            </a:r>
            <a:r>
              <a:rPr lang="en-US" dirty="0"/>
              <a:t>The Deformity And Disability.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» </a:t>
            </a:r>
            <a:r>
              <a:rPr lang="en-US" dirty="0" smtClean="0"/>
              <a:t>Action </a:t>
            </a:r>
            <a:r>
              <a:rPr lang="en-US" dirty="0"/>
              <a:t>Of Muscles Of Relocated Tendons Should Be In Proper Sequence And In Co-Ordination With Other Muscles.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  <a:latin typeface="Arial" charset="0"/>
              </a:rPr>
              <a:t>CLAW HAND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2800" b="1" dirty="0">
                <a:solidFill>
                  <a:srgbClr val="FFFF00"/>
                </a:solidFill>
                <a:latin typeface="Arial" charset="0"/>
              </a:rPr>
              <a:t>PRINCIPLES</a:t>
            </a:r>
          </a:p>
          <a:p>
            <a:pPr algn="ctr">
              <a:buFont typeface="Wingdings" pitchFamily="2" charset="2"/>
              <a:buNone/>
            </a:pPr>
            <a:endParaRPr lang="en-GB" sz="2800" b="1" dirty="0">
              <a:solidFill>
                <a:srgbClr val="FFFF66"/>
              </a:solidFill>
              <a:latin typeface="Arial" charset="0"/>
            </a:endParaRPr>
          </a:p>
          <a:p>
            <a:r>
              <a:rPr lang="en-GB" sz="2800" b="1" dirty="0">
                <a:latin typeface="Arial" charset="0"/>
              </a:rPr>
              <a:t>Restoration of </a:t>
            </a:r>
            <a:r>
              <a:rPr lang="en-GB" sz="2800" b="1" dirty="0" smtClean="0">
                <a:latin typeface="Arial" charset="0"/>
              </a:rPr>
              <a:t>grasp (thumb and fingers)</a:t>
            </a:r>
            <a:endParaRPr lang="en-GB" sz="2800" b="1" dirty="0">
              <a:latin typeface="Arial" charset="0"/>
            </a:endParaRPr>
          </a:p>
          <a:p>
            <a:r>
              <a:rPr lang="en-GB" sz="2800" b="1" dirty="0">
                <a:latin typeface="Arial" charset="0"/>
              </a:rPr>
              <a:t>Restoration of </a:t>
            </a:r>
            <a:r>
              <a:rPr lang="en-GB" sz="2800" b="1" dirty="0" smtClean="0">
                <a:latin typeface="Arial" charset="0"/>
              </a:rPr>
              <a:t>pinch (thumb)</a:t>
            </a:r>
            <a:endParaRPr lang="en-GB" sz="2800" b="1" dirty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  <a:latin typeface="Arial" charset="0"/>
              </a:rPr>
              <a:t>CLAW HAND</a:t>
            </a:r>
          </a:p>
        </p:txBody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solidFill>
                  <a:srgbClr val="FFFF00"/>
                </a:solidFill>
                <a:latin typeface="Arial" charset="0"/>
              </a:rPr>
              <a:t>PRINCIPLES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latin typeface="Arial" charset="0"/>
              </a:rPr>
              <a:t>Restoration of grasp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		Inability to grasp large objects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		Can grasp smaller objects but excessive 		stress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latin typeface="Arial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		Restoration is by substituting an active muscle 	for the paralysed </a:t>
            </a:r>
            <a:r>
              <a:rPr lang="en-GB" sz="2800" b="1" dirty="0" err="1">
                <a:latin typeface="Arial" charset="0"/>
              </a:rPr>
              <a:t>lumbrical</a:t>
            </a:r>
            <a:r>
              <a:rPr lang="en-GB" sz="2800" b="1" dirty="0">
                <a:latin typeface="Arial" charset="0"/>
              </a:rPr>
              <a:t> muscle.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latin typeface="Arial" charset="0"/>
              </a:rPr>
              <a:t>Restoration of pinch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  <a:latin typeface="Arial" charset="0"/>
              </a:rPr>
              <a:t>CLAW HAND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PRINCIPLES</a:t>
            </a:r>
          </a:p>
          <a:p>
            <a:pPr algn="ctr">
              <a:buFont typeface="Wingdings" pitchFamily="2" charset="2"/>
              <a:buNone/>
            </a:pPr>
            <a:endParaRPr lang="en-GB" b="1" dirty="0">
              <a:solidFill>
                <a:schemeClr val="folHlink"/>
              </a:solidFill>
              <a:latin typeface="Arial" charset="0"/>
            </a:endParaRPr>
          </a:p>
          <a:p>
            <a:r>
              <a:rPr lang="en-GB" b="1" dirty="0">
                <a:latin typeface="Arial" charset="0"/>
              </a:rPr>
              <a:t>Restoration of grasp</a:t>
            </a:r>
          </a:p>
          <a:p>
            <a:r>
              <a:rPr lang="en-GB" b="1" dirty="0">
                <a:latin typeface="Arial" charset="0"/>
              </a:rPr>
              <a:t>Restoration of pinch</a:t>
            </a:r>
          </a:p>
          <a:p>
            <a:pPr>
              <a:buFont typeface="Wingdings" pitchFamily="2" charset="2"/>
              <a:buNone/>
            </a:pPr>
            <a:r>
              <a:rPr lang="en-GB" sz="2400" b="1" dirty="0">
                <a:latin typeface="Arial" charset="0"/>
              </a:rPr>
              <a:t>		Provision of an abductor rotator for the thumb. 	Requisites include adequate thumb web </a:t>
            </a:r>
            <a:r>
              <a:rPr lang="en-US" sz="2400" b="1" dirty="0">
                <a:latin typeface="Arial" charset="0"/>
              </a:rPr>
              <a:t>&gt;40°.</a:t>
            </a:r>
          </a:p>
          <a:p>
            <a:pPr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		Mobile MCP  jt.  without hyperextension.</a:t>
            </a:r>
          </a:p>
          <a:p>
            <a:endParaRPr lang="en-GB" b="1" dirty="0">
              <a:solidFill>
                <a:srgbClr val="FFFF66"/>
              </a:solidFill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GB" b="1" dirty="0">
                <a:solidFill>
                  <a:srgbClr val="FFFF66"/>
                </a:solidFill>
                <a:latin typeface="Arial" charset="0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tx1"/>
                </a:solidFill>
              </a:rPr>
              <a:t>SELECTION OF PATIENTS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Well Motivated Patient</a:t>
            </a:r>
            <a:r>
              <a:rPr lang="en-US" sz="2600" dirty="0" smtClean="0"/>
              <a:t>.</a:t>
            </a:r>
            <a:endParaRPr lang="en-US" sz="26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» Good IQ Of The Patient: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   •To State Precise Functions To Be Restored</a:t>
            </a:r>
            <a:r>
              <a:rPr lang="en-US" sz="26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6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   •Deformity Correction Pt. Considers Most Important</a:t>
            </a:r>
            <a:r>
              <a:rPr lang="en-US" sz="26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6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 smtClean="0"/>
              <a:t>   •What </a:t>
            </a:r>
            <a:r>
              <a:rPr lang="en-US" sz="2600" dirty="0"/>
              <a:t>Is Expected Of The Pt.[Physiotherapy          </a:t>
            </a:r>
            <a:r>
              <a:rPr lang="en-US" sz="2600" dirty="0" err="1"/>
              <a:t>Regimen,No</a:t>
            </a:r>
            <a:r>
              <a:rPr lang="en-US" sz="2600" dirty="0"/>
              <a:t> Undue Expectations</a:t>
            </a:r>
            <a:r>
              <a:rPr lang="en-US" sz="2600" dirty="0" smtClean="0"/>
              <a:t>]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6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   </a:t>
            </a:r>
            <a:r>
              <a:rPr lang="en-US" sz="2600" dirty="0" smtClean="0"/>
              <a:t>•Understanding </a:t>
            </a:r>
            <a:r>
              <a:rPr lang="en-US" sz="2600" dirty="0"/>
              <a:t>&amp;Execution Of The Pre &amp;Post Operative Training Instructions[Re-education].</a:t>
            </a:r>
            <a:endParaRPr lang="en-IN" sz="26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tx1"/>
                </a:solidFill>
              </a:rPr>
              <a:t>SELECTION OF PATIENTS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/>
              <a:t>Younger Patients [15-45 Yrs]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/>
              <a:t>» Recent Deformity[&lt;3Yrs]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/>
              <a:t>»</a:t>
            </a:r>
            <a:r>
              <a:rPr lang="en-US" sz="3000" dirty="0" err="1"/>
              <a:t>NoStiffness,SoftTissueContractures</a:t>
            </a:r>
            <a:r>
              <a:rPr lang="en-US" sz="3000" dirty="0"/>
              <a:t>[</a:t>
            </a:r>
            <a:r>
              <a:rPr lang="en-US" sz="3000" dirty="0" err="1"/>
              <a:t>SuppleJoints</a:t>
            </a:r>
            <a:r>
              <a:rPr lang="en-US" sz="3000" dirty="0"/>
              <a:t>].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/>
              <a:t>» No /Minimal [&lt;10degree]Hyperextension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/>
              <a:t>   At PIP Joints.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/>
              <a:t>» No Weakness Of Fore Arm Muscles.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TIMING OF SURGERY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600" dirty="0"/>
              <a:t>Good Clinical Response To Anti-Leprosy </a:t>
            </a:r>
          </a:p>
          <a:p>
            <a:pPr>
              <a:buFont typeface="Wingdings" pitchFamily="2" charset="2"/>
              <a:buNone/>
            </a:pPr>
            <a:r>
              <a:rPr lang="en-US" sz="2600" dirty="0"/>
              <a:t> </a:t>
            </a:r>
            <a:r>
              <a:rPr lang="en-US" sz="2600" dirty="0" smtClean="0"/>
              <a:t>Treatment</a:t>
            </a:r>
            <a:r>
              <a:rPr lang="en-US" sz="2600" dirty="0"/>
              <a:t>.</a:t>
            </a:r>
          </a:p>
          <a:p>
            <a:pPr>
              <a:buFont typeface="Wingdings" pitchFamily="2" charset="2"/>
              <a:buNone/>
            </a:pPr>
            <a:r>
              <a:rPr lang="en-US" sz="2600" dirty="0"/>
              <a:t>»  Should Not Have Had Any Attack Of reaction/Neuritis In Last Six Months.</a:t>
            </a:r>
          </a:p>
          <a:p>
            <a:pPr>
              <a:buFont typeface="Wingdings" pitchFamily="2" charset="2"/>
              <a:buNone/>
            </a:pPr>
            <a:r>
              <a:rPr lang="en-US" sz="2600" dirty="0"/>
              <a:t>»  Disease Activity should be Quiescent For At Least 1Yr.</a:t>
            </a:r>
          </a:p>
          <a:p>
            <a:pPr>
              <a:buFont typeface="Wingdings" pitchFamily="2" charset="2"/>
              <a:buNone/>
            </a:pPr>
            <a:r>
              <a:rPr lang="en-US" sz="2600" dirty="0"/>
              <a:t>»  Free Of Corticosteroid Treatment For Several Months.</a:t>
            </a:r>
          </a:p>
          <a:p>
            <a:pPr>
              <a:buFont typeface="Wingdings" pitchFamily="2" charset="2"/>
              <a:buNone/>
            </a:pPr>
            <a:r>
              <a:rPr lang="en-US" sz="2600" dirty="0"/>
              <a:t>»  Should Have Had The Deformity For At Least 1 Yr. </a:t>
            </a:r>
            <a:endParaRPr lang="en-IN" sz="2600" dirty="0"/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chemeClr val="tx1"/>
                </a:solidFill>
              </a:rPr>
              <a:t>PRE-OPERATIVE ASSESSMENT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Extent Of Claw Deformity.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»  Extent Of Disability [d/t Intrinsic Paralysis].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»  Integrity Of Extensor Expansion.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»  Status Of PIP Jts.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»  Status Of Digital Flexors &amp;Extensor Muscles.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»  Sensory Charting,Testing Of All Muscles Below Elbow Jt ,Palpation Of Nerve Trunks.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»  Radiographic Assessment.</a:t>
            </a:r>
            <a:endParaRPr lang="en-IN" sz="2800"/>
          </a:p>
          <a:p>
            <a:pPr>
              <a:lnSpc>
                <a:spcPct val="9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solidFill>
                  <a:schemeClr val="tx1"/>
                </a:solidFill>
              </a:rPr>
              <a:t>PRE-OPERATIVE PHYSIOTHERAPY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962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»  Dynamic Procedures-Pre-Op Assisted Angle O Degrees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»  Hot Wax </a:t>
            </a:r>
            <a:r>
              <a:rPr lang="en-US" sz="2400" dirty="0" err="1" smtClean="0"/>
              <a:t>Bath,OilMassage,Exercises,Splinting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» </a:t>
            </a:r>
            <a:r>
              <a:rPr lang="en-US" sz="2400" dirty="0" err="1"/>
              <a:t>BoutonniereDeformity</a:t>
            </a:r>
            <a:r>
              <a:rPr lang="en-US" sz="2400" dirty="0"/>
              <a:t> </a:t>
            </a:r>
            <a:r>
              <a:rPr lang="en-US" sz="2400" dirty="0" smtClean="0"/>
              <a:t>– Dynamic </a:t>
            </a:r>
            <a:r>
              <a:rPr lang="en-US" sz="2400" dirty="0" err="1"/>
              <a:t>Splintage</a:t>
            </a:r>
            <a:r>
              <a:rPr lang="en-US" sz="2400" dirty="0"/>
              <a:t> With </a:t>
            </a:r>
            <a:r>
              <a:rPr lang="en-US" sz="2400" dirty="0" smtClean="0"/>
              <a:t>Exercises 6-8 Wks </a:t>
            </a:r>
            <a:r>
              <a:rPr lang="en-US" sz="2400" dirty="0"/>
              <a:t>Prior To Surgery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» PIP </a:t>
            </a:r>
            <a:r>
              <a:rPr lang="en-US" sz="2400" dirty="0" err="1"/>
              <a:t>Jt</a:t>
            </a:r>
            <a:r>
              <a:rPr lang="en-US" sz="2400" dirty="0"/>
              <a:t> Contractures &gt;</a:t>
            </a:r>
            <a:r>
              <a:rPr lang="en-US" sz="2400" dirty="0" smtClean="0"/>
              <a:t>45Degrees- Serial </a:t>
            </a:r>
            <a:r>
              <a:rPr lang="en-US" sz="2400" dirty="0"/>
              <a:t>Static </a:t>
            </a:r>
            <a:r>
              <a:rPr lang="en-US" sz="2400" dirty="0" err="1"/>
              <a:t>Splintage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/>
          <a:lstStyle/>
          <a:p>
            <a:r>
              <a:rPr lang="en-US" sz="3200" b="1" u="sng" dirty="0">
                <a:solidFill>
                  <a:schemeClr val="tx1"/>
                </a:solidFill>
              </a:rPr>
              <a:t>PROCEDURES OF CLAW CORRECTION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» Broadly Grouped Into: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  •</a:t>
            </a:r>
            <a:r>
              <a:rPr lang="en-US" b="1" dirty="0">
                <a:solidFill>
                  <a:srgbClr val="FFFF00"/>
                </a:solidFill>
              </a:rPr>
              <a:t>Dynamic Procedures: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Transfer Of Dispensable Normally Functioning Motor Unit To Pre-Determined Location In Digit.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  <a:r>
              <a:rPr lang="en-US" dirty="0" smtClean="0"/>
              <a:t> •</a:t>
            </a:r>
            <a:r>
              <a:rPr lang="en-US" b="1" dirty="0">
                <a:solidFill>
                  <a:srgbClr val="FFFF00"/>
                </a:solidFill>
              </a:rPr>
              <a:t>Static  Procedures: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Maintains MP </a:t>
            </a:r>
            <a:r>
              <a:rPr lang="en-US" dirty="0" err="1"/>
              <a:t>Jts</a:t>
            </a:r>
            <a:r>
              <a:rPr lang="en-US" dirty="0"/>
              <a:t>. In Some Degree Of Flexion.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Anatomy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/>
              <a:t>-  Anatomy of Intrinsic muscles of hand</a:t>
            </a:r>
          </a:p>
          <a:p>
            <a:pPr marL="609600" indent="-609600">
              <a:buFontTx/>
              <a:buAutoNum type="alphaLcPeriod"/>
            </a:pPr>
            <a:r>
              <a:rPr lang="en-US"/>
              <a:t>Thenar muscles</a:t>
            </a:r>
          </a:p>
          <a:p>
            <a:pPr marL="609600" indent="-609600">
              <a:buFontTx/>
              <a:buAutoNum type="alphaLcPeriod"/>
            </a:pPr>
            <a:r>
              <a:rPr lang="en-US"/>
              <a:t>Hypothenar muscles</a:t>
            </a:r>
          </a:p>
          <a:p>
            <a:pPr marL="609600" indent="-609600">
              <a:buFontTx/>
              <a:buAutoNum type="alphaLcPeriod"/>
            </a:pPr>
            <a:r>
              <a:rPr lang="en-US"/>
              <a:t>Lumbricals</a:t>
            </a:r>
          </a:p>
          <a:p>
            <a:pPr marL="609600" indent="-609600">
              <a:buFontTx/>
              <a:buAutoNum type="alphaLcPeriod"/>
            </a:pPr>
            <a:r>
              <a:rPr lang="en-US"/>
              <a:t>Palmar interossei</a:t>
            </a:r>
          </a:p>
          <a:p>
            <a:pPr marL="609600" indent="-609600">
              <a:buFontTx/>
              <a:buAutoNum type="alphaLcPeriod"/>
            </a:pPr>
            <a:r>
              <a:rPr lang="en-US"/>
              <a:t>Dorsal interossei</a:t>
            </a:r>
          </a:p>
          <a:p>
            <a:pPr marL="609600" indent="-609600">
              <a:buFontTx/>
              <a:buNone/>
            </a:pPr>
            <a:r>
              <a:rPr lang="en-US"/>
              <a:t>-  Anatomy of dorsal digital expansion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tendon transfer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Superficialis tendon transfer technique</a:t>
            </a:r>
          </a:p>
          <a:p>
            <a:r>
              <a:rPr lang="en-US"/>
              <a:t>Four primary sites of transfer were used</a:t>
            </a:r>
          </a:p>
          <a:p>
            <a:pPr lvl="1"/>
            <a:r>
              <a:rPr lang="en-US"/>
              <a:t>Lateral band ( Bunnel, Littler, Brand, Fritschi )</a:t>
            </a:r>
          </a:p>
          <a:p>
            <a:pPr lvl="1"/>
            <a:r>
              <a:rPr lang="en-US"/>
              <a:t>Phalangeal ( Burkhalter )</a:t>
            </a:r>
          </a:p>
          <a:p>
            <a:pPr lvl="1"/>
            <a:r>
              <a:rPr lang="en-US"/>
              <a:t>Pulley (Riordan,Zancolli, )</a:t>
            </a:r>
          </a:p>
          <a:p>
            <a:pPr lvl="1"/>
            <a:r>
              <a:rPr lang="en-US"/>
              <a:t>Interosseous (Zancolli, Palande, Anderson)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dirty="0"/>
              <a:t>Dynamic tendon transfer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Finger level Extensor motor</a:t>
            </a:r>
          </a:p>
          <a:p>
            <a:r>
              <a:rPr lang="en-US" dirty="0"/>
              <a:t>Extensor </a:t>
            </a:r>
            <a:r>
              <a:rPr lang="en-US" dirty="0" err="1"/>
              <a:t>indicis</a:t>
            </a:r>
            <a:r>
              <a:rPr lang="en-US" dirty="0"/>
              <a:t> and Extensor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r>
              <a:rPr lang="en-US" dirty="0"/>
              <a:t> transfer ( Fowler, Riordan ).</a:t>
            </a:r>
          </a:p>
          <a:p>
            <a:r>
              <a:rPr lang="en-US" dirty="0">
                <a:solidFill>
                  <a:srgbClr val="FFFF00"/>
                </a:solidFill>
              </a:rPr>
              <a:t>Wrist level motors</a:t>
            </a:r>
          </a:p>
          <a:p>
            <a:r>
              <a:rPr lang="en-US" dirty="0"/>
              <a:t>Dorsal route transfer of ECRB ( Brand )</a:t>
            </a:r>
          </a:p>
          <a:p>
            <a:r>
              <a:rPr lang="en-US" dirty="0"/>
              <a:t>Flexor </a:t>
            </a:r>
            <a:r>
              <a:rPr lang="en-US" dirty="0" err="1"/>
              <a:t>carpi</a:t>
            </a:r>
            <a:r>
              <a:rPr lang="en-US" dirty="0"/>
              <a:t> </a:t>
            </a:r>
            <a:r>
              <a:rPr lang="en-US" dirty="0" err="1"/>
              <a:t>radialis</a:t>
            </a:r>
            <a:r>
              <a:rPr lang="en-US" dirty="0"/>
              <a:t> transfer (Riordan)</a:t>
            </a:r>
          </a:p>
          <a:p>
            <a:r>
              <a:rPr lang="en-US" dirty="0"/>
              <a:t>Flexor route transfer of ECRL ( Brand )</a:t>
            </a:r>
          </a:p>
          <a:p>
            <a:r>
              <a:rPr lang="en-US" dirty="0"/>
              <a:t>Palmaris </a:t>
            </a:r>
            <a:r>
              <a:rPr lang="en-US" dirty="0" err="1"/>
              <a:t>longus</a:t>
            </a:r>
            <a:r>
              <a:rPr lang="en-US" dirty="0"/>
              <a:t> Transfer (Lennox –</a:t>
            </a:r>
            <a:r>
              <a:rPr lang="en-US" dirty="0" err="1"/>
              <a:t>Fritschi</a:t>
            </a:r>
            <a:r>
              <a:rPr lang="en-US" dirty="0"/>
              <a:t> )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FDS transfer</a:t>
            </a:r>
          </a:p>
        </p:txBody>
      </p:sp>
      <p:pic>
        <p:nvPicPr>
          <p:cNvPr id="52228" name="Picture 4" descr="DSC023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 contrast="48000"/>
          </a:blip>
          <a:srcRect l="17213" t="5046" r="8357" b="14226"/>
          <a:stretch>
            <a:fillRect/>
          </a:stretch>
        </p:blipFill>
        <p:spPr>
          <a:xfrm>
            <a:off x="533400" y="1219200"/>
            <a:ext cx="7924800" cy="5507038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solidFill>
                  <a:schemeClr val="tx1"/>
                </a:solidFill>
              </a:rPr>
              <a:t>LASSO PROCEDURE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4038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TRANSFER OF FDS –MF TO FLEXOR PULLEYS OF FINGERS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   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   PROCEDURE: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    -Detach &amp; Deliver FDS –MF Into Palm.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    -Exposure Of The Pulleys.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600" dirty="0"/>
              <a:t>    -Fixing Tendon Slips To Pulleys </a:t>
            </a:r>
            <a:r>
              <a:rPr lang="en-US" sz="2600" dirty="0" smtClean="0"/>
              <a:t>A1,A2[Partial</a:t>
            </a:r>
            <a:r>
              <a:rPr lang="en-US" sz="2600" dirty="0"/>
              <a:t>]. </a:t>
            </a:r>
            <a:endParaRPr lang="en-IN" sz="26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/>
              <a:t>TENSION ADJUSTMENTS </a:t>
            </a:r>
            <a:r>
              <a:rPr lang="en-US" sz="2800" dirty="0"/>
              <a:t>AT MCP JOINTS: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     IF      30Degrees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     MF   </a:t>
            </a:r>
            <a:r>
              <a:rPr lang="en-US" sz="2800" dirty="0" smtClean="0"/>
              <a:t>35Degrees</a:t>
            </a:r>
            <a:endParaRPr lang="en-US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     RF    40Degrees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     LF    </a:t>
            </a:r>
            <a:r>
              <a:rPr lang="en-US" sz="2800" dirty="0" smtClean="0"/>
              <a:t>50Degrees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 </a:t>
            </a:r>
            <a:r>
              <a:rPr lang="en-US" sz="2800" b="1" dirty="0" smtClean="0"/>
              <a:t>IMMOBILISATION </a:t>
            </a:r>
            <a:r>
              <a:rPr lang="en-US" sz="2800" b="1" dirty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 IN POP CAST UPTO PIP </a:t>
            </a:r>
            <a:r>
              <a:rPr lang="en-US" sz="2800" dirty="0" err="1"/>
              <a:t>Jts,MCP</a:t>
            </a:r>
            <a:r>
              <a:rPr lang="en-US" sz="2800" dirty="0"/>
              <a:t> </a:t>
            </a:r>
            <a:r>
              <a:rPr lang="en-US" sz="2800" dirty="0" err="1"/>
              <a:t>Jts</a:t>
            </a:r>
            <a:r>
              <a:rPr lang="en-US" sz="2800" dirty="0"/>
              <a:t> In 70 Degree.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Post op regime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Plaster slab </a:t>
            </a:r>
            <a:r>
              <a:rPr lang="en-US" dirty="0" err="1"/>
              <a:t>immobilisation</a:t>
            </a:r>
            <a:r>
              <a:rPr lang="en-US" dirty="0"/>
              <a:t> for </a:t>
            </a:r>
            <a:r>
              <a:rPr lang="en-US" dirty="0" smtClean="0"/>
              <a:t>3weeks</a:t>
            </a:r>
          </a:p>
          <a:p>
            <a:endParaRPr lang="en-US" dirty="0"/>
          </a:p>
          <a:p>
            <a:r>
              <a:rPr lang="en-US" dirty="0"/>
              <a:t>Staged </a:t>
            </a:r>
            <a:r>
              <a:rPr lang="en-US" dirty="0" err="1"/>
              <a:t>mobilisation</a:t>
            </a:r>
            <a:r>
              <a:rPr lang="en-US" dirty="0"/>
              <a:t> of IP and MCP Joint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week exercises to maintain </a:t>
            </a:r>
            <a:r>
              <a:rPr lang="en-US" dirty="0" err="1"/>
              <a:t>lumbrical</a:t>
            </a:r>
            <a:r>
              <a:rPr lang="en-US" dirty="0"/>
              <a:t> </a:t>
            </a:r>
            <a:r>
              <a:rPr lang="en-US" dirty="0" smtClean="0"/>
              <a:t>plus</a:t>
            </a:r>
          </a:p>
          <a:p>
            <a:pPr lvl="1">
              <a:buNone/>
            </a:pPr>
            <a:r>
              <a:rPr lang="en-US" dirty="0" smtClean="0"/>
              <a:t>    position</a:t>
            </a:r>
            <a:endParaRPr lang="en-US" dirty="0"/>
          </a:p>
          <a:p>
            <a:pPr lvl="1"/>
            <a:r>
              <a:rPr lang="en-US" dirty="0"/>
              <a:t>IP joint flexion is begun after 7-10 days</a:t>
            </a:r>
          </a:p>
          <a:p>
            <a:pPr lvl="1"/>
            <a:r>
              <a:rPr lang="en-US" dirty="0"/>
              <a:t>Assisted MCP joint extension keeping the IP joint in Neutral position</a:t>
            </a:r>
          </a:p>
          <a:p>
            <a:pPr lvl="1"/>
            <a:r>
              <a:rPr lang="en-US" dirty="0"/>
              <a:t>Light functional activity at 8</a:t>
            </a:r>
            <a:r>
              <a:rPr lang="en-US" baseline="30000" dirty="0"/>
              <a:t>th</a:t>
            </a:r>
            <a:r>
              <a:rPr lang="en-US" dirty="0"/>
              <a:t> week onwards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9520" t="11465" r="8031" b="12152"/>
          <a:stretch>
            <a:fillRect/>
          </a:stretch>
        </p:blipFill>
        <p:spPr bwMode="auto">
          <a:xfrm>
            <a:off x="6858000" y="838200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GB" sz="4000" dirty="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>
                <a:solidFill>
                  <a:srgbClr val="FFFF00"/>
                </a:solidFill>
                <a:effectLst/>
                <a:latin typeface="Arial" charset="0"/>
              </a:rPr>
              <a:t>LASSO PROCEDURE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Char char="o"/>
            </a:pPr>
            <a:r>
              <a:rPr lang="en-GB" sz="2800" b="1" dirty="0">
                <a:effectLst/>
                <a:latin typeface="Arial" charset="0"/>
              </a:rPr>
              <a:t>Indications : Claw hand with mobile  IP </a:t>
            </a:r>
            <a:r>
              <a:rPr lang="en-GB" sz="2800" b="1" dirty="0" err="1">
                <a:effectLst/>
                <a:latin typeface="Arial" charset="0"/>
              </a:rPr>
              <a:t>jts</a:t>
            </a:r>
            <a:r>
              <a:rPr lang="en-GB" sz="2800" b="1" dirty="0" smtClean="0">
                <a:effectLst/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 smtClean="0"/>
              <a:t>                               </a:t>
            </a:r>
            <a:r>
              <a:rPr lang="en-US" sz="2800" b="1" dirty="0" smtClean="0"/>
              <a:t>Assisted angle -0</a:t>
            </a: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Char char="o"/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Char char="o"/>
            </a:pPr>
            <a:r>
              <a:rPr lang="en-GB" sz="2800" b="1" dirty="0">
                <a:effectLst/>
                <a:latin typeface="Arial" charset="0"/>
              </a:rPr>
              <a:t>Advantages : Re- education is easy.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		        </a:t>
            </a:r>
            <a:r>
              <a:rPr lang="en-GB" sz="2800" b="1" dirty="0" smtClean="0">
                <a:effectLst/>
                <a:latin typeface="Arial" charset="0"/>
              </a:rPr>
              <a:t>Easy </a:t>
            </a:r>
            <a:r>
              <a:rPr lang="en-GB" sz="2800" b="1" dirty="0">
                <a:effectLst/>
                <a:latin typeface="Arial" charset="0"/>
              </a:rPr>
              <a:t>to perform.</a:t>
            </a:r>
          </a:p>
          <a:p>
            <a:pPr>
              <a:lnSpc>
                <a:spcPct val="90000"/>
              </a:lnSpc>
              <a:buFontTx/>
              <a:buChar char="o"/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endParaRPr lang="en-GB" sz="2800" b="1" dirty="0">
              <a:effectLst/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 b="1" dirty="0">
                <a:effectLst/>
                <a:latin typeface="Arial" charset="0"/>
              </a:rPr>
              <a:t>			      </a:t>
            </a:r>
            <a:r>
              <a:rPr lang="en-GB" dirty="0"/>
              <a:t>	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9144000" cy="47847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GB" sz="2800" b="1" dirty="0">
                <a:latin typeface="Arial" charset="0"/>
              </a:rPr>
              <a:t>LASSO PROCEDURE</a:t>
            </a:r>
          </a:p>
        </p:txBody>
      </p:sp>
      <p:pic>
        <p:nvPicPr>
          <p:cNvPr id="455684" name="Picture 4" descr="YCB 0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08275"/>
            <a:ext cx="4608513" cy="3455988"/>
          </a:xfrm>
          <a:noFill/>
          <a:ln/>
        </p:spPr>
      </p:pic>
      <p:pic>
        <p:nvPicPr>
          <p:cNvPr id="455686" name="Picture 6" descr="YCB 0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3288" y="2708275"/>
            <a:ext cx="4430712" cy="34575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GB" sz="2800" b="1" dirty="0">
              <a:solidFill>
                <a:schemeClr val="folHlink"/>
              </a:solidFill>
              <a:effectLst/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GB" sz="2800" b="1" dirty="0">
                <a:effectLst/>
                <a:latin typeface="Arial" charset="0"/>
              </a:rPr>
              <a:t>LASSO PROCEDURE  </a:t>
            </a:r>
          </a:p>
        </p:txBody>
      </p:sp>
      <p:pic>
        <p:nvPicPr>
          <p:cNvPr id="463876" name="Picture 4" descr="DSCN04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79713"/>
            <a:ext cx="4356100" cy="3267075"/>
          </a:xfrm>
          <a:noFill/>
          <a:ln/>
        </p:spPr>
      </p:pic>
      <p:pic>
        <p:nvPicPr>
          <p:cNvPr id="463878" name="Picture 6" descr="DSCN042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7575" y="2781300"/>
            <a:ext cx="4416425" cy="331311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INDIRECT LASSO PROCEDURES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 indirect is used when motor other than FDS is used </a:t>
            </a:r>
          </a:p>
          <a:p>
            <a:r>
              <a:rPr lang="en-US" dirty="0" smtClean="0"/>
              <a:t>Insertion is same, around the A1 pulleys</a:t>
            </a:r>
          </a:p>
          <a:p>
            <a:r>
              <a:rPr lang="en-US" dirty="0" smtClean="0"/>
              <a:t>Two motors can be used</a:t>
            </a:r>
          </a:p>
          <a:p>
            <a:pPr>
              <a:buNone/>
            </a:pPr>
            <a:r>
              <a:rPr lang="en-US" dirty="0" smtClean="0"/>
              <a:t>     ECRL</a:t>
            </a:r>
          </a:p>
          <a:p>
            <a:pPr>
              <a:buNone/>
            </a:pPr>
            <a:r>
              <a:rPr lang="en-US" dirty="0" smtClean="0"/>
              <a:t>     PALMARIS LONGUS ( LENNOX PROCEDURE )</a:t>
            </a:r>
          </a:p>
          <a:p>
            <a:pPr>
              <a:buNone/>
            </a:pPr>
            <a:r>
              <a:rPr lang="en-US" dirty="0" smtClean="0"/>
              <a:t>Both will require lengthening by tendon graft.</a:t>
            </a:r>
          </a:p>
          <a:p>
            <a:pPr>
              <a:buNone/>
            </a:pPr>
            <a:r>
              <a:rPr lang="en-US" dirty="0" smtClean="0"/>
              <a:t>Both are passed through the carpal tunnel.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3200" b="1" dirty="0" err="1"/>
              <a:t>Thenar</a:t>
            </a:r>
            <a:r>
              <a:rPr lang="en-US" sz="3200" b="1" dirty="0"/>
              <a:t> </a:t>
            </a:r>
            <a:r>
              <a:rPr lang="en-US" sz="3200" b="1" dirty="0" smtClean="0"/>
              <a:t>muscles</a:t>
            </a:r>
          </a:p>
          <a:p>
            <a:pPr>
              <a:buNone/>
            </a:pPr>
            <a:endParaRPr lang="en-US" sz="3200" b="1" dirty="0"/>
          </a:p>
          <a:p>
            <a:pPr>
              <a:buFontTx/>
              <a:buChar char="-"/>
            </a:pPr>
            <a:r>
              <a:rPr lang="en-US" dirty="0"/>
              <a:t>Abductor </a:t>
            </a:r>
            <a:r>
              <a:rPr lang="en-US" dirty="0" err="1" smtClean="0"/>
              <a:t>pollicis</a:t>
            </a:r>
            <a:r>
              <a:rPr lang="en-US" dirty="0" smtClean="0"/>
              <a:t> </a:t>
            </a:r>
            <a:r>
              <a:rPr lang="en-US" dirty="0" err="1"/>
              <a:t>brevis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Flexor </a:t>
            </a:r>
            <a:r>
              <a:rPr lang="en-US" dirty="0" err="1"/>
              <a:t>pollicis</a:t>
            </a:r>
            <a:r>
              <a:rPr lang="en-US" dirty="0"/>
              <a:t> </a:t>
            </a:r>
            <a:r>
              <a:rPr lang="en-US" dirty="0" err="1"/>
              <a:t>brevis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Opponens</a:t>
            </a:r>
            <a:r>
              <a:rPr lang="en-US" dirty="0"/>
              <a:t> </a:t>
            </a:r>
            <a:r>
              <a:rPr lang="en-US" dirty="0" err="1"/>
              <a:t>pollicis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Adductor </a:t>
            </a:r>
            <a:r>
              <a:rPr lang="en-US" dirty="0" err="1"/>
              <a:t>pollicis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INTRINSIC SUBSTITUTION PROCEDURES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Tendon of a normal muscle is re-routed such that it new course mimics to that of </a:t>
            </a:r>
            <a:r>
              <a:rPr lang="en-US" dirty="0" err="1" smtClean="0"/>
              <a:t>lumbrical</a:t>
            </a:r>
            <a:r>
              <a:rPr lang="en-US" dirty="0" smtClean="0"/>
              <a:t>- </a:t>
            </a:r>
            <a:r>
              <a:rPr lang="en-US" dirty="0" err="1" smtClean="0"/>
              <a:t>interosseous</a:t>
            </a:r>
            <a:r>
              <a:rPr lang="en-US" dirty="0" smtClean="0"/>
              <a:t> muscles (</a:t>
            </a:r>
            <a:r>
              <a:rPr lang="en-US" dirty="0" err="1" smtClean="0"/>
              <a:t>volar</a:t>
            </a:r>
            <a:r>
              <a:rPr lang="en-US" dirty="0" smtClean="0"/>
              <a:t> to MCP joint and dorsal to PIP joint)</a:t>
            </a:r>
          </a:p>
          <a:p>
            <a:r>
              <a:rPr lang="en-US" dirty="0" smtClean="0"/>
              <a:t>Distally it is attached to lateral band of extensor expansion of the finger.</a:t>
            </a:r>
          </a:p>
          <a:p>
            <a:r>
              <a:rPr lang="en-US" dirty="0" smtClean="0"/>
              <a:t>Motors used are</a:t>
            </a:r>
          </a:p>
          <a:p>
            <a:pPr>
              <a:buNone/>
            </a:pPr>
            <a:r>
              <a:rPr lang="en-US" dirty="0" smtClean="0"/>
              <a:t>    FDS ( MODIFIED STILES BUNNEL )</a:t>
            </a:r>
          </a:p>
          <a:p>
            <a:pPr>
              <a:buNone/>
            </a:pPr>
            <a:r>
              <a:rPr lang="en-US" dirty="0" smtClean="0"/>
              <a:t>    ECRL AND ECRB ( BRAND )</a:t>
            </a:r>
          </a:p>
          <a:p>
            <a:pPr>
              <a:buNone/>
            </a:pPr>
            <a:r>
              <a:rPr lang="en-US" dirty="0" smtClean="0"/>
              <a:t>    PALMARIS LONGUS ( ANTIA 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sz="4000">
                <a:solidFill>
                  <a:schemeClr val="tx1"/>
                </a:solidFill>
                <a:latin typeface="Arial" charset="0"/>
              </a:rPr>
              <a:t>CLAW HAND</a:t>
            </a:r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GB" b="1" dirty="0" smtClean="0">
                <a:solidFill>
                  <a:srgbClr val="FFFF00"/>
                </a:solidFill>
                <a:latin typeface="Arial" charset="0"/>
              </a:rPr>
              <a:t>EF-4T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    EXTENSOR TO FLEXOR FOUR TAILED GRAFT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 smtClean="0"/>
              <a:t>   ( BRAND’S WRAPAROUND TECHNIQUE)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GB" b="1" dirty="0">
              <a:solidFill>
                <a:schemeClr val="folHlink"/>
              </a:solidFill>
              <a:latin typeface="Arial" charset="0"/>
            </a:endParaRPr>
          </a:p>
          <a:p>
            <a:pPr>
              <a:buNone/>
            </a:pPr>
            <a:r>
              <a:rPr lang="en-GB" b="1" dirty="0" smtClean="0">
                <a:latin typeface="Arial" charset="0"/>
              </a:rPr>
              <a:t>  Principle </a:t>
            </a:r>
            <a:r>
              <a:rPr lang="en-GB" b="1" dirty="0">
                <a:latin typeface="Arial" charset="0"/>
              </a:rPr>
              <a:t>: </a:t>
            </a:r>
            <a:endParaRPr lang="en-GB" b="1" dirty="0" smtClean="0">
              <a:latin typeface="Arial" charset="0"/>
            </a:endParaRPr>
          </a:p>
          <a:p>
            <a:pPr>
              <a:buFontTx/>
              <a:buChar char="o"/>
            </a:pPr>
            <a:r>
              <a:rPr lang="en-GB" b="1" dirty="0" smtClean="0">
                <a:latin typeface="Arial" charset="0"/>
              </a:rPr>
              <a:t>Motor </a:t>
            </a:r>
            <a:r>
              <a:rPr lang="en-GB" b="1" dirty="0">
                <a:latin typeface="Arial" charset="0"/>
              </a:rPr>
              <a:t>power provided by </a:t>
            </a:r>
            <a:r>
              <a:rPr lang="en-GB" b="1" dirty="0" smtClean="0">
                <a:latin typeface="Arial" charset="0"/>
              </a:rPr>
              <a:t>the ECRL</a:t>
            </a:r>
            <a:endParaRPr lang="en-GB" b="1" dirty="0">
              <a:latin typeface="Arial" charset="0"/>
            </a:endParaRPr>
          </a:p>
          <a:p>
            <a:pPr>
              <a:buFontTx/>
              <a:buChar char="o"/>
            </a:pPr>
            <a:r>
              <a:rPr lang="en-GB" b="1" dirty="0" smtClean="0">
                <a:latin typeface="Arial" charset="0"/>
              </a:rPr>
              <a:t>Tendon </a:t>
            </a:r>
            <a:r>
              <a:rPr lang="en-GB" b="1" dirty="0">
                <a:latin typeface="Arial" charset="0"/>
              </a:rPr>
              <a:t>re-routed to the flexor 		 	</a:t>
            </a:r>
            <a:r>
              <a:rPr lang="en-GB" b="1" dirty="0" smtClean="0">
                <a:latin typeface="Arial" charset="0"/>
              </a:rPr>
              <a:t>           aspect.</a:t>
            </a:r>
          </a:p>
          <a:p>
            <a:pPr>
              <a:buFontTx/>
              <a:buChar char="o"/>
            </a:pPr>
            <a:r>
              <a:rPr lang="en-GB" b="1" dirty="0" smtClean="0">
                <a:latin typeface="Arial" charset="0"/>
              </a:rPr>
              <a:t>Mimics </a:t>
            </a:r>
            <a:r>
              <a:rPr lang="en-GB" b="1" dirty="0">
                <a:latin typeface="Arial" charset="0"/>
              </a:rPr>
              <a:t>the action of the </a:t>
            </a:r>
            <a:r>
              <a:rPr lang="en-GB" b="1" dirty="0" err="1" smtClean="0">
                <a:latin typeface="Arial" charset="0"/>
              </a:rPr>
              <a:t>lumbricals</a:t>
            </a:r>
            <a:r>
              <a:rPr lang="en-GB" b="1" dirty="0" smtClean="0">
                <a:latin typeface="Arial" charset="0"/>
              </a:rPr>
              <a:t> </a:t>
            </a:r>
            <a:r>
              <a:rPr lang="en-GB" b="1" dirty="0">
                <a:latin typeface="Arial" charset="0"/>
              </a:rPr>
              <a:t>once routed through </a:t>
            </a:r>
            <a:r>
              <a:rPr lang="en-GB" b="1" dirty="0" smtClean="0">
                <a:latin typeface="Arial" charset="0"/>
              </a:rPr>
              <a:t>the </a:t>
            </a:r>
            <a:r>
              <a:rPr lang="en-GB" b="1" dirty="0" err="1">
                <a:latin typeface="Arial" charset="0"/>
              </a:rPr>
              <a:t>lumbrical</a:t>
            </a:r>
            <a:r>
              <a:rPr lang="en-GB" b="1" dirty="0">
                <a:latin typeface="Arial" charset="0"/>
              </a:rPr>
              <a:t> canal &amp; sutured </a:t>
            </a:r>
            <a:r>
              <a:rPr lang="en-GB" b="1" dirty="0" smtClean="0">
                <a:latin typeface="Arial" charset="0"/>
              </a:rPr>
              <a:t>to the </a:t>
            </a:r>
            <a:r>
              <a:rPr lang="en-GB" b="1" dirty="0">
                <a:latin typeface="Arial" charset="0"/>
              </a:rPr>
              <a:t>extensor expansion</a:t>
            </a:r>
          </a:p>
          <a:p>
            <a:pPr>
              <a:buFontTx/>
              <a:buChar char="o"/>
            </a:pPr>
            <a:endParaRPr lang="en-GB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b="1" dirty="0" smtClean="0"/>
              <a:t>PROCEDURE </a:t>
            </a:r>
            <a:r>
              <a:rPr lang="en-US" sz="2800" dirty="0" smtClean="0"/>
              <a:t>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 </a:t>
            </a:r>
            <a:r>
              <a:rPr lang="en-US" sz="2800" dirty="0" err="1" smtClean="0"/>
              <a:t>Harvestation</a:t>
            </a:r>
            <a:r>
              <a:rPr lang="en-US" sz="2800" dirty="0" smtClean="0"/>
              <a:t> Of The Graft- </a:t>
            </a:r>
            <a:r>
              <a:rPr lang="en-US" sz="2800" dirty="0" err="1" smtClean="0"/>
              <a:t>PL,Plantaris</a:t>
            </a:r>
            <a:r>
              <a:rPr lang="en-US" sz="2800" dirty="0" smtClean="0"/>
              <a:t> Tendon, Fascia </a:t>
            </a:r>
            <a:r>
              <a:rPr lang="en-US" sz="2800" dirty="0" err="1" smtClean="0"/>
              <a:t>Lata</a:t>
            </a:r>
            <a:r>
              <a:rPr lang="en-US" sz="2800" dirty="0" smtClean="0"/>
              <a:t>  as Tendon Graft.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 smtClean="0"/>
              <a:t>  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 </a:t>
            </a:r>
            <a:r>
              <a:rPr lang="en-US" sz="2800" dirty="0" err="1" smtClean="0"/>
              <a:t>Anastomosis</a:t>
            </a:r>
            <a:r>
              <a:rPr lang="en-US" sz="2800" dirty="0" smtClean="0"/>
              <a:t> and passage of tendon graft into the palm</a:t>
            </a:r>
            <a:endParaRPr lang="en-IN" dirty="0"/>
          </a:p>
        </p:txBody>
      </p:sp>
      <p:pic>
        <p:nvPicPr>
          <p:cNvPr id="5" name="Picture 5" descr="ketan marriage 2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981200"/>
            <a:ext cx="40386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6678" name="Picture 6" descr="ketan marriage 2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0437" cy="4530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Each tail passed into lumbrical canal</a:t>
            </a:r>
          </a:p>
          <a:p>
            <a:r>
              <a:rPr lang="en-US" sz="2400"/>
              <a:t>Hand and wrist incision are closed</a:t>
            </a:r>
          </a:p>
          <a:p>
            <a:r>
              <a:rPr lang="en-US" sz="2400"/>
              <a:t>Each tail sutured to lateral band of dorsal digital expansion while maintaining the position of wrist in 30 degree and MCP in 60 degree flexion </a:t>
            </a:r>
          </a:p>
        </p:txBody>
      </p:sp>
      <p:pic>
        <p:nvPicPr>
          <p:cNvPr id="153606" name="Picture 2" descr="C:\Users\rajat\Desktop\Claw Hand Photos\DSC03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008188"/>
            <a:ext cx="4495800" cy="3371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Tensioning the tails of the Motor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tension the index to take up the slack and suture to the lateral band</a:t>
            </a:r>
          </a:p>
          <a:p>
            <a:pPr>
              <a:lnSpc>
                <a:spcPct val="90000"/>
              </a:lnSpc>
            </a:pPr>
            <a:r>
              <a:rPr lang="en-US" dirty="0"/>
              <a:t>Next tension the small finger to take up </a:t>
            </a:r>
            <a:r>
              <a:rPr lang="en-US" dirty="0" err="1"/>
              <a:t>thr</a:t>
            </a:r>
            <a:r>
              <a:rPr lang="en-US" dirty="0"/>
              <a:t> slack, advance an additional </a:t>
            </a:r>
            <a:r>
              <a:rPr lang="en-US" dirty="0" smtClean="0"/>
              <a:t>6mm before </a:t>
            </a:r>
            <a:r>
              <a:rPr lang="en-US" dirty="0"/>
              <a:t>suturing</a:t>
            </a:r>
          </a:p>
          <a:p>
            <a:pPr>
              <a:lnSpc>
                <a:spcPct val="90000"/>
              </a:lnSpc>
            </a:pPr>
            <a:r>
              <a:rPr lang="en-US" dirty="0"/>
              <a:t>Suture the ring and middle without taking any tension</a:t>
            </a:r>
          </a:p>
          <a:p>
            <a:pPr>
              <a:lnSpc>
                <a:spcPct val="90000"/>
              </a:lnSpc>
            </a:pPr>
            <a:r>
              <a:rPr lang="en-US" dirty="0"/>
              <a:t>Maintain IP joint extension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sz="2800" b="1" dirty="0" smtClean="0">
                <a:solidFill>
                  <a:srgbClr val="FF0000"/>
                </a:solidFill>
                <a:effectLst/>
                <a:latin typeface="Arial" charset="0"/>
              </a:rPr>
              <a:t>EF-4T</a:t>
            </a:r>
          </a:p>
          <a:p>
            <a:pPr>
              <a:buNone/>
            </a:pPr>
            <a:endParaRPr lang="en-GB" sz="2800" b="1" dirty="0">
              <a:solidFill>
                <a:srgbClr val="FF0000"/>
              </a:solidFill>
              <a:effectLst/>
              <a:latin typeface="Arial" charset="0"/>
            </a:endParaRPr>
          </a:p>
          <a:p>
            <a:pPr>
              <a:buFontTx/>
              <a:buChar char="o"/>
            </a:pPr>
            <a:r>
              <a:rPr lang="en-GB" sz="2800" b="1" dirty="0">
                <a:solidFill>
                  <a:srgbClr val="FFFF00"/>
                </a:solidFill>
                <a:effectLst/>
                <a:latin typeface="Arial" charset="0"/>
              </a:rPr>
              <a:t>Indications </a:t>
            </a:r>
            <a:r>
              <a:rPr lang="en-GB" sz="2800" b="1" dirty="0">
                <a:solidFill>
                  <a:srgbClr val="FFFF66"/>
                </a:solidFill>
                <a:effectLst/>
                <a:latin typeface="Arial" charset="0"/>
              </a:rPr>
              <a:t>: </a:t>
            </a:r>
            <a:r>
              <a:rPr lang="en-GB" sz="2800" b="1" dirty="0" err="1">
                <a:effectLst/>
                <a:latin typeface="Arial" charset="0"/>
              </a:rPr>
              <a:t>Ulnar</a:t>
            </a:r>
            <a:r>
              <a:rPr lang="en-GB" sz="2800" b="1" dirty="0">
                <a:effectLst/>
                <a:latin typeface="Arial" charset="0"/>
              </a:rPr>
              <a:t> claw hand with mobile or 		        </a:t>
            </a:r>
            <a:r>
              <a:rPr lang="en-GB" sz="2800" b="1" dirty="0" smtClean="0">
                <a:effectLst/>
                <a:latin typeface="Arial" charset="0"/>
              </a:rPr>
              <a:t>       </a:t>
            </a:r>
            <a:r>
              <a:rPr lang="en-GB" sz="2800" b="1" dirty="0" err="1" smtClean="0">
                <a:effectLst/>
                <a:latin typeface="Arial" charset="0"/>
              </a:rPr>
              <a:t>hypermobile</a:t>
            </a:r>
            <a:r>
              <a:rPr lang="en-GB" sz="2800" b="1" dirty="0" smtClean="0">
                <a:effectLst/>
                <a:latin typeface="Arial" charset="0"/>
              </a:rPr>
              <a:t> </a:t>
            </a:r>
            <a:r>
              <a:rPr lang="en-GB" sz="2800" b="1" dirty="0">
                <a:effectLst/>
                <a:latin typeface="Arial" charset="0"/>
              </a:rPr>
              <a:t>IP </a:t>
            </a:r>
            <a:r>
              <a:rPr lang="en-GB" sz="2800" b="1" dirty="0" err="1">
                <a:effectLst/>
                <a:latin typeface="Arial" charset="0"/>
              </a:rPr>
              <a:t>jts</a:t>
            </a:r>
            <a:r>
              <a:rPr lang="en-GB" sz="2800" b="1" dirty="0">
                <a:effectLst/>
                <a:latin typeface="Arial" charset="0"/>
              </a:rPr>
              <a:t>.</a:t>
            </a:r>
          </a:p>
          <a:p>
            <a:pPr>
              <a:buFontTx/>
              <a:buChar char="o"/>
            </a:pPr>
            <a:endParaRPr lang="en-GB" sz="2800" b="1" dirty="0">
              <a:solidFill>
                <a:srgbClr val="FFFF66"/>
              </a:solidFill>
              <a:effectLst/>
              <a:latin typeface="Arial" charset="0"/>
            </a:endParaRPr>
          </a:p>
          <a:p>
            <a:pPr>
              <a:buFontTx/>
              <a:buChar char="o"/>
            </a:pPr>
            <a:r>
              <a:rPr lang="en-GB" sz="2800" b="1" dirty="0">
                <a:solidFill>
                  <a:srgbClr val="FFFF00"/>
                </a:solidFill>
                <a:effectLst/>
                <a:latin typeface="Arial" charset="0"/>
              </a:rPr>
              <a:t>Pitfalls:</a:t>
            </a:r>
            <a:r>
              <a:rPr lang="en-GB" sz="2800" b="1" dirty="0">
                <a:solidFill>
                  <a:srgbClr val="FFFF66"/>
                </a:solidFill>
                <a:effectLst/>
                <a:latin typeface="Arial" charset="0"/>
              </a:rPr>
              <a:t>    </a:t>
            </a:r>
            <a:r>
              <a:rPr lang="en-GB" sz="2800" b="1" dirty="0" smtClean="0">
                <a:solidFill>
                  <a:srgbClr val="FFFF66"/>
                </a:solidFill>
                <a:effectLst/>
                <a:latin typeface="Arial" charset="0"/>
              </a:rPr>
              <a:t>    </a:t>
            </a:r>
          </a:p>
          <a:p>
            <a:pPr>
              <a:buNone/>
            </a:pPr>
            <a:r>
              <a:rPr lang="en-GB" sz="2800" b="1" dirty="0" smtClean="0">
                <a:solidFill>
                  <a:srgbClr val="FFFF66"/>
                </a:solidFill>
                <a:latin typeface="Arial" charset="0"/>
              </a:rPr>
              <a:t>   </a:t>
            </a:r>
            <a:r>
              <a:rPr lang="en-GB" sz="2800" b="1" dirty="0" smtClean="0">
                <a:effectLst/>
                <a:latin typeface="Arial" charset="0"/>
              </a:rPr>
              <a:t>Re- </a:t>
            </a:r>
            <a:r>
              <a:rPr lang="en-GB" sz="2800" b="1" dirty="0">
                <a:effectLst/>
                <a:latin typeface="Arial" charset="0"/>
              </a:rPr>
              <a:t>education is </a:t>
            </a:r>
            <a:r>
              <a:rPr lang="en-GB" sz="2800" b="1" dirty="0" smtClean="0">
                <a:effectLst/>
                <a:latin typeface="Arial" charset="0"/>
              </a:rPr>
              <a:t>difficult</a:t>
            </a:r>
          </a:p>
          <a:p>
            <a:pPr>
              <a:buNone/>
            </a:pPr>
            <a:r>
              <a:rPr lang="en-GB" sz="2800" b="1" dirty="0" smtClean="0">
                <a:latin typeface="Arial" charset="0"/>
              </a:rPr>
              <a:t>   </a:t>
            </a:r>
            <a:r>
              <a:rPr lang="en-GB" sz="2800" b="1" dirty="0" smtClean="0">
                <a:effectLst/>
                <a:latin typeface="Arial" charset="0"/>
              </a:rPr>
              <a:t>Well </a:t>
            </a:r>
            <a:r>
              <a:rPr lang="en-GB" sz="2800" b="1" dirty="0">
                <a:effectLst/>
                <a:latin typeface="Arial" charset="0"/>
              </a:rPr>
              <a:t>motivated patient</a:t>
            </a:r>
            <a:r>
              <a:rPr lang="en-GB" sz="2800" b="1" dirty="0" smtClean="0">
                <a:effectLst/>
                <a:latin typeface="Arial" charset="0"/>
              </a:rPr>
              <a:t>.</a:t>
            </a:r>
            <a:r>
              <a:rPr lang="en-US" sz="2800" dirty="0" smtClean="0"/>
              <a:t> </a:t>
            </a:r>
          </a:p>
          <a:p>
            <a:pPr>
              <a:buNone/>
            </a:pPr>
            <a:r>
              <a:rPr lang="en-US" sz="2800" dirty="0" smtClean="0"/>
              <a:t>    </a:t>
            </a:r>
            <a:r>
              <a:rPr lang="en-US" sz="2800" b="1" dirty="0" smtClean="0"/>
              <a:t>Median nerve compression</a:t>
            </a:r>
          </a:p>
          <a:p>
            <a:pPr>
              <a:buNone/>
            </a:pPr>
            <a:r>
              <a:rPr lang="en-US" sz="2800" b="1" dirty="0" smtClean="0"/>
              <a:t>    Need for a free graft increases operative time</a:t>
            </a:r>
          </a:p>
          <a:p>
            <a:pPr>
              <a:buNone/>
            </a:pPr>
            <a:r>
              <a:rPr lang="en-US" sz="2800" b="1" dirty="0" smtClean="0"/>
              <a:t>    Requires more meticulous dissection to prevent injury</a:t>
            </a:r>
          </a:p>
          <a:p>
            <a:pPr>
              <a:buNone/>
            </a:pPr>
            <a:endParaRPr lang="en-US" sz="2800" dirty="0" smtClean="0"/>
          </a:p>
          <a:p>
            <a:pPr>
              <a:buFontTx/>
              <a:buNone/>
            </a:pPr>
            <a:endParaRPr lang="en-GB" sz="2800" b="1" dirty="0">
              <a:solidFill>
                <a:srgbClr val="FFFF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4" name="Rectangle 12"/>
          <p:cNvSpPr>
            <a:spLocks noGrp="1" noChangeArrowheads="1"/>
          </p:cNvSpPr>
          <p:nvPr>
            <p:ph type="title"/>
          </p:nvPr>
        </p:nvSpPr>
        <p:spPr>
          <a:xfrm>
            <a:off x="5715000" y="838200"/>
            <a:ext cx="3124200" cy="5589588"/>
          </a:xfrm>
        </p:spPr>
        <p:txBody>
          <a:bodyPr/>
          <a:lstStyle/>
          <a:p>
            <a:r>
              <a:rPr lang="en-US" sz="4000"/>
              <a:t>ECRB dorsal route</a:t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r>
              <a:rPr lang="en-US" sz="4000"/>
              <a:t>ECRL volar route</a:t>
            </a:r>
            <a:br>
              <a:rPr lang="en-US" sz="4000"/>
            </a:br>
            <a:endParaRPr lang="en-US" sz="4000"/>
          </a:p>
        </p:txBody>
      </p:sp>
      <p:pic>
        <p:nvPicPr>
          <p:cNvPr id="54279" name="Picture 7" descr="DSC0229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6000" contrast="18000"/>
          </a:blip>
          <a:srcRect l="11320" t="20493" r="11320" b="26677"/>
          <a:stretch>
            <a:fillRect/>
          </a:stretch>
        </p:blipFill>
        <p:spPr>
          <a:xfrm>
            <a:off x="228600" y="304800"/>
            <a:ext cx="5181600" cy="2654300"/>
          </a:xfrm>
          <a:noFill/>
          <a:ln/>
        </p:spPr>
      </p:pic>
      <p:pic>
        <p:nvPicPr>
          <p:cNvPr id="54283" name="Picture 11" descr="DSC023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 contrast="42000"/>
          </a:blip>
          <a:srcRect l="28302" t="23009" r="15094" b="31709"/>
          <a:stretch>
            <a:fillRect/>
          </a:stretch>
        </p:blipFill>
        <p:spPr>
          <a:xfrm>
            <a:off x="152400" y="3429000"/>
            <a:ext cx="5334000" cy="32004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2800" b="1" dirty="0">
                <a:effectLst/>
                <a:latin typeface="Arial" charset="0"/>
              </a:rPr>
              <a:t>EF -4T</a:t>
            </a:r>
          </a:p>
        </p:txBody>
      </p:sp>
      <p:pic>
        <p:nvPicPr>
          <p:cNvPr id="468996" name="Picture 4" descr="YCB 05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924175"/>
            <a:ext cx="4176713" cy="3132138"/>
          </a:xfrm>
          <a:noFill/>
          <a:ln/>
        </p:spPr>
      </p:pic>
      <p:pic>
        <p:nvPicPr>
          <p:cNvPr id="469001" name="Picture 9" descr="YCB 0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997200"/>
            <a:ext cx="4032250" cy="302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solidFill>
                  <a:schemeClr val="tx1"/>
                </a:solidFill>
                <a:effectLst/>
                <a:latin typeface="Arial" charset="0"/>
              </a:rPr>
              <a:t>CLAW HAND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2800" b="1" dirty="0">
                <a:effectLst/>
                <a:latin typeface="Arial" charset="0"/>
              </a:rPr>
              <a:t>EF – 4T</a:t>
            </a:r>
          </a:p>
        </p:txBody>
      </p:sp>
      <p:pic>
        <p:nvPicPr>
          <p:cNvPr id="467972" name="Picture 4" descr="YCB 06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08275"/>
            <a:ext cx="4500563" cy="3375025"/>
          </a:xfrm>
          <a:noFill/>
          <a:ln/>
        </p:spPr>
      </p:pic>
      <p:pic>
        <p:nvPicPr>
          <p:cNvPr id="467974" name="Picture 6" descr="YCB 05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636838"/>
            <a:ext cx="4572000" cy="34274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2056</TotalTime>
  <Words>4975</Words>
  <Application>Microsoft Office PowerPoint</Application>
  <PresentationFormat>On-screen Show (4:3)</PresentationFormat>
  <Paragraphs>887</Paragraphs>
  <Slides>158</Slides>
  <Notes>2</Notes>
  <HiddenSlides>20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158</vt:i4>
      </vt:variant>
    </vt:vector>
  </HeadingPairs>
  <TitlesOfParts>
    <vt:vector size="161" baseType="lpstr">
      <vt:lpstr>Flow</vt:lpstr>
      <vt:lpstr>Image</vt:lpstr>
      <vt:lpstr>Document</vt:lpstr>
      <vt:lpstr>POST LEPROTIC HAND RECONSTRUCTION</vt:lpstr>
      <vt:lpstr>SCOPE OF THE TOPIC</vt:lpstr>
      <vt:lpstr>Slide 3</vt:lpstr>
      <vt:lpstr>Slide 4</vt:lpstr>
      <vt:lpstr>Slide 5</vt:lpstr>
      <vt:lpstr>Functions of hand</vt:lpstr>
      <vt:lpstr>Functions of hand</vt:lpstr>
      <vt:lpstr>Anatomy</vt:lpstr>
      <vt:lpstr>Slide 9</vt:lpstr>
      <vt:lpstr>Abductor pollicis brevis</vt:lpstr>
      <vt:lpstr>Flexor pollicis brevis </vt:lpstr>
      <vt:lpstr>Opponens pollicis</vt:lpstr>
      <vt:lpstr>Adductor pollicis</vt:lpstr>
      <vt:lpstr>Hypothenar muscles</vt:lpstr>
      <vt:lpstr>Abductor digiti minimi</vt:lpstr>
      <vt:lpstr>Flexor digiti minimi</vt:lpstr>
      <vt:lpstr>Opponens digiti minimi</vt:lpstr>
      <vt:lpstr>Lumbricals</vt:lpstr>
      <vt:lpstr>Slide 19</vt:lpstr>
      <vt:lpstr>Palmar interossei</vt:lpstr>
      <vt:lpstr>Slide 21</vt:lpstr>
      <vt:lpstr>Dorsal interossei</vt:lpstr>
      <vt:lpstr>Slide 23</vt:lpstr>
      <vt:lpstr>Anatomy of dorsal digital expansion</vt:lpstr>
      <vt:lpstr>  Anatomy of dorsal digital expansion </vt:lpstr>
      <vt:lpstr>Slide 26</vt:lpstr>
      <vt:lpstr>Nerve supply</vt:lpstr>
      <vt:lpstr>Slide 28</vt:lpstr>
      <vt:lpstr>Pathophysiology</vt:lpstr>
      <vt:lpstr>Slide 30</vt:lpstr>
      <vt:lpstr>Slide 31</vt:lpstr>
      <vt:lpstr>Bi -articular model of digital mechanics</vt:lpstr>
      <vt:lpstr>PRIMARY HAND DEFORMITIES</vt:lpstr>
      <vt:lpstr>CLAW HAND</vt:lpstr>
      <vt:lpstr>Slide 35</vt:lpstr>
      <vt:lpstr>Pathomechanics </vt:lpstr>
      <vt:lpstr>Pathomechanics</vt:lpstr>
      <vt:lpstr>Mechanism of claw finger in intrinsic palsy</vt:lpstr>
      <vt:lpstr>          </vt:lpstr>
      <vt:lpstr>Slide 40</vt:lpstr>
      <vt:lpstr>Slide 41</vt:lpstr>
      <vt:lpstr>Slide 42</vt:lpstr>
      <vt:lpstr>Clinical signs</vt:lpstr>
      <vt:lpstr>Slide 44</vt:lpstr>
      <vt:lpstr>Slide 45</vt:lpstr>
      <vt:lpstr>Slide 46</vt:lpstr>
      <vt:lpstr>Slide 47</vt:lpstr>
      <vt:lpstr>Slide 48</vt:lpstr>
      <vt:lpstr>Slide 49</vt:lpstr>
      <vt:lpstr>Impairment of precision grip:    Pitre-Testut’sign(1925):   </vt:lpstr>
      <vt:lpstr>Slide 51</vt:lpstr>
      <vt:lpstr>Wartenberg’s sign</vt:lpstr>
      <vt:lpstr>The Thumb</vt:lpstr>
      <vt:lpstr>Slide 54</vt:lpstr>
      <vt:lpstr>Slide 55</vt:lpstr>
      <vt:lpstr>The extrinsic muscles</vt:lpstr>
      <vt:lpstr>Slide 57</vt:lpstr>
      <vt:lpstr>CLAW HAND</vt:lpstr>
      <vt:lpstr>CLAW HAND</vt:lpstr>
      <vt:lpstr>Assesment of angles</vt:lpstr>
      <vt:lpstr>Slide 61</vt:lpstr>
      <vt:lpstr>Photograph of angle measurement</vt:lpstr>
      <vt:lpstr>Goniometer</vt:lpstr>
      <vt:lpstr>Severity of deformity</vt:lpstr>
      <vt:lpstr>Classification according to joint status(Anderson)</vt:lpstr>
      <vt:lpstr>Slide 66</vt:lpstr>
      <vt:lpstr> Grip Strength Measurement </vt:lpstr>
      <vt:lpstr>CLAW HAND</vt:lpstr>
      <vt:lpstr>Surgical management</vt:lpstr>
      <vt:lpstr>AIMS</vt:lpstr>
      <vt:lpstr>CLAW HAND</vt:lpstr>
      <vt:lpstr>CLAW HAND</vt:lpstr>
      <vt:lpstr>CLAW HAND</vt:lpstr>
      <vt:lpstr>SELECTION OF PATIENTS</vt:lpstr>
      <vt:lpstr>SELECTION OF PATIENTS</vt:lpstr>
      <vt:lpstr>TIMING OF SURGERY</vt:lpstr>
      <vt:lpstr>PRE-OPERATIVE ASSESSMENT</vt:lpstr>
      <vt:lpstr>PRE-OPERATIVE PHYSIOTHERAPY</vt:lpstr>
      <vt:lpstr>PROCEDURES OF CLAW CORRECTION</vt:lpstr>
      <vt:lpstr>Dynamic tendon transfer</vt:lpstr>
      <vt:lpstr>Dynamic tendon transfer</vt:lpstr>
      <vt:lpstr>FDS transfer</vt:lpstr>
      <vt:lpstr>LASSO PROCEDURE</vt:lpstr>
      <vt:lpstr>Slide 84</vt:lpstr>
      <vt:lpstr>Post op regime</vt:lpstr>
      <vt:lpstr>CLAW HAND</vt:lpstr>
      <vt:lpstr>CLAW HAND</vt:lpstr>
      <vt:lpstr>CLAW HAND</vt:lpstr>
      <vt:lpstr>INDIRECT LASSO PROCEDURES</vt:lpstr>
      <vt:lpstr>INTRINSIC SUBSTITUTION PROCEDURES</vt:lpstr>
      <vt:lpstr>CLAW HAND</vt:lpstr>
      <vt:lpstr>Slide 92</vt:lpstr>
      <vt:lpstr>Slide 93</vt:lpstr>
      <vt:lpstr>Slide 94</vt:lpstr>
      <vt:lpstr>Tensioning the tails of the Motor</vt:lpstr>
      <vt:lpstr>CLAW HAND</vt:lpstr>
      <vt:lpstr>ECRB dorsal route     ECRL volar route </vt:lpstr>
      <vt:lpstr>CLAW HAND</vt:lpstr>
      <vt:lpstr>CLAW HAND</vt:lpstr>
      <vt:lpstr>CLAW HAND</vt:lpstr>
      <vt:lpstr>CLAW HAND</vt:lpstr>
      <vt:lpstr>MODIFIED STILES - BUNNELS PROCEDURE</vt:lpstr>
      <vt:lpstr>MODIFIED STILES - BUNNELS PROCEDURE</vt:lpstr>
      <vt:lpstr>MODIFIED STILES - BUNNELS PROCEDURE</vt:lpstr>
      <vt:lpstr>CLAW HAND</vt:lpstr>
      <vt:lpstr>MODIFIED STILES - BUNNELS PROCEDURE</vt:lpstr>
      <vt:lpstr>Slide 107</vt:lpstr>
      <vt:lpstr>Slide 108</vt:lpstr>
      <vt:lpstr>Static procedures</vt:lpstr>
      <vt:lpstr>STATIC PROCEDURES FOR CLAW HAND</vt:lpstr>
      <vt:lpstr>STATIC PROCEDURES FOR CLAW HAND</vt:lpstr>
      <vt:lpstr>     </vt:lpstr>
      <vt:lpstr>STATIC PROCEDURES FOR CLAW HAND</vt:lpstr>
      <vt:lpstr>STATIC PROCEDURES FOR CLAW HAND</vt:lpstr>
      <vt:lpstr>STATIC PROCEDURES FOR CLAW HAND</vt:lpstr>
      <vt:lpstr>STATIC PROCEDURES FOR CLAW HAND</vt:lpstr>
      <vt:lpstr>STATIC PROCEDURES FOR CLAW HAND</vt:lpstr>
      <vt:lpstr>Parkes procedure</vt:lpstr>
      <vt:lpstr>Intrinsic Reactivation </vt:lpstr>
      <vt:lpstr>  DEFOMITIES OF THUMB</vt:lpstr>
      <vt:lpstr>Thumb in combined ulnar and median nerve palsy</vt:lpstr>
      <vt:lpstr>Methods for release of thumb web contracture</vt:lpstr>
      <vt:lpstr>OPPONENSPLASTY BASICS</vt:lpstr>
      <vt:lpstr>CLAW THUMB</vt:lpstr>
      <vt:lpstr>Commonly used opponensplasties</vt:lpstr>
      <vt:lpstr>OPPONENSPLASTY  ROYLE-THOMSON</vt:lpstr>
      <vt:lpstr>OPPONENSPLASTY  BUNNEL’S</vt:lpstr>
      <vt:lpstr>OPPONENSPLASTY  BRAND </vt:lpstr>
      <vt:lpstr> RF FDS OPPONENSPLASTY</vt:lpstr>
      <vt:lpstr>Post op</vt:lpstr>
      <vt:lpstr>EIP OPPONENSPLASTY  ( BURKHALTER’S)</vt:lpstr>
      <vt:lpstr>Slide 132</vt:lpstr>
      <vt:lpstr>Thumb in ulnar nerve palsy</vt:lpstr>
      <vt:lpstr>Correction of Z deformity of thumb</vt:lpstr>
      <vt:lpstr>Correction of Z deformity of thumb</vt:lpstr>
      <vt:lpstr>CLAW HAND</vt:lpstr>
      <vt:lpstr>CLAW HAND</vt:lpstr>
      <vt:lpstr>RADIAL NERVE INVOLVEMENT IN LEPROSY</vt:lpstr>
      <vt:lpstr>THE INSENSITIVE EXTREMITY</vt:lpstr>
      <vt:lpstr>OTHER DEFORMITIES OF HAND IN LEPROSY</vt:lpstr>
      <vt:lpstr>MITTEN HAND</vt:lpstr>
      <vt:lpstr>SWAN NECK DEFORMITY (INTRINSIC PLUS DEFORMITY)</vt:lpstr>
      <vt:lpstr>SWAN NECK DEFORMITY</vt:lpstr>
      <vt:lpstr>SWAN NECK DEFORMITY</vt:lpstr>
      <vt:lpstr>BOUTONNIERE DEFORMITY</vt:lpstr>
      <vt:lpstr>BOUTONNIERE DEFORMITY</vt:lpstr>
      <vt:lpstr>NERVE DECOMPRESSION</vt:lpstr>
      <vt:lpstr>NERVE DECOMPRESSION</vt:lpstr>
      <vt:lpstr>Ulnar nerve abscess</vt:lpstr>
      <vt:lpstr>Slide 150</vt:lpstr>
      <vt:lpstr>COMPLIMENTARY CHANGES</vt:lpstr>
      <vt:lpstr>Slide 152</vt:lpstr>
      <vt:lpstr> POST OP GRIP STRENGTH</vt:lpstr>
      <vt:lpstr>FUNCTIONAL ASSESMENT</vt:lpstr>
      <vt:lpstr>SUMMARY </vt:lpstr>
      <vt:lpstr>TAKE HOME POINTS</vt:lpstr>
      <vt:lpstr>TAKE HOME POINTS</vt:lpstr>
      <vt:lpstr>Slide 158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LEPROTIC HAND RECONSTRUCTION</dc:title>
  <dc:creator>Rahul Goyal</dc:creator>
  <cp:lastModifiedBy>User</cp:lastModifiedBy>
  <cp:revision>188</cp:revision>
  <dcterms:created xsi:type="dcterms:W3CDTF">2006-08-16T00:00:00Z</dcterms:created>
  <dcterms:modified xsi:type="dcterms:W3CDTF">2020-08-20T05:21:45Z</dcterms:modified>
</cp:coreProperties>
</file>