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CAEFA-3EA0-4EBD-9BE1-3E3DF0ABAF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B862FEE-BB6C-47BB-8F24-F4B5588289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A72D581-A8FA-49FF-AE38-C4626167A30E}"/>
              </a:ext>
            </a:extLst>
          </p:cNvPr>
          <p:cNvSpPr>
            <a:spLocks noGrp="1"/>
          </p:cNvSpPr>
          <p:nvPr>
            <p:ph type="dt" sz="half" idx="10"/>
          </p:nvPr>
        </p:nvSpPr>
        <p:spPr/>
        <p:txBody>
          <a:bodyPr/>
          <a:lstStyle/>
          <a:p>
            <a:fld id="{0BA5D07D-4B7A-449C-96CE-B82C3256AA63}" type="datetimeFigureOut">
              <a:rPr lang="en-IN" smtClean="0"/>
              <a:t>07-07-2020</a:t>
            </a:fld>
            <a:endParaRPr lang="en-IN"/>
          </a:p>
        </p:txBody>
      </p:sp>
      <p:sp>
        <p:nvSpPr>
          <p:cNvPr id="5" name="Footer Placeholder 4">
            <a:extLst>
              <a:ext uri="{FF2B5EF4-FFF2-40B4-BE49-F238E27FC236}">
                <a16:creationId xmlns:a16="http://schemas.microsoft.com/office/drawing/2014/main" id="{398C0372-934A-4298-A245-E4581A62237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9A1CD61-EB2F-4A28-92C3-BA7E24F1B9D0}"/>
              </a:ext>
            </a:extLst>
          </p:cNvPr>
          <p:cNvSpPr>
            <a:spLocks noGrp="1"/>
          </p:cNvSpPr>
          <p:nvPr>
            <p:ph type="sldNum" sz="quarter" idx="12"/>
          </p:nvPr>
        </p:nvSpPr>
        <p:spPr/>
        <p:txBody>
          <a:bodyPr/>
          <a:lstStyle/>
          <a:p>
            <a:fld id="{13F03544-75AD-47A8-B52A-AF955FCD81E0}" type="slidenum">
              <a:rPr lang="en-IN" smtClean="0"/>
              <a:t>‹#›</a:t>
            </a:fld>
            <a:endParaRPr lang="en-IN"/>
          </a:p>
        </p:txBody>
      </p:sp>
    </p:spTree>
    <p:extLst>
      <p:ext uri="{BB962C8B-B14F-4D97-AF65-F5344CB8AC3E}">
        <p14:creationId xmlns:p14="http://schemas.microsoft.com/office/powerpoint/2010/main" val="1731280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4C11B-50E6-4773-87B3-56E84B80402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2344FA3-51A9-4C45-AC4A-70412A89E2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94FD566-B7FB-49C4-BA58-DDBE54B9D407}"/>
              </a:ext>
            </a:extLst>
          </p:cNvPr>
          <p:cNvSpPr>
            <a:spLocks noGrp="1"/>
          </p:cNvSpPr>
          <p:nvPr>
            <p:ph type="dt" sz="half" idx="10"/>
          </p:nvPr>
        </p:nvSpPr>
        <p:spPr/>
        <p:txBody>
          <a:bodyPr/>
          <a:lstStyle/>
          <a:p>
            <a:fld id="{0BA5D07D-4B7A-449C-96CE-B82C3256AA63}" type="datetimeFigureOut">
              <a:rPr lang="en-IN" smtClean="0"/>
              <a:t>07-07-2020</a:t>
            </a:fld>
            <a:endParaRPr lang="en-IN"/>
          </a:p>
        </p:txBody>
      </p:sp>
      <p:sp>
        <p:nvSpPr>
          <p:cNvPr id="5" name="Footer Placeholder 4">
            <a:extLst>
              <a:ext uri="{FF2B5EF4-FFF2-40B4-BE49-F238E27FC236}">
                <a16:creationId xmlns:a16="http://schemas.microsoft.com/office/drawing/2014/main" id="{FC6CE8C6-F03F-4DEE-8B4B-C9EBFEED846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B08199B-4128-42F7-B09C-4C4A44977947}"/>
              </a:ext>
            </a:extLst>
          </p:cNvPr>
          <p:cNvSpPr>
            <a:spLocks noGrp="1"/>
          </p:cNvSpPr>
          <p:nvPr>
            <p:ph type="sldNum" sz="quarter" idx="12"/>
          </p:nvPr>
        </p:nvSpPr>
        <p:spPr/>
        <p:txBody>
          <a:bodyPr/>
          <a:lstStyle/>
          <a:p>
            <a:fld id="{13F03544-75AD-47A8-B52A-AF955FCD81E0}" type="slidenum">
              <a:rPr lang="en-IN" smtClean="0"/>
              <a:t>‹#›</a:t>
            </a:fld>
            <a:endParaRPr lang="en-IN"/>
          </a:p>
        </p:txBody>
      </p:sp>
    </p:spTree>
    <p:extLst>
      <p:ext uri="{BB962C8B-B14F-4D97-AF65-F5344CB8AC3E}">
        <p14:creationId xmlns:p14="http://schemas.microsoft.com/office/powerpoint/2010/main" val="3882492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D461B0-856E-4428-AF5D-3B1CA601B0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ADBCD1D-2CEF-4F41-9AD5-7D4CA13316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0ED5B02-F785-492B-A813-CE6E4BD78259}"/>
              </a:ext>
            </a:extLst>
          </p:cNvPr>
          <p:cNvSpPr>
            <a:spLocks noGrp="1"/>
          </p:cNvSpPr>
          <p:nvPr>
            <p:ph type="dt" sz="half" idx="10"/>
          </p:nvPr>
        </p:nvSpPr>
        <p:spPr/>
        <p:txBody>
          <a:bodyPr/>
          <a:lstStyle/>
          <a:p>
            <a:fld id="{0BA5D07D-4B7A-449C-96CE-B82C3256AA63}" type="datetimeFigureOut">
              <a:rPr lang="en-IN" smtClean="0"/>
              <a:t>07-07-2020</a:t>
            </a:fld>
            <a:endParaRPr lang="en-IN"/>
          </a:p>
        </p:txBody>
      </p:sp>
      <p:sp>
        <p:nvSpPr>
          <p:cNvPr id="5" name="Footer Placeholder 4">
            <a:extLst>
              <a:ext uri="{FF2B5EF4-FFF2-40B4-BE49-F238E27FC236}">
                <a16:creationId xmlns:a16="http://schemas.microsoft.com/office/drawing/2014/main" id="{571418FB-3C5D-47ED-BC75-A4A5770898F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A0F14EA-3A9F-4112-B25F-F7A1063862AB}"/>
              </a:ext>
            </a:extLst>
          </p:cNvPr>
          <p:cNvSpPr>
            <a:spLocks noGrp="1"/>
          </p:cNvSpPr>
          <p:nvPr>
            <p:ph type="sldNum" sz="quarter" idx="12"/>
          </p:nvPr>
        </p:nvSpPr>
        <p:spPr/>
        <p:txBody>
          <a:bodyPr/>
          <a:lstStyle/>
          <a:p>
            <a:fld id="{13F03544-75AD-47A8-B52A-AF955FCD81E0}" type="slidenum">
              <a:rPr lang="en-IN" smtClean="0"/>
              <a:t>‹#›</a:t>
            </a:fld>
            <a:endParaRPr lang="en-IN"/>
          </a:p>
        </p:txBody>
      </p:sp>
    </p:spTree>
    <p:extLst>
      <p:ext uri="{BB962C8B-B14F-4D97-AF65-F5344CB8AC3E}">
        <p14:creationId xmlns:p14="http://schemas.microsoft.com/office/powerpoint/2010/main" val="4281250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78A03-8C61-4885-A114-E21F4B11CAE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3EABAA4-18C7-4887-9989-965AF36D89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C37CBE7-0035-4929-B391-F27E55B45B20}"/>
              </a:ext>
            </a:extLst>
          </p:cNvPr>
          <p:cNvSpPr>
            <a:spLocks noGrp="1"/>
          </p:cNvSpPr>
          <p:nvPr>
            <p:ph type="dt" sz="half" idx="10"/>
          </p:nvPr>
        </p:nvSpPr>
        <p:spPr/>
        <p:txBody>
          <a:bodyPr/>
          <a:lstStyle/>
          <a:p>
            <a:fld id="{0BA5D07D-4B7A-449C-96CE-B82C3256AA63}" type="datetimeFigureOut">
              <a:rPr lang="en-IN" smtClean="0"/>
              <a:t>07-07-2020</a:t>
            </a:fld>
            <a:endParaRPr lang="en-IN"/>
          </a:p>
        </p:txBody>
      </p:sp>
      <p:sp>
        <p:nvSpPr>
          <p:cNvPr id="5" name="Footer Placeholder 4">
            <a:extLst>
              <a:ext uri="{FF2B5EF4-FFF2-40B4-BE49-F238E27FC236}">
                <a16:creationId xmlns:a16="http://schemas.microsoft.com/office/drawing/2014/main" id="{4D83E80E-7821-4ED8-BD85-C8C1C908BB3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081609C-9A50-40F1-AADE-5F33547E3687}"/>
              </a:ext>
            </a:extLst>
          </p:cNvPr>
          <p:cNvSpPr>
            <a:spLocks noGrp="1"/>
          </p:cNvSpPr>
          <p:nvPr>
            <p:ph type="sldNum" sz="quarter" idx="12"/>
          </p:nvPr>
        </p:nvSpPr>
        <p:spPr/>
        <p:txBody>
          <a:bodyPr/>
          <a:lstStyle/>
          <a:p>
            <a:fld id="{13F03544-75AD-47A8-B52A-AF955FCD81E0}" type="slidenum">
              <a:rPr lang="en-IN" smtClean="0"/>
              <a:t>‹#›</a:t>
            </a:fld>
            <a:endParaRPr lang="en-IN"/>
          </a:p>
        </p:txBody>
      </p:sp>
    </p:spTree>
    <p:extLst>
      <p:ext uri="{BB962C8B-B14F-4D97-AF65-F5344CB8AC3E}">
        <p14:creationId xmlns:p14="http://schemas.microsoft.com/office/powerpoint/2010/main" val="324181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98B97-089D-4BD8-BE93-B1079068FB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3CE38AB-B9DF-47FF-92CF-3C55A7DF49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62F1BB-C878-4284-BF37-ACDF7059E768}"/>
              </a:ext>
            </a:extLst>
          </p:cNvPr>
          <p:cNvSpPr>
            <a:spLocks noGrp="1"/>
          </p:cNvSpPr>
          <p:nvPr>
            <p:ph type="dt" sz="half" idx="10"/>
          </p:nvPr>
        </p:nvSpPr>
        <p:spPr/>
        <p:txBody>
          <a:bodyPr/>
          <a:lstStyle/>
          <a:p>
            <a:fld id="{0BA5D07D-4B7A-449C-96CE-B82C3256AA63}" type="datetimeFigureOut">
              <a:rPr lang="en-IN" smtClean="0"/>
              <a:t>07-07-2020</a:t>
            </a:fld>
            <a:endParaRPr lang="en-IN"/>
          </a:p>
        </p:txBody>
      </p:sp>
      <p:sp>
        <p:nvSpPr>
          <p:cNvPr id="5" name="Footer Placeholder 4">
            <a:extLst>
              <a:ext uri="{FF2B5EF4-FFF2-40B4-BE49-F238E27FC236}">
                <a16:creationId xmlns:a16="http://schemas.microsoft.com/office/drawing/2014/main" id="{528E5E7C-95E8-4F14-9931-8CE2B716FC5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F8B2E00-9A64-4639-AAD8-C446384F7953}"/>
              </a:ext>
            </a:extLst>
          </p:cNvPr>
          <p:cNvSpPr>
            <a:spLocks noGrp="1"/>
          </p:cNvSpPr>
          <p:nvPr>
            <p:ph type="sldNum" sz="quarter" idx="12"/>
          </p:nvPr>
        </p:nvSpPr>
        <p:spPr/>
        <p:txBody>
          <a:bodyPr/>
          <a:lstStyle/>
          <a:p>
            <a:fld id="{13F03544-75AD-47A8-B52A-AF955FCD81E0}" type="slidenum">
              <a:rPr lang="en-IN" smtClean="0"/>
              <a:t>‹#›</a:t>
            </a:fld>
            <a:endParaRPr lang="en-IN"/>
          </a:p>
        </p:txBody>
      </p:sp>
    </p:spTree>
    <p:extLst>
      <p:ext uri="{BB962C8B-B14F-4D97-AF65-F5344CB8AC3E}">
        <p14:creationId xmlns:p14="http://schemas.microsoft.com/office/powerpoint/2010/main" val="307060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46246-19BC-4D7B-8A11-00735D347B6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4763D43-29A6-49BD-94A2-0811BC1CD3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1A055E3-F1FD-4BA1-9163-5AE85FBC65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513F748-049B-4300-BFC4-284FC467A24D}"/>
              </a:ext>
            </a:extLst>
          </p:cNvPr>
          <p:cNvSpPr>
            <a:spLocks noGrp="1"/>
          </p:cNvSpPr>
          <p:nvPr>
            <p:ph type="dt" sz="half" idx="10"/>
          </p:nvPr>
        </p:nvSpPr>
        <p:spPr/>
        <p:txBody>
          <a:bodyPr/>
          <a:lstStyle/>
          <a:p>
            <a:fld id="{0BA5D07D-4B7A-449C-96CE-B82C3256AA63}" type="datetimeFigureOut">
              <a:rPr lang="en-IN" smtClean="0"/>
              <a:t>07-07-2020</a:t>
            </a:fld>
            <a:endParaRPr lang="en-IN"/>
          </a:p>
        </p:txBody>
      </p:sp>
      <p:sp>
        <p:nvSpPr>
          <p:cNvPr id="6" name="Footer Placeholder 5">
            <a:extLst>
              <a:ext uri="{FF2B5EF4-FFF2-40B4-BE49-F238E27FC236}">
                <a16:creationId xmlns:a16="http://schemas.microsoft.com/office/drawing/2014/main" id="{94BA7203-34D0-4864-9FB6-7F7CFCEE326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2B0445B-A3AD-4EFE-B6A4-C07FEA1A5724}"/>
              </a:ext>
            </a:extLst>
          </p:cNvPr>
          <p:cNvSpPr>
            <a:spLocks noGrp="1"/>
          </p:cNvSpPr>
          <p:nvPr>
            <p:ph type="sldNum" sz="quarter" idx="12"/>
          </p:nvPr>
        </p:nvSpPr>
        <p:spPr/>
        <p:txBody>
          <a:bodyPr/>
          <a:lstStyle/>
          <a:p>
            <a:fld id="{13F03544-75AD-47A8-B52A-AF955FCD81E0}" type="slidenum">
              <a:rPr lang="en-IN" smtClean="0"/>
              <a:t>‹#›</a:t>
            </a:fld>
            <a:endParaRPr lang="en-IN"/>
          </a:p>
        </p:txBody>
      </p:sp>
    </p:spTree>
    <p:extLst>
      <p:ext uri="{BB962C8B-B14F-4D97-AF65-F5344CB8AC3E}">
        <p14:creationId xmlns:p14="http://schemas.microsoft.com/office/powerpoint/2010/main" val="176011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A6B9E-5EAF-446C-96A0-80163D6E52D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0F36B84-8C73-47FF-8400-D5751D4448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1EC3DA-0C23-41D7-9D46-75C245DBC4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7BAD6CE-3B32-4CEC-8CC6-F79357AC87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CD62D8-21EE-48A9-87E8-5F646AE886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1140005-8233-4EAB-8B57-BEDAC8D0BD48}"/>
              </a:ext>
            </a:extLst>
          </p:cNvPr>
          <p:cNvSpPr>
            <a:spLocks noGrp="1"/>
          </p:cNvSpPr>
          <p:nvPr>
            <p:ph type="dt" sz="half" idx="10"/>
          </p:nvPr>
        </p:nvSpPr>
        <p:spPr/>
        <p:txBody>
          <a:bodyPr/>
          <a:lstStyle/>
          <a:p>
            <a:fld id="{0BA5D07D-4B7A-449C-96CE-B82C3256AA63}" type="datetimeFigureOut">
              <a:rPr lang="en-IN" smtClean="0"/>
              <a:t>07-07-2020</a:t>
            </a:fld>
            <a:endParaRPr lang="en-IN"/>
          </a:p>
        </p:txBody>
      </p:sp>
      <p:sp>
        <p:nvSpPr>
          <p:cNvPr id="8" name="Footer Placeholder 7">
            <a:extLst>
              <a:ext uri="{FF2B5EF4-FFF2-40B4-BE49-F238E27FC236}">
                <a16:creationId xmlns:a16="http://schemas.microsoft.com/office/drawing/2014/main" id="{75462EB7-F3EC-42B8-9786-83401593E66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ACA0B11-42F5-4B50-A075-1A85F43AFAE0}"/>
              </a:ext>
            </a:extLst>
          </p:cNvPr>
          <p:cNvSpPr>
            <a:spLocks noGrp="1"/>
          </p:cNvSpPr>
          <p:nvPr>
            <p:ph type="sldNum" sz="quarter" idx="12"/>
          </p:nvPr>
        </p:nvSpPr>
        <p:spPr/>
        <p:txBody>
          <a:bodyPr/>
          <a:lstStyle/>
          <a:p>
            <a:fld id="{13F03544-75AD-47A8-B52A-AF955FCD81E0}" type="slidenum">
              <a:rPr lang="en-IN" smtClean="0"/>
              <a:t>‹#›</a:t>
            </a:fld>
            <a:endParaRPr lang="en-IN"/>
          </a:p>
        </p:txBody>
      </p:sp>
    </p:spTree>
    <p:extLst>
      <p:ext uri="{BB962C8B-B14F-4D97-AF65-F5344CB8AC3E}">
        <p14:creationId xmlns:p14="http://schemas.microsoft.com/office/powerpoint/2010/main" val="2814957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19675-5B82-40E1-89CB-064EC2B7E21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22AA2E2-BDCF-484C-BEA4-7F0DABAEE300}"/>
              </a:ext>
            </a:extLst>
          </p:cNvPr>
          <p:cNvSpPr>
            <a:spLocks noGrp="1"/>
          </p:cNvSpPr>
          <p:nvPr>
            <p:ph type="dt" sz="half" idx="10"/>
          </p:nvPr>
        </p:nvSpPr>
        <p:spPr/>
        <p:txBody>
          <a:bodyPr/>
          <a:lstStyle/>
          <a:p>
            <a:fld id="{0BA5D07D-4B7A-449C-96CE-B82C3256AA63}" type="datetimeFigureOut">
              <a:rPr lang="en-IN" smtClean="0"/>
              <a:t>07-07-2020</a:t>
            </a:fld>
            <a:endParaRPr lang="en-IN"/>
          </a:p>
        </p:txBody>
      </p:sp>
      <p:sp>
        <p:nvSpPr>
          <p:cNvPr id="4" name="Footer Placeholder 3">
            <a:extLst>
              <a:ext uri="{FF2B5EF4-FFF2-40B4-BE49-F238E27FC236}">
                <a16:creationId xmlns:a16="http://schemas.microsoft.com/office/drawing/2014/main" id="{533B265D-5EDF-4833-BCD0-CF00B368598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D189A99-9822-46D1-A7F0-903E4B0EA33B}"/>
              </a:ext>
            </a:extLst>
          </p:cNvPr>
          <p:cNvSpPr>
            <a:spLocks noGrp="1"/>
          </p:cNvSpPr>
          <p:nvPr>
            <p:ph type="sldNum" sz="quarter" idx="12"/>
          </p:nvPr>
        </p:nvSpPr>
        <p:spPr/>
        <p:txBody>
          <a:bodyPr/>
          <a:lstStyle/>
          <a:p>
            <a:fld id="{13F03544-75AD-47A8-B52A-AF955FCD81E0}" type="slidenum">
              <a:rPr lang="en-IN" smtClean="0"/>
              <a:t>‹#›</a:t>
            </a:fld>
            <a:endParaRPr lang="en-IN"/>
          </a:p>
        </p:txBody>
      </p:sp>
    </p:spTree>
    <p:extLst>
      <p:ext uri="{BB962C8B-B14F-4D97-AF65-F5344CB8AC3E}">
        <p14:creationId xmlns:p14="http://schemas.microsoft.com/office/powerpoint/2010/main" val="3811713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C31022-95BC-4F11-BA1E-5FB9AB8C832E}"/>
              </a:ext>
            </a:extLst>
          </p:cNvPr>
          <p:cNvSpPr>
            <a:spLocks noGrp="1"/>
          </p:cNvSpPr>
          <p:nvPr>
            <p:ph type="dt" sz="half" idx="10"/>
          </p:nvPr>
        </p:nvSpPr>
        <p:spPr/>
        <p:txBody>
          <a:bodyPr/>
          <a:lstStyle/>
          <a:p>
            <a:fld id="{0BA5D07D-4B7A-449C-96CE-B82C3256AA63}" type="datetimeFigureOut">
              <a:rPr lang="en-IN" smtClean="0"/>
              <a:t>07-07-2020</a:t>
            </a:fld>
            <a:endParaRPr lang="en-IN"/>
          </a:p>
        </p:txBody>
      </p:sp>
      <p:sp>
        <p:nvSpPr>
          <p:cNvPr id="3" name="Footer Placeholder 2">
            <a:extLst>
              <a:ext uri="{FF2B5EF4-FFF2-40B4-BE49-F238E27FC236}">
                <a16:creationId xmlns:a16="http://schemas.microsoft.com/office/drawing/2014/main" id="{E2166351-87E8-4006-9DAA-FD00751B013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C7D40DC-2086-4983-94B7-ED92CE7AABC3}"/>
              </a:ext>
            </a:extLst>
          </p:cNvPr>
          <p:cNvSpPr>
            <a:spLocks noGrp="1"/>
          </p:cNvSpPr>
          <p:nvPr>
            <p:ph type="sldNum" sz="quarter" idx="12"/>
          </p:nvPr>
        </p:nvSpPr>
        <p:spPr/>
        <p:txBody>
          <a:bodyPr/>
          <a:lstStyle/>
          <a:p>
            <a:fld id="{13F03544-75AD-47A8-B52A-AF955FCD81E0}" type="slidenum">
              <a:rPr lang="en-IN" smtClean="0"/>
              <a:t>‹#›</a:t>
            </a:fld>
            <a:endParaRPr lang="en-IN"/>
          </a:p>
        </p:txBody>
      </p:sp>
    </p:spTree>
    <p:extLst>
      <p:ext uri="{BB962C8B-B14F-4D97-AF65-F5344CB8AC3E}">
        <p14:creationId xmlns:p14="http://schemas.microsoft.com/office/powerpoint/2010/main" val="341975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CD8FD-31FF-4914-B5A6-2ED225A40F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CC82A4A-6FD6-41A5-90FC-4A4FEF948C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5EEEBCC-03DA-4EF4-A8A9-BA5014F8C6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B63DD9-FE6D-4693-A8D7-BFFBC3E54487}"/>
              </a:ext>
            </a:extLst>
          </p:cNvPr>
          <p:cNvSpPr>
            <a:spLocks noGrp="1"/>
          </p:cNvSpPr>
          <p:nvPr>
            <p:ph type="dt" sz="half" idx="10"/>
          </p:nvPr>
        </p:nvSpPr>
        <p:spPr/>
        <p:txBody>
          <a:bodyPr/>
          <a:lstStyle/>
          <a:p>
            <a:fld id="{0BA5D07D-4B7A-449C-96CE-B82C3256AA63}" type="datetimeFigureOut">
              <a:rPr lang="en-IN" smtClean="0"/>
              <a:t>07-07-2020</a:t>
            </a:fld>
            <a:endParaRPr lang="en-IN"/>
          </a:p>
        </p:txBody>
      </p:sp>
      <p:sp>
        <p:nvSpPr>
          <p:cNvPr id="6" name="Footer Placeholder 5">
            <a:extLst>
              <a:ext uri="{FF2B5EF4-FFF2-40B4-BE49-F238E27FC236}">
                <a16:creationId xmlns:a16="http://schemas.microsoft.com/office/drawing/2014/main" id="{3513226F-F4B9-4C87-BCAC-453D8F5913B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0C8D2A9-EB2C-49AB-91B5-132C1F9484C8}"/>
              </a:ext>
            </a:extLst>
          </p:cNvPr>
          <p:cNvSpPr>
            <a:spLocks noGrp="1"/>
          </p:cNvSpPr>
          <p:nvPr>
            <p:ph type="sldNum" sz="quarter" idx="12"/>
          </p:nvPr>
        </p:nvSpPr>
        <p:spPr/>
        <p:txBody>
          <a:bodyPr/>
          <a:lstStyle/>
          <a:p>
            <a:fld id="{13F03544-75AD-47A8-B52A-AF955FCD81E0}" type="slidenum">
              <a:rPr lang="en-IN" smtClean="0"/>
              <a:t>‹#›</a:t>
            </a:fld>
            <a:endParaRPr lang="en-IN"/>
          </a:p>
        </p:txBody>
      </p:sp>
    </p:spTree>
    <p:extLst>
      <p:ext uri="{BB962C8B-B14F-4D97-AF65-F5344CB8AC3E}">
        <p14:creationId xmlns:p14="http://schemas.microsoft.com/office/powerpoint/2010/main" val="3699856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F13F8-DBFB-4A2E-BDF3-AE85230567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E3E7600-8E9D-44A2-949A-D13B06E9A9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2E350B8E-5189-4562-9D1B-D29A5FAF69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15ED71-34B7-4176-9E7D-81D4523871C9}"/>
              </a:ext>
            </a:extLst>
          </p:cNvPr>
          <p:cNvSpPr>
            <a:spLocks noGrp="1"/>
          </p:cNvSpPr>
          <p:nvPr>
            <p:ph type="dt" sz="half" idx="10"/>
          </p:nvPr>
        </p:nvSpPr>
        <p:spPr/>
        <p:txBody>
          <a:bodyPr/>
          <a:lstStyle/>
          <a:p>
            <a:fld id="{0BA5D07D-4B7A-449C-96CE-B82C3256AA63}" type="datetimeFigureOut">
              <a:rPr lang="en-IN" smtClean="0"/>
              <a:t>07-07-2020</a:t>
            </a:fld>
            <a:endParaRPr lang="en-IN"/>
          </a:p>
        </p:txBody>
      </p:sp>
      <p:sp>
        <p:nvSpPr>
          <p:cNvPr id="6" name="Footer Placeholder 5">
            <a:extLst>
              <a:ext uri="{FF2B5EF4-FFF2-40B4-BE49-F238E27FC236}">
                <a16:creationId xmlns:a16="http://schemas.microsoft.com/office/drawing/2014/main" id="{616F8F17-F831-4819-87B4-1340E5F09AD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A8C6647-865E-4096-B829-3AF1EC1389BA}"/>
              </a:ext>
            </a:extLst>
          </p:cNvPr>
          <p:cNvSpPr>
            <a:spLocks noGrp="1"/>
          </p:cNvSpPr>
          <p:nvPr>
            <p:ph type="sldNum" sz="quarter" idx="12"/>
          </p:nvPr>
        </p:nvSpPr>
        <p:spPr/>
        <p:txBody>
          <a:bodyPr/>
          <a:lstStyle/>
          <a:p>
            <a:fld id="{13F03544-75AD-47A8-B52A-AF955FCD81E0}" type="slidenum">
              <a:rPr lang="en-IN" smtClean="0"/>
              <a:t>‹#›</a:t>
            </a:fld>
            <a:endParaRPr lang="en-IN"/>
          </a:p>
        </p:txBody>
      </p:sp>
    </p:spTree>
    <p:extLst>
      <p:ext uri="{BB962C8B-B14F-4D97-AF65-F5344CB8AC3E}">
        <p14:creationId xmlns:p14="http://schemas.microsoft.com/office/powerpoint/2010/main" val="775478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20000"/>
                <a:lumOff val="80000"/>
              </a:schemeClr>
            </a:gs>
            <a:gs pos="9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7CAD91-8DD3-4340-8A0D-6E87928B8A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F7A4F1C-DD4A-4F90-A6FE-AD0AE330C4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0CE9ADB-B7AF-477C-B9F2-4D85354FE2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5D07D-4B7A-449C-96CE-B82C3256AA63}" type="datetimeFigureOut">
              <a:rPr lang="en-IN" smtClean="0"/>
              <a:t>07-07-2020</a:t>
            </a:fld>
            <a:endParaRPr lang="en-IN"/>
          </a:p>
        </p:txBody>
      </p:sp>
      <p:sp>
        <p:nvSpPr>
          <p:cNvPr id="5" name="Footer Placeholder 4">
            <a:extLst>
              <a:ext uri="{FF2B5EF4-FFF2-40B4-BE49-F238E27FC236}">
                <a16:creationId xmlns:a16="http://schemas.microsoft.com/office/drawing/2014/main" id="{C20ABBA8-6B05-4C2C-B1A2-C18DAC8834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EBDB829-BECC-46E5-8BDF-180F80DCB1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03544-75AD-47A8-B52A-AF955FCD81E0}" type="slidenum">
              <a:rPr lang="en-IN" smtClean="0"/>
              <a:t>‹#›</a:t>
            </a:fld>
            <a:endParaRPr lang="en-IN"/>
          </a:p>
        </p:txBody>
      </p:sp>
    </p:spTree>
    <p:extLst>
      <p:ext uri="{BB962C8B-B14F-4D97-AF65-F5344CB8AC3E}">
        <p14:creationId xmlns:p14="http://schemas.microsoft.com/office/powerpoint/2010/main" val="2212731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20F5DEA-D04C-43BC-B5C6-4B8417FD4641}"/>
              </a:ext>
            </a:extLst>
          </p:cNvPr>
          <p:cNvSpPr>
            <a:spLocks noGrp="1"/>
          </p:cNvSpPr>
          <p:nvPr>
            <p:ph type="ctrTitle"/>
          </p:nvPr>
        </p:nvSpPr>
        <p:spPr>
          <a:xfrm>
            <a:off x="1524000" y="2382992"/>
            <a:ext cx="9144000" cy="2387600"/>
          </a:xfrm>
        </p:spPr>
        <p:txBody>
          <a:bodyPr>
            <a:normAutofit fontScale="90000"/>
          </a:bodyPr>
          <a:lstStyle/>
          <a:p>
            <a:r>
              <a:rPr lang="en-US" b="1" dirty="0"/>
              <a:t>Importance of reinforcement principles and strategies in speech and language therapy, types and schedules of rewards and punishment</a:t>
            </a:r>
            <a:endParaRPr lang="en-IN" b="1" dirty="0"/>
          </a:p>
        </p:txBody>
      </p:sp>
    </p:spTree>
    <p:extLst>
      <p:ext uri="{BB962C8B-B14F-4D97-AF65-F5344CB8AC3E}">
        <p14:creationId xmlns:p14="http://schemas.microsoft.com/office/powerpoint/2010/main" val="3711160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B3E7B-C345-4796-BC4B-DC23E43E80F9}"/>
              </a:ext>
            </a:extLst>
          </p:cNvPr>
          <p:cNvSpPr>
            <a:spLocks noGrp="1"/>
          </p:cNvSpPr>
          <p:nvPr>
            <p:ph type="title"/>
          </p:nvPr>
        </p:nvSpPr>
        <p:spPr/>
        <p:txBody>
          <a:bodyPr/>
          <a:lstStyle/>
          <a:p>
            <a:pPr algn="ctr"/>
            <a:r>
              <a:rPr lang="en-IN" b="1" dirty="0"/>
              <a:t>NEGATIVE REINFORCEMENT </a:t>
            </a:r>
            <a:endParaRPr lang="en-IN" dirty="0"/>
          </a:p>
        </p:txBody>
      </p:sp>
      <p:sp>
        <p:nvSpPr>
          <p:cNvPr id="3" name="Content Placeholder 2">
            <a:extLst>
              <a:ext uri="{FF2B5EF4-FFF2-40B4-BE49-F238E27FC236}">
                <a16:creationId xmlns:a16="http://schemas.microsoft.com/office/drawing/2014/main" id="{57DF7405-FA55-455F-AE41-D712B828027B}"/>
              </a:ext>
            </a:extLst>
          </p:cNvPr>
          <p:cNvSpPr>
            <a:spLocks noGrp="1"/>
          </p:cNvSpPr>
          <p:nvPr>
            <p:ph idx="1"/>
          </p:nvPr>
        </p:nvSpPr>
        <p:spPr/>
        <p:txBody>
          <a:bodyPr/>
          <a:lstStyle/>
          <a:p>
            <a:r>
              <a:rPr lang="en-US" dirty="0"/>
              <a:t>An unpleasant event/condition is removed contingent on the performance of a desired behavior is Negative reinforcement.</a:t>
            </a:r>
            <a:endParaRPr lang="en-IN" dirty="0"/>
          </a:p>
        </p:txBody>
      </p:sp>
    </p:spTree>
    <p:extLst>
      <p:ext uri="{BB962C8B-B14F-4D97-AF65-F5344CB8AC3E}">
        <p14:creationId xmlns:p14="http://schemas.microsoft.com/office/powerpoint/2010/main" val="2595715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286C0-4A87-4832-A047-62C945C6204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A28CF0D-3D9A-4D9F-B6CF-B78EC88335D7}"/>
              </a:ext>
            </a:extLst>
          </p:cNvPr>
          <p:cNvSpPr>
            <a:spLocks noGrp="1"/>
          </p:cNvSpPr>
          <p:nvPr>
            <p:ph idx="1"/>
          </p:nvPr>
        </p:nvSpPr>
        <p:spPr/>
        <p:txBody>
          <a:bodyPr/>
          <a:lstStyle/>
          <a:p>
            <a:pPr marL="0" indent="0">
              <a:buNone/>
            </a:pPr>
            <a:r>
              <a:rPr lang="en-US" b="1" dirty="0"/>
              <a:t>ESCAPE: </a:t>
            </a:r>
          </a:p>
          <a:p>
            <a:r>
              <a:rPr lang="en-US" dirty="0"/>
              <a:t>In Escape, a person comes in contact with an aversive event and then terminates it or reduces it. When neither termination nor reduction of the event is possible, the person may move away from it. </a:t>
            </a:r>
          </a:p>
          <a:p>
            <a:r>
              <a:rPr lang="en-US" dirty="0"/>
              <a:t>For example, a clinician might place her hands firmly over a child’s hands and remove them only when the child exhibits the target behavior of imitatively producing /s/. </a:t>
            </a:r>
            <a:endParaRPr lang="en-IN" dirty="0"/>
          </a:p>
        </p:txBody>
      </p:sp>
    </p:spTree>
    <p:extLst>
      <p:ext uri="{BB962C8B-B14F-4D97-AF65-F5344CB8AC3E}">
        <p14:creationId xmlns:p14="http://schemas.microsoft.com/office/powerpoint/2010/main" val="2781607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D16DE-8030-4CA7-8888-01644247928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1730102-6C71-4299-BE11-5A97788649CB}"/>
              </a:ext>
            </a:extLst>
          </p:cNvPr>
          <p:cNvSpPr>
            <a:spLocks noGrp="1"/>
          </p:cNvSpPr>
          <p:nvPr>
            <p:ph idx="1"/>
          </p:nvPr>
        </p:nvSpPr>
        <p:spPr/>
        <p:txBody>
          <a:bodyPr>
            <a:normAutofit fontScale="92500" lnSpcReduction="10000"/>
          </a:bodyPr>
          <a:lstStyle/>
          <a:p>
            <a:pPr marL="0" indent="0">
              <a:buNone/>
            </a:pPr>
            <a:r>
              <a:rPr lang="en-US" b="1" dirty="0"/>
              <a:t>AVOIDANCE: </a:t>
            </a:r>
          </a:p>
          <a:p>
            <a:r>
              <a:rPr lang="en-US" dirty="0"/>
              <a:t>In Avoidance, each performance of a target behavior prevents the occurrence of an anticipated aversive condition/event so that the event is not experienced at all. </a:t>
            </a:r>
          </a:p>
          <a:p>
            <a:r>
              <a:rPr lang="en-US" dirty="0"/>
              <a:t>For example, a clinician might inform a child that each imitative production of the target /s/ will prevent the imposition of hand restraint</a:t>
            </a:r>
          </a:p>
          <a:p>
            <a:r>
              <a:rPr lang="en-US" dirty="0"/>
              <a:t>Use of negative reinforcement is relatively uncommon in the treatment of communication disorders because it repeatedly expose client to unpleasant/aversive situations. Use of positive reinforcement is preferred for increasing the frequency of desired responses. Positive Reinforcement also can improve a client’s motivational level, and foster an effective interpersonal relationship between clinician and client.</a:t>
            </a:r>
            <a:endParaRPr lang="en-IN" dirty="0"/>
          </a:p>
        </p:txBody>
      </p:sp>
    </p:spTree>
    <p:extLst>
      <p:ext uri="{BB962C8B-B14F-4D97-AF65-F5344CB8AC3E}">
        <p14:creationId xmlns:p14="http://schemas.microsoft.com/office/powerpoint/2010/main" val="3605542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7011F-9D6B-4A33-8EBE-70BB7AE2EFFC}"/>
              </a:ext>
            </a:extLst>
          </p:cNvPr>
          <p:cNvSpPr>
            <a:spLocks noGrp="1"/>
          </p:cNvSpPr>
          <p:nvPr>
            <p:ph type="title"/>
          </p:nvPr>
        </p:nvSpPr>
        <p:spPr/>
        <p:txBody>
          <a:bodyPr/>
          <a:lstStyle/>
          <a:p>
            <a:pPr algn="ctr"/>
            <a:r>
              <a:rPr lang="en-US" b="1" dirty="0"/>
              <a:t>PUNISHMENT</a:t>
            </a:r>
            <a:endParaRPr lang="en-IN" b="1" dirty="0"/>
          </a:p>
        </p:txBody>
      </p:sp>
      <p:sp>
        <p:nvSpPr>
          <p:cNvPr id="3" name="Content Placeholder 2">
            <a:extLst>
              <a:ext uri="{FF2B5EF4-FFF2-40B4-BE49-F238E27FC236}">
                <a16:creationId xmlns:a16="http://schemas.microsoft.com/office/drawing/2014/main" id="{3D0B7686-D7EE-43BF-96DC-8F6B34713B90}"/>
              </a:ext>
            </a:extLst>
          </p:cNvPr>
          <p:cNvSpPr>
            <a:spLocks noGrp="1"/>
          </p:cNvSpPr>
          <p:nvPr>
            <p:ph idx="1"/>
          </p:nvPr>
        </p:nvSpPr>
        <p:spPr/>
        <p:txBody>
          <a:bodyPr>
            <a:normAutofit lnSpcReduction="10000"/>
          </a:bodyPr>
          <a:lstStyle/>
          <a:p>
            <a:r>
              <a:rPr lang="en-US" dirty="0"/>
              <a:t>An event is presented contingent on the performance of an undesired behavior to decrease the likelihood that the behavior will recur.</a:t>
            </a:r>
          </a:p>
          <a:p>
            <a:r>
              <a:rPr lang="en-US" b="1" dirty="0"/>
              <a:t>TYPE 1: </a:t>
            </a:r>
            <a:r>
              <a:rPr lang="en-US" dirty="0"/>
              <a:t>This involves the prompt presentation of an aversive consequence after each demonstration of an unwanted behavior. </a:t>
            </a:r>
          </a:p>
          <a:p>
            <a:r>
              <a:rPr lang="en-US" dirty="0"/>
              <a:t>Example: Verbal utterances such as “NO!”, Frowning, or the presentation of bursts of white noise.</a:t>
            </a:r>
          </a:p>
          <a:p>
            <a:r>
              <a:rPr lang="en-US" b="1" dirty="0"/>
              <a:t>TYPE 2: </a:t>
            </a:r>
            <a:r>
              <a:rPr lang="en-US" dirty="0"/>
              <a:t>This type of punishment requires withdrawal of pleasant condition contingent on the demonstration of an unwanted behavior. </a:t>
            </a:r>
          </a:p>
          <a:p>
            <a:r>
              <a:rPr lang="en-US" dirty="0"/>
              <a:t>Time out and Response cost are the two most common forms used in Speech-Language intervention.</a:t>
            </a:r>
            <a:endParaRPr lang="en-IN" dirty="0"/>
          </a:p>
        </p:txBody>
      </p:sp>
    </p:spTree>
    <p:extLst>
      <p:ext uri="{BB962C8B-B14F-4D97-AF65-F5344CB8AC3E}">
        <p14:creationId xmlns:p14="http://schemas.microsoft.com/office/powerpoint/2010/main" val="587948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2A20D-0172-4931-8AB4-107D07ACF31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D50FBE7-EB06-4A18-BE02-4A3BF4747426}"/>
              </a:ext>
            </a:extLst>
          </p:cNvPr>
          <p:cNvSpPr>
            <a:spLocks noGrp="1"/>
          </p:cNvSpPr>
          <p:nvPr>
            <p:ph idx="1"/>
          </p:nvPr>
        </p:nvSpPr>
        <p:spPr/>
        <p:txBody>
          <a:bodyPr/>
          <a:lstStyle/>
          <a:p>
            <a:r>
              <a:rPr lang="en-US" b="1" dirty="0"/>
              <a:t>TIME-OUT: </a:t>
            </a:r>
            <a:r>
              <a:rPr lang="en-US" dirty="0"/>
              <a:t>Temporary isolation or removal of a client to an environment with limited or no opportunity to receive positive reinforcement. </a:t>
            </a:r>
          </a:p>
          <a:p>
            <a:r>
              <a:rPr lang="en-US" dirty="0"/>
              <a:t>Example: Simply withholding direct eye contact from the client for short period of time.</a:t>
            </a:r>
          </a:p>
          <a:p>
            <a:r>
              <a:rPr lang="en-US" b="1" dirty="0"/>
              <a:t>RESPONSE COST: </a:t>
            </a:r>
            <a:r>
              <a:rPr lang="en-US" dirty="0"/>
              <a:t>Contingencies occur when previously earned positive reinforcers are deducted or taken back each time the undesirable behavior is demonstrated. </a:t>
            </a:r>
          </a:p>
          <a:p>
            <a:r>
              <a:rPr lang="en-US" dirty="0"/>
              <a:t>For example: Removal of stickers earned for previous correct responses.</a:t>
            </a:r>
            <a:endParaRPr lang="en-IN" dirty="0"/>
          </a:p>
        </p:txBody>
      </p:sp>
    </p:spTree>
    <p:extLst>
      <p:ext uri="{BB962C8B-B14F-4D97-AF65-F5344CB8AC3E}">
        <p14:creationId xmlns:p14="http://schemas.microsoft.com/office/powerpoint/2010/main" val="78412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FE1D3-1C54-4251-AD09-1779BC15FA4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4EE35B2-3F22-490C-9467-9ACD07D47F4A}"/>
              </a:ext>
            </a:extLst>
          </p:cNvPr>
          <p:cNvSpPr>
            <a:spLocks noGrp="1"/>
          </p:cNvSpPr>
          <p:nvPr>
            <p:ph idx="1"/>
          </p:nvPr>
        </p:nvSpPr>
        <p:spPr/>
        <p:txBody>
          <a:bodyPr/>
          <a:lstStyle/>
          <a:p>
            <a:pPr marL="0" indent="0">
              <a:buNone/>
            </a:pPr>
            <a:r>
              <a:rPr lang="en-US" b="1" dirty="0"/>
              <a:t>EXTINCTION </a:t>
            </a:r>
          </a:p>
          <a:p>
            <a:r>
              <a:rPr lang="en-US" dirty="0"/>
              <a:t>If no contingent consequences occur following a targeted behavior, the frequency of that behavior will gradually decrease and ultimately disappear from a client’s repertoire. This phenomenon is known as Extinction. It is used in therapy to eliminate behaviors that interfere with effective communication.</a:t>
            </a:r>
            <a:endParaRPr lang="en-IN" dirty="0"/>
          </a:p>
        </p:txBody>
      </p:sp>
    </p:spTree>
    <p:extLst>
      <p:ext uri="{BB962C8B-B14F-4D97-AF65-F5344CB8AC3E}">
        <p14:creationId xmlns:p14="http://schemas.microsoft.com/office/powerpoint/2010/main" val="1768639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34DB0-D209-4699-BD86-2ABA903C9543}"/>
              </a:ext>
            </a:extLst>
          </p:cNvPr>
          <p:cNvSpPr>
            <a:spLocks noGrp="1"/>
          </p:cNvSpPr>
          <p:nvPr>
            <p:ph type="title"/>
          </p:nvPr>
        </p:nvSpPr>
        <p:spPr/>
        <p:txBody>
          <a:bodyPr/>
          <a:lstStyle/>
          <a:p>
            <a:pPr algn="ctr"/>
            <a:r>
              <a:rPr lang="en-US" b="1" dirty="0"/>
              <a:t>SCHEDULES OF REINFORCEMENT</a:t>
            </a:r>
            <a:endParaRPr lang="en-IN" b="1" dirty="0"/>
          </a:p>
        </p:txBody>
      </p:sp>
      <p:sp>
        <p:nvSpPr>
          <p:cNvPr id="3" name="Content Placeholder 2">
            <a:extLst>
              <a:ext uri="{FF2B5EF4-FFF2-40B4-BE49-F238E27FC236}">
                <a16:creationId xmlns:a16="http://schemas.microsoft.com/office/drawing/2014/main" id="{334B3160-31F7-4474-A743-26C0FFE66D01}"/>
              </a:ext>
            </a:extLst>
          </p:cNvPr>
          <p:cNvSpPr>
            <a:spLocks noGrp="1"/>
          </p:cNvSpPr>
          <p:nvPr>
            <p:ph idx="1"/>
          </p:nvPr>
        </p:nvSpPr>
        <p:spPr/>
        <p:txBody>
          <a:bodyPr/>
          <a:lstStyle/>
          <a:p>
            <a:r>
              <a:rPr lang="en-US" dirty="0"/>
              <a:t>Once the appropriate type of reinforcement has been selected for a given client, the clinician must decide how often the reinforcer will be delivered. The two main schedules of reinforcement are Continuous and Intermittent.</a:t>
            </a:r>
          </a:p>
          <a:p>
            <a:endParaRPr lang="en-IN" dirty="0"/>
          </a:p>
        </p:txBody>
      </p:sp>
    </p:spTree>
    <p:extLst>
      <p:ext uri="{BB962C8B-B14F-4D97-AF65-F5344CB8AC3E}">
        <p14:creationId xmlns:p14="http://schemas.microsoft.com/office/powerpoint/2010/main" val="3578232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39C1E-7739-4C1D-9225-022E40249FA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4513DD5-284B-40F0-AB25-C4471427696B}"/>
              </a:ext>
            </a:extLst>
          </p:cNvPr>
          <p:cNvSpPr>
            <a:spLocks noGrp="1"/>
          </p:cNvSpPr>
          <p:nvPr>
            <p:ph idx="1"/>
          </p:nvPr>
        </p:nvSpPr>
        <p:spPr/>
        <p:txBody>
          <a:bodyPr/>
          <a:lstStyle/>
          <a:p>
            <a:pPr marL="0" indent="0">
              <a:buNone/>
            </a:pPr>
            <a:r>
              <a:rPr lang="en-IN" b="1" dirty="0"/>
              <a:t>CONTINUOUS REINFORCEMENT:</a:t>
            </a:r>
          </a:p>
          <a:p>
            <a:r>
              <a:rPr lang="en-US" dirty="0"/>
              <a:t>In this schedule, a reinforcer is presented after every correct performance of a target behavior. It is sometimes characterized as “dense”, tends to generate a very high rate of response. It is commonly used to shape and establish new communication behaviors. It can also be used when transitioning an already established skill from one level of difficulty to the next (E.g., from word to sentence level).</a:t>
            </a:r>
            <a:endParaRPr lang="en-IN" dirty="0"/>
          </a:p>
        </p:txBody>
      </p:sp>
    </p:spTree>
    <p:extLst>
      <p:ext uri="{BB962C8B-B14F-4D97-AF65-F5344CB8AC3E}">
        <p14:creationId xmlns:p14="http://schemas.microsoft.com/office/powerpoint/2010/main" val="462200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F966-E0FB-48CE-95FE-87515A8B78F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8B5A848-0C13-4645-9E2E-5B1CB1BBC333}"/>
              </a:ext>
            </a:extLst>
          </p:cNvPr>
          <p:cNvSpPr>
            <a:spLocks noGrp="1"/>
          </p:cNvSpPr>
          <p:nvPr>
            <p:ph idx="1"/>
          </p:nvPr>
        </p:nvSpPr>
        <p:spPr/>
        <p:txBody>
          <a:bodyPr>
            <a:normAutofit/>
          </a:bodyPr>
          <a:lstStyle/>
          <a:p>
            <a:pPr marL="0" indent="0">
              <a:buNone/>
            </a:pPr>
            <a:r>
              <a:rPr lang="en-US" b="1" dirty="0"/>
              <a:t>INTERMITTENT REINFORCEMENT:</a:t>
            </a:r>
          </a:p>
          <a:p>
            <a:r>
              <a:rPr lang="en-US" dirty="0"/>
              <a:t>In this schedule, only some responses are reinforced, not all. </a:t>
            </a:r>
          </a:p>
          <a:p>
            <a:r>
              <a:rPr lang="en-US" dirty="0"/>
              <a:t>There are four types of Intermittent Schedules which has clinical applications to varying degrees. </a:t>
            </a:r>
          </a:p>
          <a:p>
            <a:r>
              <a:rPr lang="en-US" dirty="0"/>
              <a:t>Two of these are dependent on the number of responses and the other two are dependent on the time interval between the reinforcers. </a:t>
            </a:r>
          </a:p>
        </p:txBody>
      </p:sp>
    </p:spTree>
    <p:extLst>
      <p:ext uri="{BB962C8B-B14F-4D97-AF65-F5344CB8AC3E}">
        <p14:creationId xmlns:p14="http://schemas.microsoft.com/office/powerpoint/2010/main" val="148133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839F1-E53D-4B75-AAFC-9A2106D18E6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3D3C761-91A8-4DC7-B8F3-50A5A0749F51}"/>
              </a:ext>
            </a:extLst>
          </p:cNvPr>
          <p:cNvSpPr>
            <a:spLocks noGrp="1"/>
          </p:cNvSpPr>
          <p:nvPr>
            <p:ph idx="1"/>
          </p:nvPr>
        </p:nvSpPr>
        <p:spPr/>
        <p:txBody>
          <a:bodyPr/>
          <a:lstStyle/>
          <a:p>
            <a:pPr marL="0" indent="0">
              <a:buNone/>
            </a:pPr>
            <a:r>
              <a:rPr lang="en-US" b="1" dirty="0"/>
              <a:t>FIXED RATIO:</a:t>
            </a:r>
          </a:p>
          <a:p>
            <a:r>
              <a:rPr lang="en-US" dirty="0"/>
              <a:t>A specific number of correct responses must be exhibited before a reinforcer is delivered.(E.g., Every 2 responses, every 10 responses).The required number is determined by the clinician and remains unchanged throughout a therapy task. This reinforcement schedule generally elicits a high rate of response</a:t>
            </a:r>
            <a:endParaRPr lang="en-IN" dirty="0"/>
          </a:p>
        </p:txBody>
      </p:sp>
    </p:spTree>
    <p:extLst>
      <p:ext uri="{BB962C8B-B14F-4D97-AF65-F5344CB8AC3E}">
        <p14:creationId xmlns:p14="http://schemas.microsoft.com/office/powerpoint/2010/main" val="2397391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39B8B-A032-44F5-B336-7D52D79D8700}"/>
              </a:ext>
            </a:extLst>
          </p:cNvPr>
          <p:cNvSpPr>
            <a:spLocks noGrp="1"/>
          </p:cNvSpPr>
          <p:nvPr>
            <p:ph type="title"/>
          </p:nvPr>
        </p:nvSpPr>
        <p:spPr/>
        <p:txBody>
          <a:bodyPr/>
          <a:lstStyle/>
          <a:p>
            <a:pPr algn="ctr"/>
            <a:r>
              <a:rPr lang="en-IN" b="1" dirty="0"/>
              <a:t>REINFORCEMENT</a:t>
            </a:r>
          </a:p>
        </p:txBody>
      </p:sp>
      <p:sp>
        <p:nvSpPr>
          <p:cNvPr id="3" name="Content Placeholder 2">
            <a:extLst>
              <a:ext uri="{FF2B5EF4-FFF2-40B4-BE49-F238E27FC236}">
                <a16:creationId xmlns:a16="http://schemas.microsoft.com/office/drawing/2014/main" id="{700A510B-BF57-4F3D-BD96-4F3C2328B816}"/>
              </a:ext>
            </a:extLst>
          </p:cNvPr>
          <p:cNvSpPr>
            <a:spLocks noGrp="1"/>
          </p:cNvSpPr>
          <p:nvPr>
            <p:ph idx="1"/>
          </p:nvPr>
        </p:nvSpPr>
        <p:spPr/>
        <p:txBody>
          <a:bodyPr/>
          <a:lstStyle/>
          <a:p>
            <a:r>
              <a:rPr lang="en-US" dirty="0"/>
              <a:t>Reinforcement is defined as the consequences that increase the probability that a particular behavior will recur. </a:t>
            </a:r>
          </a:p>
          <a:p>
            <a:pPr marL="0" indent="0" algn="ctr">
              <a:buNone/>
            </a:pPr>
            <a:r>
              <a:rPr lang="en-US" dirty="0"/>
              <a:t>OR </a:t>
            </a:r>
          </a:p>
          <a:p>
            <a:r>
              <a:rPr lang="en-US" dirty="0"/>
              <a:t>Reinforcement is a process of selecting and strengthening individuals’ behaviors under specified stimulus condition. </a:t>
            </a:r>
          </a:p>
          <a:p>
            <a:pPr marL="0" indent="0" algn="ctr">
              <a:buNone/>
            </a:pPr>
            <a:r>
              <a:rPr lang="en-US" dirty="0"/>
              <a:t>OR </a:t>
            </a:r>
          </a:p>
          <a:p>
            <a:r>
              <a:rPr lang="en-US" dirty="0"/>
              <a:t>Reinforcement is a process of arranging events such that certain behaviors are more likely in the future.</a:t>
            </a:r>
            <a:endParaRPr lang="en-IN" dirty="0"/>
          </a:p>
        </p:txBody>
      </p:sp>
    </p:spTree>
    <p:extLst>
      <p:ext uri="{BB962C8B-B14F-4D97-AF65-F5344CB8AC3E}">
        <p14:creationId xmlns:p14="http://schemas.microsoft.com/office/powerpoint/2010/main" val="4248541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0D023-5145-442E-9289-EBF7114086D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34FF805-3178-4990-AC97-AA9FA8A05A39}"/>
              </a:ext>
            </a:extLst>
          </p:cNvPr>
          <p:cNvSpPr>
            <a:spLocks noGrp="1"/>
          </p:cNvSpPr>
          <p:nvPr>
            <p:ph idx="1"/>
          </p:nvPr>
        </p:nvSpPr>
        <p:spPr/>
        <p:txBody>
          <a:bodyPr/>
          <a:lstStyle/>
          <a:p>
            <a:pPr marL="0" indent="0">
              <a:buNone/>
            </a:pPr>
            <a:r>
              <a:rPr lang="en-US" b="1" dirty="0"/>
              <a:t>FIXED INTERVAL: </a:t>
            </a:r>
          </a:p>
          <a:p>
            <a:r>
              <a:rPr lang="en-US" dirty="0"/>
              <a:t>Reinforcement is delivered for the first correct response made after a predetermined time period has elapsed. (E.g., Every 3 minutes, every 50 seconds). The main disadvantage of this schedule is that response rate tends to decline dramatically immediately following presentation of the reinforcer, and therefore fixed interval schedule may be an insufficient use of therapy time.</a:t>
            </a:r>
            <a:endParaRPr lang="en-IN" dirty="0"/>
          </a:p>
        </p:txBody>
      </p:sp>
    </p:spTree>
    <p:extLst>
      <p:ext uri="{BB962C8B-B14F-4D97-AF65-F5344CB8AC3E}">
        <p14:creationId xmlns:p14="http://schemas.microsoft.com/office/powerpoint/2010/main" val="2603023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C24F-610E-455B-AF2F-0676234D8ED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8972FB7-E874-4D3C-9080-1FAAA10FD54F}"/>
              </a:ext>
            </a:extLst>
          </p:cNvPr>
          <p:cNvSpPr>
            <a:spLocks noGrp="1"/>
          </p:cNvSpPr>
          <p:nvPr>
            <p:ph idx="1"/>
          </p:nvPr>
        </p:nvSpPr>
        <p:spPr/>
        <p:txBody>
          <a:bodyPr>
            <a:normAutofit lnSpcReduction="10000"/>
          </a:bodyPr>
          <a:lstStyle/>
          <a:p>
            <a:pPr marL="0" indent="0">
              <a:buNone/>
            </a:pPr>
            <a:r>
              <a:rPr lang="en-US" b="1" dirty="0"/>
              <a:t>VARIABLE RATIO (VR): </a:t>
            </a:r>
          </a:p>
          <a:p>
            <a:r>
              <a:rPr lang="en-US" dirty="0"/>
              <a:t>The number of correct responses required for the delivery of a reinforcer varies from trial to trial according to a predetermined pattern set by the clinician. </a:t>
            </a:r>
          </a:p>
          <a:p>
            <a:r>
              <a:rPr lang="en-US" dirty="0"/>
              <a:t>For example, the pattern might be: after the 3rd response; then after 10th response; then after 4th response then after 7th response. This pattern of ratios is represented as VR: 3, 10, 4, 7 and would be repeated throughout a therapy task. </a:t>
            </a:r>
          </a:p>
          <a:p>
            <a:r>
              <a:rPr lang="en-US" dirty="0"/>
              <a:t>This schedule seems to be more effective than a fixed ratio schedule because the client cannot predict the seemingly random pattern of delivery chance of being reinforced.</a:t>
            </a:r>
            <a:endParaRPr lang="en-IN" dirty="0"/>
          </a:p>
        </p:txBody>
      </p:sp>
    </p:spTree>
    <p:extLst>
      <p:ext uri="{BB962C8B-B14F-4D97-AF65-F5344CB8AC3E}">
        <p14:creationId xmlns:p14="http://schemas.microsoft.com/office/powerpoint/2010/main" val="3211248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18FAB-2DC0-40B7-8C57-1549F0F7137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D778473-C26B-4662-A438-A04AC548C951}"/>
              </a:ext>
            </a:extLst>
          </p:cNvPr>
          <p:cNvSpPr>
            <a:spLocks noGrp="1"/>
          </p:cNvSpPr>
          <p:nvPr>
            <p:ph idx="1"/>
          </p:nvPr>
        </p:nvSpPr>
        <p:spPr/>
        <p:txBody>
          <a:bodyPr/>
          <a:lstStyle/>
          <a:p>
            <a:pPr marL="0" indent="0">
              <a:buNone/>
            </a:pPr>
            <a:r>
              <a:rPr lang="en-US" b="1" dirty="0"/>
              <a:t>VARIABLE INTERVAL (VI):</a:t>
            </a:r>
          </a:p>
          <a:p>
            <a:r>
              <a:rPr lang="en-US" dirty="0"/>
              <a:t>This schedule is similar to a variable ratio except that the clinician varies the time period required for reinforcement delivery rather than the number of responses. </a:t>
            </a:r>
          </a:p>
          <a:p>
            <a:r>
              <a:rPr lang="en-US" dirty="0"/>
              <a:t>For example, One interval pattern might be: after 3 minutes; then after 10 seconds; then after 1 minute; then after 4 minutes. This pattern is represented as Variable interval: 3,6,1,4 and would be repeated throughout therapy task.</a:t>
            </a:r>
            <a:endParaRPr lang="en-IN" dirty="0"/>
          </a:p>
        </p:txBody>
      </p:sp>
    </p:spTree>
    <p:extLst>
      <p:ext uri="{BB962C8B-B14F-4D97-AF65-F5344CB8AC3E}">
        <p14:creationId xmlns:p14="http://schemas.microsoft.com/office/powerpoint/2010/main" val="3087740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F6E0F-67D9-4AFE-8465-AD2928A881BB}"/>
              </a:ext>
            </a:extLst>
          </p:cNvPr>
          <p:cNvSpPr>
            <a:spLocks noGrp="1"/>
          </p:cNvSpPr>
          <p:nvPr>
            <p:ph type="title"/>
          </p:nvPr>
        </p:nvSpPr>
        <p:spPr/>
        <p:txBody>
          <a:bodyPr/>
          <a:lstStyle/>
          <a:p>
            <a:pPr algn="ctr"/>
            <a:r>
              <a:rPr lang="en-IN" b="1" dirty="0"/>
              <a:t>REINFORCERS </a:t>
            </a:r>
          </a:p>
        </p:txBody>
      </p:sp>
      <p:sp>
        <p:nvSpPr>
          <p:cNvPr id="3" name="Content Placeholder 2">
            <a:extLst>
              <a:ext uri="{FF2B5EF4-FFF2-40B4-BE49-F238E27FC236}">
                <a16:creationId xmlns:a16="http://schemas.microsoft.com/office/drawing/2014/main" id="{5A346B49-8F56-4F52-AA80-7833BC2BBD9C}"/>
              </a:ext>
            </a:extLst>
          </p:cNvPr>
          <p:cNvSpPr>
            <a:spLocks noGrp="1"/>
          </p:cNvSpPr>
          <p:nvPr>
            <p:ph idx="1"/>
          </p:nvPr>
        </p:nvSpPr>
        <p:spPr/>
        <p:txBody>
          <a:bodyPr/>
          <a:lstStyle/>
          <a:p>
            <a:r>
              <a:rPr lang="en-US" dirty="0"/>
              <a:t>They are events and objects that follow behaviors and increase their frequency.</a:t>
            </a:r>
          </a:p>
          <a:p>
            <a:pPr marL="0" indent="0" algn="ctr">
              <a:buNone/>
            </a:pPr>
            <a:r>
              <a:rPr lang="en-IN" b="1" dirty="0"/>
              <a:t>TYPES OF REINFORCEMENT</a:t>
            </a:r>
          </a:p>
          <a:p>
            <a:pPr marL="0" indent="0">
              <a:buNone/>
            </a:pPr>
            <a:r>
              <a:rPr lang="en-US" dirty="0"/>
              <a:t>There are two basic types of reinforcement </a:t>
            </a:r>
          </a:p>
          <a:p>
            <a:r>
              <a:rPr lang="en-US" dirty="0"/>
              <a:t>1. Positive Reinforcement </a:t>
            </a:r>
          </a:p>
          <a:p>
            <a:r>
              <a:rPr lang="en-US" dirty="0"/>
              <a:t>2. Negative Reinforcement</a:t>
            </a:r>
            <a:endParaRPr lang="en-IN" dirty="0"/>
          </a:p>
        </p:txBody>
      </p:sp>
    </p:spTree>
    <p:extLst>
      <p:ext uri="{BB962C8B-B14F-4D97-AF65-F5344CB8AC3E}">
        <p14:creationId xmlns:p14="http://schemas.microsoft.com/office/powerpoint/2010/main" val="1402881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2F80E-796B-4423-8993-481980D41CAA}"/>
              </a:ext>
            </a:extLst>
          </p:cNvPr>
          <p:cNvSpPr>
            <a:spLocks noGrp="1"/>
          </p:cNvSpPr>
          <p:nvPr>
            <p:ph type="title"/>
          </p:nvPr>
        </p:nvSpPr>
        <p:spPr/>
        <p:txBody>
          <a:bodyPr/>
          <a:lstStyle/>
          <a:p>
            <a:pPr algn="ctr"/>
            <a:r>
              <a:rPr lang="en-IN" b="1" dirty="0"/>
              <a:t>POSITIVE REINFORCEMENT</a:t>
            </a:r>
            <a:endParaRPr lang="en-IN" dirty="0"/>
          </a:p>
        </p:txBody>
      </p:sp>
      <p:sp>
        <p:nvSpPr>
          <p:cNvPr id="3" name="Content Placeholder 2">
            <a:extLst>
              <a:ext uri="{FF2B5EF4-FFF2-40B4-BE49-F238E27FC236}">
                <a16:creationId xmlns:a16="http://schemas.microsoft.com/office/drawing/2014/main" id="{56125D34-61BE-49B1-8A65-1E584C76EEDC}"/>
              </a:ext>
            </a:extLst>
          </p:cNvPr>
          <p:cNvSpPr>
            <a:spLocks noGrp="1"/>
          </p:cNvSpPr>
          <p:nvPr>
            <p:ph idx="1"/>
          </p:nvPr>
        </p:nvSpPr>
        <p:spPr/>
        <p:txBody>
          <a:bodyPr/>
          <a:lstStyle/>
          <a:p>
            <a:r>
              <a:rPr lang="en-US" dirty="0"/>
              <a:t>A rewarding event or condition that is presented depending on the performance of a desired behavior is Positive Reinforcement</a:t>
            </a:r>
          </a:p>
          <a:p>
            <a:pPr marL="0" indent="0" algn="ctr">
              <a:buNone/>
            </a:pPr>
            <a:r>
              <a:rPr lang="en-IN" b="1" dirty="0"/>
              <a:t>TYPES OF POSITIVE REINFORCEMENT</a:t>
            </a:r>
          </a:p>
          <a:p>
            <a:pPr marL="0" indent="0">
              <a:buNone/>
            </a:pPr>
            <a:r>
              <a:rPr lang="en-US" dirty="0"/>
              <a:t>There are two main types of positive reinforcers: </a:t>
            </a:r>
          </a:p>
          <a:p>
            <a:r>
              <a:rPr lang="en-US" dirty="0"/>
              <a:t>I. Primary or Unconditioned </a:t>
            </a:r>
          </a:p>
          <a:p>
            <a:r>
              <a:rPr lang="en-US" dirty="0"/>
              <a:t>II. Secondary or Conditioned</a:t>
            </a:r>
            <a:endParaRPr lang="en-IN" b="1" dirty="0"/>
          </a:p>
        </p:txBody>
      </p:sp>
    </p:spTree>
    <p:extLst>
      <p:ext uri="{BB962C8B-B14F-4D97-AF65-F5344CB8AC3E}">
        <p14:creationId xmlns:p14="http://schemas.microsoft.com/office/powerpoint/2010/main" val="2779387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13274-9301-43B5-8F58-690DF70D91C7}"/>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4373E4DF-83CA-4E4D-897B-6A299E8B686B}"/>
              </a:ext>
            </a:extLst>
          </p:cNvPr>
          <p:cNvSpPr>
            <a:spLocks noGrp="1"/>
          </p:cNvSpPr>
          <p:nvPr>
            <p:ph idx="1"/>
          </p:nvPr>
        </p:nvSpPr>
        <p:spPr/>
        <p:txBody>
          <a:bodyPr/>
          <a:lstStyle/>
          <a:p>
            <a:pPr marL="0" indent="0">
              <a:buNone/>
            </a:pPr>
            <a:r>
              <a:rPr lang="en-IN" b="1" dirty="0"/>
              <a:t>PRIMARY/UNCONDITIONED REINFORCERS:</a:t>
            </a:r>
          </a:p>
          <a:p>
            <a:r>
              <a:rPr lang="en-US" dirty="0"/>
              <a:t>Reinforcers whose effect doesn’t depend on past experience are called primary/Unconditioned reinforcers. Food is the most common type of primary reinforcer. This type of reinforcer is very powerful and is used most effectively to establish new communicative behavior (i.e., behavior not previously present in the client’s repertoire). </a:t>
            </a:r>
            <a:endParaRPr lang="en-IN" dirty="0"/>
          </a:p>
        </p:txBody>
      </p:sp>
    </p:spTree>
    <p:extLst>
      <p:ext uri="{BB962C8B-B14F-4D97-AF65-F5344CB8AC3E}">
        <p14:creationId xmlns:p14="http://schemas.microsoft.com/office/powerpoint/2010/main" val="4278896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3FF08-0763-4DE5-A136-9553E44F3496}"/>
              </a:ext>
            </a:extLst>
          </p:cNvPr>
          <p:cNvSpPr>
            <a:spLocks noGrp="1"/>
          </p:cNvSpPr>
          <p:nvPr>
            <p:ph type="title"/>
          </p:nvPr>
        </p:nvSpPr>
        <p:spPr/>
        <p:txBody>
          <a:bodyPr/>
          <a:lstStyle/>
          <a:p>
            <a:pPr algn="ctr"/>
            <a:r>
              <a:rPr lang="en-IN" b="1" dirty="0"/>
              <a:t>SECONDARY/CONDITIONED REINFORCERS:</a:t>
            </a:r>
            <a:endParaRPr lang="en-IN" dirty="0"/>
          </a:p>
        </p:txBody>
      </p:sp>
      <p:sp>
        <p:nvSpPr>
          <p:cNvPr id="3" name="Content Placeholder 2">
            <a:extLst>
              <a:ext uri="{FF2B5EF4-FFF2-40B4-BE49-F238E27FC236}">
                <a16:creationId xmlns:a16="http://schemas.microsoft.com/office/drawing/2014/main" id="{9FC14E58-DF3A-455D-9B91-35E0995D7952}"/>
              </a:ext>
            </a:extLst>
          </p:cNvPr>
          <p:cNvSpPr>
            <a:spLocks noGrp="1"/>
          </p:cNvSpPr>
          <p:nvPr>
            <p:ph idx="1"/>
          </p:nvPr>
        </p:nvSpPr>
        <p:spPr/>
        <p:txBody>
          <a:bodyPr/>
          <a:lstStyle/>
          <a:p>
            <a:r>
              <a:rPr lang="en-US" dirty="0"/>
              <a:t>Secondary reinforcers are contingent events that a client must be taught to perceive as rewarding. It includes the following subtypes of reinforcers. </a:t>
            </a:r>
            <a:endParaRPr lang="en-IN" dirty="0"/>
          </a:p>
        </p:txBody>
      </p:sp>
    </p:spTree>
    <p:extLst>
      <p:ext uri="{BB962C8B-B14F-4D97-AF65-F5344CB8AC3E}">
        <p14:creationId xmlns:p14="http://schemas.microsoft.com/office/powerpoint/2010/main" val="103205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08C37-FF99-4D2E-85C8-A46C3AE908B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05170ED-388C-4967-8212-575258EDD992}"/>
              </a:ext>
            </a:extLst>
          </p:cNvPr>
          <p:cNvSpPr>
            <a:spLocks noGrp="1"/>
          </p:cNvSpPr>
          <p:nvPr>
            <p:ph idx="1"/>
          </p:nvPr>
        </p:nvSpPr>
        <p:spPr/>
        <p:txBody>
          <a:bodyPr/>
          <a:lstStyle/>
          <a:p>
            <a:pPr marL="0" indent="0">
              <a:buNone/>
            </a:pPr>
            <a:r>
              <a:rPr lang="en-US" b="1" dirty="0"/>
              <a:t>SOCIAL REINFORCERS: </a:t>
            </a:r>
          </a:p>
          <a:p>
            <a:r>
              <a:rPr lang="en-US" dirty="0"/>
              <a:t>It is most commonly used type of reinforcement in Speech-Language remediation programs. Social reinforcers are extremely easy to administer after each target response and does occur in a client’s natural daily environment. </a:t>
            </a:r>
          </a:p>
          <a:p>
            <a:r>
              <a:rPr lang="en-US" dirty="0"/>
              <a:t>Social reinforcers consist of events such as smiling, eye contact, verbal praise, attention, touch and facial expressions.</a:t>
            </a:r>
            <a:endParaRPr lang="en-IN" dirty="0"/>
          </a:p>
        </p:txBody>
      </p:sp>
    </p:spTree>
    <p:extLst>
      <p:ext uri="{BB962C8B-B14F-4D97-AF65-F5344CB8AC3E}">
        <p14:creationId xmlns:p14="http://schemas.microsoft.com/office/powerpoint/2010/main" val="191723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8C272-62A3-47FF-8A0F-71666AE7F75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7C0F1F7-636D-4A9F-AD19-AAFA56CA79B3}"/>
              </a:ext>
            </a:extLst>
          </p:cNvPr>
          <p:cNvSpPr>
            <a:spLocks noGrp="1"/>
          </p:cNvSpPr>
          <p:nvPr>
            <p:ph idx="1"/>
          </p:nvPr>
        </p:nvSpPr>
        <p:spPr/>
        <p:txBody>
          <a:bodyPr/>
          <a:lstStyle/>
          <a:p>
            <a:pPr marL="0" indent="0">
              <a:buNone/>
            </a:pPr>
            <a:r>
              <a:rPr lang="en-US" b="1" dirty="0"/>
              <a:t>TOKEN REINFORCERS: </a:t>
            </a:r>
          </a:p>
          <a:p>
            <a:r>
              <a:rPr lang="en-US" dirty="0"/>
              <a:t>Token Reinforcers consist of symbols/objects which are not perceived as valuable in and of themselves. The accrual of a specified number of these “tokens” will permit a client to obtain previously agreed-on reward. </a:t>
            </a:r>
          </a:p>
          <a:p>
            <a:r>
              <a:rPr lang="en-US" dirty="0"/>
              <a:t>Examples: Stickers, Checkmarks, Chips and point scores, marbles.</a:t>
            </a:r>
            <a:endParaRPr lang="en-IN" dirty="0"/>
          </a:p>
        </p:txBody>
      </p:sp>
    </p:spTree>
    <p:extLst>
      <p:ext uri="{BB962C8B-B14F-4D97-AF65-F5344CB8AC3E}">
        <p14:creationId xmlns:p14="http://schemas.microsoft.com/office/powerpoint/2010/main" val="3363595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857A5-38D8-48C6-B78F-92A67D36177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BE8D732-4818-4B9B-8C21-9CAB23D3630E}"/>
              </a:ext>
            </a:extLst>
          </p:cNvPr>
          <p:cNvSpPr>
            <a:spLocks noGrp="1"/>
          </p:cNvSpPr>
          <p:nvPr>
            <p:ph idx="1"/>
          </p:nvPr>
        </p:nvSpPr>
        <p:spPr/>
        <p:txBody>
          <a:bodyPr>
            <a:normAutofit lnSpcReduction="10000"/>
          </a:bodyPr>
          <a:lstStyle/>
          <a:p>
            <a:pPr marL="0" indent="0">
              <a:buNone/>
            </a:pPr>
            <a:r>
              <a:rPr lang="en-US" b="1" dirty="0"/>
              <a:t>PERFORMANCE FEEDBACK: </a:t>
            </a:r>
          </a:p>
          <a:p>
            <a:r>
              <a:rPr lang="en-US" dirty="0"/>
              <a:t>This category of reinforcers involves information that is given to a client regarding therapy performance/progress. Here there is no need that the reinforcement should be presented verbally or praise. </a:t>
            </a:r>
          </a:p>
          <a:p>
            <a:r>
              <a:rPr lang="en-US" dirty="0"/>
              <a:t>Feedback regarding client performance can be delivered in various formats including-percentage data, frequency of occurrence graphs, numerical ratings and biofeedback devices.</a:t>
            </a:r>
          </a:p>
          <a:p>
            <a:r>
              <a:rPr lang="en-US" dirty="0"/>
              <a:t>Provision of this type of contingent event decreases a client’s reliance on external sources of reinforcement by encouraging the development of intrinsic rewards (i.e., internal satisfaction and motivation) for mastering and maintaining a target behavior.</a:t>
            </a:r>
            <a:endParaRPr lang="en-IN" dirty="0"/>
          </a:p>
        </p:txBody>
      </p:sp>
    </p:spTree>
    <p:extLst>
      <p:ext uri="{BB962C8B-B14F-4D97-AF65-F5344CB8AC3E}">
        <p14:creationId xmlns:p14="http://schemas.microsoft.com/office/powerpoint/2010/main" val="1196276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1372</Words>
  <Application>Microsoft Office PowerPoint</Application>
  <PresentationFormat>Widescreen</PresentationFormat>
  <Paragraphs>73</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Importance of reinforcement principles and strategies in speech and language therapy, types and schedules of rewards and punishment</vt:lpstr>
      <vt:lpstr>REINFORCEMENT</vt:lpstr>
      <vt:lpstr>REINFORCERS </vt:lpstr>
      <vt:lpstr>POSITIVE REINFORCEMENT</vt:lpstr>
      <vt:lpstr>PowerPoint Presentation</vt:lpstr>
      <vt:lpstr>SECONDARY/CONDITIONED REINFORCERS:</vt:lpstr>
      <vt:lpstr>PowerPoint Presentation</vt:lpstr>
      <vt:lpstr>PowerPoint Presentation</vt:lpstr>
      <vt:lpstr>PowerPoint Presentation</vt:lpstr>
      <vt:lpstr>NEGATIVE REINFORCEMENT </vt:lpstr>
      <vt:lpstr>PowerPoint Presentation</vt:lpstr>
      <vt:lpstr>PowerPoint Presentation</vt:lpstr>
      <vt:lpstr>PUNISHMENT</vt:lpstr>
      <vt:lpstr>PowerPoint Presentation</vt:lpstr>
      <vt:lpstr>PowerPoint Presentation</vt:lpstr>
      <vt:lpstr>SCHEDULES OF REINFORCEMENT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reinforcement principles and strategies in speech and language therapy, types and schedules of rewards and punishment</dc:title>
  <dc:creator>Drksidr</dc:creator>
  <cp:lastModifiedBy>Drksidr</cp:lastModifiedBy>
  <cp:revision>3</cp:revision>
  <dcterms:created xsi:type="dcterms:W3CDTF">2020-07-07T03:36:33Z</dcterms:created>
  <dcterms:modified xsi:type="dcterms:W3CDTF">2020-07-07T03:52:55Z</dcterms:modified>
</cp:coreProperties>
</file>