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0" r:id="rId2"/>
    <p:sldId id="284" r:id="rId3"/>
    <p:sldId id="285" r:id="rId4"/>
    <p:sldId id="286" r:id="rId5"/>
    <p:sldId id="287" r:id="rId6"/>
    <p:sldId id="288" r:id="rId7"/>
    <p:sldId id="289" r:id="rId8"/>
    <p:sldId id="290" r:id="rId9"/>
    <p:sldId id="291" r:id="rId10"/>
    <p:sldId id="292" r:id="rId11"/>
    <p:sldId id="28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1A901B-89BD-46A5-A957-2AFED66AAA90}" type="datetimeFigureOut">
              <a:rPr lang="en-IN" smtClean="0"/>
              <a:pPr/>
              <a:t>17-06-2020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A31A34-D4F5-472F-8BBD-F775DACF9C6B}" type="slidenum">
              <a:rPr lang="en-IN" smtClean="0"/>
              <a:pPr/>
              <a:t>‹#›</a:t>
            </a:fld>
            <a:endParaRPr lang="en-IN"/>
          </a:p>
        </p:txBody>
      </p:sp>
    </p:spTree>
    <p:extLst>
      <p:ext uri="{BB962C8B-B14F-4D97-AF65-F5344CB8AC3E}">
        <p14:creationId xmlns:p14="http://schemas.microsoft.com/office/powerpoint/2010/main" val="1657141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315BEEB-F708-4EB9-BDD3-C0719D8E095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1EC84CE7-57A0-4908-82FF-CD89A8F5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1A5AF905-E291-4EFD-A961-81644357A34D}"/>
              </a:ext>
            </a:extLst>
          </p:cNvPr>
          <p:cNvSpPr>
            <a:spLocks noGrp="1"/>
          </p:cNvSpPr>
          <p:nvPr>
            <p:ph type="dt" sz="half" idx="10"/>
          </p:nvPr>
        </p:nvSpPr>
        <p:spPr/>
        <p:txBody>
          <a:bodyPr/>
          <a:lstStyle/>
          <a:p>
            <a:fld id="{04EF76DA-EB1A-426A-B3FE-8F0CBA47D6F7}" type="datetime1">
              <a:rPr lang="en-IN" smtClean="0"/>
              <a:pPr/>
              <a:t>17-06-2020</a:t>
            </a:fld>
            <a:endParaRPr lang="en-IN"/>
          </a:p>
        </p:txBody>
      </p:sp>
      <p:sp>
        <p:nvSpPr>
          <p:cNvPr id="5" name="Footer Placeholder 4">
            <a:extLst>
              <a:ext uri="{FF2B5EF4-FFF2-40B4-BE49-F238E27FC236}">
                <a16:creationId xmlns="" xmlns:a16="http://schemas.microsoft.com/office/drawing/2014/main" id="{B6B1A9D7-AF45-4203-9BD0-894C09AB31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3861E1AE-5D8E-48AB-A2B6-FC8897180D1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410973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8ED1FB9-4127-458A-A182-D683D65FA3A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D405F61-EB7F-433C-A4CD-638FE7B0E9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FA725589-1912-402B-B0F0-E660DA19F40A}"/>
              </a:ext>
            </a:extLst>
          </p:cNvPr>
          <p:cNvSpPr>
            <a:spLocks noGrp="1"/>
          </p:cNvSpPr>
          <p:nvPr>
            <p:ph type="dt" sz="half" idx="10"/>
          </p:nvPr>
        </p:nvSpPr>
        <p:spPr/>
        <p:txBody>
          <a:bodyPr/>
          <a:lstStyle/>
          <a:p>
            <a:fld id="{1BC919A5-E2AE-4F96-A3AF-141E6B1264BA}" type="datetime1">
              <a:rPr lang="en-IN" smtClean="0"/>
              <a:pPr/>
              <a:t>17-06-2020</a:t>
            </a:fld>
            <a:endParaRPr lang="en-IN"/>
          </a:p>
        </p:txBody>
      </p:sp>
      <p:sp>
        <p:nvSpPr>
          <p:cNvPr id="5" name="Footer Placeholder 4">
            <a:extLst>
              <a:ext uri="{FF2B5EF4-FFF2-40B4-BE49-F238E27FC236}">
                <a16:creationId xmlns="" xmlns:a16="http://schemas.microsoft.com/office/drawing/2014/main" id="{FF26D39E-241B-4FA7-9572-F790072F616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9331377-6A5D-40DF-B61B-020E94D8E5A5}"/>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244824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9FC23749-AE1C-4108-B0D1-9C43343B88B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E362BA52-BD93-48DE-9AB4-8D70D1DD6E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A2436553-994B-4634-A9CD-1A090491B706}"/>
              </a:ext>
            </a:extLst>
          </p:cNvPr>
          <p:cNvSpPr>
            <a:spLocks noGrp="1"/>
          </p:cNvSpPr>
          <p:nvPr>
            <p:ph type="dt" sz="half" idx="10"/>
          </p:nvPr>
        </p:nvSpPr>
        <p:spPr/>
        <p:txBody>
          <a:bodyPr/>
          <a:lstStyle/>
          <a:p>
            <a:fld id="{0D717CC1-4185-4E14-923B-A607A1E9DE0B}" type="datetime1">
              <a:rPr lang="en-IN" smtClean="0"/>
              <a:pPr/>
              <a:t>17-06-2020</a:t>
            </a:fld>
            <a:endParaRPr lang="en-IN"/>
          </a:p>
        </p:txBody>
      </p:sp>
      <p:sp>
        <p:nvSpPr>
          <p:cNvPr id="5" name="Footer Placeholder 4">
            <a:extLst>
              <a:ext uri="{FF2B5EF4-FFF2-40B4-BE49-F238E27FC236}">
                <a16:creationId xmlns="" xmlns:a16="http://schemas.microsoft.com/office/drawing/2014/main" id="{E6C54A36-38F6-4679-A2AF-C8E7FCFB298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01E077CC-2169-4614-A8C7-432488DBBD82}"/>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676052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D7200CA-6A2F-45D7-A2AE-732F9C7A3E6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E874BCA5-D997-4BDB-8A48-AA63E8FA4E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0B92491-E174-4A0F-88FD-8349ED5819EA}"/>
              </a:ext>
            </a:extLst>
          </p:cNvPr>
          <p:cNvSpPr>
            <a:spLocks noGrp="1"/>
          </p:cNvSpPr>
          <p:nvPr>
            <p:ph type="dt" sz="half" idx="10"/>
          </p:nvPr>
        </p:nvSpPr>
        <p:spPr/>
        <p:txBody>
          <a:bodyPr/>
          <a:lstStyle/>
          <a:p>
            <a:fld id="{A0CADD4A-8433-4C32-877F-FB874C76DD2F}" type="datetime1">
              <a:rPr lang="en-IN" smtClean="0"/>
              <a:pPr/>
              <a:t>17-06-2020</a:t>
            </a:fld>
            <a:endParaRPr lang="en-IN"/>
          </a:p>
        </p:txBody>
      </p:sp>
      <p:sp>
        <p:nvSpPr>
          <p:cNvPr id="5" name="Footer Placeholder 4">
            <a:extLst>
              <a:ext uri="{FF2B5EF4-FFF2-40B4-BE49-F238E27FC236}">
                <a16:creationId xmlns="" xmlns:a16="http://schemas.microsoft.com/office/drawing/2014/main" id="{3585A33B-4B6C-4321-ADC6-4AA052481AE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8ECF23FE-33B5-4A08-94B4-7F2B80B69C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231382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5C5757E-C1D7-41E5-926F-B0A9B3D3F8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4456240C-E39F-44DB-A65B-67F01563FF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43848E76-179E-458A-88CA-181ABD70026C}"/>
              </a:ext>
            </a:extLst>
          </p:cNvPr>
          <p:cNvSpPr>
            <a:spLocks noGrp="1"/>
          </p:cNvSpPr>
          <p:nvPr>
            <p:ph type="dt" sz="half" idx="10"/>
          </p:nvPr>
        </p:nvSpPr>
        <p:spPr/>
        <p:txBody>
          <a:bodyPr/>
          <a:lstStyle/>
          <a:p>
            <a:fld id="{6C3DCA24-E730-4A88-9670-AD31CE0B34AD}" type="datetime1">
              <a:rPr lang="en-IN" smtClean="0"/>
              <a:pPr/>
              <a:t>17-06-2020</a:t>
            </a:fld>
            <a:endParaRPr lang="en-IN"/>
          </a:p>
        </p:txBody>
      </p:sp>
      <p:sp>
        <p:nvSpPr>
          <p:cNvPr id="5" name="Footer Placeholder 4">
            <a:extLst>
              <a:ext uri="{FF2B5EF4-FFF2-40B4-BE49-F238E27FC236}">
                <a16:creationId xmlns="" xmlns:a16="http://schemas.microsoft.com/office/drawing/2014/main" id="{159C96BD-FE8E-4FF2-8015-ECBD2FE0B61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8E79629-80A1-4494-9C9F-085C5CCA30E8}"/>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30895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A3C58AB-96B9-4CF5-B1B2-171DA652991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F9346EE8-3A8C-44AA-8E73-BACC021EF7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11FF2EEB-BEA1-4069-BB2E-52182C48C1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2ECC73EE-F169-4CEA-A97F-C6599C04B8FC}"/>
              </a:ext>
            </a:extLst>
          </p:cNvPr>
          <p:cNvSpPr>
            <a:spLocks noGrp="1"/>
          </p:cNvSpPr>
          <p:nvPr>
            <p:ph type="dt" sz="half" idx="10"/>
          </p:nvPr>
        </p:nvSpPr>
        <p:spPr/>
        <p:txBody>
          <a:bodyPr/>
          <a:lstStyle/>
          <a:p>
            <a:fld id="{F1E02A94-368B-4681-B252-05745A68575F}" type="datetime1">
              <a:rPr lang="en-IN" smtClean="0"/>
              <a:pPr/>
              <a:t>17-06-2020</a:t>
            </a:fld>
            <a:endParaRPr lang="en-IN"/>
          </a:p>
        </p:txBody>
      </p:sp>
      <p:sp>
        <p:nvSpPr>
          <p:cNvPr id="6" name="Footer Placeholder 5">
            <a:extLst>
              <a:ext uri="{FF2B5EF4-FFF2-40B4-BE49-F238E27FC236}">
                <a16:creationId xmlns="" xmlns:a16="http://schemas.microsoft.com/office/drawing/2014/main" id="{7CB22292-C80E-478E-A3E7-AE56095EB79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A559AC17-AC06-4750-A497-3F6E578C6304}"/>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770110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EEA32F-67D0-4A5C-B4D1-519BCC5D937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251BE00B-2C65-4D0B-8B10-07ACF92448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4F64F3CA-894B-4A02-8DE2-AD1783C54D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63CC19AB-5CEA-4C4A-AFE6-BEBDFA752C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ACB3BCB-003A-4E34-AE6A-ABADAF9B70B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34E784E8-A099-4BD1-B804-8DEF9EFB3F75}"/>
              </a:ext>
            </a:extLst>
          </p:cNvPr>
          <p:cNvSpPr>
            <a:spLocks noGrp="1"/>
          </p:cNvSpPr>
          <p:nvPr>
            <p:ph type="dt" sz="half" idx="10"/>
          </p:nvPr>
        </p:nvSpPr>
        <p:spPr/>
        <p:txBody>
          <a:bodyPr/>
          <a:lstStyle/>
          <a:p>
            <a:fld id="{33A0179F-C666-40ED-9535-1E0724E3E240}" type="datetime1">
              <a:rPr lang="en-IN" smtClean="0"/>
              <a:pPr/>
              <a:t>17-06-2020</a:t>
            </a:fld>
            <a:endParaRPr lang="en-IN"/>
          </a:p>
        </p:txBody>
      </p:sp>
      <p:sp>
        <p:nvSpPr>
          <p:cNvPr id="8" name="Footer Placeholder 7">
            <a:extLst>
              <a:ext uri="{FF2B5EF4-FFF2-40B4-BE49-F238E27FC236}">
                <a16:creationId xmlns="" xmlns:a16="http://schemas.microsoft.com/office/drawing/2014/main" id="{AA428CED-4623-43F8-A4F3-F9EF131A0065}"/>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BCB6D140-D96A-43A2-AD7E-19ED8754DB3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92775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3978958-36FD-4E23-BAAF-AF91411A2FBA}"/>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95C27A27-F6C8-4490-82F3-00C2301AE8CD}"/>
              </a:ext>
            </a:extLst>
          </p:cNvPr>
          <p:cNvSpPr>
            <a:spLocks noGrp="1"/>
          </p:cNvSpPr>
          <p:nvPr>
            <p:ph type="dt" sz="half" idx="10"/>
          </p:nvPr>
        </p:nvSpPr>
        <p:spPr/>
        <p:txBody>
          <a:bodyPr/>
          <a:lstStyle/>
          <a:p>
            <a:fld id="{EAC20D76-7AC3-4E0B-A99A-E948692DA61E}" type="datetime1">
              <a:rPr lang="en-IN" smtClean="0"/>
              <a:pPr/>
              <a:t>17-06-2020</a:t>
            </a:fld>
            <a:endParaRPr lang="en-IN"/>
          </a:p>
        </p:txBody>
      </p:sp>
      <p:sp>
        <p:nvSpPr>
          <p:cNvPr id="4" name="Footer Placeholder 3">
            <a:extLst>
              <a:ext uri="{FF2B5EF4-FFF2-40B4-BE49-F238E27FC236}">
                <a16:creationId xmlns="" xmlns:a16="http://schemas.microsoft.com/office/drawing/2014/main" id="{E1199ED7-82FD-497C-A567-F135241423AD}"/>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06FDBA15-94DA-4698-9BBC-50C597C62D2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2913521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BAD615B-B435-4626-AAD2-B186E26748CD}"/>
              </a:ext>
            </a:extLst>
          </p:cNvPr>
          <p:cNvSpPr>
            <a:spLocks noGrp="1"/>
          </p:cNvSpPr>
          <p:nvPr>
            <p:ph type="dt" sz="half" idx="10"/>
          </p:nvPr>
        </p:nvSpPr>
        <p:spPr/>
        <p:txBody>
          <a:bodyPr/>
          <a:lstStyle/>
          <a:p>
            <a:fld id="{207FED33-B4C4-4B79-AEC7-B960841B58D8}" type="datetime1">
              <a:rPr lang="en-IN" smtClean="0"/>
              <a:pPr/>
              <a:t>17-06-2020</a:t>
            </a:fld>
            <a:endParaRPr lang="en-IN"/>
          </a:p>
        </p:txBody>
      </p:sp>
      <p:sp>
        <p:nvSpPr>
          <p:cNvPr id="3" name="Footer Placeholder 2">
            <a:extLst>
              <a:ext uri="{FF2B5EF4-FFF2-40B4-BE49-F238E27FC236}">
                <a16:creationId xmlns="" xmlns:a16="http://schemas.microsoft.com/office/drawing/2014/main" id="{57017EDA-0EED-418E-9B50-5DB154C90D2F}"/>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4338D9C6-A8E6-4B6E-94E6-F253E9065576}"/>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358433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164690-7D60-47FA-9C6A-7C75F3F4B8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68AC1E36-9A68-4F83-9718-5DD6DB82C7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3A6B626-6A3D-44A7-87A6-96EC66443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DE259247-71C6-4CA3-8A55-2450F0695E2D}"/>
              </a:ext>
            </a:extLst>
          </p:cNvPr>
          <p:cNvSpPr>
            <a:spLocks noGrp="1"/>
          </p:cNvSpPr>
          <p:nvPr>
            <p:ph type="dt" sz="half" idx="10"/>
          </p:nvPr>
        </p:nvSpPr>
        <p:spPr/>
        <p:txBody>
          <a:bodyPr/>
          <a:lstStyle/>
          <a:p>
            <a:fld id="{34B01FE6-35CF-42F3-8E15-CC4B6C6F7ECF}" type="datetime1">
              <a:rPr lang="en-IN" smtClean="0"/>
              <a:pPr/>
              <a:t>17-06-2020</a:t>
            </a:fld>
            <a:endParaRPr lang="en-IN"/>
          </a:p>
        </p:txBody>
      </p:sp>
      <p:sp>
        <p:nvSpPr>
          <p:cNvPr id="6" name="Footer Placeholder 5">
            <a:extLst>
              <a:ext uri="{FF2B5EF4-FFF2-40B4-BE49-F238E27FC236}">
                <a16:creationId xmlns="" xmlns:a16="http://schemas.microsoft.com/office/drawing/2014/main" id="{D6A75BA9-680B-4318-B8ED-F4CA1A8501F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886E52D8-E5F9-4002-AAB0-E277C2B4AC00}"/>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528686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6A36480-FBB6-4D52-9F0D-65713D710C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28E134F9-062B-4169-8B7B-50CE5212C9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52B067C0-E619-46CE-B1C7-D72C15AE6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4F6F8D4F-5619-4A7E-851F-B262BFB8AAC6}"/>
              </a:ext>
            </a:extLst>
          </p:cNvPr>
          <p:cNvSpPr>
            <a:spLocks noGrp="1"/>
          </p:cNvSpPr>
          <p:nvPr>
            <p:ph type="dt" sz="half" idx="10"/>
          </p:nvPr>
        </p:nvSpPr>
        <p:spPr/>
        <p:txBody>
          <a:bodyPr/>
          <a:lstStyle/>
          <a:p>
            <a:fld id="{C30D139D-7830-4DD6-A710-CD194E4E5796}" type="datetime1">
              <a:rPr lang="en-IN" smtClean="0"/>
              <a:pPr/>
              <a:t>17-06-2020</a:t>
            </a:fld>
            <a:endParaRPr lang="en-IN"/>
          </a:p>
        </p:txBody>
      </p:sp>
      <p:sp>
        <p:nvSpPr>
          <p:cNvPr id="6" name="Footer Placeholder 5">
            <a:extLst>
              <a:ext uri="{FF2B5EF4-FFF2-40B4-BE49-F238E27FC236}">
                <a16:creationId xmlns="" xmlns:a16="http://schemas.microsoft.com/office/drawing/2014/main" id="{A5E5D95E-6574-4A4B-8019-A1EAE601846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2D0E9F0D-56DF-4D82-91A7-D0E78C8FB599}"/>
              </a:ext>
            </a:extLst>
          </p:cNvPr>
          <p:cNvSpPr>
            <a:spLocks noGrp="1"/>
          </p:cNvSpPr>
          <p:nvPr>
            <p:ph type="sldNum" sz="quarter" idx="12"/>
          </p:nvPr>
        </p:nvSpPr>
        <p:spPr/>
        <p:txBody>
          <a:bodyPr/>
          <a:lstStyle/>
          <a:p>
            <a:fld id="{A2001B80-090E-45EF-9C05-E8CEE2FBC75A}" type="slidenum">
              <a:rPr lang="en-IN" smtClean="0"/>
              <a:pPr/>
              <a:t>‹#›</a:t>
            </a:fld>
            <a:endParaRPr lang="en-IN"/>
          </a:p>
        </p:txBody>
      </p:sp>
    </p:spTree>
    <p:extLst>
      <p:ext uri="{BB962C8B-B14F-4D97-AF65-F5344CB8AC3E}">
        <p14:creationId xmlns:p14="http://schemas.microsoft.com/office/powerpoint/2010/main" val="161415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000"/>
            <a:lum/>
          </a:blip>
          <a:srcRect/>
          <a:stretch>
            <a:fillRect l="16000" t="2000" r="18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1B1720AD-DC67-4EC2-9C4E-00BA13CB79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8BCF2CFC-7A84-4696-9D50-E3E8B6626A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78FD8EDA-457B-4746-9A79-02DB02E8D9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D95785-B5F5-412D-B7D8-404258FDD7DD}" type="datetime1">
              <a:rPr lang="en-IN" smtClean="0"/>
              <a:pPr/>
              <a:t>17-06-2020</a:t>
            </a:fld>
            <a:endParaRPr lang="en-IN"/>
          </a:p>
        </p:txBody>
      </p:sp>
      <p:sp>
        <p:nvSpPr>
          <p:cNvPr id="5" name="Footer Placeholder 4">
            <a:extLst>
              <a:ext uri="{FF2B5EF4-FFF2-40B4-BE49-F238E27FC236}">
                <a16:creationId xmlns="" xmlns:a16="http://schemas.microsoft.com/office/drawing/2014/main" id="{1DF31001-87AC-4946-9755-1C724F0D05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2E2AB55-6C89-4477-ADBD-09E52068A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001B80-090E-45EF-9C05-E8CEE2FBC75A}" type="slidenum">
              <a:rPr lang="en-IN" smtClean="0"/>
              <a:pPr/>
              <a:t>‹#›</a:t>
            </a:fld>
            <a:endParaRPr lang="en-IN"/>
          </a:p>
        </p:txBody>
      </p:sp>
    </p:spTree>
    <p:extLst>
      <p:ext uri="{BB962C8B-B14F-4D97-AF65-F5344CB8AC3E}">
        <p14:creationId xmlns:p14="http://schemas.microsoft.com/office/powerpoint/2010/main" val="13902896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62164"/>
            <a:ext cx="10515600" cy="1325563"/>
          </a:xfrm>
        </p:spPr>
        <p:txBody>
          <a:bodyPr>
            <a:normAutofit fontScale="90000"/>
          </a:bodyPr>
          <a:lstStyle/>
          <a:p>
            <a:pPr algn="ctr"/>
            <a:r>
              <a:rPr lang="en-IN" sz="7200" b="1" dirty="0" smtClean="0"/>
              <a:t>Professional Code of Conduct</a:t>
            </a:r>
            <a:endParaRPr lang="en-IN" sz="72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a:t>
            </a:fld>
            <a:endParaRPr lang="en-IN"/>
          </a:p>
        </p:txBody>
      </p:sp>
    </p:spTree>
    <p:extLst>
      <p:ext uri="{BB962C8B-B14F-4D97-AF65-F5344CB8AC3E}">
        <p14:creationId xmlns:p14="http://schemas.microsoft.com/office/powerpoint/2010/main" val="28855320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Code of Conduct of ASLPs</a:t>
            </a:r>
            <a:endParaRPr lang="en-IN" b="1" dirty="0"/>
          </a:p>
        </p:txBody>
      </p:sp>
      <p:sp>
        <p:nvSpPr>
          <p:cNvPr id="3" name="Content Placeholder 2"/>
          <p:cNvSpPr>
            <a:spLocks noGrp="1"/>
          </p:cNvSpPr>
          <p:nvPr>
            <p:ph idx="1"/>
          </p:nvPr>
        </p:nvSpPr>
        <p:spPr/>
        <p:txBody>
          <a:bodyPr/>
          <a:lstStyle/>
          <a:p>
            <a:r>
              <a:rPr lang="en-IN" dirty="0" smtClean="0"/>
              <a:t>Do’s and Don'ts's:</a:t>
            </a:r>
          </a:p>
          <a:p>
            <a:pPr lvl="1">
              <a:buFont typeface="Wingdings" panose="05000000000000000000" pitchFamily="2" charset="2"/>
              <a:buChar char="ü"/>
            </a:pPr>
            <a:r>
              <a:rPr lang="en-IN" dirty="0" smtClean="0"/>
              <a:t>The </a:t>
            </a:r>
            <a:r>
              <a:rPr lang="en-IN" dirty="0"/>
              <a:t>clinician should not attend the clinics when he or she is not well. </a:t>
            </a:r>
          </a:p>
          <a:p>
            <a:pPr lvl="1">
              <a:buFont typeface="Wingdings" panose="05000000000000000000" pitchFamily="2" charset="2"/>
              <a:buChar char="ü"/>
            </a:pPr>
            <a:r>
              <a:rPr lang="en-IN" dirty="0" smtClean="0"/>
              <a:t>Do </a:t>
            </a:r>
            <a:r>
              <a:rPr lang="en-IN" dirty="0"/>
              <a:t>not keep the case files for longer time in the residence. </a:t>
            </a:r>
          </a:p>
          <a:p>
            <a:pPr lvl="1">
              <a:buFont typeface="Wingdings" panose="05000000000000000000" pitchFamily="2" charset="2"/>
              <a:buChar char="ü"/>
            </a:pPr>
            <a:r>
              <a:rPr lang="en-IN" dirty="0" smtClean="0"/>
              <a:t>Get </a:t>
            </a:r>
            <a:r>
              <a:rPr lang="en-IN" dirty="0"/>
              <a:t>permission to borrow the case files outside the campus. </a:t>
            </a:r>
            <a:endParaRPr lang="en-IN" dirty="0" smtClean="0"/>
          </a:p>
          <a:p>
            <a:pPr lvl="1">
              <a:buFont typeface="Wingdings" panose="05000000000000000000" pitchFamily="2" charset="2"/>
              <a:buChar char="ü"/>
            </a:pPr>
            <a:r>
              <a:rPr lang="en-IN" dirty="0" smtClean="0"/>
              <a:t>Do </a:t>
            </a:r>
            <a:r>
              <a:rPr lang="en-IN" dirty="0"/>
              <a:t>not make the child stand on the table or chair. </a:t>
            </a:r>
          </a:p>
          <a:p>
            <a:pPr lvl="1">
              <a:buFont typeface="Wingdings" panose="05000000000000000000" pitchFamily="2" charset="2"/>
              <a:buChar char="ü"/>
            </a:pPr>
            <a:r>
              <a:rPr lang="en-IN" dirty="0" smtClean="0"/>
              <a:t>Do </a:t>
            </a:r>
            <a:r>
              <a:rPr lang="en-IN" dirty="0"/>
              <a:t>not leave children unattended. </a:t>
            </a:r>
          </a:p>
          <a:p>
            <a:pPr lvl="1">
              <a:buFont typeface="Wingdings" panose="05000000000000000000" pitchFamily="2" charset="2"/>
              <a:buChar char="ü"/>
            </a:pPr>
            <a:r>
              <a:rPr lang="en-IN" dirty="0" smtClean="0"/>
              <a:t>Use </a:t>
            </a:r>
            <a:r>
              <a:rPr lang="en-IN" dirty="0"/>
              <a:t>reinforcement or eatables appropriately. </a:t>
            </a:r>
            <a:endParaRPr lang="en-IN" dirty="0" smtClean="0"/>
          </a:p>
          <a:p>
            <a:pPr lvl="1">
              <a:buFont typeface="Wingdings" panose="05000000000000000000" pitchFamily="2" charset="2"/>
              <a:buChar char="ü"/>
            </a:pPr>
            <a:r>
              <a:rPr lang="en-IN" dirty="0" smtClean="0"/>
              <a:t>Wear </a:t>
            </a:r>
            <a:r>
              <a:rPr lang="en-IN" dirty="0"/>
              <a:t>a mouth protector as much as possible to protect from </a:t>
            </a:r>
            <a:r>
              <a:rPr lang="en-IN" dirty="0" smtClean="0"/>
              <a:t>infections. </a:t>
            </a:r>
            <a:endParaRPr lang="en-IN" dirty="0"/>
          </a:p>
          <a:p>
            <a:pPr lvl="1">
              <a:buFont typeface="Wingdings" panose="05000000000000000000" pitchFamily="2" charset="2"/>
              <a:buChar char="ü"/>
            </a:pPr>
            <a:endParaRPr lang="en-IN" dirty="0"/>
          </a:p>
          <a:p>
            <a:pPr lvl="1">
              <a:buFont typeface="Wingdings" panose="05000000000000000000" pitchFamily="2" charset="2"/>
              <a:buChar char="ü"/>
            </a:pPr>
            <a:endParaRPr lang="en-IN" dirty="0"/>
          </a:p>
          <a:p>
            <a:pPr lvl="1">
              <a:buFont typeface="Wingdings" panose="05000000000000000000" pitchFamily="2" charset="2"/>
              <a:buChar char="ü"/>
            </a:pPr>
            <a:endParaRPr lang="en-IN" dirty="0"/>
          </a:p>
          <a:p>
            <a:pPr lvl="1">
              <a:buFont typeface="Wingdings" panose="05000000000000000000" pitchFamily="2" charset="2"/>
              <a:buChar char="ü"/>
            </a:pPr>
            <a:endParaRPr lang="en-IN" dirty="0"/>
          </a:p>
          <a:p>
            <a:pPr lvl="1">
              <a:buFont typeface="Wingdings" panose="05000000000000000000" pitchFamily="2" charset="2"/>
              <a:buChar char="ü"/>
            </a:pPr>
            <a:endParaRPr lang="en-IN" dirty="0"/>
          </a:p>
          <a:p>
            <a:pPr lvl="1">
              <a:buFont typeface="Wingdings" panose="05000000000000000000" pitchFamily="2" charset="2"/>
              <a:buChar char="ü"/>
            </a:pPr>
            <a:endParaRPr lang="en-IN" dirty="0" smtClean="0"/>
          </a:p>
          <a:p>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10</a:t>
            </a:fld>
            <a:endParaRPr lang="en-IN"/>
          </a:p>
        </p:txBody>
      </p:sp>
    </p:spTree>
    <p:extLst>
      <p:ext uri="{BB962C8B-B14F-4D97-AF65-F5344CB8AC3E}">
        <p14:creationId xmlns:p14="http://schemas.microsoft.com/office/powerpoint/2010/main" val="2313363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018" y="1501254"/>
            <a:ext cx="6946710" cy="2715903"/>
          </a:xfrm>
        </p:spPr>
        <p:txBody>
          <a:bodyPr>
            <a:normAutofit/>
          </a:bodyPr>
          <a:lstStyle/>
          <a:p>
            <a:pPr algn="ctr"/>
            <a:r>
              <a:rPr lang="en-IN" sz="9600" dirty="0" smtClean="0"/>
              <a:t>ThanQ</a:t>
            </a:r>
            <a:endParaRPr lang="en-IN" sz="9600"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11</a:t>
            </a:fld>
            <a:endParaRPr lang="en-IN"/>
          </a:p>
        </p:txBody>
      </p:sp>
    </p:spTree>
    <p:extLst>
      <p:ext uri="{BB962C8B-B14F-4D97-AF65-F5344CB8AC3E}">
        <p14:creationId xmlns:p14="http://schemas.microsoft.com/office/powerpoint/2010/main" val="2568089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half" idx="2"/>
          </p:nvPr>
        </p:nvSpPr>
        <p:spPr>
          <a:xfrm>
            <a:off x="887104" y="1214650"/>
            <a:ext cx="5295331" cy="3981640"/>
          </a:xfrm>
        </p:spPr>
        <p:txBody>
          <a:bodyPr/>
          <a:lstStyle/>
          <a:p>
            <a:pPr algn="ctr"/>
            <a:endParaRPr lang="en-IN" sz="2800" dirty="0" smtClean="0"/>
          </a:p>
          <a:p>
            <a:pPr algn="ctr"/>
            <a:r>
              <a:rPr lang="en-IN" sz="4800" b="1" dirty="0" smtClean="0"/>
              <a:t>Code of Ethics </a:t>
            </a:r>
          </a:p>
          <a:p>
            <a:pPr algn="ctr"/>
            <a:r>
              <a:rPr lang="en-IN" sz="4800" b="1" dirty="0" smtClean="0"/>
              <a:t>and </a:t>
            </a:r>
          </a:p>
          <a:p>
            <a:pPr algn="ctr"/>
            <a:r>
              <a:rPr lang="en-IN" sz="4800" b="1" dirty="0" smtClean="0"/>
              <a:t>Code of Conduct</a:t>
            </a:r>
            <a:endParaRPr lang="en-IN" sz="3200" b="1"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2</a:t>
            </a:fld>
            <a:endParaRPr lang="en-IN"/>
          </a:p>
        </p:txBody>
      </p:sp>
      <p:pic>
        <p:nvPicPr>
          <p:cNvPr id="1026" name="Picture 2" descr="3D man near red question mark | Croakey"/>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659714" y="521007"/>
            <a:ext cx="4694086" cy="5368925"/>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673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pPr algn="ctr"/>
            <a:r>
              <a:rPr lang="en-IN" b="1" dirty="0" smtClean="0"/>
              <a:t>Code </a:t>
            </a:r>
            <a:r>
              <a:rPr lang="en-IN" b="1" dirty="0"/>
              <a:t>of Ethics </a:t>
            </a:r>
            <a:r>
              <a:rPr lang="en-IN" b="1" dirty="0" smtClean="0"/>
              <a:t>and Code </a:t>
            </a:r>
            <a:r>
              <a:rPr lang="en-IN" b="1" dirty="0"/>
              <a:t>of </a:t>
            </a:r>
            <a:r>
              <a:rPr lang="en-IN" b="1" dirty="0" smtClean="0"/>
              <a:t>Conduct</a:t>
            </a:r>
            <a:endParaRPr lang="en-IN" dirty="0"/>
          </a:p>
        </p:txBody>
      </p:sp>
      <p:sp>
        <p:nvSpPr>
          <p:cNvPr id="7" name="Content Placeholder 6"/>
          <p:cNvSpPr>
            <a:spLocks noGrp="1"/>
          </p:cNvSpPr>
          <p:nvPr>
            <p:ph idx="1"/>
          </p:nvPr>
        </p:nvSpPr>
        <p:spPr/>
        <p:txBody>
          <a:bodyPr>
            <a:normAutofit/>
          </a:bodyPr>
          <a:lstStyle/>
          <a:p>
            <a:pPr algn="just"/>
            <a:r>
              <a:rPr lang="en-IN" sz="2400" dirty="0">
                <a:latin typeface="Arial" panose="020B0604020202020204" pitchFamily="34" charset="0"/>
                <a:cs typeface="Arial" panose="020B0604020202020204" pitchFamily="34" charset="0"/>
              </a:rPr>
              <a:t>They are, in fact, two unique documents. A Code of Ethics governs decision-making, and a Codes of Conduct govern </a:t>
            </a:r>
            <a:r>
              <a:rPr lang="en-IN" sz="2400" dirty="0" smtClean="0">
                <a:latin typeface="Arial" panose="020B0604020202020204" pitchFamily="34" charset="0"/>
                <a:cs typeface="Arial" panose="020B0604020202020204" pitchFamily="34" charset="0"/>
              </a:rPr>
              <a:t>actions. </a:t>
            </a:r>
            <a:r>
              <a:rPr lang="en-IN" sz="2400" dirty="0">
                <a:latin typeface="Arial" panose="020B0604020202020204" pitchFamily="34" charset="0"/>
                <a:cs typeface="Arial" panose="020B0604020202020204" pitchFamily="34" charset="0"/>
              </a:rPr>
              <a:t>They both represent two common ways that C</a:t>
            </a:r>
            <a:r>
              <a:rPr lang="en-IN" sz="2400" dirty="0" smtClean="0">
                <a:latin typeface="Arial" panose="020B0604020202020204" pitchFamily="34" charset="0"/>
                <a:cs typeface="Arial" panose="020B0604020202020204" pitchFamily="34" charset="0"/>
              </a:rPr>
              <a:t>ompanies / Organisation / Association </a:t>
            </a:r>
            <a:r>
              <a:rPr lang="en-IN" sz="2400" dirty="0">
                <a:latin typeface="Arial" panose="020B0604020202020204" pitchFamily="34" charset="0"/>
                <a:cs typeface="Arial" panose="020B0604020202020204" pitchFamily="34" charset="0"/>
              </a:rPr>
              <a:t>self-regulate. They are often associated with large Companies / Organisation / </a:t>
            </a:r>
            <a:r>
              <a:rPr lang="en-IN" sz="2400" dirty="0" smtClean="0">
                <a:latin typeface="Arial" panose="020B0604020202020204" pitchFamily="34" charset="0"/>
                <a:cs typeface="Arial" panose="020B0604020202020204" pitchFamily="34" charset="0"/>
              </a:rPr>
              <a:t>Association, </a:t>
            </a:r>
            <a:r>
              <a:rPr lang="en-IN" sz="2400" dirty="0">
                <a:latin typeface="Arial" panose="020B0604020202020204" pitchFamily="34" charset="0"/>
                <a:cs typeface="Arial" panose="020B0604020202020204" pitchFamily="34" charset="0"/>
              </a:rPr>
              <a:t>and provide direction to </a:t>
            </a:r>
            <a:r>
              <a:rPr lang="en-IN" sz="2400" dirty="0" smtClean="0">
                <a:latin typeface="Arial" panose="020B0604020202020204" pitchFamily="34" charset="0"/>
                <a:cs typeface="Arial" panose="020B0604020202020204" pitchFamily="34" charset="0"/>
              </a:rPr>
              <a:t>employees and professionals to </a:t>
            </a:r>
            <a:r>
              <a:rPr lang="en-IN" sz="2400" dirty="0">
                <a:latin typeface="Arial" panose="020B0604020202020204" pitchFamily="34" charset="0"/>
                <a:cs typeface="Arial" panose="020B0604020202020204" pitchFamily="34" charset="0"/>
              </a:rPr>
              <a:t>establish </a:t>
            </a:r>
            <a:r>
              <a:rPr lang="en-IN" sz="2400" dirty="0" smtClean="0">
                <a:latin typeface="Arial" panose="020B0604020202020204" pitchFamily="34" charset="0"/>
                <a:cs typeface="Arial" panose="020B0604020202020204" pitchFamily="34" charset="0"/>
              </a:rPr>
              <a:t>of </a:t>
            </a:r>
            <a:r>
              <a:rPr lang="en-IN" sz="2400" dirty="0">
                <a:latin typeface="Arial" panose="020B0604020202020204" pitchFamily="34" charset="0"/>
                <a:cs typeface="Arial" panose="020B0604020202020204" pitchFamily="34" charset="0"/>
              </a:rPr>
              <a:t>good </a:t>
            </a:r>
            <a:r>
              <a:rPr lang="en-IN" sz="2400" dirty="0" smtClean="0">
                <a:latin typeface="Arial" panose="020B0604020202020204" pitchFamily="34" charset="0"/>
                <a:cs typeface="Arial" panose="020B0604020202020204" pitchFamily="34" charset="0"/>
              </a:rPr>
              <a:t>behaviour, </a:t>
            </a:r>
            <a:r>
              <a:rPr lang="en-IN" sz="2400" dirty="0">
                <a:latin typeface="Arial" panose="020B0604020202020204" pitchFamily="34" charset="0"/>
                <a:cs typeface="Arial" panose="020B0604020202020204" pitchFamily="34" charset="0"/>
              </a:rPr>
              <a:t>both of which benefits businesses of any size</a:t>
            </a:r>
            <a:r>
              <a:rPr lang="en-IN" sz="2400" dirty="0" smtClean="0">
                <a:latin typeface="Arial" panose="020B0604020202020204" pitchFamily="34" charset="0"/>
                <a:cs typeface="Arial" panose="020B0604020202020204" pitchFamily="34" charset="0"/>
              </a:rPr>
              <a:t>.</a:t>
            </a:r>
          </a:p>
          <a:p>
            <a:pPr algn="just"/>
            <a:endParaRPr lang="en-IN" sz="2400" dirty="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12"/>
          </p:nvPr>
        </p:nvSpPr>
        <p:spPr/>
        <p:txBody>
          <a:bodyPr/>
          <a:lstStyle/>
          <a:p>
            <a:fld id="{A2001B80-090E-45EF-9C05-E8CEE2FBC75A}" type="slidenum">
              <a:rPr lang="en-IN" smtClean="0"/>
              <a:pPr/>
              <a:t>3</a:t>
            </a:fld>
            <a:endParaRPr lang="en-IN"/>
          </a:p>
        </p:txBody>
      </p:sp>
    </p:spTree>
    <p:extLst>
      <p:ext uri="{BB962C8B-B14F-4D97-AF65-F5344CB8AC3E}">
        <p14:creationId xmlns:p14="http://schemas.microsoft.com/office/powerpoint/2010/main" val="78024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a:t>
            </a:r>
            <a:r>
              <a:rPr lang="en-IN" dirty="0" smtClean="0"/>
              <a:t>….</a:t>
            </a:r>
            <a:endParaRPr lang="en-IN" dirty="0"/>
          </a:p>
        </p:txBody>
      </p:sp>
      <p:sp>
        <p:nvSpPr>
          <p:cNvPr id="3" name="Content Placeholder 2"/>
          <p:cNvSpPr>
            <a:spLocks noGrp="1"/>
          </p:cNvSpPr>
          <p:nvPr>
            <p:ph idx="1"/>
          </p:nvPr>
        </p:nvSpPr>
        <p:spPr/>
        <p:txBody>
          <a:bodyPr/>
          <a:lstStyle/>
          <a:p>
            <a:pPr algn="just"/>
            <a:r>
              <a:rPr lang="en-IN" b="1" dirty="0" smtClean="0">
                <a:latin typeface="Arial" panose="020B0604020202020204" pitchFamily="34" charset="0"/>
                <a:cs typeface="Arial" panose="020B0604020202020204" pitchFamily="34" charset="0"/>
              </a:rPr>
              <a:t>Code of Ethics:</a:t>
            </a:r>
          </a:p>
          <a:p>
            <a:pPr lvl="1" algn="just">
              <a:buFont typeface="Wingdings" panose="05000000000000000000" pitchFamily="2" charset="2"/>
              <a:buChar char="ü"/>
            </a:pPr>
            <a:r>
              <a:rPr lang="en-IN" dirty="0">
                <a:latin typeface="Arial" panose="020B0604020202020204" pitchFamily="34" charset="0"/>
                <a:cs typeface="Arial" panose="020B0604020202020204" pitchFamily="34" charset="0"/>
              </a:rPr>
              <a:t>Sometimes referred to as a value statement, it behaves like the "Company's Constitution" with general principles to help guide employee behaviour</a:t>
            </a:r>
            <a:r>
              <a:rPr lang="en-IN" dirty="0" smtClean="0">
                <a:latin typeface="Arial" panose="020B0604020202020204" pitchFamily="34" charset="0"/>
                <a:cs typeface="Arial" panose="020B0604020202020204" pitchFamily="34" charset="0"/>
              </a:rPr>
              <a:t>.</a:t>
            </a:r>
          </a:p>
          <a:p>
            <a:pPr lvl="1" algn="just">
              <a:buFont typeface="Wingdings" panose="05000000000000000000" pitchFamily="2" charset="2"/>
              <a:buChar char="ü"/>
            </a:pPr>
            <a:endParaRPr lang="en-IN" dirty="0">
              <a:latin typeface="Arial" panose="020B0604020202020204" pitchFamily="34" charset="0"/>
              <a:cs typeface="Arial" panose="020B0604020202020204" pitchFamily="34" charset="0"/>
            </a:endParaRPr>
          </a:p>
          <a:p>
            <a:pPr algn="just"/>
            <a:r>
              <a:rPr lang="en-IN" b="1" dirty="0" smtClean="0">
                <a:latin typeface="Arial" panose="020B0604020202020204" pitchFamily="34" charset="0"/>
                <a:cs typeface="Arial" panose="020B0604020202020204" pitchFamily="34" charset="0"/>
              </a:rPr>
              <a:t>Code of Conduct:</a:t>
            </a:r>
          </a:p>
          <a:p>
            <a:pPr lvl="1" algn="just">
              <a:buFont typeface="Wingdings" panose="05000000000000000000" pitchFamily="2" charset="2"/>
              <a:buChar char="ü"/>
            </a:pPr>
            <a:r>
              <a:rPr lang="en-IN" dirty="0"/>
              <a:t>A Code of Conduct applies the Code of Ethics to a host of relevant situations. A particular rule in the Code of Ethics might state that all employees will obey the law.</a:t>
            </a:r>
            <a:endParaRPr lang="en-IN"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4</a:t>
            </a:fld>
            <a:endParaRPr lang="en-IN"/>
          </a:p>
        </p:txBody>
      </p:sp>
    </p:spTree>
    <p:extLst>
      <p:ext uri="{BB962C8B-B14F-4D97-AF65-F5344CB8AC3E}">
        <p14:creationId xmlns:p14="http://schemas.microsoft.com/office/powerpoint/2010/main" val="1018134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408"/>
            <a:ext cx="10515600" cy="999651"/>
          </a:xfrm>
        </p:spPr>
        <p:txBody>
          <a:bodyPr/>
          <a:lstStyle/>
          <a:p>
            <a:pPr algn="ctr"/>
            <a:r>
              <a:rPr lang="en-IN" b="1" dirty="0" smtClean="0"/>
              <a:t>Code of Ethics for ASLPs</a:t>
            </a:r>
            <a:endParaRPr lang="en-IN" b="1" dirty="0"/>
          </a:p>
        </p:txBody>
      </p:sp>
      <p:sp>
        <p:nvSpPr>
          <p:cNvPr id="3" name="Content Placeholder 2"/>
          <p:cNvSpPr>
            <a:spLocks noGrp="1"/>
          </p:cNvSpPr>
          <p:nvPr>
            <p:ph idx="1"/>
          </p:nvPr>
        </p:nvSpPr>
        <p:spPr>
          <a:xfrm>
            <a:off x="395785" y="1269242"/>
            <a:ext cx="11423175" cy="5087108"/>
          </a:xfrm>
        </p:spPr>
        <p:txBody>
          <a:bodyPr>
            <a:normAutofit/>
          </a:bodyPr>
          <a:lstStyle/>
          <a:p>
            <a:pPr algn="just">
              <a:lnSpc>
                <a:spcPct val="100000"/>
              </a:lnSpc>
            </a:pPr>
            <a:r>
              <a:rPr lang="en-IN" sz="2400" dirty="0">
                <a:latin typeface="Arial" panose="020B0604020202020204" pitchFamily="34" charset="0"/>
                <a:cs typeface="Arial" panose="020B0604020202020204" pitchFamily="34" charset="0"/>
              </a:rPr>
              <a:t>The profession of </a:t>
            </a:r>
            <a:r>
              <a:rPr lang="en-IN" sz="2400" dirty="0" smtClean="0">
                <a:latin typeface="Arial" panose="020B0604020202020204" pitchFamily="34" charset="0"/>
                <a:cs typeface="Arial" panose="020B0604020202020204" pitchFamily="34" charset="0"/>
              </a:rPr>
              <a:t>Speech and </a:t>
            </a:r>
            <a:r>
              <a:rPr lang="en-IN" sz="2400" dirty="0">
                <a:latin typeface="Arial" panose="020B0604020202020204" pitchFamily="34" charset="0"/>
                <a:cs typeface="Arial" panose="020B0604020202020204" pitchFamily="34" charset="0"/>
              </a:rPr>
              <a:t>Hearing is a growing field and it is the responsibility of all the </a:t>
            </a:r>
            <a:r>
              <a:rPr lang="en-IN" sz="2400" dirty="0" smtClean="0">
                <a:latin typeface="Arial" panose="020B0604020202020204" pitchFamily="34" charset="0"/>
                <a:cs typeface="Arial" panose="020B0604020202020204" pitchFamily="34" charset="0"/>
              </a:rPr>
              <a:t>professionals to </a:t>
            </a:r>
            <a:r>
              <a:rPr lang="en-IN" sz="2400" dirty="0">
                <a:latin typeface="Arial" panose="020B0604020202020204" pitchFamily="34" charset="0"/>
                <a:cs typeface="Arial" panose="020B0604020202020204" pitchFamily="34" charset="0"/>
              </a:rPr>
              <a:t>safeguard the professional interest in common against unethical practices</a:t>
            </a:r>
            <a:r>
              <a:rPr lang="en-IN" sz="2400" dirty="0" smtClean="0">
                <a:latin typeface="Arial" panose="020B0604020202020204" pitchFamily="34" charset="0"/>
                <a:cs typeface="Arial" panose="020B0604020202020204" pitchFamily="34" charset="0"/>
              </a:rPr>
              <a:t>.</a:t>
            </a:r>
          </a:p>
          <a:p>
            <a:pPr algn="just">
              <a:lnSpc>
                <a:spcPct val="100000"/>
              </a:lnSpc>
            </a:pPr>
            <a:endParaRPr lang="en-IN" sz="2400" dirty="0" smtClean="0">
              <a:latin typeface="Arial" panose="020B0604020202020204" pitchFamily="34" charset="0"/>
              <a:cs typeface="Arial" panose="020B0604020202020204" pitchFamily="34" charset="0"/>
            </a:endParaRPr>
          </a:p>
          <a:p>
            <a:pPr algn="just">
              <a:lnSpc>
                <a:spcPct val="100000"/>
              </a:lnSpc>
            </a:pPr>
            <a:r>
              <a:rPr lang="en-IN" sz="2400" dirty="0">
                <a:latin typeface="Arial" panose="020B0604020202020204" pitchFamily="34" charset="0"/>
                <a:cs typeface="Arial" panose="020B0604020202020204" pitchFamily="34" charset="0"/>
              </a:rPr>
              <a:t>The preservation of the highest standard of integrity and ethical principles is essential to be streamlined for and in order to constitute responsibilities in common to all the </a:t>
            </a:r>
            <a:r>
              <a:rPr lang="en-IN" sz="2400" dirty="0" smtClean="0">
                <a:latin typeface="Arial" panose="020B0604020202020204" pitchFamily="34" charset="0"/>
                <a:cs typeface="Arial" panose="020B0604020202020204" pitchFamily="34" charset="0"/>
              </a:rPr>
              <a:t>professionals. </a:t>
            </a:r>
            <a:r>
              <a:rPr lang="en-IN" sz="2400" dirty="0">
                <a:latin typeface="Arial" panose="020B0604020202020204" pitchFamily="34" charset="0"/>
                <a:cs typeface="Arial" panose="020B0604020202020204" pitchFamily="34" charset="0"/>
              </a:rPr>
              <a:t>A precedent thus set will assure us of a healthy growth in coming future years.</a:t>
            </a:r>
            <a:endParaRPr lang="en-IN" sz="2400" dirty="0" smtClean="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5</a:t>
            </a:fld>
            <a:endParaRPr lang="en-IN"/>
          </a:p>
        </p:txBody>
      </p:sp>
    </p:spTree>
    <p:extLst>
      <p:ext uri="{BB962C8B-B14F-4D97-AF65-F5344CB8AC3E}">
        <p14:creationId xmlns:p14="http://schemas.microsoft.com/office/powerpoint/2010/main" val="342681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8"/>
            <a:ext cx="10515600" cy="945060"/>
          </a:xfrm>
        </p:spPr>
        <p:txBody>
          <a:bodyPr/>
          <a:lstStyle/>
          <a:p>
            <a:pPr algn="ctr"/>
            <a:r>
              <a:rPr lang="en-IN" b="1" dirty="0"/>
              <a:t>Code of Ethics for ASLPs</a:t>
            </a:r>
            <a:endParaRPr lang="en-IN" dirty="0"/>
          </a:p>
        </p:txBody>
      </p:sp>
      <p:sp>
        <p:nvSpPr>
          <p:cNvPr id="3" name="Content Placeholder 2"/>
          <p:cNvSpPr>
            <a:spLocks noGrp="1"/>
          </p:cNvSpPr>
          <p:nvPr>
            <p:ph idx="1"/>
          </p:nvPr>
        </p:nvSpPr>
        <p:spPr>
          <a:xfrm>
            <a:off x="313899" y="1241946"/>
            <a:ext cx="11559653" cy="5479529"/>
          </a:xfrm>
        </p:spPr>
        <p:txBody>
          <a:bodyPr>
            <a:normAutofit/>
          </a:bodyPr>
          <a:lstStyle/>
          <a:p>
            <a:pPr algn="just">
              <a:lnSpc>
                <a:spcPct val="100000"/>
              </a:lnSpc>
            </a:pPr>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welfare of the people to whom the profession is serving, be considered of paramount </a:t>
            </a:r>
            <a:r>
              <a:rPr lang="en-IN" sz="2400" dirty="0" smtClean="0">
                <a:latin typeface="Arial" panose="020B0604020202020204" pitchFamily="34" charset="0"/>
                <a:cs typeface="Arial" panose="020B0604020202020204" pitchFamily="34" charset="0"/>
              </a:rPr>
              <a:t>importance.</a:t>
            </a:r>
          </a:p>
          <a:p>
            <a:pPr algn="just">
              <a:lnSpc>
                <a:spcPct val="100000"/>
              </a:lnSpc>
            </a:pPr>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Professional</a:t>
            </a:r>
            <a:r>
              <a:rPr lang="en-IN" sz="2400" dirty="0" smtClean="0">
                <a:latin typeface="Arial" panose="020B0604020202020204" pitchFamily="34" charset="0"/>
                <a:cs typeface="Arial" panose="020B0604020202020204" pitchFamily="34" charset="0"/>
              </a:rPr>
              <a:t> who </a:t>
            </a:r>
            <a:r>
              <a:rPr lang="en-IN" sz="2400" dirty="0">
                <a:latin typeface="Arial" panose="020B0604020202020204" pitchFamily="34" charset="0"/>
                <a:cs typeface="Arial" panose="020B0604020202020204" pitchFamily="34" charset="0"/>
              </a:rPr>
              <a:t>engages in the professional work must possess appropriate </a:t>
            </a:r>
            <a:r>
              <a:rPr lang="en-IN" sz="2400" dirty="0" smtClean="0">
                <a:latin typeface="Arial" panose="020B0604020202020204" pitchFamily="34" charset="0"/>
                <a:cs typeface="Arial" panose="020B0604020202020204" pitchFamily="34" charset="0"/>
              </a:rPr>
              <a:t>qualifications.</a:t>
            </a:r>
          </a:p>
          <a:p>
            <a:pPr algn="just">
              <a:lnSpc>
                <a:spcPct val="100000"/>
              </a:lnSpc>
            </a:pPr>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member must not provide services for which he has not </a:t>
            </a:r>
            <a:r>
              <a:rPr lang="en-IN" sz="2400" dirty="0" smtClean="0">
                <a:latin typeface="Arial" panose="020B0604020202020204" pitchFamily="34" charset="0"/>
                <a:cs typeface="Arial" panose="020B0604020202020204" pitchFamily="34" charset="0"/>
              </a:rPr>
              <a:t>been properly </a:t>
            </a:r>
            <a:r>
              <a:rPr lang="en-IN" sz="2400" dirty="0">
                <a:latin typeface="Arial" panose="020B0604020202020204" pitchFamily="34" charset="0"/>
                <a:cs typeface="Arial" panose="020B0604020202020204" pitchFamily="34" charset="0"/>
              </a:rPr>
              <a:t>trained / qualified. </a:t>
            </a:r>
            <a:endParaRPr lang="en-IN" sz="2400" dirty="0" smtClean="0">
              <a:latin typeface="Arial" panose="020B0604020202020204" pitchFamily="34" charset="0"/>
              <a:cs typeface="Arial" panose="020B0604020202020204" pitchFamily="34" charset="0"/>
            </a:endParaRPr>
          </a:p>
          <a:p>
            <a:pPr algn="just">
              <a:lnSpc>
                <a:spcPct val="100000"/>
              </a:lnSpc>
            </a:pPr>
            <a:r>
              <a:rPr lang="en-IN" sz="2400" dirty="0" smtClean="0">
                <a:latin typeface="Arial" panose="020B0604020202020204" pitchFamily="34" charset="0"/>
                <a:cs typeface="Arial" panose="020B0604020202020204" pitchFamily="34" charset="0"/>
              </a:rPr>
              <a:t>The person who </a:t>
            </a:r>
            <a:r>
              <a:rPr lang="en-IN" sz="2400" dirty="0">
                <a:latin typeface="Arial" panose="020B0604020202020204" pitchFamily="34" charset="0"/>
                <a:cs typeface="Arial" panose="020B0604020202020204" pitchFamily="34" charset="0"/>
              </a:rPr>
              <a:t>has not completed his professional qualifications must not provide professional services except in the supervised clinical practical situation as part of the training programme. </a:t>
            </a:r>
            <a:endParaRPr lang="en-IN" sz="2400" dirty="0" smtClean="0">
              <a:latin typeface="Arial" panose="020B0604020202020204" pitchFamily="34" charset="0"/>
              <a:cs typeface="Arial" panose="020B0604020202020204" pitchFamily="34" charset="0"/>
            </a:endParaRPr>
          </a:p>
          <a:p>
            <a:pPr algn="just">
              <a:lnSpc>
                <a:spcPct val="100000"/>
              </a:lnSpc>
            </a:pPr>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member must not accept private practice when his employer forbids it. </a:t>
            </a:r>
          </a:p>
          <a:p>
            <a:pPr marL="514350" indent="-514350">
              <a:lnSpc>
                <a:spcPct val="100000"/>
              </a:lnSpc>
              <a:buFont typeface="+mj-lt"/>
              <a:buAutoNum type="arabicPeriod"/>
            </a:pPr>
            <a:endParaRPr lang="en-IN" sz="2400" dirty="0">
              <a:latin typeface="Arial" panose="020B0604020202020204" pitchFamily="34" charset="0"/>
              <a:cs typeface="Arial" panose="020B0604020202020204" pitchFamily="34" charset="0"/>
            </a:endParaRPr>
          </a:p>
          <a:p>
            <a:pPr marL="514350" indent="-514350">
              <a:lnSpc>
                <a:spcPct val="100000"/>
              </a:lnSpc>
              <a:buFont typeface="+mj-lt"/>
              <a:buAutoNum type="arabicPeriod"/>
            </a:pPr>
            <a:endParaRPr lang="en-IN" sz="2400" dirty="0">
              <a:latin typeface="Arial" panose="020B0604020202020204" pitchFamily="34" charset="0"/>
              <a:cs typeface="Arial" panose="020B0604020202020204" pitchFamily="34" charset="0"/>
            </a:endParaRPr>
          </a:p>
          <a:p>
            <a:pPr marL="514350" indent="-514350">
              <a:lnSpc>
                <a:spcPct val="100000"/>
              </a:lnSpc>
              <a:buFont typeface="+mj-lt"/>
              <a:buAutoNum type="arabicPeriod"/>
            </a:pPr>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6</a:t>
            </a:fld>
            <a:endParaRPr lang="en-IN"/>
          </a:p>
        </p:txBody>
      </p:sp>
    </p:spTree>
    <p:extLst>
      <p:ext uri="{BB962C8B-B14F-4D97-AF65-F5344CB8AC3E}">
        <p14:creationId xmlns:p14="http://schemas.microsoft.com/office/powerpoint/2010/main" val="129929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a:xfrm>
            <a:off x="191069" y="1825625"/>
            <a:ext cx="11832609" cy="4351338"/>
          </a:xfrm>
        </p:spPr>
        <p:txBody>
          <a:bodyPr>
            <a:normAutofit/>
          </a:bodyPr>
          <a:lstStyle/>
          <a:p>
            <a:pPr algn="just"/>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Professional</a:t>
            </a:r>
            <a:r>
              <a:rPr lang="en-IN" sz="2400" dirty="0" smtClean="0">
                <a:latin typeface="Arial" panose="020B0604020202020204" pitchFamily="34" charset="0"/>
                <a:cs typeface="Arial" panose="020B0604020202020204" pitchFamily="34" charset="0"/>
              </a:rPr>
              <a:t> </a:t>
            </a:r>
            <a:r>
              <a:rPr lang="en-IN" sz="2400" dirty="0">
                <a:latin typeface="Arial" panose="020B0604020202020204" pitchFamily="34" charset="0"/>
                <a:cs typeface="Arial" panose="020B0604020202020204" pitchFamily="34" charset="0"/>
              </a:rPr>
              <a:t>must follow acceptable patterns of professional conduct in their relations with the persons to whom the profession is serving</a:t>
            </a:r>
            <a:r>
              <a:rPr lang="en-IN" sz="2400" dirty="0" smtClean="0">
                <a:latin typeface="Arial" panose="020B0604020202020204" pitchFamily="34" charset="0"/>
                <a:cs typeface="Arial" panose="020B0604020202020204" pitchFamily="34" charset="0"/>
              </a:rPr>
              <a:t>.</a:t>
            </a:r>
          </a:p>
          <a:p>
            <a:pPr marL="0" indent="0" algn="just">
              <a:buNone/>
            </a:pPr>
            <a:r>
              <a:rPr lang="en-IN" sz="2400" dirty="0" smtClean="0">
                <a:latin typeface="Arial" panose="020B0604020202020204" pitchFamily="34" charset="0"/>
                <a:cs typeface="Arial" panose="020B0604020202020204" pitchFamily="34" charset="0"/>
              </a:rPr>
              <a:t> </a:t>
            </a:r>
            <a:endParaRPr lang="en-IN" sz="2400" dirty="0">
              <a:latin typeface="Arial" panose="020B0604020202020204" pitchFamily="34" charset="0"/>
              <a:cs typeface="Arial" panose="020B0604020202020204" pitchFamily="34" charset="0"/>
            </a:endParaRPr>
          </a:p>
          <a:p>
            <a:pPr algn="just"/>
            <a:r>
              <a:rPr lang="en-IN" sz="2400" dirty="0" smtClean="0">
                <a:latin typeface="Arial" panose="020B0604020202020204" pitchFamily="34" charset="0"/>
                <a:cs typeface="Arial" panose="020B0604020202020204" pitchFamily="34" charset="0"/>
              </a:rPr>
              <a:t>The </a:t>
            </a:r>
            <a:r>
              <a:rPr lang="en-IN" sz="2400" dirty="0">
                <a:latin typeface="Arial" panose="020B0604020202020204" pitchFamily="34" charset="0"/>
                <a:cs typeface="Arial" panose="020B0604020202020204" pitchFamily="34" charset="0"/>
              </a:rPr>
              <a:t>Professional </a:t>
            </a:r>
            <a:r>
              <a:rPr lang="en-IN" sz="2400" dirty="0" smtClean="0">
                <a:latin typeface="Arial" panose="020B0604020202020204" pitchFamily="34" charset="0"/>
                <a:cs typeface="Arial" panose="020B0604020202020204" pitchFamily="34" charset="0"/>
              </a:rPr>
              <a:t>must </a:t>
            </a:r>
            <a:r>
              <a:rPr lang="en-IN" sz="2400" dirty="0">
                <a:latin typeface="Arial" panose="020B0604020202020204" pitchFamily="34" charset="0"/>
                <a:cs typeface="Arial" panose="020B0604020202020204" pitchFamily="34" charset="0"/>
              </a:rPr>
              <a:t>serve each case to the best of his ability irrespective of who the case is, or how much a case can or will pay for the services</a:t>
            </a:r>
            <a:r>
              <a:rPr lang="en-IN" sz="2400" dirty="0" smtClean="0">
                <a:latin typeface="Arial" panose="020B0604020202020204" pitchFamily="34" charset="0"/>
                <a:cs typeface="Arial" panose="020B0604020202020204" pitchFamily="34" charset="0"/>
              </a:rPr>
              <a:t>.</a:t>
            </a:r>
          </a:p>
          <a:p>
            <a:pPr marL="0" indent="0" algn="just">
              <a:buNone/>
            </a:pPr>
            <a:r>
              <a:rPr lang="en-IN" sz="2400" dirty="0" smtClean="0">
                <a:latin typeface="Arial" panose="020B0604020202020204" pitchFamily="34" charset="0"/>
                <a:cs typeface="Arial" panose="020B0604020202020204" pitchFamily="34" charset="0"/>
              </a:rPr>
              <a:t> </a:t>
            </a:r>
            <a:endParaRPr lang="en-IN" sz="2400" dirty="0">
              <a:latin typeface="Arial" panose="020B0604020202020204" pitchFamily="34" charset="0"/>
              <a:cs typeface="Arial" panose="020B0604020202020204" pitchFamily="34" charset="0"/>
            </a:endParaRPr>
          </a:p>
          <a:p>
            <a:pPr algn="just"/>
            <a:r>
              <a:rPr lang="en-IN" sz="2400" dirty="0">
                <a:latin typeface="Arial" panose="020B0604020202020204" pitchFamily="34" charset="0"/>
                <a:cs typeface="Arial" panose="020B0604020202020204" pitchFamily="34" charset="0"/>
              </a:rPr>
              <a:t>The </a:t>
            </a:r>
            <a:r>
              <a:rPr lang="en-IN" sz="2400" dirty="0" smtClean="0">
                <a:latin typeface="Arial" panose="020B0604020202020204" pitchFamily="34" charset="0"/>
                <a:cs typeface="Arial" panose="020B0604020202020204" pitchFamily="34" charset="0"/>
              </a:rPr>
              <a:t>Professional </a:t>
            </a:r>
            <a:r>
              <a:rPr lang="en-IN" sz="2400" dirty="0">
                <a:latin typeface="Arial" panose="020B0604020202020204" pitchFamily="34" charset="0"/>
                <a:cs typeface="Arial" panose="020B0604020202020204" pitchFamily="34" charset="0"/>
              </a:rPr>
              <a:t>must not guarantee the results of any speech-language and hearing consultative of therapeutic procedure. A guarantee of any sort expressed or implied; oral or written is contrary to the professional ethics. A reasonable statement of prognosis be made, but successful results are dependent upon many uninhibited factors, Hence, any guarantee of any sort is deceptive and unethical. </a:t>
            </a:r>
          </a:p>
          <a:p>
            <a:pPr algn="just"/>
            <a:endParaRPr lang="en-IN" sz="2400" dirty="0">
              <a:latin typeface="Arial" panose="020B0604020202020204" pitchFamily="34" charset="0"/>
              <a:cs typeface="Arial" panose="020B0604020202020204" pitchFamily="34" charset="0"/>
            </a:endParaRPr>
          </a:p>
          <a:p>
            <a:pPr algn="just"/>
            <a:endParaRPr lang="en-IN" sz="2400" dirty="0" smtClean="0">
              <a:latin typeface="Arial" panose="020B0604020202020204" pitchFamily="34" charset="0"/>
              <a:cs typeface="Arial" panose="020B0604020202020204" pitchFamily="34" charset="0"/>
            </a:endParaRPr>
          </a:p>
          <a:p>
            <a:pPr algn="just"/>
            <a:endParaRPr lang="en-IN" sz="2400" dirty="0">
              <a:latin typeface="Arial" panose="020B0604020202020204" pitchFamily="34" charset="0"/>
              <a:cs typeface="Arial" panose="020B0604020202020204" pitchFamily="34" charset="0"/>
            </a:endParaRPr>
          </a:p>
          <a:p>
            <a:pPr marL="0" indent="0" algn="just">
              <a:buNone/>
            </a:pPr>
            <a:endParaRPr lang="en-IN" sz="24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A2001B80-090E-45EF-9C05-E8CEE2FBC75A}" type="slidenum">
              <a:rPr lang="en-IN" smtClean="0"/>
              <a:pPr/>
              <a:t>7</a:t>
            </a:fld>
            <a:endParaRPr lang="en-IN"/>
          </a:p>
        </p:txBody>
      </p:sp>
    </p:spTree>
    <p:extLst>
      <p:ext uri="{BB962C8B-B14F-4D97-AF65-F5344CB8AC3E}">
        <p14:creationId xmlns:p14="http://schemas.microsoft.com/office/powerpoint/2010/main" val="1509441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76821"/>
          </a:xfrm>
        </p:spPr>
        <p:txBody>
          <a:bodyPr/>
          <a:lstStyle/>
          <a:p>
            <a:r>
              <a:rPr lang="en-IN" dirty="0" smtClean="0"/>
              <a:t>Cont..</a:t>
            </a:r>
            <a:endParaRPr lang="en-IN" dirty="0"/>
          </a:p>
        </p:txBody>
      </p:sp>
      <p:sp>
        <p:nvSpPr>
          <p:cNvPr id="3" name="Content Placeholder 2"/>
          <p:cNvSpPr>
            <a:spLocks noGrp="1"/>
          </p:cNvSpPr>
          <p:nvPr>
            <p:ph idx="1"/>
          </p:nvPr>
        </p:nvSpPr>
        <p:spPr>
          <a:xfrm>
            <a:off x="204717" y="1337481"/>
            <a:ext cx="11764370" cy="5254388"/>
          </a:xfrm>
        </p:spPr>
        <p:txBody>
          <a:bodyPr>
            <a:normAutofit lnSpcReduction="10000"/>
          </a:bodyPr>
          <a:lstStyle/>
          <a:p>
            <a:pPr algn="just"/>
            <a:r>
              <a:rPr lang="en-IN" dirty="0" smtClean="0"/>
              <a:t>Any </a:t>
            </a:r>
            <a:r>
              <a:rPr lang="en-IN" dirty="0"/>
              <a:t>confidential information regarding a case must not be revealed to any unauthorized individuals without the prior permission of the case. </a:t>
            </a:r>
            <a:endParaRPr lang="en-IN" dirty="0" smtClean="0"/>
          </a:p>
          <a:p>
            <a:pPr algn="just"/>
            <a:endParaRPr lang="en-IN" dirty="0"/>
          </a:p>
          <a:p>
            <a:pPr algn="just"/>
            <a:r>
              <a:rPr lang="en-IN" dirty="0"/>
              <a:t>Cases should not be discussed in the presence of others except in the interest of the case. </a:t>
            </a:r>
            <a:endParaRPr lang="en-IN" dirty="0" smtClean="0"/>
          </a:p>
          <a:p>
            <a:pPr algn="just"/>
            <a:endParaRPr lang="en-IN" dirty="0"/>
          </a:p>
          <a:p>
            <a:pPr algn="just"/>
            <a:r>
              <a:rPr lang="en-IN" dirty="0"/>
              <a:t>The </a:t>
            </a:r>
            <a:r>
              <a:rPr lang="en-IN" dirty="0" smtClean="0"/>
              <a:t>professional </a:t>
            </a:r>
            <a:r>
              <a:rPr lang="en-IN" dirty="0"/>
              <a:t>must take prior written consent from the case before the case is subjected to any research study. The member should explain the case’s inclusion in to the study and shall explain all the consequences if any without hiding any facts. If the case does not agree for the study, he/she should not be deprived of any services otherwise would have been given and shall not be discriminated in any manner. The case has the right to drop out of the study at any time and in that event he/she shall not be deprived of any services. </a:t>
            </a:r>
          </a:p>
          <a:p>
            <a:pPr marL="0" indent="0" algn="just">
              <a:buNone/>
            </a:pPr>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8</a:t>
            </a:fld>
            <a:endParaRPr lang="en-IN"/>
          </a:p>
        </p:txBody>
      </p:sp>
    </p:spTree>
    <p:extLst>
      <p:ext uri="{BB962C8B-B14F-4D97-AF65-F5344CB8AC3E}">
        <p14:creationId xmlns:p14="http://schemas.microsoft.com/office/powerpoint/2010/main" val="27940267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The professional must </a:t>
            </a:r>
            <a:r>
              <a:rPr lang="en-IN" dirty="0"/>
              <a:t>not indulge in any wrong act with the cases in the name of treatment. To avoid possible </a:t>
            </a:r>
            <a:r>
              <a:rPr lang="en-IN" dirty="0" smtClean="0"/>
              <a:t>misunderstanding </a:t>
            </a:r>
            <a:r>
              <a:rPr lang="en-IN" dirty="0"/>
              <a:t>and </a:t>
            </a:r>
            <a:r>
              <a:rPr lang="en-IN" dirty="0" smtClean="0"/>
              <a:t>misinterpretations</a:t>
            </a:r>
            <a:r>
              <a:rPr lang="en-IN" dirty="0"/>
              <a:t>, </a:t>
            </a:r>
            <a:r>
              <a:rPr lang="en-IN" dirty="0" smtClean="0"/>
              <a:t>the </a:t>
            </a:r>
            <a:r>
              <a:rPr lang="en-IN" dirty="0"/>
              <a:t>testing or therapy should be carried out in the presence of parents or their (case's) guardians. </a:t>
            </a:r>
            <a:endParaRPr lang="en-IN" dirty="0" smtClean="0"/>
          </a:p>
          <a:p>
            <a:pPr algn="just"/>
            <a:endParaRPr lang="en-IN" dirty="0"/>
          </a:p>
          <a:p>
            <a:pPr algn="just"/>
            <a:r>
              <a:rPr lang="en-IN" dirty="0"/>
              <a:t>The member should not deprive any case of his service based on caste, creed, religion, literacy, geographical or socio-economic status</a:t>
            </a:r>
            <a:r>
              <a:rPr lang="en-IN" dirty="0" smtClean="0"/>
              <a:t>.</a:t>
            </a:r>
            <a:endParaRPr lang="en-IN" dirty="0"/>
          </a:p>
          <a:p>
            <a:pPr algn="just"/>
            <a:endParaRPr lang="en-IN" dirty="0" smtClean="0"/>
          </a:p>
          <a:p>
            <a:pPr algn="just"/>
            <a:endParaRPr lang="en-IN" dirty="0"/>
          </a:p>
          <a:p>
            <a:pPr algn="just"/>
            <a:endParaRPr lang="en-IN" dirty="0"/>
          </a:p>
        </p:txBody>
      </p:sp>
      <p:sp>
        <p:nvSpPr>
          <p:cNvPr id="4" name="Slide Number Placeholder 3"/>
          <p:cNvSpPr>
            <a:spLocks noGrp="1"/>
          </p:cNvSpPr>
          <p:nvPr>
            <p:ph type="sldNum" sz="quarter" idx="12"/>
          </p:nvPr>
        </p:nvSpPr>
        <p:spPr/>
        <p:txBody>
          <a:bodyPr/>
          <a:lstStyle/>
          <a:p>
            <a:fld id="{A2001B80-090E-45EF-9C05-E8CEE2FBC75A}" type="slidenum">
              <a:rPr lang="en-IN" smtClean="0"/>
              <a:pPr/>
              <a:t>9</a:t>
            </a:fld>
            <a:endParaRPr lang="en-IN"/>
          </a:p>
        </p:txBody>
      </p:sp>
    </p:spTree>
    <p:extLst>
      <p:ext uri="{BB962C8B-B14F-4D97-AF65-F5344CB8AC3E}">
        <p14:creationId xmlns:p14="http://schemas.microsoft.com/office/powerpoint/2010/main" val="11254463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5134</TotalTime>
  <Words>721</Words>
  <Application>Microsoft Office PowerPoint</Application>
  <PresentationFormat>Widescreen</PresentationFormat>
  <Paragraphs>68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Office Theme</vt:lpstr>
      <vt:lpstr>Professional Code of Conduct</vt:lpstr>
      <vt:lpstr>PowerPoint Presentation</vt:lpstr>
      <vt:lpstr>Code of Ethics and Code of Conduct</vt:lpstr>
      <vt:lpstr>Cont….</vt:lpstr>
      <vt:lpstr>Code of Ethics for ASLPs</vt:lpstr>
      <vt:lpstr>Code of Ethics for ASLPs</vt:lpstr>
      <vt:lpstr>Cont.…</vt:lpstr>
      <vt:lpstr>Cont..</vt:lpstr>
      <vt:lpstr>PowerPoint Presentation</vt:lpstr>
      <vt:lpstr>Code of Conduct of ASLPs</vt:lpstr>
      <vt:lpstr>ThanQ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Siva Kumar Ari</dc:creator>
  <cp:lastModifiedBy>singh</cp:lastModifiedBy>
  <cp:revision>185</cp:revision>
  <dcterms:created xsi:type="dcterms:W3CDTF">2019-11-19T13:47:42Z</dcterms:created>
  <dcterms:modified xsi:type="dcterms:W3CDTF">2020-06-17T02:51:07Z</dcterms:modified>
</cp:coreProperties>
</file>