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Layouts/slideLayout12.xml" ContentType="application/vnd.openxmlformats-officedocument.presentationml.slideLayout+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179"/>
  </p:notesMasterIdLst>
  <p:sldIdLst>
    <p:sldId id="746" r:id="rId2"/>
    <p:sldId id="256" r:id="rId3"/>
    <p:sldId id="291" r:id="rId4"/>
    <p:sldId id="743" r:id="rId5"/>
    <p:sldId id="290" r:id="rId6"/>
    <p:sldId id="333" r:id="rId7"/>
    <p:sldId id="265" r:id="rId8"/>
    <p:sldId id="260" r:id="rId9"/>
    <p:sldId id="331" r:id="rId10"/>
    <p:sldId id="261" r:id="rId11"/>
    <p:sldId id="262" r:id="rId12"/>
    <p:sldId id="263" r:id="rId13"/>
    <p:sldId id="285" r:id="rId14"/>
    <p:sldId id="278" r:id="rId15"/>
    <p:sldId id="279" r:id="rId16"/>
    <p:sldId id="280" r:id="rId17"/>
    <p:sldId id="283" r:id="rId18"/>
    <p:sldId id="334" r:id="rId19"/>
    <p:sldId id="336" r:id="rId20"/>
    <p:sldId id="267" r:id="rId21"/>
    <p:sldId id="287" r:id="rId22"/>
    <p:sldId id="282" r:id="rId23"/>
    <p:sldId id="342" r:id="rId24"/>
    <p:sldId id="344" r:id="rId25"/>
    <p:sldId id="345" r:id="rId26"/>
    <p:sldId id="347" r:id="rId27"/>
    <p:sldId id="348" r:id="rId28"/>
    <p:sldId id="351" r:id="rId29"/>
    <p:sldId id="418" r:id="rId30"/>
    <p:sldId id="353" r:id="rId31"/>
    <p:sldId id="416" r:id="rId32"/>
    <p:sldId id="417" r:id="rId33"/>
    <p:sldId id="364" r:id="rId34"/>
    <p:sldId id="354" r:id="rId35"/>
    <p:sldId id="357" r:id="rId36"/>
    <p:sldId id="358" r:id="rId37"/>
    <p:sldId id="359" r:id="rId38"/>
    <p:sldId id="360" r:id="rId39"/>
    <p:sldId id="363" r:id="rId40"/>
    <p:sldId id="415" r:id="rId41"/>
    <p:sldId id="409" r:id="rId42"/>
    <p:sldId id="744" r:id="rId43"/>
    <p:sldId id="384" r:id="rId44"/>
    <p:sldId id="749" r:id="rId45"/>
    <p:sldId id="750" r:id="rId46"/>
    <p:sldId id="367" r:id="rId47"/>
    <p:sldId id="386" r:id="rId48"/>
    <p:sldId id="369" r:id="rId49"/>
    <p:sldId id="397" r:id="rId50"/>
    <p:sldId id="428" r:id="rId51"/>
    <p:sldId id="429" r:id="rId52"/>
    <p:sldId id="739" r:id="rId53"/>
    <p:sldId id="740" r:id="rId54"/>
    <p:sldId id="426" r:id="rId55"/>
    <p:sldId id="273" r:id="rId56"/>
    <p:sldId id="402" r:id="rId57"/>
    <p:sldId id="400" r:id="rId58"/>
    <p:sldId id="370" r:id="rId59"/>
    <p:sldId id="403" r:id="rId60"/>
    <p:sldId id="275" r:id="rId61"/>
    <p:sldId id="308" r:id="rId62"/>
    <p:sldId id="313" r:id="rId63"/>
    <p:sldId id="462" r:id="rId64"/>
    <p:sldId id="727" r:id="rId65"/>
    <p:sldId id="463" r:id="rId66"/>
    <p:sldId id="464" r:id="rId67"/>
    <p:sldId id="320" r:id="rId68"/>
    <p:sldId id="432" r:id="rId69"/>
    <p:sldId id="433" r:id="rId70"/>
    <p:sldId id="742" r:id="rId71"/>
    <p:sldId id="435" r:id="rId72"/>
    <p:sldId id="438" r:id="rId73"/>
    <p:sldId id="440" r:id="rId74"/>
    <p:sldId id="612" r:id="rId75"/>
    <p:sldId id="735" r:id="rId76"/>
    <p:sldId id="617" r:id="rId77"/>
    <p:sldId id="619" r:id="rId78"/>
    <p:sldId id="623" r:id="rId79"/>
    <p:sldId id="624" r:id="rId80"/>
    <p:sldId id="625" r:id="rId81"/>
    <p:sldId id="629" r:id="rId82"/>
    <p:sldId id="637" r:id="rId83"/>
    <p:sldId id="638" r:id="rId84"/>
    <p:sldId id="643" r:id="rId85"/>
    <p:sldId id="640" r:id="rId86"/>
    <p:sldId id="652" r:id="rId87"/>
    <p:sldId id="752" r:id="rId88"/>
    <p:sldId id="648" r:id="rId89"/>
    <p:sldId id="599" r:id="rId90"/>
    <p:sldId id="443" r:id="rId91"/>
    <p:sldId id="753" r:id="rId92"/>
    <p:sldId id="447" r:id="rId93"/>
    <p:sldId id="451" r:id="rId94"/>
    <p:sldId id="468" r:id="rId95"/>
    <p:sldId id="732" r:id="rId96"/>
    <p:sldId id="733" r:id="rId97"/>
    <p:sldId id="734" r:id="rId98"/>
    <p:sldId id="477" r:id="rId99"/>
    <p:sldId id="506" r:id="rId100"/>
    <p:sldId id="473" r:id="rId101"/>
    <p:sldId id="505" r:id="rId102"/>
    <p:sldId id="474" r:id="rId103"/>
    <p:sldId id="478" r:id="rId104"/>
    <p:sldId id="479" r:id="rId105"/>
    <p:sldId id="476" r:id="rId106"/>
    <p:sldId id="729" r:id="rId107"/>
    <p:sldId id="480" r:id="rId108"/>
    <p:sldId id="458" r:id="rId109"/>
    <p:sldId id="460" r:id="rId110"/>
    <p:sldId id="482" r:id="rId111"/>
    <p:sldId id="483" r:id="rId112"/>
    <p:sldId id="486" r:id="rId113"/>
    <p:sldId id="484" r:id="rId114"/>
    <p:sldId id="550" r:id="rId115"/>
    <p:sldId id="487" r:id="rId116"/>
    <p:sldId id="551" r:id="rId117"/>
    <p:sldId id="490" r:id="rId118"/>
    <p:sldId id="553" r:id="rId119"/>
    <p:sldId id="488" r:id="rId120"/>
    <p:sldId id="552" r:id="rId121"/>
    <p:sldId id="489" r:id="rId122"/>
    <p:sldId id="491" r:id="rId123"/>
    <p:sldId id="554" r:id="rId124"/>
    <p:sldId id="466" r:id="rId125"/>
    <p:sldId id="736" r:id="rId126"/>
    <p:sldId id="527" r:id="rId127"/>
    <p:sldId id="737" r:id="rId128"/>
    <p:sldId id="738" r:id="rId129"/>
    <p:sldId id="522" r:id="rId130"/>
    <p:sldId id="523" r:id="rId131"/>
    <p:sldId id="524" r:id="rId132"/>
    <p:sldId id="525" r:id="rId133"/>
    <p:sldId id="531" r:id="rId134"/>
    <p:sldId id="526" r:id="rId135"/>
    <p:sldId id="662" r:id="rId136"/>
    <p:sldId id="666" r:id="rId137"/>
    <p:sldId id="667" r:id="rId138"/>
    <p:sldId id="668" r:id="rId139"/>
    <p:sldId id="673" r:id="rId140"/>
    <p:sldId id="538" r:id="rId141"/>
    <p:sldId id="730" r:id="rId142"/>
    <p:sldId id="543" r:id="rId143"/>
    <p:sldId id="544" r:id="rId144"/>
    <p:sldId id="559" r:id="rId145"/>
    <p:sldId id="560" r:id="rId146"/>
    <p:sldId id="561" r:id="rId147"/>
    <p:sldId id="562" r:id="rId148"/>
    <p:sldId id="563" r:id="rId149"/>
    <p:sldId id="567" r:id="rId150"/>
    <p:sldId id="582" r:id="rId151"/>
    <p:sldId id="587" r:id="rId152"/>
    <p:sldId id="683" r:id="rId153"/>
    <p:sldId id="684" r:id="rId154"/>
    <p:sldId id="691" r:id="rId155"/>
    <p:sldId id="692" r:id="rId156"/>
    <p:sldId id="693" r:id="rId157"/>
    <p:sldId id="695" r:id="rId158"/>
    <p:sldId id="697" r:id="rId159"/>
    <p:sldId id="698" r:id="rId160"/>
    <p:sldId id="699" r:id="rId161"/>
    <p:sldId id="702" r:id="rId162"/>
    <p:sldId id="705" r:id="rId163"/>
    <p:sldId id="731" r:id="rId164"/>
    <p:sldId id="706" r:id="rId165"/>
    <p:sldId id="703" r:id="rId166"/>
    <p:sldId id="710" r:id="rId167"/>
    <p:sldId id="711" r:id="rId168"/>
    <p:sldId id="712" r:id="rId169"/>
    <p:sldId id="716" r:id="rId170"/>
    <p:sldId id="717" r:id="rId171"/>
    <p:sldId id="494" r:id="rId172"/>
    <p:sldId id="536" r:id="rId173"/>
    <p:sldId id="495" r:id="rId174"/>
    <p:sldId id="496" r:id="rId175"/>
    <p:sldId id="498" r:id="rId176"/>
    <p:sldId id="741" r:id="rId177"/>
    <p:sldId id="751" r:id="rId1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Default Section" id="{0130D634-2FE2-4931-B9BD-64A421579C11}">
          <p14:sldIdLst>
            <p14:sldId id="256"/>
            <p14:sldId id="257"/>
            <p14:sldId id="291"/>
            <p14:sldId id="289"/>
            <p14:sldId id="290"/>
            <p14:sldId id="296"/>
            <p14:sldId id="297"/>
            <p14:sldId id="258"/>
            <p14:sldId id="332"/>
            <p14:sldId id="333"/>
            <p14:sldId id="265"/>
            <p14:sldId id="260"/>
            <p14:sldId id="331"/>
            <p14:sldId id="261"/>
            <p14:sldId id="298"/>
            <p14:sldId id="262"/>
            <p14:sldId id="263"/>
            <p14:sldId id="264"/>
            <p14:sldId id="284"/>
            <p14:sldId id="285"/>
            <p14:sldId id="278"/>
            <p14:sldId id="279"/>
            <p14:sldId id="280"/>
            <p14:sldId id="283"/>
            <p14:sldId id="334"/>
            <p14:sldId id="336"/>
            <p14:sldId id="414"/>
            <p14:sldId id="267"/>
            <p14:sldId id="337"/>
            <p14:sldId id="406"/>
            <p14:sldId id="287"/>
            <p14:sldId id="282"/>
            <p14:sldId id="339"/>
            <p14:sldId id="342"/>
            <p14:sldId id="340"/>
            <p14:sldId id="344"/>
            <p14:sldId id="343"/>
            <p14:sldId id="345"/>
            <p14:sldId id="346"/>
            <p14:sldId id="347"/>
            <p14:sldId id="348"/>
            <p14:sldId id="349"/>
            <p14:sldId id="351"/>
            <p14:sldId id="408"/>
            <p14:sldId id="353"/>
            <p14:sldId id="416"/>
            <p14:sldId id="417"/>
            <p14:sldId id="418"/>
            <p14:sldId id="419"/>
            <p14:sldId id="420"/>
            <p14:sldId id="350"/>
            <p14:sldId id="354"/>
            <p14:sldId id="355"/>
            <p14:sldId id="357"/>
            <p14:sldId id="410"/>
            <p14:sldId id="358"/>
            <p14:sldId id="411"/>
            <p14:sldId id="359"/>
            <p14:sldId id="361"/>
            <p14:sldId id="360"/>
            <p14:sldId id="362"/>
            <p14:sldId id="363"/>
            <p14:sldId id="413"/>
            <p14:sldId id="364"/>
            <p14:sldId id="304"/>
            <p14:sldId id="415"/>
            <p14:sldId id="352"/>
            <p14:sldId id="356"/>
            <p14:sldId id="409"/>
            <p14:sldId id="266"/>
            <p14:sldId id="366"/>
            <p14:sldId id="383"/>
            <p14:sldId id="367"/>
            <p14:sldId id="386"/>
            <p14:sldId id="369"/>
            <p14:sldId id="384"/>
            <p14:sldId id="395"/>
            <p14:sldId id="397"/>
            <p14:sldId id="428"/>
            <p14:sldId id="429"/>
            <p14:sldId id="426"/>
            <p14:sldId id="739"/>
            <p14:sldId id="740"/>
            <p14:sldId id="273"/>
            <p14:sldId id="402"/>
            <p14:sldId id="400"/>
            <p14:sldId id="430"/>
            <p14:sldId id="370"/>
            <p14:sldId id="403"/>
            <p14:sldId id="431"/>
            <p14:sldId id="275"/>
            <p14:sldId id="308"/>
            <p14:sldId id="313"/>
            <p14:sldId id="462"/>
            <p14:sldId id="727"/>
            <p14:sldId id="463"/>
            <p14:sldId id="464"/>
            <p14:sldId id="320"/>
            <p14:sldId id="432"/>
            <p14:sldId id="433"/>
            <p14:sldId id="434"/>
            <p14:sldId id="725"/>
            <p14:sldId id="726"/>
            <p14:sldId id="435"/>
            <p14:sldId id="438"/>
            <p14:sldId id="440"/>
            <p14:sldId id="612"/>
            <p14:sldId id="735"/>
            <p14:sldId id="615"/>
            <p14:sldId id="617"/>
            <p14:sldId id="619"/>
            <p14:sldId id="623"/>
            <p14:sldId id="624"/>
            <p14:sldId id="625"/>
            <p14:sldId id="629"/>
            <p14:sldId id="631"/>
            <p14:sldId id="636"/>
            <p14:sldId id="637"/>
            <p14:sldId id="638"/>
            <p14:sldId id="643"/>
            <p14:sldId id="640"/>
            <p14:sldId id="652"/>
            <p14:sldId id="645"/>
            <p14:sldId id="648"/>
            <p14:sldId id="599"/>
            <p14:sldId id="443"/>
            <p14:sldId id="444"/>
            <p14:sldId id="445"/>
            <p14:sldId id="447"/>
            <p14:sldId id="451"/>
            <p14:sldId id="452"/>
            <p14:sldId id="468"/>
            <p14:sldId id="732"/>
            <p14:sldId id="733"/>
            <p14:sldId id="734"/>
            <p14:sldId id="477"/>
            <p14:sldId id="506"/>
            <p14:sldId id="473"/>
            <p14:sldId id="505"/>
            <p14:sldId id="474"/>
            <p14:sldId id="478"/>
            <p14:sldId id="479"/>
            <p14:sldId id="476"/>
            <p14:sldId id="729"/>
            <p14:sldId id="480"/>
            <p14:sldId id="458"/>
            <p14:sldId id="459"/>
            <p14:sldId id="460"/>
            <p14:sldId id="482"/>
            <p14:sldId id="483"/>
            <p14:sldId id="484"/>
            <p14:sldId id="486"/>
            <p14:sldId id="550"/>
            <p14:sldId id="487"/>
            <p14:sldId id="551"/>
            <p14:sldId id="490"/>
            <p14:sldId id="553"/>
            <p14:sldId id="488"/>
            <p14:sldId id="552"/>
            <p14:sldId id="489"/>
            <p14:sldId id="491"/>
            <p14:sldId id="554"/>
            <p14:sldId id="466"/>
            <p14:sldId id="736"/>
            <p14:sldId id="527"/>
            <p14:sldId id="737"/>
            <p14:sldId id="738"/>
            <p14:sldId id="522"/>
            <p14:sldId id="523"/>
            <p14:sldId id="524"/>
            <p14:sldId id="525"/>
            <p14:sldId id="531"/>
            <p14:sldId id="526"/>
            <p14:sldId id="662"/>
            <p14:sldId id="666"/>
            <p14:sldId id="667"/>
            <p14:sldId id="668"/>
            <p14:sldId id="673"/>
            <p14:sldId id="538"/>
            <p14:sldId id="730"/>
            <p14:sldId id="543"/>
            <p14:sldId id="544"/>
            <p14:sldId id="559"/>
            <p14:sldId id="560"/>
            <p14:sldId id="561"/>
            <p14:sldId id="562"/>
            <p14:sldId id="563"/>
            <p14:sldId id="567"/>
            <p14:sldId id="582"/>
            <p14:sldId id="587"/>
            <p14:sldId id="683"/>
            <p14:sldId id="684"/>
            <p14:sldId id="691"/>
            <p14:sldId id="690"/>
            <p14:sldId id="692"/>
            <p14:sldId id="693"/>
            <p14:sldId id="695"/>
            <p14:sldId id="697"/>
            <p14:sldId id="698"/>
            <p14:sldId id="699"/>
            <p14:sldId id="702"/>
            <p14:sldId id="705"/>
            <p14:sldId id="731"/>
            <p14:sldId id="706"/>
            <p14:sldId id="703"/>
            <p14:sldId id="710"/>
            <p14:sldId id="711"/>
            <p14:sldId id="712"/>
            <p14:sldId id="716"/>
            <p14:sldId id="717"/>
            <p14:sldId id="494"/>
            <p14:sldId id="536"/>
            <p14:sldId id="495"/>
            <p14:sldId id="496"/>
            <p14:sldId id="49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33"/>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1429" autoAdjust="0"/>
    <p:restoredTop sz="94622" autoAdjust="0"/>
  </p:normalViewPr>
  <p:slideViewPr>
    <p:cSldViewPr>
      <p:cViewPr varScale="1">
        <p:scale>
          <a:sx n="69" d="100"/>
          <a:sy n="69" d="100"/>
        </p:scale>
        <p:origin x="-1176" y="-102"/>
      </p:cViewPr>
      <p:guideLst>
        <p:guide orient="horz" pos="2160"/>
        <p:guide pos="2880"/>
      </p:guideLst>
    </p:cSldViewPr>
  </p:slideViewPr>
  <p:notesTextViewPr>
    <p:cViewPr>
      <p:scale>
        <a:sx n="100" d="100"/>
        <a:sy n="100" d="100"/>
      </p:scale>
      <p:origin x="0" y="0"/>
    </p:cViewPr>
  </p:notesTextViewPr>
  <p:sorterViewPr>
    <p:cViewPr>
      <p:scale>
        <a:sx n="58" d="100"/>
        <a:sy n="58" d="100"/>
      </p:scale>
      <p:origin x="0" y="18192"/>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8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DF49D7-F511-49BC-B19C-509A4EDD0946}" type="datetimeFigureOut">
              <a:rPr lang="en-IN" smtClean="0"/>
              <a:pPr/>
              <a:t>20-08-2020</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DF8AE3-84AC-46E5-9DCB-F8973EDFCB26}" type="slidenum">
              <a:rPr lang="en-IN" smtClean="0"/>
              <a:pPr/>
              <a:t>‹#›</a:t>
            </a:fld>
            <a:endParaRPr lang="en-IN"/>
          </a:p>
        </p:txBody>
      </p:sp>
    </p:spTree>
    <p:extLst>
      <p:ext uri="{BB962C8B-B14F-4D97-AF65-F5344CB8AC3E}">
        <p14:creationId xmlns="" xmlns:p14="http://schemas.microsoft.com/office/powerpoint/2010/main" val="86038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Impossible is often the untried</a:t>
            </a:r>
            <a:endParaRPr lang="en-IN" dirty="0"/>
          </a:p>
        </p:txBody>
      </p:sp>
      <p:sp>
        <p:nvSpPr>
          <p:cNvPr id="4" name="Slide Number Placeholder 3"/>
          <p:cNvSpPr>
            <a:spLocks noGrp="1"/>
          </p:cNvSpPr>
          <p:nvPr>
            <p:ph type="sldNum" sz="quarter" idx="10"/>
          </p:nvPr>
        </p:nvSpPr>
        <p:spPr/>
        <p:txBody>
          <a:bodyPr/>
          <a:lstStyle/>
          <a:p>
            <a:fld id="{65DDA578-3A38-4B6F-90A0-C0C29FA87B46}" type="slidenum">
              <a:rPr lang="en-IN" smtClean="0"/>
              <a:pPr/>
              <a:t>2</a:t>
            </a:fld>
            <a:endParaRPr lang="en-I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2225" y="1827213"/>
            <a:ext cx="3581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8"/>
          <p:cNvSpPr>
            <a:spLocks noGrp="1" noChangeArrowheads="1"/>
          </p:cNvSpPr>
          <p:nvPr>
            <p:ph type="dt" sz="half" idx="10"/>
          </p:nvPr>
        </p:nvSpPr>
        <p:spPr/>
        <p:txBody>
          <a:bodyPr/>
          <a:lstStyle>
            <a:lvl1pPr>
              <a:defRPr/>
            </a:lvl1pPr>
          </a:lstStyle>
          <a:p>
            <a:pPr>
              <a:defRPr/>
            </a:pPr>
            <a:fld id="{34EBB9E1-2D79-4098-A4DE-B204ADC82E22}" type="datetimeFigureOut">
              <a:rPr lang="en-US"/>
              <a:pPr>
                <a:defRPr/>
              </a:pPr>
              <a:t>8/20/2020</a:t>
            </a:fld>
            <a:endParaRPr lang="en-US"/>
          </a:p>
        </p:txBody>
      </p:sp>
      <p:sp>
        <p:nvSpPr>
          <p:cNvPr id="6" name="Rectangle 9"/>
          <p:cNvSpPr>
            <a:spLocks noGrp="1" noChangeArrowheads="1"/>
          </p:cNvSpPr>
          <p:nvPr>
            <p:ph type="ftr" sz="quarter" idx="11"/>
          </p:nvPr>
        </p:nvSpPr>
        <p:spPr/>
        <p:txBody>
          <a:bodyPr/>
          <a:lstStyle>
            <a:lvl1pPr>
              <a:defRPr/>
            </a:lvl1pPr>
          </a:lstStyle>
          <a:p>
            <a:pPr>
              <a:defRPr/>
            </a:pPr>
            <a:endParaRPr lang="en-US"/>
          </a:p>
        </p:txBody>
      </p:sp>
      <p:sp>
        <p:nvSpPr>
          <p:cNvPr id="7" name="Rectangle 10"/>
          <p:cNvSpPr>
            <a:spLocks noGrp="1" noChangeArrowheads="1"/>
          </p:cNvSpPr>
          <p:nvPr>
            <p:ph type="sldNum" sz="quarter" idx="12"/>
          </p:nvPr>
        </p:nvSpPr>
        <p:spPr/>
        <p:txBody>
          <a:bodyPr/>
          <a:lstStyle>
            <a:lvl1pPr>
              <a:defRPr/>
            </a:lvl1pPr>
          </a:lstStyle>
          <a:p>
            <a:pPr>
              <a:defRPr/>
            </a:pPr>
            <a:fld id="{A9F42EC2-8415-4ABC-B1D1-24F557CDE5CD}" type="slidenum">
              <a:rPr lang="en-US"/>
              <a:pPr>
                <a:defRPr/>
              </a:pPr>
              <a:t>‹#›</a:t>
            </a:fld>
            <a:endParaRPr lang="en-US"/>
          </a:p>
        </p:txBody>
      </p:sp>
    </p:spTree>
    <p:extLst>
      <p:ext uri="{BB962C8B-B14F-4D97-AF65-F5344CB8AC3E}">
        <p14:creationId xmlns="" xmlns:p14="http://schemas.microsoft.com/office/powerpoint/2010/main" val="2661235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1D8BD707-D9CF-40AE-B4C6-C98DA3205C09}" type="datetimeFigureOut">
              <a:rPr lang="en-US" smtClean="0"/>
              <a:pPr/>
              <a:t>8/20/2020</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en.wikipedia.org/wiki/File:RhinoplastyProfileHump.jpg" TargetMode="Externa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emf"/><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54.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emf"/><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C:\Users\susant\Desktop\nose\566px-Dr_Amir_Karam_Performing_Nose_Surgery_01.jpg"/>
          <p:cNvPicPr>
            <a:picLocks noChangeAspect="1" noChangeArrowheads="1"/>
          </p:cNvPicPr>
          <p:nvPr/>
        </p:nvPicPr>
        <p:blipFill>
          <a:blip r:embed="rId2"/>
          <a:srcRect/>
          <a:stretch>
            <a:fillRect/>
          </a:stretch>
        </p:blipFill>
        <p:spPr bwMode="auto">
          <a:xfrm>
            <a:off x="457200" y="3657600"/>
            <a:ext cx="2554288" cy="2703512"/>
          </a:xfrm>
          <a:prstGeom prst="rect">
            <a:avLst/>
          </a:prstGeom>
          <a:noFill/>
          <a:ln w="9525">
            <a:noFill/>
            <a:miter lim="800000"/>
            <a:headEnd/>
            <a:tailEnd/>
          </a:ln>
        </p:spPr>
      </p:pic>
      <p:pic>
        <p:nvPicPr>
          <p:cNvPr id="15363" name="Picture 4" descr="C:\Users\susant\Desktop\nose\stock-photo-monarch-butterfly-hanging-onto-the-nose-of-a-beautiful-woman-4810306.jpg"/>
          <p:cNvPicPr>
            <a:picLocks noChangeAspect="1" noChangeArrowheads="1"/>
          </p:cNvPicPr>
          <p:nvPr/>
        </p:nvPicPr>
        <p:blipFill>
          <a:blip r:embed="rId3"/>
          <a:srcRect t="10963" b="7587"/>
          <a:stretch>
            <a:fillRect/>
          </a:stretch>
        </p:blipFill>
        <p:spPr bwMode="auto">
          <a:xfrm>
            <a:off x="6553200" y="381000"/>
            <a:ext cx="2209800" cy="2946400"/>
          </a:xfrm>
          <a:prstGeom prst="rect">
            <a:avLst/>
          </a:prstGeom>
          <a:noFill/>
          <a:ln w="9525">
            <a:noFill/>
            <a:miter lim="800000"/>
            <a:headEnd/>
            <a:tailEnd/>
          </a:ln>
        </p:spPr>
      </p:pic>
      <p:sp>
        <p:nvSpPr>
          <p:cNvPr id="2" name="Rectangle 2"/>
          <p:cNvSpPr>
            <a:spLocks noGrp="1" noChangeArrowheads="1"/>
          </p:cNvSpPr>
          <p:nvPr>
            <p:ph type="ctrTitle" idx="4294967295"/>
          </p:nvPr>
        </p:nvSpPr>
        <p:spPr>
          <a:xfrm>
            <a:off x="533400" y="1295400"/>
            <a:ext cx="5410200" cy="1470025"/>
          </a:xfrm>
          <a:noFill/>
        </p:spPr>
        <p:style>
          <a:lnRef idx="3">
            <a:schemeClr val="lt1"/>
          </a:lnRef>
          <a:fillRef idx="1">
            <a:schemeClr val="accent5"/>
          </a:fillRef>
          <a:effectRef idx="1">
            <a:schemeClr val="accent5"/>
          </a:effectRef>
          <a:fontRef idx="minor">
            <a:schemeClr val="lt1"/>
          </a:fontRef>
        </p:style>
        <p:txBody>
          <a:bodyPr lIns="92075" tIns="46038" rIns="92075" bIns="46038" anchor="ctr"/>
          <a:lstStyle/>
          <a:p>
            <a:pPr eaLnBrk="1" fontAlgn="auto" hangingPunct="1">
              <a:spcAft>
                <a:spcPts val="0"/>
              </a:spcAft>
              <a:defRPr/>
            </a:pPr>
            <a:r>
              <a:rPr lang="en-US" sz="4400" dirty="0" smtClean="0">
                <a:solidFill>
                  <a:srgbClr val="FF0000"/>
                </a:solidFill>
                <a:latin typeface="Ravie" pitchFamily="82" charset="0"/>
              </a:rPr>
              <a:t>Cosmetic 	</a:t>
            </a:r>
            <a:br>
              <a:rPr lang="en-US" sz="4400" dirty="0" smtClean="0">
                <a:solidFill>
                  <a:srgbClr val="FF0000"/>
                </a:solidFill>
                <a:latin typeface="Ravie" pitchFamily="82" charset="0"/>
              </a:rPr>
            </a:br>
            <a:r>
              <a:rPr lang="en-US" sz="4400" dirty="0" smtClean="0">
                <a:solidFill>
                  <a:srgbClr val="FF0000"/>
                </a:solidFill>
                <a:latin typeface="Ravie" pitchFamily="82" charset="0"/>
              </a:rPr>
              <a:t>RHINOPLASTY</a:t>
            </a:r>
          </a:p>
        </p:txBody>
      </p:sp>
      <p:sp>
        <p:nvSpPr>
          <p:cNvPr id="2055" name="Text Box 7"/>
          <p:cNvSpPr txBox="1">
            <a:spLocks noChangeArrowheads="1"/>
          </p:cNvSpPr>
          <p:nvPr/>
        </p:nvSpPr>
        <p:spPr bwMode="auto">
          <a:xfrm>
            <a:off x="3962400" y="3749457"/>
            <a:ext cx="4800600" cy="4832092"/>
          </a:xfrm>
          <a:prstGeom prst="rect">
            <a:avLst/>
          </a:prstGeom>
          <a:noFill/>
          <a:ln w="9525">
            <a:noFill/>
            <a:miter lim="800000"/>
            <a:headEnd/>
            <a:tailEnd/>
          </a:ln>
          <a:effectLst/>
        </p:spPr>
        <p:txBody>
          <a:bodyPr wrap="square">
            <a:spAutoFit/>
          </a:bodyPr>
          <a:lstStyle/>
          <a:p>
            <a:pPr>
              <a:spcBef>
                <a:spcPct val="50000"/>
              </a:spcBef>
              <a:defRPr/>
            </a:pPr>
            <a:endParaRPr lang="en-US" sz="2800" dirty="0">
              <a:solidFill>
                <a:schemeClr val="tx1"/>
              </a:solidFill>
              <a:effectLst>
                <a:outerShdw blurRad="38100" dist="38100" dir="2700000" algn="tl">
                  <a:srgbClr val="C0C0C0"/>
                </a:outerShdw>
              </a:effectLst>
            </a:endParaRPr>
          </a:p>
          <a:p>
            <a:pPr>
              <a:spcBef>
                <a:spcPct val="50000"/>
              </a:spcBef>
              <a:defRPr/>
            </a:pPr>
            <a:r>
              <a:rPr lang="en-US" sz="2800" dirty="0" smtClean="0">
                <a:latin typeface="Lucida Calligraphy" pitchFamily="66" charset="0"/>
              </a:rPr>
              <a:t>Dr. </a:t>
            </a:r>
            <a:r>
              <a:rPr lang="en-US" sz="2800" dirty="0" err="1" smtClean="0">
                <a:latin typeface="Lucida Calligraphy" pitchFamily="66" charset="0"/>
              </a:rPr>
              <a:t>Yogesh</a:t>
            </a:r>
            <a:r>
              <a:rPr lang="en-US" sz="2800" dirty="0" smtClean="0">
                <a:latin typeface="Lucida Calligraphy" pitchFamily="66" charset="0"/>
              </a:rPr>
              <a:t> Bhatt</a:t>
            </a:r>
          </a:p>
          <a:p>
            <a:pPr>
              <a:spcBef>
                <a:spcPct val="50000"/>
              </a:spcBef>
              <a:defRPr/>
            </a:pPr>
            <a:r>
              <a:rPr lang="en-US" sz="2800" dirty="0" smtClean="0">
                <a:latin typeface="Lucida Calligraphy" pitchFamily="66" charset="0"/>
              </a:rPr>
              <a:t>Professor and HOD</a:t>
            </a:r>
          </a:p>
          <a:p>
            <a:pPr>
              <a:spcBef>
                <a:spcPct val="50000"/>
              </a:spcBef>
              <a:defRPr/>
            </a:pPr>
            <a:r>
              <a:rPr lang="en-US" sz="2800" dirty="0" smtClean="0">
                <a:latin typeface="Lucida Calligraphy" pitchFamily="66" charset="0"/>
              </a:rPr>
              <a:t>Dept. of Plastic Surgery, SBKSMI &amp; RC</a:t>
            </a:r>
          </a:p>
          <a:p>
            <a:pPr>
              <a:spcBef>
                <a:spcPct val="50000"/>
              </a:spcBef>
              <a:defRPr/>
            </a:pPr>
            <a:endParaRPr lang="en-US" sz="2800" dirty="0">
              <a:solidFill>
                <a:schemeClr val="tx1"/>
              </a:solidFill>
              <a:latin typeface="Lucida Calligraphy" pitchFamily="66" charset="0"/>
            </a:endParaRPr>
          </a:p>
          <a:p>
            <a:pPr>
              <a:spcBef>
                <a:spcPct val="50000"/>
              </a:spcBef>
              <a:defRPr/>
            </a:pPr>
            <a:r>
              <a:rPr lang="en-US" sz="2800" dirty="0">
                <a:solidFill>
                  <a:schemeClr val="tx1"/>
                </a:solidFill>
                <a:effectLst>
                  <a:outerShdw blurRad="38100" dist="38100" dir="2700000" algn="tl">
                    <a:srgbClr val="C0C0C0"/>
                  </a:outerShdw>
                </a:effectLst>
              </a:rPr>
              <a:t> </a:t>
            </a:r>
          </a:p>
          <a:p>
            <a:pPr>
              <a:spcBef>
                <a:spcPct val="50000"/>
              </a:spcBef>
              <a:defRPr/>
            </a:pPr>
            <a:endParaRPr lang="en-US" sz="2800" dirty="0">
              <a:solidFill>
                <a:schemeClr val="tx1"/>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4114800" y="5516765"/>
            <a:ext cx="5029200" cy="609600"/>
          </a:xfrm>
        </p:spPr>
        <p:txBody>
          <a:bodyPr lIns="92075" tIns="46038" rIns="92075" bIns="46038" anchor="ctr">
            <a:normAutofit/>
          </a:bodyPr>
          <a:lstStyle/>
          <a:p>
            <a:pPr eaLnBrk="1" fontAlgn="auto" hangingPunct="1">
              <a:spcAft>
                <a:spcPts val="0"/>
              </a:spcAft>
              <a:defRPr/>
            </a:pPr>
            <a:r>
              <a:rPr lang="en-US" dirty="0" smtClean="0"/>
              <a:t>       </a:t>
            </a:r>
            <a:r>
              <a:rPr lang="en-US" dirty="0" smtClean="0">
                <a:solidFill>
                  <a:schemeClr val="tx1"/>
                </a:solidFill>
              </a:rPr>
              <a:t>(Muscles of Nose)</a:t>
            </a:r>
            <a:endParaRPr lang="en-US" sz="3200" dirty="0" smtClean="0">
              <a:solidFill>
                <a:schemeClr val="tx1"/>
              </a:solidFill>
            </a:endParaRPr>
          </a:p>
        </p:txBody>
      </p:sp>
      <p:pic>
        <p:nvPicPr>
          <p:cNvPr id="25603" name="Picture 5" descr="C:\Users\susant\Desktop\nose\DSC03757.JPG"/>
          <p:cNvPicPr>
            <a:picLocks noChangeAspect="1" noChangeArrowheads="1"/>
          </p:cNvPicPr>
          <p:nvPr/>
        </p:nvPicPr>
        <p:blipFill>
          <a:blip r:embed="rId2" cstate="print">
            <a:lum bright="-30000"/>
            <a:extLst>
              <a:ext uri="{28A0092B-C50C-407E-A947-70E740481C1C}">
                <a14:useLocalDpi xmlns="" xmlns:a14="http://schemas.microsoft.com/office/drawing/2010/main" val="0"/>
              </a:ext>
            </a:extLst>
          </a:blip>
          <a:srcRect t="25714" b="34106"/>
          <a:stretch>
            <a:fillRect/>
          </a:stretch>
        </p:blipFill>
        <p:spPr bwMode="auto">
          <a:xfrm>
            <a:off x="533400" y="4419600"/>
            <a:ext cx="3048000" cy="23597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4" name="Picture 6" descr="C:\Users\susant\Desktop\nose\DSC03753.JPG"/>
          <p:cNvPicPr>
            <a:picLocks noChangeAspect="1" noChangeArrowheads="1"/>
          </p:cNvPicPr>
          <p:nvPr/>
        </p:nvPicPr>
        <p:blipFill>
          <a:blip r:embed="rId3">
            <a:lum bright="-10000" contrast="10000"/>
            <a:extLst>
              <a:ext uri="{28A0092B-C50C-407E-A947-70E740481C1C}">
                <a14:useLocalDpi xmlns="" xmlns:a14="http://schemas.microsoft.com/office/drawing/2010/main" val="0"/>
              </a:ext>
            </a:extLst>
          </a:blip>
          <a:srcRect t="41946" r="49614" b="34247"/>
          <a:stretch>
            <a:fillRect/>
          </a:stretch>
        </p:blipFill>
        <p:spPr bwMode="auto">
          <a:xfrm>
            <a:off x="533400" y="846908"/>
            <a:ext cx="4081463"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605" name="Picture 7" descr="C:\Users\susant\Desktop\nose\DSC03754.JPG"/>
          <p:cNvPicPr>
            <a:picLocks noChangeAspect="1" noChangeArrowheads="1"/>
          </p:cNvPicPr>
          <p:nvPr/>
        </p:nvPicPr>
        <p:blipFill>
          <a:blip r:embed="rId4">
            <a:extLst>
              <a:ext uri="{28A0092B-C50C-407E-A947-70E740481C1C}">
                <a14:useLocalDpi xmlns="" xmlns:a14="http://schemas.microsoft.com/office/drawing/2010/main" val="0"/>
              </a:ext>
            </a:extLst>
          </a:blip>
          <a:srcRect l="51282" t="38942" r="7692" b="39423"/>
          <a:stretch>
            <a:fillRect/>
          </a:stretch>
        </p:blipFill>
        <p:spPr bwMode="auto">
          <a:xfrm>
            <a:off x="4953000" y="846908"/>
            <a:ext cx="36576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p:cNvSpPr>
          <p:nvPr/>
        </p:nvSpPr>
        <p:spPr>
          <a:xfrm>
            <a:off x="304800" y="152400"/>
            <a:ext cx="2209800" cy="914400"/>
          </a:xfrm>
          <a:prstGeom prst="rect">
            <a:avLst/>
          </a:prstGeom>
        </p:spPr>
        <p:txBody>
          <a:bodyPr lIns="92075" tIns="46038" rIns="92075" bIns="46038"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fontAlgn="auto" hangingPunct="1">
              <a:spcAft>
                <a:spcPts val="0"/>
              </a:spcAft>
              <a:defRPr/>
            </a:pPr>
            <a:endParaRPr kumimoji="1" lang="en-US" dirty="0">
              <a:ln/>
              <a:gradFill>
                <a:gsLst>
                  <a:gs pos="0">
                    <a:schemeClr val="tx2">
                      <a:lumMod val="90000"/>
                    </a:schemeClr>
                  </a:gs>
                  <a:gs pos="50000">
                    <a:schemeClr val="tx2">
                      <a:lumMod val="50000"/>
                    </a:schemeClr>
                  </a:gs>
                  <a:gs pos="100000">
                    <a:schemeClr val="tx2">
                      <a:lumMod val="25000"/>
                    </a:schemeClr>
                  </a:gs>
                </a:gsLst>
                <a:lin ang="5400000" scaled="0"/>
              </a:gradFill>
              <a:latin typeface="+mj-lt"/>
              <a:ea typeface="+mj-ea"/>
              <a:cs typeface="+mj-cs"/>
            </a:endParaRPr>
          </a:p>
        </p:txBody>
      </p:sp>
      <p:sp>
        <p:nvSpPr>
          <p:cNvPr id="2" name="Rectangle 1"/>
          <p:cNvSpPr/>
          <p:nvPr/>
        </p:nvSpPr>
        <p:spPr>
          <a:xfrm>
            <a:off x="304800" y="0"/>
            <a:ext cx="4934562" cy="646331"/>
          </a:xfrm>
          <a:prstGeom prst="rect">
            <a:avLst/>
          </a:prstGeom>
        </p:spPr>
        <p:txBody>
          <a:bodyPr wrap="square">
            <a:spAutoFit/>
          </a:bodyPr>
          <a:lstStyle/>
          <a:p>
            <a:pPr>
              <a:defRPr/>
            </a:pPr>
            <a:r>
              <a:rPr kumimoji="1" lang="en-US" sz="3600" b="1" dirty="0">
                <a:ln/>
                <a:gradFill>
                  <a:gsLst>
                    <a:gs pos="0">
                      <a:schemeClr val="tx2">
                        <a:lumMod val="90000"/>
                      </a:schemeClr>
                    </a:gs>
                    <a:gs pos="50000">
                      <a:schemeClr val="tx2">
                        <a:lumMod val="50000"/>
                      </a:schemeClr>
                    </a:gs>
                    <a:gs pos="100000">
                      <a:schemeClr val="tx2">
                        <a:lumMod val="25000"/>
                      </a:schemeClr>
                    </a:gs>
                  </a:gsLst>
                  <a:lin ang="5400000" scaled="0"/>
                </a:gradFill>
                <a:latin typeface="Arial" pitchFamily="34" charset="0"/>
                <a:cs typeface="Arial" pitchFamily="34" charset="0"/>
              </a:rPr>
              <a:t>ANATOMY</a:t>
            </a:r>
          </a:p>
        </p:txBody>
      </p:sp>
    </p:spTree>
    <p:extLst>
      <p:ext uri="{BB962C8B-B14F-4D97-AF65-F5344CB8AC3E}">
        <p14:creationId xmlns="" xmlns:p14="http://schemas.microsoft.com/office/powerpoint/2010/main" val="33383925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7400" y="914400"/>
            <a:ext cx="1124155" cy="924475"/>
          </a:xfrm>
        </p:spPr>
        <p:txBody>
          <a:bodyPr/>
          <a:lstStyle/>
          <a:p>
            <a:endParaRPr lang="en-IN" dirty="0"/>
          </a:p>
        </p:txBody>
      </p:sp>
      <p:sp>
        <p:nvSpPr>
          <p:cNvPr id="3" name="Content Placeholder 2"/>
          <p:cNvSpPr>
            <a:spLocks noGrp="1"/>
          </p:cNvSpPr>
          <p:nvPr>
            <p:ph idx="1"/>
          </p:nvPr>
        </p:nvSpPr>
        <p:spPr>
          <a:xfrm>
            <a:off x="457200" y="228600"/>
            <a:ext cx="8229599" cy="7848600"/>
          </a:xfrm>
        </p:spPr>
        <p:txBody>
          <a:bodyPr>
            <a:normAutofit/>
          </a:bodyPr>
          <a:lstStyle/>
          <a:p>
            <a:r>
              <a:rPr lang="en-IN" sz="2400" dirty="0">
                <a:solidFill>
                  <a:schemeClr val="tx1"/>
                </a:solidFill>
              </a:rPr>
              <a:t>The placement of a </a:t>
            </a:r>
            <a:r>
              <a:rPr lang="en-IN" sz="2800" b="1" dirty="0">
                <a:solidFill>
                  <a:srgbClr val="0070C0"/>
                </a:solidFill>
              </a:rPr>
              <a:t>C</a:t>
            </a:r>
            <a:r>
              <a:rPr lang="en-IN" sz="2800" b="1" dirty="0" smtClean="0">
                <a:solidFill>
                  <a:srgbClr val="0070C0"/>
                </a:solidFill>
              </a:rPr>
              <a:t>olumellar </a:t>
            </a:r>
            <a:r>
              <a:rPr lang="en-IN" sz="2800" b="1" dirty="0">
                <a:solidFill>
                  <a:srgbClr val="0070C0"/>
                </a:solidFill>
              </a:rPr>
              <a:t>S</a:t>
            </a:r>
            <a:r>
              <a:rPr lang="en-IN" sz="2800" b="1" dirty="0" smtClean="0">
                <a:solidFill>
                  <a:srgbClr val="0070C0"/>
                </a:solidFill>
              </a:rPr>
              <a:t>trut </a:t>
            </a:r>
            <a:r>
              <a:rPr lang="en-IN" sz="2400" dirty="0">
                <a:solidFill>
                  <a:schemeClr val="tx1"/>
                </a:solidFill>
              </a:rPr>
              <a:t>is the second step in the algorithm of tip projection alteration. </a:t>
            </a:r>
            <a:endParaRPr lang="en-IN" sz="2400" dirty="0" smtClean="0">
              <a:solidFill>
                <a:schemeClr val="tx1"/>
              </a:solidFill>
            </a:endParaRPr>
          </a:p>
          <a:p>
            <a:r>
              <a:rPr lang="en-IN" sz="2400" dirty="0" smtClean="0">
                <a:solidFill>
                  <a:schemeClr val="tx1"/>
                </a:solidFill>
              </a:rPr>
              <a:t>This </a:t>
            </a:r>
            <a:r>
              <a:rPr lang="en-IN" sz="2400" dirty="0">
                <a:solidFill>
                  <a:schemeClr val="tx1"/>
                </a:solidFill>
              </a:rPr>
              <a:t>strut, usually fashioned from </a:t>
            </a:r>
            <a:r>
              <a:rPr lang="en-IN" sz="2400" dirty="0" err="1">
                <a:solidFill>
                  <a:schemeClr val="tx1"/>
                </a:solidFill>
              </a:rPr>
              <a:t>septal</a:t>
            </a:r>
            <a:r>
              <a:rPr lang="en-IN" sz="2400" dirty="0">
                <a:solidFill>
                  <a:schemeClr val="tx1"/>
                </a:solidFill>
              </a:rPr>
              <a:t> cartilage, can be placed in a </a:t>
            </a:r>
            <a:r>
              <a:rPr lang="en-IN" sz="2400" dirty="0" smtClean="0">
                <a:solidFill>
                  <a:schemeClr val="tx1"/>
                </a:solidFill>
              </a:rPr>
              <a:t>fixed </a:t>
            </a:r>
            <a:r>
              <a:rPr lang="en-IN" sz="2400" dirty="0">
                <a:solidFill>
                  <a:schemeClr val="tx1"/>
                </a:solidFill>
              </a:rPr>
              <a:t>or a </a:t>
            </a:r>
            <a:r>
              <a:rPr lang="en-IN" sz="2400" dirty="0" smtClean="0">
                <a:solidFill>
                  <a:schemeClr val="tx1"/>
                </a:solidFill>
              </a:rPr>
              <a:t>floating </a:t>
            </a:r>
            <a:r>
              <a:rPr lang="en-IN" sz="2400" dirty="0">
                <a:solidFill>
                  <a:schemeClr val="tx1"/>
                </a:solidFill>
              </a:rPr>
              <a:t>fashion, depending on whether or not it is secured to the anterior maxilla or not. </a:t>
            </a:r>
            <a:endParaRPr lang="en-IN" sz="2400" dirty="0" smtClean="0">
              <a:solidFill>
                <a:schemeClr val="tx1"/>
              </a:solidFill>
            </a:endParaRPr>
          </a:p>
          <a:p>
            <a:r>
              <a:rPr lang="en-IN" sz="2400" dirty="0" smtClean="0">
                <a:solidFill>
                  <a:schemeClr val="tx1"/>
                </a:solidFill>
              </a:rPr>
              <a:t>This </a:t>
            </a:r>
            <a:r>
              <a:rPr lang="en-IN" sz="2400" dirty="0">
                <a:solidFill>
                  <a:schemeClr val="tx1"/>
                </a:solidFill>
              </a:rPr>
              <a:t>strut controls the </a:t>
            </a:r>
            <a:r>
              <a:rPr lang="en-IN" sz="2400" dirty="0" err="1">
                <a:solidFill>
                  <a:schemeClr val="tx1"/>
                </a:solidFill>
              </a:rPr>
              <a:t>columellar</a:t>
            </a:r>
            <a:r>
              <a:rPr lang="en-IN" sz="2400" dirty="0">
                <a:solidFill>
                  <a:schemeClr val="tx1"/>
                </a:solidFill>
              </a:rPr>
              <a:t> profile as well as supports tip projection. </a:t>
            </a:r>
            <a:endParaRPr lang="en-IN" sz="2400" dirty="0" smtClean="0">
              <a:solidFill>
                <a:schemeClr val="tx1"/>
              </a:solidFill>
            </a:endParaRPr>
          </a:p>
          <a:p>
            <a:r>
              <a:rPr lang="en-IN" sz="2400" dirty="0" smtClean="0">
                <a:solidFill>
                  <a:schemeClr val="tx1"/>
                </a:solidFill>
              </a:rPr>
              <a:t>A </a:t>
            </a:r>
            <a:r>
              <a:rPr lang="en-IN" sz="2400" dirty="0">
                <a:solidFill>
                  <a:schemeClr val="tx1"/>
                </a:solidFill>
              </a:rPr>
              <a:t>pocket is dissected between the medial </a:t>
            </a:r>
            <a:r>
              <a:rPr lang="en-IN" sz="2400" dirty="0" err="1">
                <a:solidFill>
                  <a:schemeClr val="tx1"/>
                </a:solidFill>
              </a:rPr>
              <a:t>crura</a:t>
            </a:r>
            <a:r>
              <a:rPr lang="en-IN" sz="2400" dirty="0">
                <a:solidFill>
                  <a:schemeClr val="tx1"/>
                </a:solidFill>
              </a:rPr>
              <a:t> and the strut is inserted. </a:t>
            </a:r>
            <a:endParaRPr lang="en-IN" sz="2400" dirty="0" smtClean="0">
              <a:solidFill>
                <a:schemeClr val="tx1"/>
              </a:solidFill>
            </a:endParaRPr>
          </a:p>
          <a:p>
            <a:r>
              <a:rPr lang="en-IN" sz="2400" dirty="0">
                <a:solidFill>
                  <a:schemeClr val="tx1"/>
                </a:solidFill>
              </a:rPr>
              <a:t>The </a:t>
            </a:r>
            <a:r>
              <a:rPr lang="en-IN" sz="2400" dirty="0" err="1">
                <a:solidFill>
                  <a:schemeClr val="tx1"/>
                </a:solidFill>
              </a:rPr>
              <a:t>columellar</a:t>
            </a:r>
            <a:r>
              <a:rPr lang="en-IN" sz="2400" dirty="0">
                <a:solidFill>
                  <a:schemeClr val="tx1"/>
                </a:solidFill>
              </a:rPr>
              <a:t> strut is usually cut 20 mm long, 2.5 mm wide, and 1.5 mm thick</a:t>
            </a:r>
            <a:r>
              <a:rPr lang="en-IN" sz="2400" dirty="0" smtClean="0">
                <a:solidFill>
                  <a:schemeClr val="tx1"/>
                </a:solidFill>
              </a:rPr>
              <a:t>.</a:t>
            </a:r>
          </a:p>
          <a:p>
            <a:r>
              <a:rPr lang="en-IN" sz="2400" dirty="0">
                <a:solidFill>
                  <a:schemeClr val="tx1"/>
                </a:solidFill>
              </a:rPr>
              <a:t>Then the </a:t>
            </a:r>
            <a:r>
              <a:rPr lang="en-IN" sz="2400" dirty="0" err="1">
                <a:solidFill>
                  <a:schemeClr val="tx1"/>
                </a:solidFill>
              </a:rPr>
              <a:t>alars</a:t>
            </a:r>
            <a:r>
              <a:rPr lang="en-IN" sz="2400" dirty="0">
                <a:solidFill>
                  <a:schemeClr val="tx1"/>
                </a:solidFill>
              </a:rPr>
              <a:t> are elevated upward and rotated 90° medially.</a:t>
            </a:r>
          </a:p>
          <a:p>
            <a:r>
              <a:rPr lang="en-IN" sz="2400" dirty="0">
                <a:solidFill>
                  <a:schemeClr val="tx1"/>
                </a:solidFill>
              </a:rPr>
              <a:t>A vertical suture of 5–0 PDS is placed across the </a:t>
            </a:r>
            <a:r>
              <a:rPr lang="en-IN" sz="2400" dirty="0" err="1">
                <a:solidFill>
                  <a:schemeClr val="tx1"/>
                </a:solidFill>
              </a:rPr>
              <a:t>columellar</a:t>
            </a:r>
            <a:r>
              <a:rPr lang="en-IN" sz="2400" dirty="0">
                <a:solidFill>
                  <a:schemeClr val="tx1"/>
                </a:solidFill>
              </a:rPr>
              <a:t> which sandwiches the strut between the middle </a:t>
            </a:r>
            <a:r>
              <a:rPr lang="en-IN" sz="2400" dirty="0" err="1">
                <a:solidFill>
                  <a:schemeClr val="tx1"/>
                </a:solidFill>
              </a:rPr>
              <a:t>crura</a:t>
            </a:r>
            <a:endParaRPr lang="en-IN" sz="2400" dirty="0">
              <a:solidFill>
                <a:schemeClr val="tx1"/>
              </a:solidFill>
            </a:endParaRPr>
          </a:p>
          <a:p>
            <a:pPr marL="0" indent="0">
              <a:buNone/>
            </a:pPr>
            <a:endParaRPr lang="en-IN" sz="2400" dirty="0">
              <a:solidFill>
                <a:schemeClr val="tx1"/>
              </a:solidFill>
            </a:endParaRPr>
          </a:p>
          <a:p>
            <a:endParaRPr lang="en-IN" sz="2400" dirty="0" smtClean="0">
              <a:solidFill>
                <a:schemeClr val="tx1"/>
              </a:solidFill>
              <a:latin typeface="+mj-lt"/>
            </a:endParaRPr>
          </a:p>
          <a:p>
            <a:pPr marL="0" indent="0">
              <a:buNone/>
            </a:pPr>
            <a:endParaRPr lang="en-IN" dirty="0"/>
          </a:p>
        </p:txBody>
      </p:sp>
    </p:spTree>
    <p:extLst>
      <p:ext uri="{BB962C8B-B14F-4D97-AF65-F5344CB8AC3E}">
        <p14:creationId xmlns="" xmlns:p14="http://schemas.microsoft.com/office/powerpoint/2010/main" val="91123855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150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423758" y="685800"/>
            <a:ext cx="6076842"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09800" y="5432478"/>
            <a:ext cx="4504759" cy="523220"/>
          </a:xfrm>
          <a:prstGeom prst="rect">
            <a:avLst/>
          </a:prstGeom>
        </p:spPr>
        <p:txBody>
          <a:bodyPr wrap="none">
            <a:spAutoFit/>
          </a:bodyPr>
          <a:lstStyle/>
          <a:p>
            <a:r>
              <a:rPr lang="en-IN" sz="2800" dirty="0" err="1">
                <a:latin typeface="+mj-lt"/>
              </a:rPr>
              <a:t>Columellar</a:t>
            </a:r>
            <a:r>
              <a:rPr lang="en-IN" sz="2800" dirty="0">
                <a:latin typeface="+mj-lt"/>
              </a:rPr>
              <a:t> strut and suture</a:t>
            </a:r>
          </a:p>
        </p:txBody>
      </p:sp>
    </p:spTree>
    <p:extLst>
      <p:ext uri="{BB962C8B-B14F-4D97-AF65-F5344CB8AC3E}">
        <p14:creationId xmlns="" xmlns:p14="http://schemas.microsoft.com/office/powerpoint/2010/main" val="35555785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0" y="609600"/>
            <a:ext cx="952913" cy="924475"/>
          </a:xfrm>
        </p:spPr>
        <p:txBody>
          <a:bodyPr/>
          <a:lstStyle/>
          <a:p>
            <a:endParaRPr lang="en-IN"/>
          </a:p>
        </p:txBody>
      </p:sp>
      <p:sp>
        <p:nvSpPr>
          <p:cNvPr id="3" name="Content Placeholder 2"/>
          <p:cNvSpPr>
            <a:spLocks noGrp="1"/>
          </p:cNvSpPr>
          <p:nvPr>
            <p:ph idx="1"/>
          </p:nvPr>
        </p:nvSpPr>
        <p:spPr>
          <a:xfrm>
            <a:off x="914400" y="609600"/>
            <a:ext cx="7125112" cy="6095999"/>
          </a:xfrm>
        </p:spPr>
        <p:txBody>
          <a:bodyPr>
            <a:normAutofit lnSpcReduction="10000"/>
          </a:bodyPr>
          <a:lstStyle/>
          <a:p>
            <a:r>
              <a:rPr lang="en-IN" sz="2800" b="1" dirty="0">
                <a:solidFill>
                  <a:srgbClr val="0070C0"/>
                </a:solidFill>
                <a:latin typeface="+mj-lt"/>
              </a:rPr>
              <a:t>Tip </a:t>
            </a:r>
            <a:r>
              <a:rPr lang="en-IN" sz="2800" b="1" dirty="0" smtClean="0">
                <a:solidFill>
                  <a:srgbClr val="0070C0"/>
                </a:solidFill>
                <a:latin typeface="+mj-lt"/>
              </a:rPr>
              <a:t>Grafts </a:t>
            </a:r>
            <a:r>
              <a:rPr lang="en-IN" sz="2400" dirty="0">
                <a:solidFill>
                  <a:schemeClr val="tx1"/>
                </a:solidFill>
                <a:latin typeface="+mj-lt"/>
              </a:rPr>
              <a:t>are the final step in the algorithm for graduated tip modification if more tip projection or definition is desired after the preceding </a:t>
            </a:r>
            <a:r>
              <a:rPr lang="en-IN" sz="2400" dirty="0" smtClean="0">
                <a:solidFill>
                  <a:schemeClr val="tx1"/>
                </a:solidFill>
                <a:latin typeface="+mj-lt"/>
              </a:rPr>
              <a:t>manoeuvres. </a:t>
            </a:r>
          </a:p>
          <a:p>
            <a:r>
              <a:rPr lang="en-IN" sz="2400" dirty="0" smtClean="0">
                <a:solidFill>
                  <a:schemeClr val="tx1"/>
                </a:solidFill>
                <a:latin typeface="+mj-lt"/>
              </a:rPr>
              <a:t>These </a:t>
            </a:r>
            <a:r>
              <a:rPr lang="en-IN" sz="2400" dirty="0">
                <a:solidFill>
                  <a:schemeClr val="tx1"/>
                </a:solidFill>
                <a:latin typeface="+mj-lt"/>
              </a:rPr>
              <a:t>grafts may take several forms, but have a tendency to be visible regardless of the specific type used, so their use is reserved only for the patient in which the prior, more predictable, methods do not result in satisfactory tip projection. </a:t>
            </a:r>
            <a:endParaRPr lang="en-IN" sz="2400" dirty="0" smtClean="0">
              <a:solidFill>
                <a:schemeClr val="tx1"/>
              </a:solidFill>
              <a:latin typeface="+mj-lt"/>
            </a:endParaRPr>
          </a:p>
          <a:p>
            <a:r>
              <a:rPr lang="en-IN" sz="2400" dirty="0" smtClean="0">
                <a:solidFill>
                  <a:schemeClr val="tx1"/>
                </a:solidFill>
                <a:latin typeface="+mj-lt"/>
              </a:rPr>
              <a:t>The </a:t>
            </a:r>
            <a:r>
              <a:rPr lang="en-IN" sz="2400" dirty="0">
                <a:solidFill>
                  <a:schemeClr val="tx1"/>
                </a:solidFill>
                <a:latin typeface="+mj-lt"/>
              </a:rPr>
              <a:t>three general types of tip grafts are</a:t>
            </a:r>
          </a:p>
          <a:p>
            <a:pPr>
              <a:buNone/>
            </a:pPr>
            <a:r>
              <a:rPr lang="en-IN" sz="2400" dirty="0" smtClean="0">
                <a:solidFill>
                  <a:schemeClr val="tx1"/>
                </a:solidFill>
                <a:latin typeface="+mj-lt"/>
              </a:rPr>
              <a:t>    -- </a:t>
            </a:r>
            <a:r>
              <a:rPr lang="en-IN" sz="2400" dirty="0" err="1" smtClean="0">
                <a:solidFill>
                  <a:schemeClr val="tx1"/>
                </a:solidFill>
                <a:latin typeface="+mj-lt"/>
              </a:rPr>
              <a:t>Onlay</a:t>
            </a:r>
            <a:r>
              <a:rPr lang="en-IN" sz="2400" dirty="0" smtClean="0">
                <a:solidFill>
                  <a:schemeClr val="tx1"/>
                </a:solidFill>
                <a:latin typeface="+mj-lt"/>
              </a:rPr>
              <a:t> </a:t>
            </a:r>
            <a:r>
              <a:rPr lang="en-IN" sz="2400" dirty="0">
                <a:solidFill>
                  <a:schemeClr val="tx1"/>
                </a:solidFill>
                <a:latin typeface="+mj-lt"/>
              </a:rPr>
              <a:t>tip </a:t>
            </a:r>
            <a:r>
              <a:rPr lang="en-IN" sz="2400" dirty="0" smtClean="0">
                <a:solidFill>
                  <a:schemeClr val="tx1"/>
                </a:solidFill>
                <a:latin typeface="+mj-lt"/>
              </a:rPr>
              <a:t>grafts</a:t>
            </a:r>
            <a:endParaRPr lang="en-IN" sz="2400" dirty="0">
              <a:solidFill>
                <a:schemeClr val="tx1"/>
              </a:solidFill>
              <a:latin typeface="+mj-lt"/>
            </a:endParaRPr>
          </a:p>
          <a:p>
            <a:pPr>
              <a:buNone/>
            </a:pPr>
            <a:r>
              <a:rPr lang="en-IN" sz="2400" dirty="0" smtClean="0">
                <a:solidFill>
                  <a:schemeClr val="tx1"/>
                </a:solidFill>
                <a:latin typeface="+mj-lt"/>
              </a:rPr>
              <a:t>    -- </a:t>
            </a:r>
            <a:r>
              <a:rPr lang="en-IN" sz="2400" dirty="0" err="1" smtClean="0">
                <a:solidFill>
                  <a:schemeClr val="tx1"/>
                </a:solidFill>
                <a:latin typeface="+mj-lt"/>
              </a:rPr>
              <a:t>Infratip</a:t>
            </a:r>
            <a:r>
              <a:rPr lang="en-IN" sz="2400" dirty="0" smtClean="0">
                <a:solidFill>
                  <a:schemeClr val="tx1"/>
                </a:solidFill>
                <a:latin typeface="+mj-lt"/>
              </a:rPr>
              <a:t> </a:t>
            </a:r>
            <a:r>
              <a:rPr lang="en-IN" sz="2400" dirty="0">
                <a:solidFill>
                  <a:schemeClr val="tx1"/>
                </a:solidFill>
                <a:latin typeface="+mj-lt"/>
              </a:rPr>
              <a:t>lobular </a:t>
            </a:r>
            <a:r>
              <a:rPr lang="en-IN" sz="2400" dirty="0" smtClean="0">
                <a:solidFill>
                  <a:schemeClr val="tx1"/>
                </a:solidFill>
                <a:latin typeface="+mj-lt"/>
              </a:rPr>
              <a:t>graft</a:t>
            </a:r>
            <a:endParaRPr lang="en-IN" sz="2400" dirty="0">
              <a:solidFill>
                <a:schemeClr val="tx1"/>
              </a:solidFill>
              <a:latin typeface="+mj-lt"/>
            </a:endParaRPr>
          </a:p>
          <a:p>
            <a:pPr>
              <a:buNone/>
            </a:pPr>
            <a:r>
              <a:rPr lang="en-IN" sz="2400" dirty="0" smtClean="0">
                <a:solidFill>
                  <a:schemeClr val="tx1"/>
                </a:solidFill>
                <a:latin typeface="+mj-lt"/>
              </a:rPr>
              <a:t>    -- </a:t>
            </a:r>
            <a:r>
              <a:rPr lang="en-IN" sz="2400" dirty="0" err="1" smtClean="0">
                <a:solidFill>
                  <a:schemeClr val="tx1"/>
                </a:solidFill>
                <a:latin typeface="+mj-lt"/>
              </a:rPr>
              <a:t>Columellar</a:t>
            </a:r>
            <a:r>
              <a:rPr lang="en-IN" sz="2400" dirty="0" smtClean="0">
                <a:solidFill>
                  <a:schemeClr val="tx1"/>
                </a:solidFill>
                <a:latin typeface="+mj-lt"/>
              </a:rPr>
              <a:t> tip graft</a:t>
            </a:r>
            <a:endParaRPr lang="en-IN" sz="2400" dirty="0">
              <a:solidFill>
                <a:schemeClr val="tx1"/>
              </a:solidFill>
              <a:latin typeface="+mj-lt"/>
            </a:endParaRPr>
          </a:p>
          <a:p>
            <a:endParaRPr lang="en-IN" dirty="0"/>
          </a:p>
        </p:txBody>
      </p:sp>
    </p:spTree>
    <p:extLst>
      <p:ext uri="{BB962C8B-B14F-4D97-AF65-F5344CB8AC3E}">
        <p14:creationId xmlns="" xmlns:p14="http://schemas.microsoft.com/office/powerpoint/2010/main" val="240767828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945753962"/>
              </p:ext>
            </p:extLst>
          </p:nvPr>
        </p:nvGraphicFramePr>
        <p:xfrm>
          <a:off x="1371600" y="5486400"/>
          <a:ext cx="7124700" cy="853440"/>
        </p:xfrm>
        <a:graphic>
          <a:graphicData uri="http://schemas.openxmlformats.org/drawingml/2006/table">
            <a:tbl>
              <a:tblPr/>
              <a:tblGrid>
                <a:gridCol w="7124700"/>
              </a:tblGrid>
              <a:tr h="0">
                <a:tc>
                  <a:txBody>
                    <a:bodyPr/>
                    <a:lstStyle/>
                    <a:p>
                      <a:r>
                        <a:rPr lang="en-IN" sz="2800" dirty="0">
                          <a:solidFill>
                            <a:schemeClr val="tx1"/>
                          </a:solidFill>
                          <a:latin typeface="+mj-lt"/>
                        </a:rPr>
                        <a:t>The </a:t>
                      </a:r>
                      <a:r>
                        <a:rPr lang="en-IN" sz="2800" dirty="0" err="1">
                          <a:solidFill>
                            <a:schemeClr val="tx1"/>
                          </a:solidFill>
                          <a:latin typeface="+mj-lt"/>
                        </a:rPr>
                        <a:t>onlay</a:t>
                      </a:r>
                      <a:r>
                        <a:rPr lang="en-IN" sz="2800" dirty="0">
                          <a:solidFill>
                            <a:schemeClr val="tx1"/>
                          </a:solidFill>
                          <a:latin typeface="+mj-lt"/>
                        </a:rPr>
                        <a:t> tip graft is usually placed over the dome of the middle </a:t>
                      </a:r>
                      <a:r>
                        <a:rPr lang="en-IN" sz="2800" dirty="0" err="1" smtClean="0">
                          <a:solidFill>
                            <a:schemeClr val="tx1"/>
                          </a:solidFill>
                          <a:latin typeface="+mj-lt"/>
                        </a:rPr>
                        <a:t>crura</a:t>
                      </a:r>
                      <a:endParaRPr lang="en-IN" sz="2800" dirty="0">
                        <a:solidFill>
                          <a:schemeClr val="tx1"/>
                        </a:solidFill>
                        <a:latin typeface="+mj-lt"/>
                      </a:endParaRPr>
                    </a:p>
                  </a:txBody>
                  <a:tcPr marL="0" marR="0" marT="0" marB="0">
                    <a:lnL>
                      <a:noFill/>
                    </a:lnL>
                    <a:lnR>
                      <a:noFill/>
                    </a:lnR>
                    <a:lnT>
                      <a:noFill/>
                    </a:lnT>
                    <a:lnB>
                      <a:noFill/>
                    </a:lnB>
                  </a:tcPr>
                </a:tc>
              </a:tr>
            </a:tbl>
          </a:graphicData>
        </a:graphic>
      </p:graphicFrame>
      <p:pic>
        <p:nvPicPr>
          <p:cNvPr id="1331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62200" y="738388"/>
            <a:ext cx="4343400" cy="42433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6604154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36930664"/>
              </p:ext>
            </p:extLst>
          </p:nvPr>
        </p:nvGraphicFramePr>
        <p:xfrm>
          <a:off x="1295400" y="5334000"/>
          <a:ext cx="7124700" cy="853440"/>
        </p:xfrm>
        <a:graphic>
          <a:graphicData uri="http://schemas.openxmlformats.org/drawingml/2006/table">
            <a:tbl>
              <a:tblPr/>
              <a:tblGrid>
                <a:gridCol w="7124700"/>
              </a:tblGrid>
              <a:tr h="0">
                <a:tc>
                  <a:txBody>
                    <a:bodyPr/>
                    <a:lstStyle/>
                    <a:p>
                      <a:r>
                        <a:rPr lang="en-IN" sz="2800" dirty="0">
                          <a:solidFill>
                            <a:schemeClr val="tx1"/>
                          </a:solidFill>
                          <a:latin typeface="+mj-lt"/>
                        </a:rPr>
                        <a:t>The </a:t>
                      </a:r>
                      <a:r>
                        <a:rPr lang="en-IN" sz="2800" dirty="0" err="1">
                          <a:solidFill>
                            <a:schemeClr val="tx1"/>
                          </a:solidFill>
                          <a:latin typeface="+mj-lt"/>
                        </a:rPr>
                        <a:t>infratip</a:t>
                      </a:r>
                      <a:r>
                        <a:rPr lang="en-IN" sz="2800" dirty="0">
                          <a:solidFill>
                            <a:schemeClr val="tx1"/>
                          </a:solidFill>
                          <a:latin typeface="+mj-lt"/>
                        </a:rPr>
                        <a:t> lobular graft overlies the dome and extends inferiorly a variable </a:t>
                      </a:r>
                      <a:r>
                        <a:rPr lang="en-IN" sz="2800" dirty="0" smtClean="0">
                          <a:solidFill>
                            <a:schemeClr val="tx1"/>
                          </a:solidFill>
                          <a:latin typeface="+mj-lt"/>
                        </a:rPr>
                        <a:t>distance</a:t>
                      </a:r>
                      <a:endParaRPr lang="en-IN" sz="2800" dirty="0">
                        <a:solidFill>
                          <a:schemeClr val="tx1"/>
                        </a:solidFill>
                        <a:latin typeface="+mj-lt"/>
                      </a:endParaRPr>
                    </a:p>
                  </a:txBody>
                  <a:tcPr marL="0" marR="0" marT="0" marB="0">
                    <a:lnL>
                      <a:noFill/>
                    </a:lnL>
                    <a:lnR>
                      <a:noFill/>
                    </a:lnR>
                    <a:lnT>
                      <a:noFill/>
                    </a:lnT>
                    <a:lnB>
                      <a:noFill/>
                    </a:lnB>
                  </a:tcPr>
                </a:tc>
              </a:tr>
            </a:tbl>
          </a:graphicData>
        </a:graphic>
      </p:graphicFrame>
      <p:pic>
        <p:nvPicPr>
          <p:cNvPr id="143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67000" y="609600"/>
            <a:ext cx="4038600" cy="4276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3758921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7400" y="685800"/>
            <a:ext cx="1200355" cy="924475"/>
          </a:xfrm>
        </p:spPr>
        <p:txBody>
          <a:bodyPr/>
          <a:lstStyle/>
          <a:p>
            <a:endParaRPr lang="en-IN" dirty="0"/>
          </a:p>
        </p:txBody>
      </p:sp>
      <p:sp>
        <p:nvSpPr>
          <p:cNvPr id="3" name="Content Placeholder 2"/>
          <p:cNvSpPr>
            <a:spLocks noGrp="1"/>
          </p:cNvSpPr>
          <p:nvPr>
            <p:ph idx="1"/>
          </p:nvPr>
        </p:nvSpPr>
        <p:spPr>
          <a:xfrm>
            <a:off x="304800" y="762000"/>
            <a:ext cx="4495800" cy="5410200"/>
          </a:xfrm>
        </p:spPr>
        <p:txBody>
          <a:bodyPr>
            <a:normAutofit/>
          </a:bodyPr>
          <a:lstStyle/>
          <a:p>
            <a:pPr marL="0" indent="0">
              <a:buNone/>
            </a:pPr>
            <a:r>
              <a:rPr lang="en-IN" sz="2800" b="1" dirty="0">
                <a:solidFill>
                  <a:srgbClr val="FF0000"/>
                </a:solidFill>
                <a:latin typeface="+mj-lt"/>
              </a:rPr>
              <a:t>The </a:t>
            </a:r>
            <a:r>
              <a:rPr lang="en-IN" sz="2800" b="1" dirty="0" err="1" smtClean="0">
                <a:solidFill>
                  <a:srgbClr val="FF0000"/>
                </a:solidFill>
                <a:latin typeface="+mj-lt"/>
              </a:rPr>
              <a:t>columellar</a:t>
            </a:r>
            <a:r>
              <a:rPr lang="en-IN" sz="2800" b="1" dirty="0">
                <a:solidFill>
                  <a:srgbClr val="FF0000"/>
                </a:solidFill>
                <a:latin typeface="+mj-lt"/>
              </a:rPr>
              <a:t> </a:t>
            </a:r>
            <a:r>
              <a:rPr lang="en-IN" sz="2800" b="1" dirty="0" smtClean="0">
                <a:solidFill>
                  <a:srgbClr val="FF0000"/>
                </a:solidFill>
                <a:latin typeface="+mj-lt"/>
              </a:rPr>
              <a:t>tip graft</a:t>
            </a:r>
          </a:p>
          <a:p>
            <a:pPr marL="0" indent="0">
              <a:buNone/>
            </a:pPr>
            <a:r>
              <a:rPr lang="en-US" sz="2800" b="1" dirty="0" smtClean="0">
                <a:solidFill>
                  <a:srgbClr val="FF0000"/>
                </a:solidFill>
                <a:latin typeface="+mj-lt"/>
              </a:rPr>
              <a:t>Indication</a:t>
            </a:r>
            <a:endParaRPr lang="en-IN" sz="2800" b="1" dirty="0" smtClean="0">
              <a:solidFill>
                <a:srgbClr val="FF0000"/>
              </a:solidFill>
              <a:latin typeface="+mj-lt"/>
            </a:endParaRPr>
          </a:p>
          <a:p>
            <a:pPr marL="457200" indent="-457200">
              <a:buFont typeface="+mj-lt"/>
              <a:buAutoNum type="arabicPeriod"/>
            </a:pPr>
            <a:r>
              <a:rPr lang="en-IN" sz="2400" dirty="0" smtClean="0">
                <a:solidFill>
                  <a:schemeClr val="tx1"/>
                </a:solidFill>
                <a:latin typeface="+mj-lt"/>
              </a:rPr>
              <a:t>difficult </a:t>
            </a:r>
            <a:r>
              <a:rPr lang="en-IN" sz="2400" dirty="0">
                <a:solidFill>
                  <a:schemeClr val="tx1"/>
                </a:solidFill>
                <a:latin typeface="+mj-lt"/>
              </a:rPr>
              <a:t>primary </a:t>
            </a:r>
            <a:r>
              <a:rPr lang="en-IN" sz="2400" dirty="0" smtClean="0">
                <a:solidFill>
                  <a:schemeClr val="tx1"/>
                </a:solidFill>
                <a:latin typeface="+mj-lt"/>
              </a:rPr>
              <a:t>rhinoplasties </a:t>
            </a:r>
          </a:p>
          <a:p>
            <a:pPr marL="457200" indent="-457200">
              <a:buFont typeface="+mj-lt"/>
              <a:buAutoNum type="arabicPeriod"/>
            </a:pPr>
            <a:r>
              <a:rPr lang="en-IN" sz="2400" dirty="0" smtClean="0">
                <a:solidFill>
                  <a:schemeClr val="tx1"/>
                </a:solidFill>
                <a:latin typeface="+mj-lt"/>
              </a:rPr>
              <a:t>thick-skinned patients</a:t>
            </a:r>
          </a:p>
          <a:p>
            <a:pPr marL="457200" indent="-457200">
              <a:buFont typeface="+mj-lt"/>
              <a:buAutoNum type="arabicPeriod"/>
            </a:pPr>
            <a:r>
              <a:rPr lang="en-IN" sz="2400" dirty="0" smtClean="0">
                <a:solidFill>
                  <a:schemeClr val="tx1"/>
                </a:solidFill>
                <a:latin typeface="+mj-lt"/>
              </a:rPr>
              <a:t>secondary </a:t>
            </a:r>
            <a:r>
              <a:rPr lang="en-IN" sz="2400" dirty="0">
                <a:solidFill>
                  <a:schemeClr val="tx1"/>
                </a:solidFill>
                <a:latin typeface="+mj-lt"/>
              </a:rPr>
              <a:t>rhinoplasties </a:t>
            </a:r>
            <a:r>
              <a:rPr lang="en-IN" sz="2400" dirty="0" smtClean="0">
                <a:solidFill>
                  <a:schemeClr val="tx1"/>
                </a:solidFill>
                <a:latin typeface="+mj-lt"/>
              </a:rPr>
              <a:t>with</a:t>
            </a:r>
          </a:p>
          <a:p>
            <a:pPr marL="0" indent="0">
              <a:buNone/>
            </a:pPr>
            <a:r>
              <a:rPr lang="en-IN" sz="2400" dirty="0">
                <a:solidFill>
                  <a:schemeClr val="tx1"/>
                </a:solidFill>
                <a:latin typeface="+mj-lt"/>
              </a:rPr>
              <a:t> </a:t>
            </a:r>
            <a:r>
              <a:rPr lang="en-IN" sz="2400" dirty="0" smtClean="0">
                <a:solidFill>
                  <a:schemeClr val="tx1"/>
                </a:solidFill>
                <a:latin typeface="+mj-lt"/>
              </a:rPr>
              <a:t>      inadequate </a:t>
            </a:r>
            <a:r>
              <a:rPr lang="en-IN" sz="2400" dirty="0">
                <a:solidFill>
                  <a:schemeClr val="tx1"/>
                </a:solidFill>
                <a:latin typeface="+mj-lt"/>
              </a:rPr>
              <a:t>tip </a:t>
            </a:r>
            <a:r>
              <a:rPr lang="en-IN" sz="2400" dirty="0" smtClean="0">
                <a:solidFill>
                  <a:schemeClr val="tx1"/>
                </a:solidFill>
                <a:latin typeface="+mj-lt"/>
              </a:rPr>
              <a:t>projection </a:t>
            </a:r>
          </a:p>
          <a:p>
            <a:r>
              <a:rPr lang="en-IN" sz="2400" dirty="0" smtClean="0">
                <a:solidFill>
                  <a:schemeClr val="tx1"/>
                </a:solidFill>
                <a:latin typeface="+mj-lt"/>
              </a:rPr>
              <a:t>Combination graft </a:t>
            </a:r>
            <a:r>
              <a:rPr lang="en-IN" sz="2400" dirty="0">
                <a:solidFill>
                  <a:schemeClr val="tx1"/>
                </a:solidFill>
                <a:latin typeface="+mj-lt"/>
              </a:rPr>
              <a:t>of the </a:t>
            </a:r>
            <a:r>
              <a:rPr lang="en-IN" sz="2400" dirty="0" err="1" smtClean="0">
                <a:solidFill>
                  <a:schemeClr val="tx1"/>
                </a:solidFill>
                <a:latin typeface="+mj-lt"/>
              </a:rPr>
              <a:t>onlay</a:t>
            </a:r>
            <a:r>
              <a:rPr lang="en-IN" sz="2400" dirty="0" smtClean="0">
                <a:solidFill>
                  <a:schemeClr val="tx1"/>
                </a:solidFill>
                <a:latin typeface="+mj-lt"/>
              </a:rPr>
              <a:t> </a:t>
            </a:r>
            <a:r>
              <a:rPr lang="en-IN" sz="2400" dirty="0">
                <a:solidFill>
                  <a:schemeClr val="tx1"/>
                </a:solidFill>
                <a:latin typeface="+mj-lt"/>
              </a:rPr>
              <a:t>tip graft and </a:t>
            </a:r>
            <a:r>
              <a:rPr lang="en-IN" sz="2400" dirty="0" err="1">
                <a:solidFill>
                  <a:schemeClr val="tx1"/>
                </a:solidFill>
                <a:latin typeface="+mj-lt"/>
              </a:rPr>
              <a:t>infratip</a:t>
            </a:r>
            <a:r>
              <a:rPr lang="en-IN" sz="2400" dirty="0">
                <a:solidFill>
                  <a:schemeClr val="tx1"/>
                </a:solidFill>
                <a:latin typeface="+mj-lt"/>
              </a:rPr>
              <a:t> lobular </a:t>
            </a:r>
            <a:r>
              <a:rPr lang="en-IN" sz="2400" dirty="0" smtClean="0">
                <a:solidFill>
                  <a:schemeClr val="tx1"/>
                </a:solidFill>
                <a:latin typeface="+mj-lt"/>
              </a:rPr>
              <a:t>graft </a:t>
            </a:r>
          </a:p>
          <a:p>
            <a:pPr marL="0" indent="0">
              <a:buNone/>
            </a:pPr>
            <a:endParaRPr lang="en-IN" dirty="0"/>
          </a:p>
        </p:txBody>
      </p:sp>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181600" y="1295400"/>
            <a:ext cx="35052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7342409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6781800" cy="924475"/>
          </a:xfrm>
        </p:spPr>
        <p:txBody>
          <a:bodyPr/>
          <a:lstStyle/>
          <a:p>
            <a:r>
              <a:rPr lang="en-IN" sz="3600" b="1" dirty="0" smtClean="0">
                <a:solidFill>
                  <a:schemeClr val="tx1"/>
                </a:solidFill>
              </a:rPr>
              <a:t>Decreasing Tip Projection</a:t>
            </a:r>
            <a:endParaRPr lang="en-IN" sz="3600" b="1" dirty="0">
              <a:solidFill>
                <a:schemeClr val="tx1"/>
              </a:solidFill>
            </a:endParaRPr>
          </a:p>
        </p:txBody>
      </p:sp>
      <p:sp>
        <p:nvSpPr>
          <p:cNvPr id="3" name="Content Placeholder 2"/>
          <p:cNvSpPr>
            <a:spLocks noGrp="1"/>
          </p:cNvSpPr>
          <p:nvPr>
            <p:ph idx="1"/>
          </p:nvPr>
        </p:nvSpPr>
        <p:spPr>
          <a:xfrm>
            <a:off x="990600" y="1524000"/>
            <a:ext cx="7125112" cy="4791998"/>
          </a:xfrm>
        </p:spPr>
        <p:txBody>
          <a:bodyPr/>
          <a:lstStyle/>
          <a:p>
            <a:r>
              <a:rPr lang="en-IN" sz="2400" dirty="0" smtClean="0">
                <a:solidFill>
                  <a:schemeClr val="tx1"/>
                </a:solidFill>
                <a:latin typeface="+mj-lt"/>
              </a:rPr>
              <a:t>The </a:t>
            </a:r>
            <a:r>
              <a:rPr lang="en-IN" sz="2400" dirty="0">
                <a:solidFill>
                  <a:schemeClr val="tx1"/>
                </a:solidFill>
                <a:latin typeface="+mj-lt"/>
              </a:rPr>
              <a:t>primary means of decreasing tip projection lies in </a:t>
            </a:r>
            <a:r>
              <a:rPr lang="en-IN" sz="2400" b="1" dirty="0">
                <a:solidFill>
                  <a:srgbClr val="990033"/>
                </a:solidFill>
                <a:latin typeface="+mj-lt"/>
              </a:rPr>
              <a:t>alteration of the length and strength of the lower lateral cartilages</a:t>
            </a:r>
            <a:r>
              <a:rPr lang="en-IN" sz="2400" b="1" dirty="0" smtClean="0">
                <a:solidFill>
                  <a:srgbClr val="990033"/>
                </a:solidFill>
                <a:latin typeface="+mj-lt"/>
              </a:rPr>
              <a:t>.</a:t>
            </a:r>
          </a:p>
          <a:p>
            <a:r>
              <a:rPr lang="en-IN" sz="2400" dirty="0" smtClean="0">
                <a:solidFill>
                  <a:schemeClr val="tx1"/>
                </a:solidFill>
                <a:latin typeface="+mj-lt"/>
              </a:rPr>
              <a:t> </a:t>
            </a:r>
            <a:r>
              <a:rPr lang="en-IN" sz="2400" dirty="0">
                <a:solidFill>
                  <a:schemeClr val="tx1"/>
                </a:solidFill>
                <a:latin typeface="+mj-lt"/>
              </a:rPr>
              <a:t>Several techniques, such as </a:t>
            </a:r>
            <a:r>
              <a:rPr lang="en-IN" sz="2400" b="1" dirty="0">
                <a:solidFill>
                  <a:srgbClr val="990033"/>
                </a:solidFill>
                <a:latin typeface="+mj-lt"/>
              </a:rPr>
              <a:t>transection, setback, and </a:t>
            </a:r>
            <a:r>
              <a:rPr lang="en-IN" sz="2400" b="1" dirty="0" err="1">
                <a:solidFill>
                  <a:srgbClr val="990033"/>
                </a:solidFill>
                <a:latin typeface="+mj-lt"/>
              </a:rPr>
              <a:t>resuturing</a:t>
            </a:r>
            <a:r>
              <a:rPr lang="en-IN" sz="2400" b="1" dirty="0">
                <a:solidFill>
                  <a:srgbClr val="990033"/>
                </a:solidFill>
                <a:latin typeface="+mj-lt"/>
              </a:rPr>
              <a:t> </a:t>
            </a:r>
            <a:r>
              <a:rPr lang="en-IN" sz="2400" dirty="0">
                <a:solidFill>
                  <a:schemeClr val="tx1"/>
                </a:solidFill>
                <a:latin typeface="+mj-lt"/>
              </a:rPr>
              <a:t>of the medial or lateral </a:t>
            </a:r>
            <a:r>
              <a:rPr lang="en-IN" sz="2400" dirty="0" err="1">
                <a:solidFill>
                  <a:schemeClr val="tx1"/>
                </a:solidFill>
                <a:latin typeface="+mj-lt"/>
              </a:rPr>
              <a:t>crura</a:t>
            </a:r>
            <a:r>
              <a:rPr lang="en-IN" sz="2400" dirty="0">
                <a:solidFill>
                  <a:schemeClr val="tx1"/>
                </a:solidFill>
                <a:latin typeface="+mj-lt"/>
              </a:rPr>
              <a:t>, may be used to obtain the desired result. </a:t>
            </a:r>
            <a:endParaRPr lang="en-IN" sz="2400" dirty="0" smtClean="0">
              <a:solidFill>
                <a:schemeClr val="tx1"/>
              </a:solidFill>
              <a:latin typeface="+mj-lt"/>
            </a:endParaRPr>
          </a:p>
          <a:p>
            <a:r>
              <a:rPr lang="en-IN" sz="2400" dirty="0" smtClean="0">
                <a:solidFill>
                  <a:schemeClr val="tx1"/>
                </a:solidFill>
                <a:latin typeface="+mj-lt"/>
              </a:rPr>
              <a:t>It </a:t>
            </a:r>
            <a:r>
              <a:rPr lang="en-IN" sz="2400" dirty="0">
                <a:solidFill>
                  <a:schemeClr val="tx1"/>
                </a:solidFill>
                <a:latin typeface="+mj-lt"/>
              </a:rPr>
              <a:t>is important to recognize that if the tip projection is significantly decreased, alar flaring or </a:t>
            </a:r>
            <a:r>
              <a:rPr lang="en-IN" sz="2400" dirty="0" err="1">
                <a:solidFill>
                  <a:schemeClr val="tx1"/>
                </a:solidFill>
                <a:latin typeface="+mj-lt"/>
              </a:rPr>
              <a:t>columellar</a:t>
            </a:r>
            <a:r>
              <a:rPr lang="en-IN" sz="2400" dirty="0">
                <a:solidFill>
                  <a:schemeClr val="tx1"/>
                </a:solidFill>
                <a:latin typeface="+mj-lt"/>
              </a:rPr>
              <a:t> bowing may result. </a:t>
            </a:r>
            <a:endParaRPr lang="en-IN" sz="2400" dirty="0" smtClean="0">
              <a:solidFill>
                <a:schemeClr val="tx1"/>
              </a:solidFill>
              <a:latin typeface="+mj-lt"/>
            </a:endParaRPr>
          </a:p>
          <a:p>
            <a:r>
              <a:rPr lang="en-IN" sz="2400" dirty="0" smtClean="0">
                <a:solidFill>
                  <a:schemeClr val="tx1"/>
                </a:solidFill>
                <a:latin typeface="+mj-lt"/>
              </a:rPr>
              <a:t>This</a:t>
            </a:r>
            <a:r>
              <a:rPr lang="en-IN" sz="2400" dirty="0">
                <a:solidFill>
                  <a:schemeClr val="tx1"/>
                </a:solidFill>
                <a:latin typeface="+mj-lt"/>
              </a:rPr>
              <a:t>, then, would require concomitant correction.</a:t>
            </a:r>
          </a:p>
          <a:p>
            <a:endParaRPr lang="en-IN" dirty="0"/>
          </a:p>
        </p:txBody>
      </p:sp>
    </p:spTree>
    <p:extLst>
      <p:ext uri="{BB962C8B-B14F-4D97-AF65-F5344CB8AC3E}">
        <p14:creationId xmlns="" xmlns:p14="http://schemas.microsoft.com/office/powerpoint/2010/main" val="34285857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7125113" cy="924475"/>
          </a:xfrm>
        </p:spPr>
        <p:txBody>
          <a:bodyPr/>
          <a:lstStyle/>
          <a:p>
            <a:r>
              <a:rPr lang="en-IN" sz="3600" b="1" dirty="0">
                <a:solidFill>
                  <a:schemeClr val="tx1"/>
                </a:solidFill>
              </a:rPr>
              <a:t>Altering Tip Rotation</a:t>
            </a:r>
            <a:r>
              <a:rPr lang="en-IN" dirty="0"/>
              <a:t/>
            </a:r>
            <a:br>
              <a:rPr lang="en-IN" dirty="0"/>
            </a:br>
            <a:endParaRPr lang="en-IN" dirty="0"/>
          </a:p>
        </p:txBody>
      </p:sp>
      <p:sp>
        <p:nvSpPr>
          <p:cNvPr id="3" name="Content Placeholder 2"/>
          <p:cNvSpPr>
            <a:spLocks noGrp="1"/>
          </p:cNvSpPr>
          <p:nvPr>
            <p:ph idx="1"/>
          </p:nvPr>
        </p:nvSpPr>
        <p:spPr>
          <a:xfrm>
            <a:off x="381000" y="1066800"/>
            <a:ext cx="8381999" cy="5486399"/>
          </a:xfrm>
        </p:spPr>
        <p:txBody>
          <a:bodyPr>
            <a:normAutofit/>
          </a:bodyPr>
          <a:lstStyle/>
          <a:p>
            <a:r>
              <a:rPr lang="en-IN" sz="2000" dirty="0" smtClean="0">
                <a:solidFill>
                  <a:schemeClr val="tx1"/>
                </a:solidFill>
                <a:latin typeface="+mj-lt"/>
              </a:rPr>
              <a:t>To </a:t>
            </a:r>
            <a:r>
              <a:rPr lang="en-IN" sz="2000" dirty="0">
                <a:solidFill>
                  <a:schemeClr val="tx1"/>
                </a:solidFill>
                <a:latin typeface="+mj-lt"/>
              </a:rPr>
              <a:t>alter tip rotation, the existing extrinsic forces stabilizing the tip at its current position must be released. </a:t>
            </a:r>
            <a:endParaRPr lang="en-IN" sz="2000" dirty="0" smtClean="0">
              <a:solidFill>
                <a:schemeClr val="tx1"/>
              </a:solidFill>
              <a:latin typeface="+mj-lt"/>
            </a:endParaRPr>
          </a:p>
          <a:p>
            <a:r>
              <a:rPr lang="en-IN" sz="2000" dirty="0" smtClean="0">
                <a:solidFill>
                  <a:schemeClr val="tx1"/>
                </a:solidFill>
                <a:latin typeface="+mj-lt"/>
              </a:rPr>
              <a:t>The </a:t>
            </a:r>
            <a:r>
              <a:rPr lang="en-IN" sz="2000" dirty="0">
                <a:solidFill>
                  <a:schemeClr val="tx1"/>
                </a:solidFill>
                <a:latin typeface="+mj-lt"/>
              </a:rPr>
              <a:t>first step is usually to perform a </a:t>
            </a:r>
            <a:r>
              <a:rPr lang="en-IN" sz="2000" b="1" dirty="0">
                <a:solidFill>
                  <a:srgbClr val="990033"/>
                </a:solidFill>
                <a:latin typeface="+mj-lt"/>
              </a:rPr>
              <a:t>cephalic trim</a:t>
            </a:r>
            <a:r>
              <a:rPr lang="en-IN" sz="2000" dirty="0">
                <a:solidFill>
                  <a:schemeClr val="tx1"/>
                </a:solidFill>
                <a:latin typeface="+mj-lt"/>
              </a:rPr>
              <a:t>, which separates the connection between the upper and lower lateral cartilages</a:t>
            </a:r>
            <a:r>
              <a:rPr lang="en-IN" sz="2000" dirty="0" smtClean="0">
                <a:solidFill>
                  <a:schemeClr val="tx1"/>
                </a:solidFill>
                <a:latin typeface="+mj-lt"/>
              </a:rPr>
              <a:t>.</a:t>
            </a:r>
          </a:p>
          <a:p>
            <a:r>
              <a:rPr lang="en-IN" sz="2000" dirty="0" smtClean="0">
                <a:solidFill>
                  <a:schemeClr val="tx1"/>
                </a:solidFill>
                <a:latin typeface="+mj-lt"/>
              </a:rPr>
              <a:t> </a:t>
            </a:r>
            <a:r>
              <a:rPr lang="en-IN" sz="2000" dirty="0">
                <a:solidFill>
                  <a:schemeClr val="tx1"/>
                </a:solidFill>
                <a:latin typeface="+mj-lt"/>
              </a:rPr>
              <a:t>Another technique is to </a:t>
            </a:r>
            <a:r>
              <a:rPr lang="en-IN" sz="2000" b="1" dirty="0">
                <a:solidFill>
                  <a:srgbClr val="990033"/>
                </a:solidFill>
                <a:latin typeface="+mj-lt"/>
              </a:rPr>
              <a:t>resect a variable amount of the caudal septum</a:t>
            </a:r>
            <a:r>
              <a:rPr lang="en-IN" sz="2000" b="1" dirty="0" smtClean="0">
                <a:solidFill>
                  <a:srgbClr val="990033"/>
                </a:solidFill>
                <a:latin typeface="+mj-lt"/>
              </a:rPr>
              <a:t>.</a:t>
            </a:r>
          </a:p>
          <a:p>
            <a:r>
              <a:rPr lang="en-IN" sz="2000" dirty="0" smtClean="0">
                <a:solidFill>
                  <a:schemeClr val="tx1"/>
                </a:solidFill>
                <a:latin typeface="+mj-lt"/>
              </a:rPr>
              <a:t>This </a:t>
            </a:r>
            <a:r>
              <a:rPr lang="en-IN" sz="2000" dirty="0">
                <a:solidFill>
                  <a:schemeClr val="tx1"/>
                </a:solidFill>
                <a:latin typeface="+mj-lt"/>
              </a:rPr>
              <a:t>releases tension on the nasal tip and allows for more </a:t>
            </a:r>
            <a:r>
              <a:rPr lang="en-IN" sz="2000" dirty="0" err="1">
                <a:solidFill>
                  <a:schemeClr val="tx1"/>
                </a:solidFill>
                <a:latin typeface="+mj-lt"/>
              </a:rPr>
              <a:t>cephalad</a:t>
            </a:r>
            <a:r>
              <a:rPr lang="en-IN" sz="2000" dirty="0">
                <a:solidFill>
                  <a:schemeClr val="tx1"/>
                </a:solidFill>
                <a:latin typeface="+mj-lt"/>
              </a:rPr>
              <a:t> rotation </a:t>
            </a:r>
            <a:endParaRPr lang="en-IN" sz="2000" dirty="0" smtClean="0">
              <a:solidFill>
                <a:schemeClr val="tx1"/>
              </a:solidFill>
              <a:latin typeface="+mj-lt"/>
            </a:endParaRPr>
          </a:p>
          <a:p>
            <a:r>
              <a:rPr lang="en-IN" sz="2000" dirty="0" smtClean="0">
                <a:solidFill>
                  <a:schemeClr val="tx1"/>
                </a:solidFill>
                <a:latin typeface="+mj-lt"/>
              </a:rPr>
              <a:t>This </a:t>
            </a:r>
            <a:r>
              <a:rPr lang="en-IN" sz="2000" dirty="0" err="1">
                <a:solidFill>
                  <a:schemeClr val="tx1"/>
                </a:solidFill>
                <a:latin typeface="+mj-lt"/>
              </a:rPr>
              <a:t>maneuver</a:t>
            </a:r>
            <a:r>
              <a:rPr lang="en-IN" sz="2000" dirty="0">
                <a:solidFill>
                  <a:schemeClr val="tx1"/>
                </a:solidFill>
                <a:latin typeface="+mj-lt"/>
              </a:rPr>
              <a:t> can also affect tip projection, as well. </a:t>
            </a:r>
            <a:endParaRPr lang="en-IN" sz="2000" dirty="0" smtClean="0">
              <a:solidFill>
                <a:schemeClr val="tx1"/>
              </a:solidFill>
              <a:latin typeface="+mj-lt"/>
            </a:endParaRPr>
          </a:p>
          <a:p>
            <a:r>
              <a:rPr lang="en-IN" sz="2000" dirty="0" smtClean="0">
                <a:solidFill>
                  <a:schemeClr val="tx1"/>
                </a:solidFill>
                <a:latin typeface="+mj-lt"/>
              </a:rPr>
              <a:t>After </a:t>
            </a:r>
            <a:r>
              <a:rPr lang="en-IN" sz="2000" dirty="0">
                <a:solidFill>
                  <a:schemeClr val="tx1"/>
                </a:solidFill>
                <a:latin typeface="+mj-lt"/>
              </a:rPr>
              <a:t>the desired amount of tip rotation has been achieved, its position is maintained with suture techniques (medial </a:t>
            </a:r>
            <a:r>
              <a:rPr lang="en-IN" sz="2000" dirty="0" err="1">
                <a:solidFill>
                  <a:schemeClr val="tx1"/>
                </a:solidFill>
                <a:latin typeface="+mj-lt"/>
              </a:rPr>
              <a:t>crural</a:t>
            </a:r>
            <a:r>
              <a:rPr lang="en-IN" sz="2000" dirty="0">
                <a:solidFill>
                  <a:schemeClr val="tx1"/>
                </a:solidFill>
                <a:latin typeface="+mj-lt"/>
              </a:rPr>
              <a:t> </a:t>
            </a:r>
            <a:r>
              <a:rPr lang="en-IN" sz="2000" dirty="0" err="1">
                <a:solidFill>
                  <a:schemeClr val="tx1"/>
                </a:solidFill>
                <a:latin typeface="+mj-lt"/>
              </a:rPr>
              <a:t>septal</a:t>
            </a:r>
            <a:r>
              <a:rPr lang="en-IN" sz="2000" dirty="0">
                <a:solidFill>
                  <a:schemeClr val="tx1"/>
                </a:solidFill>
                <a:latin typeface="+mj-lt"/>
              </a:rPr>
              <a:t> sutures) and/or a </a:t>
            </a:r>
            <a:r>
              <a:rPr lang="en-IN" sz="2000" dirty="0" err="1">
                <a:solidFill>
                  <a:schemeClr val="tx1"/>
                </a:solidFill>
                <a:latin typeface="+mj-lt"/>
              </a:rPr>
              <a:t>columellar</a:t>
            </a:r>
            <a:r>
              <a:rPr lang="en-IN" sz="2000" dirty="0">
                <a:solidFill>
                  <a:schemeClr val="tx1"/>
                </a:solidFill>
                <a:latin typeface="+mj-lt"/>
              </a:rPr>
              <a:t> strut or </a:t>
            </a:r>
            <a:r>
              <a:rPr lang="en-IN" sz="2000" dirty="0" err="1">
                <a:solidFill>
                  <a:schemeClr val="tx1"/>
                </a:solidFill>
                <a:latin typeface="+mj-lt"/>
              </a:rPr>
              <a:t>septal</a:t>
            </a:r>
            <a:r>
              <a:rPr lang="en-IN" sz="2000" dirty="0">
                <a:solidFill>
                  <a:schemeClr val="tx1"/>
                </a:solidFill>
                <a:latin typeface="+mj-lt"/>
              </a:rPr>
              <a:t> extension graft.</a:t>
            </a:r>
          </a:p>
          <a:p>
            <a:endParaRPr lang="en-IN" dirty="0"/>
          </a:p>
        </p:txBody>
      </p:sp>
    </p:spTree>
    <p:extLst>
      <p:ext uri="{BB962C8B-B14F-4D97-AF65-F5344CB8AC3E}">
        <p14:creationId xmlns="" xmlns:p14="http://schemas.microsoft.com/office/powerpoint/2010/main" val="106167465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00" y="1219200"/>
            <a:ext cx="819355" cy="924475"/>
          </a:xfrm>
        </p:spPr>
        <p:txBody>
          <a:bodyPr/>
          <a:lstStyle/>
          <a:p>
            <a:endParaRPr lang="en-IN" dirty="0"/>
          </a:p>
        </p:txBody>
      </p:sp>
      <p:sp>
        <p:nvSpPr>
          <p:cNvPr id="3" name="Content Placeholder 2"/>
          <p:cNvSpPr>
            <a:spLocks noGrp="1"/>
          </p:cNvSpPr>
          <p:nvPr>
            <p:ph idx="1"/>
          </p:nvPr>
        </p:nvSpPr>
        <p:spPr>
          <a:xfrm>
            <a:off x="457200" y="0"/>
            <a:ext cx="8229600" cy="7315200"/>
          </a:xfrm>
        </p:spPr>
        <p:txBody>
          <a:bodyPr>
            <a:normAutofit/>
          </a:bodyPr>
          <a:lstStyle/>
          <a:p>
            <a:pPr marL="0" indent="0">
              <a:buNone/>
            </a:pPr>
            <a:r>
              <a:rPr lang="en-IN" sz="3200" b="1" dirty="0">
                <a:solidFill>
                  <a:srgbClr val="FF0000"/>
                </a:solidFill>
                <a:latin typeface="+mj-lt"/>
              </a:rPr>
              <a:t>Columella</a:t>
            </a:r>
          </a:p>
          <a:p>
            <a:r>
              <a:rPr lang="en-IN" sz="2400" dirty="0">
                <a:solidFill>
                  <a:schemeClr val="tx1"/>
                </a:solidFill>
                <a:latin typeface="+mj-lt"/>
              </a:rPr>
              <a:t>When the soft tissue is </a:t>
            </a:r>
            <a:r>
              <a:rPr lang="en-IN" sz="2400" dirty="0" smtClean="0">
                <a:solidFill>
                  <a:schemeClr val="tx1"/>
                </a:solidFill>
                <a:latin typeface="+mj-lt"/>
              </a:rPr>
              <a:t>adequate but </a:t>
            </a:r>
            <a:r>
              <a:rPr lang="en-IN" sz="2400" dirty="0">
                <a:solidFill>
                  <a:schemeClr val="tx1"/>
                </a:solidFill>
                <a:latin typeface="+mj-lt"/>
              </a:rPr>
              <a:t>support is lacking, </a:t>
            </a:r>
            <a:r>
              <a:rPr lang="en-IN" sz="2400" dirty="0" err="1">
                <a:solidFill>
                  <a:schemeClr val="tx1"/>
                </a:solidFill>
                <a:latin typeface="+mj-lt"/>
              </a:rPr>
              <a:t>columellar</a:t>
            </a:r>
            <a:r>
              <a:rPr lang="en-IN" sz="2400" dirty="0">
                <a:solidFill>
                  <a:schemeClr val="tx1"/>
                </a:solidFill>
                <a:latin typeface="+mj-lt"/>
              </a:rPr>
              <a:t> </a:t>
            </a:r>
            <a:r>
              <a:rPr lang="en-IN" sz="2400" dirty="0" err="1" smtClean="0">
                <a:solidFill>
                  <a:schemeClr val="tx1"/>
                </a:solidFill>
                <a:latin typeface="+mj-lt"/>
              </a:rPr>
              <a:t>retracrion</a:t>
            </a:r>
            <a:r>
              <a:rPr lang="en-IN" sz="2400" dirty="0">
                <a:solidFill>
                  <a:schemeClr val="tx1"/>
                </a:solidFill>
                <a:latin typeface="+mj-lt"/>
              </a:rPr>
              <a:t> </a:t>
            </a:r>
            <a:r>
              <a:rPr lang="en-IN" sz="2400" dirty="0" smtClean="0">
                <a:solidFill>
                  <a:schemeClr val="tx1"/>
                </a:solidFill>
                <a:latin typeface="+mj-lt"/>
              </a:rPr>
              <a:t>can </a:t>
            </a:r>
            <a:r>
              <a:rPr lang="en-IN" sz="2400" dirty="0">
                <a:solidFill>
                  <a:schemeClr val="tx1"/>
                </a:solidFill>
                <a:latin typeface="+mj-lt"/>
              </a:rPr>
              <a:t>be corrected by </a:t>
            </a:r>
            <a:r>
              <a:rPr lang="en-IN" sz="2400" b="1" dirty="0">
                <a:solidFill>
                  <a:srgbClr val="990033"/>
                </a:solidFill>
                <a:latin typeface="+mj-lt"/>
              </a:rPr>
              <a:t>G</a:t>
            </a:r>
            <a:r>
              <a:rPr lang="en-IN" sz="2400" b="1" dirty="0" smtClean="0">
                <a:solidFill>
                  <a:srgbClr val="990033"/>
                </a:solidFill>
                <a:latin typeface="+mj-lt"/>
              </a:rPr>
              <a:t>rafting</a:t>
            </a:r>
            <a:r>
              <a:rPr lang="en-IN" sz="2400" dirty="0" smtClean="0">
                <a:solidFill>
                  <a:schemeClr val="tx1"/>
                </a:solidFill>
                <a:latin typeface="+mj-lt"/>
              </a:rPr>
              <a:t> </a:t>
            </a:r>
          </a:p>
          <a:p>
            <a:r>
              <a:rPr lang="en-IN" sz="2400" dirty="0">
                <a:solidFill>
                  <a:schemeClr val="tx1"/>
                </a:solidFill>
                <a:latin typeface="+mj-lt"/>
              </a:rPr>
              <a:t>A</a:t>
            </a:r>
            <a:r>
              <a:rPr lang="en-IN" sz="2400" dirty="0" smtClean="0">
                <a:solidFill>
                  <a:schemeClr val="tx1"/>
                </a:solidFill>
                <a:latin typeface="+mj-lt"/>
              </a:rPr>
              <a:t> </a:t>
            </a:r>
            <a:r>
              <a:rPr lang="en-IN" sz="2400" dirty="0">
                <a:solidFill>
                  <a:schemeClr val="tx1"/>
                </a:solidFill>
                <a:latin typeface="+mj-lt"/>
              </a:rPr>
              <a:t>cartilaginous </a:t>
            </a:r>
            <a:r>
              <a:rPr lang="en-IN" sz="2400" dirty="0" smtClean="0">
                <a:solidFill>
                  <a:schemeClr val="tx1"/>
                </a:solidFill>
                <a:latin typeface="+mj-lt"/>
              </a:rPr>
              <a:t>strut</a:t>
            </a:r>
            <a:r>
              <a:rPr lang="en-IN" sz="2400" dirty="0">
                <a:solidFill>
                  <a:schemeClr val="tx1"/>
                </a:solidFill>
                <a:latin typeface="+mj-lt"/>
              </a:rPr>
              <a:t> </a:t>
            </a:r>
            <a:r>
              <a:rPr lang="en-IN" sz="2400" dirty="0" smtClean="0">
                <a:solidFill>
                  <a:schemeClr val="tx1"/>
                </a:solidFill>
                <a:latin typeface="+mj-lt"/>
              </a:rPr>
              <a:t>between </a:t>
            </a:r>
            <a:r>
              <a:rPr lang="en-IN" sz="2400" dirty="0">
                <a:solidFill>
                  <a:schemeClr val="tx1"/>
                </a:solidFill>
                <a:latin typeface="+mj-lt"/>
              </a:rPr>
              <a:t>the two medial </a:t>
            </a:r>
            <a:r>
              <a:rPr lang="en-IN" sz="2400" dirty="0" err="1">
                <a:solidFill>
                  <a:schemeClr val="tx1"/>
                </a:solidFill>
                <a:latin typeface="+mj-lt"/>
              </a:rPr>
              <a:t>crura</a:t>
            </a:r>
            <a:r>
              <a:rPr lang="en-IN" sz="2400" dirty="0">
                <a:solidFill>
                  <a:schemeClr val="tx1"/>
                </a:solidFill>
                <a:latin typeface="+mj-lt"/>
              </a:rPr>
              <a:t> of the lower </a:t>
            </a:r>
            <a:r>
              <a:rPr lang="en-IN" sz="2400" dirty="0" smtClean="0">
                <a:solidFill>
                  <a:schemeClr val="tx1"/>
                </a:solidFill>
                <a:latin typeface="+mj-lt"/>
              </a:rPr>
              <a:t>lateral cartilages</a:t>
            </a:r>
          </a:p>
          <a:p>
            <a:pPr marL="0" indent="0">
              <a:buNone/>
            </a:pPr>
            <a:r>
              <a:rPr lang="en-IN" sz="3200" b="1" dirty="0" err="1" smtClean="0">
                <a:solidFill>
                  <a:srgbClr val="FF0000"/>
                </a:solidFill>
                <a:latin typeface="+mj-lt"/>
              </a:rPr>
              <a:t>Alae</a:t>
            </a:r>
            <a:endParaRPr lang="en-IN" sz="3200" b="1" dirty="0" smtClean="0">
              <a:solidFill>
                <a:srgbClr val="FF0000"/>
              </a:solidFill>
              <a:latin typeface="+mj-lt"/>
            </a:endParaRPr>
          </a:p>
          <a:p>
            <a:r>
              <a:rPr lang="en-IN" sz="2400" b="1" dirty="0" err="1" smtClean="0">
                <a:solidFill>
                  <a:srgbClr val="990033"/>
                </a:solidFill>
                <a:latin typeface="+mj-lt"/>
              </a:rPr>
              <a:t>Alar</a:t>
            </a:r>
            <a:r>
              <a:rPr lang="en-IN" sz="2400" b="1" dirty="0" smtClean="0">
                <a:solidFill>
                  <a:srgbClr val="990033"/>
                </a:solidFill>
                <a:latin typeface="+mj-lt"/>
              </a:rPr>
              <a:t> collapse </a:t>
            </a:r>
            <a:r>
              <a:rPr lang="en-IN" sz="2400" dirty="0" smtClean="0">
                <a:solidFill>
                  <a:schemeClr val="tx1"/>
                </a:solidFill>
                <a:latin typeface="+mj-lt"/>
              </a:rPr>
              <a:t>most commonly occurs following excessive removal of the lower lateral cartilages during </a:t>
            </a:r>
            <a:r>
              <a:rPr lang="en-IN" sz="2400" dirty="0" err="1" smtClean="0">
                <a:solidFill>
                  <a:schemeClr val="tx1"/>
                </a:solidFill>
                <a:latin typeface="+mj-lt"/>
              </a:rPr>
              <a:t>rhinoplasty</a:t>
            </a:r>
            <a:r>
              <a:rPr lang="en-IN" sz="2400" dirty="0" smtClean="0">
                <a:solidFill>
                  <a:schemeClr val="tx1"/>
                </a:solidFill>
                <a:latin typeface="+mj-lt"/>
              </a:rPr>
              <a:t>. </a:t>
            </a:r>
          </a:p>
          <a:p>
            <a:r>
              <a:rPr lang="en-IN" sz="2400" dirty="0" smtClean="0">
                <a:solidFill>
                  <a:schemeClr val="tx1"/>
                </a:solidFill>
                <a:latin typeface="+mj-lt"/>
              </a:rPr>
              <a:t>The collapse manifests during inspiration with a </a:t>
            </a:r>
            <a:r>
              <a:rPr lang="en-IN" sz="2400" b="1" dirty="0" smtClean="0">
                <a:solidFill>
                  <a:srgbClr val="990033"/>
                </a:solidFill>
                <a:latin typeface="+mj-lt"/>
              </a:rPr>
              <a:t>Pinched look of the nasal lobule</a:t>
            </a:r>
            <a:r>
              <a:rPr lang="en-IN" sz="2400" dirty="0" smtClean="0">
                <a:solidFill>
                  <a:schemeClr val="tx1"/>
                </a:solidFill>
                <a:latin typeface="+mj-lt"/>
              </a:rPr>
              <a:t>.</a:t>
            </a:r>
          </a:p>
          <a:p>
            <a:r>
              <a:rPr lang="en-IN" sz="2400" dirty="0" smtClean="0">
                <a:solidFill>
                  <a:schemeClr val="tx1"/>
                </a:solidFill>
                <a:latin typeface="+mj-lt"/>
              </a:rPr>
              <a:t>In most cases, </a:t>
            </a:r>
            <a:r>
              <a:rPr lang="en-IN" sz="2400" dirty="0" err="1" smtClean="0">
                <a:solidFill>
                  <a:schemeClr val="tx1"/>
                </a:solidFill>
                <a:latin typeface="+mj-lt"/>
              </a:rPr>
              <a:t>alar</a:t>
            </a:r>
            <a:r>
              <a:rPr lang="en-IN" sz="2400" dirty="0" smtClean="0">
                <a:solidFill>
                  <a:schemeClr val="tx1"/>
                </a:solidFill>
                <a:latin typeface="+mj-lt"/>
              </a:rPr>
              <a:t> support can be adequately corrected by inserting cartilaginous </a:t>
            </a:r>
            <a:r>
              <a:rPr lang="en-IN" sz="2400" b="1" dirty="0" smtClean="0">
                <a:solidFill>
                  <a:srgbClr val="990033"/>
                </a:solidFill>
                <a:latin typeface="+mj-lt"/>
              </a:rPr>
              <a:t>Grafts</a:t>
            </a:r>
            <a:r>
              <a:rPr lang="en-IN" sz="2400" dirty="0" smtClean="0">
                <a:solidFill>
                  <a:schemeClr val="tx1"/>
                </a:solidFill>
                <a:latin typeface="+mj-lt"/>
              </a:rPr>
              <a:t> that override the normal lower lateral cartilages.</a:t>
            </a:r>
          </a:p>
          <a:p>
            <a:endParaRPr lang="en-IN" sz="2400" dirty="0">
              <a:solidFill>
                <a:schemeClr val="tx1"/>
              </a:solidFill>
              <a:latin typeface="+mj-lt"/>
            </a:endParaRPr>
          </a:p>
        </p:txBody>
      </p:sp>
    </p:spTree>
    <p:extLst>
      <p:ext uri="{BB962C8B-B14F-4D97-AF65-F5344CB8AC3E}">
        <p14:creationId xmlns="" xmlns:p14="http://schemas.microsoft.com/office/powerpoint/2010/main" val="229534129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125113" cy="924475"/>
          </a:xfrm>
        </p:spPr>
        <p:txBody>
          <a:bodyPr/>
          <a:lstStyle/>
          <a:p>
            <a:r>
              <a:rPr lang="en-IN" dirty="0" smtClean="0"/>
              <a:t> </a:t>
            </a:r>
            <a:r>
              <a:rPr lang="en-IN" sz="3600" b="1" dirty="0" smtClean="0">
                <a:solidFill>
                  <a:schemeClr val="tx1"/>
                </a:solidFill>
              </a:rPr>
              <a:t>Noncaucasian Nose</a:t>
            </a:r>
            <a:r>
              <a:rPr lang="en-IN" dirty="0"/>
              <a:t/>
            </a:r>
            <a:br>
              <a:rPr lang="en-IN" dirty="0"/>
            </a:br>
            <a:endParaRPr lang="en-IN" dirty="0"/>
          </a:p>
        </p:txBody>
      </p:sp>
      <p:sp>
        <p:nvSpPr>
          <p:cNvPr id="3" name="Content Placeholder 2"/>
          <p:cNvSpPr>
            <a:spLocks noGrp="1"/>
          </p:cNvSpPr>
          <p:nvPr>
            <p:ph idx="1"/>
          </p:nvPr>
        </p:nvSpPr>
        <p:spPr>
          <a:xfrm>
            <a:off x="1009443" y="1066800"/>
            <a:ext cx="7125112" cy="5257799"/>
          </a:xfrm>
        </p:spPr>
        <p:txBody>
          <a:bodyPr>
            <a:normAutofit lnSpcReduction="10000"/>
          </a:bodyPr>
          <a:lstStyle/>
          <a:p>
            <a:r>
              <a:rPr lang="en-IN" sz="2400" dirty="0" smtClean="0">
                <a:solidFill>
                  <a:schemeClr val="tx1"/>
                </a:solidFill>
                <a:latin typeface="+mj-lt"/>
              </a:rPr>
              <a:t>The </a:t>
            </a:r>
            <a:r>
              <a:rPr lang="en-IN" sz="2400" dirty="0">
                <a:solidFill>
                  <a:schemeClr val="tx1"/>
                </a:solidFill>
                <a:latin typeface="+mj-lt"/>
              </a:rPr>
              <a:t>characteristics of the black nose typically </a:t>
            </a:r>
            <a:r>
              <a:rPr lang="en-IN" sz="2400" dirty="0" smtClean="0">
                <a:solidFill>
                  <a:schemeClr val="tx1"/>
                </a:solidFill>
                <a:latin typeface="+mj-lt"/>
              </a:rPr>
              <a:t>include some </a:t>
            </a:r>
            <a:r>
              <a:rPr lang="en-IN" sz="2400" dirty="0">
                <a:solidFill>
                  <a:schemeClr val="tx1"/>
                </a:solidFill>
                <a:latin typeface="+mj-lt"/>
              </a:rPr>
              <a:t>degree of a flattened dorsum, as </a:t>
            </a:r>
            <a:r>
              <a:rPr lang="en-IN" sz="2400" dirty="0" smtClean="0">
                <a:solidFill>
                  <a:schemeClr val="tx1"/>
                </a:solidFill>
                <a:latin typeface="+mj-lt"/>
              </a:rPr>
              <a:t>well as </a:t>
            </a:r>
            <a:r>
              <a:rPr lang="en-IN" sz="2400" dirty="0">
                <a:solidFill>
                  <a:schemeClr val="tx1"/>
                </a:solidFill>
                <a:latin typeface="+mj-lt"/>
              </a:rPr>
              <a:t>a flat nasal tip and wide </a:t>
            </a:r>
            <a:r>
              <a:rPr lang="en-IN" sz="2400" dirty="0" err="1">
                <a:solidFill>
                  <a:schemeClr val="tx1"/>
                </a:solidFill>
                <a:latin typeface="+mj-lt"/>
              </a:rPr>
              <a:t>alae</a:t>
            </a:r>
            <a:r>
              <a:rPr lang="en-IN" sz="2400" dirty="0">
                <a:solidFill>
                  <a:schemeClr val="tx1"/>
                </a:solidFill>
                <a:latin typeface="+mj-lt"/>
              </a:rPr>
              <a:t>. </a:t>
            </a:r>
            <a:endParaRPr lang="en-IN" sz="2400" dirty="0" smtClean="0">
              <a:solidFill>
                <a:schemeClr val="tx1"/>
              </a:solidFill>
              <a:latin typeface="+mj-lt"/>
            </a:endParaRPr>
          </a:p>
          <a:p>
            <a:r>
              <a:rPr lang="en-IN" sz="2400" dirty="0" smtClean="0">
                <a:solidFill>
                  <a:schemeClr val="tx1"/>
                </a:solidFill>
                <a:latin typeface="+mj-lt"/>
              </a:rPr>
              <a:t>Tip </a:t>
            </a:r>
            <a:r>
              <a:rPr lang="en-IN" sz="2400" dirty="0">
                <a:solidFill>
                  <a:schemeClr val="tx1"/>
                </a:solidFill>
                <a:latin typeface="+mj-lt"/>
              </a:rPr>
              <a:t>projection </a:t>
            </a:r>
            <a:r>
              <a:rPr lang="en-IN" sz="2400" dirty="0" smtClean="0">
                <a:solidFill>
                  <a:schemeClr val="tx1"/>
                </a:solidFill>
                <a:latin typeface="+mj-lt"/>
              </a:rPr>
              <a:t>is often </a:t>
            </a:r>
            <a:r>
              <a:rPr lang="en-IN" sz="2400" dirty="0">
                <a:solidFill>
                  <a:schemeClr val="tx1"/>
                </a:solidFill>
                <a:latin typeface="+mj-lt"/>
              </a:rPr>
              <a:t>lacking and the </a:t>
            </a:r>
            <a:r>
              <a:rPr lang="en-IN" sz="2400" dirty="0" err="1">
                <a:solidFill>
                  <a:schemeClr val="tx1"/>
                </a:solidFill>
                <a:latin typeface="+mj-lt"/>
              </a:rPr>
              <a:t>columella</a:t>
            </a:r>
            <a:r>
              <a:rPr lang="en-IN" sz="2400" dirty="0">
                <a:solidFill>
                  <a:schemeClr val="tx1"/>
                </a:solidFill>
                <a:latin typeface="+mj-lt"/>
              </a:rPr>
              <a:t> is frequently retracted.</a:t>
            </a:r>
          </a:p>
          <a:p>
            <a:r>
              <a:rPr lang="en-IN" sz="2400" dirty="0">
                <a:solidFill>
                  <a:schemeClr val="tx1"/>
                </a:solidFill>
                <a:latin typeface="+mj-lt"/>
              </a:rPr>
              <a:t>Augmentation is commonly needed in </a:t>
            </a:r>
            <a:r>
              <a:rPr lang="en-IN" sz="2400" dirty="0" smtClean="0">
                <a:solidFill>
                  <a:schemeClr val="tx1"/>
                </a:solidFill>
                <a:latin typeface="+mj-lt"/>
              </a:rPr>
              <a:t>addition to </a:t>
            </a:r>
            <a:r>
              <a:rPr lang="en-IN" sz="2400" dirty="0">
                <a:solidFill>
                  <a:schemeClr val="tx1"/>
                </a:solidFill>
                <a:latin typeface="+mj-lt"/>
              </a:rPr>
              <a:t>alar base excision and lower l</a:t>
            </a:r>
            <a:r>
              <a:rPr lang="en-IN" sz="2400" dirty="0" smtClean="0">
                <a:solidFill>
                  <a:schemeClr val="tx1"/>
                </a:solidFill>
                <a:latin typeface="+mj-lt"/>
              </a:rPr>
              <a:t>ateral cartilage refinement</a:t>
            </a:r>
            <a:r>
              <a:rPr lang="en-IN" sz="2400" dirty="0">
                <a:solidFill>
                  <a:schemeClr val="tx1"/>
                </a:solidFill>
                <a:latin typeface="+mj-lt"/>
              </a:rPr>
              <a:t>. </a:t>
            </a:r>
            <a:endParaRPr lang="en-IN" sz="2400" dirty="0" smtClean="0">
              <a:solidFill>
                <a:schemeClr val="tx1"/>
              </a:solidFill>
              <a:latin typeface="+mj-lt"/>
            </a:endParaRPr>
          </a:p>
          <a:p>
            <a:r>
              <a:rPr lang="en-IN" sz="2400" dirty="0" smtClean="0">
                <a:solidFill>
                  <a:schemeClr val="tx1"/>
                </a:solidFill>
                <a:latin typeface="+mj-lt"/>
              </a:rPr>
              <a:t>The </a:t>
            </a:r>
            <a:r>
              <a:rPr lang="en-IN" sz="2400" dirty="0">
                <a:solidFill>
                  <a:schemeClr val="tx1"/>
                </a:solidFill>
                <a:latin typeface="+mj-lt"/>
              </a:rPr>
              <a:t>thick dorsal skin of the </a:t>
            </a:r>
            <a:r>
              <a:rPr lang="en-IN" sz="2400" dirty="0" smtClean="0">
                <a:solidFill>
                  <a:schemeClr val="tx1"/>
                </a:solidFill>
                <a:latin typeface="+mj-lt"/>
              </a:rPr>
              <a:t>black nose </a:t>
            </a:r>
            <a:r>
              <a:rPr lang="en-IN" sz="2400" dirty="0">
                <a:solidFill>
                  <a:schemeClr val="tx1"/>
                </a:solidFill>
                <a:latin typeface="+mj-lt"/>
              </a:rPr>
              <a:t>allows the choice of using bone, cartilage, </a:t>
            </a:r>
            <a:r>
              <a:rPr lang="en-IN" sz="2400" dirty="0" smtClean="0">
                <a:solidFill>
                  <a:schemeClr val="tx1"/>
                </a:solidFill>
                <a:latin typeface="+mj-lt"/>
              </a:rPr>
              <a:t>or even </a:t>
            </a:r>
            <a:r>
              <a:rPr lang="en-IN" sz="2400" dirty="0" err="1">
                <a:solidFill>
                  <a:schemeClr val="tx1"/>
                </a:solidFill>
                <a:latin typeface="+mj-lt"/>
              </a:rPr>
              <a:t>alloplast</a:t>
            </a:r>
            <a:r>
              <a:rPr lang="en-IN" sz="2400" dirty="0" smtClean="0">
                <a:solidFill>
                  <a:schemeClr val="tx1"/>
                </a:solidFill>
                <a:latin typeface="+mj-lt"/>
              </a:rPr>
              <a:t>.</a:t>
            </a:r>
          </a:p>
          <a:p>
            <a:r>
              <a:rPr lang="en-IN" sz="2400" dirty="0" smtClean="0">
                <a:solidFill>
                  <a:schemeClr val="tx1"/>
                </a:solidFill>
                <a:latin typeface="+mj-lt"/>
              </a:rPr>
              <a:t>Tip </a:t>
            </a:r>
            <a:r>
              <a:rPr lang="en-IN" sz="2400" dirty="0">
                <a:solidFill>
                  <a:schemeClr val="tx1"/>
                </a:solidFill>
                <a:latin typeface="+mj-lt"/>
              </a:rPr>
              <a:t>projection as well as </a:t>
            </a:r>
            <a:r>
              <a:rPr lang="en-IN" sz="2400" dirty="0" err="1" smtClean="0">
                <a:solidFill>
                  <a:schemeClr val="tx1"/>
                </a:solidFill>
                <a:latin typeface="+mj-lt"/>
              </a:rPr>
              <a:t>columellar</a:t>
            </a:r>
            <a:r>
              <a:rPr lang="en-IN" sz="2400" dirty="0">
                <a:solidFill>
                  <a:schemeClr val="tx1"/>
                </a:solidFill>
                <a:latin typeface="+mj-lt"/>
              </a:rPr>
              <a:t> </a:t>
            </a:r>
            <a:r>
              <a:rPr lang="en-IN" sz="2400" dirty="0" smtClean="0">
                <a:solidFill>
                  <a:schemeClr val="tx1"/>
                </a:solidFill>
                <a:latin typeface="+mj-lt"/>
              </a:rPr>
              <a:t>retraction </a:t>
            </a:r>
            <a:r>
              <a:rPr lang="en-IN" sz="2400" dirty="0">
                <a:solidFill>
                  <a:schemeClr val="tx1"/>
                </a:solidFill>
                <a:latin typeface="+mj-lt"/>
              </a:rPr>
              <a:t>are best corrected with cartilage grafts.</a:t>
            </a:r>
          </a:p>
        </p:txBody>
      </p:sp>
    </p:spTree>
    <p:extLst>
      <p:ext uri="{BB962C8B-B14F-4D97-AF65-F5344CB8AC3E}">
        <p14:creationId xmlns="" xmlns:p14="http://schemas.microsoft.com/office/powerpoint/2010/main" val="3983078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2362200" y="6019800"/>
            <a:ext cx="4157663" cy="685800"/>
          </a:xfrm>
        </p:spPr>
        <p:txBody>
          <a:bodyPr lIns="92075" tIns="46038" rIns="92075" bIns="46038" anchor="ctr">
            <a:normAutofit/>
          </a:bodyPr>
          <a:lstStyle/>
          <a:p>
            <a:pPr eaLnBrk="1" fontAlgn="auto" hangingPunct="1">
              <a:spcAft>
                <a:spcPts val="0"/>
              </a:spcAft>
              <a:defRPr/>
            </a:pPr>
            <a:r>
              <a:rPr lang="en-US" dirty="0" smtClean="0">
                <a:solidFill>
                  <a:schemeClr val="tx1"/>
                </a:solidFill>
              </a:rPr>
              <a:t>          (Blood supply)</a:t>
            </a:r>
          </a:p>
        </p:txBody>
      </p:sp>
      <p:pic>
        <p:nvPicPr>
          <p:cNvPr id="26627" name="Picture 2"/>
          <p:cNvPicPr>
            <a:picLocks noGrp="1" noChangeAspect="1" noChangeArrowheads="1"/>
          </p:cNvPicPr>
          <p:nvPr>
            <p:ph idx="4294967295"/>
          </p:nvPr>
        </p:nvPicPr>
        <p:blipFill>
          <a:blip r:embed="rId2">
            <a:extLst>
              <a:ext uri="{28A0092B-C50C-407E-A947-70E740481C1C}">
                <a14:useLocalDpi xmlns="" xmlns:a14="http://schemas.microsoft.com/office/drawing/2010/main" val="0"/>
              </a:ext>
            </a:extLst>
          </a:blip>
          <a:srcRect l="6776"/>
          <a:stretch>
            <a:fillRect/>
          </a:stretch>
        </p:blipFill>
        <p:spPr>
          <a:xfrm>
            <a:off x="1752600" y="914400"/>
            <a:ext cx="6553200" cy="5141913"/>
          </a:xfrm>
        </p:spPr>
      </p:pic>
      <p:sp>
        <p:nvSpPr>
          <p:cNvPr id="5" name="Rectangle 2"/>
          <p:cNvSpPr txBox="1">
            <a:spLocks/>
          </p:cNvSpPr>
          <p:nvPr/>
        </p:nvSpPr>
        <p:spPr>
          <a:xfrm>
            <a:off x="304800" y="152400"/>
            <a:ext cx="2209800" cy="914400"/>
          </a:xfrm>
          <a:prstGeom prst="rect">
            <a:avLst/>
          </a:prstGeom>
        </p:spPr>
        <p:txBody>
          <a:bodyPr lIns="92075" tIns="46038" rIns="92075" bIns="46038"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fontAlgn="auto" hangingPunct="1">
              <a:spcAft>
                <a:spcPts val="0"/>
              </a:spcAft>
              <a:defRPr/>
            </a:pPr>
            <a:endParaRPr kumimoji="1" lang="en-US" dirty="0">
              <a:ln/>
              <a:gradFill>
                <a:gsLst>
                  <a:gs pos="0">
                    <a:schemeClr val="tx2">
                      <a:lumMod val="90000"/>
                    </a:schemeClr>
                  </a:gs>
                  <a:gs pos="50000">
                    <a:schemeClr val="tx2">
                      <a:lumMod val="50000"/>
                    </a:schemeClr>
                  </a:gs>
                  <a:gs pos="100000">
                    <a:schemeClr val="tx2">
                      <a:lumMod val="25000"/>
                    </a:schemeClr>
                  </a:gs>
                </a:gsLst>
                <a:lin ang="5400000" scaled="0"/>
              </a:gradFill>
              <a:latin typeface="+mj-lt"/>
              <a:ea typeface="+mj-ea"/>
              <a:cs typeface="+mj-cs"/>
            </a:endParaRPr>
          </a:p>
        </p:txBody>
      </p:sp>
      <p:sp>
        <p:nvSpPr>
          <p:cNvPr id="2" name="Rectangle 1"/>
          <p:cNvSpPr/>
          <p:nvPr/>
        </p:nvSpPr>
        <p:spPr>
          <a:xfrm>
            <a:off x="228600" y="152400"/>
            <a:ext cx="2895600" cy="646331"/>
          </a:xfrm>
          <a:prstGeom prst="rect">
            <a:avLst/>
          </a:prstGeom>
        </p:spPr>
        <p:txBody>
          <a:bodyPr wrap="square">
            <a:spAutoFit/>
          </a:bodyPr>
          <a:lstStyle/>
          <a:p>
            <a:pPr>
              <a:defRPr/>
            </a:pPr>
            <a:r>
              <a:rPr kumimoji="1" lang="en-US" sz="3600" b="1" dirty="0">
                <a:ln/>
                <a:latin typeface="Arial" pitchFamily="34" charset="0"/>
                <a:cs typeface="Arial" pitchFamily="34" charset="0"/>
              </a:rPr>
              <a:t>ANATOMY</a:t>
            </a:r>
          </a:p>
        </p:txBody>
      </p:sp>
    </p:spTree>
    <p:extLst>
      <p:ext uri="{BB962C8B-B14F-4D97-AF65-F5344CB8AC3E}">
        <p14:creationId xmlns="" xmlns:p14="http://schemas.microsoft.com/office/powerpoint/2010/main" val="189256461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220"/>
            <a:ext cx="7125113" cy="924475"/>
          </a:xfrm>
        </p:spPr>
        <p:txBody>
          <a:bodyPr/>
          <a:lstStyle/>
          <a:p>
            <a:r>
              <a:rPr lang="en-IN" sz="3600" b="1" dirty="0">
                <a:solidFill>
                  <a:schemeClr val="tx1"/>
                </a:solidFill>
              </a:rPr>
              <a:t>Reshaping of N</a:t>
            </a:r>
            <a:r>
              <a:rPr lang="en-IN" sz="3600" b="1" dirty="0" smtClean="0">
                <a:solidFill>
                  <a:schemeClr val="tx1"/>
                </a:solidFill>
              </a:rPr>
              <a:t>asal Bones</a:t>
            </a:r>
            <a:endParaRPr lang="en-IN" sz="3600" b="1" dirty="0">
              <a:solidFill>
                <a:schemeClr val="tx1"/>
              </a:solidFill>
            </a:endParaRPr>
          </a:p>
        </p:txBody>
      </p:sp>
      <p:sp>
        <p:nvSpPr>
          <p:cNvPr id="3" name="Content Placeholder 2"/>
          <p:cNvSpPr>
            <a:spLocks noGrp="1"/>
          </p:cNvSpPr>
          <p:nvPr>
            <p:ph idx="1"/>
          </p:nvPr>
        </p:nvSpPr>
        <p:spPr>
          <a:xfrm>
            <a:off x="457200" y="1143000"/>
            <a:ext cx="7924800" cy="5715000"/>
          </a:xfrm>
        </p:spPr>
        <p:txBody>
          <a:bodyPr>
            <a:normAutofit lnSpcReduction="10000"/>
          </a:bodyPr>
          <a:lstStyle/>
          <a:p>
            <a:pPr marL="0" indent="0">
              <a:buNone/>
            </a:pPr>
            <a:r>
              <a:rPr lang="en-IN" sz="2800" b="1" dirty="0">
                <a:solidFill>
                  <a:srgbClr val="FF0000"/>
                </a:solidFill>
                <a:latin typeface="+mj-lt"/>
              </a:rPr>
              <a:t>Osteotomies</a:t>
            </a:r>
          </a:p>
          <a:p>
            <a:r>
              <a:rPr lang="en-IN" sz="2400" dirty="0">
                <a:solidFill>
                  <a:schemeClr val="tx1"/>
                </a:solidFill>
                <a:latin typeface="+mj-lt"/>
              </a:rPr>
              <a:t>Several techniques exist for performing osteotomies, including medial, lateral, transverse, or a combination of the above. </a:t>
            </a:r>
            <a:endParaRPr lang="en-IN" sz="2400" dirty="0" smtClean="0">
              <a:solidFill>
                <a:schemeClr val="tx1"/>
              </a:solidFill>
              <a:latin typeface="+mj-lt"/>
            </a:endParaRPr>
          </a:p>
          <a:p>
            <a:r>
              <a:rPr lang="en-IN" sz="2400" dirty="0" smtClean="0">
                <a:solidFill>
                  <a:schemeClr val="tx1"/>
                </a:solidFill>
                <a:latin typeface="+mj-lt"/>
              </a:rPr>
              <a:t>These </a:t>
            </a:r>
            <a:r>
              <a:rPr lang="en-IN" sz="2400" dirty="0">
                <a:solidFill>
                  <a:schemeClr val="tx1"/>
                </a:solidFill>
                <a:latin typeface="+mj-lt"/>
              </a:rPr>
              <a:t>can be performed via an external or internal approach, depending on surgeon preference.</a:t>
            </a:r>
          </a:p>
          <a:p>
            <a:r>
              <a:rPr lang="en-IN" sz="2400" dirty="0">
                <a:solidFill>
                  <a:schemeClr val="tx1"/>
                </a:solidFill>
                <a:latin typeface="+mj-lt"/>
              </a:rPr>
              <a:t>Osteotomies are generally performed for the following reasons:</a:t>
            </a:r>
          </a:p>
          <a:p>
            <a:pPr>
              <a:buFont typeface="+mj-lt"/>
              <a:buAutoNum type="arabicPeriod"/>
            </a:pPr>
            <a:r>
              <a:rPr lang="en-IN" sz="2400" dirty="0">
                <a:solidFill>
                  <a:schemeClr val="tx1"/>
                </a:solidFill>
                <a:latin typeface="+mj-lt"/>
              </a:rPr>
              <a:t>To narrow the lateral walls of the </a:t>
            </a:r>
            <a:r>
              <a:rPr lang="en-IN" sz="2400" dirty="0" smtClean="0">
                <a:solidFill>
                  <a:schemeClr val="tx1"/>
                </a:solidFill>
                <a:latin typeface="+mj-lt"/>
              </a:rPr>
              <a:t>nose</a:t>
            </a:r>
            <a:endParaRPr lang="en-IN" sz="2400" dirty="0">
              <a:solidFill>
                <a:schemeClr val="tx1"/>
              </a:solidFill>
              <a:latin typeface="+mj-lt"/>
            </a:endParaRPr>
          </a:p>
          <a:p>
            <a:pPr>
              <a:buFont typeface="+mj-lt"/>
              <a:buAutoNum type="arabicPeriod"/>
            </a:pPr>
            <a:r>
              <a:rPr lang="en-IN" sz="2400" dirty="0">
                <a:solidFill>
                  <a:schemeClr val="tx1"/>
                </a:solidFill>
                <a:latin typeface="+mj-lt"/>
              </a:rPr>
              <a:t>To close an open-roof deformity (after dorsal hump reduction</a:t>
            </a:r>
            <a:r>
              <a:rPr lang="en-IN" sz="2400" dirty="0" smtClean="0">
                <a:solidFill>
                  <a:schemeClr val="tx1"/>
                </a:solidFill>
                <a:latin typeface="+mj-lt"/>
              </a:rPr>
              <a:t>)</a:t>
            </a:r>
          </a:p>
          <a:p>
            <a:pPr>
              <a:buFont typeface="+mj-lt"/>
              <a:buAutoNum type="arabicPeriod"/>
            </a:pPr>
            <a:r>
              <a:rPr lang="en-IN" sz="2400" dirty="0" smtClean="0">
                <a:solidFill>
                  <a:schemeClr val="tx1"/>
                </a:solidFill>
                <a:latin typeface="+mj-lt"/>
              </a:rPr>
              <a:t>To </a:t>
            </a:r>
            <a:r>
              <a:rPr lang="en-IN" sz="2400" dirty="0">
                <a:solidFill>
                  <a:schemeClr val="tx1"/>
                </a:solidFill>
                <a:latin typeface="+mj-lt"/>
              </a:rPr>
              <a:t>create symmetry by allowing for straightening of the nasal bony framework.</a:t>
            </a:r>
          </a:p>
          <a:p>
            <a:endParaRPr lang="en-IN" dirty="0"/>
          </a:p>
        </p:txBody>
      </p:sp>
    </p:spTree>
    <p:extLst>
      <p:ext uri="{BB962C8B-B14F-4D97-AF65-F5344CB8AC3E}">
        <p14:creationId xmlns="" xmlns:p14="http://schemas.microsoft.com/office/powerpoint/2010/main" val="412123790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00" y="838200"/>
            <a:ext cx="1886155" cy="924475"/>
          </a:xfrm>
        </p:spPr>
        <p:txBody>
          <a:bodyPr/>
          <a:lstStyle/>
          <a:p>
            <a:endParaRPr lang="en-IN" dirty="0"/>
          </a:p>
        </p:txBody>
      </p:sp>
      <p:sp>
        <p:nvSpPr>
          <p:cNvPr id="3" name="Content Placeholder 2"/>
          <p:cNvSpPr>
            <a:spLocks noGrp="1"/>
          </p:cNvSpPr>
          <p:nvPr>
            <p:ph idx="1"/>
          </p:nvPr>
        </p:nvSpPr>
        <p:spPr>
          <a:xfrm>
            <a:off x="381000" y="304800"/>
            <a:ext cx="8305800" cy="6400799"/>
          </a:xfrm>
        </p:spPr>
        <p:txBody>
          <a:bodyPr>
            <a:normAutofit lnSpcReduction="10000"/>
          </a:bodyPr>
          <a:lstStyle/>
          <a:p>
            <a:r>
              <a:rPr lang="en-IN" sz="2800" b="1" dirty="0">
                <a:solidFill>
                  <a:srgbClr val="FF0000"/>
                </a:solidFill>
                <a:latin typeface="+mj-lt"/>
              </a:rPr>
              <a:t>Contraindications</a:t>
            </a:r>
            <a:r>
              <a:rPr lang="en-IN" sz="2400" dirty="0">
                <a:solidFill>
                  <a:schemeClr val="tx1"/>
                </a:solidFill>
                <a:latin typeface="+mj-lt"/>
              </a:rPr>
              <a:t> include patients with short nasal bones, elderly patients with </a:t>
            </a:r>
            <a:r>
              <a:rPr lang="en-IN" sz="2400" dirty="0" smtClean="0">
                <a:solidFill>
                  <a:schemeClr val="tx1"/>
                </a:solidFill>
                <a:latin typeface="+mj-lt"/>
              </a:rPr>
              <a:t>thin fragile </a:t>
            </a:r>
            <a:r>
              <a:rPr lang="en-IN" sz="2400" dirty="0">
                <a:solidFill>
                  <a:schemeClr val="tx1"/>
                </a:solidFill>
                <a:latin typeface="+mj-lt"/>
              </a:rPr>
              <a:t>nasal bones, and patients with heavy </a:t>
            </a:r>
            <a:r>
              <a:rPr lang="en-IN" sz="2400" dirty="0" smtClean="0">
                <a:solidFill>
                  <a:schemeClr val="tx1"/>
                </a:solidFill>
                <a:latin typeface="+mj-lt"/>
              </a:rPr>
              <a:t>eye glasses.</a:t>
            </a:r>
            <a:endParaRPr lang="en-IN" sz="2400" dirty="0">
              <a:solidFill>
                <a:schemeClr val="tx1"/>
              </a:solidFill>
              <a:latin typeface="+mj-lt"/>
            </a:endParaRPr>
          </a:p>
          <a:p>
            <a:r>
              <a:rPr lang="en-IN" sz="2800" b="1" dirty="0">
                <a:solidFill>
                  <a:srgbClr val="FF0000"/>
                </a:solidFill>
                <a:latin typeface="+mj-lt"/>
              </a:rPr>
              <a:t>Lateral osteotomies </a:t>
            </a:r>
            <a:r>
              <a:rPr lang="en-IN" sz="2400" dirty="0">
                <a:solidFill>
                  <a:schemeClr val="tx1"/>
                </a:solidFill>
                <a:latin typeface="+mj-lt"/>
              </a:rPr>
              <a:t>may be performed as </a:t>
            </a:r>
            <a:r>
              <a:rPr lang="en-IN" sz="2400" dirty="0" smtClean="0">
                <a:solidFill>
                  <a:schemeClr val="tx1"/>
                </a:solidFill>
                <a:latin typeface="+mj-lt"/>
              </a:rPr>
              <a:t>low-to-high, low-to-low, or </a:t>
            </a:r>
            <a:r>
              <a:rPr lang="en-IN" sz="2400" dirty="0">
                <a:solidFill>
                  <a:schemeClr val="tx1"/>
                </a:solidFill>
                <a:latin typeface="+mj-lt"/>
              </a:rPr>
              <a:t>as  </a:t>
            </a:r>
            <a:r>
              <a:rPr lang="en-IN" sz="2400" dirty="0" smtClean="0">
                <a:solidFill>
                  <a:schemeClr val="tx1"/>
                </a:solidFill>
                <a:latin typeface="+mj-lt"/>
              </a:rPr>
              <a:t>a double level</a:t>
            </a:r>
          </a:p>
          <a:p>
            <a:r>
              <a:rPr lang="en-IN" sz="2400" dirty="0" smtClean="0">
                <a:solidFill>
                  <a:schemeClr val="tx1"/>
                </a:solidFill>
                <a:latin typeface="+mj-lt"/>
              </a:rPr>
              <a:t>Furthermore</a:t>
            </a:r>
            <a:r>
              <a:rPr lang="en-IN" sz="2400" dirty="0">
                <a:solidFill>
                  <a:schemeClr val="tx1"/>
                </a:solidFill>
                <a:latin typeface="+mj-lt"/>
              </a:rPr>
              <a:t>, they may be combined with medial, transverse, or greenstick fractures of the upper bony segment. </a:t>
            </a:r>
            <a:endParaRPr lang="en-IN" sz="2400" dirty="0" smtClean="0">
              <a:solidFill>
                <a:schemeClr val="tx1"/>
              </a:solidFill>
              <a:latin typeface="+mj-lt"/>
            </a:endParaRPr>
          </a:p>
          <a:p>
            <a:r>
              <a:rPr lang="en-IN" sz="2400" dirty="0" smtClean="0">
                <a:solidFill>
                  <a:schemeClr val="tx1"/>
                </a:solidFill>
                <a:latin typeface="+mj-lt"/>
              </a:rPr>
              <a:t>Regardless </a:t>
            </a:r>
            <a:r>
              <a:rPr lang="en-IN" sz="2400" dirty="0">
                <a:solidFill>
                  <a:schemeClr val="tx1"/>
                </a:solidFill>
                <a:latin typeface="+mj-lt"/>
              </a:rPr>
              <a:t>of the technique used, however, it is paramount to </a:t>
            </a:r>
            <a:r>
              <a:rPr lang="en-IN" sz="2400" b="1" dirty="0">
                <a:solidFill>
                  <a:srgbClr val="990033"/>
                </a:solidFill>
                <a:latin typeface="+mj-lt"/>
              </a:rPr>
              <a:t>preserve Webster triangle</a:t>
            </a:r>
            <a:r>
              <a:rPr lang="en-IN" sz="2400" dirty="0">
                <a:solidFill>
                  <a:schemeClr val="tx1"/>
                </a:solidFill>
                <a:latin typeface="+mj-lt"/>
              </a:rPr>
              <a:t>. </a:t>
            </a:r>
            <a:endParaRPr lang="en-IN" sz="2400" dirty="0" smtClean="0">
              <a:solidFill>
                <a:schemeClr val="tx1"/>
              </a:solidFill>
              <a:latin typeface="+mj-lt"/>
            </a:endParaRPr>
          </a:p>
          <a:p>
            <a:r>
              <a:rPr lang="en-IN" sz="2400" dirty="0" smtClean="0">
                <a:solidFill>
                  <a:schemeClr val="tx1"/>
                </a:solidFill>
                <a:latin typeface="+mj-lt"/>
              </a:rPr>
              <a:t>This </a:t>
            </a:r>
            <a:r>
              <a:rPr lang="en-IN" sz="2400" dirty="0">
                <a:solidFill>
                  <a:schemeClr val="tx1"/>
                </a:solidFill>
                <a:latin typeface="+mj-lt"/>
              </a:rPr>
              <a:t>bony triangular area of the caudal aspect of the maxillary frontal process near the internal valve is necessary for internal nasal valve support. </a:t>
            </a:r>
            <a:endParaRPr lang="en-IN" sz="2400" dirty="0" smtClean="0">
              <a:solidFill>
                <a:schemeClr val="tx1"/>
              </a:solidFill>
              <a:latin typeface="+mj-lt"/>
            </a:endParaRPr>
          </a:p>
          <a:p>
            <a:r>
              <a:rPr lang="en-IN" sz="2400" dirty="0" smtClean="0">
                <a:solidFill>
                  <a:schemeClr val="tx1"/>
                </a:solidFill>
                <a:latin typeface="+mj-lt"/>
              </a:rPr>
              <a:t>Preservation </a:t>
            </a:r>
            <a:r>
              <a:rPr lang="en-IN" sz="2400" dirty="0">
                <a:solidFill>
                  <a:schemeClr val="tx1"/>
                </a:solidFill>
                <a:latin typeface="+mj-lt"/>
              </a:rPr>
              <a:t>of this triangle prevents functional nasal airway obstruction from internal valve </a:t>
            </a:r>
            <a:r>
              <a:rPr lang="en-IN" sz="2400" dirty="0" smtClean="0">
                <a:solidFill>
                  <a:schemeClr val="tx1"/>
                </a:solidFill>
                <a:latin typeface="+mj-lt"/>
              </a:rPr>
              <a:t>collapse.</a:t>
            </a:r>
            <a:endParaRPr lang="en-IN" sz="2400" dirty="0">
              <a:solidFill>
                <a:schemeClr val="tx1"/>
              </a:solidFill>
              <a:latin typeface="+mj-lt"/>
            </a:endParaRPr>
          </a:p>
          <a:p>
            <a:endParaRPr lang="en-IN" dirty="0"/>
          </a:p>
        </p:txBody>
      </p:sp>
    </p:spTree>
    <p:extLst>
      <p:ext uri="{BB962C8B-B14F-4D97-AF65-F5344CB8AC3E}">
        <p14:creationId xmlns="" xmlns:p14="http://schemas.microsoft.com/office/powerpoint/2010/main" val="312898486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endParaRPr lang="en-IN" dirty="0"/>
          </a:p>
        </p:txBody>
      </p:sp>
      <p:pic>
        <p:nvPicPr>
          <p:cNvPr id="1741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838200"/>
            <a:ext cx="4419600"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65885039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0" y="762000"/>
            <a:ext cx="1428955" cy="924475"/>
          </a:xfrm>
        </p:spPr>
        <p:txBody>
          <a:bodyPr/>
          <a:lstStyle/>
          <a:p>
            <a:endParaRPr lang="en-IN" dirty="0"/>
          </a:p>
        </p:txBody>
      </p:sp>
      <p:sp>
        <p:nvSpPr>
          <p:cNvPr id="3" name="Content Placeholder 2"/>
          <p:cNvSpPr>
            <a:spLocks noGrp="1"/>
          </p:cNvSpPr>
          <p:nvPr>
            <p:ph idx="1"/>
          </p:nvPr>
        </p:nvSpPr>
        <p:spPr>
          <a:xfrm>
            <a:off x="838200" y="838200"/>
            <a:ext cx="7848600" cy="5020599"/>
          </a:xfrm>
        </p:spPr>
        <p:txBody>
          <a:bodyPr>
            <a:normAutofit/>
          </a:bodyPr>
          <a:lstStyle/>
          <a:p>
            <a:pPr marL="0" indent="0">
              <a:buNone/>
            </a:pPr>
            <a:r>
              <a:rPr lang="en-IN" sz="3000" b="1" dirty="0">
                <a:solidFill>
                  <a:srgbClr val="FF0000"/>
                </a:solidFill>
                <a:latin typeface="+mj-lt"/>
              </a:rPr>
              <a:t>A </a:t>
            </a:r>
            <a:r>
              <a:rPr lang="en-IN" sz="3000" b="1" dirty="0" smtClean="0">
                <a:solidFill>
                  <a:srgbClr val="FF0000"/>
                </a:solidFill>
                <a:latin typeface="+mj-lt"/>
              </a:rPr>
              <a:t>Low-to-High </a:t>
            </a:r>
            <a:r>
              <a:rPr lang="en-IN" sz="3000" b="1" dirty="0">
                <a:solidFill>
                  <a:srgbClr val="FF0000"/>
                </a:solidFill>
                <a:latin typeface="+mj-lt"/>
              </a:rPr>
              <a:t>O</a:t>
            </a:r>
            <a:r>
              <a:rPr lang="en-IN" sz="3000" b="1" dirty="0" smtClean="0">
                <a:solidFill>
                  <a:srgbClr val="FF0000"/>
                </a:solidFill>
                <a:latin typeface="+mj-lt"/>
              </a:rPr>
              <a:t>steotomy </a:t>
            </a:r>
          </a:p>
          <a:p>
            <a:r>
              <a:rPr lang="en-IN" sz="2400" dirty="0" smtClean="0">
                <a:solidFill>
                  <a:schemeClr val="tx1"/>
                </a:solidFill>
                <a:latin typeface="+mj-lt"/>
              </a:rPr>
              <a:t>Begins </a:t>
            </a:r>
            <a:r>
              <a:rPr lang="en-IN" sz="2400" dirty="0">
                <a:solidFill>
                  <a:schemeClr val="tx1"/>
                </a:solidFill>
                <a:latin typeface="+mj-lt"/>
              </a:rPr>
              <a:t>low at the </a:t>
            </a:r>
            <a:r>
              <a:rPr lang="en-IN" sz="2400" dirty="0" err="1">
                <a:solidFill>
                  <a:schemeClr val="tx1"/>
                </a:solidFill>
                <a:latin typeface="+mj-lt"/>
              </a:rPr>
              <a:t>pyriform</a:t>
            </a:r>
            <a:r>
              <a:rPr lang="en-IN" sz="2400" dirty="0">
                <a:solidFill>
                  <a:schemeClr val="tx1"/>
                </a:solidFill>
                <a:latin typeface="+mj-lt"/>
              </a:rPr>
              <a:t> aperture and ends </a:t>
            </a:r>
            <a:r>
              <a:rPr lang="en-IN" sz="2400" dirty="0" smtClean="0">
                <a:solidFill>
                  <a:schemeClr val="tx1"/>
                </a:solidFill>
                <a:latin typeface="+mj-lt"/>
              </a:rPr>
              <a:t>high medially </a:t>
            </a:r>
            <a:r>
              <a:rPr lang="en-IN" sz="2400" dirty="0">
                <a:solidFill>
                  <a:schemeClr val="tx1"/>
                </a:solidFill>
                <a:latin typeface="+mj-lt"/>
              </a:rPr>
              <a:t>on the </a:t>
            </a:r>
            <a:r>
              <a:rPr lang="en-IN" sz="2400" dirty="0" smtClean="0">
                <a:solidFill>
                  <a:schemeClr val="tx1"/>
                </a:solidFill>
                <a:latin typeface="+mj-lt"/>
              </a:rPr>
              <a:t>dorsum</a:t>
            </a:r>
          </a:p>
          <a:p>
            <a:r>
              <a:rPr lang="en-IN" sz="2400" dirty="0" smtClean="0">
                <a:solidFill>
                  <a:schemeClr val="tx1"/>
                </a:solidFill>
                <a:latin typeface="+mj-lt"/>
              </a:rPr>
              <a:t>The </a:t>
            </a:r>
            <a:r>
              <a:rPr lang="en-IN" sz="2400" dirty="0">
                <a:solidFill>
                  <a:schemeClr val="tx1"/>
                </a:solidFill>
                <a:latin typeface="+mj-lt"/>
              </a:rPr>
              <a:t>nasal bones are then </a:t>
            </a:r>
            <a:r>
              <a:rPr lang="en-IN" sz="2400" dirty="0" err="1">
                <a:solidFill>
                  <a:schemeClr val="tx1"/>
                </a:solidFill>
                <a:latin typeface="+mj-lt"/>
              </a:rPr>
              <a:t>medialized</a:t>
            </a:r>
            <a:r>
              <a:rPr lang="en-IN" sz="2400" dirty="0">
                <a:solidFill>
                  <a:schemeClr val="tx1"/>
                </a:solidFill>
                <a:latin typeface="+mj-lt"/>
              </a:rPr>
              <a:t> by a gentle greenstick fracture along predictable fracture patterns obtained based on nasal bone </a:t>
            </a:r>
            <a:r>
              <a:rPr lang="en-IN" sz="2400" dirty="0" smtClean="0">
                <a:solidFill>
                  <a:schemeClr val="tx1"/>
                </a:solidFill>
                <a:latin typeface="+mj-lt"/>
              </a:rPr>
              <a:t>thickness. </a:t>
            </a:r>
          </a:p>
          <a:p>
            <a:r>
              <a:rPr lang="en-IN" sz="2400" dirty="0" smtClean="0">
                <a:solidFill>
                  <a:schemeClr val="tx1"/>
                </a:solidFill>
                <a:latin typeface="+mj-lt"/>
              </a:rPr>
              <a:t>Thicker </a:t>
            </a:r>
            <a:r>
              <a:rPr lang="en-IN" sz="2400" dirty="0">
                <a:solidFill>
                  <a:schemeClr val="tx1"/>
                </a:solidFill>
                <a:latin typeface="+mj-lt"/>
              </a:rPr>
              <a:t>nasal bones may require a separate superior oblique osteotomy in order to mobilize them enough to be </a:t>
            </a:r>
            <a:r>
              <a:rPr lang="en-IN" sz="2400" dirty="0" err="1">
                <a:solidFill>
                  <a:schemeClr val="tx1"/>
                </a:solidFill>
                <a:latin typeface="+mj-lt"/>
              </a:rPr>
              <a:t>greensticked</a:t>
            </a:r>
            <a:r>
              <a:rPr lang="en-IN" sz="2400" dirty="0">
                <a:solidFill>
                  <a:schemeClr val="tx1"/>
                </a:solidFill>
                <a:latin typeface="+mj-lt"/>
              </a:rPr>
              <a:t>.</a:t>
            </a:r>
          </a:p>
          <a:p>
            <a:endParaRPr lang="en-IN" dirty="0"/>
          </a:p>
        </p:txBody>
      </p:sp>
    </p:spTree>
    <p:extLst>
      <p:ext uri="{BB962C8B-B14F-4D97-AF65-F5344CB8AC3E}">
        <p14:creationId xmlns="" xmlns:p14="http://schemas.microsoft.com/office/powerpoint/2010/main" val="236925506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371600" y="609600"/>
            <a:ext cx="7124700" cy="3124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00400" y="4343400"/>
            <a:ext cx="3841116" cy="523220"/>
          </a:xfrm>
          <a:prstGeom prst="rect">
            <a:avLst/>
          </a:prstGeom>
        </p:spPr>
        <p:txBody>
          <a:bodyPr wrap="none">
            <a:spAutoFit/>
          </a:bodyPr>
          <a:lstStyle/>
          <a:p>
            <a:r>
              <a:rPr lang="en-IN" dirty="0" smtClean="0"/>
              <a:t> </a:t>
            </a:r>
            <a:r>
              <a:rPr lang="en-IN" sz="2800" dirty="0">
                <a:latin typeface="+mj-lt"/>
              </a:rPr>
              <a:t>Low to </a:t>
            </a:r>
            <a:r>
              <a:rPr lang="en-IN" sz="2800" dirty="0" smtClean="0">
                <a:latin typeface="+mj-lt"/>
              </a:rPr>
              <a:t>high osteotomy</a:t>
            </a:r>
            <a:endParaRPr lang="en-IN" sz="2800" dirty="0">
              <a:latin typeface="+mj-lt"/>
            </a:endParaRPr>
          </a:p>
        </p:txBody>
      </p:sp>
    </p:spTree>
    <p:extLst>
      <p:ext uri="{BB962C8B-B14F-4D97-AF65-F5344CB8AC3E}">
        <p14:creationId xmlns="" xmlns:p14="http://schemas.microsoft.com/office/powerpoint/2010/main" val="282150771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9800" y="914400"/>
            <a:ext cx="666955" cy="924475"/>
          </a:xfrm>
        </p:spPr>
        <p:txBody>
          <a:bodyPr/>
          <a:lstStyle/>
          <a:p>
            <a:endParaRPr lang="en-IN" dirty="0"/>
          </a:p>
        </p:txBody>
      </p:sp>
      <p:sp>
        <p:nvSpPr>
          <p:cNvPr id="3" name="Content Placeholder 2"/>
          <p:cNvSpPr>
            <a:spLocks noGrp="1"/>
          </p:cNvSpPr>
          <p:nvPr>
            <p:ph idx="1"/>
          </p:nvPr>
        </p:nvSpPr>
        <p:spPr>
          <a:xfrm>
            <a:off x="762000" y="685800"/>
            <a:ext cx="7772400" cy="5715000"/>
          </a:xfrm>
        </p:spPr>
        <p:txBody>
          <a:bodyPr>
            <a:normAutofit/>
          </a:bodyPr>
          <a:lstStyle/>
          <a:p>
            <a:pPr marL="0" indent="0">
              <a:buNone/>
            </a:pPr>
            <a:r>
              <a:rPr lang="en-IN" sz="2800" b="1" dirty="0">
                <a:solidFill>
                  <a:srgbClr val="FF0000"/>
                </a:solidFill>
                <a:latin typeface="+mj-lt"/>
              </a:rPr>
              <a:t>A </a:t>
            </a:r>
            <a:r>
              <a:rPr lang="en-IN" sz="2800" b="1" dirty="0" smtClean="0">
                <a:solidFill>
                  <a:srgbClr val="FF0000"/>
                </a:solidFill>
                <a:latin typeface="+mj-lt"/>
              </a:rPr>
              <a:t>Low-to-Low Osteotomy</a:t>
            </a:r>
          </a:p>
          <a:p>
            <a:r>
              <a:rPr lang="en-IN" sz="2400" dirty="0" smtClean="0">
                <a:solidFill>
                  <a:schemeClr val="tx1"/>
                </a:solidFill>
                <a:latin typeface="+mj-lt"/>
              </a:rPr>
              <a:t>Starts </a:t>
            </a:r>
            <a:r>
              <a:rPr lang="en-IN" sz="2400" dirty="0">
                <a:solidFill>
                  <a:schemeClr val="tx1"/>
                </a:solidFill>
                <a:latin typeface="+mj-lt"/>
              </a:rPr>
              <a:t>low along the </a:t>
            </a:r>
            <a:r>
              <a:rPr lang="en-IN" sz="2400" dirty="0" err="1">
                <a:solidFill>
                  <a:schemeClr val="tx1"/>
                </a:solidFill>
                <a:latin typeface="+mj-lt"/>
              </a:rPr>
              <a:t>pyriform</a:t>
            </a:r>
            <a:r>
              <a:rPr lang="en-IN" sz="2400" dirty="0">
                <a:solidFill>
                  <a:schemeClr val="tx1"/>
                </a:solidFill>
                <a:latin typeface="+mj-lt"/>
              </a:rPr>
              <a:t> aperture and continues low along the base of the bony vault to end up in a lateral position along the dorsum near the </a:t>
            </a:r>
            <a:r>
              <a:rPr lang="en-IN" sz="2400" dirty="0" err="1">
                <a:solidFill>
                  <a:schemeClr val="tx1"/>
                </a:solidFill>
                <a:latin typeface="+mj-lt"/>
              </a:rPr>
              <a:t>intercanthal</a:t>
            </a:r>
            <a:r>
              <a:rPr lang="en-IN" sz="2400" dirty="0">
                <a:solidFill>
                  <a:schemeClr val="tx1"/>
                </a:solidFill>
                <a:latin typeface="+mj-lt"/>
              </a:rPr>
              <a:t> line</a:t>
            </a:r>
            <a:r>
              <a:rPr lang="en-IN" sz="2400" dirty="0" smtClean="0">
                <a:solidFill>
                  <a:schemeClr val="tx1"/>
                </a:solidFill>
                <a:latin typeface="+mj-lt"/>
              </a:rPr>
              <a:t>.</a:t>
            </a:r>
          </a:p>
          <a:p>
            <a:r>
              <a:rPr lang="en-IN" sz="2400" b="1" dirty="0">
                <a:solidFill>
                  <a:srgbClr val="990033"/>
                </a:solidFill>
                <a:latin typeface="+mj-lt"/>
              </a:rPr>
              <a:t>M</a:t>
            </a:r>
            <a:r>
              <a:rPr lang="en-IN" sz="2400" b="1" dirty="0" smtClean="0">
                <a:solidFill>
                  <a:srgbClr val="990033"/>
                </a:solidFill>
                <a:latin typeface="+mj-lt"/>
              </a:rPr>
              <a:t>ore </a:t>
            </a:r>
            <a:r>
              <a:rPr lang="en-IN" sz="2400" b="1" dirty="0">
                <a:solidFill>
                  <a:srgbClr val="990033"/>
                </a:solidFill>
                <a:latin typeface="+mj-lt"/>
              </a:rPr>
              <a:t>powerful technique </a:t>
            </a:r>
            <a:r>
              <a:rPr lang="en-IN" sz="2400" dirty="0">
                <a:solidFill>
                  <a:schemeClr val="tx1"/>
                </a:solidFill>
                <a:latin typeface="+mj-lt"/>
              </a:rPr>
              <a:t>in that it results in more significant </a:t>
            </a:r>
            <a:r>
              <a:rPr lang="en-IN" sz="2400" dirty="0" err="1">
                <a:solidFill>
                  <a:schemeClr val="tx1"/>
                </a:solidFill>
                <a:latin typeface="+mj-lt"/>
              </a:rPr>
              <a:t>medialization</a:t>
            </a:r>
            <a:r>
              <a:rPr lang="en-IN" sz="2400" dirty="0">
                <a:solidFill>
                  <a:schemeClr val="tx1"/>
                </a:solidFill>
                <a:latin typeface="+mj-lt"/>
              </a:rPr>
              <a:t> of the nasal </a:t>
            </a:r>
            <a:r>
              <a:rPr lang="en-IN" sz="2400" dirty="0" smtClean="0">
                <a:solidFill>
                  <a:schemeClr val="tx1"/>
                </a:solidFill>
                <a:latin typeface="+mj-lt"/>
              </a:rPr>
              <a:t>bones</a:t>
            </a:r>
          </a:p>
          <a:p>
            <a:r>
              <a:rPr lang="en-IN" sz="2400" dirty="0">
                <a:solidFill>
                  <a:schemeClr val="tx1"/>
                </a:solidFill>
                <a:latin typeface="+mj-lt"/>
              </a:rPr>
              <a:t>U</a:t>
            </a:r>
            <a:r>
              <a:rPr lang="en-IN" sz="2400" dirty="0" smtClean="0">
                <a:solidFill>
                  <a:schemeClr val="tx1"/>
                </a:solidFill>
                <a:latin typeface="+mj-lt"/>
              </a:rPr>
              <a:t>sed </a:t>
            </a:r>
            <a:r>
              <a:rPr lang="en-IN" sz="2400" dirty="0">
                <a:solidFill>
                  <a:schemeClr val="tx1"/>
                </a:solidFill>
                <a:latin typeface="+mj-lt"/>
              </a:rPr>
              <a:t>when there is a large open-roof deformity or if a wide bony base requires correction. </a:t>
            </a:r>
            <a:endParaRPr lang="en-IN" sz="2400" dirty="0" smtClean="0">
              <a:solidFill>
                <a:schemeClr val="tx1"/>
              </a:solidFill>
              <a:latin typeface="+mj-lt"/>
            </a:endParaRPr>
          </a:p>
          <a:p>
            <a:r>
              <a:rPr lang="en-IN" sz="2400" dirty="0">
                <a:solidFill>
                  <a:schemeClr val="tx1"/>
                </a:solidFill>
                <a:latin typeface="+mj-lt"/>
              </a:rPr>
              <a:t>F</a:t>
            </a:r>
            <a:r>
              <a:rPr lang="en-IN" sz="2400" dirty="0" smtClean="0">
                <a:solidFill>
                  <a:schemeClr val="tx1"/>
                </a:solidFill>
                <a:latin typeface="+mj-lt"/>
              </a:rPr>
              <a:t>requently </a:t>
            </a:r>
            <a:r>
              <a:rPr lang="en-IN" sz="2400" b="1" dirty="0">
                <a:solidFill>
                  <a:srgbClr val="990033"/>
                </a:solidFill>
                <a:latin typeface="+mj-lt"/>
              </a:rPr>
              <a:t>accompanied by a medial osteotomy </a:t>
            </a:r>
            <a:r>
              <a:rPr lang="en-IN" sz="2400" dirty="0">
                <a:solidFill>
                  <a:schemeClr val="tx1"/>
                </a:solidFill>
                <a:latin typeface="+mj-lt"/>
              </a:rPr>
              <a:t>in order to better mobilize the nasal bones to achieve the desired result.</a:t>
            </a:r>
          </a:p>
          <a:p>
            <a:endParaRPr lang="en-IN" dirty="0"/>
          </a:p>
        </p:txBody>
      </p:sp>
    </p:spTree>
    <p:extLst>
      <p:ext uri="{BB962C8B-B14F-4D97-AF65-F5344CB8AC3E}">
        <p14:creationId xmlns="" xmlns:p14="http://schemas.microsoft.com/office/powerpoint/2010/main" val="296324600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8"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990600" y="685800"/>
            <a:ext cx="7429500"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24200" y="4419600"/>
            <a:ext cx="3700052" cy="523220"/>
          </a:xfrm>
          <a:prstGeom prst="rect">
            <a:avLst/>
          </a:prstGeom>
        </p:spPr>
        <p:txBody>
          <a:bodyPr wrap="none">
            <a:spAutoFit/>
          </a:bodyPr>
          <a:lstStyle/>
          <a:p>
            <a:r>
              <a:rPr lang="en-IN" dirty="0" smtClean="0"/>
              <a:t> </a:t>
            </a:r>
            <a:r>
              <a:rPr lang="en-IN" sz="2800" dirty="0">
                <a:latin typeface="+mj-lt"/>
              </a:rPr>
              <a:t>L</a:t>
            </a:r>
            <a:r>
              <a:rPr lang="en-IN" sz="2800" dirty="0" smtClean="0">
                <a:latin typeface="+mj-lt"/>
              </a:rPr>
              <a:t>ow </a:t>
            </a:r>
            <a:r>
              <a:rPr lang="en-IN" sz="2800" dirty="0">
                <a:latin typeface="+mj-lt"/>
              </a:rPr>
              <a:t>to </a:t>
            </a:r>
            <a:r>
              <a:rPr lang="en-IN" sz="2800" dirty="0" smtClean="0">
                <a:latin typeface="+mj-lt"/>
              </a:rPr>
              <a:t>low osteotomy</a:t>
            </a:r>
            <a:endParaRPr lang="en-IN" sz="2800" dirty="0">
              <a:latin typeface="+mj-lt"/>
            </a:endParaRPr>
          </a:p>
        </p:txBody>
      </p:sp>
    </p:spTree>
    <p:extLst>
      <p:ext uri="{BB962C8B-B14F-4D97-AF65-F5344CB8AC3E}">
        <p14:creationId xmlns="" xmlns:p14="http://schemas.microsoft.com/office/powerpoint/2010/main" val="365124790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00" y="1143000"/>
            <a:ext cx="1352755" cy="924475"/>
          </a:xfrm>
        </p:spPr>
        <p:txBody>
          <a:bodyPr/>
          <a:lstStyle/>
          <a:p>
            <a:endParaRPr lang="en-IN" dirty="0"/>
          </a:p>
        </p:txBody>
      </p:sp>
      <p:sp>
        <p:nvSpPr>
          <p:cNvPr id="3" name="Content Placeholder 2"/>
          <p:cNvSpPr>
            <a:spLocks noGrp="1"/>
          </p:cNvSpPr>
          <p:nvPr>
            <p:ph idx="1"/>
          </p:nvPr>
        </p:nvSpPr>
        <p:spPr>
          <a:xfrm>
            <a:off x="1066800" y="762000"/>
            <a:ext cx="7125112" cy="5477799"/>
          </a:xfrm>
        </p:spPr>
        <p:txBody>
          <a:bodyPr>
            <a:normAutofit/>
          </a:bodyPr>
          <a:lstStyle/>
          <a:p>
            <a:pPr marL="0" indent="0">
              <a:buNone/>
            </a:pPr>
            <a:r>
              <a:rPr lang="en-IN" sz="2800" b="1" dirty="0">
                <a:solidFill>
                  <a:srgbClr val="FF0000"/>
                </a:solidFill>
                <a:latin typeface="+mj-lt"/>
              </a:rPr>
              <a:t>A double-level lateral </a:t>
            </a:r>
            <a:r>
              <a:rPr lang="en-IN" sz="2800" b="1" dirty="0" smtClean="0">
                <a:solidFill>
                  <a:srgbClr val="FF0000"/>
                </a:solidFill>
                <a:latin typeface="+mj-lt"/>
              </a:rPr>
              <a:t>osteotomy</a:t>
            </a:r>
          </a:p>
          <a:p>
            <a:r>
              <a:rPr lang="en-IN" sz="2400" dirty="0" smtClean="0">
                <a:solidFill>
                  <a:schemeClr val="tx1"/>
                </a:solidFill>
                <a:latin typeface="+mj-lt"/>
              </a:rPr>
              <a:t>Indicated </a:t>
            </a:r>
            <a:r>
              <a:rPr lang="en-IN" sz="2400" dirty="0">
                <a:solidFill>
                  <a:schemeClr val="tx1"/>
                </a:solidFill>
                <a:latin typeface="+mj-lt"/>
              </a:rPr>
              <a:t>in cases where there is an excessive lateral wall convexity that is too great to be corrected with a standard single-level lateral </a:t>
            </a:r>
            <a:r>
              <a:rPr lang="en-IN" sz="2400" dirty="0" smtClean="0">
                <a:solidFill>
                  <a:schemeClr val="tx1"/>
                </a:solidFill>
                <a:latin typeface="+mj-lt"/>
              </a:rPr>
              <a:t>osteotomy</a:t>
            </a:r>
          </a:p>
          <a:p>
            <a:r>
              <a:rPr lang="en-IN" sz="2400" dirty="0" smtClean="0">
                <a:solidFill>
                  <a:schemeClr val="tx1"/>
                </a:solidFill>
                <a:latin typeface="+mj-lt"/>
              </a:rPr>
              <a:t> </a:t>
            </a:r>
            <a:r>
              <a:rPr lang="en-IN" sz="2400" dirty="0">
                <a:solidFill>
                  <a:schemeClr val="tx1"/>
                </a:solidFill>
                <a:latin typeface="+mj-lt"/>
              </a:rPr>
              <a:t>W</a:t>
            </a:r>
            <a:r>
              <a:rPr lang="en-IN" sz="2400" dirty="0" smtClean="0">
                <a:solidFill>
                  <a:schemeClr val="tx1"/>
                </a:solidFill>
                <a:latin typeface="+mj-lt"/>
              </a:rPr>
              <a:t>hen </a:t>
            </a:r>
            <a:r>
              <a:rPr lang="en-IN" sz="2400" dirty="0">
                <a:solidFill>
                  <a:schemeClr val="tx1"/>
                </a:solidFill>
                <a:latin typeface="+mj-lt"/>
              </a:rPr>
              <a:t>significant lateral nasal wall asymmetries exist. </a:t>
            </a:r>
            <a:endParaRPr lang="en-IN" sz="2400" dirty="0" smtClean="0">
              <a:solidFill>
                <a:schemeClr val="tx1"/>
              </a:solidFill>
              <a:latin typeface="+mj-lt"/>
            </a:endParaRPr>
          </a:p>
          <a:p>
            <a:r>
              <a:rPr lang="en-IN" sz="2400" dirty="0" smtClean="0">
                <a:solidFill>
                  <a:schemeClr val="tx1"/>
                </a:solidFill>
                <a:latin typeface="+mj-lt"/>
              </a:rPr>
              <a:t>The </a:t>
            </a:r>
            <a:r>
              <a:rPr lang="en-IN" sz="2400" dirty="0">
                <a:solidFill>
                  <a:schemeClr val="tx1"/>
                </a:solidFill>
                <a:latin typeface="+mj-lt"/>
              </a:rPr>
              <a:t>more medial of the two lateral osteotomies is first created along the </a:t>
            </a:r>
            <a:r>
              <a:rPr lang="en-IN" sz="2400" dirty="0" err="1">
                <a:solidFill>
                  <a:schemeClr val="tx1"/>
                </a:solidFill>
                <a:latin typeface="+mj-lt"/>
              </a:rPr>
              <a:t>nasomaxillary</a:t>
            </a:r>
            <a:r>
              <a:rPr lang="en-IN" sz="2400" dirty="0">
                <a:solidFill>
                  <a:schemeClr val="tx1"/>
                </a:solidFill>
                <a:latin typeface="+mj-lt"/>
              </a:rPr>
              <a:t> suture line. </a:t>
            </a:r>
            <a:endParaRPr lang="en-IN" sz="2400" dirty="0" smtClean="0">
              <a:solidFill>
                <a:schemeClr val="tx1"/>
              </a:solidFill>
              <a:latin typeface="+mj-lt"/>
            </a:endParaRPr>
          </a:p>
          <a:p>
            <a:r>
              <a:rPr lang="en-IN" sz="2400" dirty="0" smtClean="0">
                <a:solidFill>
                  <a:schemeClr val="tx1"/>
                </a:solidFill>
                <a:latin typeface="+mj-lt"/>
              </a:rPr>
              <a:t>The </a:t>
            </a:r>
            <a:r>
              <a:rPr lang="en-IN" sz="2400" dirty="0">
                <a:solidFill>
                  <a:schemeClr val="tx1"/>
                </a:solidFill>
                <a:latin typeface="+mj-lt"/>
              </a:rPr>
              <a:t>more lateral of the two is then created in standard low-to-low </a:t>
            </a:r>
            <a:r>
              <a:rPr lang="en-IN" sz="2400" dirty="0" smtClean="0">
                <a:solidFill>
                  <a:schemeClr val="tx1"/>
                </a:solidFill>
                <a:latin typeface="+mj-lt"/>
              </a:rPr>
              <a:t>fashion.</a:t>
            </a:r>
            <a:endParaRPr lang="en-IN" sz="2400" dirty="0">
              <a:solidFill>
                <a:schemeClr val="tx1"/>
              </a:solidFill>
              <a:latin typeface="+mj-lt"/>
            </a:endParaRPr>
          </a:p>
          <a:p>
            <a:endParaRPr lang="en-IN" dirty="0"/>
          </a:p>
        </p:txBody>
      </p:sp>
    </p:spTree>
    <p:extLst>
      <p:ext uri="{BB962C8B-B14F-4D97-AF65-F5344CB8AC3E}">
        <p14:creationId xmlns="" xmlns:p14="http://schemas.microsoft.com/office/powerpoint/2010/main" val="346676614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614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990600" y="685800"/>
            <a:ext cx="7143749"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895600" y="4258614"/>
            <a:ext cx="3982180" cy="523220"/>
          </a:xfrm>
          <a:prstGeom prst="rect">
            <a:avLst/>
          </a:prstGeom>
        </p:spPr>
        <p:txBody>
          <a:bodyPr wrap="none">
            <a:spAutoFit/>
          </a:bodyPr>
          <a:lstStyle/>
          <a:p>
            <a:r>
              <a:rPr lang="en-IN" dirty="0" smtClean="0"/>
              <a:t> </a:t>
            </a:r>
            <a:r>
              <a:rPr lang="en-IN" sz="2800" dirty="0">
                <a:latin typeface="+mj-lt"/>
              </a:rPr>
              <a:t>D</a:t>
            </a:r>
            <a:r>
              <a:rPr lang="en-IN" sz="2800" dirty="0" smtClean="0">
                <a:latin typeface="+mj-lt"/>
              </a:rPr>
              <a:t>ouble level osteotomy</a:t>
            </a:r>
            <a:endParaRPr lang="en-IN" sz="2800" dirty="0">
              <a:latin typeface="+mj-lt"/>
            </a:endParaRPr>
          </a:p>
        </p:txBody>
      </p:sp>
    </p:spTree>
    <p:extLst>
      <p:ext uri="{BB962C8B-B14F-4D97-AF65-F5344CB8AC3E}">
        <p14:creationId xmlns="" xmlns:p14="http://schemas.microsoft.com/office/powerpoint/2010/main" val="177759296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00" y="762000"/>
            <a:ext cx="1505155" cy="924475"/>
          </a:xfrm>
        </p:spPr>
        <p:txBody>
          <a:bodyPr/>
          <a:lstStyle/>
          <a:p>
            <a:endParaRPr lang="en-IN" dirty="0"/>
          </a:p>
        </p:txBody>
      </p:sp>
      <p:sp>
        <p:nvSpPr>
          <p:cNvPr id="3" name="Content Placeholder 2"/>
          <p:cNvSpPr>
            <a:spLocks noGrp="1"/>
          </p:cNvSpPr>
          <p:nvPr>
            <p:ph idx="1"/>
          </p:nvPr>
        </p:nvSpPr>
        <p:spPr>
          <a:xfrm>
            <a:off x="533400" y="304800"/>
            <a:ext cx="8077199" cy="6324599"/>
          </a:xfrm>
        </p:spPr>
        <p:txBody>
          <a:bodyPr>
            <a:normAutofit/>
          </a:bodyPr>
          <a:lstStyle/>
          <a:p>
            <a:pPr marL="0" indent="0">
              <a:buNone/>
            </a:pPr>
            <a:r>
              <a:rPr lang="en-IN" sz="2400" b="1" dirty="0">
                <a:solidFill>
                  <a:srgbClr val="FF0000"/>
                </a:solidFill>
                <a:latin typeface="+mj-lt"/>
              </a:rPr>
              <a:t>Medial </a:t>
            </a:r>
            <a:r>
              <a:rPr lang="en-IN" sz="2400" b="1" dirty="0" smtClean="0">
                <a:solidFill>
                  <a:srgbClr val="FF0000"/>
                </a:solidFill>
                <a:latin typeface="+mj-lt"/>
              </a:rPr>
              <a:t>osteotomies</a:t>
            </a:r>
          </a:p>
          <a:p>
            <a:r>
              <a:rPr lang="en-IN" sz="2000" dirty="0">
                <a:solidFill>
                  <a:schemeClr val="tx1"/>
                </a:solidFill>
                <a:latin typeface="+mj-lt"/>
              </a:rPr>
              <a:t>U</a:t>
            </a:r>
            <a:r>
              <a:rPr lang="en-IN" sz="2000" dirty="0" smtClean="0">
                <a:solidFill>
                  <a:schemeClr val="tx1"/>
                </a:solidFill>
                <a:latin typeface="+mj-lt"/>
              </a:rPr>
              <a:t>sed </a:t>
            </a:r>
            <a:r>
              <a:rPr lang="en-IN" sz="2000" dirty="0">
                <a:solidFill>
                  <a:schemeClr val="tx1"/>
                </a:solidFill>
                <a:latin typeface="+mj-lt"/>
              </a:rPr>
              <a:t>to facilitate medial positioning of the nasal </a:t>
            </a:r>
            <a:r>
              <a:rPr lang="en-IN" sz="2000" dirty="0" smtClean="0">
                <a:solidFill>
                  <a:schemeClr val="tx1"/>
                </a:solidFill>
                <a:latin typeface="+mj-lt"/>
              </a:rPr>
              <a:t>bones </a:t>
            </a:r>
            <a:r>
              <a:rPr lang="en-IN" sz="2000" dirty="0">
                <a:solidFill>
                  <a:schemeClr val="tx1"/>
                </a:solidFill>
                <a:latin typeface="+mj-lt"/>
              </a:rPr>
              <a:t>in patients with thick nasal bones or wide bony </a:t>
            </a:r>
            <a:r>
              <a:rPr lang="en-IN" sz="2000" dirty="0" smtClean="0">
                <a:solidFill>
                  <a:schemeClr val="tx1"/>
                </a:solidFill>
                <a:latin typeface="+mj-lt"/>
              </a:rPr>
              <a:t>bases </a:t>
            </a:r>
          </a:p>
          <a:p>
            <a:r>
              <a:rPr lang="en-IN" sz="2000" b="1" dirty="0">
                <a:solidFill>
                  <a:srgbClr val="990033"/>
                </a:solidFill>
                <a:latin typeface="+mj-lt"/>
              </a:rPr>
              <a:t>F</a:t>
            </a:r>
            <a:r>
              <a:rPr lang="en-IN" sz="2000" b="1" dirty="0" smtClean="0">
                <a:solidFill>
                  <a:srgbClr val="990033"/>
                </a:solidFill>
                <a:latin typeface="+mj-lt"/>
              </a:rPr>
              <a:t>requently </a:t>
            </a:r>
            <a:r>
              <a:rPr lang="en-IN" sz="2000" b="1" dirty="0">
                <a:solidFill>
                  <a:srgbClr val="990033"/>
                </a:solidFill>
                <a:latin typeface="+mj-lt"/>
              </a:rPr>
              <a:t>used in combination with lateral osteotomies</a:t>
            </a:r>
            <a:r>
              <a:rPr lang="en-IN" sz="2000" dirty="0">
                <a:solidFill>
                  <a:schemeClr val="tx1"/>
                </a:solidFill>
                <a:latin typeface="+mj-lt"/>
              </a:rPr>
              <a:t>, it is not necessary to use both in all cases</a:t>
            </a:r>
            <a:r>
              <a:rPr lang="en-IN" sz="2000" dirty="0" smtClean="0">
                <a:solidFill>
                  <a:schemeClr val="tx1"/>
                </a:solidFill>
                <a:latin typeface="+mj-lt"/>
              </a:rPr>
              <a:t>.</a:t>
            </a:r>
          </a:p>
          <a:p>
            <a:r>
              <a:rPr lang="en-IN" sz="2000" dirty="0" smtClean="0">
                <a:solidFill>
                  <a:schemeClr val="tx1"/>
                </a:solidFill>
                <a:latin typeface="+mj-lt"/>
              </a:rPr>
              <a:t> </a:t>
            </a:r>
            <a:r>
              <a:rPr lang="en-IN" sz="2000" dirty="0">
                <a:solidFill>
                  <a:schemeClr val="tx1"/>
                </a:solidFill>
                <a:latin typeface="+mj-lt"/>
              </a:rPr>
              <a:t>If both techniques are performed, however, the </a:t>
            </a:r>
            <a:r>
              <a:rPr lang="en-IN" sz="2000" b="1" dirty="0">
                <a:solidFill>
                  <a:srgbClr val="990033"/>
                </a:solidFill>
                <a:latin typeface="+mj-lt"/>
              </a:rPr>
              <a:t>medial osteotomy is usually performed firs</a:t>
            </a:r>
            <a:r>
              <a:rPr lang="en-IN" sz="2000" dirty="0">
                <a:solidFill>
                  <a:schemeClr val="tx1"/>
                </a:solidFill>
                <a:latin typeface="+mj-lt"/>
              </a:rPr>
              <a:t>t, as this makes it technically easier to perform the subsequent lateral osteotomy</a:t>
            </a:r>
            <a:r>
              <a:rPr lang="en-IN" sz="2000" dirty="0" smtClean="0">
                <a:solidFill>
                  <a:schemeClr val="tx1"/>
                </a:solidFill>
                <a:latin typeface="+mj-lt"/>
              </a:rPr>
              <a:t>.</a:t>
            </a:r>
          </a:p>
          <a:p>
            <a:r>
              <a:rPr lang="en-IN" sz="2000" dirty="0" smtClean="0">
                <a:solidFill>
                  <a:schemeClr val="tx1"/>
                </a:solidFill>
                <a:latin typeface="+mj-lt"/>
              </a:rPr>
              <a:t> </a:t>
            </a:r>
            <a:r>
              <a:rPr lang="en-IN" sz="2000" dirty="0">
                <a:solidFill>
                  <a:schemeClr val="tx1"/>
                </a:solidFill>
                <a:latin typeface="+mj-lt"/>
              </a:rPr>
              <a:t>The cant of the medial osteotomy can be oriented in a medial oblique, </a:t>
            </a:r>
            <a:r>
              <a:rPr lang="en-IN" sz="2000" dirty="0" err="1">
                <a:solidFill>
                  <a:schemeClr val="tx1"/>
                </a:solidFill>
                <a:latin typeface="+mj-lt"/>
              </a:rPr>
              <a:t>paramedian</a:t>
            </a:r>
            <a:r>
              <a:rPr lang="en-IN" sz="2000" dirty="0">
                <a:solidFill>
                  <a:schemeClr val="tx1"/>
                </a:solidFill>
                <a:latin typeface="+mj-lt"/>
              </a:rPr>
              <a:t>, or transverse </a:t>
            </a:r>
            <a:r>
              <a:rPr lang="en-IN" sz="2000" dirty="0" smtClean="0">
                <a:solidFill>
                  <a:schemeClr val="tx1"/>
                </a:solidFill>
                <a:latin typeface="+mj-lt"/>
              </a:rPr>
              <a:t>direction. </a:t>
            </a:r>
          </a:p>
          <a:p>
            <a:r>
              <a:rPr lang="en-IN" sz="2000" dirty="0" smtClean="0">
                <a:solidFill>
                  <a:schemeClr val="tx1"/>
                </a:solidFill>
                <a:latin typeface="+mj-lt"/>
              </a:rPr>
              <a:t>It </a:t>
            </a:r>
            <a:r>
              <a:rPr lang="en-IN" sz="2000" dirty="0">
                <a:solidFill>
                  <a:schemeClr val="tx1"/>
                </a:solidFill>
                <a:latin typeface="+mj-lt"/>
              </a:rPr>
              <a:t>is also important to avoid placing the medial osteotomy too far medially as it connects with the lateral osteotomy as this can cause a </a:t>
            </a:r>
            <a:r>
              <a:rPr lang="en-IN" sz="2000" b="1" dirty="0" smtClean="0">
                <a:solidFill>
                  <a:srgbClr val="990033"/>
                </a:solidFill>
                <a:latin typeface="+mj-lt"/>
              </a:rPr>
              <a:t>Rocker deformity</a:t>
            </a:r>
            <a:r>
              <a:rPr lang="en-IN" sz="2000" b="1" dirty="0">
                <a:solidFill>
                  <a:srgbClr val="990033"/>
                </a:solidFill>
                <a:latin typeface="+mj-lt"/>
              </a:rPr>
              <a:t> </a:t>
            </a:r>
            <a:r>
              <a:rPr lang="en-IN" sz="2000" dirty="0" smtClean="0">
                <a:solidFill>
                  <a:schemeClr val="tx1"/>
                </a:solidFill>
                <a:latin typeface="+mj-lt"/>
              </a:rPr>
              <a:t>where widened </a:t>
            </a:r>
            <a:r>
              <a:rPr lang="en-IN" sz="2000" dirty="0">
                <a:solidFill>
                  <a:schemeClr val="tx1"/>
                </a:solidFill>
                <a:latin typeface="+mj-lt"/>
              </a:rPr>
              <a:t>upper dorsum results from the fractured nasal bone </a:t>
            </a:r>
            <a:r>
              <a:rPr lang="en-IN" sz="2000" dirty="0" smtClean="0">
                <a:solidFill>
                  <a:schemeClr val="tx1"/>
                </a:solidFill>
                <a:latin typeface="+mj-lt"/>
              </a:rPr>
              <a:t>kicking out</a:t>
            </a:r>
            <a:endParaRPr lang="en-IN" sz="2000" dirty="0">
              <a:solidFill>
                <a:schemeClr val="tx1"/>
              </a:solidFill>
              <a:latin typeface="+mj-lt"/>
            </a:endParaRPr>
          </a:p>
        </p:txBody>
      </p:sp>
    </p:spTree>
    <p:extLst>
      <p:ext uri="{BB962C8B-B14F-4D97-AF65-F5344CB8AC3E}">
        <p14:creationId xmlns="" xmlns:p14="http://schemas.microsoft.com/office/powerpoint/2010/main" val="31272226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C:\Users\susant\Desktop\nose\Ch044thenasalseptum_img_15.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52500" y="951131"/>
            <a:ext cx="72390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1"/>
          <p:cNvSpPr txBox="1">
            <a:spLocks/>
          </p:cNvSpPr>
          <p:nvPr/>
        </p:nvSpPr>
        <p:spPr>
          <a:xfrm>
            <a:off x="2471738" y="152400"/>
            <a:ext cx="4157662" cy="914400"/>
          </a:xfrm>
          <a:prstGeom prst="rect">
            <a:avLst/>
          </a:prstGeom>
        </p:spPr>
        <p:txBody>
          <a:bodyPr lIns="92075" tIns="46038" rIns="92075" bIns="46038"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fontAlgn="auto" hangingPunct="1">
              <a:spcAft>
                <a:spcPts val="0"/>
              </a:spcAft>
              <a:defRPr/>
            </a:pPr>
            <a:endParaRPr kumimoji="1" lang="en-US" sz="3600" dirty="0">
              <a:ln/>
              <a:latin typeface="+mj-lt"/>
              <a:ea typeface="+mj-ea"/>
              <a:cs typeface="+mj-cs"/>
            </a:endParaRPr>
          </a:p>
        </p:txBody>
      </p:sp>
      <p:sp>
        <p:nvSpPr>
          <p:cNvPr id="5" name="Rectangle 2"/>
          <p:cNvSpPr txBox="1">
            <a:spLocks/>
          </p:cNvSpPr>
          <p:nvPr/>
        </p:nvSpPr>
        <p:spPr>
          <a:xfrm>
            <a:off x="304800" y="152400"/>
            <a:ext cx="2209800" cy="914400"/>
          </a:xfrm>
          <a:prstGeom prst="rect">
            <a:avLst/>
          </a:prstGeom>
        </p:spPr>
        <p:txBody>
          <a:bodyPr lIns="92075" tIns="46038" rIns="92075" bIns="46038"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fontAlgn="auto" hangingPunct="1">
              <a:spcAft>
                <a:spcPts val="0"/>
              </a:spcAft>
              <a:defRPr/>
            </a:pPr>
            <a:endParaRPr kumimoji="1" lang="en-US" dirty="0">
              <a:ln/>
              <a:gradFill>
                <a:gsLst>
                  <a:gs pos="0">
                    <a:schemeClr val="tx2">
                      <a:lumMod val="90000"/>
                    </a:schemeClr>
                  </a:gs>
                  <a:gs pos="50000">
                    <a:schemeClr val="tx2">
                      <a:lumMod val="50000"/>
                    </a:schemeClr>
                  </a:gs>
                  <a:gs pos="100000">
                    <a:schemeClr val="tx2">
                      <a:lumMod val="25000"/>
                    </a:schemeClr>
                  </a:gs>
                </a:gsLst>
                <a:lin ang="5400000" scaled="0"/>
              </a:gradFill>
              <a:latin typeface="+mj-lt"/>
              <a:ea typeface="+mj-ea"/>
              <a:cs typeface="+mj-cs"/>
            </a:endParaRPr>
          </a:p>
        </p:txBody>
      </p:sp>
      <p:sp>
        <p:nvSpPr>
          <p:cNvPr id="2" name="Rectangle 1"/>
          <p:cNvSpPr/>
          <p:nvPr/>
        </p:nvSpPr>
        <p:spPr>
          <a:xfrm>
            <a:off x="304800" y="304800"/>
            <a:ext cx="4934562" cy="646331"/>
          </a:xfrm>
          <a:prstGeom prst="rect">
            <a:avLst/>
          </a:prstGeom>
        </p:spPr>
        <p:txBody>
          <a:bodyPr wrap="square">
            <a:spAutoFit/>
          </a:bodyPr>
          <a:lstStyle/>
          <a:p>
            <a:pPr>
              <a:defRPr/>
            </a:pPr>
            <a:r>
              <a:rPr kumimoji="1" lang="en-US" sz="3600" b="1" dirty="0">
                <a:ln/>
                <a:latin typeface="Arial" pitchFamily="34" charset="0"/>
                <a:cs typeface="Arial" pitchFamily="34" charset="0"/>
              </a:rPr>
              <a:t>ANATOMY</a:t>
            </a:r>
          </a:p>
        </p:txBody>
      </p:sp>
      <p:sp>
        <p:nvSpPr>
          <p:cNvPr id="6" name="Rectangle 5"/>
          <p:cNvSpPr/>
          <p:nvPr/>
        </p:nvSpPr>
        <p:spPr>
          <a:xfrm>
            <a:off x="3034282" y="6082657"/>
            <a:ext cx="3032573" cy="584775"/>
          </a:xfrm>
          <a:prstGeom prst="rect">
            <a:avLst/>
          </a:prstGeom>
        </p:spPr>
        <p:txBody>
          <a:bodyPr wrap="square">
            <a:spAutoFit/>
          </a:bodyPr>
          <a:lstStyle/>
          <a:p>
            <a:r>
              <a:rPr lang="en-US" sz="3200" dirty="0">
                <a:latin typeface="Arial" pitchFamily="34" charset="0"/>
                <a:cs typeface="Arial" pitchFamily="34" charset="0"/>
              </a:rPr>
              <a:t>(Blood supply)</a:t>
            </a:r>
            <a:endParaRPr lang="en-IN" sz="3200" dirty="0">
              <a:latin typeface="Arial" pitchFamily="34" charset="0"/>
              <a:cs typeface="Arial" pitchFamily="34" charset="0"/>
            </a:endParaRPr>
          </a:p>
        </p:txBody>
      </p:sp>
    </p:spTree>
    <p:extLst>
      <p:ext uri="{BB962C8B-B14F-4D97-AF65-F5344CB8AC3E}">
        <p14:creationId xmlns="" xmlns:p14="http://schemas.microsoft.com/office/powerpoint/2010/main" val="77624476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122"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838200" y="914400"/>
            <a:ext cx="7581900" cy="23215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24200" y="4114800"/>
            <a:ext cx="4265911" cy="523220"/>
          </a:xfrm>
          <a:prstGeom prst="rect">
            <a:avLst/>
          </a:prstGeom>
        </p:spPr>
        <p:txBody>
          <a:bodyPr wrap="none">
            <a:spAutoFit/>
          </a:bodyPr>
          <a:lstStyle/>
          <a:p>
            <a:r>
              <a:rPr lang="en-IN" sz="2800" dirty="0">
                <a:latin typeface="+mj-lt"/>
              </a:rPr>
              <a:t>M</a:t>
            </a:r>
            <a:r>
              <a:rPr lang="en-IN" sz="2800" dirty="0" smtClean="0">
                <a:latin typeface="+mj-lt"/>
              </a:rPr>
              <a:t>edial oblique osteotomy</a:t>
            </a:r>
            <a:endParaRPr lang="en-IN" sz="2800" dirty="0">
              <a:latin typeface="+mj-lt"/>
            </a:endParaRPr>
          </a:p>
        </p:txBody>
      </p:sp>
    </p:spTree>
    <p:extLst>
      <p:ext uri="{BB962C8B-B14F-4D97-AF65-F5344CB8AC3E}">
        <p14:creationId xmlns="" xmlns:p14="http://schemas.microsoft.com/office/powerpoint/2010/main" val="85656738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9601200" y="1219200"/>
            <a:ext cx="495713" cy="66125"/>
          </a:xfrm>
        </p:spPr>
        <p:txBody>
          <a:bodyPr/>
          <a:lstStyle/>
          <a:p>
            <a:endParaRPr lang="en-IN"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077638621"/>
              </p:ext>
            </p:extLst>
          </p:nvPr>
        </p:nvGraphicFramePr>
        <p:xfrm>
          <a:off x="533400" y="1752600"/>
          <a:ext cx="3657600" cy="4419600"/>
        </p:xfrm>
        <a:graphic>
          <a:graphicData uri="http://schemas.openxmlformats.org/drawingml/2006/table">
            <a:tbl>
              <a:tblPr/>
              <a:tblGrid>
                <a:gridCol w="3657600"/>
              </a:tblGrid>
              <a:tr h="4419600">
                <a:tc>
                  <a:txBody>
                    <a:bodyPr/>
                    <a:lstStyle/>
                    <a:p>
                      <a:r>
                        <a:rPr lang="en-IN" sz="2400" dirty="0" smtClean="0">
                          <a:solidFill>
                            <a:schemeClr val="tx1"/>
                          </a:solidFill>
                          <a:latin typeface="+mj-lt"/>
                        </a:rPr>
                        <a:t>A The </a:t>
                      </a:r>
                      <a:r>
                        <a:rPr lang="en-IN" sz="2400" dirty="0">
                          <a:solidFill>
                            <a:schemeClr val="tx1"/>
                          </a:solidFill>
                          <a:latin typeface="+mj-lt"/>
                        </a:rPr>
                        <a:t>course of a superior oblique medial </a:t>
                      </a:r>
                      <a:r>
                        <a:rPr lang="en-IN" sz="2400" dirty="0" smtClean="0">
                          <a:solidFill>
                            <a:schemeClr val="tx1"/>
                          </a:solidFill>
                          <a:latin typeface="+mj-lt"/>
                        </a:rPr>
                        <a:t>osteotomy</a:t>
                      </a:r>
                    </a:p>
                    <a:p>
                      <a:endParaRPr lang="en-IN" sz="2400" dirty="0" smtClean="0">
                        <a:solidFill>
                          <a:schemeClr val="tx1"/>
                        </a:solidFill>
                        <a:latin typeface="+mj-lt"/>
                      </a:endParaRPr>
                    </a:p>
                    <a:p>
                      <a:r>
                        <a:rPr lang="en-IN" sz="2400" dirty="0" smtClean="0">
                          <a:solidFill>
                            <a:schemeClr val="tx1"/>
                          </a:solidFill>
                          <a:latin typeface="+mj-lt"/>
                        </a:rPr>
                        <a:t>B</a:t>
                      </a:r>
                      <a:r>
                        <a:rPr lang="en-IN" sz="2400" baseline="0" dirty="0" smtClean="0">
                          <a:solidFill>
                            <a:schemeClr val="tx1"/>
                          </a:solidFill>
                          <a:latin typeface="+mj-lt"/>
                        </a:rPr>
                        <a:t> </a:t>
                      </a:r>
                      <a:r>
                        <a:rPr lang="en-IN" sz="2400" dirty="0" smtClean="0">
                          <a:solidFill>
                            <a:schemeClr val="tx1"/>
                          </a:solidFill>
                          <a:latin typeface="+mj-lt"/>
                        </a:rPr>
                        <a:t>Rocker deformity</a:t>
                      </a:r>
                      <a:r>
                        <a:rPr lang="en-IN" sz="2400" baseline="0" dirty="0" smtClean="0">
                          <a:solidFill>
                            <a:schemeClr val="tx1"/>
                          </a:solidFill>
                          <a:latin typeface="+mj-lt"/>
                        </a:rPr>
                        <a:t> </a:t>
                      </a:r>
                      <a:r>
                        <a:rPr lang="en-IN" sz="2400" dirty="0" smtClean="0">
                          <a:solidFill>
                            <a:schemeClr val="tx1"/>
                          </a:solidFill>
                          <a:latin typeface="+mj-lt"/>
                        </a:rPr>
                        <a:t>caused </a:t>
                      </a:r>
                      <a:r>
                        <a:rPr lang="en-IN" sz="2400" dirty="0">
                          <a:solidFill>
                            <a:schemeClr val="tx1"/>
                          </a:solidFill>
                          <a:latin typeface="+mj-lt"/>
                        </a:rPr>
                        <a:t>by placing the medial osteotomy too far medially</a:t>
                      </a:r>
                      <a:r>
                        <a:rPr lang="en-IN" dirty="0"/>
                        <a:t>.</a:t>
                      </a:r>
                    </a:p>
                  </a:txBody>
                  <a:tcPr marL="0" marR="0" marT="0" marB="0">
                    <a:lnL>
                      <a:noFill/>
                    </a:lnL>
                    <a:lnR>
                      <a:noFill/>
                    </a:lnR>
                    <a:lnT>
                      <a:noFill/>
                    </a:lnT>
                    <a:lnB>
                      <a:noFill/>
                    </a:lnB>
                  </a:tcPr>
                </a:tc>
              </a:tr>
            </a:tbl>
          </a:graphicData>
        </a:graphic>
      </p:graphicFrame>
      <p:pic>
        <p:nvPicPr>
          <p:cNvPr id="1843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00600" y="990600"/>
            <a:ext cx="381000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0650706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839200" cy="924475"/>
          </a:xfrm>
        </p:spPr>
        <p:txBody>
          <a:bodyPr/>
          <a:lstStyle/>
          <a:p>
            <a:r>
              <a:rPr lang="en-IN" b="1" dirty="0">
                <a:solidFill>
                  <a:schemeClr val="tx1"/>
                </a:solidFill>
              </a:rPr>
              <a:t>Complications </a:t>
            </a:r>
            <a:r>
              <a:rPr lang="en-IN" b="1" dirty="0" smtClean="0">
                <a:solidFill>
                  <a:schemeClr val="tx1"/>
                </a:solidFill>
              </a:rPr>
              <a:t>of Nasal </a:t>
            </a:r>
            <a:r>
              <a:rPr lang="en-IN" b="1" dirty="0">
                <a:solidFill>
                  <a:schemeClr val="tx1"/>
                </a:solidFill>
              </a:rPr>
              <a:t>Osteotomies</a:t>
            </a:r>
            <a:r>
              <a:rPr lang="en-IN" dirty="0"/>
              <a:t/>
            </a:r>
            <a:br>
              <a:rPr lang="en-IN" dirty="0"/>
            </a:br>
            <a:endParaRPr lang="en-IN" dirty="0"/>
          </a:p>
        </p:txBody>
      </p:sp>
      <p:sp>
        <p:nvSpPr>
          <p:cNvPr id="3" name="Content Placeholder 2"/>
          <p:cNvSpPr>
            <a:spLocks noGrp="1"/>
          </p:cNvSpPr>
          <p:nvPr>
            <p:ph idx="1"/>
          </p:nvPr>
        </p:nvSpPr>
        <p:spPr>
          <a:xfrm>
            <a:off x="838200" y="1371600"/>
            <a:ext cx="7125112" cy="5867400"/>
          </a:xfrm>
        </p:spPr>
        <p:txBody>
          <a:bodyPr>
            <a:normAutofit fontScale="92500" lnSpcReduction="20000"/>
          </a:bodyPr>
          <a:lstStyle/>
          <a:p>
            <a:pPr marL="0" indent="0">
              <a:buNone/>
            </a:pPr>
            <a:r>
              <a:rPr lang="en-IN" sz="2400" b="1" dirty="0" smtClean="0">
                <a:solidFill>
                  <a:srgbClr val="FF0000"/>
                </a:solidFill>
                <a:latin typeface="+mj-lt"/>
              </a:rPr>
              <a:t>Infection</a:t>
            </a:r>
            <a:r>
              <a:rPr lang="en-IN" sz="2000" dirty="0" smtClean="0">
                <a:solidFill>
                  <a:schemeClr val="tx1"/>
                </a:solidFill>
                <a:latin typeface="+mj-lt"/>
              </a:rPr>
              <a:t> </a:t>
            </a:r>
            <a:endParaRPr lang="en-IN" sz="2000" dirty="0">
              <a:solidFill>
                <a:schemeClr val="tx1"/>
              </a:solidFill>
              <a:latin typeface="+mj-lt"/>
            </a:endParaRPr>
          </a:p>
          <a:p>
            <a:pPr marL="0" indent="0">
              <a:buNone/>
            </a:pPr>
            <a:r>
              <a:rPr lang="en-IN" sz="2400" b="1" dirty="0" smtClean="0">
                <a:solidFill>
                  <a:srgbClr val="FF0000"/>
                </a:solidFill>
                <a:latin typeface="+mj-lt"/>
              </a:rPr>
              <a:t>Operative </a:t>
            </a:r>
            <a:r>
              <a:rPr lang="en-IN" sz="2400" b="1" dirty="0">
                <a:solidFill>
                  <a:srgbClr val="FF0000"/>
                </a:solidFill>
                <a:latin typeface="+mj-lt"/>
              </a:rPr>
              <a:t>trauma </a:t>
            </a:r>
          </a:p>
          <a:p>
            <a:r>
              <a:rPr lang="en-IN" sz="2000" dirty="0">
                <a:solidFill>
                  <a:schemeClr val="tx1"/>
                </a:solidFill>
                <a:latin typeface="+mj-lt"/>
              </a:rPr>
              <a:t>Local </a:t>
            </a:r>
            <a:r>
              <a:rPr lang="en-IN" sz="2000" dirty="0" err="1">
                <a:solidFill>
                  <a:schemeClr val="tx1"/>
                </a:solidFill>
                <a:latin typeface="+mj-lt"/>
              </a:rPr>
              <a:t>Hemorrhage</a:t>
            </a:r>
            <a:r>
              <a:rPr lang="en-IN" sz="2000" dirty="0">
                <a:solidFill>
                  <a:schemeClr val="tx1"/>
                </a:solidFill>
                <a:latin typeface="+mj-lt"/>
              </a:rPr>
              <a:t> (hematoma, ecchymosis) </a:t>
            </a:r>
          </a:p>
          <a:p>
            <a:r>
              <a:rPr lang="en-IN" sz="2000" dirty="0">
                <a:solidFill>
                  <a:schemeClr val="tx1"/>
                </a:solidFill>
                <a:latin typeface="+mj-lt"/>
              </a:rPr>
              <a:t> </a:t>
            </a:r>
            <a:r>
              <a:rPr lang="en-IN" sz="2000" dirty="0" err="1">
                <a:solidFill>
                  <a:schemeClr val="tx1"/>
                </a:solidFill>
                <a:latin typeface="+mj-lt"/>
              </a:rPr>
              <a:t>Edema</a:t>
            </a:r>
            <a:r>
              <a:rPr lang="en-IN" sz="2000" dirty="0">
                <a:solidFill>
                  <a:schemeClr val="tx1"/>
                </a:solidFill>
                <a:latin typeface="+mj-lt"/>
              </a:rPr>
              <a:t> </a:t>
            </a:r>
          </a:p>
          <a:p>
            <a:r>
              <a:rPr lang="en-IN" sz="2000" dirty="0">
                <a:solidFill>
                  <a:schemeClr val="tx1"/>
                </a:solidFill>
                <a:latin typeface="+mj-lt"/>
              </a:rPr>
              <a:t> Nasal cyst formation   </a:t>
            </a:r>
          </a:p>
          <a:p>
            <a:r>
              <a:rPr lang="en-IN" sz="2000" dirty="0">
                <a:solidFill>
                  <a:schemeClr val="tx1"/>
                </a:solidFill>
                <a:latin typeface="+mj-lt"/>
              </a:rPr>
              <a:t> Anosmia  </a:t>
            </a:r>
          </a:p>
          <a:p>
            <a:r>
              <a:rPr lang="en-IN" sz="2000" dirty="0" err="1">
                <a:solidFill>
                  <a:schemeClr val="tx1"/>
                </a:solidFill>
                <a:latin typeface="+mj-lt"/>
              </a:rPr>
              <a:t>Epiphora</a:t>
            </a:r>
            <a:r>
              <a:rPr lang="en-IN" sz="2000" dirty="0">
                <a:solidFill>
                  <a:schemeClr val="tx1"/>
                </a:solidFill>
                <a:latin typeface="+mj-lt"/>
              </a:rPr>
              <a:t>  </a:t>
            </a:r>
            <a:r>
              <a:rPr lang="en-IN" sz="2000" dirty="0" smtClean="0">
                <a:solidFill>
                  <a:schemeClr val="tx1"/>
                </a:solidFill>
                <a:latin typeface="+mj-lt"/>
              </a:rPr>
              <a:t> </a:t>
            </a:r>
          </a:p>
          <a:p>
            <a:pPr marL="0" indent="0">
              <a:buNone/>
            </a:pPr>
            <a:r>
              <a:rPr lang="en-IN" sz="2400" b="1" dirty="0" smtClean="0">
                <a:solidFill>
                  <a:srgbClr val="FF0000"/>
                </a:solidFill>
                <a:latin typeface="+mj-lt"/>
              </a:rPr>
              <a:t>Cosmetic </a:t>
            </a:r>
            <a:r>
              <a:rPr lang="en-IN" sz="2400" b="1" dirty="0">
                <a:solidFill>
                  <a:srgbClr val="FF0000"/>
                </a:solidFill>
                <a:latin typeface="+mj-lt"/>
              </a:rPr>
              <a:t>problems </a:t>
            </a:r>
          </a:p>
          <a:p>
            <a:r>
              <a:rPr lang="en-IN" sz="2000" dirty="0">
                <a:solidFill>
                  <a:schemeClr val="tx1"/>
                </a:solidFill>
                <a:latin typeface="+mj-lt"/>
              </a:rPr>
              <a:t>Excessive narrowing or convexity </a:t>
            </a:r>
          </a:p>
          <a:p>
            <a:r>
              <a:rPr lang="en-IN" sz="2000" dirty="0">
                <a:solidFill>
                  <a:schemeClr val="tx1"/>
                </a:solidFill>
                <a:latin typeface="+mj-lt"/>
              </a:rPr>
              <a:t>Insufficient mobilization of lateral bony walls </a:t>
            </a:r>
          </a:p>
          <a:p>
            <a:pPr marL="0" indent="0">
              <a:buNone/>
            </a:pPr>
            <a:r>
              <a:rPr lang="en-IN" sz="2000" dirty="0">
                <a:solidFill>
                  <a:schemeClr val="tx1"/>
                </a:solidFill>
                <a:latin typeface="+mj-lt"/>
              </a:rPr>
              <a:t>   </a:t>
            </a:r>
            <a:r>
              <a:rPr lang="en-IN" sz="2000" dirty="0" smtClean="0">
                <a:solidFill>
                  <a:schemeClr val="tx1"/>
                </a:solidFill>
                <a:latin typeface="+mj-lt"/>
              </a:rPr>
              <a:t>   Unstable </a:t>
            </a:r>
            <a:r>
              <a:rPr lang="en-IN" sz="2000" dirty="0">
                <a:solidFill>
                  <a:schemeClr val="tx1"/>
                </a:solidFill>
                <a:latin typeface="+mj-lt"/>
              </a:rPr>
              <a:t>bony pyramid </a:t>
            </a:r>
          </a:p>
          <a:p>
            <a:r>
              <a:rPr lang="en-IN" sz="2000" dirty="0">
                <a:solidFill>
                  <a:schemeClr val="tx1"/>
                </a:solidFill>
                <a:latin typeface="+mj-lt"/>
              </a:rPr>
              <a:t> Rocker deformity</a:t>
            </a:r>
          </a:p>
          <a:p>
            <a:r>
              <a:rPr lang="en-IN" sz="2000" dirty="0">
                <a:solidFill>
                  <a:schemeClr val="tx1"/>
                </a:solidFill>
                <a:latin typeface="+mj-lt"/>
              </a:rPr>
              <a:t>Redundant soft tissue </a:t>
            </a:r>
          </a:p>
          <a:p>
            <a:r>
              <a:rPr lang="en-IN" sz="2000" dirty="0">
                <a:solidFill>
                  <a:schemeClr val="tx1"/>
                </a:solidFill>
                <a:latin typeface="+mj-lt"/>
              </a:rPr>
              <a:t>Stair-step deformity </a:t>
            </a:r>
          </a:p>
          <a:p>
            <a:r>
              <a:rPr lang="en-IN" sz="2000" dirty="0">
                <a:solidFill>
                  <a:schemeClr val="tx1"/>
                </a:solidFill>
                <a:latin typeface="+mj-lt"/>
              </a:rPr>
              <a:t>Nasal bone asymmetry </a:t>
            </a:r>
          </a:p>
          <a:p>
            <a:endParaRPr lang="en-IN" sz="2000" dirty="0">
              <a:solidFill>
                <a:schemeClr val="tx1"/>
              </a:solidFill>
              <a:latin typeface="+mj-lt"/>
            </a:endParaRPr>
          </a:p>
          <a:p>
            <a:endParaRPr lang="en-IN" dirty="0"/>
          </a:p>
          <a:p>
            <a:endParaRPr lang="en-IN" dirty="0"/>
          </a:p>
        </p:txBody>
      </p:sp>
    </p:spTree>
    <p:extLst>
      <p:ext uri="{BB962C8B-B14F-4D97-AF65-F5344CB8AC3E}">
        <p14:creationId xmlns="" xmlns:p14="http://schemas.microsoft.com/office/powerpoint/2010/main" val="4057019418"/>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9601199" y="675724"/>
            <a:ext cx="685799" cy="924475"/>
          </a:xfrm>
        </p:spPr>
        <p:txBody>
          <a:bodyPr/>
          <a:lstStyle/>
          <a:p>
            <a:endParaRPr lang="en-IN" dirty="0"/>
          </a:p>
        </p:txBody>
      </p:sp>
      <p:sp>
        <p:nvSpPr>
          <p:cNvPr id="3" name="Content Placeholder 2"/>
          <p:cNvSpPr>
            <a:spLocks noGrp="1"/>
          </p:cNvSpPr>
          <p:nvPr>
            <p:ph idx="1"/>
          </p:nvPr>
        </p:nvSpPr>
        <p:spPr>
          <a:xfrm>
            <a:off x="533400" y="533401"/>
            <a:ext cx="8229600" cy="6324600"/>
          </a:xfrm>
        </p:spPr>
        <p:txBody>
          <a:bodyPr>
            <a:normAutofit fontScale="92500"/>
          </a:bodyPr>
          <a:lstStyle/>
          <a:p>
            <a:pPr marL="0" indent="0">
              <a:buNone/>
            </a:pPr>
            <a:r>
              <a:rPr lang="en-IN" sz="2800" b="1" dirty="0">
                <a:solidFill>
                  <a:srgbClr val="FF0000"/>
                </a:solidFill>
                <a:latin typeface="+mj-lt"/>
              </a:rPr>
              <a:t>Spreader </a:t>
            </a:r>
            <a:r>
              <a:rPr lang="en-IN" sz="2800" b="1" dirty="0" smtClean="0">
                <a:solidFill>
                  <a:srgbClr val="FF0000"/>
                </a:solidFill>
                <a:latin typeface="+mj-lt"/>
              </a:rPr>
              <a:t>Grafts</a:t>
            </a:r>
          </a:p>
          <a:p>
            <a:r>
              <a:rPr lang="en-IN" sz="2400" dirty="0" smtClean="0">
                <a:solidFill>
                  <a:schemeClr val="tx1"/>
                </a:solidFill>
                <a:latin typeface="+mj-lt"/>
              </a:rPr>
              <a:t>Following </a:t>
            </a:r>
            <a:r>
              <a:rPr lang="en-IN" sz="2400" dirty="0">
                <a:solidFill>
                  <a:schemeClr val="tx1"/>
                </a:solidFill>
                <a:latin typeface="+mj-lt"/>
              </a:rPr>
              <a:t>the osteotomies, the dorsum is reassessed as regards </a:t>
            </a:r>
            <a:r>
              <a:rPr lang="en-IN" sz="2400" dirty="0" smtClean="0">
                <a:solidFill>
                  <a:schemeClr val="tx1"/>
                </a:solidFill>
                <a:latin typeface="+mj-lt"/>
              </a:rPr>
              <a:t>smoothness and </a:t>
            </a:r>
            <a:r>
              <a:rPr lang="en-IN" sz="2400" dirty="0">
                <a:solidFill>
                  <a:schemeClr val="tx1"/>
                </a:solidFill>
                <a:latin typeface="+mj-lt"/>
              </a:rPr>
              <a:t>final profile. </a:t>
            </a:r>
            <a:endParaRPr lang="en-IN" sz="2400" dirty="0" smtClean="0">
              <a:solidFill>
                <a:schemeClr val="tx1"/>
              </a:solidFill>
              <a:latin typeface="+mj-lt"/>
            </a:endParaRPr>
          </a:p>
          <a:p>
            <a:r>
              <a:rPr lang="en-IN" sz="2400" dirty="0" smtClean="0">
                <a:solidFill>
                  <a:schemeClr val="tx1"/>
                </a:solidFill>
                <a:latin typeface="+mj-lt"/>
              </a:rPr>
              <a:t>Any </a:t>
            </a:r>
            <a:r>
              <a:rPr lang="en-IN" sz="2400" dirty="0">
                <a:solidFill>
                  <a:schemeClr val="tx1"/>
                </a:solidFill>
                <a:latin typeface="+mj-lt"/>
              </a:rPr>
              <a:t>additional rasping is done as well as minor cartilage </a:t>
            </a:r>
            <a:r>
              <a:rPr lang="en-IN" sz="2400" dirty="0" err="1" smtClean="0">
                <a:solidFill>
                  <a:schemeClr val="tx1"/>
                </a:solidFill>
                <a:latin typeface="+mj-lt"/>
              </a:rPr>
              <a:t>excisionsat</a:t>
            </a:r>
            <a:r>
              <a:rPr lang="en-IN" sz="2400" dirty="0" smtClean="0">
                <a:solidFill>
                  <a:schemeClr val="tx1"/>
                </a:solidFill>
                <a:latin typeface="+mj-lt"/>
              </a:rPr>
              <a:t> </a:t>
            </a:r>
            <a:r>
              <a:rPr lang="en-IN" sz="2400" dirty="0">
                <a:solidFill>
                  <a:schemeClr val="tx1"/>
                </a:solidFill>
                <a:latin typeface="+mj-lt"/>
              </a:rPr>
              <a:t>the keystone area. </a:t>
            </a:r>
            <a:endParaRPr lang="en-IN" sz="2400" dirty="0" smtClean="0">
              <a:solidFill>
                <a:schemeClr val="tx1"/>
              </a:solidFill>
              <a:latin typeface="+mj-lt"/>
            </a:endParaRPr>
          </a:p>
          <a:p>
            <a:r>
              <a:rPr lang="en-IN" sz="2400" dirty="0" smtClean="0">
                <a:solidFill>
                  <a:schemeClr val="tx1"/>
                </a:solidFill>
                <a:latin typeface="+mj-lt"/>
              </a:rPr>
              <a:t>Once </a:t>
            </a:r>
            <a:r>
              <a:rPr lang="en-IN" sz="2400" dirty="0">
                <a:solidFill>
                  <a:schemeClr val="tx1"/>
                </a:solidFill>
                <a:latin typeface="+mj-lt"/>
              </a:rPr>
              <a:t>satisfied with the dorsum, then the spreader grafts are inserted.</a:t>
            </a:r>
          </a:p>
          <a:p>
            <a:r>
              <a:rPr lang="en-IN" sz="2400" dirty="0">
                <a:solidFill>
                  <a:schemeClr val="tx1"/>
                </a:solidFill>
                <a:latin typeface="+mj-lt"/>
              </a:rPr>
              <a:t>Spreader grafts are matchstick-sized pieces of cartilage or </a:t>
            </a:r>
            <a:r>
              <a:rPr lang="en-IN" sz="2400" dirty="0" err="1">
                <a:solidFill>
                  <a:schemeClr val="tx1"/>
                </a:solidFill>
                <a:latin typeface="+mj-lt"/>
              </a:rPr>
              <a:t>vomerine</a:t>
            </a:r>
            <a:r>
              <a:rPr lang="en-IN" sz="2400" dirty="0">
                <a:solidFill>
                  <a:schemeClr val="tx1"/>
                </a:solidFill>
                <a:latin typeface="+mj-lt"/>
              </a:rPr>
              <a:t> bone </a:t>
            </a:r>
            <a:r>
              <a:rPr lang="en-IN" sz="2400" b="1" dirty="0">
                <a:solidFill>
                  <a:srgbClr val="990033"/>
                </a:solidFill>
                <a:latin typeface="+mj-lt"/>
              </a:rPr>
              <a:t>that restore </a:t>
            </a:r>
            <a:r>
              <a:rPr lang="en-IN" sz="2400" b="1" dirty="0" smtClean="0">
                <a:solidFill>
                  <a:srgbClr val="990033"/>
                </a:solidFill>
                <a:latin typeface="+mj-lt"/>
              </a:rPr>
              <a:t>the normal </a:t>
            </a:r>
            <a:r>
              <a:rPr lang="en-IN" sz="2400" b="1" dirty="0">
                <a:solidFill>
                  <a:srgbClr val="990033"/>
                </a:solidFill>
                <a:latin typeface="+mj-lt"/>
              </a:rPr>
              <a:t>dorsal width </a:t>
            </a:r>
            <a:r>
              <a:rPr lang="en-IN" sz="2400" dirty="0">
                <a:solidFill>
                  <a:schemeClr val="tx1"/>
                </a:solidFill>
                <a:latin typeface="+mj-lt"/>
              </a:rPr>
              <a:t>of the septum which has been lost during dorsal </a:t>
            </a:r>
            <a:r>
              <a:rPr lang="en-IN" sz="2400" dirty="0" smtClean="0">
                <a:solidFill>
                  <a:schemeClr val="tx1"/>
                </a:solidFill>
                <a:latin typeface="+mj-lt"/>
              </a:rPr>
              <a:t>reduction.</a:t>
            </a:r>
            <a:endParaRPr lang="en-IN" sz="2400" dirty="0">
              <a:solidFill>
                <a:schemeClr val="tx1"/>
              </a:solidFill>
              <a:latin typeface="+mj-lt"/>
            </a:endParaRPr>
          </a:p>
          <a:p>
            <a:r>
              <a:rPr lang="en-IN" sz="2400" dirty="0">
                <a:solidFill>
                  <a:schemeClr val="tx1"/>
                </a:solidFill>
                <a:latin typeface="+mj-lt"/>
              </a:rPr>
              <a:t>They can correct asymmetries, prevent an inverted-V deformity, and avoid a pinched nose</a:t>
            </a:r>
            <a:r>
              <a:rPr lang="en-IN" sz="2400" dirty="0" smtClean="0">
                <a:solidFill>
                  <a:schemeClr val="tx1"/>
                </a:solidFill>
                <a:latin typeface="+mj-lt"/>
              </a:rPr>
              <a:t>.</a:t>
            </a:r>
          </a:p>
          <a:p>
            <a:r>
              <a:rPr lang="en-IN" sz="2400" dirty="0">
                <a:solidFill>
                  <a:schemeClr val="tx1"/>
                </a:solidFill>
                <a:latin typeface="+mj-lt"/>
              </a:rPr>
              <a:t>They are easily cut to the desired length (20–25 mm) and height (2.5–3.5 mm), while the width (0.5–3.5 mm) varies with the desired aesthetics of the middle vault. </a:t>
            </a:r>
          </a:p>
          <a:p>
            <a:endParaRPr lang="en-IN" sz="2400" dirty="0">
              <a:solidFill>
                <a:schemeClr val="tx1"/>
              </a:solidFill>
              <a:latin typeface="+mj-lt"/>
            </a:endParaRPr>
          </a:p>
        </p:txBody>
      </p:sp>
    </p:spTree>
    <p:extLst>
      <p:ext uri="{BB962C8B-B14F-4D97-AF65-F5344CB8AC3E}">
        <p14:creationId xmlns="" xmlns:p14="http://schemas.microsoft.com/office/powerpoint/2010/main" val="269254106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21932278"/>
              </p:ext>
            </p:extLst>
          </p:nvPr>
        </p:nvGraphicFramePr>
        <p:xfrm>
          <a:off x="762000" y="5486400"/>
          <a:ext cx="7124700" cy="274320"/>
        </p:xfrm>
        <a:graphic>
          <a:graphicData uri="http://schemas.openxmlformats.org/drawingml/2006/table">
            <a:tbl>
              <a:tblPr/>
              <a:tblGrid>
                <a:gridCol w="7124700"/>
              </a:tblGrid>
              <a:tr h="0">
                <a:tc>
                  <a:txBody>
                    <a:bodyPr/>
                    <a:lstStyle/>
                    <a:p>
                      <a:endParaRPr lang="en-IN" dirty="0"/>
                    </a:p>
                  </a:txBody>
                  <a:tcPr marL="0" marR="0" marT="0" marB="0">
                    <a:lnL>
                      <a:noFill/>
                    </a:lnL>
                    <a:lnR>
                      <a:noFill/>
                    </a:lnR>
                    <a:lnT>
                      <a:noFill/>
                    </a:lnT>
                    <a:lnB>
                      <a:noFill/>
                    </a:lnB>
                  </a:tcPr>
                </a:tc>
              </a:tr>
            </a:tbl>
          </a:graphicData>
        </a:graphic>
      </p:graphicFrame>
      <p:pic>
        <p:nvPicPr>
          <p:cNvPr id="81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14600" y="3200400"/>
            <a:ext cx="3657600"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295400" y="209282"/>
            <a:ext cx="5334000"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3812638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125113" cy="924475"/>
          </a:xfrm>
        </p:spPr>
        <p:txBody>
          <a:bodyPr/>
          <a:lstStyle/>
          <a:p>
            <a:r>
              <a:rPr lang="en-IN" sz="3600" b="1" dirty="0">
                <a:solidFill>
                  <a:schemeClr val="tx1"/>
                </a:solidFill>
              </a:rPr>
              <a:t>Alar Base Modification</a:t>
            </a:r>
            <a:r>
              <a:rPr lang="en-IN" dirty="0"/>
              <a:t/>
            </a:r>
            <a:br>
              <a:rPr lang="en-IN" dirty="0"/>
            </a:br>
            <a:endParaRPr lang="en-IN" dirty="0"/>
          </a:p>
        </p:txBody>
      </p:sp>
      <p:sp>
        <p:nvSpPr>
          <p:cNvPr id="3" name="Content Placeholder 2"/>
          <p:cNvSpPr>
            <a:spLocks noGrp="1"/>
          </p:cNvSpPr>
          <p:nvPr>
            <p:ph idx="1"/>
          </p:nvPr>
        </p:nvSpPr>
        <p:spPr>
          <a:xfrm>
            <a:off x="685800" y="1219200"/>
            <a:ext cx="7448755" cy="5257799"/>
          </a:xfrm>
        </p:spPr>
        <p:txBody>
          <a:bodyPr>
            <a:normAutofit lnSpcReduction="10000"/>
          </a:bodyPr>
          <a:lstStyle/>
          <a:p>
            <a:pPr marL="0" indent="0">
              <a:buNone/>
            </a:pPr>
            <a:r>
              <a:rPr lang="en-IN" sz="2800" b="1" dirty="0" smtClean="0">
                <a:solidFill>
                  <a:srgbClr val="FF0000"/>
                </a:solidFill>
                <a:latin typeface="+mj-lt"/>
              </a:rPr>
              <a:t>Indications</a:t>
            </a:r>
            <a:endParaRPr lang="en-IN" sz="2800" b="1" dirty="0">
              <a:solidFill>
                <a:srgbClr val="FF0000"/>
              </a:solidFill>
              <a:latin typeface="+mj-lt"/>
            </a:endParaRPr>
          </a:p>
          <a:p>
            <a:pPr>
              <a:buFont typeface="+mj-lt"/>
              <a:buAutoNum type="arabicPeriod"/>
            </a:pPr>
            <a:r>
              <a:rPr lang="en-IN" sz="2400" dirty="0" smtClean="0">
                <a:solidFill>
                  <a:schemeClr val="tx1"/>
                </a:solidFill>
                <a:latin typeface="+mj-lt"/>
              </a:rPr>
              <a:t>Alar </a:t>
            </a:r>
            <a:r>
              <a:rPr lang="en-IN" sz="2400" dirty="0">
                <a:solidFill>
                  <a:schemeClr val="tx1"/>
                </a:solidFill>
                <a:latin typeface="+mj-lt"/>
              </a:rPr>
              <a:t>flaring</a:t>
            </a:r>
          </a:p>
          <a:p>
            <a:pPr>
              <a:buFont typeface="+mj-lt"/>
              <a:buAutoNum type="arabicPeriod"/>
            </a:pPr>
            <a:r>
              <a:rPr lang="en-IN" sz="2400" dirty="0" err="1" smtClean="0">
                <a:solidFill>
                  <a:schemeClr val="tx1"/>
                </a:solidFill>
                <a:latin typeface="+mj-lt"/>
              </a:rPr>
              <a:t>Bulbosity</a:t>
            </a:r>
            <a:endParaRPr lang="en-IN" sz="2400" dirty="0">
              <a:solidFill>
                <a:schemeClr val="tx1"/>
              </a:solidFill>
              <a:latin typeface="+mj-lt"/>
            </a:endParaRPr>
          </a:p>
          <a:p>
            <a:pPr>
              <a:buFont typeface="+mj-lt"/>
              <a:buAutoNum type="arabicPeriod"/>
            </a:pPr>
            <a:r>
              <a:rPr lang="en-IN" sz="2400" dirty="0" smtClean="0">
                <a:solidFill>
                  <a:schemeClr val="tx1"/>
                </a:solidFill>
                <a:latin typeface="+mj-lt"/>
              </a:rPr>
              <a:t>Excess </a:t>
            </a:r>
            <a:r>
              <a:rPr lang="en-IN" sz="2400" dirty="0">
                <a:solidFill>
                  <a:schemeClr val="tx1"/>
                </a:solidFill>
                <a:latin typeface="+mj-lt"/>
              </a:rPr>
              <a:t>width</a:t>
            </a:r>
          </a:p>
          <a:p>
            <a:pPr>
              <a:buFont typeface="+mj-lt"/>
              <a:buAutoNum type="arabicPeriod"/>
            </a:pPr>
            <a:r>
              <a:rPr lang="en-IN" sz="2400" dirty="0" smtClean="0">
                <a:solidFill>
                  <a:schemeClr val="tx1"/>
                </a:solidFill>
                <a:latin typeface="+mj-lt"/>
              </a:rPr>
              <a:t>Wide </a:t>
            </a:r>
            <a:r>
              <a:rPr lang="en-IN" sz="2400" dirty="0">
                <a:solidFill>
                  <a:schemeClr val="tx1"/>
                </a:solidFill>
                <a:latin typeface="+mj-lt"/>
              </a:rPr>
              <a:t>nostril floor</a:t>
            </a:r>
          </a:p>
          <a:p>
            <a:pPr>
              <a:buFont typeface="+mj-lt"/>
              <a:buAutoNum type="arabicPeriod"/>
            </a:pPr>
            <a:r>
              <a:rPr lang="en-IN" sz="2400" dirty="0" smtClean="0">
                <a:solidFill>
                  <a:schemeClr val="tx1"/>
                </a:solidFill>
                <a:latin typeface="+mj-lt"/>
              </a:rPr>
              <a:t>Imbalance </a:t>
            </a:r>
            <a:r>
              <a:rPr lang="en-IN" sz="2400" dirty="0">
                <a:solidFill>
                  <a:schemeClr val="tx1"/>
                </a:solidFill>
                <a:latin typeface="+mj-lt"/>
              </a:rPr>
              <a:t>after tip </a:t>
            </a:r>
            <a:r>
              <a:rPr lang="en-IN" sz="2400" dirty="0" smtClean="0">
                <a:solidFill>
                  <a:schemeClr val="tx1"/>
                </a:solidFill>
                <a:latin typeface="+mj-lt"/>
              </a:rPr>
              <a:t>narrowing</a:t>
            </a:r>
          </a:p>
          <a:p>
            <a:pPr marL="0" indent="0">
              <a:buNone/>
            </a:pPr>
            <a:r>
              <a:rPr lang="en-IN" sz="2800" b="1" dirty="0">
                <a:solidFill>
                  <a:srgbClr val="FF0000"/>
                </a:solidFill>
                <a:latin typeface="+mj-lt"/>
              </a:rPr>
              <a:t>General guidelines</a:t>
            </a:r>
          </a:p>
          <a:p>
            <a:r>
              <a:rPr lang="en-IN" sz="2400" dirty="0">
                <a:solidFill>
                  <a:schemeClr val="tx1"/>
                </a:solidFill>
                <a:latin typeface="+mj-lt"/>
              </a:rPr>
              <a:t> Graduated fashion</a:t>
            </a:r>
          </a:p>
          <a:p>
            <a:r>
              <a:rPr lang="en-IN" sz="2400" dirty="0">
                <a:solidFill>
                  <a:schemeClr val="tx1"/>
                </a:solidFill>
                <a:latin typeface="+mj-lt"/>
              </a:rPr>
              <a:t> 1-2 mm </a:t>
            </a:r>
            <a:r>
              <a:rPr lang="en-IN" sz="2400" dirty="0" smtClean="0">
                <a:solidFill>
                  <a:schemeClr val="tx1"/>
                </a:solidFill>
                <a:latin typeface="+mj-lt"/>
              </a:rPr>
              <a:t>above alar-facial </a:t>
            </a:r>
            <a:r>
              <a:rPr lang="en-IN" sz="2400" dirty="0">
                <a:solidFill>
                  <a:schemeClr val="tx1"/>
                </a:solidFill>
                <a:latin typeface="+mj-lt"/>
              </a:rPr>
              <a:t>crease</a:t>
            </a:r>
          </a:p>
          <a:p>
            <a:r>
              <a:rPr lang="en-IN" sz="2400" dirty="0">
                <a:solidFill>
                  <a:schemeClr val="tx1"/>
                </a:solidFill>
                <a:latin typeface="+mj-lt"/>
              </a:rPr>
              <a:t> Precise </a:t>
            </a:r>
            <a:r>
              <a:rPr lang="en-IN" sz="2400" dirty="0" smtClean="0">
                <a:solidFill>
                  <a:schemeClr val="tx1"/>
                </a:solidFill>
                <a:latin typeface="+mj-lt"/>
              </a:rPr>
              <a:t>repair, buried interrupted suture</a:t>
            </a:r>
            <a:endParaRPr lang="en-IN" sz="2400" dirty="0">
              <a:solidFill>
                <a:schemeClr val="tx1"/>
              </a:solidFill>
              <a:latin typeface="+mj-lt"/>
            </a:endParaRPr>
          </a:p>
          <a:p>
            <a:endParaRPr lang="en-IN"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62600" y="1219200"/>
            <a:ext cx="29718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01884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0" y="457200"/>
            <a:ext cx="571913" cy="924475"/>
          </a:xfrm>
        </p:spPr>
        <p:txBody>
          <a:bodyPr/>
          <a:lstStyle/>
          <a:p>
            <a:r>
              <a:rPr lang="en-IN" b="1" dirty="0"/>
              <a:t/>
            </a:r>
            <a:br>
              <a:rPr lang="en-IN" b="1" dirty="0"/>
            </a:br>
            <a:endParaRPr lang="en-IN" dirty="0"/>
          </a:p>
        </p:txBody>
      </p:sp>
      <p:sp>
        <p:nvSpPr>
          <p:cNvPr id="3" name="Content Placeholder 2"/>
          <p:cNvSpPr>
            <a:spLocks noGrp="1"/>
          </p:cNvSpPr>
          <p:nvPr>
            <p:ph idx="1"/>
          </p:nvPr>
        </p:nvSpPr>
        <p:spPr>
          <a:xfrm>
            <a:off x="990600" y="1219200"/>
            <a:ext cx="7125112" cy="5257799"/>
          </a:xfrm>
        </p:spPr>
        <p:txBody>
          <a:bodyPr>
            <a:normAutofit/>
          </a:bodyPr>
          <a:lstStyle/>
          <a:p>
            <a:r>
              <a:rPr lang="en-IN" sz="2400" dirty="0">
                <a:solidFill>
                  <a:schemeClr val="tx1"/>
                </a:solidFill>
                <a:latin typeface="+mj-lt"/>
              </a:rPr>
              <a:t>Alar base modification should be carefully planned preoperatively, and executed </a:t>
            </a:r>
            <a:r>
              <a:rPr lang="en-IN" sz="2400" dirty="0" smtClean="0">
                <a:solidFill>
                  <a:schemeClr val="tx1"/>
                </a:solidFill>
                <a:latin typeface="+mj-lt"/>
              </a:rPr>
              <a:t>very conservatively</a:t>
            </a:r>
            <a:r>
              <a:rPr lang="en-IN" sz="2400" dirty="0">
                <a:solidFill>
                  <a:schemeClr val="tx1"/>
                </a:solidFill>
                <a:latin typeface="+mj-lt"/>
              </a:rPr>
              <a:t> </a:t>
            </a:r>
            <a:r>
              <a:rPr lang="en-IN" sz="2400" dirty="0" smtClean="0">
                <a:solidFill>
                  <a:schemeClr val="tx1"/>
                </a:solidFill>
                <a:latin typeface="+mj-lt"/>
              </a:rPr>
              <a:t>aggressive </a:t>
            </a:r>
            <a:r>
              <a:rPr lang="en-IN" sz="2400" dirty="0">
                <a:solidFill>
                  <a:schemeClr val="tx1"/>
                </a:solidFill>
                <a:latin typeface="+mj-lt"/>
              </a:rPr>
              <a:t>excisions can be disastrous and virtually irreparable. </a:t>
            </a:r>
            <a:endParaRPr lang="en-IN" sz="2400" dirty="0" smtClean="0">
              <a:solidFill>
                <a:schemeClr val="tx1"/>
              </a:solidFill>
              <a:latin typeface="+mj-lt"/>
            </a:endParaRPr>
          </a:p>
          <a:p>
            <a:r>
              <a:rPr lang="en-IN" sz="2400" dirty="0" smtClean="0">
                <a:solidFill>
                  <a:schemeClr val="tx1"/>
                </a:solidFill>
                <a:latin typeface="+mj-lt"/>
              </a:rPr>
              <a:t>The decision as </a:t>
            </a:r>
            <a:r>
              <a:rPr lang="en-IN" sz="2400" dirty="0">
                <a:solidFill>
                  <a:schemeClr val="tx1"/>
                </a:solidFill>
                <a:latin typeface="+mj-lt"/>
              </a:rPr>
              <a:t>to the type and amount of the excision is based upon nostril shape and sill width</a:t>
            </a:r>
            <a:r>
              <a:rPr lang="en-IN" sz="2400" dirty="0" smtClean="0">
                <a:solidFill>
                  <a:schemeClr val="tx1"/>
                </a:solidFill>
                <a:latin typeface="+mj-lt"/>
              </a:rPr>
              <a:t>.</a:t>
            </a:r>
          </a:p>
          <a:p>
            <a:r>
              <a:rPr lang="en-IN" sz="2400" dirty="0">
                <a:solidFill>
                  <a:schemeClr val="tx1"/>
                </a:solidFill>
                <a:latin typeface="+mj-lt"/>
              </a:rPr>
              <a:t>Alar rim grafts are often necessary as alar base excisions accentuates alar rim notching</a:t>
            </a:r>
          </a:p>
          <a:p>
            <a:r>
              <a:rPr lang="en-IN" sz="2400" dirty="0">
                <a:solidFill>
                  <a:schemeClr val="tx1"/>
                </a:solidFill>
                <a:latin typeface="+mj-lt"/>
              </a:rPr>
              <a:t>The critical factor is the relationship between alar flare and alar width as regards </a:t>
            </a:r>
            <a:r>
              <a:rPr lang="en-IN" sz="2400" dirty="0" err="1" smtClean="0">
                <a:solidFill>
                  <a:schemeClr val="tx1"/>
                </a:solidFill>
                <a:latin typeface="+mj-lt"/>
              </a:rPr>
              <a:t>intercanthal</a:t>
            </a:r>
            <a:r>
              <a:rPr lang="en-IN" sz="2400" dirty="0">
                <a:solidFill>
                  <a:schemeClr val="tx1"/>
                </a:solidFill>
                <a:latin typeface="+mj-lt"/>
              </a:rPr>
              <a:t> </a:t>
            </a:r>
            <a:r>
              <a:rPr lang="en-IN" sz="2400" dirty="0" smtClean="0">
                <a:solidFill>
                  <a:schemeClr val="tx1"/>
                </a:solidFill>
                <a:latin typeface="+mj-lt"/>
              </a:rPr>
              <a:t>width.</a:t>
            </a:r>
          </a:p>
          <a:p>
            <a:pPr marL="0" indent="0">
              <a:buNone/>
            </a:pPr>
            <a:endParaRPr lang="en-IN" sz="2400" dirty="0" smtClean="0">
              <a:solidFill>
                <a:schemeClr val="tx1"/>
              </a:solidFill>
              <a:latin typeface="+mj-lt"/>
            </a:endParaRPr>
          </a:p>
        </p:txBody>
      </p:sp>
    </p:spTree>
    <p:extLst>
      <p:ext uri="{BB962C8B-B14F-4D97-AF65-F5344CB8AC3E}">
        <p14:creationId xmlns="" xmlns:p14="http://schemas.microsoft.com/office/powerpoint/2010/main" val="56197664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lnSpcReduction="10000"/>
          </a:bodyPr>
          <a:lstStyle/>
          <a:p>
            <a:r>
              <a:rPr lang="en-IN" sz="2400" dirty="0">
                <a:solidFill>
                  <a:schemeClr val="tx1"/>
                </a:solidFill>
                <a:latin typeface="+mj-lt"/>
              </a:rPr>
              <a:t>The normal alar base width is equivalent to the </a:t>
            </a:r>
            <a:r>
              <a:rPr lang="en-IN" sz="2400" dirty="0" err="1">
                <a:solidFill>
                  <a:schemeClr val="tx1"/>
                </a:solidFill>
                <a:latin typeface="+mj-lt"/>
              </a:rPr>
              <a:t>intercanthal</a:t>
            </a:r>
            <a:r>
              <a:rPr lang="en-IN" sz="2400" dirty="0">
                <a:solidFill>
                  <a:schemeClr val="tx1"/>
                </a:solidFill>
                <a:latin typeface="+mj-lt"/>
              </a:rPr>
              <a:t> distance, or the width of one eye</a:t>
            </a:r>
            <a:r>
              <a:rPr lang="en-IN" sz="2400" dirty="0" smtClean="0">
                <a:solidFill>
                  <a:schemeClr val="tx1"/>
                </a:solidFill>
                <a:latin typeface="+mj-lt"/>
              </a:rPr>
              <a:t>.</a:t>
            </a:r>
          </a:p>
          <a:p>
            <a:r>
              <a:rPr lang="en-IN" sz="2400" dirty="0" smtClean="0">
                <a:solidFill>
                  <a:schemeClr val="tx1"/>
                </a:solidFill>
                <a:latin typeface="+mj-lt"/>
              </a:rPr>
              <a:t> </a:t>
            </a:r>
            <a:r>
              <a:rPr lang="en-IN" sz="2400" dirty="0">
                <a:solidFill>
                  <a:schemeClr val="tx1"/>
                </a:solidFill>
                <a:latin typeface="+mj-lt"/>
              </a:rPr>
              <a:t>If the alar base width is greater than the </a:t>
            </a:r>
            <a:r>
              <a:rPr lang="en-IN" sz="2400" dirty="0" err="1">
                <a:solidFill>
                  <a:schemeClr val="tx1"/>
                </a:solidFill>
                <a:latin typeface="+mj-lt"/>
              </a:rPr>
              <a:t>intercanthal</a:t>
            </a:r>
            <a:r>
              <a:rPr lang="en-IN" sz="2400" dirty="0">
                <a:solidFill>
                  <a:schemeClr val="tx1"/>
                </a:solidFill>
                <a:latin typeface="+mj-lt"/>
              </a:rPr>
              <a:t> distance, the underlying </a:t>
            </a:r>
            <a:r>
              <a:rPr lang="en-IN" sz="2400" dirty="0" err="1">
                <a:solidFill>
                  <a:schemeClr val="tx1"/>
                </a:solidFill>
                <a:latin typeface="+mj-lt"/>
              </a:rPr>
              <a:t>etiology</a:t>
            </a:r>
            <a:r>
              <a:rPr lang="en-IN" sz="2400" dirty="0">
                <a:solidFill>
                  <a:schemeClr val="tx1"/>
                </a:solidFill>
                <a:latin typeface="+mj-lt"/>
              </a:rPr>
              <a:t> should be examined</a:t>
            </a:r>
            <a:r>
              <a:rPr lang="en-IN" sz="2400" dirty="0" smtClean="0">
                <a:solidFill>
                  <a:schemeClr val="tx1"/>
                </a:solidFill>
                <a:latin typeface="+mj-lt"/>
              </a:rPr>
              <a:t>.</a:t>
            </a:r>
          </a:p>
          <a:p>
            <a:r>
              <a:rPr lang="en-IN" sz="2400" dirty="0" smtClean="0">
                <a:solidFill>
                  <a:schemeClr val="tx1"/>
                </a:solidFill>
                <a:latin typeface="+mj-lt"/>
              </a:rPr>
              <a:t> </a:t>
            </a:r>
            <a:r>
              <a:rPr lang="en-IN" sz="2400" dirty="0">
                <a:solidFill>
                  <a:schemeClr val="tx1"/>
                </a:solidFill>
                <a:latin typeface="+mj-lt"/>
              </a:rPr>
              <a:t>If the discrepancy is the result of a narrow </a:t>
            </a:r>
            <a:r>
              <a:rPr lang="en-IN" sz="2400" dirty="0" err="1">
                <a:solidFill>
                  <a:schemeClr val="tx1"/>
                </a:solidFill>
                <a:latin typeface="+mj-lt"/>
              </a:rPr>
              <a:t>intercanthal</a:t>
            </a:r>
            <a:r>
              <a:rPr lang="en-IN" sz="2400" dirty="0">
                <a:solidFill>
                  <a:schemeClr val="tx1"/>
                </a:solidFill>
                <a:latin typeface="+mj-lt"/>
              </a:rPr>
              <a:t> distance, it is better to maintain a slightly wider alar base</a:t>
            </a:r>
            <a:r>
              <a:rPr lang="en-IN" sz="2400" dirty="0" smtClean="0">
                <a:solidFill>
                  <a:schemeClr val="tx1"/>
                </a:solidFill>
                <a:latin typeface="+mj-lt"/>
              </a:rPr>
              <a:t>.</a:t>
            </a:r>
          </a:p>
          <a:p>
            <a:r>
              <a:rPr lang="en-IN" sz="2400" dirty="0" smtClean="0">
                <a:solidFill>
                  <a:schemeClr val="tx1"/>
                </a:solidFill>
                <a:latin typeface="+mj-lt"/>
              </a:rPr>
              <a:t> </a:t>
            </a:r>
            <a:r>
              <a:rPr lang="en-IN" sz="2400" dirty="0">
                <a:solidFill>
                  <a:schemeClr val="tx1"/>
                </a:solidFill>
                <a:latin typeface="+mj-lt"/>
              </a:rPr>
              <a:t>If there is true increased </a:t>
            </a:r>
            <a:r>
              <a:rPr lang="en-IN" sz="2400" dirty="0" err="1">
                <a:solidFill>
                  <a:schemeClr val="tx1"/>
                </a:solidFill>
                <a:latin typeface="+mj-lt"/>
              </a:rPr>
              <a:t>interalar</a:t>
            </a:r>
            <a:r>
              <a:rPr lang="en-IN" sz="2400" dirty="0">
                <a:solidFill>
                  <a:schemeClr val="tx1"/>
                </a:solidFill>
                <a:latin typeface="+mj-lt"/>
              </a:rPr>
              <a:t> width, a nostril sill resection may be indicated</a:t>
            </a:r>
            <a:r>
              <a:rPr lang="en-IN" sz="2400" dirty="0" smtClean="0">
                <a:solidFill>
                  <a:schemeClr val="tx1"/>
                </a:solidFill>
                <a:latin typeface="+mj-lt"/>
              </a:rPr>
              <a:t>.</a:t>
            </a:r>
          </a:p>
          <a:p>
            <a:endParaRPr lang="en-IN" dirty="0"/>
          </a:p>
        </p:txBody>
      </p:sp>
    </p:spTree>
    <p:extLst>
      <p:ext uri="{BB962C8B-B14F-4D97-AF65-F5344CB8AC3E}">
        <p14:creationId xmlns="" xmlns:p14="http://schemas.microsoft.com/office/powerpoint/2010/main" val="324141219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9400" y="228600"/>
            <a:ext cx="1105313" cy="924475"/>
          </a:xfrm>
        </p:spPr>
        <p:txBody>
          <a:bodyPr/>
          <a:lstStyle/>
          <a:p>
            <a:endParaRPr lang="en-IN" dirty="0"/>
          </a:p>
        </p:txBody>
      </p:sp>
      <p:sp>
        <p:nvSpPr>
          <p:cNvPr id="3" name="Content Placeholder 2"/>
          <p:cNvSpPr>
            <a:spLocks noGrp="1"/>
          </p:cNvSpPr>
          <p:nvPr>
            <p:ph idx="1"/>
          </p:nvPr>
        </p:nvSpPr>
        <p:spPr>
          <a:xfrm>
            <a:off x="304800" y="304800"/>
            <a:ext cx="8382000" cy="7619999"/>
          </a:xfrm>
        </p:spPr>
        <p:txBody>
          <a:bodyPr/>
          <a:lstStyle/>
          <a:p>
            <a:r>
              <a:rPr lang="en-IN" sz="2400" dirty="0">
                <a:solidFill>
                  <a:schemeClr val="tx1"/>
                </a:solidFill>
                <a:latin typeface="+mj-lt"/>
              </a:rPr>
              <a:t> If the increase in width is secondary to alar flaring (&gt;2 to 3 mm outside the alar base), an alar base resection should be considered. </a:t>
            </a:r>
            <a:endParaRPr lang="en-IN" sz="2400" dirty="0" smtClean="0">
              <a:solidFill>
                <a:schemeClr val="tx1"/>
              </a:solidFill>
              <a:latin typeface="+mj-lt"/>
            </a:endParaRPr>
          </a:p>
          <a:p>
            <a:r>
              <a:rPr lang="en-IN" sz="2400" dirty="0" smtClean="0">
                <a:solidFill>
                  <a:schemeClr val="tx1"/>
                </a:solidFill>
                <a:latin typeface="+mj-lt"/>
              </a:rPr>
              <a:t>The </a:t>
            </a:r>
            <a:r>
              <a:rPr lang="en-IN" sz="2400" dirty="0">
                <a:solidFill>
                  <a:schemeClr val="tx1"/>
                </a:solidFill>
                <a:latin typeface="+mj-lt"/>
              </a:rPr>
              <a:t>bony base should equal approximately 80% of the alar base </a:t>
            </a:r>
            <a:r>
              <a:rPr lang="en-IN" sz="2400" dirty="0" smtClean="0">
                <a:solidFill>
                  <a:schemeClr val="tx1"/>
                </a:solidFill>
                <a:latin typeface="+mj-lt"/>
              </a:rPr>
              <a:t>width.</a:t>
            </a:r>
          </a:p>
          <a:p>
            <a:r>
              <a:rPr lang="en-IN" sz="2400" dirty="0" smtClean="0">
                <a:solidFill>
                  <a:schemeClr val="tx1"/>
                </a:solidFill>
                <a:latin typeface="+mj-lt"/>
              </a:rPr>
              <a:t> </a:t>
            </a:r>
            <a:r>
              <a:rPr lang="en-IN" sz="2400" dirty="0">
                <a:solidFill>
                  <a:schemeClr val="tx1"/>
                </a:solidFill>
                <a:latin typeface="+mj-lt"/>
              </a:rPr>
              <a:t>If the bony base is greater than 80% of the alar base width, osteotomies may be required. </a:t>
            </a:r>
            <a:endParaRPr lang="en-IN" sz="2400" dirty="0" smtClean="0">
              <a:solidFill>
                <a:schemeClr val="tx1"/>
              </a:solidFill>
              <a:latin typeface="+mj-lt"/>
            </a:endParaRPr>
          </a:p>
          <a:p>
            <a:r>
              <a:rPr lang="en-IN" sz="2400" dirty="0">
                <a:solidFill>
                  <a:schemeClr val="tx1"/>
                </a:solidFill>
                <a:latin typeface="+mj-lt"/>
              </a:rPr>
              <a:t>There are basically three surgical techniques: </a:t>
            </a:r>
          </a:p>
          <a:p>
            <a:pPr marL="0" indent="0">
              <a:buNone/>
            </a:pPr>
            <a:r>
              <a:rPr lang="en-IN" sz="2400" dirty="0">
                <a:solidFill>
                  <a:schemeClr val="tx1"/>
                </a:solidFill>
                <a:latin typeface="+mj-lt"/>
              </a:rPr>
              <a:t>      (1) a simple nostril sill excision to reduce nostril show,</a:t>
            </a:r>
          </a:p>
          <a:p>
            <a:pPr marL="0" indent="0">
              <a:buNone/>
            </a:pPr>
            <a:r>
              <a:rPr lang="en-IN" sz="2400" dirty="0">
                <a:solidFill>
                  <a:schemeClr val="tx1"/>
                </a:solidFill>
                <a:latin typeface="+mj-lt"/>
              </a:rPr>
              <a:t>      (2) an alar wedge excision to reduce nostril flare</a:t>
            </a:r>
          </a:p>
          <a:p>
            <a:pPr marL="0" indent="0">
              <a:buNone/>
            </a:pPr>
            <a:r>
              <a:rPr lang="en-IN" sz="2400" dirty="0">
                <a:solidFill>
                  <a:schemeClr val="tx1"/>
                </a:solidFill>
                <a:latin typeface="+mj-lt"/>
              </a:rPr>
              <a:t>      (3) a combined sill/wedge excision with components that can reduce flare as well as alar width.</a:t>
            </a:r>
          </a:p>
          <a:p>
            <a:endParaRPr lang="en-IN" sz="2400" dirty="0" smtClean="0">
              <a:solidFill>
                <a:schemeClr val="tx1"/>
              </a:solidFill>
              <a:latin typeface="+mj-lt"/>
            </a:endParaRPr>
          </a:p>
          <a:p>
            <a:pPr marL="0" indent="0">
              <a:buNone/>
            </a:pPr>
            <a:endParaRPr lang="en-IN" sz="2400" dirty="0">
              <a:solidFill>
                <a:schemeClr val="tx1"/>
              </a:solidFill>
              <a:latin typeface="+mj-lt"/>
            </a:endParaRPr>
          </a:p>
          <a:p>
            <a:endParaRPr lang="en-IN" dirty="0"/>
          </a:p>
        </p:txBody>
      </p:sp>
    </p:spTree>
    <p:extLst>
      <p:ext uri="{BB962C8B-B14F-4D97-AF65-F5344CB8AC3E}">
        <p14:creationId xmlns="" xmlns:p14="http://schemas.microsoft.com/office/powerpoint/2010/main" val="3562686194"/>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0" y="1219200"/>
            <a:ext cx="2267155" cy="924475"/>
          </a:xfrm>
        </p:spPr>
        <p:txBody>
          <a:bodyPr/>
          <a:lstStyle/>
          <a:p>
            <a:endParaRPr lang="en-IN" dirty="0"/>
          </a:p>
        </p:txBody>
      </p:sp>
      <p:sp>
        <p:nvSpPr>
          <p:cNvPr id="3" name="Content Placeholder 2"/>
          <p:cNvSpPr>
            <a:spLocks noGrp="1"/>
          </p:cNvSpPr>
          <p:nvPr>
            <p:ph idx="1"/>
          </p:nvPr>
        </p:nvSpPr>
        <p:spPr>
          <a:xfrm>
            <a:off x="1009443" y="457200"/>
            <a:ext cx="7125112" cy="5867399"/>
          </a:xfrm>
        </p:spPr>
        <p:txBody>
          <a:bodyPr/>
          <a:lstStyle/>
          <a:p>
            <a:pPr marL="0" indent="0">
              <a:buNone/>
            </a:pPr>
            <a:r>
              <a:rPr lang="en-IN" sz="2800" b="1" dirty="0">
                <a:solidFill>
                  <a:srgbClr val="FF0000"/>
                </a:solidFill>
                <a:latin typeface="+mj-lt"/>
              </a:rPr>
              <a:t>Nostril Sill </a:t>
            </a:r>
            <a:r>
              <a:rPr lang="en-IN" sz="2800" b="1" dirty="0" smtClean="0">
                <a:solidFill>
                  <a:srgbClr val="FF0000"/>
                </a:solidFill>
                <a:latin typeface="+mj-lt"/>
              </a:rPr>
              <a:t>Excision</a:t>
            </a:r>
          </a:p>
          <a:p>
            <a:r>
              <a:rPr lang="en-IN" sz="2400" dirty="0" smtClean="0">
                <a:solidFill>
                  <a:schemeClr val="tx1"/>
                </a:solidFill>
                <a:latin typeface="+mj-lt"/>
              </a:rPr>
              <a:t>For </a:t>
            </a:r>
            <a:r>
              <a:rPr lang="en-IN" sz="2400" dirty="0">
                <a:solidFill>
                  <a:schemeClr val="tx1"/>
                </a:solidFill>
                <a:latin typeface="+mj-lt"/>
              </a:rPr>
              <a:t>nostril sill excisions, a 2.5–3.5 mm wide inverted trapezoid is drawn</a:t>
            </a:r>
          </a:p>
          <a:p>
            <a:r>
              <a:rPr lang="en-IN" sz="2400" dirty="0" smtClean="0">
                <a:solidFill>
                  <a:schemeClr val="tx1"/>
                </a:solidFill>
                <a:latin typeface="+mj-lt"/>
              </a:rPr>
              <a:t>The </a:t>
            </a:r>
            <a:r>
              <a:rPr lang="en-IN" sz="2400" dirty="0">
                <a:solidFill>
                  <a:schemeClr val="tx1"/>
                </a:solidFill>
                <a:latin typeface="+mj-lt"/>
              </a:rPr>
              <a:t>sides are vertical and then triangular with equal extension into the </a:t>
            </a:r>
            <a:r>
              <a:rPr lang="en-IN" sz="2400" dirty="0" smtClean="0">
                <a:solidFill>
                  <a:schemeClr val="tx1"/>
                </a:solidFill>
                <a:latin typeface="+mj-lt"/>
              </a:rPr>
              <a:t>vestibule and </a:t>
            </a:r>
            <a:r>
              <a:rPr lang="en-IN" sz="2400" dirty="0">
                <a:solidFill>
                  <a:schemeClr val="tx1"/>
                </a:solidFill>
                <a:latin typeface="+mj-lt"/>
              </a:rPr>
              <a:t>onto the skin surface. </a:t>
            </a:r>
            <a:endParaRPr lang="en-IN" sz="2400" dirty="0" smtClean="0">
              <a:solidFill>
                <a:schemeClr val="tx1"/>
              </a:solidFill>
              <a:latin typeface="+mj-lt"/>
            </a:endParaRPr>
          </a:p>
          <a:p>
            <a:r>
              <a:rPr lang="en-IN" sz="2400" dirty="0" smtClean="0">
                <a:solidFill>
                  <a:schemeClr val="tx1"/>
                </a:solidFill>
                <a:latin typeface="+mj-lt"/>
              </a:rPr>
              <a:t>After </a:t>
            </a:r>
            <a:r>
              <a:rPr lang="en-IN" sz="2400" dirty="0">
                <a:solidFill>
                  <a:schemeClr val="tx1"/>
                </a:solidFill>
                <a:latin typeface="+mj-lt"/>
              </a:rPr>
              <a:t>injection with local </a:t>
            </a:r>
            <a:r>
              <a:rPr lang="en-IN" sz="2400" dirty="0" err="1">
                <a:solidFill>
                  <a:schemeClr val="tx1"/>
                </a:solidFill>
                <a:latin typeface="+mj-lt"/>
              </a:rPr>
              <a:t>anesthesia</a:t>
            </a:r>
            <a:r>
              <a:rPr lang="en-IN" sz="2400" dirty="0">
                <a:solidFill>
                  <a:schemeClr val="tx1"/>
                </a:solidFill>
                <a:latin typeface="+mj-lt"/>
              </a:rPr>
              <a:t>, the wedge is excised.</a:t>
            </a:r>
          </a:p>
          <a:p>
            <a:r>
              <a:rPr lang="en-IN" sz="2400" dirty="0">
                <a:solidFill>
                  <a:schemeClr val="tx1"/>
                </a:solidFill>
                <a:latin typeface="+mj-lt"/>
              </a:rPr>
              <a:t>The sill/vestibule component is closed with a horizontal </a:t>
            </a:r>
            <a:r>
              <a:rPr lang="en-IN" sz="2400" dirty="0" smtClean="0">
                <a:solidFill>
                  <a:schemeClr val="tx1"/>
                </a:solidFill>
                <a:latin typeface="+mj-lt"/>
              </a:rPr>
              <a:t>mattress suture</a:t>
            </a:r>
          </a:p>
          <a:p>
            <a:pPr>
              <a:buNone/>
            </a:pPr>
            <a:endParaRPr lang="en-IN" sz="2400" dirty="0">
              <a:solidFill>
                <a:schemeClr val="tx1"/>
              </a:solidFill>
              <a:latin typeface="+mj-lt"/>
            </a:endParaRPr>
          </a:p>
        </p:txBody>
      </p:sp>
    </p:spTree>
    <p:extLst>
      <p:ext uri="{BB962C8B-B14F-4D97-AF65-F5344CB8AC3E}">
        <p14:creationId xmlns="" xmlns:p14="http://schemas.microsoft.com/office/powerpoint/2010/main" val="17965167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800600" y="381000"/>
            <a:ext cx="4191000" cy="1143000"/>
          </a:xfrm>
        </p:spPr>
        <p:txBody>
          <a:bodyPr/>
          <a:lstStyle/>
          <a:p>
            <a:pPr eaLnBrk="1" fontAlgn="auto" hangingPunct="1">
              <a:spcAft>
                <a:spcPts val="0"/>
              </a:spcAft>
              <a:defRPr/>
            </a:pPr>
            <a:r>
              <a:rPr lang="en-US" sz="2800" dirty="0" smtClean="0">
                <a:solidFill>
                  <a:srgbClr val="0070C0"/>
                </a:solidFill>
                <a:latin typeface="Garamond" pitchFamily="18" charset="0"/>
              </a:rPr>
              <a:t>SUBUNITS OF NOSE</a:t>
            </a:r>
          </a:p>
        </p:txBody>
      </p:sp>
      <p:sp>
        <p:nvSpPr>
          <p:cNvPr id="29699" name="Rectangle 3"/>
          <p:cNvSpPr>
            <a:spLocks noGrp="1" noChangeArrowheads="1"/>
          </p:cNvSpPr>
          <p:nvPr>
            <p:ph type="body" sz="half" idx="1"/>
          </p:nvPr>
        </p:nvSpPr>
        <p:spPr>
          <a:xfrm>
            <a:off x="304800" y="685800"/>
            <a:ext cx="8610600" cy="6172200"/>
          </a:xfrm>
        </p:spPr>
        <p:txBody>
          <a:bodyPr>
            <a:normAutofit fontScale="85000" lnSpcReduction="20000"/>
          </a:bodyPr>
          <a:lstStyle/>
          <a:p>
            <a:pPr eaLnBrk="1" hangingPunct="1">
              <a:lnSpc>
                <a:spcPct val="150000"/>
              </a:lnSpc>
            </a:pPr>
            <a:r>
              <a:rPr lang="en-US" sz="2200" b="1" dirty="0" smtClean="0">
                <a:solidFill>
                  <a:schemeClr val="tx1"/>
                </a:solidFill>
                <a:latin typeface="Arial" pitchFamily="34" charset="0"/>
                <a:cs typeface="Arial" pitchFamily="34" charset="0"/>
              </a:rPr>
              <a:t>Five convex subunits:</a:t>
            </a:r>
          </a:p>
          <a:p>
            <a:pPr eaLnBrk="1" hangingPunct="1">
              <a:lnSpc>
                <a:spcPct val="150000"/>
              </a:lnSpc>
              <a:buFont typeface="Wingdings" pitchFamily="2" charset="2"/>
              <a:buNone/>
            </a:pPr>
            <a:r>
              <a:rPr lang="en-US" sz="2200" dirty="0" smtClean="0">
                <a:latin typeface="Arial" pitchFamily="34" charset="0"/>
                <a:cs typeface="Arial" pitchFamily="34" charset="0"/>
              </a:rPr>
              <a:t>   </a:t>
            </a:r>
            <a:r>
              <a:rPr lang="en-US" sz="2200" dirty="0" smtClean="0">
                <a:solidFill>
                  <a:srgbClr val="FF0000"/>
                </a:solidFill>
                <a:latin typeface="Arial" pitchFamily="34" charset="0"/>
                <a:cs typeface="Arial" pitchFamily="34" charset="0"/>
              </a:rPr>
              <a:t>Dorsum</a:t>
            </a:r>
            <a:r>
              <a:rPr lang="en-US" sz="2200" dirty="0" smtClean="0">
                <a:latin typeface="Arial" pitchFamily="34" charset="0"/>
                <a:cs typeface="Arial" pitchFamily="34" charset="0"/>
              </a:rPr>
              <a:t>: </a:t>
            </a:r>
            <a:r>
              <a:rPr lang="en-US" sz="2200" dirty="0" err="1" smtClean="0">
                <a:solidFill>
                  <a:schemeClr val="tx1"/>
                </a:solidFill>
                <a:latin typeface="Arial" pitchFamily="34" charset="0"/>
                <a:cs typeface="Arial" pitchFamily="34" charset="0"/>
              </a:rPr>
              <a:t>Hemicylinde</a:t>
            </a:r>
            <a:r>
              <a:rPr lang="en-US" sz="2200" dirty="0" err="1" smtClean="0">
                <a:latin typeface="Arial" pitchFamily="34" charset="0"/>
                <a:cs typeface="Arial" pitchFamily="34" charset="0"/>
              </a:rPr>
              <a:t>r</a:t>
            </a:r>
            <a:endParaRPr lang="en-US" sz="2200" dirty="0" smtClean="0">
              <a:latin typeface="Arial" pitchFamily="34" charset="0"/>
              <a:cs typeface="Arial" pitchFamily="34" charset="0"/>
            </a:endParaRPr>
          </a:p>
          <a:p>
            <a:pPr eaLnBrk="1" hangingPunct="1">
              <a:lnSpc>
                <a:spcPct val="150000"/>
              </a:lnSpc>
              <a:buFont typeface="Wingdings" pitchFamily="2" charset="2"/>
              <a:buNone/>
            </a:pPr>
            <a:r>
              <a:rPr lang="en-US" sz="2200" dirty="0" smtClean="0">
                <a:latin typeface="Arial" pitchFamily="34" charset="0"/>
                <a:cs typeface="Arial" pitchFamily="34" charset="0"/>
              </a:rPr>
              <a:t>   </a:t>
            </a:r>
            <a:r>
              <a:rPr lang="en-US" sz="2200" dirty="0" smtClean="0">
                <a:solidFill>
                  <a:srgbClr val="FF0000"/>
                </a:solidFill>
                <a:latin typeface="Arial" pitchFamily="34" charset="0"/>
                <a:cs typeface="Arial" pitchFamily="34" charset="0"/>
              </a:rPr>
              <a:t>Tip: </a:t>
            </a:r>
            <a:r>
              <a:rPr lang="en-US" sz="2200" dirty="0" smtClean="0">
                <a:solidFill>
                  <a:schemeClr val="tx1"/>
                </a:solidFill>
                <a:latin typeface="Arial" pitchFamily="34" charset="0"/>
                <a:cs typeface="Arial" pitchFamily="34" charset="0"/>
              </a:rPr>
              <a:t>Hemisphere</a:t>
            </a:r>
          </a:p>
          <a:p>
            <a:pPr eaLnBrk="1" hangingPunct="1">
              <a:lnSpc>
                <a:spcPct val="150000"/>
              </a:lnSpc>
              <a:buFont typeface="Wingdings" pitchFamily="2" charset="2"/>
              <a:buNone/>
            </a:pPr>
            <a:r>
              <a:rPr lang="en-US" sz="2200" dirty="0" smtClean="0">
                <a:latin typeface="Arial" pitchFamily="34" charset="0"/>
                <a:cs typeface="Arial" pitchFamily="34" charset="0"/>
              </a:rPr>
              <a:t>   </a:t>
            </a:r>
            <a:r>
              <a:rPr lang="en-US" sz="2200" dirty="0" err="1" smtClean="0">
                <a:solidFill>
                  <a:srgbClr val="FF0000"/>
                </a:solidFill>
                <a:latin typeface="Arial" pitchFamily="34" charset="0"/>
                <a:cs typeface="Arial" pitchFamily="34" charset="0"/>
              </a:rPr>
              <a:t>Columella</a:t>
            </a:r>
            <a:r>
              <a:rPr lang="en-US" sz="2200" dirty="0" smtClean="0">
                <a:latin typeface="Arial" pitchFamily="34" charset="0"/>
                <a:cs typeface="Arial" pitchFamily="34" charset="0"/>
              </a:rPr>
              <a:t>: </a:t>
            </a:r>
            <a:r>
              <a:rPr lang="en-US" sz="2200" dirty="0" smtClean="0">
                <a:solidFill>
                  <a:schemeClr val="tx1"/>
                </a:solidFill>
                <a:latin typeface="Arial" pitchFamily="34" charset="0"/>
                <a:cs typeface="Arial" pitchFamily="34" charset="0"/>
              </a:rPr>
              <a:t>Truncated cone</a:t>
            </a:r>
          </a:p>
          <a:p>
            <a:pPr eaLnBrk="1" hangingPunct="1">
              <a:lnSpc>
                <a:spcPct val="150000"/>
              </a:lnSpc>
              <a:buFont typeface="Wingdings" pitchFamily="2" charset="2"/>
              <a:buNone/>
            </a:pPr>
            <a:r>
              <a:rPr lang="en-US" sz="2200" dirty="0" smtClean="0">
                <a:latin typeface="Arial" pitchFamily="34" charset="0"/>
                <a:cs typeface="Arial" pitchFamily="34" charset="0"/>
              </a:rPr>
              <a:t>   </a:t>
            </a:r>
            <a:r>
              <a:rPr lang="en-US" sz="2200" dirty="0" smtClean="0">
                <a:solidFill>
                  <a:srgbClr val="FF0000"/>
                </a:solidFill>
                <a:latin typeface="Arial" pitchFamily="34" charset="0"/>
                <a:cs typeface="Arial" pitchFamily="34" charset="0"/>
              </a:rPr>
              <a:t>Alar x 2: </a:t>
            </a:r>
            <a:r>
              <a:rPr lang="en-US" sz="2200" dirty="0" smtClean="0">
                <a:solidFill>
                  <a:schemeClr val="tx1"/>
                </a:solidFill>
                <a:latin typeface="Arial" pitchFamily="34" charset="0"/>
                <a:cs typeface="Arial" pitchFamily="34" charset="0"/>
              </a:rPr>
              <a:t>Curved spindle</a:t>
            </a:r>
          </a:p>
          <a:p>
            <a:pPr eaLnBrk="1" hangingPunct="1">
              <a:lnSpc>
                <a:spcPct val="150000"/>
              </a:lnSpc>
            </a:pPr>
            <a:r>
              <a:rPr lang="en-US" sz="2200" b="1" dirty="0" smtClean="0">
                <a:solidFill>
                  <a:schemeClr val="tx1"/>
                </a:solidFill>
                <a:latin typeface="Arial" pitchFamily="34" charset="0"/>
                <a:cs typeface="Arial" pitchFamily="34" charset="0"/>
              </a:rPr>
              <a:t>Four concave subunits:</a:t>
            </a:r>
            <a:r>
              <a:rPr lang="en-US" sz="2200" dirty="0" smtClean="0">
                <a:solidFill>
                  <a:schemeClr val="tx1"/>
                </a:solidFill>
                <a:latin typeface="Arial" pitchFamily="34" charset="0"/>
                <a:cs typeface="Arial" pitchFamily="34" charset="0"/>
              </a:rPr>
              <a:t> </a:t>
            </a:r>
          </a:p>
          <a:p>
            <a:pPr eaLnBrk="1" hangingPunct="1">
              <a:lnSpc>
                <a:spcPct val="150000"/>
              </a:lnSpc>
              <a:buFont typeface="Wingdings" pitchFamily="2" charset="2"/>
              <a:buNone/>
            </a:pPr>
            <a:r>
              <a:rPr lang="en-US" sz="2200" dirty="0" smtClean="0">
                <a:latin typeface="Arial" pitchFamily="34" charset="0"/>
                <a:cs typeface="Arial" pitchFamily="34" charset="0"/>
              </a:rPr>
              <a:t>   </a:t>
            </a:r>
            <a:r>
              <a:rPr lang="en-US" sz="2200" dirty="0" smtClean="0">
                <a:solidFill>
                  <a:srgbClr val="FF0000"/>
                </a:solidFill>
                <a:latin typeface="Arial" pitchFamily="34" charset="0"/>
                <a:cs typeface="Arial" pitchFamily="34" charset="0"/>
              </a:rPr>
              <a:t>Nasal side walls x 2</a:t>
            </a:r>
          </a:p>
          <a:p>
            <a:pPr eaLnBrk="1" hangingPunct="1">
              <a:lnSpc>
                <a:spcPct val="150000"/>
              </a:lnSpc>
              <a:buFont typeface="Wingdings" pitchFamily="2" charset="2"/>
              <a:buNone/>
            </a:pPr>
            <a:r>
              <a:rPr lang="en-US" sz="2200" dirty="0" smtClean="0">
                <a:latin typeface="Arial" pitchFamily="34" charset="0"/>
                <a:cs typeface="Arial" pitchFamily="34" charset="0"/>
              </a:rPr>
              <a:t>   </a:t>
            </a:r>
            <a:r>
              <a:rPr lang="en-US" sz="2200" dirty="0" smtClean="0">
                <a:solidFill>
                  <a:srgbClr val="FF0000"/>
                </a:solidFill>
                <a:latin typeface="Arial" pitchFamily="34" charset="0"/>
                <a:cs typeface="Arial" pitchFamily="34" charset="0"/>
              </a:rPr>
              <a:t>Soft triangles x 2</a:t>
            </a:r>
          </a:p>
          <a:p>
            <a:pPr eaLnBrk="1" hangingPunct="1">
              <a:lnSpc>
                <a:spcPct val="150000"/>
              </a:lnSpc>
              <a:buFont typeface="Wingdings" pitchFamily="2" charset="2"/>
              <a:buNone/>
            </a:pPr>
            <a:endParaRPr lang="en-US" sz="2200" dirty="0" smtClean="0">
              <a:solidFill>
                <a:srgbClr val="FF0000"/>
              </a:solidFill>
              <a:latin typeface="Arial" pitchFamily="34" charset="0"/>
              <a:cs typeface="Arial" pitchFamily="34" charset="0"/>
            </a:endParaRPr>
          </a:p>
          <a:p>
            <a:pPr eaLnBrk="1" hangingPunct="1">
              <a:lnSpc>
                <a:spcPct val="150000"/>
              </a:lnSpc>
              <a:buFont typeface="Wingdings" pitchFamily="2" charset="2"/>
              <a:buNone/>
            </a:pPr>
            <a:r>
              <a:rPr lang="en-US" sz="2000" dirty="0" smtClean="0"/>
              <a:t> </a:t>
            </a:r>
            <a:r>
              <a:rPr lang="en-US" sz="2400" i="1" dirty="0" smtClean="0">
                <a:solidFill>
                  <a:schemeClr val="tx1"/>
                </a:solidFill>
                <a:latin typeface="Arial" pitchFamily="34" charset="0"/>
                <a:cs typeface="Arial" pitchFamily="34" charset="0"/>
              </a:rPr>
              <a:t>The subunit principle is useful in  reconstruction of convex subunits only</a:t>
            </a:r>
          </a:p>
          <a:p>
            <a:pPr eaLnBrk="1" hangingPunct="1">
              <a:lnSpc>
                <a:spcPct val="150000"/>
              </a:lnSpc>
              <a:buFont typeface="Wingdings" pitchFamily="2" charset="2"/>
              <a:buNone/>
            </a:pPr>
            <a:r>
              <a:rPr lang="en-US" sz="2400" i="1" dirty="0" smtClean="0">
                <a:solidFill>
                  <a:schemeClr val="tx1"/>
                </a:solidFill>
                <a:latin typeface="Arial" pitchFamily="34" charset="0"/>
                <a:cs typeface="Arial" pitchFamily="34" charset="0"/>
              </a:rPr>
              <a:t>If  &gt;50% of subunit is missing, the entire subunit is to be replaced </a:t>
            </a:r>
            <a:endParaRPr lang="en-US" sz="1800" i="1" dirty="0" smtClean="0">
              <a:solidFill>
                <a:schemeClr val="tx1"/>
              </a:solidFill>
              <a:latin typeface="Arial" pitchFamily="34" charset="0"/>
              <a:cs typeface="Arial" pitchFamily="34" charset="0"/>
            </a:endParaRPr>
          </a:p>
          <a:p>
            <a:pPr eaLnBrk="1" hangingPunct="1">
              <a:lnSpc>
                <a:spcPct val="150000"/>
              </a:lnSpc>
              <a:buFont typeface="Wingdings" pitchFamily="2" charset="2"/>
              <a:buNone/>
            </a:pPr>
            <a:r>
              <a:rPr lang="en-US" sz="1800" i="1" dirty="0" smtClean="0"/>
              <a:t>   </a:t>
            </a:r>
          </a:p>
        </p:txBody>
      </p:sp>
      <p:pic>
        <p:nvPicPr>
          <p:cNvPr id="29700" name="Picture 6" descr="C:\Users\susant\Desktop\nose\aesthetic_units_nose.jpg"/>
          <p:cNvPicPr>
            <a:picLocks noChangeAspect="1" noChangeArrowheads="1"/>
          </p:cNvPicPr>
          <p:nvPr/>
        </p:nvPicPr>
        <p:blipFill>
          <a:blip r:embed="rId2">
            <a:extLst>
              <a:ext uri="{28A0092B-C50C-407E-A947-70E740481C1C}">
                <a14:useLocalDpi xmlns="" xmlns:a14="http://schemas.microsoft.com/office/drawing/2010/main" val="0"/>
              </a:ext>
            </a:extLst>
          </a:blip>
          <a:srcRect l="29536" r="29437"/>
          <a:stretch>
            <a:fillRect/>
          </a:stretch>
        </p:blipFill>
        <p:spPr bwMode="auto">
          <a:xfrm>
            <a:off x="5334001" y="762000"/>
            <a:ext cx="32766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p:cNvSpPr txBox="1">
            <a:spLocks/>
          </p:cNvSpPr>
          <p:nvPr/>
        </p:nvSpPr>
        <p:spPr>
          <a:xfrm>
            <a:off x="304800" y="-15240"/>
            <a:ext cx="8229600" cy="914400"/>
          </a:xfrm>
          <a:prstGeom prst="rect">
            <a:avLst/>
          </a:prstGeom>
        </p:spPr>
        <p:txBody>
          <a:bodyPr lIns="92075" tIns="46038" rIns="92075" bIns="46038"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fontAlgn="auto" hangingPunct="1">
              <a:spcAft>
                <a:spcPts val="0"/>
              </a:spcAft>
              <a:defRPr/>
            </a:pPr>
            <a:endParaRPr kumimoji="1" lang="en-US" sz="3200" b="1" dirty="0">
              <a:ln/>
              <a:latin typeface="+mj-lt"/>
              <a:ea typeface="+mj-ea"/>
              <a:cs typeface="+mj-cs"/>
            </a:endParaRPr>
          </a:p>
        </p:txBody>
      </p:sp>
      <p:sp>
        <p:nvSpPr>
          <p:cNvPr id="2" name="Rectangle 1"/>
          <p:cNvSpPr/>
          <p:nvPr/>
        </p:nvSpPr>
        <p:spPr>
          <a:xfrm>
            <a:off x="539930" y="177225"/>
            <a:ext cx="4724401" cy="584775"/>
          </a:xfrm>
          <a:prstGeom prst="rect">
            <a:avLst/>
          </a:prstGeom>
        </p:spPr>
        <p:txBody>
          <a:bodyPr wrap="square">
            <a:spAutoFit/>
          </a:bodyPr>
          <a:lstStyle/>
          <a:p>
            <a:r>
              <a:rPr lang="en-US" sz="3200" b="1" dirty="0" smtClean="0">
                <a:latin typeface="+mj-lt"/>
              </a:rPr>
              <a:t>ANATOMY(Aesthetic)</a:t>
            </a:r>
            <a:endParaRPr lang="en-IN" dirty="0"/>
          </a:p>
        </p:txBody>
      </p:sp>
    </p:spTree>
    <p:extLst>
      <p:ext uri="{BB962C8B-B14F-4D97-AF65-F5344CB8AC3E}">
        <p14:creationId xmlns="" xmlns:p14="http://schemas.microsoft.com/office/powerpoint/2010/main" val="341630104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2600" y="1066800"/>
            <a:ext cx="1581355" cy="924475"/>
          </a:xfrm>
        </p:spPr>
        <p:txBody>
          <a:bodyPr/>
          <a:lstStyle/>
          <a:p>
            <a:endParaRPr lang="en-IN" dirty="0"/>
          </a:p>
        </p:txBody>
      </p:sp>
      <p:pic>
        <p:nvPicPr>
          <p:cNvPr id="2662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685800" y="762000"/>
            <a:ext cx="33528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524724" y="762000"/>
            <a:ext cx="3323875"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63238" y="5448844"/>
            <a:ext cx="3122971" cy="523220"/>
          </a:xfrm>
          <a:prstGeom prst="rect">
            <a:avLst/>
          </a:prstGeom>
        </p:spPr>
        <p:txBody>
          <a:bodyPr wrap="none">
            <a:spAutoFit/>
          </a:bodyPr>
          <a:lstStyle/>
          <a:p>
            <a:r>
              <a:rPr lang="en-IN" sz="2800" dirty="0">
                <a:latin typeface="+mj-lt"/>
              </a:rPr>
              <a:t>Nostril </a:t>
            </a:r>
            <a:r>
              <a:rPr lang="en-IN" sz="2800" dirty="0" smtClean="0">
                <a:latin typeface="+mj-lt"/>
              </a:rPr>
              <a:t>sill excision</a:t>
            </a:r>
            <a:endParaRPr lang="en-IN" sz="2800" dirty="0">
              <a:latin typeface="+mj-lt"/>
            </a:endParaRPr>
          </a:p>
        </p:txBody>
      </p:sp>
    </p:spTree>
    <p:extLst>
      <p:ext uri="{BB962C8B-B14F-4D97-AF65-F5344CB8AC3E}">
        <p14:creationId xmlns="" xmlns:p14="http://schemas.microsoft.com/office/powerpoint/2010/main" val="76512036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0" y="990600"/>
            <a:ext cx="2114755" cy="924475"/>
          </a:xfrm>
        </p:spPr>
        <p:txBody>
          <a:bodyPr/>
          <a:lstStyle/>
          <a:p>
            <a:endParaRPr lang="en-IN" dirty="0"/>
          </a:p>
        </p:txBody>
      </p:sp>
      <p:sp>
        <p:nvSpPr>
          <p:cNvPr id="3" name="Content Placeholder 2"/>
          <p:cNvSpPr>
            <a:spLocks noGrp="1"/>
          </p:cNvSpPr>
          <p:nvPr>
            <p:ph idx="1"/>
          </p:nvPr>
        </p:nvSpPr>
        <p:spPr>
          <a:xfrm>
            <a:off x="685800" y="457200"/>
            <a:ext cx="7696200" cy="6019799"/>
          </a:xfrm>
        </p:spPr>
        <p:txBody>
          <a:bodyPr>
            <a:normAutofit/>
          </a:bodyPr>
          <a:lstStyle/>
          <a:p>
            <a:pPr marL="0" indent="0">
              <a:buNone/>
            </a:pPr>
            <a:r>
              <a:rPr lang="en-IN" sz="2800" b="1" dirty="0">
                <a:solidFill>
                  <a:srgbClr val="FF0000"/>
                </a:solidFill>
                <a:latin typeface="+mj-lt"/>
              </a:rPr>
              <a:t>Alar Wedge </a:t>
            </a:r>
            <a:r>
              <a:rPr lang="en-IN" sz="2800" b="1" dirty="0" smtClean="0">
                <a:solidFill>
                  <a:srgbClr val="FF0000"/>
                </a:solidFill>
                <a:latin typeface="+mj-lt"/>
              </a:rPr>
              <a:t>Excision</a:t>
            </a:r>
          </a:p>
          <a:p>
            <a:r>
              <a:rPr lang="en-IN" sz="2400" dirty="0" smtClean="0">
                <a:solidFill>
                  <a:schemeClr val="tx1"/>
                </a:solidFill>
                <a:latin typeface="+mj-lt"/>
              </a:rPr>
              <a:t>For </a:t>
            </a:r>
            <a:r>
              <a:rPr lang="en-IN" sz="2400" dirty="0">
                <a:solidFill>
                  <a:schemeClr val="tx1"/>
                </a:solidFill>
                <a:latin typeface="+mj-lt"/>
              </a:rPr>
              <a:t>alar wedge excisions, it is important that the line of incision </a:t>
            </a:r>
            <a:r>
              <a:rPr lang="en-IN" sz="2400" dirty="0" smtClean="0">
                <a:solidFill>
                  <a:schemeClr val="tx1"/>
                </a:solidFill>
                <a:latin typeface="+mj-lt"/>
              </a:rPr>
              <a:t>be placed </a:t>
            </a:r>
            <a:r>
              <a:rPr lang="en-IN" sz="2400" dirty="0">
                <a:solidFill>
                  <a:schemeClr val="tx1"/>
                </a:solidFill>
                <a:latin typeface="+mj-lt"/>
              </a:rPr>
              <a:t>in the alar </a:t>
            </a:r>
            <a:r>
              <a:rPr lang="en-IN" sz="2400" dirty="0" smtClean="0">
                <a:solidFill>
                  <a:schemeClr val="tx1"/>
                </a:solidFill>
                <a:latin typeface="+mj-lt"/>
              </a:rPr>
              <a:t>crease</a:t>
            </a:r>
          </a:p>
          <a:p>
            <a:r>
              <a:rPr lang="en-IN" sz="2400" dirty="0" smtClean="0">
                <a:solidFill>
                  <a:schemeClr val="tx1"/>
                </a:solidFill>
                <a:latin typeface="+mj-lt"/>
              </a:rPr>
              <a:t>The </a:t>
            </a:r>
            <a:r>
              <a:rPr lang="en-IN" sz="2400" dirty="0">
                <a:solidFill>
                  <a:schemeClr val="tx1"/>
                </a:solidFill>
                <a:latin typeface="+mj-lt"/>
              </a:rPr>
              <a:t>line of excision is drawn </a:t>
            </a:r>
            <a:r>
              <a:rPr lang="en-IN" sz="2400" dirty="0" smtClean="0">
                <a:solidFill>
                  <a:schemeClr val="tx1"/>
                </a:solidFill>
                <a:latin typeface="+mj-lt"/>
              </a:rPr>
              <a:t>using a </a:t>
            </a:r>
            <a:r>
              <a:rPr lang="en-IN" sz="2400" dirty="0">
                <a:solidFill>
                  <a:schemeClr val="tx1"/>
                </a:solidFill>
                <a:latin typeface="+mj-lt"/>
              </a:rPr>
              <a:t>caliper (2.5–4 mm average) with quantitative variance on the two sides to </a:t>
            </a:r>
            <a:r>
              <a:rPr lang="en-IN" sz="2400" dirty="0" smtClean="0">
                <a:solidFill>
                  <a:schemeClr val="tx1"/>
                </a:solidFill>
                <a:latin typeface="+mj-lt"/>
              </a:rPr>
              <a:t>accommodate asymmetries.</a:t>
            </a:r>
          </a:p>
          <a:p>
            <a:r>
              <a:rPr lang="en-IN" sz="2400" dirty="0" smtClean="0">
                <a:solidFill>
                  <a:schemeClr val="tx1"/>
                </a:solidFill>
                <a:latin typeface="+mj-lt"/>
              </a:rPr>
              <a:t>With </a:t>
            </a:r>
            <a:r>
              <a:rPr lang="en-IN" sz="2400" dirty="0">
                <a:solidFill>
                  <a:schemeClr val="tx1"/>
                </a:solidFill>
                <a:latin typeface="+mj-lt"/>
              </a:rPr>
              <a:t>the area stabilized on a skin hook, a V-wedge excision is made without </a:t>
            </a:r>
            <a:r>
              <a:rPr lang="en-IN" sz="2400" dirty="0" smtClean="0">
                <a:solidFill>
                  <a:schemeClr val="tx1"/>
                </a:solidFill>
                <a:latin typeface="+mj-lt"/>
              </a:rPr>
              <a:t>penetrating the </a:t>
            </a:r>
            <a:r>
              <a:rPr lang="en-IN" sz="2400" dirty="0">
                <a:solidFill>
                  <a:schemeClr val="tx1"/>
                </a:solidFill>
                <a:latin typeface="+mj-lt"/>
              </a:rPr>
              <a:t>underlying vestibular skin. </a:t>
            </a:r>
            <a:endParaRPr lang="en-IN" sz="2400" dirty="0" smtClean="0">
              <a:solidFill>
                <a:schemeClr val="tx1"/>
              </a:solidFill>
              <a:latin typeface="+mj-lt"/>
            </a:endParaRPr>
          </a:p>
          <a:p>
            <a:r>
              <a:rPr lang="en-IN" sz="2400" dirty="0" smtClean="0">
                <a:solidFill>
                  <a:schemeClr val="tx1"/>
                </a:solidFill>
                <a:latin typeface="+mj-lt"/>
              </a:rPr>
              <a:t>The </a:t>
            </a:r>
            <a:r>
              <a:rPr lang="en-IN" sz="2400" dirty="0">
                <a:solidFill>
                  <a:schemeClr val="tx1"/>
                </a:solidFill>
                <a:latin typeface="+mj-lt"/>
              </a:rPr>
              <a:t>edges are closed with 6–0 </a:t>
            </a:r>
            <a:r>
              <a:rPr lang="en-IN" sz="2400" dirty="0" smtClean="0">
                <a:solidFill>
                  <a:schemeClr val="tx1"/>
                </a:solidFill>
                <a:latin typeface="+mj-lt"/>
              </a:rPr>
              <a:t>nylon and </a:t>
            </a:r>
            <a:r>
              <a:rPr lang="en-IN" sz="2400" dirty="0">
                <a:solidFill>
                  <a:schemeClr val="tx1"/>
                </a:solidFill>
                <a:latin typeface="+mj-lt"/>
              </a:rPr>
              <a:t>the knots placed on the more dependent side.</a:t>
            </a:r>
          </a:p>
        </p:txBody>
      </p:sp>
    </p:spTree>
    <p:extLst>
      <p:ext uri="{BB962C8B-B14F-4D97-AF65-F5344CB8AC3E}">
        <p14:creationId xmlns="" xmlns:p14="http://schemas.microsoft.com/office/powerpoint/2010/main" val="3733364774"/>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7650"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685800" y="1057275"/>
            <a:ext cx="3276600" cy="4052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00600" y="1066800"/>
            <a:ext cx="3276600" cy="4043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68395" y="5715000"/>
            <a:ext cx="3464410" cy="523220"/>
          </a:xfrm>
          <a:prstGeom prst="rect">
            <a:avLst/>
          </a:prstGeom>
        </p:spPr>
        <p:txBody>
          <a:bodyPr wrap="none">
            <a:spAutoFit/>
          </a:bodyPr>
          <a:lstStyle/>
          <a:p>
            <a:r>
              <a:rPr lang="en-IN" sz="2800" dirty="0">
                <a:latin typeface="+mj-lt"/>
              </a:rPr>
              <a:t>A</a:t>
            </a:r>
            <a:r>
              <a:rPr lang="en-IN" sz="2800" dirty="0" smtClean="0">
                <a:latin typeface="+mj-lt"/>
              </a:rPr>
              <a:t>lar wedge excision</a:t>
            </a:r>
            <a:endParaRPr lang="en-IN" sz="2800" dirty="0">
              <a:latin typeface="+mj-lt"/>
            </a:endParaRPr>
          </a:p>
        </p:txBody>
      </p:sp>
    </p:spTree>
    <p:extLst>
      <p:ext uri="{BB962C8B-B14F-4D97-AF65-F5344CB8AC3E}">
        <p14:creationId xmlns="" xmlns:p14="http://schemas.microsoft.com/office/powerpoint/2010/main" val="184540906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990600" y="1219200"/>
            <a:ext cx="7125112" cy="4051437"/>
          </a:xfrm>
        </p:spPr>
        <p:txBody>
          <a:bodyPr>
            <a:normAutofit/>
          </a:bodyPr>
          <a:lstStyle/>
          <a:p>
            <a:pPr marL="0" indent="0">
              <a:buNone/>
            </a:pPr>
            <a:r>
              <a:rPr lang="en-IN" sz="2800" b="1" dirty="0">
                <a:solidFill>
                  <a:srgbClr val="FF0000"/>
                </a:solidFill>
                <a:latin typeface="+mj-lt"/>
              </a:rPr>
              <a:t>Combined Sill/Wedge </a:t>
            </a:r>
            <a:r>
              <a:rPr lang="en-IN" sz="2800" b="1" dirty="0" smtClean="0">
                <a:solidFill>
                  <a:srgbClr val="FF0000"/>
                </a:solidFill>
                <a:latin typeface="+mj-lt"/>
              </a:rPr>
              <a:t>Excision</a:t>
            </a:r>
          </a:p>
          <a:p>
            <a:r>
              <a:rPr lang="en-IN" sz="2400" dirty="0" smtClean="0">
                <a:solidFill>
                  <a:schemeClr val="tx1"/>
                </a:solidFill>
                <a:latin typeface="+mj-lt"/>
              </a:rPr>
              <a:t>In </a:t>
            </a:r>
            <a:r>
              <a:rPr lang="en-IN" sz="2400" dirty="0">
                <a:solidFill>
                  <a:schemeClr val="tx1"/>
                </a:solidFill>
                <a:latin typeface="+mj-lt"/>
              </a:rPr>
              <a:t>more severe cases, a combined excision of nostril sill </a:t>
            </a:r>
            <a:r>
              <a:rPr lang="en-IN" sz="2400" dirty="0" smtClean="0">
                <a:solidFill>
                  <a:schemeClr val="tx1"/>
                </a:solidFill>
                <a:latin typeface="+mj-lt"/>
              </a:rPr>
              <a:t>and alar </a:t>
            </a:r>
            <a:r>
              <a:rPr lang="en-IN" sz="2400" dirty="0">
                <a:solidFill>
                  <a:schemeClr val="tx1"/>
                </a:solidFill>
                <a:latin typeface="+mj-lt"/>
              </a:rPr>
              <a:t>wedge is </a:t>
            </a:r>
            <a:r>
              <a:rPr lang="en-IN" sz="2400" dirty="0" smtClean="0">
                <a:solidFill>
                  <a:schemeClr val="tx1"/>
                </a:solidFill>
                <a:latin typeface="+mj-lt"/>
              </a:rPr>
              <a:t>necessary. </a:t>
            </a:r>
          </a:p>
          <a:p>
            <a:r>
              <a:rPr lang="en-IN" sz="2400" dirty="0" smtClean="0">
                <a:solidFill>
                  <a:schemeClr val="tx1"/>
                </a:solidFill>
                <a:latin typeface="+mj-lt"/>
              </a:rPr>
              <a:t>These </a:t>
            </a:r>
            <a:r>
              <a:rPr lang="en-IN" sz="2400" dirty="0">
                <a:solidFill>
                  <a:schemeClr val="tx1"/>
                </a:solidFill>
                <a:latin typeface="+mj-lt"/>
              </a:rPr>
              <a:t>are complex advanced excisions which are </a:t>
            </a:r>
            <a:r>
              <a:rPr lang="en-IN" sz="2400" dirty="0" smtClean="0">
                <a:solidFill>
                  <a:schemeClr val="tx1"/>
                </a:solidFill>
                <a:latin typeface="+mj-lt"/>
              </a:rPr>
              <a:t>most common </a:t>
            </a:r>
            <a:r>
              <a:rPr lang="en-IN" sz="2400" dirty="0">
                <a:solidFill>
                  <a:schemeClr val="tx1"/>
                </a:solidFill>
                <a:latin typeface="+mj-lt"/>
              </a:rPr>
              <a:t>in ethnic </a:t>
            </a:r>
            <a:r>
              <a:rPr lang="en-IN" sz="2400" dirty="0" err="1">
                <a:solidFill>
                  <a:schemeClr val="tx1"/>
                </a:solidFill>
                <a:latin typeface="+mj-lt"/>
              </a:rPr>
              <a:t>rhinoplasty</a:t>
            </a:r>
            <a:r>
              <a:rPr lang="en-IN" sz="2400" dirty="0">
                <a:solidFill>
                  <a:schemeClr val="tx1"/>
                </a:solidFill>
                <a:latin typeface="+mj-lt"/>
              </a:rPr>
              <a:t> </a:t>
            </a:r>
            <a:r>
              <a:rPr lang="en-IN" sz="2400" dirty="0" smtClean="0">
                <a:solidFill>
                  <a:schemeClr val="tx1"/>
                </a:solidFill>
                <a:latin typeface="+mj-lt"/>
              </a:rPr>
              <a:t>cases</a:t>
            </a:r>
            <a:endParaRPr lang="en-IN" sz="2400" dirty="0">
              <a:solidFill>
                <a:schemeClr val="tx1"/>
              </a:solidFill>
              <a:latin typeface="+mj-lt"/>
            </a:endParaRPr>
          </a:p>
        </p:txBody>
      </p:sp>
    </p:spTree>
    <p:extLst>
      <p:ext uri="{BB962C8B-B14F-4D97-AF65-F5344CB8AC3E}">
        <p14:creationId xmlns="" xmlns:p14="http://schemas.microsoft.com/office/powerpoint/2010/main" val="409455685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867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762000" y="762000"/>
            <a:ext cx="3352800" cy="4052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24400" y="838200"/>
            <a:ext cx="3124200" cy="3886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38400" y="5634507"/>
            <a:ext cx="4905510" cy="523220"/>
          </a:xfrm>
          <a:prstGeom prst="rect">
            <a:avLst/>
          </a:prstGeom>
        </p:spPr>
        <p:txBody>
          <a:bodyPr wrap="none">
            <a:spAutoFit/>
          </a:bodyPr>
          <a:lstStyle/>
          <a:p>
            <a:r>
              <a:rPr lang="en-IN" sz="2800" dirty="0">
                <a:latin typeface="+mj-lt"/>
              </a:rPr>
              <a:t>C</a:t>
            </a:r>
            <a:r>
              <a:rPr lang="en-IN" sz="2800" dirty="0" smtClean="0">
                <a:latin typeface="+mj-lt"/>
              </a:rPr>
              <a:t>ombined </a:t>
            </a:r>
            <a:r>
              <a:rPr lang="en-IN" sz="2800" dirty="0">
                <a:latin typeface="+mj-lt"/>
              </a:rPr>
              <a:t>sill/wedge excision</a:t>
            </a:r>
          </a:p>
        </p:txBody>
      </p:sp>
    </p:spTree>
    <p:extLst>
      <p:ext uri="{BB962C8B-B14F-4D97-AF65-F5344CB8AC3E}">
        <p14:creationId xmlns="" xmlns:p14="http://schemas.microsoft.com/office/powerpoint/2010/main" val="80127638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534400" cy="924475"/>
          </a:xfrm>
        </p:spPr>
        <p:txBody>
          <a:bodyPr/>
          <a:lstStyle/>
          <a:p>
            <a:r>
              <a:rPr lang="sv-SE" b="1" dirty="0">
                <a:solidFill>
                  <a:schemeClr val="tx1"/>
                </a:solidFill>
              </a:rPr>
              <a:t>Alar Rim Graft and Alar Rim Support Graft</a:t>
            </a:r>
            <a:r>
              <a:rPr lang="sv-SE" b="1" dirty="0"/>
              <a:t/>
            </a:r>
            <a:br>
              <a:rPr lang="sv-SE" b="1" dirty="0"/>
            </a:br>
            <a:endParaRPr lang="en-IN" dirty="0"/>
          </a:p>
        </p:txBody>
      </p:sp>
      <p:sp>
        <p:nvSpPr>
          <p:cNvPr id="3" name="Content Placeholder 2"/>
          <p:cNvSpPr>
            <a:spLocks noGrp="1"/>
          </p:cNvSpPr>
          <p:nvPr>
            <p:ph idx="1"/>
          </p:nvPr>
        </p:nvSpPr>
        <p:spPr>
          <a:xfrm>
            <a:off x="533400" y="1066800"/>
            <a:ext cx="8153400" cy="5410199"/>
          </a:xfrm>
        </p:spPr>
        <p:txBody>
          <a:bodyPr>
            <a:normAutofit/>
          </a:bodyPr>
          <a:lstStyle/>
          <a:p>
            <a:r>
              <a:rPr lang="en-IN" sz="2000" dirty="0" smtClean="0">
                <a:solidFill>
                  <a:schemeClr val="tx1"/>
                </a:solidFill>
                <a:latin typeface="+mj-lt"/>
              </a:rPr>
              <a:t>For </a:t>
            </a:r>
            <a:r>
              <a:rPr lang="en-IN" sz="2000" dirty="0">
                <a:solidFill>
                  <a:schemeClr val="tx1"/>
                </a:solidFill>
                <a:latin typeface="+mj-lt"/>
              </a:rPr>
              <a:t>patients with a retracted alar rim or a high potential for developing it, alar rim </a:t>
            </a:r>
            <a:r>
              <a:rPr lang="en-IN" sz="2000" dirty="0" smtClean="0">
                <a:solidFill>
                  <a:schemeClr val="tx1"/>
                </a:solidFill>
                <a:latin typeface="+mj-lt"/>
              </a:rPr>
              <a:t>grafts of </a:t>
            </a:r>
            <a:r>
              <a:rPr lang="en-IN" sz="2000" dirty="0" err="1">
                <a:solidFill>
                  <a:schemeClr val="tx1"/>
                </a:solidFill>
                <a:latin typeface="+mj-lt"/>
              </a:rPr>
              <a:t>septal</a:t>
            </a:r>
            <a:r>
              <a:rPr lang="en-IN" sz="2000" dirty="0">
                <a:solidFill>
                  <a:schemeClr val="tx1"/>
                </a:solidFill>
                <a:latin typeface="+mj-lt"/>
              </a:rPr>
              <a:t> cartilage are </a:t>
            </a:r>
            <a:r>
              <a:rPr lang="en-IN" sz="2000" dirty="0" smtClean="0">
                <a:solidFill>
                  <a:schemeClr val="tx1"/>
                </a:solidFill>
                <a:latin typeface="+mj-lt"/>
              </a:rPr>
              <a:t>effective  </a:t>
            </a:r>
          </a:p>
          <a:p>
            <a:r>
              <a:rPr lang="en-IN" sz="2400" b="1" dirty="0" smtClean="0">
                <a:solidFill>
                  <a:srgbClr val="FF0000"/>
                </a:solidFill>
                <a:latin typeface="+mj-lt"/>
              </a:rPr>
              <a:t>What </a:t>
            </a:r>
            <a:r>
              <a:rPr lang="en-IN" sz="2400" b="1" dirty="0">
                <a:solidFill>
                  <a:srgbClr val="FF0000"/>
                </a:solidFill>
                <a:latin typeface="+mj-lt"/>
              </a:rPr>
              <a:t>is the </a:t>
            </a:r>
            <a:r>
              <a:rPr lang="en-IN" sz="2400" b="1" dirty="0" smtClean="0">
                <a:solidFill>
                  <a:srgbClr val="FF0000"/>
                </a:solidFill>
                <a:latin typeface="+mj-lt"/>
              </a:rPr>
              <a:t>difference between </a:t>
            </a:r>
            <a:r>
              <a:rPr lang="en-IN" sz="2400" b="1" i="1" dirty="0">
                <a:solidFill>
                  <a:srgbClr val="FF0000"/>
                </a:solidFill>
                <a:latin typeface="+mj-lt"/>
              </a:rPr>
              <a:t>alar rim grafts </a:t>
            </a:r>
            <a:r>
              <a:rPr lang="en-IN" sz="2400" b="1" dirty="0">
                <a:solidFill>
                  <a:srgbClr val="FF0000"/>
                </a:solidFill>
                <a:latin typeface="+mj-lt"/>
              </a:rPr>
              <a:t>(ARG) and </a:t>
            </a:r>
            <a:r>
              <a:rPr lang="en-IN" sz="2400" b="1" i="1" dirty="0">
                <a:solidFill>
                  <a:srgbClr val="FF0000"/>
                </a:solidFill>
                <a:latin typeface="+mj-lt"/>
              </a:rPr>
              <a:t>alar rim structure grafts </a:t>
            </a:r>
            <a:r>
              <a:rPr lang="en-IN" sz="2400" b="1" dirty="0">
                <a:solidFill>
                  <a:srgbClr val="FF0000"/>
                </a:solidFill>
                <a:latin typeface="+mj-lt"/>
              </a:rPr>
              <a:t>(ARS)? </a:t>
            </a:r>
            <a:endParaRPr lang="en-IN" sz="2400" b="1" dirty="0" smtClean="0">
              <a:solidFill>
                <a:srgbClr val="FF0000"/>
              </a:solidFill>
              <a:latin typeface="+mj-lt"/>
            </a:endParaRPr>
          </a:p>
          <a:p>
            <a:r>
              <a:rPr lang="en-IN" sz="2000" dirty="0" smtClean="0">
                <a:solidFill>
                  <a:schemeClr val="tx1"/>
                </a:solidFill>
                <a:latin typeface="+mj-lt"/>
              </a:rPr>
              <a:t>Basically</a:t>
            </a:r>
            <a:r>
              <a:rPr lang="en-IN" sz="2000" dirty="0">
                <a:solidFill>
                  <a:schemeClr val="tx1"/>
                </a:solidFill>
                <a:latin typeface="+mj-lt"/>
              </a:rPr>
              <a:t>, it is the </a:t>
            </a:r>
            <a:r>
              <a:rPr lang="en-IN" sz="2000" dirty="0" smtClean="0">
                <a:solidFill>
                  <a:schemeClr val="tx1"/>
                </a:solidFill>
                <a:latin typeface="+mj-lt"/>
              </a:rPr>
              <a:t>same graft</a:t>
            </a:r>
            <a:r>
              <a:rPr lang="en-IN" sz="2000" dirty="0">
                <a:solidFill>
                  <a:schemeClr val="tx1"/>
                </a:solidFill>
                <a:latin typeface="+mj-lt"/>
              </a:rPr>
              <a:t>, but</a:t>
            </a:r>
            <a:r>
              <a:rPr lang="en-IN" sz="2000" b="1" dirty="0">
                <a:solidFill>
                  <a:srgbClr val="990033"/>
                </a:solidFill>
                <a:latin typeface="+mj-lt"/>
              </a:rPr>
              <a:t> placed along the alar rim in two different ways</a:t>
            </a:r>
            <a:r>
              <a:rPr lang="en-IN" sz="2000" dirty="0">
                <a:solidFill>
                  <a:schemeClr val="tx1"/>
                </a:solidFill>
                <a:latin typeface="+mj-lt"/>
              </a:rPr>
              <a:t>. </a:t>
            </a:r>
            <a:endParaRPr lang="en-IN" sz="2000" dirty="0" smtClean="0">
              <a:solidFill>
                <a:schemeClr val="tx1"/>
              </a:solidFill>
              <a:latin typeface="+mj-lt"/>
            </a:endParaRPr>
          </a:p>
          <a:p>
            <a:r>
              <a:rPr lang="en-IN" sz="2000" dirty="0" smtClean="0">
                <a:solidFill>
                  <a:schemeClr val="tx1"/>
                </a:solidFill>
                <a:latin typeface="+mj-lt"/>
              </a:rPr>
              <a:t>The </a:t>
            </a:r>
            <a:r>
              <a:rPr lang="en-IN" sz="2000" dirty="0">
                <a:solidFill>
                  <a:schemeClr val="tx1"/>
                </a:solidFill>
                <a:latin typeface="+mj-lt"/>
              </a:rPr>
              <a:t>ARG is inserted into a </a:t>
            </a:r>
            <a:r>
              <a:rPr lang="en-IN" sz="2000" dirty="0" smtClean="0">
                <a:solidFill>
                  <a:schemeClr val="tx1"/>
                </a:solidFill>
                <a:latin typeface="+mj-lt"/>
              </a:rPr>
              <a:t>subcutaneous pocket </a:t>
            </a:r>
            <a:r>
              <a:rPr lang="en-IN" sz="2000" dirty="0">
                <a:solidFill>
                  <a:schemeClr val="tx1"/>
                </a:solidFill>
                <a:latin typeface="+mj-lt"/>
              </a:rPr>
              <a:t>while the ARS is sutured into a marginal rim incision along the </a:t>
            </a:r>
            <a:r>
              <a:rPr lang="en-IN" sz="2000" dirty="0" smtClean="0">
                <a:solidFill>
                  <a:schemeClr val="tx1"/>
                </a:solidFill>
                <a:latin typeface="+mj-lt"/>
              </a:rPr>
              <a:t>full-length of </a:t>
            </a:r>
            <a:r>
              <a:rPr lang="en-IN" sz="2000" dirty="0">
                <a:solidFill>
                  <a:schemeClr val="tx1"/>
                </a:solidFill>
                <a:latin typeface="+mj-lt"/>
              </a:rPr>
              <a:t>the nostril. </a:t>
            </a:r>
            <a:endParaRPr lang="en-IN" sz="2000" dirty="0" smtClean="0">
              <a:solidFill>
                <a:schemeClr val="tx1"/>
              </a:solidFill>
              <a:latin typeface="+mj-lt"/>
            </a:endParaRPr>
          </a:p>
          <a:p>
            <a:r>
              <a:rPr lang="en-IN" sz="2000" dirty="0" smtClean="0">
                <a:solidFill>
                  <a:schemeClr val="tx1"/>
                </a:solidFill>
                <a:latin typeface="+mj-lt"/>
              </a:rPr>
              <a:t>In </a:t>
            </a:r>
            <a:r>
              <a:rPr lang="en-IN" sz="2000" dirty="0">
                <a:solidFill>
                  <a:schemeClr val="tx1"/>
                </a:solidFill>
                <a:latin typeface="+mj-lt"/>
              </a:rPr>
              <a:t>general, ARG grafts are used for minor weaknesses and slight </a:t>
            </a:r>
            <a:r>
              <a:rPr lang="en-IN" sz="2000" dirty="0" smtClean="0">
                <a:solidFill>
                  <a:schemeClr val="tx1"/>
                </a:solidFill>
                <a:latin typeface="+mj-lt"/>
              </a:rPr>
              <a:t>retractions of </a:t>
            </a:r>
            <a:r>
              <a:rPr lang="en-IN" sz="2000" dirty="0">
                <a:solidFill>
                  <a:schemeClr val="tx1"/>
                </a:solidFill>
                <a:latin typeface="+mj-lt"/>
              </a:rPr>
              <a:t>the alar rim. </a:t>
            </a:r>
            <a:endParaRPr lang="en-IN" sz="2000" dirty="0" smtClean="0">
              <a:solidFill>
                <a:schemeClr val="tx1"/>
              </a:solidFill>
              <a:latin typeface="+mj-lt"/>
            </a:endParaRPr>
          </a:p>
          <a:p>
            <a:r>
              <a:rPr lang="en-IN" sz="2000" dirty="0" smtClean="0">
                <a:solidFill>
                  <a:schemeClr val="tx1"/>
                </a:solidFill>
                <a:latin typeface="+mj-lt"/>
              </a:rPr>
              <a:t>In </a:t>
            </a:r>
            <a:r>
              <a:rPr lang="en-IN" sz="2000" dirty="0">
                <a:solidFill>
                  <a:schemeClr val="tx1"/>
                </a:solidFill>
                <a:latin typeface="+mj-lt"/>
              </a:rPr>
              <a:t>contrast, ARS grafts are used for major retractions and to </a:t>
            </a:r>
            <a:r>
              <a:rPr lang="en-IN" sz="2000" dirty="0" smtClean="0">
                <a:solidFill>
                  <a:schemeClr val="tx1"/>
                </a:solidFill>
                <a:latin typeface="+mj-lt"/>
              </a:rPr>
              <a:t>fundamentally change </a:t>
            </a:r>
            <a:r>
              <a:rPr lang="en-IN" sz="2000" dirty="0">
                <a:solidFill>
                  <a:schemeClr val="tx1"/>
                </a:solidFill>
                <a:latin typeface="+mj-lt"/>
              </a:rPr>
              <a:t>the shape of the nostrils </a:t>
            </a:r>
          </a:p>
        </p:txBody>
      </p:sp>
    </p:spTree>
    <p:extLst>
      <p:ext uri="{BB962C8B-B14F-4D97-AF65-F5344CB8AC3E}">
        <p14:creationId xmlns="" xmlns:p14="http://schemas.microsoft.com/office/powerpoint/2010/main" val="356989344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9938"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990600" y="685800"/>
            <a:ext cx="6182988" cy="4052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24200" y="5334000"/>
            <a:ext cx="3223959" cy="523220"/>
          </a:xfrm>
          <a:prstGeom prst="rect">
            <a:avLst/>
          </a:prstGeom>
        </p:spPr>
        <p:txBody>
          <a:bodyPr wrap="none">
            <a:spAutoFit/>
          </a:bodyPr>
          <a:lstStyle/>
          <a:p>
            <a:r>
              <a:rPr lang="en-IN" sz="2800" dirty="0"/>
              <a:t>Alar rim graft (ARG</a:t>
            </a:r>
            <a:r>
              <a:rPr lang="en-IN" dirty="0"/>
              <a:t>)</a:t>
            </a:r>
          </a:p>
        </p:txBody>
      </p:sp>
    </p:spTree>
    <p:extLst>
      <p:ext uri="{BB962C8B-B14F-4D97-AF65-F5344CB8AC3E}">
        <p14:creationId xmlns="" xmlns:p14="http://schemas.microsoft.com/office/powerpoint/2010/main" val="310631138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0962"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066800" y="533400"/>
            <a:ext cx="6320114" cy="4052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67000" y="5105400"/>
            <a:ext cx="4432624" cy="523220"/>
          </a:xfrm>
          <a:prstGeom prst="rect">
            <a:avLst/>
          </a:prstGeom>
        </p:spPr>
        <p:txBody>
          <a:bodyPr wrap="none">
            <a:spAutoFit/>
          </a:bodyPr>
          <a:lstStyle/>
          <a:p>
            <a:r>
              <a:rPr lang="en-IN" dirty="0" smtClean="0"/>
              <a:t> </a:t>
            </a:r>
            <a:r>
              <a:rPr lang="en-IN" sz="2800" dirty="0"/>
              <a:t>Alar rim support graft (ARS)</a:t>
            </a:r>
          </a:p>
        </p:txBody>
      </p:sp>
    </p:spTree>
    <p:extLst>
      <p:ext uri="{BB962C8B-B14F-4D97-AF65-F5344CB8AC3E}">
        <p14:creationId xmlns="" xmlns:p14="http://schemas.microsoft.com/office/powerpoint/2010/main" val="112707447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6400800" cy="924475"/>
          </a:xfrm>
        </p:spPr>
        <p:txBody>
          <a:bodyPr/>
          <a:lstStyle/>
          <a:p>
            <a:r>
              <a:rPr lang="en-IN" b="1" dirty="0">
                <a:solidFill>
                  <a:schemeClr val="tx1"/>
                </a:solidFill>
              </a:rPr>
              <a:t>Lateral </a:t>
            </a:r>
            <a:r>
              <a:rPr lang="en-IN" b="1" dirty="0" err="1">
                <a:solidFill>
                  <a:schemeClr val="tx1"/>
                </a:solidFill>
              </a:rPr>
              <a:t>Crural</a:t>
            </a:r>
            <a:r>
              <a:rPr lang="en-IN" b="1" dirty="0">
                <a:solidFill>
                  <a:schemeClr val="tx1"/>
                </a:solidFill>
              </a:rPr>
              <a:t> Strut Grafts</a:t>
            </a:r>
            <a:br>
              <a:rPr lang="en-IN" b="1" dirty="0">
                <a:solidFill>
                  <a:schemeClr val="tx1"/>
                </a:solidFill>
              </a:rPr>
            </a:br>
            <a:endParaRPr lang="en-IN" dirty="0"/>
          </a:p>
        </p:txBody>
      </p:sp>
      <p:sp>
        <p:nvSpPr>
          <p:cNvPr id="3" name="Content Placeholder 2"/>
          <p:cNvSpPr>
            <a:spLocks noGrp="1"/>
          </p:cNvSpPr>
          <p:nvPr>
            <p:ph idx="1"/>
          </p:nvPr>
        </p:nvSpPr>
        <p:spPr>
          <a:xfrm>
            <a:off x="1009443" y="1447800"/>
            <a:ext cx="7125112" cy="5029199"/>
          </a:xfrm>
        </p:spPr>
        <p:txBody>
          <a:bodyPr>
            <a:normAutofit lnSpcReduction="10000"/>
          </a:bodyPr>
          <a:lstStyle/>
          <a:p>
            <a:r>
              <a:rPr lang="en-IN" sz="2400" dirty="0" smtClean="0">
                <a:solidFill>
                  <a:schemeClr val="tx1"/>
                </a:solidFill>
                <a:latin typeface="+mj-lt"/>
              </a:rPr>
              <a:t>These </a:t>
            </a:r>
            <a:r>
              <a:rPr lang="en-IN" sz="2400" dirty="0">
                <a:solidFill>
                  <a:schemeClr val="tx1"/>
                </a:solidFill>
                <a:latin typeface="+mj-lt"/>
              </a:rPr>
              <a:t>grafts were </a:t>
            </a:r>
            <a:r>
              <a:rPr lang="en-IN" sz="2400" dirty="0" smtClean="0">
                <a:solidFill>
                  <a:schemeClr val="tx1"/>
                </a:solidFill>
                <a:latin typeface="+mj-lt"/>
              </a:rPr>
              <a:t>develop to </a:t>
            </a:r>
            <a:r>
              <a:rPr lang="en-IN" sz="2400" dirty="0">
                <a:solidFill>
                  <a:schemeClr val="tx1"/>
                </a:solidFill>
                <a:latin typeface="+mj-lt"/>
              </a:rPr>
              <a:t>reshape, reposition, or reconstruct </a:t>
            </a:r>
            <a:r>
              <a:rPr lang="en-IN" sz="2400" dirty="0" smtClean="0">
                <a:solidFill>
                  <a:schemeClr val="tx1"/>
                </a:solidFill>
                <a:latin typeface="+mj-lt"/>
              </a:rPr>
              <a:t>the lateral </a:t>
            </a:r>
            <a:r>
              <a:rPr lang="en-IN" sz="2400" dirty="0" err="1">
                <a:solidFill>
                  <a:schemeClr val="tx1"/>
                </a:solidFill>
                <a:latin typeface="+mj-lt"/>
              </a:rPr>
              <a:t>crura</a:t>
            </a:r>
            <a:r>
              <a:rPr lang="en-IN" sz="2400" dirty="0">
                <a:solidFill>
                  <a:schemeClr val="tx1"/>
                </a:solidFill>
                <a:latin typeface="+mj-lt"/>
              </a:rPr>
              <a:t> while providing support for the external valve</a:t>
            </a:r>
            <a:r>
              <a:rPr lang="en-IN" sz="2400" dirty="0" smtClean="0">
                <a:solidFill>
                  <a:schemeClr val="tx1"/>
                </a:solidFill>
                <a:latin typeface="+mj-lt"/>
              </a:rPr>
              <a:t>.</a:t>
            </a:r>
          </a:p>
          <a:p>
            <a:r>
              <a:rPr lang="en-IN" sz="2400" dirty="0" smtClean="0">
                <a:solidFill>
                  <a:schemeClr val="tx1"/>
                </a:solidFill>
                <a:latin typeface="+mj-lt"/>
              </a:rPr>
              <a:t> </a:t>
            </a:r>
            <a:r>
              <a:rPr lang="en-IN" sz="2400" dirty="0">
                <a:solidFill>
                  <a:schemeClr val="tx1"/>
                </a:solidFill>
                <a:latin typeface="+mj-lt"/>
              </a:rPr>
              <a:t>Essentially these are </a:t>
            </a:r>
            <a:r>
              <a:rPr lang="en-IN" sz="2400" dirty="0" smtClean="0">
                <a:solidFill>
                  <a:schemeClr val="tx1"/>
                </a:solidFill>
                <a:latin typeface="+mj-lt"/>
              </a:rPr>
              <a:t>straight strong </a:t>
            </a:r>
            <a:r>
              <a:rPr lang="en-IN" sz="2400" dirty="0">
                <a:solidFill>
                  <a:schemeClr val="tx1"/>
                </a:solidFill>
                <a:latin typeface="+mj-lt"/>
              </a:rPr>
              <a:t>pieces of cartilage measuring 3–4 mm in width by 14–20 mm in length</a:t>
            </a:r>
            <a:r>
              <a:rPr lang="en-IN" sz="2400" dirty="0" smtClean="0">
                <a:solidFill>
                  <a:schemeClr val="tx1"/>
                </a:solidFill>
                <a:latin typeface="+mj-lt"/>
              </a:rPr>
              <a:t>.</a:t>
            </a:r>
          </a:p>
          <a:p>
            <a:r>
              <a:rPr lang="en-IN" sz="2400" dirty="0" smtClean="0">
                <a:solidFill>
                  <a:schemeClr val="tx1"/>
                </a:solidFill>
                <a:latin typeface="+mj-lt"/>
              </a:rPr>
              <a:t> </a:t>
            </a:r>
            <a:r>
              <a:rPr lang="en-IN" sz="2400" dirty="0">
                <a:solidFill>
                  <a:schemeClr val="tx1"/>
                </a:solidFill>
                <a:latin typeface="+mj-lt"/>
              </a:rPr>
              <a:t>Although </a:t>
            </a:r>
            <a:r>
              <a:rPr lang="en-IN" sz="2400" dirty="0" smtClean="0">
                <a:solidFill>
                  <a:schemeClr val="tx1"/>
                </a:solidFill>
                <a:latin typeface="+mj-lt"/>
              </a:rPr>
              <a:t>used in </a:t>
            </a:r>
            <a:r>
              <a:rPr lang="en-IN" sz="2400" dirty="0">
                <a:solidFill>
                  <a:schemeClr val="tx1"/>
                </a:solidFill>
                <a:latin typeface="+mj-lt"/>
              </a:rPr>
              <a:t>different ways, the medial portion of the graft is sutured to the </a:t>
            </a:r>
            <a:r>
              <a:rPr lang="en-IN" sz="2400" i="1" dirty="0" err="1">
                <a:solidFill>
                  <a:schemeClr val="tx1"/>
                </a:solidFill>
                <a:latin typeface="+mj-lt"/>
              </a:rPr>
              <a:t>undersurface</a:t>
            </a:r>
            <a:r>
              <a:rPr lang="en-IN" sz="2400" i="1" dirty="0">
                <a:solidFill>
                  <a:schemeClr val="tx1"/>
                </a:solidFill>
                <a:latin typeface="+mj-lt"/>
              </a:rPr>
              <a:t> </a:t>
            </a:r>
            <a:r>
              <a:rPr lang="en-IN" sz="2400" dirty="0">
                <a:solidFill>
                  <a:schemeClr val="tx1"/>
                </a:solidFill>
                <a:latin typeface="+mj-lt"/>
              </a:rPr>
              <a:t>of the </a:t>
            </a:r>
            <a:r>
              <a:rPr lang="en-IN" sz="2400" dirty="0" smtClean="0">
                <a:solidFill>
                  <a:schemeClr val="tx1"/>
                </a:solidFill>
                <a:latin typeface="+mj-lt"/>
              </a:rPr>
              <a:t>alar cartilage </a:t>
            </a:r>
            <a:r>
              <a:rPr lang="en-IN" sz="2400" dirty="0">
                <a:solidFill>
                  <a:schemeClr val="tx1"/>
                </a:solidFill>
                <a:latin typeface="+mj-lt"/>
              </a:rPr>
              <a:t>while the distal end is placed in a lateral pocket. </a:t>
            </a:r>
            <a:endParaRPr lang="en-IN" sz="2400" dirty="0" smtClean="0">
              <a:solidFill>
                <a:schemeClr val="tx1"/>
              </a:solidFill>
              <a:latin typeface="+mj-lt"/>
            </a:endParaRPr>
          </a:p>
          <a:p>
            <a:r>
              <a:rPr lang="en-IN" sz="2400" dirty="0" smtClean="0">
                <a:solidFill>
                  <a:schemeClr val="tx1"/>
                </a:solidFill>
                <a:latin typeface="+mj-lt"/>
              </a:rPr>
              <a:t> </a:t>
            </a:r>
            <a:r>
              <a:rPr lang="en-IN" sz="2400" dirty="0">
                <a:solidFill>
                  <a:schemeClr val="tx1"/>
                </a:solidFill>
                <a:latin typeface="+mj-lt"/>
              </a:rPr>
              <a:t>I</a:t>
            </a:r>
            <a:r>
              <a:rPr lang="en-IN" sz="2400" dirty="0" smtClean="0">
                <a:solidFill>
                  <a:schemeClr val="tx1"/>
                </a:solidFill>
                <a:latin typeface="+mj-lt"/>
              </a:rPr>
              <a:t>nsert </a:t>
            </a:r>
            <a:r>
              <a:rPr lang="en-IN" sz="2400" dirty="0">
                <a:solidFill>
                  <a:schemeClr val="tx1"/>
                </a:solidFill>
                <a:latin typeface="+mj-lt"/>
              </a:rPr>
              <a:t>the lateral portion </a:t>
            </a:r>
            <a:r>
              <a:rPr lang="en-IN" sz="2400" dirty="0" smtClean="0">
                <a:solidFill>
                  <a:schemeClr val="tx1"/>
                </a:solidFill>
                <a:latin typeface="+mj-lt"/>
              </a:rPr>
              <a:t>into one </a:t>
            </a:r>
            <a:r>
              <a:rPr lang="en-IN" sz="2400" dirty="0">
                <a:solidFill>
                  <a:schemeClr val="tx1"/>
                </a:solidFill>
                <a:latin typeface="+mj-lt"/>
              </a:rPr>
              <a:t>of three locations: </a:t>
            </a:r>
            <a:r>
              <a:rPr lang="en-IN" sz="2400" dirty="0" err="1">
                <a:solidFill>
                  <a:schemeClr val="tx1"/>
                </a:solidFill>
                <a:latin typeface="+mj-lt"/>
              </a:rPr>
              <a:t>pyriform</a:t>
            </a:r>
            <a:r>
              <a:rPr lang="en-IN" sz="2400" dirty="0">
                <a:solidFill>
                  <a:schemeClr val="tx1"/>
                </a:solidFill>
                <a:latin typeface="+mj-lt"/>
              </a:rPr>
              <a:t>, alar base, or nostril rim depending upon </a:t>
            </a:r>
            <a:r>
              <a:rPr lang="en-IN" sz="2400" dirty="0" smtClean="0">
                <a:solidFill>
                  <a:schemeClr val="tx1"/>
                </a:solidFill>
                <a:latin typeface="+mj-lt"/>
              </a:rPr>
              <a:t>indication</a:t>
            </a:r>
            <a:endParaRPr lang="en-IN" sz="2400" dirty="0">
              <a:solidFill>
                <a:schemeClr val="tx1"/>
              </a:solidFill>
              <a:latin typeface="+mj-lt"/>
            </a:endParaRPr>
          </a:p>
        </p:txBody>
      </p:sp>
    </p:spTree>
    <p:extLst>
      <p:ext uri="{BB962C8B-B14F-4D97-AF65-F5344CB8AC3E}">
        <p14:creationId xmlns="" xmlns:p14="http://schemas.microsoft.com/office/powerpoint/2010/main" val="311965740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198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447800" y="685800"/>
            <a:ext cx="6835230" cy="4052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62200" y="5257800"/>
            <a:ext cx="5009705" cy="523220"/>
          </a:xfrm>
          <a:prstGeom prst="rect">
            <a:avLst/>
          </a:prstGeom>
        </p:spPr>
        <p:txBody>
          <a:bodyPr wrap="none">
            <a:spAutoFit/>
          </a:bodyPr>
          <a:lstStyle/>
          <a:p>
            <a:r>
              <a:rPr lang="en-IN" sz="2800" dirty="0"/>
              <a:t>Lateral </a:t>
            </a:r>
            <a:r>
              <a:rPr lang="en-IN" sz="2800" dirty="0" err="1"/>
              <a:t>crural</a:t>
            </a:r>
            <a:r>
              <a:rPr lang="en-IN" sz="2800" dirty="0"/>
              <a:t> strut grafts (LCSG)</a:t>
            </a:r>
          </a:p>
        </p:txBody>
      </p:sp>
    </p:spTree>
    <p:extLst>
      <p:ext uri="{BB962C8B-B14F-4D97-AF65-F5344CB8AC3E}">
        <p14:creationId xmlns="" xmlns:p14="http://schemas.microsoft.com/office/powerpoint/2010/main" val="8345335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533400"/>
            <a:ext cx="7829755" cy="762001"/>
          </a:xfrm>
        </p:spPr>
        <p:txBody>
          <a:bodyPr/>
          <a:lstStyle/>
          <a:p>
            <a:r>
              <a:rPr lang="en-US" dirty="0" smtClean="0">
                <a:solidFill>
                  <a:srgbClr val="FF0000"/>
                </a:solidFill>
                <a:latin typeface="Garamond" pitchFamily="18" charset="0"/>
              </a:rPr>
              <a:t>  </a:t>
            </a:r>
            <a:r>
              <a:rPr lang="en-US" b="1" dirty="0" smtClean="0">
                <a:solidFill>
                  <a:schemeClr val="tx1"/>
                </a:solidFill>
                <a:latin typeface="Arial" pitchFamily="34" charset="0"/>
                <a:cs typeface="Arial" pitchFamily="34" charset="0"/>
              </a:rPr>
              <a:t>SUBUNITS </a:t>
            </a:r>
            <a:r>
              <a:rPr lang="en-US" b="1" dirty="0">
                <a:solidFill>
                  <a:schemeClr val="tx1"/>
                </a:solidFill>
                <a:latin typeface="Arial" pitchFamily="34" charset="0"/>
                <a:cs typeface="Arial" pitchFamily="34" charset="0"/>
              </a:rPr>
              <a:t>OF NOSE</a:t>
            </a:r>
          </a:p>
        </p:txBody>
      </p:sp>
      <p:pic>
        <p:nvPicPr>
          <p:cNvPr id="91139" name="Picture 3"/>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tretch>
            <a:fillRect/>
          </a:stretch>
        </p:blipFill>
        <p:spPr>
          <a:xfrm>
            <a:off x="1887070" y="1676400"/>
            <a:ext cx="5369859" cy="4648200"/>
          </a:xfrm>
          <a:noFill/>
          <a:ln/>
        </p:spPr>
      </p:pic>
    </p:spTree>
    <p:extLst>
      <p:ext uri="{BB962C8B-B14F-4D97-AF65-F5344CB8AC3E}">
        <p14:creationId xmlns="" xmlns:p14="http://schemas.microsoft.com/office/powerpoint/2010/main" val="283943176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125113" cy="924475"/>
          </a:xfrm>
        </p:spPr>
        <p:txBody>
          <a:bodyPr/>
          <a:lstStyle/>
          <a:p>
            <a:r>
              <a:rPr lang="en-IN" b="1" dirty="0"/>
              <a:t> </a:t>
            </a:r>
            <a:r>
              <a:rPr lang="en-IN" sz="3600" b="1" dirty="0" smtClean="0">
                <a:solidFill>
                  <a:schemeClr val="tx1"/>
                </a:solidFill>
              </a:rPr>
              <a:t>Reduction Rhinoplasty</a:t>
            </a:r>
            <a:endParaRPr lang="en-IN" sz="3600" dirty="0">
              <a:solidFill>
                <a:schemeClr val="tx1"/>
              </a:solidFill>
            </a:endParaRPr>
          </a:p>
        </p:txBody>
      </p:sp>
      <p:sp>
        <p:nvSpPr>
          <p:cNvPr id="3" name="Content Placeholder 2"/>
          <p:cNvSpPr>
            <a:spLocks noGrp="1"/>
          </p:cNvSpPr>
          <p:nvPr>
            <p:ph idx="1"/>
          </p:nvPr>
        </p:nvSpPr>
        <p:spPr>
          <a:xfrm>
            <a:off x="381000" y="914400"/>
            <a:ext cx="8229600" cy="5936087"/>
          </a:xfrm>
        </p:spPr>
        <p:txBody>
          <a:bodyPr>
            <a:noAutofit/>
          </a:bodyPr>
          <a:lstStyle/>
          <a:p>
            <a:pPr marL="0" indent="0">
              <a:buNone/>
            </a:pPr>
            <a:r>
              <a:rPr lang="en-IN" sz="2800" b="1" dirty="0">
                <a:solidFill>
                  <a:srgbClr val="FF0000"/>
                </a:solidFill>
                <a:latin typeface="+mj-lt"/>
              </a:rPr>
              <a:t>Incremental Dorsal </a:t>
            </a:r>
            <a:r>
              <a:rPr lang="en-IN" sz="2800" b="1" dirty="0" smtClean="0">
                <a:solidFill>
                  <a:srgbClr val="FF0000"/>
                </a:solidFill>
                <a:latin typeface="+mj-lt"/>
              </a:rPr>
              <a:t>Reduction</a:t>
            </a:r>
          </a:p>
          <a:p>
            <a:r>
              <a:rPr lang="en-IN" sz="2000" dirty="0" smtClean="0">
                <a:solidFill>
                  <a:schemeClr val="tx1"/>
                </a:solidFill>
                <a:latin typeface="+mj-lt"/>
              </a:rPr>
              <a:t>The </a:t>
            </a:r>
            <a:r>
              <a:rPr lang="en-IN" sz="2000" dirty="0">
                <a:solidFill>
                  <a:schemeClr val="tx1"/>
                </a:solidFill>
                <a:latin typeface="+mj-lt"/>
              </a:rPr>
              <a:t>most common selection is dorsal reduction which </a:t>
            </a:r>
            <a:r>
              <a:rPr lang="en-IN" sz="2000" dirty="0" smtClean="0">
                <a:solidFill>
                  <a:schemeClr val="tx1"/>
                </a:solidFill>
                <a:latin typeface="+mj-lt"/>
              </a:rPr>
              <a:t>is done </a:t>
            </a:r>
            <a:r>
              <a:rPr lang="en-IN" sz="2000" dirty="0">
                <a:solidFill>
                  <a:schemeClr val="tx1"/>
                </a:solidFill>
                <a:latin typeface="+mj-lt"/>
              </a:rPr>
              <a:t>incrementally using rasps for the bony hump and scissors for the cartilaginous </a:t>
            </a:r>
            <a:r>
              <a:rPr lang="en-IN" sz="2000" dirty="0" smtClean="0">
                <a:solidFill>
                  <a:schemeClr val="tx1"/>
                </a:solidFill>
                <a:latin typeface="+mj-lt"/>
              </a:rPr>
              <a:t>hump</a:t>
            </a:r>
          </a:p>
          <a:p>
            <a:r>
              <a:rPr lang="en-IN" sz="2000" dirty="0" smtClean="0">
                <a:solidFill>
                  <a:schemeClr val="tx1"/>
                </a:solidFill>
                <a:latin typeface="+mj-lt"/>
              </a:rPr>
              <a:t>The </a:t>
            </a:r>
            <a:r>
              <a:rPr lang="en-IN" sz="2000" dirty="0">
                <a:solidFill>
                  <a:schemeClr val="tx1"/>
                </a:solidFill>
                <a:latin typeface="+mj-lt"/>
              </a:rPr>
              <a:t>bone is done first using puller rasps to reduce the midline and </a:t>
            </a:r>
            <a:r>
              <a:rPr lang="en-IN" sz="2000" dirty="0" smtClean="0">
                <a:solidFill>
                  <a:schemeClr val="tx1"/>
                </a:solidFill>
                <a:latin typeface="+mj-lt"/>
              </a:rPr>
              <a:t>then each </a:t>
            </a:r>
            <a:r>
              <a:rPr lang="en-IN" sz="2000" dirty="0">
                <a:solidFill>
                  <a:schemeClr val="tx1"/>
                </a:solidFill>
                <a:latin typeface="+mj-lt"/>
              </a:rPr>
              <a:t>nasal bone </a:t>
            </a:r>
            <a:r>
              <a:rPr lang="en-IN" sz="2000" dirty="0" smtClean="0">
                <a:solidFill>
                  <a:schemeClr val="tx1"/>
                </a:solidFill>
                <a:latin typeface="+mj-lt"/>
              </a:rPr>
              <a:t>individually on </a:t>
            </a:r>
            <a:r>
              <a:rPr lang="en-IN" sz="2000" dirty="0">
                <a:solidFill>
                  <a:schemeClr val="tx1"/>
                </a:solidFill>
                <a:latin typeface="+mj-lt"/>
              </a:rPr>
              <a:t>an angle. </a:t>
            </a:r>
            <a:endParaRPr lang="en-IN" sz="2000" dirty="0" smtClean="0">
              <a:solidFill>
                <a:schemeClr val="tx1"/>
              </a:solidFill>
              <a:latin typeface="+mj-lt"/>
            </a:endParaRPr>
          </a:p>
          <a:p>
            <a:r>
              <a:rPr lang="en-IN" sz="2000" dirty="0" smtClean="0">
                <a:solidFill>
                  <a:schemeClr val="tx1"/>
                </a:solidFill>
                <a:latin typeface="+mj-lt"/>
              </a:rPr>
              <a:t>Once </a:t>
            </a:r>
            <a:r>
              <a:rPr lang="en-IN" sz="2000" dirty="0">
                <a:solidFill>
                  <a:schemeClr val="tx1"/>
                </a:solidFill>
                <a:latin typeface="+mj-lt"/>
              </a:rPr>
              <a:t>the bony dorsum matches the ideal </a:t>
            </a:r>
            <a:r>
              <a:rPr lang="en-IN" sz="2000" dirty="0" smtClean="0">
                <a:solidFill>
                  <a:schemeClr val="tx1"/>
                </a:solidFill>
                <a:latin typeface="+mj-lt"/>
              </a:rPr>
              <a:t>profile line </a:t>
            </a:r>
            <a:r>
              <a:rPr lang="en-IN" sz="2000" dirty="0">
                <a:solidFill>
                  <a:schemeClr val="tx1"/>
                </a:solidFill>
                <a:latin typeface="+mj-lt"/>
              </a:rPr>
              <a:t>drawn on the skin preoperatively, then the cartilaginous hump is reduced. </a:t>
            </a:r>
            <a:endParaRPr lang="en-IN" sz="2000" dirty="0" smtClean="0">
              <a:solidFill>
                <a:schemeClr val="tx1"/>
              </a:solidFill>
              <a:latin typeface="+mj-lt"/>
            </a:endParaRPr>
          </a:p>
          <a:p>
            <a:r>
              <a:rPr lang="en-IN" sz="2000" dirty="0">
                <a:solidFill>
                  <a:schemeClr val="tx1"/>
                </a:solidFill>
                <a:latin typeface="+mj-lt"/>
              </a:rPr>
              <a:t>The skin is </a:t>
            </a:r>
            <a:r>
              <a:rPr lang="en-IN" sz="2000" dirty="0" err="1">
                <a:solidFill>
                  <a:schemeClr val="tx1"/>
                </a:solidFill>
                <a:latin typeface="+mj-lt"/>
              </a:rPr>
              <a:t>redraped</a:t>
            </a:r>
            <a:r>
              <a:rPr lang="en-IN" sz="2000" dirty="0">
                <a:solidFill>
                  <a:schemeClr val="tx1"/>
                </a:solidFill>
                <a:latin typeface="+mj-lt"/>
              </a:rPr>
              <a:t> and the dorsal line checked by pulling the nasal skin laterally. </a:t>
            </a:r>
          </a:p>
          <a:p>
            <a:r>
              <a:rPr lang="en-IN" sz="2000" dirty="0" smtClean="0">
                <a:solidFill>
                  <a:schemeClr val="tx1"/>
                </a:solidFill>
                <a:latin typeface="+mj-lt"/>
              </a:rPr>
              <a:t>Next</a:t>
            </a:r>
            <a:r>
              <a:rPr lang="en-IN" sz="2000" dirty="0">
                <a:solidFill>
                  <a:schemeClr val="tx1"/>
                </a:solidFill>
                <a:latin typeface="+mj-lt"/>
              </a:rPr>
              <a:t>, the upper lateral cartilages are excised conservatively. </a:t>
            </a:r>
          </a:p>
          <a:p>
            <a:r>
              <a:rPr lang="en-IN" sz="2000" dirty="0">
                <a:solidFill>
                  <a:schemeClr val="tx1"/>
                </a:solidFill>
                <a:latin typeface="+mj-lt"/>
              </a:rPr>
              <a:t>In general, upper lateral excision is 33–50% of the dorsal cartilage reduction (3 mm of septum, 1–1.5 mm of upper lateral).</a:t>
            </a:r>
          </a:p>
          <a:p>
            <a:endParaRPr lang="en-IN" sz="2000" dirty="0" smtClean="0">
              <a:solidFill>
                <a:schemeClr val="tx1"/>
              </a:solidFill>
              <a:latin typeface="+mj-lt"/>
            </a:endParaRPr>
          </a:p>
        </p:txBody>
      </p:sp>
    </p:spTree>
    <p:extLst>
      <p:ext uri="{BB962C8B-B14F-4D97-AF65-F5344CB8AC3E}">
        <p14:creationId xmlns="" xmlns:p14="http://schemas.microsoft.com/office/powerpoint/2010/main" val="273999590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Content Placeholder 3" descr="http://upload.wikimedia.org/wikipedia/commons/thumb/d/d4/RhinoplastyProfileHump.jpg/175px-RhinoplastyProfileHump.jpg">
            <a:hlinkClick r:id="rId2"/>
          </p:cNvPr>
          <p:cNvPicPr>
            <a:picLocks noGrp="1"/>
          </p:cNvPicPr>
          <p:nvPr>
            <p:ph idx="1"/>
          </p:nvPr>
        </p:nvPicPr>
        <p:blipFill>
          <a:blip r:embed="rId3">
            <a:extLst>
              <a:ext uri="{28A0092B-C50C-407E-A947-70E740481C1C}">
                <a14:useLocalDpi xmlns="" xmlns:a14="http://schemas.microsoft.com/office/drawing/2010/main" val="0"/>
              </a:ext>
            </a:extLst>
          </a:blip>
          <a:srcRect/>
          <a:stretch>
            <a:fillRect/>
          </a:stretch>
        </p:blipFill>
        <p:spPr bwMode="auto">
          <a:xfrm>
            <a:off x="2552700" y="381000"/>
            <a:ext cx="3543300" cy="3200400"/>
          </a:xfrm>
          <a:prstGeom prst="rect">
            <a:avLst/>
          </a:prstGeom>
          <a:noFill/>
          <a:ln>
            <a:noFill/>
          </a:ln>
        </p:spPr>
      </p:pic>
      <p:sp>
        <p:nvSpPr>
          <p:cNvPr id="5" name="Rectangle 4"/>
          <p:cNvSpPr/>
          <p:nvPr/>
        </p:nvSpPr>
        <p:spPr>
          <a:xfrm>
            <a:off x="609600" y="3892450"/>
            <a:ext cx="7315200" cy="1938992"/>
          </a:xfrm>
          <a:prstGeom prst="rect">
            <a:avLst/>
          </a:prstGeom>
        </p:spPr>
        <p:txBody>
          <a:bodyPr wrap="square">
            <a:spAutoFit/>
          </a:bodyPr>
          <a:lstStyle/>
          <a:p>
            <a:pPr lvl="0"/>
            <a:r>
              <a:rPr lang="en-IN" sz="2400" dirty="0">
                <a:latin typeface="+mj-lt"/>
              </a:rPr>
              <a:t>T</a:t>
            </a:r>
            <a:r>
              <a:rPr lang="en-IN" sz="2400" dirty="0" smtClean="0">
                <a:latin typeface="+mj-lt"/>
              </a:rPr>
              <a:t>he </a:t>
            </a:r>
            <a:r>
              <a:rPr lang="en-IN" sz="2400" dirty="0">
                <a:latin typeface="+mj-lt"/>
              </a:rPr>
              <a:t>black line delineates the dorsal plane of the new nose</a:t>
            </a:r>
            <a:r>
              <a:rPr lang="en-IN" sz="2400" dirty="0" smtClean="0">
                <a:latin typeface="+mj-lt"/>
              </a:rPr>
              <a:t>.</a:t>
            </a:r>
            <a:r>
              <a:rPr lang="en-IN" sz="2400" dirty="0">
                <a:latin typeface="+mj-lt"/>
              </a:rPr>
              <a:t> </a:t>
            </a:r>
            <a:endParaRPr lang="en-IN" sz="2400" dirty="0" smtClean="0">
              <a:latin typeface="+mj-lt"/>
            </a:endParaRPr>
          </a:p>
          <a:p>
            <a:pPr lvl="0"/>
            <a:r>
              <a:rPr lang="en-IN" sz="2400" dirty="0" smtClean="0">
                <a:latin typeface="+mj-lt"/>
              </a:rPr>
              <a:t>The </a:t>
            </a:r>
            <a:r>
              <a:rPr lang="en-IN" sz="2400" dirty="0">
                <a:latin typeface="+mj-lt"/>
              </a:rPr>
              <a:t>nasal hump is bone </a:t>
            </a:r>
            <a:r>
              <a:rPr lang="en-IN" sz="2400" dirty="0">
                <a:solidFill>
                  <a:srgbClr val="C00000"/>
                </a:solidFill>
                <a:latin typeface="+mj-lt"/>
              </a:rPr>
              <a:t>(red) </a:t>
            </a:r>
            <a:r>
              <a:rPr lang="en-IN" sz="2400" dirty="0">
                <a:latin typeface="+mj-lt"/>
              </a:rPr>
              <a:t>above the scalloped grey line</a:t>
            </a:r>
          </a:p>
          <a:p>
            <a:pPr lvl="0"/>
            <a:r>
              <a:rPr lang="en-IN" sz="2400" dirty="0" smtClean="0">
                <a:latin typeface="+mj-lt"/>
              </a:rPr>
              <a:t>Cartilage </a:t>
            </a:r>
            <a:r>
              <a:rPr lang="en-IN" sz="2400" dirty="0">
                <a:solidFill>
                  <a:srgbClr val="0070C0"/>
                </a:solidFill>
                <a:latin typeface="+mj-lt"/>
              </a:rPr>
              <a:t>(blue</a:t>
            </a:r>
            <a:r>
              <a:rPr lang="en-IN" sz="2400" dirty="0">
                <a:latin typeface="+mj-lt"/>
              </a:rPr>
              <a:t>) below the scalloped grey line</a:t>
            </a:r>
          </a:p>
        </p:txBody>
      </p:sp>
    </p:spTree>
    <p:extLst>
      <p:ext uri="{BB962C8B-B14F-4D97-AF65-F5344CB8AC3E}">
        <p14:creationId xmlns="" xmlns:p14="http://schemas.microsoft.com/office/powerpoint/2010/main" val="3676772597"/>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838200" y="1295400"/>
            <a:ext cx="7543800"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92700" y="4953000"/>
            <a:ext cx="2727099" cy="523220"/>
          </a:xfrm>
          <a:prstGeom prst="rect">
            <a:avLst/>
          </a:prstGeom>
        </p:spPr>
        <p:txBody>
          <a:bodyPr wrap="square">
            <a:spAutoFit/>
          </a:bodyPr>
          <a:lstStyle/>
          <a:p>
            <a:r>
              <a:rPr lang="en-IN" sz="2800" dirty="0">
                <a:latin typeface="+mj-lt"/>
              </a:rPr>
              <a:t>Bony reduction</a:t>
            </a:r>
          </a:p>
        </p:txBody>
      </p:sp>
    </p:spTree>
    <p:extLst>
      <p:ext uri="{BB962C8B-B14F-4D97-AF65-F5344CB8AC3E}">
        <p14:creationId xmlns="" xmlns:p14="http://schemas.microsoft.com/office/powerpoint/2010/main" val="29281947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295400" y="762000"/>
            <a:ext cx="6604044" cy="4052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9000" y="5486400"/>
            <a:ext cx="3206327" cy="523220"/>
          </a:xfrm>
          <a:prstGeom prst="rect">
            <a:avLst/>
          </a:prstGeom>
        </p:spPr>
        <p:txBody>
          <a:bodyPr wrap="none">
            <a:spAutoFit/>
          </a:bodyPr>
          <a:lstStyle/>
          <a:p>
            <a:r>
              <a:rPr lang="en-IN" sz="2800" dirty="0">
                <a:latin typeface="+mj-lt"/>
              </a:rPr>
              <a:t>Cartilage reduction</a:t>
            </a:r>
          </a:p>
        </p:txBody>
      </p:sp>
    </p:spTree>
    <p:extLst>
      <p:ext uri="{BB962C8B-B14F-4D97-AF65-F5344CB8AC3E}">
        <p14:creationId xmlns="" xmlns:p14="http://schemas.microsoft.com/office/powerpoint/2010/main" val="181902022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125113" cy="924475"/>
          </a:xfrm>
        </p:spPr>
        <p:txBody>
          <a:bodyPr/>
          <a:lstStyle/>
          <a:p>
            <a:r>
              <a:rPr lang="en-IN" sz="3600" b="1" dirty="0">
                <a:solidFill>
                  <a:schemeClr val="tx1"/>
                </a:solidFill>
              </a:rPr>
              <a:t>Radix Reduction</a:t>
            </a:r>
            <a:r>
              <a:rPr lang="en-IN" b="1" dirty="0"/>
              <a:t/>
            </a:r>
            <a:br>
              <a:rPr lang="en-IN" b="1" dirty="0"/>
            </a:br>
            <a:endParaRPr lang="en-IN" dirty="0"/>
          </a:p>
        </p:txBody>
      </p:sp>
      <p:sp>
        <p:nvSpPr>
          <p:cNvPr id="3" name="Content Placeholder 2"/>
          <p:cNvSpPr>
            <a:spLocks noGrp="1"/>
          </p:cNvSpPr>
          <p:nvPr>
            <p:ph idx="1"/>
          </p:nvPr>
        </p:nvSpPr>
        <p:spPr>
          <a:xfrm>
            <a:off x="1009443" y="1371601"/>
            <a:ext cx="7125112" cy="4487198"/>
          </a:xfrm>
        </p:spPr>
        <p:txBody>
          <a:bodyPr>
            <a:normAutofit lnSpcReduction="10000"/>
          </a:bodyPr>
          <a:lstStyle/>
          <a:p>
            <a:r>
              <a:rPr lang="en-IN" sz="2400" dirty="0">
                <a:solidFill>
                  <a:schemeClr val="tx1"/>
                </a:solidFill>
                <a:latin typeface="+mj-lt"/>
              </a:rPr>
              <a:t>The </a:t>
            </a:r>
            <a:r>
              <a:rPr lang="en-IN" sz="2400" dirty="0" smtClean="0">
                <a:solidFill>
                  <a:schemeClr val="tx1"/>
                </a:solidFill>
                <a:latin typeface="+mj-lt"/>
              </a:rPr>
              <a:t>new </a:t>
            </a:r>
            <a:r>
              <a:rPr lang="en-IN" sz="2400" dirty="0">
                <a:solidFill>
                  <a:schemeClr val="tx1"/>
                </a:solidFill>
                <a:latin typeface="+mj-lt"/>
              </a:rPr>
              <a:t>approach to radix reduction by dividing the radix </a:t>
            </a:r>
            <a:r>
              <a:rPr lang="en-IN" sz="2400" dirty="0" smtClean="0">
                <a:solidFill>
                  <a:schemeClr val="tx1"/>
                </a:solidFill>
                <a:latin typeface="+mj-lt"/>
              </a:rPr>
              <a:t>components into </a:t>
            </a:r>
            <a:r>
              <a:rPr lang="en-IN" sz="2400" dirty="0">
                <a:solidFill>
                  <a:schemeClr val="tx1"/>
                </a:solidFill>
                <a:latin typeface="+mj-lt"/>
              </a:rPr>
              <a:t>soft tissue and bone based on preoperative palpation. </a:t>
            </a:r>
            <a:endParaRPr lang="en-IN" sz="2400" dirty="0" smtClean="0">
              <a:solidFill>
                <a:schemeClr val="tx1"/>
              </a:solidFill>
              <a:latin typeface="+mj-lt"/>
            </a:endParaRPr>
          </a:p>
          <a:p>
            <a:r>
              <a:rPr lang="en-IN" sz="2400" dirty="0" smtClean="0">
                <a:solidFill>
                  <a:schemeClr val="tx1"/>
                </a:solidFill>
                <a:latin typeface="+mj-lt"/>
              </a:rPr>
              <a:t>It </a:t>
            </a:r>
            <a:r>
              <a:rPr lang="en-IN" sz="2400" dirty="0">
                <a:solidFill>
                  <a:schemeClr val="tx1"/>
                </a:solidFill>
                <a:latin typeface="+mj-lt"/>
              </a:rPr>
              <a:t>is important to assign a </a:t>
            </a:r>
            <a:r>
              <a:rPr lang="en-IN" sz="2400" dirty="0" smtClean="0">
                <a:solidFill>
                  <a:schemeClr val="tx1"/>
                </a:solidFill>
                <a:latin typeface="+mj-lt"/>
              </a:rPr>
              <a:t>relative importance </a:t>
            </a:r>
            <a:r>
              <a:rPr lang="en-IN" sz="2400" dirty="0">
                <a:solidFill>
                  <a:schemeClr val="tx1"/>
                </a:solidFill>
                <a:latin typeface="+mj-lt"/>
              </a:rPr>
              <a:t>to each component in selecting the best operative </a:t>
            </a:r>
            <a:r>
              <a:rPr lang="en-IN" sz="2400" dirty="0" smtClean="0">
                <a:solidFill>
                  <a:schemeClr val="tx1"/>
                </a:solidFill>
                <a:latin typeface="+mj-lt"/>
              </a:rPr>
              <a:t>technique.</a:t>
            </a:r>
          </a:p>
          <a:p>
            <a:pPr marL="0" indent="0">
              <a:buNone/>
            </a:pPr>
            <a:r>
              <a:rPr lang="en-IN" sz="2800" b="1" dirty="0">
                <a:solidFill>
                  <a:srgbClr val="FF0000"/>
                </a:solidFill>
                <a:latin typeface="+mj-lt"/>
              </a:rPr>
              <a:t>Soft Tissue </a:t>
            </a:r>
            <a:r>
              <a:rPr lang="en-IN" sz="2800" b="1" dirty="0" smtClean="0">
                <a:solidFill>
                  <a:srgbClr val="FF0000"/>
                </a:solidFill>
                <a:latin typeface="+mj-lt"/>
              </a:rPr>
              <a:t>Reduction</a:t>
            </a:r>
          </a:p>
          <a:p>
            <a:r>
              <a:rPr lang="en-IN" sz="2400" dirty="0" smtClean="0">
                <a:solidFill>
                  <a:schemeClr val="tx1"/>
                </a:solidFill>
                <a:latin typeface="+mj-lt"/>
              </a:rPr>
              <a:t>Preoperatively</a:t>
            </a:r>
            <a:r>
              <a:rPr lang="en-IN" sz="2400" dirty="0">
                <a:solidFill>
                  <a:schemeClr val="tx1"/>
                </a:solidFill>
                <a:latin typeface="+mj-lt"/>
              </a:rPr>
              <a:t>, one must assess both the soft tissue fullness </a:t>
            </a:r>
            <a:r>
              <a:rPr lang="en-IN" sz="2400" dirty="0" smtClean="0">
                <a:solidFill>
                  <a:schemeClr val="tx1"/>
                </a:solidFill>
                <a:latin typeface="+mj-lt"/>
              </a:rPr>
              <a:t>that blunts </a:t>
            </a:r>
            <a:r>
              <a:rPr lang="en-IN" sz="2400" dirty="0">
                <a:solidFill>
                  <a:schemeClr val="tx1"/>
                </a:solidFill>
                <a:latin typeface="+mj-lt"/>
              </a:rPr>
              <a:t>the </a:t>
            </a:r>
            <a:r>
              <a:rPr lang="en-IN" sz="2400" dirty="0" err="1">
                <a:solidFill>
                  <a:schemeClr val="tx1"/>
                </a:solidFill>
                <a:latin typeface="+mj-lt"/>
              </a:rPr>
              <a:t>nasofrontal</a:t>
            </a:r>
            <a:r>
              <a:rPr lang="en-IN" sz="2400" dirty="0">
                <a:solidFill>
                  <a:schemeClr val="tx1"/>
                </a:solidFill>
                <a:latin typeface="+mj-lt"/>
              </a:rPr>
              <a:t> angle and the width of the medial orbital lines </a:t>
            </a:r>
            <a:r>
              <a:rPr lang="en-IN" sz="2400" dirty="0" smtClean="0">
                <a:solidFill>
                  <a:schemeClr val="tx1"/>
                </a:solidFill>
                <a:latin typeface="+mj-lt"/>
              </a:rPr>
              <a:t>that continue </a:t>
            </a:r>
            <a:r>
              <a:rPr lang="en-IN" sz="2400" dirty="0">
                <a:solidFill>
                  <a:schemeClr val="tx1"/>
                </a:solidFill>
                <a:latin typeface="+mj-lt"/>
              </a:rPr>
              <a:t>into </a:t>
            </a:r>
            <a:r>
              <a:rPr lang="en-IN" sz="2400" dirty="0" smtClean="0">
                <a:solidFill>
                  <a:schemeClr val="tx1"/>
                </a:solidFill>
                <a:latin typeface="+mj-lt"/>
              </a:rPr>
              <a:t>the dorsal </a:t>
            </a:r>
            <a:r>
              <a:rPr lang="en-IN" sz="2400" dirty="0">
                <a:solidFill>
                  <a:schemeClr val="tx1"/>
                </a:solidFill>
                <a:latin typeface="+mj-lt"/>
              </a:rPr>
              <a:t>lines.</a:t>
            </a:r>
            <a:endParaRPr lang="en-IN" sz="2400" dirty="0" smtClean="0">
              <a:solidFill>
                <a:schemeClr val="tx1"/>
              </a:solidFill>
              <a:latin typeface="+mj-lt"/>
            </a:endParaRPr>
          </a:p>
          <a:p>
            <a:endParaRPr lang="en-IN" dirty="0"/>
          </a:p>
        </p:txBody>
      </p:sp>
    </p:spTree>
    <p:extLst>
      <p:ext uri="{BB962C8B-B14F-4D97-AF65-F5344CB8AC3E}">
        <p14:creationId xmlns="" xmlns:p14="http://schemas.microsoft.com/office/powerpoint/2010/main" val="3455349260"/>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00" y="914400"/>
            <a:ext cx="362155" cy="924475"/>
          </a:xfrm>
        </p:spPr>
        <p:txBody>
          <a:bodyPr/>
          <a:lstStyle/>
          <a:p>
            <a:endParaRPr lang="en-IN" dirty="0"/>
          </a:p>
        </p:txBody>
      </p:sp>
      <p:sp>
        <p:nvSpPr>
          <p:cNvPr id="3" name="Content Placeholder 2"/>
          <p:cNvSpPr>
            <a:spLocks noGrp="1"/>
          </p:cNvSpPr>
          <p:nvPr>
            <p:ph idx="1"/>
          </p:nvPr>
        </p:nvSpPr>
        <p:spPr>
          <a:xfrm>
            <a:off x="914400" y="1219200"/>
            <a:ext cx="7125112" cy="4051437"/>
          </a:xfrm>
        </p:spPr>
        <p:txBody>
          <a:bodyPr>
            <a:noAutofit/>
          </a:bodyPr>
          <a:lstStyle/>
          <a:p>
            <a:r>
              <a:rPr lang="en-IN" sz="2400" dirty="0" smtClean="0">
                <a:solidFill>
                  <a:schemeClr val="tx1"/>
                </a:solidFill>
                <a:latin typeface="+mj-lt"/>
              </a:rPr>
              <a:t>In </a:t>
            </a:r>
            <a:r>
              <a:rPr lang="en-IN" sz="2400" dirty="0">
                <a:solidFill>
                  <a:schemeClr val="tx1"/>
                </a:solidFill>
                <a:latin typeface="+mj-lt"/>
              </a:rPr>
              <a:t>younger patients, one can excise the soft tissue fullness using the </a:t>
            </a:r>
            <a:r>
              <a:rPr lang="en-IN" sz="2400" dirty="0" smtClean="0">
                <a:solidFill>
                  <a:schemeClr val="tx1"/>
                </a:solidFill>
                <a:latin typeface="+mj-lt"/>
              </a:rPr>
              <a:t>following technique:</a:t>
            </a:r>
          </a:p>
          <a:p>
            <a:pPr marL="0" indent="0">
              <a:buNone/>
            </a:pPr>
            <a:r>
              <a:rPr lang="en-IN" sz="2400" dirty="0" smtClean="0">
                <a:solidFill>
                  <a:schemeClr val="tx1"/>
                </a:solidFill>
                <a:latin typeface="+mj-lt"/>
              </a:rPr>
              <a:t> </a:t>
            </a:r>
            <a:r>
              <a:rPr lang="en-IN" sz="2400" dirty="0">
                <a:solidFill>
                  <a:schemeClr val="tx1"/>
                </a:solidFill>
                <a:latin typeface="+mj-lt"/>
              </a:rPr>
              <a:t>(1) </a:t>
            </a:r>
            <a:r>
              <a:rPr lang="en-IN" sz="2400" dirty="0" smtClean="0">
                <a:solidFill>
                  <a:schemeClr val="tx1"/>
                </a:solidFill>
                <a:latin typeface="+mj-lt"/>
              </a:rPr>
              <a:t>Elevate </a:t>
            </a:r>
            <a:r>
              <a:rPr lang="en-IN" sz="2400" dirty="0">
                <a:solidFill>
                  <a:schemeClr val="tx1"/>
                </a:solidFill>
                <a:latin typeface="+mj-lt"/>
              </a:rPr>
              <a:t>the skin over the radix and </a:t>
            </a:r>
            <a:r>
              <a:rPr lang="en-IN" sz="2400" dirty="0" err="1">
                <a:solidFill>
                  <a:schemeClr val="tx1"/>
                </a:solidFill>
                <a:latin typeface="+mj-lt"/>
              </a:rPr>
              <a:t>glabellar</a:t>
            </a:r>
            <a:r>
              <a:rPr lang="en-IN" sz="2400" dirty="0">
                <a:solidFill>
                  <a:schemeClr val="tx1"/>
                </a:solidFill>
                <a:latin typeface="+mj-lt"/>
              </a:rPr>
              <a:t> </a:t>
            </a:r>
            <a:r>
              <a:rPr lang="en-IN" sz="2400" dirty="0" smtClean="0">
                <a:solidFill>
                  <a:schemeClr val="tx1"/>
                </a:solidFill>
                <a:latin typeface="+mj-lt"/>
              </a:rPr>
              <a:t>region</a:t>
            </a:r>
            <a:endParaRPr lang="en-IN" sz="2400" dirty="0">
              <a:solidFill>
                <a:schemeClr val="tx1"/>
              </a:solidFill>
              <a:latin typeface="+mj-lt"/>
            </a:endParaRPr>
          </a:p>
          <a:p>
            <a:pPr marL="0" indent="0">
              <a:buNone/>
            </a:pPr>
            <a:r>
              <a:rPr lang="en-IN" sz="2400" dirty="0" smtClean="0">
                <a:solidFill>
                  <a:schemeClr val="tx1"/>
                </a:solidFill>
                <a:latin typeface="+mj-lt"/>
              </a:rPr>
              <a:t> (2</a:t>
            </a:r>
            <a:r>
              <a:rPr lang="en-IN" sz="2400" dirty="0">
                <a:solidFill>
                  <a:schemeClr val="tx1"/>
                </a:solidFill>
                <a:latin typeface="+mj-lt"/>
              </a:rPr>
              <a:t>) </a:t>
            </a:r>
            <a:r>
              <a:rPr lang="en-IN" sz="2400" dirty="0" smtClean="0">
                <a:solidFill>
                  <a:schemeClr val="tx1"/>
                </a:solidFill>
                <a:latin typeface="+mj-lt"/>
              </a:rPr>
              <a:t>Then </a:t>
            </a:r>
            <a:r>
              <a:rPr lang="en-IN" sz="2400" dirty="0">
                <a:solidFill>
                  <a:schemeClr val="tx1"/>
                </a:solidFill>
                <a:latin typeface="+mj-lt"/>
              </a:rPr>
              <a:t>dissect </a:t>
            </a:r>
            <a:r>
              <a:rPr lang="en-IN" sz="2400" dirty="0" smtClean="0">
                <a:solidFill>
                  <a:schemeClr val="tx1"/>
                </a:solidFill>
                <a:latin typeface="+mj-lt"/>
              </a:rPr>
              <a:t>upward on </a:t>
            </a:r>
            <a:r>
              <a:rPr lang="en-IN" sz="2400" dirty="0">
                <a:solidFill>
                  <a:schemeClr val="tx1"/>
                </a:solidFill>
                <a:latin typeface="+mj-lt"/>
              </a:rPr>
              <a:t>top of the dorsal </a:t>
            </a:r>
            <a:r>
              <a:rPr lang="en-IN" sz="2400" dirty="0" smtClean="0">
                <a:solidFill>
                  <a:schemeClr val="tx1"/>
                </a:solidFill>
                <a:latin typeface="+mj-lt"/>
              </a:rPr>
              <a:t>bones</a:t>
            </a:r>
          </a:p>
          <a:p>
            <a:pPr marL="0" indent="0">
              <a:buNone/>
            </a:pPr>
            <a:r>
              <a:rPr lang="en-IN" sz="2400" dirty="0" smtClean="0">
                <a:solidFill>
                  <a:schemeClr val="tx1"/>
                </a:solidFill>
                <a:latin typeface="+mj-lt"/>
              </a:rPr>
              <a:t> </a:t>
            </a:r>
            <a:r>
              <a:rPr lang="en-IN" sz="2400" dirty="0">
                <a:solidFill>
                  <a:schemeClr val="tx1"/>
                </a:solidFill>
                <a:latin typeface="+mj-lt"/>
              </a:rPr>
              <a:t>(3) </a:t>
            </a:r>
            <a:r>
              <a:rPr lang="en-IN" sz="2400" dirty="0" smtClean="0">
                <a:solidFill>
                  <a:schemeClr val="tx1"/>
                </a:solidFill>
                <a:latin typeface="+mj-lt"/>
              </a:rPr>
              <a:t>Excise </a:t>
            </a:r>
            <a:r>
              <a:rPr lang="en-IN" sz="2400" dirty="0">
                <a:solidFill>
                  <a:schemeClr val="tx1"/>
                </a:solidFill>
                <a:latin typeface="+mj-lt"/>
              </a:rPr>
              <a:t>the intervening soft </a:t>
            </a:r>
            <a:r>
              <a:rPr lang="en-IN" sz="2400" dirty="0" smtClean="0">
                <a:solidFill>
                  <a:schemeClr val="tx1"/>
                </a:solidFill>
                <a:latin typeface="+mj-lt"/>
              </a:rPr>
              <a:t>tissue</a:t>
            </a:r>
            <a:endParaRPr lang="en-IN" sz="2400" dirty="0">
              <a:solidFill>
                <a:schemeClr val="tx1"/>
              </a:solidFill>
              <a:latin typeface="+mj-lt"/>
            </a:endParaRPr>
          </a:p>
          <a:p>
            <a:pPr marL="0" indent="0">
              <a:buNone/>
            </a:pPr>
            <a:r>
              <a:rPr lang="en-IN" sz="2400" dirty="0" smtClean="0">
                <a:solidFill>
                  <a:schemeClr val="tx1"/>
                </a:solidFill>
                <a:latin typeface="+mj-lt"/>
              </a:rPr>
              <a:t> (4</a:t>
            </a:r>
            <a:r>
              <a:rPr lang="en-IN" sz="2400" dirty="0">
                <a:solidFill>
                  <a:schemeClr val="tx1"/>
                </a:solidFill>
                <a:latin typeface="+mj-lt"/>
              </a:rPr>
              <a:t>) </a:t>
            </a:r>
            <a:r>
              <a:rPr lang="en-IN" sz="2400" dirty="0" smtClean="0">
                <a:solidFill>
                  <a:schemeClr val="tx1"/>
                </a:solidFill>
                <a:latin typeface="+mj-lt"/>
              </a:rPr>
              <a:t>Place </a:t>
            </a:r>
            <a:r>
              <a:rPr lang="en-IN" sz="2400" dirty="0">
                <a:solidFill>
                  <a:schemeClr val="tx1"/>
                </a:solidFill>
                <a:latin typeface="+mj-lt"/>
              </a:rPr>
              <a:t>a drain </a:t>
            </a:r>
            <a:r>
              <a:rPr lang="en-IN" sz="2400" dirty="0" smtClean="0">
                <a:solidFill>
                  <a:schemeClr val="tx1"/>
                </a:solidFill>
                <a:latin typeface="+mj-lt"/>
              </a:rPr>
              <a:t>and compressive dressing.</a:t>
            </a:r>
          </a:p>
          <a:p>
            <a:r>
              <a:rPr lang="en-IN" sz="2400" dirty="0" smtClean="0">
                <a:solidFill>
                  <a:schemeClr val="tx1"/>
                </a:solidFill>
                <a:latin typeface="+mj-lt"/>
              </a:rPr>
              <a:t> </a:t>
            </a:r>
            <a:r>
              <a:rPr lang="en-IN" sz="2400" dirty="0">
                <a:solidFill>
                  <a:schemeClr val="tx1"/>
                </a:solidFill>
                <a:latin typeface="+mj-lt"/>
              </a:rPr>
              <a:t>In older patients, one may need to do a concurrent </a:t>
            </a:r>
            <a:r>
              <a:rPr lang="en-IN" sz="2400" dirty="0" smtClean="0">
                <a:solidFill>
                  <a:schemeClr val="tx1"/>
                </a:solidFill>
                <a:latin typeface="+mj-lt"/>
              </a:rPr>
              <a:t>endoscopic central </a:t>
            </a:r>
            <a:r>
              <a:rPr lang="en-IN" sz="2400" dirty="0">
                <a:solidFill>
                  <a:schemeClr val="tx1"/>
                </a:solidFill>
                <a:latin typeface="+mj-lt"/>
              </a:rPr>
              <a:t>forehead lift.</a:t>
            </a:r>
          </a:p>
        </p:txBody>
      </p:sp>
    </p:spTree>
    <p:extLst>
      <p:ext uri="{BB962C8B-B14F-4D97-AF65-F5344CB8AC3E}">
        <p14:creationId xmlns="" xmlns:p14="http://schemas.microsoft.com/office/powerpoint/2010/main" val="407922917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9218"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009649" y="762000"/>
            <a:ext cx="7124700" cy="36703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00400" y="5105400"/>
            <a:ext cx="2484976" cy="523220"/>
          </a:xfrm>
          <a:prstGeom prst="rect">
            <a:avLst/>
          </a:prstGeom>
        </p:spPr>
        <p:txBody>
          <a:bodyPr wrap="none">
            <a:spAutoFit/>
          </a:bodyPr>
          <a:lstStyle/>
          <a:p>
            <a:r>
              <a:rPr lang="en-IN" sz="2800" dirty="0"/>
              <a:t>Radix reduction</a:t>
            </a:r>
          </a:p>
        </p:txBody>
      </p:sp>
    </p:spTree>
    <p:extLst>
      <p:ext uri="{BB962C8B-B14F-4D97-AF65-F5344CB8AC3E}">
        <p14:creationId xmlns="" xmlns:p14="http://schemas.microsoft.com/office/powerpoint/2010/main" val="427202830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0242"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066800" y="1066800"/>
            <a:ext cx="7124700" cy="38049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9000" y="5474732"/>
            <a:ext cx="2973891" cy="523220"/>
          </a:xfrm>
          <a:prstGeom prst="rect">
            <a:avLst/>
          </a:prstGeom>
        </p:spPr>
        <p:txBody>
          <a:bodyPr wrap="none">
            <a:spAutoFit/>
          </a:bodyPr>
          <a:lstStyle/>
          <a:p>
            <a:r>
              <a:rPr lang="en-IN" sz="2800" dirty="0"/>
              <a:t>Soft tissue excision</a:t>
            </a:r>
          </a:p>
        </p:txBody>
      </p:sp>
    </p:spTree>
    <p:extLst>
      <p:ext uri="{BB962C8B-B14F-4D97-AF65-F5344CB8AC3E}">
        <p14:creationId xmlns="" xmlns:p14="http://schemas.microsoft.com/office/powerpoint/2010/main" val="2422834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9800" y="1219200"/>
            <a:ext cx="1886155" cy="924475"/>
          </a:xfrm>
        </p:spPr>
        <p:txBody>
          <a:bodyPr/>
          <a:lstStyle/>
          <a:p>
            <a:endParaRPr lang="en-IN" dirty="0"/>
          </a:p>
        </p:txBody>
      </p:sp>
      <p:sp>
        <p:nvSpPr>
          <p:cNvPr id="3" name="Content Placeholder 2"/>
          <p:cNvSpPr>
            <a:spLocks noGrp="1"/>
          </p:cNvSpPr>
          <p:nvPr>
            <p:ph idx="1"/>
          </p:nvPr>
        </p:nvSpPr>
        <p:spPr>
          <a:xfrm>
            <a:off x="533400" y="381000"/>
            <a:ext cx="7924800" cy="5943600"/>
          </a:xfrm>
        </p:spPr>
        <p:txBody>
          <a:bodyPr>
            <a:noAutofit/>
          </a:bodyPr>
          <a:lstStyle/>
          <a:p>
            <a:pPr marL="0" indent="0">
              <a:buNone/>
            </a:pPr>
            <a:r>
              <a:rPr lang="en-IN" sz="2800" b="1" dirty="0">
                <a:solidFill>
                  <a:srgbClr val="FF0000"/>
                </a:solidFill>
                <a:latin typeface="+mj-lt"/>
              </a:rPr>
              <a:t>Bony </a:t>
            </a:r>
            <a:r>
              <a:rPr lang="en-IN" sz="2800" b="1" dirty="0" smtClean="0">
                <a:solidFill>
                  <a:srgbClr val="FF0000"/>
                </a:solidFill>
                <a:latin typeface="+mj-lt"/>
              </a:rPr>
              <a:t>Reduction</a:t>
            </a:r>
          </a:p>
          <a:p>
            <a:r>
              <a:rPr lang="en-IN" sz="2000" dirty="0" smtClean="0">
                <a:solidFill>
                  <a:schemeClr val="tx1"/>
                </a:solidFill>
                <a:latin typeface="+mj-lt"/>
              </a:rPr>
              <a:t>The </a:t>
            </a:r>
            <a:r>
              <a:rPr lang="en-IN" sz="2000" dirty="0">
                <a:solidFill>
                  <a:schemeClr val="tx1"/>
                </a:solidFill>
                <a:latin typeface="+mj-lt"/>
              </a:rPr>
              <a:t>first step is to visually separate radix from dorsum using a </a:t>
            </a:r>
            <a:r>
              <a:rPr lang="en-IN" sz="2000" dirty="0" smtClean="0">
                <a:solidFill>
                  <a:schemeClr val="tx1"/>
                </a:solidFill>
                <a:latin typeface="+mj-lt"/>
              </a:rPr>
              <a:t>transverse line </a:t>
            </a:r>
            <a:r>
              <a:rPr lang="en-IN" sz="2000" dirty="0">
                <a:solidFill>
                  <a:schemeClr val="tx1"/>
                </a:solidFill>
                <a:latin typeface="+mj-lt"/>
              </a:rPr>
              <a:t>through the lateral canthus</a:t>
            </a:r>
            <a:r>
              <a:rPr lang="en-IN" sz="2000" dirty="0" smtClean="0">
                <a:solidFill>
                  <a:schemeClr val="tx1"/>
                </a:solidFill>
                <a:latin typeface="+mj-lt"/>
              </a:rPr>
              <a:t>.</a:t>
            </a:r>
          </a:p>
          <a:p>
            <a:r>
              <a:rPr lang="en-IN" sz="2000" dirty="0" smtClean="0">
                <a:solidFill>
                  <a:schemeClr val="tx1"/>
                </a:solidFill>
                <a:latin typeface="+mj-lt"/>
              </a:rPr>
              <a:t> </a:t>
            </a:r>
            <a:r>
              <a:rPr lang="en-IN" sz="2000" dirty="0">
                <a:solidFill>
                  <a:schemeClr val="tx1"/>
                </a:solidFill>
                <a:latin typeface="+mj-lt"/>
              </a:rPr>
              <a:t>Then the ideal </a:t>
            </a:r>
            <a:r>
              <a:rPr lang="en-IN" sz="2000" dirty="0" err="1">
                <a:solidFill>
                  <a:schemeClr val="tx1"/>
                </a:solidFill>
                <a:latin typeface="+mj-lt"/>
              </a:rPr>
              <a:t>nasion</a:t>
            </a:r>
            <a:r>
              <a:rPr lang="en-IN" sz="2000" dirty="0">
                <a:solidFill>
                  <a:schemeClr val="tx1"/>
                </a:solidFill>
                <a:latin typeface="+mj-lt"/>
              </a:rPr>
              <a:t> is determined and the </a:t>
            </a:r>
            <a:r>
              <a:rPr lang="en-IN" sz="2000" dirty="0" err="1">
                <a:solidFill>
                  <a:schemeClr val="tx1"/>
                </a:solidFill>
                <a:latin typeface="+mj-lt"/>
              </a:rPr>
              <a:t>nasofacial</a:t>
            </a:r>
            <a:r>
              <a:rPr lang="en-IN" sz="2000" dirty="0">
                <a:solidFill>
                  <a:schemeClr val="tx1"/>
                </a:solidFill>
                <a:latin typeface="+mj-lt"/>
              </a:rPr>
              <a:t> </a:t>
            </a:r>
            <a:r>
              <a:rPr lang="en-IN" sz="2000" dirty="0" smtClean="0">
                <a:solidFill>
                  <a:schemeClr val="tx1"/>
                </a:solidFill>
                <a:latin typeface="+mj-lt"/>
              </a:rPr>
              <a:t>angle set</a:t>
            </a:r>
            <a:r>
              <a:rPr lang="en-IN" sz="2000" dirty="0">
                <a:solidFill>
                  <a:schemeClr val="tx1"/>
                </a:solidFill>
                <a:latin typeface="+mj-lt"/>
              </a:rPr>
              <a:t>, which reveals the new dorsal line. </a:t>
            </a:r>
            <a:endParaRPr lang="en-IN" sz="2000" dirty="0" smtClean="0">
              <a:solidFill>
                <a:schemeClr val="tx1"/>
              </a:solidFill>
              <a:latin typeface="+mj-lt"/>
            </a:endParaRPr>
          </a:p>
          <a:p>
            <a:r>
              <a:rPr lang="en-IN" sz="2000" dirty="0" smtClean="0">
                <a:solidFill>
                  <a:schemeClr val="tx1"/>
                </a:solidFill>
                <a:latin typeface="+mj-lt"/>
              </a:rPr>
              <a:t>Since </a:t>
            </a:r>
            <a:r>
              <a:rPr lang="en-IN" sz="2000" dirty="0">
                <a:solidFill>
                  <a:schemeClr val="tx1"/>
                </a:solidFill>
                <a:latin typeface="+mj-lt"/>
              </a:rPr>
              <a:t>both areas are usually excessive, dorsal </a:t>
            </a:r>
            <a:r>
              <a:rPr lang="en-IN" sz="2000" dirty="0" smtClean="0">
                <a:solidFill>
                  <a:schemeClr val="tx1"/>
                </a:solidFill>
                <a:latin typeface="+mj-lt"/>
              </a:rPr>
              <a:t>reduction is </a:t>
            </a:r>
            <a:r>
              <a:rPr lang="en-IN" sz="2000" dirty="0">
                <a:solidFill>
                  <a:schemeClr val="tx1"/>
                </a:solidFill>
                <a:latin typeface="+mj-lt"/>
              </a:rPr>
              <a:t>necessary and it is done first. </a:t>
            </a:r>
            <a:endParaRPr lang="en-IN" sz="2000" dirty="0" smtClean="0">
              <a:solidFill>
                <a:schemeClr val="tx1"/>
              </a:solidFill>
              <a:latin typeface="+mj-lt"/>
            </a:endParaRPr>
          </a:p>
          <a:p>
            <a:r>
              <a:rPr lang="en-IN" sz="2000" dirty="0">
                <a:solidFill>
                  <a:schemeClr val="tx1"/>
                </a:solidFill>
                <a:latin typeface="+mj-lt"/>
              </a:rPr>
              <a:t>T</a:t>
            </a:r>
            <a:r>
              <a:rPr lang="en-IN" sz="2000" dirty="0" smtClean="0">
                <a:solidFill>
                  <a:schemeClr val="tx1"/>
                </a:solidFill>
                <a:latin typeface="+mj-lt"/>
              </a:rPr>
              <a:t>wo-step </a:t>
            </a:r>
            <a:r>
              <a:rPr lang="en-IN" sz="2000" dirty="0">
                <a:solidFill>
                  <a:schemeClr val="tx1"/>
                </a:solidFill>
                <a:latin typeface="+mj-lt"/>
              </a:rPr>
              <a:t>technique is </a:t>
            </a:r>
            <a:r>
              <a:rPr lang="en-IN" sz="2000" dirty="0" smtClean="0">
                <a:solidFill>
                  <a:schemeClr val="tx1"/>
                </a:solidFill>
                <a:latin typeface="+mj-lt"/>
              </a:rPr>
              <a:t>preferred.</a:t>
            </a:r>
          </a:p>
          <a:p>
            <a:r>
              <a:rPr lang="en-IN" sz="2000" dirty="0" smtClean="0">
                <a:solidFill>
                  <a:schemeClr val="tx1"/>
                </a:solidFill>
                <a:latin typeface="+mj-lt"/>
              </a:rPr>
              <a:t> </a:t>
            </a:r>
            <a:r>
              <a:rPr lang="en-IN" sz="2000" dirty="0">
                <a:solidFill>
                  <a:schemeClr val="tx1"/>
                </a:solidFill>
                <a:latin typeface="+mj-lt"/>
              </a:rPr>
              <a:t>First, </a:t>
            </a:r>
            <a:r>
              <a:rPr lang="en-IN" sz="2000" dirty="0" smtClean="0">
                <a:solidFill>
                  <a:schemeClr val="tx1"/>
                </a:solidFill>
                <a:latin typeface="+mj-lt"/>
              </a:rPr>
              <a:t>the dorsum </a:t>
            </a:r>
            <a:r>
              <a:rPr lang="en-IN" sz="2000" dirty="0">
                <a:solidFill>
                  <a:schemeClr val="tx1"/>
                </a:solidFill>
                <a:latin typeface="+mj-lt"/>
              </a:rPr>
              <a:t>is lowered using rasps for the bony vault and a scissor for the cartilage vault</a:t>
            </a:r>
            <a:r>
              <a:rPr lang="en-IN" sz="2000" dirty="0" smtClean="0">
                <a:solidFill>
                  <a:schemeClr val="tx1"/>
                </a:solidFill>
                <a:latin typeface="+mj-lt"/>
              </a:rPr>
              <a:t>.</a:t>
            </a:r>
          </a:p>
          <a:p>
            <a:r>
              <a:rPr lang="en-IN" sz="2000" dirty="0" smtClean="0">
                <a:solidFill>
                  <a:schemeClr val="tx1"/>
                </a:solidFill>
                <a:latin typeface="+mj-lt"/>
              </a:rPr>
              <a:t> Once satisfied </a:t>
            </a:r>
            <a:r>
              <a:rPr lang="en-IN" sz="2000" dirty="0">
                <a:solidFill>
                  <a:schemeClr val="tx1"/>
                </a:solidFill>
                <a:latin typeface="+mj-lt"/>
              </a:rPr>
              <a:t>with the dorsal line, the radix area is undermined extensively using a Joseph elevator.</a:t>
            </a:r>
          </a:p>
        </p:txBody>
      </p:sp>
    </p:spTree>
    <p:extLst>
      <p:ext uri="{BB962C8B-B14F-4D97-AF65-F5344CB8AC3E}">
        <p14:creationId xmlns="" xmlns:p14="http://schemas.microsoft.com/office/powerpoint/2010/main" val="339014646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126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295400" y="685800"/>
            <a:ext cx="7124700" cy="37287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57600" y="4997209"/>
            <a:ext cx="2246128" cy="523220"/>
          </a:xfrm>
          <a:prstGeom prst="rect">
            <a:avLst/>
          </a:prstGeom>
        </p:spPr>
        <p:txBody>
          <a:bodyPr wrap="none">
            <a:spAutoFit/>
          </a:bodyPr>
          <a:lstStyle/>
          <a:p>
            <a:r>
              <a:rPr lang="en-IN" sz="2800" dirty="0"/>
              <a:t>Bony excision</a:t>
            </a:r>
          </a:p>
        </p:txBody>
      </p:sp>
    </p:spTree>
    <p:extLst>
      <p:ext uri="{BB962C8B-B14F-4D97-AF65-F5344CB8AC3E}">
        <p14:creationId xmlns="" xmlns:p14="http://schemas.microsoft.com/office/powerpoint/2010/main" val="718700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685800" y="675724"/>
            <a:ext cx="7448755" cy="924475"/>
          </a:xfrm>
        </p:spPr>
        <p:txBody>
          <a:bodyPr>
            <a:normAutofit/>
          </a:bodyPr>
          <a:lstStyle/>
          <a:p>
            <a:r>
              <a:rPr lang="en-US" sz="3600" b="1" dirty="0">
                <a:solidFill>
                  <a:schemeClr val="tx1"/>
                </a:solidFill>
                <a:latin typeface="Arial" pitchFamily="34" charset="0"/>
                <a:cs typeface="Arial" pitchFamily="34" charset="0"/>
              </a:rPr>
              <a:t>Zones of Skin of Nose</a:t>
            </a:r>
          </a:p>
        </p:txBody>
      </p:sp>
      <p:sp>
        <p:nvSpPr>
          <p:cNvPr id="87043" name="Rectangle 3"/>
          <p:cNvSpPr>
            <a:spLocks noGrp="1" noChangeArrowheads="1"/>
          </p:cNvSpPr>
          <p:nvPr>
            <p:ph idx="1"/>
          </p:nvPr>
        </p:nvSpPr>
        <p:spPr>
          <a:xfrm>
            <a:off x="1009442" y="1371600"/>
            <a:ext cx="7601157" cy="5181599"/>
          </a:xfrm>
        </p:spPr>
        <p:txBody>
          <a:bodyPr>
            <a:normAutofit/>
          </a:bodyPr>
          <a:lstStyle/>
          <a:p>
            <a:pPr>
              <a:lnSpc>
                <a:spcPct val="90000"/>
              </a:lnSpc>
            </a:pPr>
            <a:r>
              <a:rPr lang="en-US" sz="2400" b="1" dirty="0">
                <a:solidFill>
                  <a:srgbClr val="FF0000"/>
                </a:solidFill>
                <a:latin typeface="Arial" pitchFamily="34" charset="0"/>
                <a:cs typeface="Arial" pitchFamily="34" charset="0"/>
              </a:rPr>
              <a:t>Zone 1: </a:t>
            </a:r>
            <a:r>
              <a:rPr lang="en-US" sz="2400" dirty="0">
                <a:solidFill>
                  <a:schemeClr val="tx1"/>
                </a:solidFill>
                <a:latin typeface="Arial" pitchFamily="34" charset="0"/>
                <a:cs typeface="Arial" pitchFamily="34" charset="0"/>
              </a:rPr>
              <a:t>upper dorsum &amp; side walls of nose. Smooth, thin, non sebaceous &amp; free gliding skin </a:t>
            </a:r>
            <a:endParaRPr lang="en-US" sz="2400" dirty="0" smtClean="0">
              <a:solidFill>
                <a:schemeClr val="tx1"/>
              </a:solidFill>
              <a:latin typeface="Arial" pitchFamily="34" charset="0"/>
              <a:cs typeface="Arial" pitchFamily="34" charset="0"/>
            </a:endParaRPr>
          </a:p>
          <a:p>
            <a:pPr marL="0" indent="0">
              <a:lnSpc>
                <a:spcPct val="90000"/>
              </a:lnSpc>
              <a:buNone/>
            </a:pPr>
            <a:endParaRPr lang="en-US" sz="2400" dirty="0">
              <a:solidFill>
                <a:schemeClr val="tx1"/>
              </a:solidFill>
              <a:latin typeface="Arial" pitchFamily="34" charset="0"/>
              <a:cs typeface="Arial" pitchFamily="34" charset="0"/>
            </a:endParaRPr>
          </a:p>
          <a:p>
            <a:pPr>
              <a:lnSpc>
                <a:spcPct val="90000"/>
              </a:lnSpc>
            </a:pPr>
            <a:r>
              <a:rPr lang="en-US" sz="2400" b="1" dirty="0">
                <a:solidFill>
                  <a:srgbClr val="FF0000"/>
                </a:solidFill>
                <a:latin typeface="Arial" pitchFamily="34" charset="0"/>
                <a:cs typeface="Arial" pitchFamily="34" charset="0"/>
              </a:rPr>
              <a:t>Zone 2:</a:t>
            </a:r>
            <a:r>
              <a:rPr lang="en-US" sz="2400" dirty="0">
                <a:solidFill>
                  <a:srgbClr val="FF0000"/>
                </a:solidFill>
                <a:latin typeface="Arial" pitchFamily="34" charset="0"/>
                <a:cs typeface="Arial" pitchFamily="34" charset="0"/>
              </a:rPr>
              <a:t> </a:t>
            </a:r>
            <a:r>
              <a:rPr lang="en-US" sz="2400" dirty="0">
                <a:solidFill>
                  <a:schemeClr val="tx1"/>
                </a:solidFill>
                <a:latin typeface="Arial" pitchFamily="34" charset="0"/>
                <a:cs typeface="Arial" pitchFamily="34" charset="0"/>
              </a:rPr>
              <a:t>nasal tip &amp; alar lobule region. Stiff, thick skin filled with sebaceous </a:t>
            </a:r>
            <a:r>
              <a:rPr lang="en-US" sz="2400" dirty="0" smtClean="0">
                <a:solidFill>
                  <a:schemeClr val="tx1"/>
                </a:solidFill>
                <a:latin typeface="Arial" pitchFamily="34" charset="0"/>
                <a:cs typeface="Arial" pitchFamily="34" charset="0"/>
              </a:rPr>
              <a:t>glands</a:t>
            </a:r>
          </a:p>
          <a:p>
            <a:pPr marL="0" indent="0">
              <a:lnSpc>
                <a:spcPct val="90000"/>
              </a:lnSpc>
              <a:buNone/>
            </a:pPr>
            <a:endParaRPr lang="en-US" sz="2400" dirty="0">
              <a:solidFill>
                <a:schemeClr val="tx1"/>
              </a:solidFill>
              <a:latin typeface="Arial" pitchFamily="34" charset="0"/>
              <a:cs typeface="Arial" pitchFamily="34" charset="0"/>
            </a:endParaRPr>
          </a:p>
          <a:p>
            <a:pPr>
              <a:lnSpc>
                <a:spcPct val="90000"/>
              </a:lnSpc>
            </a:pPr>
            <a:r>
              <a:rPr lang="en-US" sz="2400" b="1" dirty="0">
                <a:solidFill>
                  <a:srgbClr val="FF0000"/>
                </a:solidFill>
                <a:latin typeface="Arial" pitchFamily="34" charset="0"/>
                <a:cs typeface="Arial" pitchFamily="34" charset="0"/>
              </a:rPr>
              <a:t>Zone 3:</a:t>
            </a:r>
            <a:r>
              <a:rPr lang="en-US" sz="2400" dirty="0">
                <a:solidFill>
                  <a:srgbClr val="FF0000"/>
                </a:solidFill>
                <a:latin typeface="Arial" pitchFamily="34" charset="0"/>
                <a:cs typeface="Arial" pitchFamily="34" charset="0"/>
              </a:rPr>
              <a:t> </a:t>
            </a:r>
            <a:r>
              <a:rPr lang="en-US" sz="2400" dirty="0" smtClean="0">
                <a:solidFill>
                  <a:schemeClr val="tx1"/>
                </a:solidFill>
                <a:latin typeface="Arial" pitchFamily="34" charset="0"/>
                <a:cs typeface="Arial" pitchFamily="34" charset="0"/>
              </a:rPr>
              <a:t>A </a:t>
            </a:r>
            <a:r>
              <a:rPr lang="en-US" sz="2400" dirty="0">
                <a:solidFill>
                  <a:schemeClr val="tx1"/>
                </a:solidFill>
                <a:latin typeface="Arial" pitchFamily="34" charset="0"/>
                <a:cs typeface="Arial" pitchFamily="34" charset="0"/>
              </a:rPr>
              <a:t>4 mm strip along the alar margin, soft triangles, lower half of </a:t>
            </a:r>
            <a:r>
              <a:rPr lang="en-US" sz="2400" dirty="0" err="1">
                <a:solidFill>
                  <a:schemeClr val="tx1"/>
                </a:solidFill>
                <a:latin typeface="Arial" pitchFamily="34" charset="0"/>
                <a:cs typeface="Arial" pitchFamily="34" charset="0"/>
              </a:rPr>
              <a:t>infratip</a:t>
            </a:r>
            <a:r>
              <a:rPr lang="en-US" sz="2400" dirty="0">
                <a:solidFill>
                  <a:schemeClr val="tx1"/>
                </a:solidFill>
                <a:latin typeface="Arial" pitchFamily="34" charset="0"/>
                <a:cs typeface="Arial" pitchFamily="34" charset="0"/>
              </a:rPr>
              <a:t> lobule &amp; the </a:t>
            </a:r>
            <a:r>
              <a:rPr lang="en-US" sz="2400" dirty="0" err="1">
                <a:solidFill>
                  <a:schemeClr val="tx1"/>
                </a:solidFill>
                <a:latin typeface="Arial" pitchFamily="34" charset="0"/>
                <a:cs typeface="Arial" pitchFamily="34" charset="0"/>
              </a:rPr>
              <a:t>columella</a:t>
            </a:r>
            <a:r>
              <a:rPr lang="en-US" sz="2400" dirty="0">
                <a:solidFill>
                  <a:schemeClr val="tx1"/>
                </a:solidFill>
                <a:latin typeface="Arial" pitchFamily="34" charset="0"/>
                <a:cs typeface="Arial" pitchFamily="34" charset="0"/>
              </a:rPr>
              <a:t>. Differs from zone 1 skin in that it is fixed to the deep cartilage &amp; fibro-fatty structures  </a:t>
            </a:r>
          </a:p>
        </p:txBody>
      </p:sp>
    </p:spTree>
    <p:extLst>
      <p:ext uri="{BB962C8B-B14F-4D97-AF65-F5344CB8AC3E}">
        <p14:creationId xmlns="" xmlns:p14="http://schemas.microsoft.com/office/powerpoint/2010/main" val="383859143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0" y="914400"/>
            <a:ext cx="209755" cy="924475"/>
          </a:xfrm>
        </p:spPr>
        <p:txBody>
          <a:bodyPr/>
          <a:lstStyle/>
          <a:p>
            <a:endParaRPr lang="en-IN"/>
          </a:p>
        </p:txBody>
      </p:sp>
      <p:sp>
        <p:nvSpPr>
          <p:cNvPr id="3" name="Content Placeholder 2"/>
          <p:cNvSpPr>
            <a:spLocks noGrp="1"/>
          </p:cNvSpPr>
          <p:nvPr>
            <p:ph idx="1"/>
          </p:nvPr>
        </p:nvSpPr>
        <p:spPr>
          <a:xfrm>
            <a:off x="1009443" y="381000"/>
            <a:ext cx="7125112" cy="5867399"/>
          </a:xfrm>
        </p:spPr>
        <p:txBody>
          <a:bodyPr>
            <a:normAutofit lnSpcReduction="10000"/>
          </a:bodyPr>
          <a:lstStyle/>
          <a:p>
            <a:pPr marL="0" indent="0">
              <a:buNone/>
            </a:pPr>
            <a:r>
              <a:rPr lang="en-IN" sz="2800" b="1" dirty="0">
                <a:solidFill>
                  <a:srgbClr val="FF0000"/>
                </a:solidFill>
                <a:latin typeface="+mj-lt"/>
              </a:rPr>
              <a:t>Wide </a:t>
            </a:r>
            <a:r>
              <a:rPr lang="en-IN" sz="2800" b="1" dirty="0" smtClean="0">
                <a:solidFill>
                  <a:srgbClr val="FF0000"/>
                </a:solidFill>
                <a:latin typeface="+mj-lt"/>
              </a:rPr>
              <a:t>Dorsum</a:t>
            </a:r>
          </a:p>
          <a:p>
            <a:r>
              <a:rPr lang="en-IN" sz="2400" dirty="0" smtClean="0">
                <a:solidFill>
                  <a:schemeClr val="tx1"/>
                </a:solidFill>
                <a:latin typeface="+mj-lt"/>
              </a:rPr>
              <a:t>A </a:t>
            </a:r>
            <a:r>
              <a:rPr lang="en-IN" sz="2400" dirty="0">
                <a:solidFill>
                  <a:schemeClr val="tx1"/>
                </a:solidFill>
                <a:latin typeface="+mj-lt"/>
              </a:rPr>
              <a:t>wide dorsum is corrected in most rhinoplasties by reducing the wide </a:t>
            </a:r>
            <a:r>
              <a:rPr lang="en-IN" sz="2400" dirty="0" smtClean="0">
                <a:solidFill>
                  <a:schemeClr val="tx1"/>
                </a:solidFill>
                <a:latin typeface="+mj-lt"/>
              </a:rPr>
              <a:t>hump and </a:t>
            </a:r>
            <a:r>
              <a:rPr lang="en-IN" sz="2400" dirty="0" err="1">
                <a:solidFill>
                  <a:schemeClr val="tx1"/>
                </a:solidFill>
                <a:latin typeface="+mj-lt"/>
              </a:rPr>
              <a:t>infracturing</a:t>
            </a:r>
            <a:r>
              <a:rPr lang="en-IN" sz="2400" dirty="0">
                <a:solidFill>
                  <a:schemeClr val="tx1"/>
                </a:solidFill>
                <a:latin typeface="+mj-lt"/>
              </a:rPr>
              <a:t> the lateral nasal walls. </a:t>
            </a:r>
            <a:endParaRPr lang="en-IN" sz="2400" dirty="0" smtClean="0">
              <a:solidFill>
                <a:schemeClr val="tx1"/>
              </a:solidFill>
              <a:latin typeface="+mj-lt"/>
            </a:endParaRPr>
          </a:p>
          <a:p>
            <a:r>
              <a:rPr lang="en-IN" sz="2400" dirty="0" smtClean="0">
                <a:solidFill>
                  <a:schemeClr val="tx1"/>
                </a:solidFill>
                <a:latin typeface="+mj-lt"/>
              </a:rPr>
              <a:t>For </a:t>
            </a:r>
            <a:r>
              <a:rPr lang="en-IN" sz="2400" dirty="0">
                <a:solidFill>
                  <a:schemeClr val="tx1"/>
                </a:solidFill>
                <a:latin typeface="+mj-lt"/>
              </a:rPr>
              <a:t>minor width excesses, </a:t>
            </a:r>
            <a:r>
              <a:rPr lang="en-IN" sz="2400" dirty="0" smtClean="0">
                <a:solidFill>
                  <a:schemeClr val="tx1"/>
                </a:solidFill>
                <a:latin typeface="+mj-lt"/>
              </a:rPr>
              <a:t>achieve </a:t>
            </a:r>
            <a:r>
              <a:rPr lang="en-IN" sz="2400" dirty="0">
                <a:solidFill>
                  <a:schemeClr val="tx1"/>
                </a:solidFill>
                <a:latin typeface="+mj-lt"/>
              </a:rPr>
              <a:t>narrowing </a:t>
            </a:r>
            <a:r>
              <a:rPr lang="en-IN" sz="2400" dirty="0" smtClean="0">
                <a:solidFill>
                  <a:schemeClr val="tx1"/>
                </a:solidFill>
                <a:latin typeface="+mj-lt"/>
              </a:rPr>
              <a:t>with hump </a:t>
            </a:r>
            <a:r>
              <a:rPr lang="en-IN" sz="2400" dirty="0">
                <a:solidFill>
                  <a:schemeClr val="tx1"/>
                </a:solidFill>
                <a:latin typeface="+mj-lt"/>
              </a:rPr>
              <a:t>reduction plus transverse and low-to-low osteotomies. </a:t>
            </a:r>
            <a:endParaRPr lang="en-IN" sz="2400" dirty="0" smtClean="0">
              <a:solidFill>
                <a:schemeClr val="tx1"/>
              </a:solidFill>
              <a:latin typeface="+mj-lt"/>
            </a:endParaRPr>
          </a:p>
          <a:p>
            <a:r>
              <a:rPr lang="en-IN" sz="2400" dirty="0" smtClean="0">
                <a:solidFill>
                  <a:schemeClr val="tx1"/>
                </a:solidFill>
                <a:latin typeface="+mj-lt"/>
              </a:rPr>
              <a:t>For </a:t>
            </a:r>
            <a:r>
              <a:rPr lang="en-IN" sz="2400" dirty="0">
                <a:solidFill>
                  <a:schemeClr val="tx1"/>
                </a:solidFill>
                <a:latin typeface="+mj-lt"/>
              </a:rPr>
              <a:t>moderate width problems</a:t>
            </a:r>
            <a:r>
              <a:rPr lang="en-IN" sz="2400" dirty="0" smtClean="0">
                <a:solidFill>
                  <a:schemeClr val="tx1"/>
                </a:solidFill>
                <a:latin typeface="+mj-lt"/>
              </a:rPr>
              <a:t>, </a:t>
            </a:r>
            <a:r>
              <a:rPr lang="en-IN" sz="2400" dirty="0">
                <a:solidFill>
                  <a:schemeClr val="tx1"/>
                </a:solidFill>
                <a:latin typeface="+mj-lt"/>
              </a:rPr>
              <a:t>do the hump reduction and then a medial oblique osteotomy coming from the open </a:t>
            </a:r>
            <a:r>
              <a:rPr lang="en-IN" sz="2400" dirty="0" smtClean="0">
                <a:solidFill>
                  <a:schemeClr val="tx1"/>
                </a:solidFill>
                <a:latin typeface="+mj-lt"/>
              </a:rPr>
              <a:t>roof and </a:t>
            </a:r>
            <a:r>
              <a:rPr lang="en-IN" sz="2400" dirty="0">
                <a:solidFill>
                  <a:schemeClr val="tx1"/>
                </a:solidFill>
                <a:latin typeface="+mj-lt"/>
              </a:rPr>
              <a:t>angling out about 45° followed by a low-to-low lateral osteotomy. </a:t>
            </a:r>
            <a:endParaRPr lang="en-IN" sz="2400" dirty="0" smtClean="0">
              <a:solidFill>
                <a:schemeClr val="tx1"/>
              </a:solidFill>
              <a:latin typeface="+mj-lt"/>
            </a:endParaRPr>
          </a:p>
          <a:p>
            <a:r>
              <a:rPr lang="en-IN" sz="2400" dirty="0" smtClean="0">
                <a:solidFill>
                  <a:schemeClr val="tx1"/>
                </a:solidFill>
                <a:latin typeface="+mj-lt"/>
              </a:rPr>
              <a:t>The </a:t>
            </a:r>
            <a:r>
              <a:rPr lang="en-IN" sz="2400" dirty="0">
                <a:solidFill>
                  <a:schemeClr val="tx1"/>
                </a:solidFill>
                <a:latin typeface="+mj-lt"/>
              </a:rPr>
              <a:t>reason for </a:t>
            </a:r>
            <a:r>
              <a:rPr lang="en-IN" sz="2400" dirty="0" smtClean="0">
                <a:solidFill>
                  <a:schemeClr val="tx1"/>
                </a:solidFill>
                <a:latin typeface="+mj-lt"/>
              </a:rPr>
              <a:t>the medial </a:t>
            </a:r>
            <a:r>
              <a:rPr lang="en-IN" sz="2400" dirty="0">
                <a:solidFill>
                  <a:schemeClr val="tx1"/>
                </a:solidFill>
                <a:latin typeface="+mj-lt"/>
              </a:rPr>
              <a:t>oblique osteotomy is that it insures that narrowing will occur at the dorsum.</a:t>
            </a:r>
          </a:p>
        </p:txBody>
      </p:sp>
    </p:spTree>
    <p:extLst>
      <p:ext uri="{BB962C8B-B14F-4D97-AF65-F5344CB8AC3E}">
        <p14:creationId xmlns="" xmlns:p14="http://schemas.microsoft.com/office/powerpoint/2010/main" val="103257788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7410"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371600" y="609600"/>
            <a:ext cx="7124700" cy="35287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00400" y="4800600"/>
            <a:ext cx="3695242" cy="523220"/>
          </a:xfrm>
          <a:prstGeom prst="rect">
            <a:avLst/>
          </a:prstGeom>
        </p:spPr>
        <p:txBody>
          <a:bodyPr wrap="none">
            <a:spAutoFit/>
          </a:bodyPr>
          <a:lstStyle/>
          <a:p>
            <a:r>
              <a:rPr lang="en-IN" sz="2800" dirty="0"/>
              <a:t>Narrowing wide dorsum</a:t>
            </a:r>
          </a:p>
        </p:txBody>
      </p:sp>
    </p:spTree>
    <p:extLst>
      <p:ext uri="{BB962C8B-B14F-4D97-AF65-F5344CB8AC3E}">
        <p14:creationId xmlns="" xmlns:p14="http://schemas.microsoft.com/office/powerpoint/2010/main" val="3218950165"/>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7125113" cy="924475"/>
          </a:xfrm>
        </p:spPr>
        <p:txBody>
          <a:bodyPr/>
          <a:lstStyle/>
          <a:p>
            <a:r>
              <a:rPr lang="en-IN" sz="3600" b="1" dirty="0">
                <a:solidFill>
                  <a:schemeClr val="tx1"/>
                </a:solidFill>
              </a:rPr>
              <a:t>Crooked Nose</a:t>
            </a:r>
            <a:r>
              <a:rPr lang="en-IN" dirty="0"/>
              <a:t/>
            </a:r>
            <a:br>
              <a:rPr lang="en-IN" dirty="0"/>
            </a:br>
            <a:endParaRPr lang="en-IN" dirty="0"/>
          </a:p>
        </p:txBody>
      </p:sp>
      <p:sp>
        <p:nvSpPr>
          <p:cNvPr id="3" name="Content Placeholder 2"/>
          <p:cNvSpPr>
            <a:spLocks noGrp="1"/>
          </p:cNvSpPr>
          <p:nvPr>
            <p:ph idx="1"/>
          </p:nvPr>
        </p:nvSpPr>
        <p:spPr>
          <a:xfrm>
            <a:off x="685800" y="990600"/>
            <a:ext cx="7696199" cy="6248399"/>
          </a:xfrm>
        </p:spPr>
        <p:txBody>
          <a:bodyPr>
            <a:normAutofit/>
          </a:bodyPr>
          <a:lstStyle/>
          <a:p>
            <a:r>
              <a:rPr lang="en-IN" sz="2400" dirty="0" smtClean="0">
                <a:solidFill>
                  <a:schemeClr val="tx1"/>
                </a:solidFill>
                <a:latin typeface="+mj-lt"/>
              </a:rPr>
              <a:t>Difficult </a:t>
            </a:r>
            <a:r>
              <a:rPr lang="en-IN" sz="2400" dirty="0">
                <a:solidFill>
                  <a:schemeClr val="tx1"/>
                </a:solidFill>
                <a:latin typeface="+mj-lt"/>
              </a:rPr>
              <a:t>problem</a:t>
            </a:r>
          </a:p>
          <a:p>
            <a:r>
              <a:rPr lang="en-IN" sz="2400" dirty="0" smtClean="0">
                <a:solidFill>
                  <a:schemeClr val="tx1"/>
                </a:solidFill>
                <a:latin typeface="+mj-lt"/>
              </a:rPr>
              <a:t>Contributions</a:t>
            </a:r>
            <a:r>
              <a:rPr lang="en-IN" sz="2400" dirty="0">
                <a:solidFill>
                  <a:schemeClr val="tx1"/>
                </a:solidFill>
                <a:latin typeface="+mj-lt"/>
              </a:rPr>
              <a:t> </a:t>
            </a:r>
            <a:r>
              <a:rPr lang="en-IN" sz="2400" dirty="0" smtClean="0">
                <a:solidFill>
                  <a:schemeClr val="tx1"/>
                </a:solidFill>
                <a:latin typeface="+mj-lt"/>
              </a:rPr>
              <a:t>septum</a:t>
            </a:r>
            <a:r>
              <a:rPr lang="en-IN" sz="2400" dirty="0">
                <a:solidFill>
                  <a:schemeClr val="tx1"/>
                </a:solidFill>
                <a:latin typeface="+mj-lt"/>
              </a:rPr>
              <a:t>, bony and </a:t>
            </a:r>
            <a:r>
              <a:rPr lang="en-IN" sz="2400" dirty="0" smtClean="0">
                <a:solidFill>
                  <a:schemeClr val="tx1"/>
                </a:solidFill>
                <a:latin typeface="+mj-lt"/>
              </a:rPr>
              <a:t>cartilaginous dorsum</a:t>
            </a:r>
            <a:r>
              <a:rPr lang="en-IN" sz="2400" dirty="0">
                <a:solidFill>
                  <a:schemeClr val="tx1"/>
                </a:solidFill>
                <a:latin typeface="+mj-lt"/>
              </a:rPr>
              <a:t>, tip</a:t>
            </a:r>
          </a:p>
          <a:p>
            <a:r>
              <a:rPr lang="en-IN" sz="2400" dirty="0" smtClean="0">
                <a:solidFill>
                  <a:schemeClr val="tx1"/>
                </a:solidFill>
                <a:latin typeface="+mj-lt"/>
              </a:rPr>
              <a:t>Manipulations </a:t>
            </a:r>
            <a:r>
              <a:rPr lang="en-IN" sz="2400" dirty="0">
                <a:solidFill>
                  <a:schemeClr val="tx1"/>
                </a:solidFill>
                <a:latin typeface="+mj-lt"/>
              </a:rPr>
              <a:t>must not </a:t>
            </a:r>
            <a:r>
              <a:rPr lang="en-IN" sz="2400" dirty="0" smtClean="0">
                <a:solidFill>
                  <a:schemeClr val="tx1"/>
                </a:solidFill>
                <a:latin typeface="+mj-lt"/>
              </a:rPr>
              <a:t>compromise support</a:t>
            </a:r>
          </a:p>
          <a:p>
            <a:r>
              <a:rPr lang="en-IN" sz="2400" dirty="0">
                <a:solidFill>
                  <a:schemeClr val="tx1"/>
                </a:solidFill>
                <a:latin typeface="+mj-lt"/>
              </a:rPr>
              <a:t>Lower </a:t>
            </a:r>
            <a:r>
              <a:rPr lang="en-IN" sz="2400" dirty="0" smtClean="0">
                <a:solidFill>
                  <a:schemeClr val="tx1"/>
                </a:solidFill>
                <a:latin typeface="+mj-lt"/>
              </a:rPr>
              <a:t>1/3rd </a:t>
            </a:r>
            <a:r>
              <a:rPr lang="en-IN" sz="2400" dirty="0">
                <a:solidFill>
                  <a:schemeClr val="tx1"/>
                </a:solidFill>
                <a:latin typeface="+mj-lt"/>
              </a:rPr>
              <a:t>support mechanisms</a:t>
            </a:r>
          </a:p>
          <a:p>
            <a:pPr>
              <a:buFont typeface="+mj-lt"/>
              <a:buAutoNum type="arabicPeriod"/>
            </a:pPr>
            <a:r>
              <a:rPr lang="en-IN" sz="2400" dirty="0">
                <a:solidFill>
                  <a:schemeClr val="tx1"/>
                </a:solidFill>
                <a:latin typeface="+mj-lt"/>
              </a:rPr>
              <a:t>Structural integrity of lower lateral cartilages</a:t>
            </a:r>
          </a:p>
          <a:p>
            <a:pPr>
              <a:buFont typeface="+mj-lt"/>
              <a:buAutoNum type="arabicPeriod"/>
            </a:pPr>
            <a:r>
              <a:rPr lang="en-IN" sz="2400" dirty="0">
                <a:solidFill>
                  <a:schemeClr val="tx1"/>
                </a:solidFill>
                <a:latin typeface="+mj-lt"/>
              </a:rPr>
              <a:t> Fibrous attachment </a:t>
            </a:r>
            <a:r>
              <a:rPr lang="en-IN" sz="2400" dirty="0" err="1">
                <a:solidFill>
                  <a:schemeClr val="tx1"/>
                </a:solidFill>
                <a:latin typeface="+mj-lt"/>
              </a:rPr>
              <a:t>cepahlic</a:t>
            </a:r>
            <a:r>
              <a:rPr lang="en-IN" sz="2400" dirty="0">
                <a:solidFill>
                  <a:schemeClr val="tx1"/>
                </a:solidFill>
                <a:latin typeface="+mj-lt"/>
              </a:rPr>
              <a:t> lateral </a:t>
            </a:r>
            <a:r>
              <a:rPr lang="en-IN" sz="2400" dirty="0" err="1">
                <a:solidFill>
                  <a:schemeClr val="tx1"/>
                </a:solidFill>
                <a:latin typeface="+mj-lt"/>
              </a:rPr>
              <a:t>crura</a:t>
            </a:r>
            <a:r>
              <a:rPr lang="en-IN" sz="2400" dirty="0">
                <a:solidFill>
                  <a:schemeClr val="tx1"/>
                </a:solidFill>
                <a:latin typeface="+mj-lt"/>
              </a:rPr>
              <a:t> and caudal upper lateral</a:t>
            </a:r>
          </a:p>
          <a:p>
            <a:pPr>
              <a:buFont typeface="+mj-lt"/>
              <a:buAutoNum type="arabicPeriod"/>
            </a:pPr>
            <a:r>
              <a:rPr lang="en-IN" sz="2400" dirty="0">
                <a:solidFill>
                  <a:schemeClr val="tx1"/>
                </a:solidFill>
                <a:latin typeface="+mj-lt"/>
              </a:rPr>
              <a:t>Soft tissue attachment cephalic margin medial </a:t>
            </a:r>
            <a:r>
              <a:rPr lang="en-IN" sz="2400" dirty="0" err="1">
                <a:solidFill>
                  <a:schemeClr val="tx1"/>
                </a:solidFill>
                <a:latin typeface="+mj-lt"/>
              </a:rPr>
              <a:t>crura</a:t>
            </a:r>
            <a:r>
              <a:rPr lang="en-IN" sz="2400" dirty="0">
                <a:solidFill>
                  <a:schemeClr val="tx1"/>
                </a:solidFill>
                <a:latin typeface="+mj-lt"/>
              </a:rPr>
              <a:t> and caudal nasal septum</a:t>
            </a:r>
          </a:p>
          <a:p>
            <a:pPr>
              <a:buFont typeface="+mj-lt"/>
              <a:buAutoNum type="arabicPeriod"/>
            </a:pPr>
            <a:r>
              <a:rPr lang="en-IN" sz="2400" dirty="0" err="1">
                <a:solidFill>
                  <a:schemeClr val="tx1"/>
                </a:solidFill>
                <a:latin typeface="+mj-lt"/>
              </a:rPr>
              <a:t>Interdomal</a:t>
            </a:r>
            <a:r>
              <a:rPr lang="en-IN" sz="2400" dirty="0">
                <a:solidFill>
                  <a:schemeClr val="tx1"/>
                </a:solidFill>
                <a:latin typeface="+mj-lt"/>
              </a:rPr>
              <a:t> ligament attachment to anterior </a:t>
            </a:r>
            <a:r>
              <a:rPr lang="en-IN" sz="2400" dirty="0" err="1">
                <a:solidFill>
                  <a:schemeClr val="tx1"/>
                </a:solidFill>
                <a:latin typeface="+mj-lt"/>
              </a:rPr>
              <a:t>septal</a:t>
            </a:r>
            <a:r>
              <a:rPr lang="en-IN" sz="2400" dirty="0">
                <a:solidFill>
                  <a:schemeClr val="tx1"/>
                </a:solidFill>
                <a:latin typeface="+mj-lt"/>
              </a:rPr>
              <a:t> angle</a:t>
            </a:r>
          </a:p>
          <a:p>
            <a:endParaRPr lang="en-IN" dirty="0" smtClean="0"/>
          </a:p>
          <a:p>
            <a:endParaRPr lang="en-IN" dirty="0"/>
          </a:p>
        </p:txBody>
      </p:sp>
    </p:spTree>
    <p:extLst>
      <p:ext uri="{BB962C8B-B14F-4D97-AF65-F5344CB8AC3E}">
        <p14:creationId xmlns="" xmlns:p14="http://schemas.microsoft.com/office/powerpoint/2010/main" val="350420940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51202"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533400" y="253822"/>
            <a:ext cx="3200400" cy="31499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791200" y="228601"/>
            <a:ext cx="2895600" cy="3200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667000" y="3733800"/>
            <a:ext cx="3276601" cy="281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97847708"/>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0" y="776610"/>
            <a:ext cx="1352755" cy="924475"/>
          </a:xfrm>
        </p:spPr>
        <p:txBody>
          <a:bodyPr/>
          <a:lstStyle/>
          <a:p>
            <a:endParaRPr lang="en-IN" dirty="0"/>
          </a:p>
        </p:txBody>
      </p:sp>
      <p:sp>
        <p:nvSpPr>
          <p:cNvPr id="3" name="Content Placeholder 2"/>
          <p:cNvSpPr>
            <a:spLocks noGrp="1"/>
          </p:cNvSpPr>
          <p:nvPr>
            <p:ph idx="1"/>
          </p:nvPr>
        </p:nvSpPr>
        <p:spPr>
          <a:xfrm>
            <a:off x="457200" y="685800"/>
            <a:ext cx="7677355" cy="5172999"/>
          </a:xfrm>
        </p:spPr>
        <p:txBody>
          <a:bodyPr/>
          <a:lstStyle/>
          <a:p>
            <a:pPr marL="0" indent="0">
              <a:buNone/>
            </a:pPr>
            <a:r>
              <a:rPr lang="en-IN" sz="2800" b="1" dirty="0">
                <a:solidFill>
                  <a:srgbClr val="FF0000"/>
                </a:solidFill>
                <a:latin typeface="+mj-lt"/>
              </a:rPr>
              <a:t>Crooked Nose Diagnosis</a:t>
            </a:r>
          </a:p>
          <a:p>
            <a:r>
              <a:rPr lang="en-IN" sz="2400" dirty="0" smtClean="0">
                <a:solidFill>
                  <a:schemeClr val="tx1"/>
                </a:solidFill>
                <a:latin typeface="+mj-lt"/>
              </a:rPr>
              <a:t>Facial </a:t>
            </a:r>
            <a:r>
              <a:rPr lang="en-IN" sz="2400" dirty="0">
                <a:solidFill>
                  <a:schemeClr val="tx1"/>
                </a:solidFill>
                <a:latin typeface="+mj-lt"/>
              </a:rPr>
              <a:t>symmetry</a:t>
            </a:r>
          </a:p>
          <a:p>
            <a:r>
              <a:rPr lang="en-IN" sz="2400" dirty="0" smtClean="0">
                <a:solidFill>
                  <a:schemeClr val="tx1"/>
                </a:solidFill>
                <a:latin typeface="+mj-lt"/>
              </a:rPr>
              <a:t> </a:t>
            </a:r>
            <a:r>
              <a:rPr lang="en-IN" sz="2400" dirty="0">
                <a:solidFill>
                  <a:schemeClr val="tx1"/>
                </a:solidFill>
                <a:latin typeface="+mj-lt"/>
              </a:rPr>
              <a:t>Lower </a:t>
            </a:r>
            <a:r>
              <a:rPr lang="en-IN" sz="2400" dirty="0" smtClean="0">
                <a:solidFill>
                  <a:schemeClr val="tx1"/>
                </a:solidFill>
                <a:latin typeface="+mj-lt"/>
              </a:rPr>
              <a:t>2/3 deviation</a:t>
            </a:r>
            <a:endParaRPr lang="en-IN" sz="2400" dirty="0">
              <a:solidFill>
                <a:schemeClr val="tx1"/>
              </a:solidFill>
              <a:latin typeface="+mj-lt"/>
            </a:endParaRPr>
          </a:p>
          <a:p>
            <a:r>
              <a:rPr lang="en-IN" sz="2400" dirty="0" smtClean="0">
                <a:solidFill>
                  <a:schemeClr val="tx1"/>
                </a:solidFill>
                <a:latin typeface="+mj-lt"/>
              </a:rPr>
              <a:t>Palpation</a:t>
            </a:r>
            <a:endParaRPr lang="en-IN" sz="2400" dirty="0">
              <a:solidFill>
                <a:schemeClr val="tx1"/>
              </a:solidFill>
              <a:latin typeface="+mj-lt"/>
            </a:endParaRPr>
          </a:p>
          <a:p>
            <a:r>
              <a:rPr lang="en-IN" sz="2400" dirty="0" smtClean="0">
                <a:solidFill>
                  <a:schemeClr val="tx1"/>
                </a:solidFill>
                <a:latin typeface="+mj-lt"/>
              </a:rPr>
              <a:t>Tip </a:t>
            </a:r>
            <a:r>
              <a:rPr lang="en-IN" sz="2400" dirty="0">
                <a:solidFill>
                  <a:schemeClr val="tx1"/>
                </a:solidFill>
                <a:latin typeface="+mj-lt"/>
              </a:rPr>
              <a:t>recoil</a:t>
            </a:r>
          </a:p>
        </p:txBody>
      </p:sp>
      <p:pic>
        <p:nvPicPr>
          <p:cNvPr id="563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105400" y="2133600"/>
            <a:ext cx="3571875" cy="3771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5418300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4600" y="990600"/>
            <a:ext cx="514555" cy="924475"/>
          </a:xfrm>
        </p:spPr>
        <p:txBody>
          <a:bodyPr/>
          <a:lstStyle/>
          <a:p>
            <a:endParaRPr lang="en-IN" dirty="0"/>
          </a:p>
        </p:txBody>
      </p:sp>
      <p:sp>
        <p:nvSpPr>
          <p:cNvPr id="3" name="Content Placeholder 2"/>
          <p:cNvSpPr>
            <a:spLocks noGrp="1"/>
          </p:cNvSpPr>
          <p:nvPr>
            <p:ph idx="1"/>
          </p:nvPr>
        </p:nvSpPr>
        <p:spPr>
          <a:xfrm>
            <a:off x="325715" y="533400"/>
            <a:ext cx="7905955" cy="5401599"/>
          </a:xfrm>
        </p:spPr>
        <p:txBody>
          <a:bodyPr>
            <a:normAutofit/>
          </a:bodyPr>
          <a:lstStyle/>
          <a:p>
            <a:pPr marL="0" indent="0">
              <a:buNone/>
            </a:pPr>
            <a:r>
              <a:rPr lang="en-IN" sz="2800" b="1" dirty="0">
                <a:solidFill>
                  <a:srgbClr val="FF0000"/>
                </a:solidFill>
                <a:latin typeface="+mj-lt"/>
              </a:rPr>
              <a:t>Crooked Nose </a:t>
            </a:r>
            <a:r>
              <a:rPr lang="en-IN" sz="2800" b="1" dirty="0" smtClean="0">
                <a:solidFill>
                  <a:srgbClr val="FF0000"/>
                </a:solidFill>
                <a:latin typeface="+mj-lt"/>
              </a:rPr>
              <a:t>Correction</a:t>
            </a:r>
          </a:p>
          <a:p>
            <a:pPr marL="0" indent="0">
              <a:buNone/>
            </a:pPr>
            <a:r>
              <a:rPr lang="en-IN" sz="2000" b="1" dirty="0" smtClean="0">
                <a:solidFill>
                  <a:srgbClr val="FF0000"/>
                </a:solidFill>
                <a:latin typeface="+mj-lt"/>
              </a:rPr>
              <a:t>Pitfalls</a:t>
            </a:r>
            <a:endParaRPr lang="en-IN" sz="2000" b="1" dirty="0">
              <a:solidFill>
                <a:srgbClr val="FF0000"/>
              </a:solidFill>
              <a:latin typeface="+mj-lt"/>
            </a:endParaRPr>
          </a:p>
          <a:p>
            <a:r>
              <a:rPr lang="en-IN" sz="2000" dirty="0" smtClean="0">
                <a:solidFill>
                  <a:schemeClr val="tx1"/>
                </a:solidFill>
                <a:latin typeface="+mj-lt"/>
              </a:rPr>
              <a:t>Deviations </a:t>
            </a:r>
            <a:r>
              <a:rPr lang="en-IN" sz="2000" dirty="0">
                <a:solidFill>
                  <a:schemeClr val="tx1"/>
                </a:solidFill>
                <a:latin typeface="+mj-lt"/>
              </a:rPr>
              <a:t>of </a:t>
            </a:r>
            <a:r>
              <a:rPr lang="en-IN" sz="2000" dirty="0" smtClean="0">
                <a:solidFill>
                  <a:schemeClr val="tx1"/>
                </a:solidFill>
                <a:latin typeface="+mj-lt"/>
              </a:rPr>
              <a:t>the caudal</a:t>
            </a:r>
            <a:r>
              <a:rPr lang="en-IN" sz="2000" dirty="0">
                <a:solidFill>
                  <a:schemeClr val="tx1"/>
                </a:solidFill>
                <a:latin typeface="+mj-lt"/>
              </a:rPr>
              <a:t>, </a:t>
            </a:r>
            <a:r>
              <a:rPr lang="en-IN" sz="2000" dirty="0" smtClean="0">
                <a:solidFill>
                  <a:schemeClr val="tx1"/>
                </a:solidFill>
                <a:latin typeface="+mj-lt"/>
              </a:rPr>
              <a:t>dorsal septum</a:t>
            </a:r>
            <a:endParaRPr lang="en-IN" sz="2000" dirty="0">
              <a:solidFill>
                <a:schemeClr val="tx1"/>
              </a:solidFill>
              <a:latin typeface="+mj-lt"/>
            </a:endParaRPr>
          </a:p>
          <a:p>
            <a:r>
              <a:rPr lang="en-IN" sz="2000" dirty="0" smtClean="0">
                <a:solidFill>
                  <a:schemeClr val="tx1"/>
                </a:solidFill>
                <a:latin typeface="+mj-lt"/>
              </a:rPr>
              <a:t>Irregularities upper </a:t>
            </a:r>
            <a:r>
              <a:rPr lang="en-IN" sz="2000" dirty="0">
                <a:solidFill>
                  <a:schemeClr val="tx1"/>
                </a:solidFill>
                <a:latin typeface="+mj-lt"/>
              </a:rPr>
              <a:t>l</a:t>
            </a:r>
            <a:r>
              <a:rPr lang="en-IN" sz="2000" dirty="0" smtClean="0">
                <a:solidFill>
                  <a:schemeClr val="tx1"/>
                </a:solidFill>
                <a:latin typeface="+mj-lt"/>
              </a:rPr>
              <a:t>ateral cartilages</a:t>
            </a:r>
          </a:p>
          <a:p>
            <a:pPr marL="0" indent="0">
              <a:buNone/>
            </a:pPr>
            <a:endParaRPr lang="en-IN" sz="2000" dirty="0" smtClean="0">
              <a:solidFill>
                <a:schemeClr val="tx1"/>
              </a:solidFill>
              <a:latin typeface="+mj-lt"/>
            </a:endParaRPr>
          </a:p>
          <a:p>
            <a:pPr marL="0" indent="0">
              <a:buNone/>
            </a:pPr>
            <a:r>
              <a:rPr lang="en-IN" sz="2400" b="1" dirty="0">
                <a:solidFill>
                  <a:srgbClr val="FF0000"/>
                </a:solidFill>
                <a:latin typeface="+mj-lt"/>
              </a:rPr>
              <a:t>Correction</a:t>
            </a:r>
          </a:p>
          <a:p>
            <a:r>
              <a:rPr lang="en-IN" sz="2000" dirty="0" smtClean="0">
                <a:solidFill>
                  <a:schemeClr val="tx1"/>
                </a:solidFill>
                <a:latin typeface="+mj-lt"/>
              </a:rPr>
              <a:t>Dorsum </a:t>
            </a:r>
            <a:r>
              <a:rPr lang="en-IN" sz="2000" dirty="0">
                <a:solidFill>
                  <a:schemeClr val="tx1"/>
                </a:solidFill>
                <a:latin typeface="+mj-lt"/>
              </a:rPr>
              <a:t>Hump removal</a:t>
            </a:r>
          </a:p>
          <a:p>
            <a:r>
              <a:rPr lang="en-IN" sz="2000" dirty="0" smtClean="0">
                <a:solidFill>
                  <a:schemeClr val="tx1"/>
                </a:solidFill>
                <a:latin typeface="+mj-lt"/>
              </a:rPr>
              <a:t>Less </a:t>
            </a:r>
            <a:r>
              <a:rPr lang="en-IN" sz="2000" dirty="0">
                <a:solidFill>
                  <a:schemeClr val="tx1"/>
                </a:solidFill>
                <a:latin typeface="+mj-lt"/>
              </a:rPr>
              <a:t>from vertically </a:t>
            </a:r>
            <a:r>
              <a:rPr lang="en-IN" sz="2000" dirty="0" smtClean="0">
                <a:solidFill>
                  <a:schemeClr val="tx1"/>
                </a:solidFill>
                <a:latin typeface="+mj-lt"/>
              </a:rPr>
              <a:t>oriented</a:t>
            </a:r>
          </a:p>
          <a:p>
            <a:r>
              <a:rPr lang="en-IN" sz="2000" dirty="0">
                <a:solidFill>
                  <a:schemeClr val="tx1"/>
                </a:solidFill>
                <a:latin typeface="+mj-lt"/>
              </a:rPr>
              <a:t>Intermediate osteotomies</a:t>
            </a:r>
          </a:p>
          <a:p>
            <a:r>
              <a:rPr lang="en-IN" sz="2000" dirty="0">
                <a:solidFill>
                  <a:schemeClr val="tx1"/>
                </a:solidFill>
                <a:latin typeface="+mj-lt"/>
              </a:rPr>
              <a:t>Don’t elevate </a:t>
            </a:r>
            <a:r>
              <a:rPr lang="en-IN" sz="2000" dirty="0" err="1">
                <a:solidFill>
                  <a:schemeClr val="tx1"/>
                </a:solidFill>
                <a:latin typeface="+mj-lt"/>
              </a:rPr>
              <a:t>periosteum</a:t>
            </a:r>
            <a:endParaRPr lang="en-IN" sz="2000" dirty="0">
              <a:solidFill>
                <a:schemeClr val="tx1"/>
              </a:solidFill>
              <a:latin typeface="+mj-lt"/>
            </a:endParaRPr>
          </a:p>
          <a:p>
            <a:pPr marL="0" indent="0">
              <a:buNone/>
            </a:pPr>
            <a:endParaRPr lang="en-IN" sz="2000" dirty="0"/>
          </a:p>
          <a:p>
            <a:endParaRPr lang="en-IN" sz="2000" dirty="0">
              <a:solidFill>
                <a:schemeClr val="tx1"/>
              </a:solidFill>
              <a:latin typeface="+mj-lt"/>
            </a:endParaRPr>
          </a:p>
        </p:txBody>
      </p:sp>
      <p:pic>
        <p:nvPicPr>
          <p:cNvPr id="573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334000" y="2057400"/>
            <a:ext cx="2924174" cy="3505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65155912"/>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marL="0" indent="0">
              <a:buNone/>
            </a:pPr>
            <a:r>
              <a:rPr lang="en-IN" dirty="0" smtClean="0"/>
              <a:t> </a:t>
            </a:r>
            <a:endParaRPr lang="en-IN" dirty="0"/>
          </a:p>
        </p:txBody>
      </p:sp>
      <p:pic>
        <p:nvPicPr>
          <p:cNvPr id="583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306946" y="1554956"/>
            <a:ext cx="3962400" cy="4190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876800" y="1600200"/>
            <a:ext cx="3505200" cy="41005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45070317"/>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3200" y="1111460"/>
            <a:ext cx="438356" cy="924475"/>
          </a:xfrm>
        </p:spPr>
        <p:txBody>
          <a:bodyPr/>
          <a:lstStyle/>
          <a:p>
            <a:endParaRPr lang="en-IN" dirty="0"/>
          </a:p>
        </p:txBody>
      </p:sp>
      <p:sp>
        <p:nvSpPr>
          <p:cNvPr id="3" name="Content Placeholder 2"/>
          <p:cNvSpPr>
            <a:spLocks noGrp="1"/>
          </p:cNvSpPr>
          <p:nvPr>
            <p:ph idx="1"/>
          </p:nvPr>
        </p:nvSpPr>
        <p:spPr>
          <a:xfrm>
            <a:off x="457200" y="533400"/>
            <a:ext cx="7677355" cy="5791199"/>
          </a:xfrm>
        </p:spPr>
        <p:txBody>
          <a:bodyPr/>
          <a:lstStyle/>
          <a:p>
            <a:pPr marL="0" indent="0">
              <a:buNone/>
            </a:pPr>
            <a:endParaRPr lang="en-IN" dirty="0">
              <a:latin typeface="+mj-lt"/>
            </a:endParaRPr>
          </a:p>
          <a:p>
            <a:r>
              <a:rPr lang="en-IN" sz="2000" dirty="0" smtClean="0">
                <a:solidFill>
                  <a:schemeClr val="tx1"/>
                </a:solidFill>
                <a:latin typeface="+mj-lt"/>
              </a:rPr>
              <a:t>Free </a:t>
            </a:r>
            <a:r>
              <a:rPr lang="en-IN" sz="2000" dirty="0">
                <a:solidFill>
                  <a:schemeClr val="tx1"/>
                </a:solidFill>
                <a:latin typeface="+mj-lt"/>
              </a:rPr>
              <a:t>upper </a:t>
            </a:r>
            <a:r>
              <a:rPr lang="en-IN" sz="2000" dirty="0" smtClean="0">
                <a:solidFill>
                  <a:schemeClr val="tx1"/>
                </a:solidFill>
                <a:latin typeface="+mj-lt"/>
              </a:rPr>
              <a:t>lateral cartilages</a:t>
            </a:r>
            <a:endParaRPr lang="en-IN" sz="2000" dirty="0">
              <a:solidFill>
                <a:schemeClr val="tx1"/>
              </a:solidFill>
              <a:latin typeface="+mj-lt"/>
            </a:endParaRPr>
          </a:p>
          <a:p>
            <a:r>
              <a:rPr lang="en-IN" sz="2000" dirty="0" smtClean="0">
                <a:solidFill>
                  <a:schemeClr val="tx1"/>
                </a:solidFill>
                <a:latin typeface="+mj-lt"/>
              </a:rPr>
              <a:t>Prevent </a:t>
            </a:r>
            <a:r>
              <a:rPr lang="en-IN" sz="2000" dirty="0">
                <a:solidFill>
                  <a:schemeClr val="tx1"/>
                </a:solidFill>
                <a:latin typeface="+mj-lt"/>
              </a:rPr>
              <a:t>collapse</a:t>
            </a:r>
          </a:p>
          <a:p>
            <a:r>
              <a:rPr lang="en-IN" sz="2000" dirty="0" smtClean="0">
                <a:solidFill>
                  <a:schemeClr val="tx1"/>
                </a:solidFill>
                <a:latin typeface="+mj-lt"/>
              </a:rPr>
              <a:t>Mucosa </a:t>
            </a:r>
            <a:r>
              <a:rPr lang="en-IN" sz="2000" dirty="0">
                <a:solidFill>
                  <a:schemeClr val="tx1"/>
                </a:solidFill>
                <a:latin typeface="+mj-lt"/>
              </a:rPr>
              <a:t>intact</a:t>
            </a:r>
          </a:p>
          <a:p>
            <a:r>
              <a:rPr lang="en-IN" sz="2000" dirty="0" smtClean="0">
                <a:solidFill>
                  <a:schemeClr val="tx1"/>
                </a:solidFill>
                <a:latin typeface="+mj-lt"/>
              </a:rPr>
              <a:t>Suture </a:t>
            </a:r>
            <a:r>
              <a:rPr lang="en-IN" sz="2000" dirty="0">
                <a:solidFill>
                  <a:schemeClr val="tx1"/>
                </a:solidFill>
                <a:latin typeface="+mj-lt"/>
              </a:rPr>
              <a:t>into position</a:t>
            </a:r>
          </a:p>
          <a:p>
            <a:r>
              <a:rPr lang="en-IN" sz="2000" dirty="0" smtClean="0">
                <a:solidFill>
                  <a:schemeClr val="tx1"/>
                </a:solidFill>
                <a:latin typeface="+mj-lt"/>
              </a:rPr>
              <a:t>Open </a:t>
            </a:r>
            <a:r>
              <a:rPr lang="en-IN" sz="2000" dirty="0">
                <a:solidFill>
                  <a:schemeClr val="tx1"/>
                </a:solidFill>
                <a:latin typeface="+mj-lt"/>
              </a:rPr>
              <a:t>approach</a:t>
            </a:r>
          </a:p>
          <a:p>
            <a:r>
              <a:rPr lang="en-IN" sz="2000" dirty="0" smtClean="0">
                <a:solidFill>
                  <a:schemeClr val="tx1"/>
                </a:solidFill>
                <a:latin typeface="+mj-lt"/>
              </a:rPr>
              <a:t>Visualize deviated portions dorsal septum</a:t>
            </a:r>
          </a:p>
          <a:p>
            <a:r>
              <a:rPr lang="en-IN" sz="2000" dirty="0">
                <a:solidFill>
                  <a:schemeClr val="tx1"/>
                </a:solidFill>
                <a:latin typeface="+mj-lt"/>
              </a:rPr>
              <a:t>Dorsal </a:t>
            </a:r>
            <a:r>
              <a:rPr lang="en-IN" sz="2000" dirty="0" err="1">
                <a:solidFill>
                  <a:schemeClr val="tx1"/>
                </a:solidFill>
                <a:latin typeface="+mj-lt"/>
              </a:rPr>
              <a:t>septal</a:t>
            </a:r>
            <a:r>
              <a:rPr lang="en-IN" sz="2000" dirty="0">
                <a:solidFill>
                  <a:schemeClr val="tx1"/>
                </a:solidFill>
                <a:latin typeface="+mj-lt"/>
              </a:rPr>
              <a:t> deviation</a:t>
            </a:r>
          </a:p>
          <a:p>
            <a:pPr marL="0" indent="0">
              <a:buNone/>
            </a:pPr>
            <a:endParaRPr lang="en-IN" dirty="0">
              <a:latin typeface="+mj-lt"/>
            </a:endParaRPr>
          </a:p>
        </p:txBody>
      </p:sp>
      <p:pic>
        <p:nvPicPr>
          <p:cNvPr id="604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867400" y="533400"/>
            <a:ext cx="2667000" cy="281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867400" y="3657600"/>
            <a:ext cx="2667000" cy="2514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3925182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304800" y="1295400"/>
            <a:ext cx="7753555" cy="4051437"/>
          </a:xfrm>
        </p:spPr>
        <p:txBody>
          <a:bodyPr>
            <a:normAutofit/>
          </a:bodyPr>
          <a:lstStyle/>
          <a:p>
            <a:r>
              <a:rPr lang="en-IN" sz="2000" dirty="0" smtClean="0">
                <a:solidFill>
                  <a:schemeClr val="tx1"/>
                </a:solidFill>
                <a:latin typeface="+mj-lt"/>
              </a:rPr>
              <a:t>Shave convex, unilateral spreader graft</a:t>
            </a:r>
            <a:endParaRPr lang="en-IN" sz="2000" dirty="0">
              <a:solidFill>
                <a:schemeClr val="tx1"/>
              </a:solidFill>
              <a:latin typeface="+mj-lt"/>
            </a:endParaRPr>
          </a:p>
          <a:p>
            <a:r>
              <a:rPr lang="en-IN" sz="2000" dirty="0" smtClean="0">
                <a:solidFill>
                  <a:schemeClr val="tx1"/>
                </a:solidFill>
                <a:latin typeface="+mj-lt"/>
              </a:rPr>
              <a:t> </a:t>
            </a:r>
            <a:r>
              <a:rPr lang="en-IN" sz="2000" dirty="0">
                <a:solidFill>
                  <a:schemeClr val="tx1"/>
                </a:solidFill>
                <a:latin typeface="+mj-lt"/>
              </a:rPr>
              <a:t>Further </a:t>
            </a:r>
            <a:r>
              <a:rPr lang="en-IN" sz="2000" dirty="0" smtClean="0">
                <a:solidFill>
                  <a:schemeClr val="tx1"/>
                </a:solidFill>
                <a:latin typeface="+mj-lt"/>
              </a:rPr>
              <a:t>correction, on-lay </a:t>
            </a:r>
            <a:r>
              <a:rPr lang="en-IN" sz="2000" dirty="0">
                <a:solidFill>
                  <a:schemeClr val="tx1"/>
                </a:solidFill>
                <a:latin typeface="+mj-lt"/>
              </a:rPr>
              <a:t>grafts</a:t>
            </a:r>
          </a:p>
          <a:p>
            <a:r>
              <a:rPr lang="en-IN" sz="2000" dirty="0" smtClean="0">
                <a:solidFill>
                  <a:schemeClr val="tx1"/>
                </a:solidFill>
                <a:latin typeface="+mj-lt"/>
              </a:rPr>
              <a:t> </a:t>
            </a:r>
            <a:r>
              <a:rPr lang="en-IN" sz="2000" dirty="0">
                <a:solidFill>
                  <a:schemeClr val="tx1"/>
                </a:solidFill>
                <a:latin typeface="+mj-lt"/>
              </a:rPr>
              <a:t>Airway Obstruction</a:t>
            </a:r>
          </a:p>
        </p:txBody>
      </p:sp>
      <p:pic>
        <p:nvPicPr>
          <p:cNvPr id="6246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62600" y="685800"/>
            <a:ext cx="2667000" cy="2266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2467"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531476" y="3429000"/>
            <a:ext cx="2900362" cy="27508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398158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000" dirty="0" err="1" smtClean="0">
                <a:solidFill>
                  <a:schemeClr val="tx1"/>
                </a:solidFill>
                <a:latin typeface="+mj-lt"/>
              </a:rPr>
              <a:t>Ethmoid</a:t>
            </a:r>
            <a:r>
              <a:rPr lang="en-IN" sz="2000" dirty="0" smtClean="0">
                <a:solidFill>
                  <a:schemeClr val="tx1"/>
                </a:solidFill>
                <a:latin typeface="+mj-lt"/>
              </a:rPr>
              <a:t> bone stenting</a:t>
            </a:r>
            <a:endParaRPr lang="en-IN" sz="2000" dirty="0">
              <a:solidFill>
                <a:schemeClr val="tx1"/>
              </a:solidFill>
              <a:latin typeface="+mj-lt"/>
            </a:endParaRPr>
          </a:p>
          <a:p>
            <a:r>
              <a:rPr lang="en-IN" sz="2000" dirty="0" smtClean="0">
                <a:solidFill>
                  <a:schemeClr val="tx1"/>
                </a:solidFill>
                <a:latin typeface="+mj-lt"/>
              </a:rPr>
              <a:t>Cartilage</a:t>
            </a:r>
            <a:r>
              <a:rPr lang="en-IN" sz="2000" dirty="0">
                <a:solidFill>
                  <a:schemeClr val="tx1"/>
                </a:solidFill>
                <a:latin typeface="+mj-lt"/>
              </a:rPr>
              <a:t> </a:t>
            </a:r>
            <a:r>
              <a:rPr lang="en-IN" sz="2000" dirty="0" smtClean="0">
                <a:solidFill>
                  <a:schemeClr val="tx1"/>
                </a:solidFill>
                <a:latin typeface="+mj-lt"/>
              </a:rPr>
              <a:t>crosshatching</a:t>
            </a:r>
            <a:endParaRPr lang="en-IN" sz="2000" dirty="0">
              <a:solidFill>
                <a:schemeClr val="tx1"/>
              </a:solidFill>
              <a:latin typeface="+mj-lt"/>
            </a:endParaRPr>
          </a:p>
        </p:txBody>
      </p:sp>
      <p:pic>
        <p:nvPicPr>
          <p:cNvPr id="634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76800" y="2286000"/>
            <a:ext cx="3233738" cy="3695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287719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609600" y="381000"/>
            <a:ext cx="7506113" cy="762001"/>
          </a:xfrm>
        </p:spPr>
        <p:txBody>
          <a:bodyPr>
            <a:normAutofit/>
          </a:bodyPr>
          <a:lstStyle/>
          <a:p>
            <a:r>
              <a:rPr lang="en-US" sz="3600" b="1" dirty="0">
                <a:solidFill>
                  <a:schemeClr val="tx1"/>
                </a:solidFill>
                <a:latin typeface="Arial" pitchFamily="34" charset="0"/>
                <a:cs typeface="Arial" pitchFamily="34" charset="0"/>
              </a:rPr>
              <a:t>Zones of Skin of Nose</a:t>
            </a:r>
          </a:p>
        </p:txBody>
      </p:sp>
      <p:pic>
        <p:nvPicPr>
          <p:cNvPr id="92163" name="Picture 3"/>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tretch>
            <a:fillRect/>
          </a:stretch>
        </p:blipFill>
        <p:spPr>
          <a:xfrm>
            <a:off x="1219200" y="1524000"/>
            <a:ext cx="6903371" cy="4724400"/>
          </a:xfrm>
          <a:noFill/>
          <a:ln/>
        </p:spPr>
      </p:pic>
    </p:spTree>
    <p:extLst>
      <p:ext uri="{BB962C8B-B14F-4D97-AF65-F5344CB8AC3E}">
        <p14:creationId xmlns="" xmlns:p14="http://schemas.microsoft.com/office/powerpoint/2010/main" val="374297487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a:xfrm>
            <a:off x="457200" y="1555681"/>
            <a:ext cx="7677355" cy="4051437"/>
          </a:xfrm>
        </p:spPr>
        <p:txBody>
          <a:bodyPr/>
          <a:lstStyle/>
          <a:p>
            <a:pPr marL="0" indent="0">
              <a:buNone/>
            </a:pPr>
            <a:r>
              <a:rPr lang="en-IN" sz="2800" b="1" dirty="0" smtClean="0">
                <a:solidFill>
                  <a:srgbClr val="FF0000"/>
                </a:solidFill>
                <a:latin typeface="+mj-lt"/>
              </a:rPr>
              <a:t>Caudal </a:t>
            </a:r>
            <a:r>
              <a:rPr lang="en-IN" sz="2800" b="1" dirty="0" err="1" smtClean="0">
                <a:solidFill>
                  <a:srgbClr val="FF0000"/>
                </a:solidFill>
                <a:latin typeface="+mj-lt"/>
              </a:rPr>
              <a:t>septal</a:t>
            </a:r>
            <a:r>
              <a:rPr lang="en-IN" sz="2800" b="1" dirty="0">
                <a:solidFill>
                  <a:srgbClr val="FF0000"/>
                </a:solidFill>
                <a:latin typeface="+mj-lt"/>
              </a:rPr>
              <a:t> </a:t>
            </a:r>
            <a:r>
              <a:rPr lang="en-IN" sz="2800" b="1" dirty="0" smtClean="0">
                <a:solidFill>
                  <a:srgbClr val="FF0000"/>
                </a:solidFill>
                <a:latin typeface="+mj-lt"/>
              </a:rPr>
              <a:t>deviation</a:t>
            </a:r>
          </a:p>
          <a:p>
            <a:r>
              <a:rPr lang="en-IN" sz="2400" dirty="0">
                <a:solidFill>
                  <a:schemeClr val="tx1"/>
                </a:solidFill>
                <a:latin typeface="+mj-lt"/>
              </a:rPr>
              <a:t>Cartilage manipulation and suture</a:t>
            </a:r>
          </a:p>
          <a:p>
            <a:r>
              <a:rPr lang="en-IN" sz="2400" dirty="0">
                <a:solidFill>
                  <a:schemeClr val="tx1"/>
                </a:solidFill>
                <a:latin typeface="+mj-lt"/>
              </a:rPr>
              <a:t>Triangular wedge</a:t>
            </a:r>
          </a:p>
          <a:p>
            <a:r>
              <a:rPr lang="en-IN" sz="2400" dirty="0">
                <a:solidFill>
                  <a:schemeClr val="tx1"/>
                </a:solidFill>
                <a:latin typeface="+mj-lt"/>
              </a:rPr>
              <a:t>Replacement</a:t>
            </a:r>
          </a:p>
          <a:p>
            <a:r>
              <a:rPr lang="en-IN" sz="2400" dirty="0">
                <a:solidFill>
                  <a:schemeClr val="tx1"/>
                </a:solidFill>
                <a:latin typeface="+mj-lt"/>
              </a:rPr>
              <a:t>Columellar strut</a:t>
            </a:r>
          </a:p>
          <a:p>
            <a:endParaRPr lang="en-IN" dirty="0"/>
          </a:p>
        </p:txBody>
      </p:sp>
      <p:pic>
        <p:nvPicPr>
          <p:cNvPr id="6451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94797" y="381000"/>
            <a:ext cx="2729919" cy="281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594797" y="3581400"/>
            <a:ext cx="2756750"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7733396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125113" cy="924475"/>
          </a:xfrm>
        </p:spPr>
        <p:txBody>
          <a:bodyPr/>
          <a:lstStyle/>
          <a:p>
            <a:r>
              <a:rPr lang="en-IN" sz="3600" b="1" dirty="0">
                <a:solidFill>
                  <a:schemeClr val="tx1"/>
                </a:solidFill>
              </a:rPr>
              <a:t>Saddle Nose</a:t>
            </a:r>
            <a:r>
              <a:rPr lang="en-IN" dirty="0"/>
              <a:t/>
            </a:r>
            <a:br>
              <a:rPr lang="en-IN" dirty="0"/>
            </a:br>
            <a:endParaRPr lang="en-IN" dirty="0"/>
          </a:p>
        </p:txBody>
      </p:sp>
      <p:sp>
        <p:nvSpPr>
          <p:cNvPr id="3" name="Content Placeholder 2"/>
          <p:cNvSpPr>
            <a:spLocks noGrp="1"/>
          </p:cNvSpPr>
          <p:nvPr>
            <p:ph idx="1"/>
          </p:nvPr>
        </p:nvSpPr>
        <p:spPr>
          <a:xfrm>
            <a:off x="609600" y="1807361"/>
            <a:ext cx="7848600" cy="4051437"/>
          </a:xfrm>
        </p:spPr>
        <p:txBody>
          <a:bodyPr>
            <a:normAutofit/>
          </a:bodyPr>
          <a:lstStyle/>
          <a:p>
            <a:r>
              <a:rPr lang="en-IN" sz="2400" dirty="0" smtClean="0">
                <a:solidFill>
                  <a:schemeClr val="tx1"/>
                </a:solidFill>
                <a:latin typeface="+mj-lt"/>
              </a:rPr>
              <a:t>Loss </a:t>
            </a:r>
            <a:r>
              <a:rPr lang="en-IN" sz="2400" dirty="0">
                <a:solidFill>
                  <a:schemeClr val="tx1"/>
                </a:solidFill>
                <a:latin typeface="+mj-lt"/>
              </a:rPr>
              <a:t>of </a:t>
            </a:r>
            <a:r>
              <a:rPr lang="en-IN" sz="2400" dirty="0" smtClean="0">
                <a:solidFill>
                  <a:schemeClr val="tx1"/>
                </a:solidFill>
                <a:latin typeface="+mj-lt"/>
              </a:rPr>
              <a:t>profile, bony and</a:t>
            </a:r>
          </a:p>
          <a:p>
            <a:pPr>
              <a:buNone/>
            </a:pPr>
            <a:r>
              <a:rPr lang="en-IN" sz="2400" dirty="0" smtClean="0">
                <a:solidFill>
                  <a:schemeClr val="tx1"/>
                </a:solidFill>
                <a:latin typeface="+mj-lt"/>
              </a:rPr>
              <a:t> cartilaginous dorsum</a:t>
            </a:r>
            <a:endParaRPr lang="en-IN" sz="2400" dirty="0">
              <a:solidFill>
                <a:schemeClr val="tx1"/>
              </a:solidFill>
              <a:latin typeface="+mj-lt"/>
            </a:endParaRPr>
          </a:p>
          <a:p>
            <a:r>
              <a:rPr lang="en-IN" sz="2400" dirty="0" smtClean="0">
                <a:solidFill>
                  <a:schemeClr val="tx1"/>
                </a:solidFill>
                <a:latin typeface="+mj-lt"/>
              </a:rPr>
              <a:t>Ethnic</a:t>
            </a:r>
            <a:r>
              <a:rPr lang="en-IN" sz="2400" dirty="0">
                <a:solidFill>
                  <a:schemeClr val="tx1"/>
                </a:solidFill>
                <a:latin typeface="+mj-lt"/>
              </a:rPr>
              <a:t>, </a:t>
            </a:r>
            <a:r>
              <a:rPr lang="en-IN" sz="2400" dirty="0" smtClean="0">
                <a:solidFill>
                  <a:schemeClr val="tx1"/>
                </a:solidFill>
                <a:latin typeface="+mj-lt"/>
              </a:rPr>
              <a:t>trauma, infection, </a:t>
            </a:r>
          </a:p>
          <a:p>
            <a:pPr>
              <a:buNone/>
            </a:pPr>
            <a:r>
              <a:rPr lang="en-IN" sz="2400" dirty="0" smtClean="0">
                <a:solidFill>
                  <a:schemeClr val="tx1"/>
                </a:solidFill>
                <a:latin typeface="+mj-lt"/>
              </a:rPr>
              <a:t>hematoma, overzealous profile</a:t>
            </a:r>
          </a:p>
          <a:p>
            <a:pPr>
              <a:buNone/>
            </a:pPr>
            <a:r>
              <a:rPr lang="en-IN" sz="2400" dirty="0" smtClean="0">
                <a:solidFill>
                  <a:schemeClr val="tx1"/>
                </a:solidFill>
                <a:latin typeface="+mj-lt"/>
              </a:rPr>
              <a:t> reduction</a:t>
            </a:r>
            <a:endParaRPr lang="en-IN" sz="2400" dirty="0">
              <a:solidFill>
                <a:schemeClr val="tx1"/>
              </a:solidFill>
              <a:latin typeface="+mj-lt"/>
            </a:endParaRPr>
          </a:p>
        </p:txBody>
      </p:sp>
      <p:pic>
        <p:nvPicPr>
          <p:cNvPr id="6656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638800" y="1834166"/>
            <a:ext cx="2695575" cy="396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9841938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00" y="533400"/>
            <a:ext cx="971755" cy="924475"/>
          </a:xfrm>
        </p:spPr>
        <p:txBody>
          <a:bodyPr/>
          <a:lstStyle/>
          <a:p>
            <a:endParaRPr lang="en-IN" dirty="0"/>
          </a:p>
        </p:txBody>
      </p:sp>
      <p:sp>
        <p:nvSpPr>
          <p:cNvPr id="3" name="Content Placeholder 2"/>
          <p:cNvSpPr>
            <a:spLocks noGrp="1"/>
          </p:cNvSpPr>
          <p:nvPr>
            <p:ph idx="1"/>
          </p:nvPr>
        </p:nvSpPr>
        <p:spPr>
          <a:xfrm>
            <a:off x="1009443" y="533400"/>
            <a:ext cx="7125112" cy="5943599"/>
          </a:xfrm>
        </p:spPr>
        <p:txBody>
          <a:bodyPr>
            <a:normAutofit/>
          </a:bodyPr>
          <a:lstStyle/>
          <a:p>
            <a:pPr marL="0" indent="0">
              <a:buNone/>
            </a:pPr>
            <a:r>
              <a:rPr lang="en-IN" sz="2800" b="1" dirty="0">
                <a:solidFill>
                  <a:schemeClr val="tx1"/>
                </a:solidFill>
                <a:latin typeface="+mj-lt"/>
              </a:rPr>
              <a:t>Saddle Nose </a:t>
            </a:r>
            <a:r>
              <a:rPr lang="en-IN" sz="2800" b="1" dirty="0" err="1">
                <a:solidFill>
                  <a:schemeClr val="tx1"/>
                </a:solidFill>
                <a:latin typeface="+mj-lt"/>
              </a:rPr>
              <a:t>Classifiction</a:t>
            </a:r>
            <a:endParaRPr lang="en-IN" sz="2800" b="1" dirty="0">
              <a:solidFill>
                <a:schemeClr val="tx1"/>
              </a:solidFill>
              <a:latin typeface="+mj-lt"/>
            </a:endParaRPr>
          </a:p>
          <a:p>
            <a:pPr marL="0" indent="0">
              <a:buNone/>
            </a:pPr>
            <a:r>
              <a:rPr lang="en-IN" sz="2800" b="1" dirty="0" smtClean="0">
                <a:solidFill>
                  <a:srgbClr val="FF0000"/>
                </a:solidFill>
                <a:latin typeface="+mj-lt"/>
              </a:rPr>
              <a:t>Minimal</a:t>
            </a:r>
            <a:endParaRPr lang="en-IN" sz="2800" b="1" dirty="0">
              <a:solidFill>
                <a:srgbClr val="FF0000"/>
              </a:solidFill>
              <a:latin typeface="+mj-lt"/>
            </a:endParaRPr>
          </a:p>
          <a:p>
            <a:r>
              <a:rPr lang="en-IN" sz="2400" dirty="0" smtClean="0">
                <a:solidFill>
                  <a:schemeClr val="tx1"/>
                </a:solidFill>
                <a:latin typeface="+mj-lt"/>
              </a:rPr>
              <a:t>Moderate </a:t>
            </a:r>
            <a:r>
              <a:rPr lang="en-IN" sz="2400" dirty="0">
                <a:solidFill>
                  <a:schemeClr val="tx1"/>
                </a:solidFill>
                <a:latin typeface="+mj-lt"/>
              </a:rPr>
              <a:t>tip-</a:t>
            </a:r>
            <a:r>
              <a:rPr lang="en-IN" sz="2400" dirty="0" err="1">
                <a:solidFill>
                  <a:schemeClr val="tx1"/>
                </a:solidFill>
                <a:latin typeface="+mj-lt"/>
              </a:rPr>
              <a:t>supratip</a:t>
            </a:r>
            <a:r>
              <a:rPr lang="en-IN" sz="2400" dirty="0">
                <a:solidFill>
                  <a:schemeClr val="tx1"/>
                </a:solidFill>
                <a:latin typeface="+mj-lt"/>
              </a:rPr>
              <a:t> differential</a:t>
            </a:r>
          </a:p>
          <a:p>
            <a:r>
              <a:rPr lang="en-IN" sz="2400" dirty="0" smtClean="0">
                <a:solidFill>
                  <a:schemeClr val="tx1"/>
                </a:solidFill>
                <a:latin typeface="+mj-lt"/>
              </a:rPr>
              <a:t>Mildly </a:t>
            </a:r>
            <a:r>
              <a:rPr lang="en-IN" sz="2400" dirty="0">
                <a:solidFill>
                  <a:schemeClr val="tx1"/>
                </a:solidFill>
                <a:latin typeface="+mj-lt"/>
              </a:rPr>
              <a:t>accentuated bony hump</a:t>
            </a:r>
          </a:p>
          <a:p>
            <a:r>
              <a:rPr lang="en-IN" sz="2400" dirty="0" smtClean="0">
                <a:solidFill>
                  <a:schemeClr val="tx1"/>
                </a:solidFill>
                <a:latin typeface="+mj-lt"/>
              </a:rPr>
              <a:t>Little </a:t>
            </a:r>
            <a:r>
              <a:rPr lang="en-IN" sz="2400" dirty="0" err="1">
                <a:solidFill>
                  <a:schemeClr val="tx1"/>
                </a:solidFill>
                <a:latin typeface="+mj-lt"/>
              </a:rPr>
              <a:t>columellar</a:t>
            </a:r>
            <a:r>
              <a:rPr lang="en-IN" sz="2400" dirty="0">
                <a:solidFill>
                  <a:schemeClr val="tx1"/>
                </a:solidFill>
                <a:latin typeface="+mj-lt"/>
              </a:rPr>
              <a:t> retraction</a:t>
            </a:r>
          </a:p>
          <a:p>
            <a:r>
              <a:rPr lang="en-IN" sz="2400" dirty="0" err="1" smtClean="0">
                <a:solidFill>
                  <a:schemeClr val="tx1"/>
                </a:solidFill>
                <a:latin typeface="+mj-lt"/>
              </a:rPr>
              <a:t>Overwide</a:t>
            </a:r>
            <a:r>
              <a:rPr lang="en-IN" sz="2400" dirty="0" smtClean="0">
                <a:solidFill>
                  <a:schemeClr val="tx1"/>
                </a:solidFill>
                <a:latin typeface="+mj-lt"/>
              </a:rPr>
              <a:t> </a:t>
            </a:r>
            <a:r>
              <a:rPr lang="en-IN" sz="2400" dirty="0">
                <a:solidFill>
                  <a:schemeClr val="tx1"/>
                </a:solidFill>
                <a:latin typeface="+mj-lt"/>
              </a:rPr>
              <a:t>nose</a:t>
            </a:r>
          </a:p>
          <a:p>
            <a:r>
              <a:rPr lang="en-IN" sz="2400" dirty="0" smtClean="0">
                <a:solidFill>
                  <a:schemeClr val="tx1"/>
                </a:solidFill>
                <a:latin typeface="+mj-lt"/>
              </a:rPr>
              <a:t> </a:t>
            </a:r>
            <a:r>
              <a:rPr lang="en-IN" sz="2400" dirty="0">
                <a:solidFill>
                  <a:schemeClr val="tx1"/>
                </a:solidFill>
                <a:latin typeface="+mj-lt"/>
              </a:rPr>
              <a:t>Minimal </a:t>
            </a:r>
            <a:r>
              <a:rPr lang="en-IN" sz="2400" dirty="0" err="1">
                <a:solidFill>
                  <a:schemeClr val="tx1"/>
                </a:solidFill>
                <a:latin typeface="+mj-lt"/>
              </a:rPr>
              <a:t>supratip</a:t>
            </a:r>
            <a:r>
              <a:rPr lang="en-IN" sz="2400" dirty="0">
                <a:solidFill>
                  <a:schemeClr val="tx1"/>
                </a:solidFill>
                <a:latin typeface="+mj-lt"/>
              </a:rPr>
              <a:t> augmentation</a:t>
            </a:r>
          </a:p>
          <a:p>
            <a:r>
              <a:rPr lang="en-IN" sz="2400" dirty="0" smtClean="0">
                <a:solidFill>
                  <a:schemeClr val="tx1"/>
                </a:solidFill>
                <a:latin typeface="+mj-lt"/>
              </a:rPr>
              <a:t> </a:t>
            </a:r>
            <a:r>
              <a:rPr lang="en-IN" sz="2400" dirty="0">
                <a:solidFill>
                  <a:schemeClr val="tx1"/>
                </a:solidFill>
                <a:latin typeface="+mj-lt"/>
              </a:rPr>
              <a:t>Contouring hump</a:t>
            </a:r>
          </a:p>
        </p:txBody>
      </p:sp>
    </p:spTree>
    <p:extLst>
      <p:ext uri="{BB962C8B-B14F-4D97-AF65-F5344CB8AC3E}">
        <p14:creationId xmlns="" xmlns:p14="http://schemas.microsoft.com/office/powerpoint/2010/main" val="229538129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0" y="762000"/>
            <a:ext cx="666955" cy="924475"/>
          </a:xfrm>
        </p:spPr>
        <p:txBody>
          <a:bodyPr/>
          <a:lstStyle/>
          <a:p>
            <a:endParaRPr lang="en-IN" dirty="0"/>
          </a:p>
        </p:txBody>
      </p:sp>
      <p:sp>
        <p:nvSpPr>
          <p:cNvPr id="3" name="Content Placeholder 2"/>
          <p:cNvSpPr>
            <a:spLocks noGrp="1"/>
          </p:cNvSpPr>
          <p:nvPr>
            <p:ph idx="1"/>
          </p:nvPr>
        </p:nvSpPr>
        <p:spPr>
          <a:xfrm>
            <a:off x="1009443" y="457200"/>
            <a:ext cx="7125112" cy="5791199"/>
          </a:xfrm>
        </p:spPr>
        <p:txBody>
          <a:bodyPr>
            <a:normAutofit/>
          </a:bodyPr>
          <a:lstStyle/>
          <a:p>
            <a:pPr marL="0" indent="0">
              <a:buNone/>
            </a:pPr>
            <a:r>
              <a:rPr lang="en-IN" sz="2800" b="1" dirty="0">
                <a:solidFill>
                  <a:srgbClr val="FF0000"/>
                </a:solidFill>
                <a:latin typeface="+mj-lt"/>
              </a:rPr>
              <a:t>Moderate</a:t>
            </a:r>
          </a:p>
          <a:p>
            <a:r>
              <a:rPr lang="pt-BR" sz="2400" dirty="0" smtClean="0">
                <a:solidFill>
                  <a:schemeClr val="tx1"/>
                </a:solidFill>
                <a:latin typeface="+mj-lt"/>
              </a:rPr>
              <a:t>Significant </a:t>
            </a:r>
            <a:r>
              <a:rPr lang="pt-BR" sz="2400" dirty="0">
                <a:solidFill>
                  <a:schemeClr val="tx1"/>
                </a:solidFill>
                <a:latin typeface="+mj-lt"/>
              </a:rPr>
              <a:t>quadrangular cartilage </a:t>
            </a:r>
            <a:r>
              <a:rPr lang="pt-BR" sz="2400" dirty="0" smtClean="0">
                <a:solidFill>
                  <a:schemeClr val="tx1"/>
                </a:solidFill>
                <a:latin typeface="+mj-lt"/>
              </a:rPr>
              <a:t>dorsal </a:t>
            </a:r>
            <a:r>
              <a:rPr lang="en-IN" sz="2400" dirty="0" smtClean="0">
                <a:solidFill>
                  <a:schemeClr val="tx1"/>
                </a:solidFill>
                <a:latin typeface="+mj-lt"/>
              </a:rPr>
              <a:t>height </a:t>
            </a:r>
            <a:r>
              <a:rPr lang="en-IN" sz="2400" dirty="0">
                <a:solidFill>
                  <a:schemeClr val="tx1"/>
                </a:solidFill>
                <a:latin typeface="+mj-lt"/>
              </a:rPr>
              <a:t>loss</a:t>
            </a:r>
          </a:p>
          <a:p>
            <a:r>
              <a:rPr lang="fr-FR" sz="2400" dirty="0" err="1" smtClean="0">
                <a:solidFill>
                  <a:schemeClr val="tx1"/>
                </a:solidFill>
                <a:latin typeface="+mj-lt"/>
              </a:rPr>
              <a:t>Significant</a:t>
            </a:r>
            <a:r>
              <a:rPr lang="fr-FR" sz="2400" dirty="0" smtClean="0">
                <a:solidFill>
                  <a:schemeClr val="tx1"/>
                </a:solidFill>
                <a:latin typeface="+mj-lt"/>
              </a:rPr>
              <a:t> </a:t>
            </a:r>
            <a:r>
              <a:rPr lang="fr-FR" sz="2400" dirty="0" err="1">
                <a:solidFill>
                  <a:schemeClr val="tx1"/>
                </a:solidFill>
                <a:latin typeface="+mj-lt"/>
              </a:rPr>
              <a:t>collumellar</a:t>
            </a:r>
            <a:r>
              <a:rPr lang="fr-FR" sz="2400" dirty="0">
                <a:solidFill>
                  <a:schemeClr val="tx1"/>
                </a:solidFill>
                <a:latin typeface="+mj-lt"/>
              </a:rPr>
              <a:t> </a:t>
            </a:r>
            <a:r>
              <a:rPr lang="fr-FR" sz="2400" dirty="0" err="1">
                <a:solidFill>
                  <a:schemeClr val="tx1"/>
                </a:solidFill>
                <a:latin typeface="+mj-lt"/>
              </a:rPr>
              <a:t>retraction</a:t>
            </a:r>
            <a:r>
              <a:rPr lang="fr-FR" sz="2400" dirty="0">
                <a:solidFill>
                  <a:schemeClr val="tx1"/>
                </a:solidFill>
                <a:latin typeface="+mj-lt"/>
              </a:rPr>
              <a:t> </a:t>
            </a:r>
            <a:r>
              <a:rPr lang="fr-FR" sz="2400" dirty="0" smtClean="0">
                <a:solidFill>
                  <a:schemeClr val="tx1"/>
                </a:solidFill>
                <a:latin typeface="+mj-lt"/>
              </a:rPr>
              <a:t>acute </a:t>
            </a:r>
            <a:r>
              <a:rPr lang="en-IN" sz="2400" dirty="0" err="1" smtClean="0">
                <a:solidFill>
                  <a:schemeClr val="tx1"/>
                </a:solidFill>
                <a:latin typeface="+mj-lt"/>
              </a:rPr>
              <a:t>nasolabial</a:t>
            </a:r>
            <a:r>
              <a:rPr lang="en-IN" sz="2400" dirty="0" smtClean="0">
                <a:solidFill>
                  <a:schemeClr val="tx1"/>
                </a:solidFill>
                <a:latin typeface="+mj-lt"/>
              </a:rPr>
              <a:t> </a:t>
            </a:r>
            <a:r>
              <a:rPr lang="en-IN" sz="2400" dirty="0">
                <a:solidFill>
                  <a:schemeClr val="tx1"/>
                </a:solidFill>
                <a:latin typeface="+mj-lt"/>
              </a:rPr>
              <a:t>angle</a:t>
            </a:r>
          </a:p>
          <a:p>
            <a:r>
              <a:rPr lang="en-IN" sz="2400" dirty="0" smtClean="0">
                <a:solidFill>
                  <a:schemeClr val="tx1"/>
                </a:solidFill>
                <a:latin typeface="+mj-lt"/>
              </a:rPr>
              <a:t>Blunt </a:t>
            </a:r>
            <a:r>
              <a:rPr lang="en-IN" sz="2400" dirty="0">
                <a:solidFill>
                  <a:schemeClr val="tx1"/>
                </a:solidFill>
                <a:latin typeface="+mj-lt"/>
              </a:rPr>
              <a:t>trauma, bony pyramid broad </a:t>
            </a:r>
            <a:r>
              <a:rPr lang="en-IN" sz="2400" dirty="0" smtClean="0">
                <a:solidFill>
                  <a:schemeClr val="tx1"/>
                </a:solidFill>
                <a:latin typeface="+mj-lt"/>
              </a:rPr>
              <a:t>and flattened</a:t>
            </a:r>
            <a:endParaRPr lang="en-IN" sz="2400" dirty="0">
              <a:solidFill>
                <a:schemeClr val="tx1"/>
              </a:solidFill>
              <a:latin typeface="+mj-lt"/>
            </a:endParaRPr>
          </a:p>
          <a:p>
            <a:pPr marL="0" indent="0">
              <a:buNone/>
            </a:pPr>
            <a:r>
              <a:rPr lang="en-IN" sz="2400" dirty="0" smtClean="0">
                <a:solidFill>
                  <a:schemeClr val="tx1"/>
                </a:solidFill>
                <a:latin typeface="+mj-lt"/>
              </a:rPr>
              <a:t> </a:t>
            </a:r>
            <a:r>
              <a:rPr lang="en-IN" sz="2800" b="1" dirty="0">
                <a:solidFill>
                  <a:srgbClr val="FF0000"/>
                </a:solidFill>
                <a:latin typeface="+mj-lt"/>
              </a:rPr>
              <a:t>Major</a:t>
            </a:r>
          </a:p>
          <a:p>
            <a:r>
              <a:rPr lang="en-IN" sz="2400" dirty="0" smtClean="0">
                <a:solidFill>
                  <a:schemeClr val="tx1"/>
                </a:solidFill>
                <a:latin typeface="+mj-lt"/>
              </a:rPr>
              <a:t>All </a:t>
            </a:r>
            <a:r>
              <a:rPr lang="en-IN" sz="2400" dirty="0">
                <a:solidFill>
                  <a:schemeClr val="tx1"/>
                </a:solidFill>
                <a:latin typeface="+mj-lt"/>
              </a:rPr>
              <a:t>stigmata of moderate to greater degree</a:t>
            </a:r>
          </a:p>
          <a:p>
            <a:r>
              <a:rPr lang="en-IN" sz="2400" dirty="0" smtClean="0">
                <a:solidFill>
                  <a:schemeClr val="tx1"/>
                </a:solidFill>
                <a:latin typeface="+mj-lt"/>
              </a:rPr>
              <a:t>Childhood </a:t>
            </a:r>
            <a:r>
              <a:rPr lang="en-IN" sz="2400" dirty="0">
                <a:solidFill>
                  <a:schemeClr val="tx1"/>
                </a:solidFill>
                <a:latin typeface="+mj-lt"/>
              </a:rPr>
              <a:t>or massive trauma, major </a:t>
            </a:r>
            <a:r>
              <a:rPr lang="en-IN" sz="2400" dirty="0" smtClean="0">
                <a:solidFill>
                  <a:schemeClr val="tx1"/>
                </a:solidFill>
                <a:latin typeface="+mj-lt"/>
              </a:rPr>
              <a:t>nasal twist</a:t>
            </a:r>
            <a:r>
              <a:rPr lang="en-IN" sz="2400" dirty="0">
                <a:solidFill>
                  <a:schemeClr val="tx1"/>
                </a:solidFill>
                <a:latin typeface="+mj-lt"/>
              </a:rPr>
              <a:t>, </a:t>
            </a:r>
            <a:r>
              <a:rPr lang="en-IN" sz="2400" dirty="0" err="1">
                <a:solidFill>
                  <a:schemeClr val="tx1"/>
                </a:solidFill>
                <a:latin typeface="+mj-lt"/>
              </a:rPr>
              <a:t>septal</a:t>
            </a:r>
            <a:r>
              <a:rPr lang="en-IN" sz="2400" dirty="0">
                <a:solidFill>
                  <a:schemeClr val="tx1"/>
                </a:solidFill>
                <a:latin typeface="+mj-lt"/>
              </a:rPr>
              <a:t> deformity</a:t>
            </a:r>
          </a:p>
        </p:txBody>
      </p:sp>
    </p:spTree>
    <p:extLst>
      <p:ext uri="{BB962C8B-B14F-4D97-AF65-F5344CB8AC3E}">
        <p14:creationId xmlns="" xmlns:p14="http://schemas.microsoft.com/office/powerpoint/2010/main" val="8470978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00" y="914400"/>
            <a:ext cx="438355" cy="924475"/>
          </a:xfrm>
        </p:spPr>
        <p:txBody>
          <a:bodyPr/>
          <a:lstStyle/>
          <a:p>
            <a:endParaRPr lang="en-IN" dirty="0"/>
          </a:p>
        </p:txBody>
      </p:sp>
      <p:sp>
        <p:nvSpPr>
          <p:cNvPr id="3" name="Content Placeholder 2"/>
          <p:cNvSpPr>
            <a:spLocks noGrp="1"/>
          </p:cNvSpPr>
          <p:nvPr>
            <p:ph idx="1"/>
          </p:nvPr>
        </p:nvSpPr>
        <p:spPr>
          <a:xfrm>
            <a:off x="76200" y="0"/>
            <a:ext cx="8839200" cy="6629399"/>
          </a:xfrm>
        </p:spPr>
        <p:txBody>
          <a:bodyPr>
            <a:normAutofit/>
          </a:bodyPr>
          <a:lstStyle/>
          <a:p>
            <a:pPr marL="0" indent="0">
              <a:buNone/>
            </a:pPr>
            <a:endParaRPr lang="en-IN" sz="2400" dirty="0">
              <a:solidFill>
                <a:schemeClr val="tx1"/>
              </a:solidFill>
              <a:latin typeface="+mj-lt"/>
            </a:endParaRPr>
          </a:p>
        </p:txBody>
      </p:sp>
      <p:pic>
        <p:nvPicPr>
          <p:cNvPr id="6758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57200" y="327338"/>
            <a:ext cx="2362200" cy="27968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429000" y="1725769"/>
            <a:ext cx="2286000" cy="26938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400800" y="3962400"/>
            <a:ext cx="2032179" cy="2514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1014255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9753600" y="609600"/>
            <a:ext cx="476045" cy="924475"/>
          </a:xfrm>
        </p:spPr>
        <p:txBody>
          <a:bodyPr/>
          <a:lstStyle/>
          <a:p>
            <a:endParaRPr lang="en-IN"/>
          </a:p>
        </p:txBody>
      </p:sp>
      <p:sp>
        <p:nvSpPr>
          <p:cNvPr id="3" name="Content Placeholder 2"/>
          <p:cNvSpPr>
            <a:spLocks noGrp="1"/>
          </p:cNvSpPr>
          <p:nvPr>
            <p:ph idx="1"/>
          </p:nvPr>
        </p:nvSpPr>
        <p:spPr/>
        <p:txBody>
          <a:bodyPr>
            <a:noAutofit/>
          </a:bodyPr>
          <a:lstStyle/>
          <a:p>
            <a:pPr marL="0" indent="0">
              <a:buNone/>
            </a:pPr>
            <a:r>
              <a:rPr lang="en-IN" sz="2800" b="1" dirty="0">
                <a:solidFill>
                  <a:srgbClr val="FF0000"/>
                </a:solidFill>
                <a:latin typeface="+mj-lt"/>
              </a:rPr>
              <a:t>Saddle Nose Repair</a:t>
            </a:r>
          </a:p>
          <a:p>
            <a:r>
              <a:rPr lang="en-IN" sz="2400" dirty="0" smtClean="0">
                <a:solidFill>
                  <a:schemeClr val="tx1"/>
                </a:solidFill>
                <a:latin typeface="+mj-lt"/>
              </a:rPr>
              <a:t> </a:t>
            </a:r>
            <a:r>
              <a:rPr lang="en-IN" sz="2400" dirty="0">
                <a:solidFill>
                  <a:schemeClr val="tx1"/>
                </a:solidFill>
                <a:latin typeface="+mj-lt"/>
              </a:rPr>
              <a:t>Dorsal augmentation</a:t>
            </a:r>
          </a:p>
          <a:p>
            <a:r>
              <a:rPr lang="en-IN" sz="2400" dirty="0" smtClean="0">
                <a:solidFill>
                  <a:schemeClr val="tx1"/>
                </a:solidFill>
                <a:latin typeface="+mj-lt"/>
              </a:rPr>
              <a:t> </a:t>
            </a:r>
            <a:r>
              <a:rPr lang="en-IN" sz="2400" dirty="0">
                <a:solidFill>
                  <a:schemeClr val="tx1"/>
                </a:solidFill>
                <a:latin typeface="+mj-lt"/>
              </a:rPr>
              <a:t>Variety of techniques</a:t>
            </a:r>
          </a:p>
          <a:p>
            <a:r>
              <a:rPr lang="en-IN" sz="2400" dirty="0" smtClean="0">
                <a:solidFill>
                  <a:schemeClr val="tx1"/>
                </a:solidFill>
                <a:latin typeface="+mj-lt"/>
              </a:rPr>
              <a:t>Variety </a:t>
            </a:r>
            <a:r>
              <a:rPr lang="en-IN" sz="2400" dirty="0">
                <a:solidFill>
                  <a:schemeClr val="tx1"/>
                </a:solidFill>
                <a:latin typeface="+mj-lt"/>
              </a:rPr>
              <a:t>of materials</a:t>
            </a:r>
          </a:p>
          <a:p>
            <a:pPr marL="457200" indent="-457200">
              <a:buFont typeface="+mj-lt"/>
              <a:buAutoNum type="arabicPeriod"/>
            </a:pPr>
            <a:r>
              <a:rPr lang="en-IN" sz="2400" dirty="0" err="1" smtClean="0">
                <a:solidFill>
                  <a:schemeClr val="tx1"/>
                </a:solidFill>
                <a:latin typeface="+mj-lt"/>
              </a:rPr>
              <a:t>Septal</a:t>
            </a:r>
            <a:r>
              <a:rPr lang="en-IN" sz="2400" dirty="0" smtClean="0">
                <a:solidFill>
                  <a:schemeClr val="tx1"/>
                </a:solidFill>
                <a:latin typeface="+mj-lt"/>
              </a:rPr>
              <a:t> </a:t>
            </a:r>
            <a:r>
              <a:rPr lang="en-IN" sz="2400" dirty="0" err="1" smtClean="0">
                <a:solidFill>
                  <a:schemeClr val="tx1"/>
                </a:solidFill>
                <a:latin typeface="+mj-lt"/>
              </a:rPr>
              <a:t>conchal</a:t>
            </a:r>
            <a:r>
              <a:rPr lang="en-IN" sz="2400" dirty="0" smtClean="0">
                <a:solidFill>
                  <a:schemeClr val="tx1"/>
                </a:solidFill>
                <a:latin typeface="+mj-lt"/>
              </a:rPr>
              <a:t> </a:t>
            </a:r>
            <a:r>
              <a:rPr lang="en-IN" sz="2400" dirty="0">
                <a:solidFill>
                  <a:schemeClr val="tx1"/>
                </a:solidFill>
                <a:latin typeface="+mj-lt"/>
              </a:rPr>
              <a:t>cartilage</a:t>
            </a:r>
          </a:p>
          <a:p>
            <a:pPr marL="457200" indent="-457200">
              <a:buFont typeface="+mj-lt"/>
              <a:buAutoNum type="arabicPeriod"/>
            </a:pPr>
            <a:r>
              <a:rPr lang="en-IN" sz="2400" dirty="0" smtClean="0">
                <a:solidFill>
                  <a:schemeClr val="tx1"/>
                </a:solidFill>
                <a:latin typeface="+mj-lt"/>
              </a:rPr>
              <a:t>Autogenous </a:t>
            </a:r>
            <a:r>
              <a:rPr lang="en-IN" sz="2400" dirty="0">
                <a:solidFill>
                  <a:schemeClr val="tx1"/>
                </a:solidFill>
                <a:latin typeface="+mj-lt"/>
              </a:rPr>
              <a:t>cartilage, bone</a:t>
            </a:r>
          </a:p>
          <a:p>
            <a:pPr marL="457200" indent="-457200">
              <a:buFont typeface="+mj-lt"/>
              <a:buAutoNum type="arabicPeriod"/>
            </a:pPr>
            <a:r>
              <a:rPr lang="en-IN" sz="2400" dirty="0" smtClean="0">
                <a:solidFill>
                  <a:schemeClr val="tx1"/>
                </a:solidFill>
                <a:latin typeface="+mj-lt"/>
              </a:rPr>
              <a:t>Synthetic</a:t>
            </a:r>
            <a:r>
              <a:rPr lang="en-IN" sz="2400" dirty="0">
                <a:solidFill>
                  <a:schemeClr val="tx1"/>
                </a:solidFill>
                <a:latin typeface="+mj-lt"/>
              </a:rPr>
              <a:t>, alloplastic</a:t>
            </a:r>
          </a:p>
          <a:p>
            <a:pPr marL="457200" indent="-457200">
              <a:buFont typeface="+mj-lt"/>
              <a:buAutoNum type="arabicPeriod"/>
            </a:pPr>
            <a:r>
              <a:rPr lang="en-IN" sz="2400" dirty="0" smtClean="0">
                <a:solidFill>
                  <a:schemeClr val="tx1"/>
                </a:solidFill>
                <a:latin typeface="+mj-lt"/>
              </a:rPr>
              <a:t> </a:t>
            </a:r>
            <a:r>
              <a:rPr lang="en-IN" sz="2400" dirty="0" err="1">
                <a:solidFill>
                  <a:schemeClr val="tx1"/>
                </a:solidFill>
                <a:latin typeface="+mj-lt"/>
              </a:rPr>
              <a:t>Heterografts</a:t>
            </a:r>
            <a:r>
              <a:rPr lang="en-IN" sz="2400" dirty="0">
                <a:solidFill>
                  <a:schemeClr val="tx1"/>
                </a:solidFill>
                <a:latin typeface="+mj-lt"/>
              </a:rPr>
              <a:t>, </a:t>
            </a:r>
            <a:r>
              <a:rPr lang="en-IN" sz="2400" dirty="0" err="1">
                <a:solidFill>
                  <a:schemeClr val="tx1"/>
                </a:solidFill>
                <a:latin typeface="+mj-lt"/>
              </a:rPr>
              <a:t>homografts</a:t>
            </a:r>
            <a:endParaRPr lang="en-IN" sz="2400" dirty="0">
              <a:solidFill>
                <a:schemeClr val="tx1"/>
              </a:solidFill>
              <a:latin typeface="+mj-lt"/>
            </a:endParaRPr>
          </a:p>
        </p:txBody>
      </p:sp>
    </p:spTree>
    <p:extLst>
      <p:ext uri="{BB962C8B-B14F-4D97-AF65-F5344CB8AC3E}">
        <p14:creationId xmlns="" xmlns:p14="http://schemas.microsoft.com/office/powerpoint/2010/main" val="872234337"/>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7400" y="990600"/>
            <a:ext cx="590755" cy="924475"/>
          </a:xfrm>
        </p:spPr>
        <p:txBody>
          <a:bodyPr/>
          <a:lstStyle/>
          <a:p>
            <a:endParaRPr lang="en-IN" dirty="0"/>
          </a:p>
        </p:txBody>
      </p:sp>
      <p:sp>
        <p:nvSpPr>
          <p:cNvPr id="3" name="Content Placeholder 2"/>
          <p:cNvSpPr>
            <a:spLocks noGrp="1"/>
          </p:cNvSpPr>
          <p:nvPr>
            <p:ph idx="1"/>
          </p:nvPr>
        </p:nvSpPr>
        <p:spPr>
          <a:xfrm>
            <a:off x="1009443" y="609600"/>
            <a:ext cx="7125112" cy="5562599"/>
          </a:xfrm>
        </p:spPr>
        <p:txBody>
          <a:bodyPr>
            <a:normAutofit/>
          </a:bodyPr>
          <a:lstStyle/>
          <a:p>
            <a:pPr marL="0" indent="0">
              <a:buNone/>
            </a:pPr>
            <a:r>
              <a:rPr lang="en-IN" sz="2800" b="1" dirty="0">
                <a:solidFill>
                  <a:srgbClr val="FF0000"/>
                </a:solidFill>
                <a:latin typeface="+mj-lt"/>
              </a:rPr>
              <a:t>Saddle Nose Correction</a:t>
            </a:r>
          </a:p>
          <a:p>
            <a:r>
              <a:rPr lang="en-IN" sz="2400" dirty="0" smtClean="0">
                <a:solidFill>
                  <a:schemeClr val="tx1"/>
                </a:solidFill>
                <a:latin typeface="+mj-lt"/>
              </a:rPr>
              <a:t>Mark </a:t>
            </a:r>
            <a:r>
              <a:rPr lang="en-IN" sz="2400" dirty="0" err="1">
                <a:solidFill>
                  <a:schemeClr val="tx1"/>
                </a:solidFill>
                <a:latin typeface="+mj-lt"/>
              </a:rPr>
              <a:t>supratip</a:t>
            </a:r>
            <a:r>
              <a:rPr lang="en-IN" sz="2400" dirty="0">
                <a:solidFill>
                  <a:schemeClr val="tx1"/>
                </a:solidFill>
                <a:latin typeface="+mj-lt"/>
              </a:rPr>
              <a:t> depression</a:t>
            </a:r>
          </a:p>
          <a:p>
            <a:r>
              <a:rPr lang="en-IN" sz="2400" dirty="0" err="1" smtClean="0">
                <a:solidFill>
                  <a:schemeClr val="tx1"/>
                </a:solidFill>
                <a:latin typeface="+mj-lt"/>
              </a:rPr>
              <a:t>Anesthetic</a:t>
            </a:r>
            <a:r>
              <a:rPr lang="en-IN" sz="2400" dirty="0" smtClean="0">
                <a:solidFill>
                  <a:schemeClr val="tx1"/>
                </a:solidFill>
                <a:latin typeface="+mj-lt"/>
              </a:rPr>
              <a:t> </a:t>
            </a:r>
            <a:r>
              <a:rPr lang="en-IN" sz="2400" dirty="0">
                <a:solidFill>
                  <a:schemeClr val="tx1"/>
                </a:solidFill>
                <a:latin typeface="+mj-lt"/>
              </a:rPr>
              <a:t>infiltration</a:t>
            </a:r>
          </a:p>
          <a:p>
            <a:r>
              <a:rPr lang="en-IN" sz="2400" dirty="0" smtClean="0">
                <a:solidFill>
                  <a:schemeClr val="tx1"/>
                </a:solidFill>
                <a:latin typeface="+mj-lt"/>
              </a:rPr>
              <a:t>Exacting </a:t>
            </a:r>
            <a:r>
              <a:rPr lang="en-IN" sz="2400" dirty="0">
                <a:solidFill>
                  <a:schemeClr val="tx1"/>
                </a:solidFill>
                <a:latin typeface="+mj-lt"/>
              </a:rPr>
              <a:t>pocket</a:t>
            </a:r>
          </a:p>
          <a:p>
            <a:r>
              <a:rPr lang="pt-BR" sz="2400" dirty="0" smtClean="0">
                <a:solidFill>
                  <a:schemeClr val="tx1"/>
                </a:solidFill>
                <a:latin typeface="+mj-lt"/>
              </a:rPr>
              <a:t>Midline </a:t>
            </a:r>
            <a:r>
              <a:rPr lang="pt-BR" sz="2400" dirty="0">
                <a:solidFill>
                  <a:schemeClr val="tx1"/>
                </a:solidFill>
                <a:latin typeface="+mj-lt"/>
              </a:rPr>
              <a:t>axial intercartilaginous stab</a:t>
            </a:r>
          </a:p>
          <a:p>
            <a:r>
              <a:rPr lang="en-IN" sz="2400" dirty="0" smtClean="0">
                <a:solidFill>
                  <a:schemeClr val="tx1"/>
                </a:solidFill>
                <a:latin typeface="+mj-lt"/>
              </a:rPr>
              <a:t>Blunt </a:t>
            </a:r>
            <a:r>
              <a:rPr lang="en-IN" sz="2400" dirty="0">
                <a:solidFill>
                  <a:schemeClr val="tx1"/>
                </a:solidFill>
                <a:latin typeface="+mj-lt"/>
              </a:rPr>
              <a:t>pocket dissection 1-2 </a:t>
            </a:r>
            <a:r>
              <a:rPr lang="en-IN" sz="2400" dirty="0" smtClean="0">
                <a:solidFill>
                  <a:schemeClr val="tx1"/>
                </a:solidFill>
                <a:latin typeface="+mj-lt"/>
              </a:rPr>
              <a:t>mm larger </a:t>
            </a:r>
            <a:r>
              <a:rPr lang="en-IN" sz="2400" dirty="0">
                <a:solidFill>
                  <a:schemeClr val="tx1"/>
                </a:solidFill>
                <a:latin typeface="+mj-lt"/>
              </a:rPr>
              <a:t>than </a:t>
            </a:r>
            <a:r>
              <a:rPr lang="en-IN" sz="2400" dirty="0" smtClean="0">
                <a:solidFill>
                  <a:schemeClr val="tx1"/>
                </a:solidFill>
                <a:latin typeface="+mj-lt"/>
              </a:rPr>
              <a:t>graft</a:t>
            </a:r>
            <a:endParaRPr lang="en-IN" sz="2400" dirty="0">
              <a:solidFill>
                <a:schemeClr val="tx1"/>
              </a:solidFill>
              <a:latin typeface="+mj-lt"/>
            </a:endParaRPr>
          </a:p>
        </p:txBody>
      </p:sp>
    </p:spTree>
    <p:extLst>
      <p:ext uri="{BB962C8B-B14F-4D97-AF65-F5344CB8AC3E}">
        <p14:creationId xmlns="" xmlns:p14="http://schemas.microsoft.com/office/powerpoint/2010/main" val="359448610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0" y="6068096"/>
            <a:ext cx="343313" cy="924475"/>
          </a:xfrm>
        </p:spPr>
        <p:txBody>
          <a:bodyPr/>
          <a:lstStyle/>
          <a:p>
            <a:r>
              <a:rPr lang="en-IN" sz="2400" dirty="0">
                <a:solidFill>
                  <a:schemeClr val="tx1"/>
                </a:solidFill>
              </a:rPr>
              <a:t>Saddle Nose </a:t>
            </a:r>
            <a:r>
              <a:rPr lang="en-IN" sz="2400" dirty="0" smtClean="0">
                <a:solidFill>
                  <a:schemeClr val="tx1"/>
                </a:solidFill>
              </a:rPr>
              <a:t>Correction Example</a:t>
            </a:r>
            <a:r>
              <a:rPr lang="en-IN" dirty="0" smtClean="0"/>
              <a:t> </a:t>
            </a:r>
            <a:r>
              <a:rPr lang="en-IN" dirty="0"/>
              <a:t/>
            </a:r>
            <a:br>
              <a:rPr lang="en-IN" dirty="0"/>
            </a:br>
            <a:endParaRPr lang="en-IN" dirty="0"/>
          </a:p>
        </p:txBody>
      </p:sp>
      <p:pic>
        <p:nvPicPr>
          <p:cNvPr id="70658"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2209800" y="457200"/>
            <a:ext cx="4754700" cy="2895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0659"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09522" y="3810000"/>
            <a:ext cx="6238875" cy="2667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28675531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125113" cy="924475"/>
          </a:xfrm>
        </p:spPr>
        <p:txBody>
          <a:bodyPr/>
          <a:lstStyle/>
          <a:p>
            <a:r>
              <a:rPr lang="en-IN" sz="3600" b="1" dirty="0">
                <a:solidFill>
                  <a:schemeClr val="tx1"/>
                </a:solidFill>
              </a:rPr>
              <a:t>Aging and Rhinoplasty</a:t>
            </a:r>
            <a:r>
              <a:rPr lang="en-IN" dirty="0"/>
              <a:t/>
            </a:r>
            <a:br>
              <a:rPr lang="en-IN" dirty="0"/>
            </a:br>
            <a:endParaRPr lang="en-IN" dirty="0"/>
          </a:p>
        </p:txBody>
      </p:sp>
      <p:sp>
        <p:nvSpPr>
          <p:cNvPr id="3" name="Content Placeholder 2"/>
          <p:cNvSpPr>
            <a:spLocks noGrp="1"/>
          </p:cNvSpPr>
          <p:nvPr>
            <p:ph idx="1"/>
          </p:nvPr>
        </p:nvSpPr>
        <p:spPr>
          <a:xfrm>
            <a:off x="491544" y="1905000"/>
            <a:ext cx="7738056" cy="5943600"/>
          </a:xfrm>
        </p:spPr>
        <p:txBody>
          <a:bodyPr>
            <a:normAutofit fontScale="92500" lnSpcReduction="10000"/>
          </a:bodyPr>
          <a:lstStyle/>
          <a:p>
            <a:r>
              <a:rPr lang="en-IN" sz="1900" dirty="0" smtClean="0">
                <a:solidFill>
                  <a:schemeClr val="tx1"/>
                </a:solidFill>
                <a:latin typeface="+mj-lt"/>
              </a:rPr>
              <a:t>Special consideration</a:t>
            </a:r>
          </a:p>
          <a:p>
            <a:r>
              <a:rPr lang="en-IN" sz="1900" dirty="0" smtClean="0">
                <a:solidFill>
                  <a:schemeClr val="tx1"/>
                </a:solidFill>
                <a:latin typeface="+mj-lt"/>
              </a:rPr>
              <a:t>Longstanding dissatisfaction</a:t>
            </a:r>
            <a:endParaRPr lang="en-IN" sz="1900" dirty="0">
              <a:solidFill>
                <a:schemeClr val="tx1"/>
              </a:solidFill>
              <a:latin typeface="+mj-lt"/>
            </a:endParaRPr>
          </a:p>
          <a:p>
            <a:r>
              <a:rPr lang="en-IN" sz="1900" dirty="0">
                <a:solidFill>
                  <a:schemeClr val="tx1"/>
                </a:solidFill>
                <a:latin typeface="+mj-lt"/>
              </a:rPr>
              <a:t>Undesired life change</a:t>
            </a:r>
          </a:p>
          <a:p>
            <a:r>
              <a:rPr lang="en-IN" sz="1900" dirty="0">
                <a:solidFill>
                  <a:schemeClr val="tx1"/>
                </a:solidFill>
                <a:latin typeface="+mj-lt"/>
              </a:rPr>
              <a:t>Medical </a:t>
            </a:r>
            <a:r>
              <a:rPr lang="en-IN" sz="1900" dirty="0" smtClean="0">
                <a:solidFill>
                  <a:schemeClr val="tx1"/>
                </a:solidFill>
                <a:latin typeface="+mj-lt"/>
              </a:rPr>
              <a:t>problems</a:t>
            </a:r>
          </a:p>
          <a:p>
            <a:r>
              <a:rPr lang="en-IN" sz="1900" dirty="0">
                <a:solidFill>
                  <a:schemeClr val="tx1"/>
                </a:solidFill>
                <a:latin typeface="+mj-lt"/>
              </a:rPr>
              <a:t>Changes of </a:t>
            </a:r>
            <a:r>
              <a:rPr lang="en-IN" sz="1900" dirty="0" smtClean="0">
                <a:solidFill>
                  <a:schemeClr val="tx1"/>
                </a:solidFill>
                <a:latin typeface="+mj-lt"/>
              </a:rPr>
              <a:t>aging</a:t>
            </a:r>
          </a:p>
          <a:p>
            <a:pPr marL="457200" indent="-457200">
              <a:buFont typeface="+mj-lt"/>
              <a:buAutoNum type="arabicPeriod"/>
            </a:pPr>
            <a:r>
              <a:rPr lang="en-IN" sz="1900" dirty="0">
                <a:solidFill>
                  <a:schemeClr val="tx1"/>
                </a:solidFill>
                <a:latin typeface="+mj-lt"/>
              </a:rPr>
              <a:t>Tip support weakens</a:t>
            </a:r>
          </a:p>
          <a:p>
            <a:pPr marL="457200" indent="-457200">
              <a:buFont typeface="+mj-lt"/>
              <a:buAutoNum type="arabicPeriod"/>
            </a:pPr>
            <a:r>
              <a:rPr lang="en-IN" sz="1900" dirty="0">
                <a:solidFill>
                  <a:schemeClr val="tx1"/>
                </a:solidFill>
                <a:latin typeface="+mj-lt"/>
              </a:rPr>
              <a:t>Descent of nasal tip</a:t>
            </a:r>
          </a:p>
          <a:p>
            <a:pPr marL="457200" indent="-457200">
              <a:buFont typeface="+mj-lt"/>
              <a:buAutoNum type="arabicPeriod"/>
            </a:pPr>
            <a:r>
              <a:rPr lang="en-IN" sz="1900" dirty="0">
                <a:solidFill>
                  <a:schemeClr val="tx1"/>
                </a:solidFill>
                <a:latin typeface="+mj-lt"/>
              </a:rPr>
              <a:t>Nasal elongation</a:t>
            </a:r>
          </a:p>
          <a:p>
            <a:pPr marL="457200" indent="-457200">
              <a:buFont typeface="+mj-lt"/>
              <a:buAutoNum type="arabicPeriod"/>
            </a:pPr>
            <a:r>
              <a:rPr lang="en-IN" sz="1900" dirty="0" err="1">
                <a:solidFill>
                  <a:schemeClr val="tx1"/>
                </a:solidFill>
                <a:latin typeface="+mj-lt"/>
              </a:rPr>
              <a:t>Nasolabial</a:t>
            </a:r>
            <a:r>
              <a:rPr lang="en-IN" sz="1900" dirty="0">
                <a:solidFill>
                  <a:schemeClr val="tx1"/>
                </a:solidFill>
                <a:latin typeface="+mj-lt"/>
              </a:rPr>
              <a:t> angle </a:t>
            </a:r>
            <a:r>
              <a:rPr lang="en-IN" sz="1900" dirty="0" smtClean="0">
                <a:solidFill>
                  <a:schemeClr val="tx1"/>
                </a:solidFill>
                <a:latin typeface="+mj-lt"/>
              </a:rPr>
              <a:t>changes</a:t>
            </a:r>
          </a:p>
          <a:p>
            <a:pPr marL="457200" indent="-457200">
              <a:buFont typeface="+mj-lt"/>
              <a:buAutoNum type="arabicPeriod"/>
            </a:pPr>
            <a:r>
              <a:rPr lang="en-IN" sz="1900" dirty="0">
                <a:solidFill>
                  <a:schemeClr val="tx1"/>
                </a:solidFill>
                <a:latin typeface="+mj-lt"/>
              </a:rPr>
              <a:t>Alar cartilage flattened, fragmented</a:t>
            </a:r>
          </a:p>
          <a:p>
            <a:pPr marL="457200" indent="-457200">
              <a:buFont typeface="+mj-lt"/>
              <a:buAutoNum type="arabicPeriod"/>
            </a:pPr>
            <a:r>
              <a:rPr lang="en-IN" sz="1900" dirty="0">
                <a:solidFill>
                  <a:schemeClr val="tx1"/>
                </a:solidFill>
                <a:latin typeface="+mj-lt"/>
              </a:rPr>
              <a:t>Loss of upper lower attachments</a:t>
            </a:r>
          </a:p>
          <a:p>
            <a:pPr marL="457200" indent="-457200">
              <a:buFont typeface="+mj-lt"/>
              <a:buAutoNum type="arabicPeriod"/>
            </a:pPr>
            <a:r>
              <a:rPr lang="en-IN" sz="1900" dirty="0">
                <a:solidFill>
                  <a:schemeClr val="tx1"/>
                </a:solidFill>
                <a:latin typeface="+mj-lt"/>
              </a:rPr>
              <a:t>Thin nasal bones</a:t>
            </a:r>
          </a:p>
          <a:p>
            <a:pPr marL="457200" indent="-457200">
              <a:buFont typeface="+mj-lt"/>
              <a:buAutoNum type="arabicPeriod"/>
            </a:pPr>
            <a:r>
              <a:rPr lang="en-IN" sz="1900" dirty="0">
                <a:solidFill>
                  <a:schemeClr val="tx1"/>
                </a:solidFill>
                <a:latin typeface="+mj-lt"/>
              </a:rPr>
              <a:t>Skin thinner less elastic</a:t>
            </a:r>
          </a:p>
          <a:p>
            <a:pPr marL="457200" indent="-457200">
              <a:buFont typeface="+mj-lt"/>
              <a:buAutoNum type="arabicPeriod"/>
            </a:pPr>
            <a:r>
              <a:rPr lang="en-IN" sz="1900" dirty="0">
                <a:solidFill>
                  <a:schemeClr val="tx1"/>
                </a:solidFill>
                <a:latin typeface="+mj-lt"/>
              </a:rPr>
              <a:t>Skin heals less aggressive, finer </a:t>
            </a:r>
            <a:r>
              <a:rPr lang="en-IN" sz="1900" dirty="0" smtClean="0">
                <a:solidFill>
                  <a:schemeClr val="tx1"/>
                </a:solidFill>
                <a:latin typeface="+mj-lt"/>
              </a:rPr>
              <a:t>scars</a:t>
            </a:r>
          </a:p>
          <a:p>
            <a:pPr marL="457200" indent="-457200">
              <a:buFont typeface="+mj-lt"/>
              <a:buAutoNum type="arabicPeriod"/>
            </a:pPr>
            <a:r>
              <a:rPr lang="en-IN" sz="1900" dirty="0">
                <a:solidFill>
                  <a:schemeClr val="tx1"/>
                </a:solidFill>
                <a:latin typeface="+mj-lt"/>
              </a:rPr>
              <a:t>Changes in surrounding face</a:t>
            </a:r>
          </a:p>
          <a:p>
            <a:endParaRPr lang="en-IN" sz="2000" dirty="0" smtClean="0"/>
          </a:p>
          <a:p>
            <a:endParaRPr lang="en-IN" sz="2000" dirty="0"/>
          </a:p>
          <a:p>
            <a:pPr marL="457200" indent="-457200">
              <a:buFont typeface="+mj-lt"/>
              <a:buAutoNum type="arabicPeriod"/>
            </a:pPr>
            <a:endParaRPr lang="en-IN" sz="2000" dirty="0" smtClean="0">
              <a:solidFill>
                <a:schemeClr val="tx1"/>
              </a:solidFill>
              <a:latin typeface="+mj-lt"/>
            </a:endParaRPr>
          </a:p>
          <a:p>
            <a:endParaRPr lang="en-IN" dirty="0"/>
          </a:p>
          <a:p>
            <a:endParaRPr lang="en-IN" dirty="0"/>
          </a:p>
          <a:p>
            <a:endParaRPr lang="en-IN" dirty="0"/>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181600" y="1524000"/>
            <a:ext cx="3048000" cy="4017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3381420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7400" y="1447800"/>
            <a:ext cx="438355" cy="924475"/>
          </a:xfrm>
        </p:spPr>
        <p:txBody>
          <a:bodyPr/>
          <a:lstStyle/>
          <a:p>
            <a:endParaRPr lang="en-IN" dirty="0"/>
          </a:p>
        </p:txBody>
      </p:sp>
      <p:sp>
        <p:nvSpPr>
          <p:cNvPr id="3" name="Content Placeholder 2"/>
          <p:cNvSpPr>
            <a:spLocks noGrp="1"/>
          </p:cNvSpPr>
          <p:nvPr>
            <p:ph idx="1"/>
          </p:nvPr>
        </p:nvSpPr>
        <p:spPr>
          <a:xfrm>
            <a:off x="990600" y="1371600"/>
            <a:ext cx="7125112" cy="4051437"/>
          </a:xfrm>
        </p:spPr>
        <p:txBody>
          <a:bodyPr>
            <a:noAutofit/>
          </a:bodyPr>
          <a:lstStyle/>
          <a:p>
            <a:pPr marL="0" indent="0">
              <a:buNone/>
            </a:pPr>
            <a:r>
              <a:rPr lang="en-IN" sz="2800" b="1" dirty="0" smtClean="0">
                <a:solidFill>
                  <a:srgbClr val="FF0000"/>
                </a:solidFill>
                <a:latin typeface="+mj-lt"/>
              </a:rPr>
              <a:t>Correction </a:t>
            </a:r>
          </a:p>
          <a:p>
            <a:r>
              <a:rPr lang="en-IN" sz="2400" dirty="0" smtClean="0">
                <a:solidFill>
                  <a:schemeClr val="tx1"/>
                </a:solidFill>
                <a:latin typeface="+mj-lt"/>
              </a:rPr>
              <a:t>Maintain </a:t>
            </a:r>
            <a:r>
              <a:rPr lang="en-IN" sz="2400" dirty="0">
                <a:solidFill>
                  <a:schemeClr val="tx1"/>
                </a:solidFill>
                <a:latin typeface="+mj-lt"/>
              </a:rPr>
              <a:t>tip support mechanisms</a:t>
            </a:r>
          </a:p>
          <a:p>
            <a:r>
              <a:rPr lang="en-IN" sz="2400" dirty="0" smtClean="0">
                <a:solidFill>
                  <a:schemeClr val="tx1"/>
                </a:solidFill>
                <a:latin typeface="+mj-lt"/>
              </a:rPr>
              <a:t> </a:t>
            </a:r>
            <a:r>
              <a:rPr lang="en-IN" sz="2400" dirty="0">
                <a:solidFill>
                  <a:schemeClr val="tx1"/>
                </a:solidFill>
                <a:latin typeface="+mj-lt"/>
              </a:rPr>
              <a:t>Columellar strut useful</a:t>
            </a:r>
          </a:p>
          <a:p>
            <a:r>
              <a:rPr lang="en-IN" sz="2400" dirty="0" smtClean="0">
                <a:solidFill>
                  <a:schemeClr val="tx1"/>
                </a:solidFill>
                <a:latin typeface="+mj-lt"/>
              </a:rPr>
              <a:t>Care </a:t>
            </a:r>
            <a:r>
              <a:rPr lang="en-IN" sz="2400" dirty="0">
                <a:solidFill>
                  <a:schemeClr val="tx1"/>
                </a:solidFill>
                <a:latin typeface="+mj-lt"/>
              </a:rPr>
              <a:t>of </a:t>
            </a:r>
            <a:r>
              <a:rPr lang="en-IN" sz="2400" dirty="0" err="1">
                <a:solidFill>
                  <a:schemeClr val="tx1"/>
                </a:solidFill>
                <a:latin typeface="+mj-lt"/>
              </a:rPr>
              <a:t>septal</a:t>
            </a:r>
            <a:r>
              <a:rPr lang="en-IN" sz="2400" dirty="0">
                <a:solidFill>
                  <a:schemeClr val="tx1"/>
                </a:solidFill>
                <a:latin typeface="+mj-lt"/>
              </a:rPr>
              <a:t> mucosa</a:t>
            </a:r>
          </a:p>
          <a:p>
            <a:r>
              <a:rPr lang="en-IN" sz="2400" dirty="0" smtClean="0">
                <a:solidFill>
                  <a:schemeClr val="tx1"/>
                </a:solidFill>
                <a:latin typeface="+mj-lt"/>
              </a:rPr>
              <a:t>Wide </a:t>
            </a:r>
            <a:r>
              <a:rPr lang="en-IN" sz="2400" dirty="0">
                <a:solidFill>
                  <a:schemeClr val="tx1"/>
                </a:solidFill>
                <a:latin typeface="+mj-lt"/>
              </a:rPr>
              <a:t>undermining of skin possibly</a:t>
            </a:r>
          </a:p>
          <a:p>
            <a:r>
              <a:rPr lang="en-IN" sz="2400" dirty="0" smtClean="0">
                <a:solidFill>
                  <a:schemeClr val="tx1"/>
                </a:solidFill>
                <a:latin typeface="+mj-lt"/>
              </a:rPr>
              <a:t>Use </a:t>
            </a:r>
            <a:r>
              <a:rPr lang="en-IN" sz="2400" dirty="0">
                <a:solidFill>
                  <a:schemeClr val="tx1"/>
                </a:solidFill>
                <a:latin typeface="+mj-lt"/>
              </a:rPr>
              <a:t>of external incisions(dorsal)</a:t>
            </a:r>
          </a:p>
          <a:p>
            <a:r>
              <a:rPr lang="it-IT" sz="2400" dirty="0" smtClean="0">
                <a:solidFill>
                  <a:schemeClr val="tx1"/>
                </a:solidFill>
                <a:latin typeface="+mj-lt"/>
              </a:rPr>
              <a:t> </a:t>
            </a:r>
            <a:r>
              <a:rPr lang="it-IT" sz="2400" dirty="0">
                <a:solidFill>
                  <a:schemeClr val="tx1"/>
                </a:solidFill>
                <a:latin typeface="+mj-lt"/>
              </a:rPr>
              <a:t>Fine 2-3 mm osteotomes</a:t>
            </a:r>
          </a:p>
          <a:p>
            <a:r>
              <a:rPr lang="en-IN" sz="2400" dirty="0" smtClean="0">
                <a:solidFill>
                  <a:schemeClr val="tx1"/>
                </a:solidFill>
                <a:latin typeface="+mj-lt"/>
              </a:rPr>
              <a:t> </a:t>
            </a:r>
            <a:r>
              <a:rPr lang="en-IN" sz="2400" dirty="0">
                <a:solidFill>
                  <a:schemeClr val="tx1"/>
                </a:solidFill>
                <a:latin typeface="+mj-lt"/>
              </a:rPr>
              <a:t>Extended taping</a:t>
            </a:r>
          </a:p>
        </p:txBody>
      </p:sp>
    </p:spTree>
    <p:extLst>
      <p:ext uri="{BB962C8B-B14F-4D97-AF65-F5344CB8AC3E}">
        <p14:creationId xmlns="" xmlns:p14="http://schemas.microsoft.com/office/powerpoint/2010/main" val="29427361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3400" y="457200"/>
            <a:ext cx="7123080" cy="924475"/>
          </a:xfrm>
        </p:spPr>
        <p:txBody>
          <a:bodyPr/>
          <a:lstStyle/>
          <a:p>
            <a:r>
              <a:rPr lang="en-US" sz="3600" b="1" dirty="0">
                <a:solidFill>
                  <a:schemeClr val="tx1"/>
                </a:solidFill>
              </a:rPr>
              <a:t>Nostril </a:t>
            </a:r>
            <a:r>
              <a:rPr lang="en-US" sz="3600" b="1" dirty="0" smtClean="0">
                <a:solidFill>
                  <a:schemeClr val="tx1"/>
                </a:solidFill>
              </a:rPr>
              <a:t>Types</a:t>
            </a:r>
            <a:endParaRPr lang="en-US" sz="3600" b="1" dirty="0">
              <a:solidFill>
                <a:schemeClr val="tx1"/>
              </a:solidFill>
            </a:endParaRPr>
          </a:p>
        </p:txBody>
      </p:sp>
      <p:pic>
        <p:nvPicPr>
          <p:cNvPr id="73732" name="Picture 4" descr="100_1789_0"/>
          <p:cNvPicPr>
            <a:picLocks noGrp="1" noChangeAspect="1" noChangeArrowheads="1"/>
          </p:cNvPicPr>
          <p:nvPr>
            <p:ph sz="half" idx="1"/>
          </p:nvPr>
        </p:nvPicPr>
        <p:blipFill>
          <a:blip r:embed="rId2">
            <a:extLst>
              <a:ext uri="{28A0092B-C50C-407E-A947-70E740481C1C}">
                <a14:useLocalDpi xmlns="" xmlns:a14="http://schemas.microsoft.com/office/drawing/2010/main" val="0"/>
              </a:ext>
            </a:extLst>
          </a:blip>
          <a:stretch>
            <a:fillRect/>
          </a:stretch>
        </p:blipFill>
        <p:spPr>
          <a:xfrm>
            <a:off x="838200" y="1828800"/>
            <a:ext cx="3471863" cy="3593920"/>
          </a:xfrm>
          <a:noFill/>
          <a:ln/>
        </p:spPr>
      </p:pic>
      <p:sp>
        <p:nvSpPr>
          <p:cNvPr id="73734" name="Rectangle 6"/>
          <p:cNvSpPr>
            <a:spLocks noGrp="1" noChangeArrowheads="1"/>
          </p:cNvSpPr>
          <p:nvPr>
            <p:ph sz="half" idx="2"/>
          </p:nvPr>
        </p:nvSpPr>
        <p:spPr/>
        <p:txBody>
          <a:bodyPr>
            <a:normAutofit fontScale="92500"/>
          </a:bodyPr>
          <a:lstStyle/>
          <a:p>
            <a:r>
              <a:rPr lang="en-US" sz="2400" dirty="0">
                <a:solidFill>
                  <a:schemeClr val="tx1"/>
                </a:solidFill>
                <a:latin typeface="+mj-lt"/>
              </a:rPr>
              <a:t>Classified on the basis of average inclination of the medial longitudinal axis, average width of the alar base &amp; height of the </a:t>
            </a:r>
            <a:r>
              <a:rPr lang="en-US" sz="2400" dirty="0" err="1">
                <a:solidFill>
                  <a:schemeClr val="tx1"/>
                </a:solidFill>
                <a:latin typeface="+mj-lt"/>
              </a:rPr>
              <a:t>Columella</a:t>
            </a:r>
            <a:endParaRPr lang="en-US" sz="2400" dirty="0">
              <a:solidFill>
                <a:schemeClr val="tx1"/>
              </a:solidFill>
              <a:latin typeface="+mj-lt"/>
            </a:endParaRPr>
          </a:p>
          <a:p>
            <a:r>
              <a:rPr lang="en-US" sz="2400" dirty="0">
                <a:solidFill>
                  <a:schemeClr val="tx1"/>
                </a:solidFill>
                <a:latin typeface="+mj-lt"/>
              </a:rPr>
              <a:t>I &amp; II- Caucasians</a:t>
            </a:r>
          </a:p>
          <a:p>
            <a:r>
              <a:rPr lang="en-US" sz="2400" dirty="0">
                <a:solidFill>
                  <a:schemeClr val="tx1"/>
                </a:solidFill>
                <a:latin typeface="+mj-lt"/>
              </a:rPr>
              <a:t>III &amp; V- Asians</a:t>
            </a:r>
          </a:p>
          <a:p>
            <a:r>
              <a:rPr lang="en-US" sz="2400" dirty="0">
                <a:solidFill>
                  <a:schemeClr val="tx1"/>
                </a:solidFill>
                <a:latin typeface="+mj-lt"/>
              </a:rPr>
              <a:t>VI, VII &amp; IV- Blacks </a:t>
            </a:r>
          </a:p>
          <a:p>
            <a:endParaRPr lang="en-US" sz="2400" dirty="0"/>
          </a:p>
        </p:txBody>
      </p:sp>
    </p:spTree>
    <p:extLst>
      <p:ext uri="{BB962C8B-B14F-4D97-AF65-F5344CB8AC3E}">
        <p14:creationId xmlns="" xmlns:p14="http://schemas.microsoft.com/office/powerpoint/2010/main" val="422058551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7270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371600" y="990600"/>
            <a:ext cx="4969431" cy="4868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0012165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7125113" cy="924475"/>
          </a:xfrm>
        </p:spPr>
        <p:txBody>
          <a:bodyPr/>
          <a:lstStyle/>
          <a:p>
            <a:r>
              <a:rPr lang="en-IN" sz="3600" b="1" dirty="0">
                <a:solidFill>
                  <a:schemeClr val="tx1"/>
                </a:solidFill>
              </a:rPr>
              <a:t>Postoperative Management</a:t>
            </a:r>
            <a:r>
              <a:rPr lang="en-IN" dirty="0"/>
              <a:t/>
            </a:r>
            <a:br>
              <a:rPr lang="en-IN" dirty="0"/>
            </a:br>
            <a:endParaRPr lang="en-IN" dirty="0"/>
          </a:p>
        </p:txBody>
      </p:sp>
      <p:sp>
        <p:nvSpPr>
          <p:cNvPr id="3" name="Content Placeholder 2"/>
          <p:cNvSpPr>
            <a:spLocks noGrp="1"/>
          </p:cNvSpPr>
          <p:nvPr>
            <p:ph idx="1"/>
          </p:nvPr>
        </p:nvSpPr>
        <p:spPr>
          <a:xfrm>
            <a:off x="1066800" y="1524000"/>
            <a:ext cx="7125112" cy="5105400"/>
          </a:xfrm>
        </p:spPr>
        <p:txBody>
          <a:bodyPr>
            <a:normAutofit lnSpcReduction="10000"/>
          </a:bodyPr>
          <a:lstStyle/>
          <a:p>
            <a:r>
              <a:rPr lang="en-IN" sz="2400" dirty="0" smtClean="0">
                <a:solidFill>
                  <a:schemeClr val="tx1"/>
                </a:solidFill>
                <a:latin typeface="+mj-lt"/>
              </a:rPr>
              <a:t>The </a:t>
            </a:r>
            <a:r>
              <a:rPr lang="en-IN" sz="2400" dirty="0">
                <a:solidFill>
                  <a:schemeClr val="tx1"/>
                </a:solidFill>
                <a:latin typeface="+mj-lt"/>
              </a:rPr>
              <a:t>following are prescribed routinely:</a:t>
            </a:r>
          </a:p>
          <a:p>
            <a:pPr marL="457200" indent="-457200">
              <a:buFont typeface="+mj-lt"/>
              <a:buAutoNum type="arabicPeriod"/>
            </a:pPr>
            <a:r>
              <a:rPr lang="en-IN" sz="2400" dirty="0" smtClean="0">
                <a:solidFill>
                  <a:schemeClr val="tx1"/>
                </a:solidFill>
                <a:latin typeface="+mj-lt"/>
              </a:rPr>
              <a:t>Antibiotic — </a:t>
            </a:r>
            <a:r>
              <a:rPr lang="en-IN" sz="2400" dirty="0">
                <a:solidFill>
                  <a:schemeClr val="tx1"/>
                </a:solidFill>
                <a:latin typeface="+mj-lt"/>
              </a:rPr>
              <a:t>3 days</a:t>
            </a:r>
          </a:p>
          <a:p>
            <a:pPr marL="457200" indent="-457200">
              <a:buFont typeface="+mj-lt"/>
              <a:buAutoNum type="arabicPeriod"/>
            </a:pPr>
            <a:r>
              <a:rPr lang="en-IN" sz="2400" dirty="0" smtClean="0">
                <a:solidFill>
                  <a:schemeClr val="tx1"/>
                </a:solidFill>
                <a:latin typeface="+mj-lt"/>
              </a:rPr>
              <a:t>Steroid — </a:t>
            </a:r>
            <a:r>
              <a:rPr lang="en-IN" sz="2400" dirty="0">
                <a:solidFill>
                  <a:schemeClr val="tx1"/>
                </a:solidFill>
                <a:latin typeface="+mj-lt"/>
              </a:rPr>
              <a:t>7 days (to minimize postoperative </a:t>
            </a:r>
            <a:r>
              <a:rPr lang="en-IN" sz="2400" dirty="0" err="1">
                <a:solidFill>
                  <a:schemeClr val="tx1"/>
                </a:solidFill>
                <a:latin typeface="+mj-lt"/>
              </a:rPr>
              <a:t>edema</a:t>
            </a:r>
            <a:r>
              <a:rPr lang="en-IN" sz="2400" dirty="0" smtClean="0">
                <a:solidFill>
                  <a:schemeClr val="tx1"/>
                </a:solidFill>
                <a:latin typeface="+mj-lt"/>
              </a:rPr>
              <a:t>)</a:t>
            </a:r>
          </a:p>
          <a:p>
            <a:pPr marL="457200" indent="-457200">
              <a:buFont typeface="+mj-lt"/>
              <a:buAutoNum type="arabicPeriod"/>
            </a:pPr>
            <a:r>
              <a:rPr lang="en-US" sz="2400" dirty="0" smtClean="0">
                <a:solidFill>
                  <a:schemeClr val="tx1"/>
                </a:solidFill>
                <a:latin typeface="+mj-lt"/>
              </a:rPr>
              <a:t>Pain killer – 3 to 5 days</a:t>
            </a:r>
            <a:endParaRPr lang="en-IN" sz="2400" dirty="0">
              <a:solidFill>
                <a:schemeClr val="tx1"/>
              </a:solidFill>
              <a:latin typeface="+mj-lt"/>
            </a:endParaRPr>
          </a:p>
          <a:p>
            <a:pPr marL="457200" indent="-457200">
              <a:buFont typeface="+mj-lt"/>
              <a:buAutoNum type="arabicPeriod"/>
            </a:pPr>
            <a:r>
              <a:rPr lang="en-IN" sz="2400" dirty="0" smtClean="0">
                <a:solidFill>
                  <a:schemeClr val="tx1"/>
                </a:solidFill>
                <a:latin typeface="+mj-lt"/>
              </a:rPr>
              <a:t>Normal </a:t>
            </a:r>
            <a:r>
              <a:rPr lang="en-IN" sz="2400" dirty="0">
                <a:solidFill>
                  <a:schemeClr val="tx1"/>
                </a:solidFill>
                <a:latin typeface="+mj-lt"/>
              </a:rPr>
              <a:t>nasal saline for postoperative nasal </a:t>
            </a:r>
            <a:r>
              <a:rPr lang="en-IN" sz="2400" dirty="0" smtClean="0">
                <a:solidFill>
                  <a:schemeClr val="tx1"/>
                </a:solidFill>
                <a:latin typeface="+mj-lt"/>
              </a:rPr>
              <a:t>congestion</a:t>
            </a:r>
          </a:p>
          <a:p>
            <a:r>
              <a:rPr lang="en-IN" sz="2400" dirty="0">
                <a:solidFill>
                  <a:schemeClr val="tx1"/>
                </a:solidFill>
                <a:latin typeface="+mj-lt"/>
              </a:rPr>
              <a:t>During the first 48 to 72 hours, the patient is instructed to keep the head of bed elevated at 45 degrees </a:t>
            </a:r>
          </a:p>
          <a:p>
            <a:r>
              <a:rPr lang="en-IN" sz="2400" dirty="0">
                <a:solidFill>
                  <a:schemeClr val="tx1"/>
                </a:solidFill>
                <a:latin typeface="+mj-lt"/>
              </a:rPr>
              <a:t> Use a chilled gel eye mask to help minimize postoperative swelling. </a:t>
            </a:r>
          </a:p>
          <a:p>
            <a:endParaRPr lang="en-IN" dirty="0"/>
          </a:p>
          <a:p>
            <a:endParaRPr lang="en-IN" dirty="0"/>
          </a:p>
        </p:txBody>
      </p:sp>
    </p:spTree>
    <p:extLst>
      <p:ext uri="{BB962C8B-B14F-4D97-AF65-F5344CB8AC3E}">
        <p14:creationId xmlns="" xmlns:p14="http://schemas.microsoft.com/office/powerpoint/2010/main" val="130386797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22"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981200" y="838201"/>
            <a:ext cx="5029200" cy="41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90800" y="5647386"/>
            <a:ext cx="4724400" cy="523220"/>
          </a:xfrm>
          <a:prstGeom prst="rect">
            <a:avLst/>
          </a:prstGeom>
        </p:spPr>
        <p:txBody>
          <a:bodyPr wrap="square">
            <a:spAutoFit/>
          </a:bodyPr>
          <a:lstStyle/>
          <a:p>
            <a:r>
              <a:rPr lang="en-IN" sz="2800" dirty="0">
                <a:latin typeface="+mj-lt"/>
              </a:rPr>
              <a:t>P</a:t>
            </a:r>
            <a:r>
              <a:rPr lang="en-IN" sz="2800" dirty="0" smtClean="0">
                <a:latin typeface="+mj-lt"/>
              </a:rPr>
              <a:t>ostoperative </a:t>
            </a:r>
            <a:r>
              <a:rPr lang="en-IN" sz="2800" dirty="0">
                <a:latin typeface="+mj-lt"/>
              </a:rPr>
              <a:t>taping</a:t>
            </a:r>
          </a:p>
        </p:txBody>
      </p:sp>
    </p:spTree>
    <p:extLst>
      <p:ext uri="{BB962C8B-B14F-4D97-AF65-F5344CB8AC3E}">
        <p14:creationId xmlns="" xmlns:p14="http://schemas.microsoft.com/office/powerpoint/2010/main" val="2386110277"/>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9753599" y="675724"/>
            <a:ext cx="1219200" cy="924475"/>
          </a:xfrm>
        </p:spPr>
        <p:txBody>
          <a:bodyPr/>
          <a:lstStyle/>
          <a:p>
            <a:endParaRPr lang="en-IN" dirty="0"/>
          </a:p>
        </p:txBody>
      </p:sp>
      <p:sp>
        <p:nvSpPr>
          <p:cNvPr id="3" name="Content Placeholder 2"/>
          <p:cNvSpPr>
            <a:spLocks noGrp="1"/>
          </p:cNvSpPr>
          <p:nvPr>
            <p:ph idx="1"/>
          </p:nvPr>
        </p:nvSpPr>
        <p:spPr>
          <a:xfrm>
            <a:off x="1066800" y="914400"/>
            <a:ext cx="7125112" cy="5867399"/>
          </a:xfrm>
        </p:spPr>
        <p:txBody>
          <a:bodyPr/>
          <a:lstStyle/>
          <a:p>
            <a:r>
              <a:rPr lang="en-IN" sz="2400" dirty="0" smtClean="0">
                <a:solidFill>
                  <a:schemeClr val="tx1"/>
                </a:solidFill>
                <a:latin typeface="+mj-lt"/>
              </a:rPr>
              <a:t>Any </a:t>
            </a:r>
            <a:r>
              <a:rPr lang="en-IN" sz="2400" dirty="0">
                <a:solidFill>
                  <a:schemeClr val="tx1"/>
                </a:solidFill>
                <a:latin typeface="+mj-lt"/>
              </a:rPr>
              <a:t>manipulation of the nose, including rubbing, blotting, or blowing, is discouraged for the first 3 weeks postoperatively. </a:t>
            </a:r>
            <a:endParaRPr lang="en-IN" sz="2400" dirty="0" smtClean="0">
              <a:solidFill>
                <a:schemeClr val="tx1"/>
              </a:solidFill>
              <a:latin typeface="+mj-lt"/>
            </a:endParaRPr>
          </a:p>
          <a:p>
            <a:r>
              <a:rPr lang="en-IN" sz="2400" dirty="0" smtClean="0">
                <a:solidFill>
                  <a:schemeClr val="tx1"/>
                </a:solidFill>
                <a:latin typeface="+mj-lt"/>
              </a:rPr>
              <a:t>Sneezing </a:t>
            </a:r>
            <a:r>
              <a:rPr lang="en-IN" sz="2400" dirty="0">
                <a:solidFill>
                  <a:schemeClr val="tx1"/>
                </a:solidFill>
                <a:latin typeface="+mj-lt"/>
              </a:rPr>
              <a:t>should be done through the mouth during this time</a:t>
            </a:r>
            <a:r>
              <a:rPr lang="en-IN" sz="2400" dirty="0" smtClean="0">
                <a:solidFill>
                  <a:schemeClr val="tx1"/>
                </a:solidFill>
                <a:latin typeface="+mj-lt"/>
              </a:rPr>
              <a:t>.</a:t>
            </a:r>
          </a:p>
          <a:p>
            <a:r>
              <a:rPr lang="en-IN" sz="2400" dirty="0" smtClean="0">
                <a:solidFill>
                  <a:schemeClr val="tx1"/>
                </a:solidFill>
                <a:latin typeface="+mj-lt"/>
              </a:rPr>
              <a:t> </a:t>
            </a:r>
            <a:r>
              <a:rPr lang="en-IN" sz="2400" dirty="0">
                <a:solidFill>
                  <a:schemeClr val="tx1"/>
                </a:solidFill>
                <a:latin typeface="+mj-lt"/>
              </a:rPr>
              <a:t>It is imperative to keep the nasal splint dry to prevent premature discontinuation of the splint. </a:t>
            </a:r>
            <a:endParaRPr lang="en-IN" sz="2400" dirty="0" smtClean="0">
              <a:solidFill>
                <a:schemeClr val="tx1"/>
              </a:solidFill>
              <a:latin typeface="+mj-lt"/>
            </a:endParaRPr>
          </a:p>
          <a:p>
            <a:r>
              <a:rPr lang="en-IN" sz="2400" dirty="0">
                <a:solidFill>
                  <a:schemeClr val="tx1"/>
                </a:solidFill>
                <a:latin typeface="+mj-lt"/>
              </a:rPr>
              <a:t>P</a:t>
            </a:r>
            <a:r>
              <a:rPr lang="en-IN" sz="2400" dirty="0" smtClean="0">
                <a:solidFill>
                  <a:schemeClr val="tx1"/>
                </a:solidFill>
                <a:latin typeface="+mj-lt"/>
              </a:rPr>
              <a:t>refer </a:t>
            </a:r>
            <a:r>
              <a:rPr lang="en-IN" sz="2400" dirty="0">
                <a:solidFill>
                  <a:schemeClr val="tx1"/>
                </a:solidFill>
                <a:latin typeface="+mj-lt"/>
              </a:rPr>
              <a:t>to keep </a:t>
            </a:r>
            <a:r>
              <a:rPr lang="en-IN" sz="2400" dirty="0" smtClean="0">
                <a:solidFill>
                  <a:schemeClr val="tx1"/>
                </a:solidFill>
                <a:latin typeface="+mj-lt"/>
              </a:rPr>
              <a:t>the </a:t>
            </a:r>
            <a:r>
              <a:rPr lang="en-IN" sz="2400" dirty="0">
                <a:solidFill>
                  <a:schemeClr val="tx1"/>
                </a:solidFill>
                <a:latin typeface="+mj-lt"/>
              </a:rPr>
              <a:t>patients on a liquid diet on the day of surgery and then advance them to a soft regular diet the following day. </a:t>
            </a:r>
          </a:p>
          <a:p>
            <a:r>
              <a:rPr lang="en-IN" sz="2400" dirty="0">
                <a:solidFill>
                  <a:schemeClr val="tx1"/>
                </a:solidFill>
                <a:latin typeface="+mj-lt"/>
              </a:rPr>
              <a:t>Any foods that require excessive lip movements, such as eating apples should be avoided for 2 weeks after surgery.</a:t>
            </a:r>
          </a:p>
          <a:p>
            <a:endParaRPr lang="en-IN" dirty="0" smtClean="0"/>
          </a:p>
          <a:p>
            <a:endParaRPr lang="en-IN" dirty="0"/>
          </a:p>
        </p:txBody>
      </p:sp>
    </p:spTree>
    <p:extLst>
      <p:ext uri="{BB962C8B-B14F-4D97-AF65-F5344CB8AC3E}">
        <p14:creationId xmlns="" xmlns:p14="http://schemas.microsoft.com/office/powerpoint/2010/main" val="261306491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0" y="685800"/>
            <a:ext cx="1047955" cy="924475"/>
          </a:xfrm>
        </p:spPr>
        <p:txBody>
          <a:bodyPr/>
          <a:lstStyle/>
          <a:p>
            <a:endParaRPr lang="en-IN" dirty="0"/>
          </a:p>
        </p:txBody>
      </p:sp>
      <p:sp>
        <p:nvSpPr>
          <p:cNvPr id="3" name="Content Placeholder 2"/>
          <p:cNvSpPr>
            <a:spLocks noGrp="1"/>
          </p:cNvSpPr>
          <p:nvPr>
            <p:ph idx="1"/>
          </p:nvPr>
        </p:nvSpPr>
        <p:spPr>
          <a:xfrm>
            <a:off x="1066800" y="1317939"/>
            <a:ext cx="7125112" cy="5562599"/>
          </a:xfrm>
        </p:spPr>
        <p:txBody>
          <a:bodyPr>
            <a:normAutofit fontScale="92500" lnSpcReduction="10000"/>
          </a:bodyPr>
          <a:lstStyle/>
          <a:p>
            <a:r>
              <a:rPr lang="en-IN" sz="2400" dirty="0" smtClean="0">
                <a:solidFill>
                  <a:schemeClr val="tx1"/>
                </a:solidFill>
                <a:latin typeface="+mj-lt"/>
              </a:rPr>
              <a:t>During </a:t>
            </a:r>
            <a:r>
              <a:rPr lang="en-IN" sz="2400" dirty="0">
                <a:solidFill>
                  <a:schemeClr val="tx1"/>
                </a:solidFill>
                <a:latin typeface="+mj-lt"/>
              </a:rPr>
              <a:t>the first 2 weeks postoperatively nasal congestion should be treated with the use of normal saline nasal spray and over-the-counter </a:t>
            </a:r>
            <a:r>
              <a:rPr lang="en-IN" sz="2400" dirty="0" err="1">
                <a:solidFill>
                  <a:schemeClr val="tx1"/>
                </a:solidFill>
                <a:latin typeface="+mj-lt"/>
              </a:rPr>
              <a:t>oxymetazoline</a:t>
            </a:r>
            <a:r>
              <a:rPr lang="en-IN" sz="2400" dirty="0">
                <a:solidFill>
                  <a:schemeClr val="tx1"/>
                </a:solidFill>
                <a:latin typeface="+mj-lt"/>
              </a:rPr>
              <a:t> nasal </a:t>
            </a:r>
            <a:r>
              <a:rPr lang="en-IN" sz="2400" dirty="0" smtClean="0">
                <a:solidFill>
                  <a:schemeClr val="tx1"/>
                </a:solidFill>
                <a:latin typeface="+mj-lt"/>
              </a:rPr>
              <a:t>sprays. </a:t>
            </a:r>
          </a:p>
          <a:p>
            <a:r>
              <a:rPr lang="en-IN" sz="2400" dirty="0" smtClean="0">
                <a:solidFill>
                  <a:schemeClr val="tx1"/>
                </a:solidFill>
                <a:latin typeface="+mj-lt"/>
              </a:rPr>
              <a:t>The </a:t>
            </a:r>
            <a:r>
              <a:rPr lang="en-IN" sz="2400" dirty="0">
                <a:solidFill>
                  <a:schemeClr val="tx1"/>
                </a:solidFill>
                <a:latin typeface="+mj-lt"/>
              </a:rPr>
              <a:t>patient is encouraged to breathe through the mouth if there is difficulty with air passage through the intranasal splints. </a:t>
            </a:r>
            <a:endParaRPr lang="en-IN" sz="2400" dirty="0" smtClean="0">
              <a:solidFill>
                <a:schemeClr val="tx1"/>
              </a:solidFill>
              <a:latin typeface="+mj-lt"/>
            </a:endParaRPr>
          </a:p>
          <a:p>
            <a:r>
              <a:rPr lang="en-IN" sz="2400" dirty="0">
                <a:solidFill>
                  <a:schemeClr val="tx1"/>
                </a:solidFill>
                <a:latin typeface="+mj-lt"/>
              </a:rPr>
              <a:t>The sutures and nasal splints are removed at the initial visit on postoperative day 5 to 7. </a:t>
            </a:r>
          </a:p>
          <a:p>
            <a:r>
              <a:rPr lang="en-IN" sz="2400" dirty="0">
                <a:solidFill>
                  <a:schemeClr val="tx1"/>
                </a:solidFill>
                <a:latin typeface="+mj-lt"/>
              </a:rPr>
              <a:t>The nose (especially the tip) may appear swollen and turned up and the tip may feel numb, but the patient is reassured that both are expected and that both will resolve with time. </a:t>
            </a:r>
          </a:p>
          <a:p>
            <a:r>
              <a:rPr lang="en-IN" sz="2400" dirty="0">
                <a:solidFill>
                  <a:schemeClr val="tx1"/>
                </a:solidFill>
                <a:latin typeface="+mj-lt"/>
              </a:rPr>
              <a:t>Normal sensation usually returns within 3 to 6 months. </a:t>
            </a:r>
          </a:p>
          <a:p>
            <a:pPr marL="0" indent="0">
              <a:buNone/>
            </a:pPr>
            <a:endParaRPr lang="en-IN" dirty="0" smtClean="0"/>
          </a:p>
          <a:p>
            <a:endParaRPr lang="en-IN" dirty="0"/>
          </a:p>
          <a:p>
            <a:endParaRPr lang="en-IN" dirty="0"/>
          </a:p>
        </p:txBody>
      </p:sp>
    </p:spTree>
    <p:extLst>
      <p:ext uri="{BB962C8B-B14F-4D97-AF65-F5344CB8AC3E}">
        <p14:creationId xmlns="" xmlns:p14="http://schemas.microsoft.com/office/powerpoint/2010/main" val="345625607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0" y="914400"/>
            <a:ext cx="1352755" cy="924475"/>
          </a:xfrm>
        </p:spPr>
        <p:txBody>
          <a:bodyPr/>
          <a:lstStyle/>
          <a:p>
            <a:endParaRPr lang="en-IN" dirty="0"/>
          </a:p>
        </p:txBody>
      </p:sp>
      <p:sp>
        <p:nvSpPr>
          <p:cNvPr id="3" name="Content Placeholder 2"/>
          <p:cNvSpPr>
            <a:spLocks noGrp="1"/>
          </p:cNvSpPr>
          <p:nvPr>
            <p:ph idx="1"/>
          </p:nvPr>
        </p:nvSpPr>
        <p:spPr>
          <a:xfrm>
            <a:off x="609600" y="457200"/>
            <a:ext cx="7772399" cy="6655905"/>
          </a:xfrm>
        </p:spPr>
        <p:txBody>
          <a:bodyPr>
            <a:normAutofit/>
          </a:bodyPr>
          <a:lstStyle/>
          <a:p>
            <a:r>
              <a:rPr lang="en-IN" sz="2400" dirty="0" smtClean="0">
                <a:solidFill>
                  <a:schemeClr val="tx1"/>
                </a:solidFill>
                <a:latin typeface="+mj-lt"/>
              </a:rPr>
              <a:t>The </a:t>
            </a:r>
            <a:r>
              <a:rPr lang="en-IN" sz="2400" dirty="0">
                <a:solidFill>
                  <a:schemeClr val="tx1"/>
                </a:solidFill>
                <a:latin typeface="+mj-lt"/>
              </a:rPr>
              <a:t>patient is instructed to avoid letting anything, including eyeglasses, rest on the nose for at least 4 weeks. </a:t>
            </a:r>
            <a:endParaRPr lang="en-IN" sz="2400" dirty="0" smtClean="0">
              <a:solidFill>
                <a:schemeClr val="tx1"/>
              </a:solidFill>
              <a:latin typeface="+mj-lt"/>
            </a:endParaRPr>
          </a:p>
          <a:p>
            <a:r>
              <a:rPr lang="en-IN" sz="2400" dirty="0" smtClean="0">
                <a:solidFill>
                  <a:schemeClr val="tx1"/>
                </a:solidFill>
                <a:latin typeface="+mj-lt"/>
              </a:rPr>
              <a:t>Restrict </a:t>
            </a:r>
            <a:r>
              <a:rPr lang="en-IN" sz="2400" dirty="0">
                <a:solidFill>
                  <a:schemeClr val="tx1"/>
                </a:solidFill>
                <a:latin typeface="+mj-lt"/>
              </a:rPr>
              <a:t>the patient's activity for 3 weeks postoperatively, after which the patient can gradually resume normal activity.</a:t>
            </a:r>
          </a:p>
          <a:p>
            <a:r>
              <a:rPr lang="en-IN" sz="2400" dirty="0">
                <a:solidFill>
                  <a:schemeClr val="tx1"/>
                </a:solidFill>
                <a:latin typeface="+mj-lt"/>
              </a:rPr>
              <a:t> Any contact sports or activities that may cause direct trauma to the nose are prohibited for at least 4 to 6 weeks after surgery. </a:t>
            </a:r>
          </a:p>
          <a:p>
            <a:r>
              <a:rPr lang="en-IN" sz="2400" dirty="0">
                <a:solidFill>
                  <a:schemeClr val="tx1"/>
                </a:solidFill>
                <a:latin typeface="+mj-lt"/>
              </a:rPr>
              <a:t>Follow the patient at postoperative months 3, 6, and 12, and then annually thereafter.</a:t>
            </a:r>
          </a:p>
          <a:p>
            <a:endParaRPr lang="en-IN" dirty="0"/>
          </a:p>
          <a:p>
            <a:endParaRPr lang="en-IN" dirty="0"/>
          </a:p>
        </p:txBody>
      </p:sp>
    </p:spTree>
    <p:extLst>
      <p:ext uri="{BB962C8B-B14F-4D97-AF65-F5344CB8AC3E}">
        <p14:creationId xmlns="" xmlns:p14="http://schemas.microsoft.com/office/powerpoint/2010/main" val="1704489230"/>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125113" cy="924475"/>
          </a:xfrm>
        </p:spPr>
        <p:txBody>
          <a:bodyPr/>
          <a:lstStyle/>
          <a:p>
            <a:r>
              <a:rPr lang="en-US" sz="3600" b="1" dirty="0" smtClean="0">
                <a:solidFill>
                  <a:schemeClr val="tx1"/>
                </a:solidFill>
              </a:rPr>
              <a:t>Complication</a:t>
            </a:r>
            <a:endParaRPr lang="en-US" sz="3600" b="1" dirty="0">
              <a:solidFill>
                <a:schemeClr val="tx1"/>
              </a:solidFill>
            </a:endParaRPr>
          </a:p>
        </p:txBody>
      </p:sp>
      <p:sp>
        <p:nvSpPr>
          <p:cNvPr id="3" name="Content Placeholder 2"/>
          <p:cNvSpPr>
            <a:spLocks noGrp="1"/>
          </p:cNvSpPr>
          <p:nvPr>
            <p:ph idx="1"/>
          </p:nvPr>
        </p:nvSpPr>
        <p:spPr>
          <a:xfrm>
            <a:off x="1009443" y="1371600"/>
            <a:ext cx="7125112" cy="5029200"/>
          </a:xfrm>
        </p:spPr>
        <p:txBody>
          <a:bodyPr>
            <a:normAutofit lnSpcReduction="10000"/>
          </a:bodyPr>
          <a:lstStyle/>
          <a:p>
            <a:r>
              <a:rPr lang="en-US" sz="2400" dirty="0" smtClean="0">
                <a:solidFill>
                  <a:schemeClr val="tx1"/>
                </a:solidFill>
                <a:latin typeface="+mj-lt"/>
              </a:rPr>
              <a:t>Skin Necrosis</a:t>
            </a:r>
          </a:p>
          <a:p>
            <a:r>
              <a:rPr lang="en-US" sz="2400" dirty="0" err="1" smtClean="0">
                <a:solidFill>
                  <a:schemeClr val="tx1"/>
                </a:solidFill>
                <a:latin typeface="+mj-lt"/>
              </a:rPr>
              <a:t>Alar</a:t>
            </a:r>
            <a:r>
              <a:rPr lang="en-US" sz="2400" dirty="0" smtClean="0">
                <a:solidFill>
                  <a:schemeClr val="tx1"/>
                </a:solidFill>
                <a:latin typeface="+mj-lt"/>
              </a:rPr>
              <a:t> Collapse and </a:t>
            </a:r>
            <a:r>
              <a:rPr lang="en-US" sz="2400" dirty="0" err="1" smtClean="0">
                <a:solidFill>
                  <a:schemeClr val="tx1"/>
                </a:solidFill>
                <a:latin typeface="+mj-lt"/>
              </a:rPr>
              <a:t>Alar</a:t>
            </a:r>
            <a:r>
              <a:rPr lang="en-US" sz="2400" dirty="0" smtClean="0">
                <a:solidFill>
                  <a:schemeClr val="tx1"/>
                </a:solidFill>
                <a:latin typeface="+mj-lt"/>
              </a:rPr>
              <a:t> Retraction:- Due to loss of architectural shape or integrity of the lateral </a:t>
            </a:r>
            <a:r>
              <a:rPr lang="en-US" sz="2400" dirty="0" err="1" smtClean="0">
                <a:solidFill>
                  <a:schemeClr val="tx1"/>
                </a:solidFill>
                <a:latin typeface="+mj-lt"/>
              </a:rPr>
              <a:t>crus</a:t>
            </a:r>
            <a:endParaRPr lang="en-US" sz="2400" dirty="0" smtClean="0">
              <a:solidFill>
                <a:schemeClr val="tx1"/>
              </a:solidFill>
              <a:latin typeface="+mj-lt"/>
            </a:endParaRPr>
          </a:p>
          <a:p>
            <a:r>
              <a:rPr lang="en-US" sz="2400" dirty="0" err="1" smtClean="0">
                <a:solidFill>
                  <a:schemeClr val="tx1"/>
                </a:solidFill>
                <a:latin typeface="+mj-lt"/>
              </a:rPr>
              <a:t>Supratip</a:t>
            </a:r>
            <a:r>
              <a:rPr lang="en-US" sz="2400" dirty="0" smtClean="0">
                <a:solidFill>
                  <a:schemeClr val="tx1"/>
                </a:solidFill>
                <a:latin typeface="+mj-lt"/>
              </a:rPr>
              <a:t> Deformity</a:t>
            </a:r>
          </a:p>
          <a:p>
            <a:pPr>
              <a:buFont typeface="+mj-lt"/>
              <a:buAutoNum type="arabicPeriod"/>
            </a:pPr>
            <a:r>
              <a:rPr lang="en-US" sz="2400" dirty="0" smtClean="0">
                <a:solidFill>
                  <a:schemeClr val="tx1"/>
                </a:solidFill>
                <a:latin typeface="+mj-lt"/>
              </a:rPr>
              <a:t>Early:- </a:t>
            </a:r>
            <a:r>
              <a:rPr lang="en-US" sz="2400" dirty="0" err="1" smtClean="0">
                <a:solidFill>
                  <a:schemeClr val="tx1"/>
                </a:solidFill>
                <a:latin typeface="+mj-lt"/>
              </a:rPr>
              <a:t>Odema</a:t>
            </a:r>
            <a:endParaRPr lang="en-US" sz="2400" dirty="0" smtClean="0">
              <a:solidFill>
                <a:schemeClr val="tx1"/>
              </a:solidFill>
              <a:latin typeface="+mj-lt"/>
            </a:endParaRPr>
          </a:p>
          <a:p>
            <a:pPr>
              <a:buFont typeface="+mj-lt"/>
              <a:buAutoNum type="arabicPeriod"/>
            </a:pPr>
            <a:r>
              <a:rPr lang="en-US" sz="2400" dirty="0" smtClean="0">
                <a:solidFill>
                  <a:schemeClr val="tx1"/>
                </a:solidFill>
                <a:latin typeface="+mj-lt"/>
              </a:rPr>
              <a:t>Late:- </a:t>
            </a:r>
            <a:r>
              <a:rPr lang="en-US" sz="2400" dirty="0" err="1" smtClean="0">
                <a:solidFill>
                  <a:schemeClr val="tx1"/>
                </a:solidFill>
                <a:latin typeface="+mj-lt"/>
              </a:rPr>
              <a:t>Supratip</a:t>
            </a:r>
            <a:r>
              <a:rPr lang="en-US" sz="2400" dirty="0" smtClean="0">
                <a:solidFill>
                  <a:schemeClr val="tx1"/>
                </a:solidFill>
                <a:latin typeface="+mj-lt"/>
              </a:rPr>
              <a:t> fullness and thickness k/a </a:t>
            </a:r>
            <a:r>
              <a:rPr lang="en-US" sz="2400" b="1" dirty="0" smtClean="0">
                <a:solidFill>
                  <a:srgbClr val="C00000"/>
                </a:solidFill>
                <a:latin typeface="+mj-lt"/>
              </a:rPr>
              <a:t>Polly beak deformity </a:t>
            </a:r>
          </a:p>
          <a:p>
            <a:pPr>
              <a:buNone/>
            </a:pPr>
            <a:r>
              <a:rPr lang="en-US" sz="2400" dirty="0" smtClean="0">
                <a:solidFill>
                  <a:schemeClr val="tx1"/>
                </a:solidFill>
                <a:latin typeface="+mj-lt"/>
              </a:rPr>
              <a:t>   -- </a:t>
            </a:r>
            <a:r>
              <a:rPr lang="en-US" sz="2400" dirty="0" err="1" smtClean="0">
                <a:solidFill>
                  <a:schemeClr val="tx1"/>
                </a:solidFill>
                <a:latin typeface="+mj-lt"/>
              </a:rPr>
              <a:t>Manifestesd</a:t>
            </a:r>
            <a:r>
              <a:rPr lang="en-US" sz="2400" dirty="0" smtClean="0">
                <a:solidFill>
                  <a:schemeClr val="tx1"/>
                </a:solidFill>
                <a:latin typeface="+mj-lt"/>
              </a:rPr>
              <a:t> as pronounced dorsal convexity in </a:t>
            </a:r>
            <a:r>
              <a:rPr lang="en-US" sz="2400" dirty="0" err="1" smtClean="0">
                <a:solidFill>
                  <a:schemeClr val="tx1"/>
                </a:solidFill>
                <a:latin typeface="+mj-lt"/>
              </a:rPr>
              <a:t>supratip</a:t>
            </a:r>
            <a:r>
              <a:rPr lang="en-US" sz="2400" dirty="0" smtClean="0">
                <a:solidFill>
                  <a:schemeClr val="tx1"/>
                </a:solidFill>
                <a:latin typeface="+mj-lt"/>
              </a:rPr>
              <a:t> area</a:t>
            </a:r>
          </a:p>
          <a:p>
            <a:pPr>
              <a:buNone/>
            </a:pPr>
            <a:r>
              <a:rPr lang="en-US" sz="2400" dirty="0" smtClean="0">
                <a:solidFill>
                  <a:schemeClr val="tx1"/>
                </a:solidFill>
                <a:latin typeface="+mj-lt"/>
              </a:rPr>
              <a:t>    -- It is due to over resection of cartilage</a:t>
            </a:r>
          </a:p>
          <a:p>
            <a:pPr>
              <a:buNone/>
            </a:pPr>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609600" y="533400"/>
            <a:ext cx="3810000" cy="2062103"/>
          </a:xfrm>
          <a:prstGeom prst="rect">
            <a:avLst/>
          </a:prstGeom>
          <a:solidFill>
            <a:schemeClr val="bg2"/>
          </a:solidFill>
          <a:ln w="12700">
            <a:noFill/>
            <a:miter lim="800000"/>
            <a:headEnd/>
            <a:tailEnd/>
          </a:ln>
          <a:effectLst/>
        </p:spPr>
        <p:txBody>
          <a:bodyPr wrap="square">
            <a:spAutoFit/>
          </a:bodyPr>
          <a:lstStyle/>
          <a:p>
            <a:r>
              <a:rPr lang="en-US" sz="3200" dirty="0">
                <a:solidFill>
                  <a:srgbClr val="FF6600"/>
                </a:solidFill>
                <a:latin typeface="Copperplate Gothic Bold" pitchFamily="34" charset="0"/>
              </a:rPr>
              <a:t>A HAPPY AND </a:t>
            </a:r>
          </a:p>
          <a:p>
            <a:r>
              <a:rPr lang="en-US" sz="3200" dirty="0">
                <a:solidFill>
                  <a:srgbClr val="FF6600"/>
                </a:solidFill>
                <a:latin typeface="Copperplate Gothic Bold" pitchFamily="34" charset="0"/>
              </a:rPr>
              <a:t>SATISFIED PT.</a:t>
            </a:r>
          </a:p>
          <a:p>
            <a:r>
              <a:rPr lang="en-US" sz="3200" dirty="0">
                <a:solidFill>
                  <a:srgbClr val="FF6600"/>
                </a:solidFill>
                <a:latin typeface="Copperplate Gothic Bold" pitchFamily="34" charset="0"/>
              </a:rPr>
              <a:t>A REWARD TO</a:t>
            </a:r>
          </a:p>
          <a:p>
            <a:r>
              <a:rPr lang="en-US" sz="3200" dirty="0">
                <a:solidFill>
                  <a:srgbClr val="FF6600"/>
                </a:solidFill>
                <a:latin typeface="Copperplate Gothic Bold" pitchFamily="34" charset="0"/>
              </a:rPr>
              <a:t>CHERISH </a:t>
            </a:r>
            <a:endParaRPr lang="en-GB" sz="3200" dirty="0">
              <a:solidFill>
                <a:srgbClr val="FF6600"/>
              </a:solidFill>
              <a:latin typeface="Copperplate Gothic Bold" pitchFamily="34" charset="0"/>
            </a:endParaRPr>
          </a:p>
        </p:txBody>
      </p:sp>
      <p:sp>
        <p:nvSpPr>
          <p:cNvPr id="7" name="Rectangle 3"/>
          <p:cNvSpPr txBox="1">
            <a:spLocks noChangeArrowheads="1"/>
          </p:cNvSpPr>
          <p:nvPr/>
        </p:nvSpPr>
        <p:spPr>
          <a:xfrm>
            <a:off x="4267200" y="3276600"/>
            <a:ext cx="4191000" cy="3048000"/>
          </a:xfrm>
          <a:prstGeom prst="rect">
            <a:avLst/>
          </a:prstGeom>
          <a:gradFill rotWithShape="0">
            <a:gsLst>
              <a:gs pos="0">
                <a:srgbClr val="FF3300"/>
              </a:gs>
              <a:gs pos="100000">
                <a:srgbClr val="FF3300">
                  <a:gamma/>
                  <a:tint val="0"/>
                  <a:invGamma/>
                </a:srgbClr>
              </a:gs>
            </a:gsLst>
            <a:path path="shape">
              <a:fillToRect l="50000" t="50000" r="50000" b="50000"/>
            </a:path>
          </a:gradFill>
          <a:ln/>
        </p:spPr>
        <p:txBody>
          <a:bodyPr lIns="90488" tIns="44450" rIns="90488" bIns="44450">
            <a:normAutofit fontScale="92500" lnSpcReduction="10000"/>
          </a:bodyPr>
          <a:lstStyle/>
          <a:p>
            <a:pPr marL="342900" marR="0" lvl="0" indent="-342900" algn="ctr" defTabSz="457200" rtl="0" eaLnBrk="1" fontAlgn="auto" latinLnBrk="0" hangingPunct="1">
              <a:lnSpc>
                <a:spcPct val="90000"/>
              </a:lnSpc>
              <a:spcBef>
                <a:spcPct val="60000"/>
              </a:spcBef>
              <a:spcAft>
                <a:spcPts val="600"/>
              </a:spcAft>
              <a:buClr>
                <a:schemeClr val="tx1">
                  <a:lumMod val="75000"/>
                  <a:lumOff val="25000"/>
                </a:schemeClr>
              </a:buClr>
              <a:buSzTx/>
              <a:buFont typeface="Wingdings" pitchFamily="2" charset="2"/>
              <a:buNone/>
              <a:tabLst/>
              <a:defRPr/>
            </a:pPr>
            <a:r>
              <a:rPr kumimoji="0" lang="en-US" sz="5400" b="1" i="0" u="none" strike="noStrike" kern="1200" cap="none" spc="0" normalizeH="0" baseline="0" noProof="0" smtClean="0">
                <a:ln>
                  <a:noFill/>
                </a:ln>
                <a:solidFill>
                  <a:schemeClr val="hlink"/>
                </a:solidFill>
                <a:effectLst>
                  <a:outerShdw blurRad="38100" dist="38100" dir="2700000" algn="tl">
                    <a:srgbClr val="000000"/>
                  </a:outerShdw>
                </a:effectLst>
                <a:uLnTx/>
                <a:uFillTx/>
                <a:latin typeface="Futura XBlkIt BT" pitchFamily="34" charset="0"/>
                <a:ea typeface="+mn-ea"/>
                <a:cs typeface="+mn-cs"/>
              </a:rPr>
              <a:t>THANK YOU</a:t>
            </a:r>
          </a:p>
          <a:p>
            <a:pPr marL="342900" marR="0" lvl="0" indent="-342900" algn="ctr" defTabSz="457200" rtl="0" eaLnBrk="1" fontAlgn="auto" latinLnBrk="0" hangingPunct="1">
              <a:lnSpc>
                <a:spcPct val="90000"/>
              </a:lnSpc>
              <a:spcBef>
                <a:spcPct val="60000"/>
              </a:spcBef>
              <a:spcAft>
                <a:spcPts val="600"/>
              </a:spcAft>
              <a:buClr>
                <a:schemeClr val="tx1">
                  <a:lumMod val="75000"/>
                  <a:lumOff val="25000"/>
                </a:schemeClr>
              </a:buClr>
              <a:buSzTx/>
              <a:buFont typeface="Wingdings" pitchFamily="2" charset="2"/>
              <a:buNone/>
              <a:tabLst/>
              <a:defRPr/>
            </a:pPr>
            <a:r>
              <a:rPr kumimoji="0" lang="en-US" sz="5400" b="1" i="0" u="none" strike="noStrike" kern="1200" cap="none" spc="0" normalizeH="0" baseline="0" noProof="0" smtClean="0">
                <a:ln>
                  <a:noFill/>
                </a:ln>
                <a:solidFill>
                  <a:schemeClr val="hlink"/>
                </a:solidFill>
                <a:effectLst>
                  <a:outerShdw blurRad="38100" dist="38100" dir="2700000" algn="tl">
                    <a:srgbClr val="000000"/>
                  </a:outerShdw>
                </a:effectLst>
                <a:uLnTx/>
                <a:uFillTx/>
                <a:latin typeface="Futura XBlkIt BT" pitchFamily="34" charset="0"/>
                <a:ea typeface="+mn-ea"/>
                <a:cs typeface="+mn-cs"/>
              </a:rPr>
              <a:t>FOR</a:t>
            </a:r>
          </a:p>
          <a:p>
            <a:pPr marL="342900" marR="0" lvl="0" indent="-342900" algn="ctr" defTabSz="457200" rtl="0" eaLnBrk="1" fontAlgn="auto" latinLnBrk="0" hangingPunct="1">
              <a:lnSpc>
                <a:spcPct val="90000"/>
              </a:lnSpc>
              <a:spcBef>
                <a:spcPct val="60000"/>
              </a:spcBef>
              <a:spcAft>
                <a:spcPts val="600"/>
              </a:spcAft>
              <a:buClr>
                <a:schemeClr val="tx1">
                  <a:lumMod val="75000"/>
                  <a:lumOff val="25000"/>
                </a:schemeClr>
              </a:buClr>
              <a:buSzTx/>
              <a:buFont typeface="Wingdings" pitchFamily="2" charset="2"/>
              <a:buNone/>
              <a:tabLst/>
              <a:defRPr/>
            </a:pPr>
            <a:r>
              <a:rPr kumimoji="0" lang="en-US" sz="5400" b="1" i="0" u="none" strike="noStrike" kern="1200" cap="none" spc="0" normalizeH="0" baseline="0" noProof="0" smtClean="0">
                <a:ln>
                  <a:noFill/>
                </a:ln>
                <a:solidFill>
                  <a:schemeClr val="hlink"/>
                </a:solidFill>
                <a:effectLst>
                  <a:outerShdw blurRad="38100" dist="38100" dir="2700000" algn="tl">
                    <a:srgbClr val="000000"/>
                  </a:outerShdw>
                </a:effectLst>
                <a:uLnTx/>
                <a:uFillTx/>
                <a:latin typeface="Futura XBlkIt BT" pitchFamily="34" charset="0"/>
                <a:ea typeface="+mn-ea"/>
                <a:cs typeface="+mn-cs"/>
              </a:rPr>
              <a:t>ATTENTION</a:t>
            </a:r>
            <a:endParaRPr kumimoji="0" lang="en-US" sz="5400" b="1" i="0" u="none" strike="noStrike" kern="1200" cap="none" spc="0" normalizeH="0" baseline="0" noProof="0" dirty="0">
              <a:ln>
                <a:noFill/>
              </a:ln>
              <a:solidFill>
                <a:schemeClr val="hlink"/>
              </a:solidFill>
              <a:effectLst>
                <a:outerShdw blurRad="38100" dist="38100" dir="2700000" algn="tl">
                  <a:srgbClr val="000000"/>
                </a:outerShdw>
              </a:effectLst>
              <a:uLnTx/>
              <a:uFillTx/>
              <a:latin typeface="Futura XBlkIt BT" pitchFamily="34" charset="0"/>
              <a:ea typeface="+mn-ea"/>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125113" cy="924475"/>
          </a:xfrm>
        </p:spPr>
        <p:txBody>
          <a:bodyPr/>
          <a:lstStyle/>
          <a:p>
            <a:r>
              <a:rPr lang="en-IN" sz="3600" b="1" dirty="0" err="1">
                <a:solidFill>
                  <a:schemeClr val="tx1"/>
                </a:solidFill>
              </a:rPr>
              <a:t>Nasofacial</a:t>
            </a:r>
            <a:r>
              <a:rPr lang="en-IN" sz="3600" b="1" dirty="0">
                <a:solidFill>
                  <a:schemeClr val="tx1"/>
                </a:solidFill>
              </a:rPr>
              <a:t> Analysis</a:t>
            </a:r>
            <a:r>
              <a:rPr lang="en-IN" dirty="0"/>
              <a:t/>
            </a:r>
            <a:br>
              <a:rPr lang="en-IN" dirty="0"/>
            </a:br>
            <a:endParaRPr lang="en-IN" dirty="0"/>
          </a:p>
        </p:txBody>
      </p:sp>
      <p:sp>
        <p:nvSpPr>
          <p:cNvPr id="3" name="Content Placeholder 2"/>
          <p:cNvSpPr>
            <a:spLocks noGrp="1"/>
          </p:cNvSpPr>
          <p:nvPr>
            <p:ph idx="1"/>
          </p:nvPr>
        </p:nvSpPr>
        <p:spPr>
          <a:xfrm>
            <a:off x="457200" y="1828801"/>
            <a:ext cx="8077200" cy="5029199"/>
          </a:xfrm>
        </p:spPr>
        <p:txBody>
          <a:bodyPr>
            <a:normAutofit lnSpcReduction="10000"/>
          </a:bodyPr>
          <a:lstStyle/>
          <a:p>
            <a:r>
              <a:rPr lang="en-IN" sz="2400" dirty="0">
                <a:solidFill>
                  <a:schemeClr val="tx1"/>
                </a:solidFill>
                <a:latin typeface="+mj-lt"/>
              </a:rPr>
              <a:t>Accurate, systematic, and thorough </a:t>
            </a:r>
            <a:r>
              <a:rPr lang="en-IN" sz="2400" dirty="0" err="1">
                <a:solidFill>
                  <a:schemeClr val="tx1"/>
                </a:solidFill>
                <a:latin typeface="+mj-lt"/>
              </a:rPr>
              <a:t>nasofacial</a:t>
            </a:r>
            <a:r>
              <a:rPr lang="en-IN" sz="2400" dirty="0">
                <a:solidFill>
                  <a:schemeClr val="tx1"/>
                </a:solidFill>
                <a:latin typeface="+mj-lt"/>
              </a:rPr>
              <a:t> analysis is </a:t>
            </a:r>
            <a:r>
              <a:rPr lang="en-IN" sz="2400" b="1" dirty="0">
                <a:solidFill>
                  <a:srgbClr val="990033"/>
                </a:solidFill>
                <a:latin typeface="+mj-lt"/>
              </a:rPr>
              <a:t>C</a:t>
            </a:r>
            <a:r>
              <a:rPr lang="en-IN" sz="2400" b="1" dirty="0" smtClean="0">
                <a:solidFill>
                  <a:srgbClr val="990033"/>
                </a:solidFill>
                <a:latin typeface="+mj-lt"/>
              </a:rPr>
              <a:t>ritical</a:t>
            </a:r>
            <a:r>
              <a:rPr lang="en-IN" sz="2400" dirty="0" smtClean="0">
                <a:solidFill>
                  <a:schemeClr val="tx1"/>
                </a:solidFill>
                <a:latin typeface="+mj-lt"/>
              </a:rPr>
              <a:t> </a:t>
            </a:r>
            <a:r>
              <a:rPr lang="en-IN" sz="2400" dirty="0">
                <a:solidFill>
                  <a:schemeClr val="tx1"/>
                </a:solidFill>
                <a:latin typeface="+mj-lt"/>
              </a:rPr>
              <a:t>in determining the subsequent operative plan</a:t>
            </a:r>
            <a:r>
              <a:rPr lang="en-IN" sz="2400" dirty="0" smtClean="0">
                <a:solidFill>
                  <a:schemeClr val="tx1"/>
                </a:solidFill>
                <a:latin typeface="+mj-lt"/>
              </a:rPr>
              <a:t>.</a:t>
            </a:r>
          </a:p>
          <a:p>
            <a:r>
              <a:rPr lang="en-IN" sz="2400" dirty="0" smtClean="0">
                <a:solidFill>
                  <a:schemeClr val="tx1"/>
                </a:solidFill>
                <a:latin typeface="+mj-lt"/>
              </a:rPr>
              <a:t> </a:t>
            </a:r>
            <a:r>
              <a:rPr lang="en-IN" sz="2400" dirty="0">
                <a:solidFill>
                  <a:schemeClr val="tx1"/>
                </a:solidFill>
                <a:latin typeface="+mj-lt"/>
              </a:rPr>
              <a:t>The nose must not only be looked at in isolation, but also with </a:t>
            </a:r>
            <a:r>
              <a:rPr lang="en-IN" sz="2400" b="1" dirty="0">
                <a:solidFill>
                  <a:srgbClr val="990033"/>
                </a:solidFill>
                <a:latin typeface="+mj-lt"/>
              </a:rPr>
              <a:t>R</a:t>
            </a:r>
            <a:r>
              <a:rPr lang="en-IN" sz="2400" b="1" dirty="0" smtClean="0">
                <a:solidFill>
                  <a:srgbClr val="990033"/>
                </a:solidFill>
                <a:latin typeface="+mj-lt"/>
              </a:rPr>
              <a:t>espect </a:t>
            </a:r>
            <a:r>
              <a:rPr lang="en-IN" sz="2400" b="1" dirty="0">
                <a:solidFill>
                  <a:srgbClr val="990033"/>
                </a:solidFill>
                <a:latin typeface="+mj-lt"/>
              </a:rPr>
              <a:t>to the rest of the face</a:t>
            </a:r>
            <a:r>
              <a:rPr lang="en-IN" sz="2400" dirty="0">
                <a:solidFill>
                  <a:schemeClr val="tx1"/>
                </a:solidFill>
                <a:latin typeface="+mj-lt"/>
              </a:rPr>
              <a:t>, in order to create or preserve overall facial balance and harmony</a:t>
            </a:r>
            <a:r>
              <a:rPr lang="en-IN" sz="2400" dirty="0" smtClean="0">
                <a:solidFill>
                  <a:schemeClr val="tx1"/>
                </a:solidFill>
                <a:latin typeface="+mj-lt"/>
              </a:rPr>
              <a:t>.</a:t>
            </a:r>
          </a:p>
          <a:p>
            <a:r>
              <a:rPr lang="en-IN" sz="2400" dirty="0" smtClean="0">
                <a:solidFill>
                  <a:schemeClr val="tx1"/>
                </a:solidFill>
                <a:latin typeface="+mj-lt"/>
              </a:rPr>
              <a:t> </a:t>
            </a:r>
            <a:r>
              <a:rPr lang="en-IN" sz="2400" dirty="0">
                <a:solidFill>
                  <a:schemeClr val="tx1"/>
                </a:solidFill>
                <a:latin typeface="+mj-lt"/>
              </a:rPr>
              <a:t>It is also necessary to evaluate the patient preoperatively for any natural </a:t>
            </a:r>
            <a:r>
              <a:rPr lang="en-IN" sz="2400" b="1" dirty="0">
                <a:solidFill>
                  <a:srgbClr val="990033"/>
                </a:solidFill>
                <a:latin typeface="+mj-lt"/>
              </a:rPr>
              <a:t>F</a:t>
            </a:r>
            <a:r>
              <a:rPr lang="en-IN" sz="2400" b="1" dirty="0" smtClean="0">
                <a:solidFill>
                  <a:srgbClr val="990033"/>
                </a:solidFill>
                <a:latin typeface="+mj-lt"/>
              </a:rPr>
              <a:t>acial </a:t>
            </a:r>
            <a:r>
              <a:rPr lang="en-IN" sz="2400" b="1" dirty="0">
                <a:solidFill>
                  <a:srgbClr val="990033"/>
                </a:solidFill>
                <a:latin typeface="+mj-lt"/>
              </a:rPr>
              <a:t>asymmetries </a:t>
            </a:r>
            <a:r>
              <a:rPr lang="en-IN" sz="2400" dirty="0">
                <a:solidFill>
                  <a:schemeClr val="tx1"/>
                </a:solidFill>
                <a:latin typeface="+mj-lt"/>
              </a:rPr>
              <a:t>so that the patient gains a better understanding of exactly what was present before any operative intervention</a:t>
            </a:r>
            <a:r>
              <a:rPr lang="en-IN" sz="2400" dirty="0" smtClean="0">
                <a:solidFill>
                  <a:schemeClr val="tx1"/>
                </a:solidFill>
                <a:latin typeface="+mj-lt"/>
              </a:rPr>
              <a:t>.</a:t>
            </a:r>
          </a:p>
          <a:p>
            <a:r>
              <a:rPr lang="en-IN" sz="2400" dirty="0">
                <a:solidFill>
                  <a:schemeClr val="tx1"/>
                </a:solidFill>
                <a:latin typeface="+mj-lt"/>
              </a:rPr>
              <a:t>These are generally for the </a:t>
            </a:r>
            <a:r>
              <a:rPr lang="en-IN" sz="2400" b="1" dirty="0" smtClean="0">
                <a:solidFill>
                  <a:srgbClr val="990033"/>
                </a:solidFill>
                <a:latin typeface="+mj-lt"/>
              </a:rPr>
              <a:t>White </a:t>
            </a:r>
            <a:r>
              <a:rPr lang="en-IN" sz="2400" b="1" dirty="0">
                <a:solidFill>
                  <a:srgbClr val="990033"/>
                </a:solidFill>
                <a:latin typeface="+mj-lt"/>
              </a:rPr>
              <a:t>F</a:t>
            </a:r>
            <a:r>
              <a:rPr lang="en-IN" sz="2400" b="1" dirty="0" smtClean="0">
                <a:solidFill>
                  <a:srgbClr val="990033"/>
                </a:solidFill>
                <a:latin typeface="+mj-lt"/>
              </a:rPr>
              <a:t>emale</a:t>
            </a:r>
            <a:r>
              <a:rPr lang="en-IN" sz="2400" dirty="0">
                <a:solidFill>
                  <a:schemeClr val="tx1"/>
                </a:solidFill>
                <a:latin typeface="+mj-lt"/>
              </a:rPr>
              <a:t>, but can be modified depending on the ethnicity and gender of the patient </a:t>
            </a:r>
            <a:r>
              <a:rPr lang="en-IN" sz="2400" dirty="0">
                <a:solidFill>
                  <a:schemeClr val="tx1"/>
                </a:solidFill>
              </a:rPr>
              <a:t>.</a:t>
            </a:r>
          </a:p>
          <a:p>
            <a:endParaRPr lang="en-IN" sz="2400" dirty="0">
              <a:solidFill>
                <a:schemeClr val="tx1"/>
              </a:solidFill>
              <a:latin typeface="+mj-lt"/>
            </a:endParaRPr>
          </a:p>
          <a:p>
            <a:endParaRPr lang="en-IN" dirty="0"/>
          </a:p>
        </p:txBody>
      </p:sp>
    </p:spTree>
    <p:extLst>
      <p:ext uri="{BB962C8B-B14F-4D97-AF65-F5344CB8AC3E}">
        <p14:creationId xmlns="" xmlns:p14="http://schemas.microsoft.com/office/powerpoint/2010/main" val="110050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44200" y="1524000"/>
            <a:ext cx="190913" cy="924475"/>
          </a:xfrm>
        </p:spPr>
        <p:txBody>
          <a:bodyPr/>
          <a:lstStyle/>
          <a:p>
            <a:endParaRPr lang="en-IN" dirty="0"/>
          </a:p>
        </p:txBody>
      </p:sp>
      <p:sp>
        <p:nvSpPr>
          <p:cNvPr id="3" name="Content Placeholder 2"/>
          <p:cNvSpPr>
            <a:spLocks noGrp="1"/>
          </p:cNvSpPr>
          <p:nvPr>
            <p:ph idx="1"/>
          </p:nvPr>
        </p:nvSpPr>
        <p:spPr>
          <a:xfrm>
            <a:off x="381000" y="838200"/>
            <a:ext cx="8153400" cy="5867399"/>
          </a:xfrm>
        </p:spPr>
        <p:txBody>
          <a:bodyPr>
            <a:normAutofit/>
          </a:bodyPr>
          <a:lstStyle/>
          <a:p>
            <a:r>
              <a:rPr lang="en-IN" sz="2400" dirty="0" smtClean="0">
                <a:solidFill>
                  <a:schemeClr val="tx1"/>
                </a:solidFill>
                <a:latin typeface="+mj-lt"/>
              </a:rPr>
              <a:t>It </a:t>
            </a:r>
            <a:r>
              <a:rPr lang="en-IN" sz="2400" dirty="0">
                <a:solidFill>
                  <a:schemeClr val="tx1"/>
                </a:solidFill>
                <a:latin typeface="+mj-lt"/>
              </a:rPr>
              <a:t>is important to remember that these proportions are </a:t>
            </a:r>
            <a:r>
              <a:rPr lang="en-IN" sz="2400" b="1" dirty="0">
                <a:solidFill>
                  <a:srgbClr val="990033"/>
                </a:solidFill>
                <a:latin typeface="+mj-lt"/>
              </a:rPr>
              <a:t>G</a:t>
            </a:r>
            <a:r>
              <a:rPr lang="en-IN" sz="2400" b="1" dirty="0" smtClean="0">
                <a:solidFill>
                  <a:srgbClr val="990033"/>
                </a:solidFill>
                <a:latin typeface="+mj-lt"/>
              </a:rPr>
              <a:t>eneral </a:t>
            </a:r>
            <a:r>
              <a:rPr lang="en-IN" sz="2400" b="1" dirty="0">
                <a:solidFill>
                  <a:srgbClr val="990033"/>
                </a:solidFill>
                <a:latin typeface="+mj-lt"/>
              </a:rPr>
              <a:t>G</a:t>
            </a:r>
            <a:r>
              <a:rPr lang="en-IN" sz="2400" b="1" dirty="0" smtClean="0">
                <a:solidFill>
                  <a:srgbClr val="990033"/>
                </a:solidFill>
                <a:latin typeface="+mj-lt"/>
              </a:rPr>
              <a:t>uidelines</a:t>
            </a:r>
            <a:r>
              <a:rPr lang="en-IN" sz="2400" dirty="0">
                <a:solidFill>
                  <a:schemeClr val="tx1"/>
                </a:solidFill>
                <a:latin typeface="+mj-lt"/>
              </a:rPr>
              <a:t>. </a:t>
            </a:r>
            <a:endParaRPr lang="en-IN" sz="2400" dirty="0" smtClean="0">
              <a:solidFill>
                <a:schemeClr val="tx1"/>
              </a:solidFill>
              <a:latin typeface="+mj-lt"/>
            </a:endParaRPr>
          </a:p>
          <a:p>
            <a:r>
              <a:rPr lang="en-IN" sz="2400" dirty="0" smtClean="0">
                <a:solidFill>
                  <a:schemeClr val="tx1"/>
                </a:solidFill>
                <a:latin typeface="+mj-lt"/>
              </a:rPr>
              <a:t>To </a:t>
            </a:r>
            <a:r>
              <a:rPr lang="en-IN" sz="2400" dirty="0">
                <a:solidFill>
                  <a:schemeClr val="tx1"/>
                </a:solidFill>
                <a:latin typeface="+mj-lt"/>
              </a:rPr>
              <a:t>achieve optimal </a:t>
            </a:r>
            <a:r>
              <a:rPr lang="en-IN" sz="2400" dirty="0" err="1">
                <a:solidFill>
                  <a:schemeClr val="tx1"/>
                </a:solidFill>
                <a:latin typeface="+mj-lt"/>
              </a:rPr>
              <a:t>nasofacial</a:t>
            </a:r>
            <a:r>
              <a:rPr lang="en-IN" sz="2400" dirty="0">
                <a:solidFill>
                  <a:schemeClr val="tx1"/>
                </a:solidFill>
                <a:latin typeface="+mj-lt"/>
              </a:rPr>
              <a:t> balance and harmony, each nose should be </a:t>
            </a:r>
            <a:r>
              <a:rPr lang="en-IN" sz="2400" b="1" dirty="0">
                <a:solidFill>
                  <a:srgbClr val="990033"/>
                </a:solidFill>
                <a:latin typeface="+mj-lt"/>
              </a:rPr>
              <a:t>I</a:t>
            </a:r>
            <a:r>
              <a:rPr lang="en-IN" sz="2400" b="1" dirty="0" smtClean="0">
                <a:solidFill>
                  <a:srgbClr val="990033"/>
                </a:solidFill>
                <a:latin typeface="+mj-lt"/>
              </a:rPr>
              <a:t>ndividualized </a:t>
            </a:r>
            <a:r>
              <a:rPr lang="en-IN" sz="2400" b="1" dirty="0">
                <a:solidFill>
                  <a:srgbClr val="990033"/>
                </a:solidFill>
                <a:latin typeface="+mj-lt"/>
              </a:rPr>
              <a:t>to the patient</a:t>
            </a:r>
            <a:r>
              <a:rPr lang="en-IN" sz="2400" dirty="0" smtClean="0">
                <a:solidFill>
                  <a:schemeClr val="tx1"/>
                </a:solidFill>
                <a:latin typeface="+mj-lt"/>
              </a:rPr>
              <a:t>.</a:t>
            </a:r>
          </a:p>
          <a:p>
            <a:r>
              <a:rPr lang="en-IN" sz="2400" dirty="0">
                <a:solidFill>
                  <a:schemeClr val="tx1"/>
                </a:solidFill>
                <a:latin typeface="+mj-lt"/>
              </a:rPr>
              <a:t>The </a:t>
            </a:r>
            <a:r>
              <a:rPr lang="en-IN" sz="2400" b="1" dirty="0">
                <a:solidFill>
                  <a:srgbClr val="990033"/>
                </a:solidFill>
                <a:latin typeface="+mj-lt"/>
              </a:rPr>
              <a:t>S</a:t>
            </a:r>
            <a:r>
              <a:rPr lang="en-IN" sz="2400" b="1" dirty="0" smtClean="0">
                <a:solidFill>
                  <a:srgbClr val="990033"/>
                </a:solidFill>
                <a:latin typeface="+mj-lt"/>
              </a:rPr>
              <a:t>kin</a:t>
            </a:r>
            <a:r>
              <a:rPr lang="en-IN" sz="2400" dirty="0" smtClean="0">
                <a:solidFill>
                  <a:schemeClr val="tx1"/>
                </a:solidFill>
                <a:latin typeface="+mj-lt"/>
              </a:rPr>
              <a:t> </a:t>
            </a:r>
            <a:r>
              <a:rPr lang="en-IN" sz="2400" dirty="0">
                <a:solidFill>
                  <a:schemeClr val="tx1"/>
                </a:solidFill>
                <a:latin typeface="+mj-lt"/>
              </a:rPr>
              <a:t>type, thickness, and texture are evaluated. </a:t>
            </a:r>
          </a:p>
          <a:p>
            <a:r>
              <a:rPr lang="en-IN" sz="2400" dirty="0">
                <a:solidFill>
                  <a:schemeClr val="tx1"/>
                </a:solidFill>
                <a:latin typeface="+mj-lt"/>
              </a:rPr>
              <a:t>This is important because thicker, more sebaceous skin requires more aggressive modification of the underlying osseocartilaginous framework as changes tend to be </a:t>
            </a:r>
            <a:r>
              <a:rPr lang="en-IN" sz="2400" dirty="0" smtClean="0">
                <a:solidFill>
                  <a:schemeClr val="tx1"/>
                </a:solidFill>
                <a:latin typeface="+mj-lt"/>
              </a:rPr>
              <a:t>camouflaged </a:t>
            </a:r>
          </a:p>
          <a:p>
            <a:r>
              <a:rPr lang="en-IN" sz="2400" dirty="0">
                <a:solidFill>
                  <a:schemeClr val="tx1"/>
                </a:solidFill>
                <a:latin typeface="+mj-lt"/>
              </a:rPr>
              <a:t>W</a:t>
            </a:r>
            <a:r>
              <a:rPr lang="en-IN" sz="2400" dirty="0" smtClean="0">
                <a:solidFill>
                  <a:schemeClr val="tx1"/>
                </a:solidFill>
                <a:latin typeface="+mj-lt"/>
              </a:rPr>
              <a:t>hereas </a:t>
            </a:r>
            <a:r>
              <a:rPr lang="en-IN" sz="2400" dirty="0">
                <a:solidFill>
                  <a:schemeClr val="tx1"/>
                </a:solidFill>
                <a:latin typeface="+mj-lt"/>
              </a:rPr>
              <a:t>thinner skin tends to show even minor changes.</a:t>
            </a:r>
          </a:p>
          <a:p>
            <a:endParaRPr lang="en-IN" sz="2400" dirty="0">
              <a:solidFill>
                <a:schemeClr val="tx1"/>
              </a:solidFill>
              <a:latin typeface="+mj-lt"/>
            </a:endParaRPr>
          </a:p>
          <a:p>
            <a:endParaRPr lang="en-IN" dirty="0"/>
          </a:p>
        </p:txBody>
      </p:sp>
    </p:spTree>
    <p:extLst>
      <p:ext uri="{BB962C8B-B14F-4D97-AF65-F5344CB8AC3E}">
        <p14:creationId xmlns="" xmlns:p14="http://schemas.microsoft.com/office/powerpoint/2010/main" val="31198512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sp>
        <p:nvSpPr>
          <p:cNvPr id="3" name="Content Placeholder 2"/>
          <p:cNvSpPr>
            <a:spLocks noGrp="1"/>
          </p:cNvSpPr>
          <p:nvPr>
            <p:ph idx="1"/>
          </p:nvPr>
        </p:nvSpPr>
        <p:spPr>
          <a:xfrm>
            <a:off x="457200" y="457200"/>
            <a:ext cx="8229600" cy="5852160"/>
          </a:xfrm>
        </p:spPr>
        <p:txBody>
          <a:bodyPr/>
          <a:lstStyle/>
          <a:p>
            <a:pPr>
              <a:buNone/>
            </a:pPr>
            <a:r>
              <a:rPr lang="en-US" dirty="0" smtClean="0"/>
              <a:t>	</a:t>
            </a:r>
            <a:r>
              <a:rPr lang="en-US" sz="3600" dirty="0" smtClean="0">
                <a:solidFill>
                  <a:srgbClr val="990033"/>
                </a:solidFill>
                <a:latin typeface="Arial" pitchFamily="34" charset="0"/>
                <a:cs typeface="Arial" pitchFamily="34" charset="0"/>
              </a:rPr>
              <a:t>The nose is the central &amp; most prominent feature of the face; &amp; on its shape, size, &amp; appearance, to a greater degree, depends the relative facial beauty of the person</a:t>
            </a:r>
            <a:endParaRPr lang="en-IN" sz="3600" dirty="0">
              <a:solidFill>
                <a:srgbClr val="990033"/>
              </a:solidFill>
              <a:latin typeface="Arial" pitchFamily="34" charset="0"/>
              <a:cs typeface="Arial" pitchFamily="34" charset="0"/>
            </a:endParaRPr>
          </a:p>
        </p:txBody>
      </p:sp>
    </p:spTree>
    <p:extLst>
      <p:ext uri="{BB962C8B-B14F-4D97-AF65-F5344CB8AC3E}">
        <p14:creationId xmlns="" xmlns:p14="http://schemas.microsoft.com/office/powerpoint/2010/main" val="378587663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0" y="762000"/>
            <a:ext cx="5643602" cy="584182"/>
          </a:xfrm>
        </p:spPr>
        <p:txBody>
          <a:bodyPr>
            <a:normAutofit/>
          </a:bodyPr>
          <a:lstStyle/>
          <a:p>
            <a:endParaRPr lang="en-IN" dirty="0"/>
          </a:p>
        </p:txBody>
      </p:sp>
      <p:sp>
        <p:nvSpPr>
          <p:cNvPr id="5" name="Text Placeholder 4"/>
          <p:cNvSpPr>
            <a:spLocks noGrp="1"/>
          </p:cNvSpPr>
          <p:nvPr>
            <p:ph type="body" sz="half" idx="2"/>
          </p:nvPr>
        </p:nvSpPr>
        <p:spPr>
          <a:xfrm>
            <a:off x="685800" y="304800"/>
            <a:ext cx="4000528" cy="1000132"/>
          </a:xfrm>
        </p:spPr>
        <p:txBody>
          <a:bodyPr>
            <a:normAutofit/>
          </a:bodyPr>
          <a:lstStyle/>
          <a:p>
            <a:r>
              <a:rPr lang="en-US" sz="3600" b="1" dirty="0" smtClean="0">
                <a:solidFill>
                  <a:schemeClr val="tx1"/>
                </a:solidFill>
                <a:latin typeface="+mj-lt"/>
              </a:rPr>
              <a:t>Nasal </a:t>
            </a:r>
            <a:r>
              <a:rPr lang="en-US" sz="3600" b="1" dirty="0">
                <a:solidFill>
                  <a:schemeClr val="tx1"/>
                </a:solidFill>
                <a:latin typeface="+mj-lt"/>
              </a:rPr>
              <a:t>L</a:t>
            </a:r>
            <a:r>
              <a:rPr lang="en-US" sz="3600" b="1" dirty="0" smtClean="0">
                <a:solidFill>
                  <a:schemeClr val="tx1"/>
                </a:solidFill>
                <a:latin typeface="+mj-lt"/>
              </a:rPr>
              <a:t>andmarks</a:t>
            </a:r>
            <a:endParaRPr lang="en-IN" sz="3600" b="1" dirty="0">
              <a:solidFill>
                <a:schemeClr val="tx1"/>
              </a:solidFill>
              <a:latin typeface="+mj-lt"/>
            </a:endParaRPr>
          </a:p>
        </p:txBody>
      </p:sp>
      <p:pic>
        <p:nvPicPr>
          <p:cNvPr id="921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52600" y="1447800"/>
            <a:ext cx="5257799"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9601200" y="721518"/>
            <a:ext cx="4279869" cy="5414963"/>
          </a:xfrm>
        </p:spPr>
        <p:txBody>
          <a:bodyPr/>
          <a:lstStyle/>
          <a:p>
            <a:endParaRPr lang="en-IN" dirty="0"/>
          </a:p>
        </p:txBody>
      </p:sp>
    </p:spTree>
    <p:extLst>
      <p:ext uri="{BB962C8B-B14F-4D97-AF65-F5344CB8AC3E}">
        <p14:creationId xmlns="" xmlns:p14="http://schemas.microsoft.com/office/powerpoint/2010/main" val="135660826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a:xfrm>
            <a:off x="0" y="304800"/>
            <a:ext cx="8229600" cy="1143000"/>
          </a:xfrm>
        </p:spPr>
        <p:txBody>
          <a:bodyPr lIns="92075" tIns="46038" rIns="92075" bIns="46038" anchor="ctr">
            <a:normAutofit/>
          </a:bodyPr>
          <a:lstStyle/>
          <a:p>
            <a:pPr eaLnBrk="1" fontAlgn="auto" hangingPunct="1">
              <a:spcAft>
                <a:spcPts val="0"/>
              </a:spcAft>
              <a:defRPr/>
            </a:pPr>
            <a:r>
              <a:rPr lang="en-US" dirty="0" smtClean="0">
                <a:solidFill>
                  <a:srgbClr val="FF0000"/>
                </a:solidFill>
                <a:latin typeface="Garamond" pitchFamily="18" charset="0"/>
              </a:rPr>
              <a:t>    </a:t>
            </a:r>
            <a:r>
              <a:rPr lang="en-US" sz="3600" b="1" dirty="0" smtClean="0">
                <a:solidFill>
                  <a:schemeClr val="tx1"/>
                </a:solidFill>
              </a:rPr>
              <a:t>Ideal Facial Relationships</a:t>
            </a:r>
          </a:p>
        </p:txBody>
      </p:sp>
      <p:pic>
        <p:nvPicPr>
          <p:cNvPr id="31748" name="Picture 4" descr="C:\Users\susant\Desktop\nose\facialthird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81200" y="1600200"/>
            <a:ext cx="455295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685263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685800" y="457200"/>
            <a:ext cx="7125113" cy="924475"/>
          </a:xfrm>
        </p:spPr>
        <p:txBody>
          <a:bodyPr>
            <a:normAutofit/>
          </a:bodyPr>
          <a:lstStyle/>
          <a:p>
            <a:r>
              <a:rPr lang="en-US" sz="3600" b="1" dirty="0">
                <a:solidFill>
                  <a:schemeClr val="tx1"/>
                </a:solidFill>
              </a:rPr>
              <a:t>Ideal Facial </a:t>
            </a:r>
            <a:r>
              <a:rPr lang="en-US" sz="3600" b="1" dirty="0" smtClean="0">
                <a:solidFill>
                  <a:schemeClr val="tx1"/>
                </a:solidFill>
              </a:rPr>
              <a:t>Relationships</a:t>
            </a:r>
            <a:endParaRPr lang="en-US" sz="3600" b="1" dirty="0">
              <a:solidFill>
                <a:schemeClr val="tx1"/>
              </a:solidFill>
            </a:endParaRPr>
          </a:p>
        </p:txBody>
      </p:sp>
      <p:pic>
        <p:nvPicPr>
          <p:cNvPr id="90115" name="Picture 3" descr="100_1797_0"/>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tretch>
            <a:fillRect/>
          </a:stretch>
        </p:blipFill>
        <p:spPr>
          <a:xfrm>
            <a:off x="2542917" y="1806575"/>
            <a:ext cx="4058165" cy="4052888"/>
          </a:xfrm>
          <a:noFill/>
          <a:ln/>
        </p:spPr>
      </p:pic>
    </p:spTree>
    <p:extLst>
      <p:ext uri="{BB962C8B-B14F-4D97-AF65-F5344CB8AC3E}">
        <p14:creationId xmlns="" xmlns:p14="http://schemas.microsoft.com/office/powerpoint/2010/main" val="7417810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701240688"/>
              </p:ext>
            </p:extLst>
          </p:nvPr>
        </p:nvGraphicFramePr>
        <p:xfrm>
          <a:off x="1219200" y="5181600"/>
          <a:ext cx="7124700" cy="1097280"/>
        </p:xfrm>
        <a:graphic>
          <a:graphicData uri="http://schemas.openxmlformats.org/drawingml/2006/table">
            <a:tbl>
              <a:tblPr/>
              <a:tblGrid>
                <a:gridCol w="7124700"/>
              </a:tblGrid>
              <a:tr h="0">
                <a:tc>
                  <a:txBody>
                    <a:bodyPr/>
                    <a:lstStyle/>
                    <a:p>
                      <a:r>
                        <a:rPr lang="en-IN" sz="2400" dirty="0" smtClean="0">
                          <a:solidFill>
                            <a:schemeClr val="tx1"/>
                          </a:solidFill>
                          <a:latin typeface="+mj-lt"/>
                        </a:rPr>
                        <a:t>The </a:t>
                      </a:r>
                      <a:r>
                        <a:rPr lang="en-IN" sz="2400" dirty="0">
                          <a:solidFill>
                            <a:schemeClr val="tx1"/>
                          </a:solidFill>
                          <a:latin typeface="+mj-lt"/>
                        </a:rPr>
                        <a:t>ideal </a:t>
                      </a:r>
                      <a:r>
                        <a:rPr lang="en-IN" sz="2400" b="1" dirty="0" smtClean="0">
                          <a:solidFill>
                            <a:srgbClr val="C00000"/>
                          </a:solidFill>
                          <a:latin typeface="+mj-lt"/>
                        </a:rPr>
                        <a:t>Lower </a:t>
                      </a:r>
                      <a:r>
                        <a:rPr lang="en-IN" sz="2400" b="1" dirty="0">
                          <a:solidFill>
                            <a:srgbClr val="C00000"/>
                          </a:solidFill>
                          <a:latin typeface="+mj-lt"/>
                        </a:rPr>
                        <a:t>L</a:t>
                      </a:r>
                      <a:r>
                        <a:rPr lang="en-IN" sz="2400" b="1" dirty="0" smtClean="0">
                          <a:solidFill>
                            <a:srgbClr val="C00000"/>
                          </a:solidFill>
                          <a:latin typeface="+mj-lt"/>
                        </a:rPr>
                        <a:t>ip </a:t>
                      </a:r>
                      <a:r>
                        <a:rPr lang="en-IN" sz="2400" b="1" dirty="0">
                          <a:solidFill>
                            <a:srgbClr val="C00000"/>
                          </a:solidFill>
                          <a:latin typeface="+mj-lt"/>
                        </a:rPr>
                        <a:t>P</a:t>
                      </a:r>
                      <a:r>
                        <a:rPr lang="en-IN" sz="2400" b="1" dirty="0" smtClean="0">
                          <a:solidFill>
                            <a:srgbClr val="C00000"/>
                          </a:solidFill>
                          <a:latin typeface="+mj-lt"/>
                        </a:rPr>
                        <a:t>osition </a:t>
                      </a:r>
                      <a:r>
                        <a:rPr lang="en-IN" sz="2400" dirty="0">
                          <a:solidFill>
                            <a:schemeClr val="tx1"/>
                          </a:solidFill>
                          <a:latin typeface="+mj-lt"/>
                        </a:rPr>
                        <a:t>is 2 mm behind a vertical line dropped from a point half the ideal nasal length along the natural horizontal facial plane.</a:t>
                      </a:r>
                    </a:p>
                  </a:txBody>
                  <a:tcPr marL="0" marR="0" marT="0" marB="0">
                    <a:lnL>
                      <a:noFill/>
                    </a:lnL>
                    <a:lnR>
                      <a:noFill/>
                    </a:lnR>
                    <a:lnT>
                      <a:noFill/>
                    </a:lnT>
                    <a:lnB>
                      <a:noFill/>
                    </a:lnB>
                  </a:tcPr>
                </a:tc>
              </a:tr>
            </a:tbl>
          </a:graphicData>
        </a:graphic>
      </p:graphicFrame>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52600" y="685800"/>
            <a:ext cx="4724400" cy="41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448987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526243884"/>
              </p:ext>
            </p:extLst>
          </p:nvPr>
        </p:nvGraphicFramePr>
        <p:xfrm>
          <a:off x="1485900" y="5334000"/>
          <a:ext cx="7658100" cy="731520"/>
        </p:xfrm>
        <a:graphic>
          <a:graphicData uri="http://schemas.openxmlformats.org/drawingml/2006/table">
            <a:tbl>
              <a:tblPr/>
              <a:tblGrid>
                <a:gridCol w="7658100"/>
              </a:tblGrid>
              <a:tr h="0">
                <a:tc>
                  <a:txBody>
                    <a:bodyPr/>
                    <a:lstStyle/>
                    <a:p>
                      <a:r>
                        <a:rPr lang="en-IN" sz="2400" b="1" dirty="0" smtClean="0">
                          <a:solidFill>
                            <a:srgbClr val="C00000"/>
                          </a:solidFill>
                          <a:latin typeface="+mj-lt"/>
                        </a:rPr>
                        <a:t>Symmetry</a:t>
                      </a:r>
                      <a:r>
                        <a:rPr lang="en-IN" sz="2400" dirty="0" smtClean="0">
                          <a:latin typeface="+mj-lt"/>
                        </a:rPr>
                        <a:t> </a:t>
                      </a:r>
                      <a:r>
                        <a:rPr lang="en-IN" sz="2400" dirty="0">
                          <a:latin typeface="+mj-lt"/>
                        </a:rPr>
                        <a:t>is determined by drawing a vertical line from the </a:t>
                      </a:r>
                      <a:r>
                        <a:rPr lang="en-IN" sz="2400" dirty="0" err="1">
                          <a:latin typeface="+mj-lt"/>
                        </a:rPr>
                        <a:t>midglabellar</a:t>
                      </a:r>
                      <a:r>
                        <a:rPr lang="en-IN" sz="2400" dirty="0">
                          <a:latin typeface="+mj-lt"/>
                        </a:rPr>
                        <a:t> area to the </a:t>
                      </a:r>
                      <a:r>
                        <a:rPr lang="en-IN" sz="2400" dirty="0" err="1" smtClean="0">
                          <a:latin typeface="+mj-lt"/>
                        </a:rPr>
                        <a:t>menton</a:t>
                      </a:r>
                      <a:endParaRPr lang="en-IN" sz="2400" dirty="0">
                        <a:latin typeface="+mj-lt"/>
                      </a:endParaRPr>
                    </a:p>
                  </a:txBody>
                  <a:tcPr marL="0" marR="0" marT="0" marB="0">
                    <a:lnL>
                      <a:noFill/>
                    </a:lnL>
                    <a:lnR>
                      <a:noFill/>
                    </a:lnR>
                    <a:lnT>
                      <a:noFill/>
                    </a:lnT>
                    <a:lnB>
                      <a:noFill/>
                    </a:lnB>
                  </a:tcPr>
                </a:tc>
              </a:tr>
            </a:tbl>
          </a:graphicData>
        </a:graphic>
      </p:graphicFrame>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14600" y="685800"/>
            <a:ext cx="4267200" cy="41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43848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547084411"/>
              </p:ext>
            </p:extLst>
          </p:nvPr>
        </p:nvGraphicFramePr>
        <p:xfrm>
          <a:off x="838200" y="4495800"/>
          <a:ext cx="7581900" cy="1981200"/>
        </p:xfrm>
        <a:graphic>
          <a:graphicData uri="http://schemas.openxmlformats.org/drawingml/2006/table">
            <a:tbl>
              <a:tblPr/>
              <a:tblGrid>
                <a:gridCol w="7581900"/>
              </a:tblGrid>
              <a:tr h="1981200">
                <a:tc>
                  <a:txBody>
                    <a:bodyPr/>
                    <a:lstStyle/>
                    <a:p>
                      <a:pPr>
                        <a:buFont typeface="Arial" pitchFamily="34" charset="0"/>
                        <a:buChar char="•"/>
                      </a:pPr>
                      <a:r>
                        <a:rPr lang="en-IN" sz="2400" dirty="0" smtClean="0">
                          <a:solidFill>
                            <a:schemeClr val="tx1"/>
                          </a:solidFill>
                          <a:latin typeface="+mj-lt"/>
                        </a:rPr>
                        <a:t>The </a:t>
                      </a:r>
                      <a:r>
                        <a:rPr lang="en-IN" sz="2400" dirty="0">
                          <a:solidFill>
                            <a:schemeClr val="tx1"/>
                          </a:solidFill>
                          <a:latin typeface="+mj-lt"/>
                        </a:rPr>
                        <a:t>curvilinear </a:t>
                      </a:r>
                      <a:r>
                        <a:rPr lang="en-IN" sz="2400" b="1" dirty="0" smtClean="0">
                          <a:solidFill>
                            <a:srgbClr val="C00000"/>
                          </a:solidFill>
                          <a:latin typeface="+mj-lt"/>
                        </a:rPr>
                        <a:t>Dorsal </a:t>
                      </a:r>
                      <a:r>
                        <a:rPr lang="en-IN" sz="2400" b="1" dirty="0">
                          <a:solidFill>
                            <a:srgbClr val="C00000"/>
                          </a:solidFill>
                          <a:latin typeface="+mj-lt"/>
                        </a:rPr>
                        <a:t>A</a:t>
                      </a:r>
                      <a:r>
                        <a:rPr lang="en-IN" sz="2400" b="1" dirty="0" smtClean="0">
                          <a:solidFill>
                            <a:srgbClr val="C00000"/>
                          </a:solidFill>
                          <a:latin typeface="+mj-lt"/>
                        </a:rPr>
                        <a:t>esthetic </a:t>
                      </a:r>
                      <a:r>
                        <a:rPr lang="en-IN" sz="2400" b="1" dirty="0">
                          <a:solidFill>
                            <a:srgbClr val="C00000"/>
                          </a:solidFill>
                          <a:latin typeface="+mj-lt"/>
                        </a:rPr>
                        <a:t>L</a:t>
                      </a:r>
                      <a:r>
                        <a:rPr lang="en-IN" sz="2400" b="1" dirty="0" smtClean="0">
                          <a:solidFill>
                            <a:srgbClr val="C00000"/>
                          </a:solidFill>
                          <a:latin typeface="+mj-lt"/>
                        </a:rPr>
                        <a:t>ines </a:t>
                      </a:r>
                      <a:r>
                        <a:rPr lang="en-IN" sz="2400" dirty="0">
                          <a:solidFill>
                            <a:schemeClr val="tx1"/>
                          </a:solidFill>
                          <a:latin typeface="+mj-lt"/>
                        </a:rPr>
                        <a:t>extend from </a:t>
                      </a:r>
                      <a:r>
                        <a:rPr lang="en-IN" sz="2400" dirty="0" smtClean="0">
                          <a:solidFill>
                            <a:schemeClr val="tx1"/>
                          </a:solidFill>
                          <a:latin typeface="+mj-lt"/>
                        </a:rPr>
                        <a:t>the </a:t>
                      </a:r>
                      <a:r>
                        <a:rPr lang="en-IN" sz="2400" dirty="0">
                          <a:solidFill>
                            <a:schemeClr val="tx1"/>
                          </a:solidFill>
                          <a:latin typeface="+mj-lt"/>
                        </a:rPr>
                        <a:t>supraorbital ridges to the tip-defining points</a:t>
                      </a:r>
                      <a:r>
                        <a:rPr lang="en-IN" sz="2400" dirty="0" smtClean="0">
                          <a:solidFill>
                            <a:schemeClr val="tx1"/>
                          </a:solidFill>
                          <a:latin typeface="+mj-lt"/>
                        </a:rPr>
                        <a:t>.</a:t>
                      </a:r>
                    </a:p>
                    <a:p>
                      <a:pPr>
                        <a:buFont typeface="Arial" pitchFamily="34" charset="0"/>
                        <a:buChar char="•"/>
                      </a:pPr>
                      <a:r>
                        <a:rPr lang="en-IN" sz="2400" kern="1200" dirty="0" smtClean="0">
                          <a:solidFill>
                            <a:schemeClr val="tx1"/>
                          </a:solidFill>
                          <a:latin typeface="+mj-lt"/>
                          <a:ea typeface="+mn-ea"/>
                          <a:cs typeface="+mn-cs"/>
                        </a:rPr>
                        <a:t>The ideal width of the dorsal aesthetic lines should be approximately equivalent to the width of either the </a:t>
                      </a:r>
                      <a:r>
                        <a:rPr lang="en-IN" sz="2400" b="1" kern="1200" dirty="0" smtClean="0">
                          <a:solidFill>
                            <a:schemeClr val="tx1"/>
                          </a:solidFill>
                          <a:latin typeface="+mj-lt"/>
                          <a:ea typeface="+mn-ea"/>
                          <a:cs typeface="+mn-cs"/>
                        </a:rPr>
                        <a:t>Tip-Defining Points</a:t>
                      </a:r>
                      <a:r>
                        <a:rPr lang="en-IN" sz="2400" kern="1200" dirty="0" smtClean="0">
                          <a:solidFill>
                            <a:schemeClr val="tx1"/>
                          </a:solidFill>
                          <a:latin typeface="+mj-lt"/>
                          <a:ea typeface="+mn-ea"/>
                          <a:cs typeface="+mn-cs"/>
                        </a:rPr>
                        <a:t> or the </a:t>
                      </a:r>
                      <a:r>
                        <a:rPr lang="en-IN" sz="2400" b="1" kern="1200" dirty="0" err="1" smtClean="0">
                          <a:solidFill>
                            <a:schemeClr val="tx1"/>
                          </a:solidFill>
                          <a:latin typeface="+mj-lt"/>
                          <a:ea typeface="+mn-ea"/>
                          <a:cs typeface="+mn-cs"/>
                        </a:rPr>
                        <a:t>Interphiltral</a:t>
                      </a:r>
                      <a:r>
                        <a:rPr lang="en-IN" sz="2400" b="1" kern="1200" dirty="0" smtClean="0">
                          <a:solidFill>
                            <a:schemeClr val="tx1"/>
                          </a:solidFill>
                          <a:latin typeface="+mj-lt"/>
                          <a:ea typeface="+mn-ea"/>
                          <a:cs typeface="+mn-cs"/>
                        </a:rPr>
                        <a:t> distance</a:t>
                      </a:r>
                      <a:r>
                        <a:rPr lang="en-IN" sz="2400" kern="1200" dirty="0" smtClean="0">
                          <a:solidFill>
                            <a:schemeClr val="tx1"/>
                          </a:solidFill>
                          <a:latin typeface="+mj-lt"/>
                          <a:ea typeface="+mn-ea"/>
                          <a:cs typeface="+mn-cs"/>
                        </a:rPr>
                        <a:t>.</a:t>
                      </a:r>
                      <a:endParaRPr lang="en-IN" sz="2400" dirty="0">
                        <a:solidFill>
                          <a:schemeClr val="tx1"/>
                        </a:solidFill>
                        <a:latin typeface="+mj-lt"/>
                      </a:endParaRPr>
                    </a:p>
                  </a:txBody>
                  <a:tcPr marL="0" marR="0" marT="0" marB="0">
                    <a:lnL>
                      <a:noFill/>
                    </a:lnL>
                    <a:lnR>
                      <a:noFill/>
                    </a:lnR>
                    <a:lnT>
                      <a:noFill/>
                    </a:lnT>
                    <a:lnB>
                      <a:noFill/>
                    </a:lnB>
                  </a:tcPr>
                </a:tc>
              </a:tr>
            </a:tbl>
          </a:graphicData>
        </a:graphic>
      </p:graphicFrame>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514600" y="381000"/>
            <a:ext cx="4114800"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09287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397110521"/>
              </p:ext>
            </p:extLst>
          </p:nvPr>
        </p:nvGraphicFramePr>
        <p:xfrm>
          <a:off x="1009649" y="4343400"/>
          <a:ext cx="7524751" cy="1828800"/>
        </p:xfrm>
        <a:graphic>
          <a:graphicData uri="http://schemas.openxmlformats.org/drawingml/2006/table">
            <a:tbl>
              <a:tblPr/>
              <a:tblGrid>
                <a:gridCol w="7524751"/>
              </a:tblGrid>
              <a:tr h="0">
                <a:tc>
                  <a:txBody>
                    <a:bodyPr/>
                    <a:lstStyle/>
                    <a:p>
                      <a:r>
                        <a:rPr lang="en-IN" dirty="0" smtClean="0"/>
                        <a:t> </a:t>
                      </a:r>
                      <a:r>
                        <a:rPr lang="en-IN" sz="2400" b="1" dirty="0" smtClean="0">
                          <a:solidFill>
                            <a:schemeClr val="tx1"/>
                          </a:solidFill>
                          <a:latin typeface="+mj-lt"/>
                        </a:rPr>
                        <a:t>A</a:t>
                      </a:r>
                      <a:r>
                        <a:rPr lang="en-IN" sz="2400" b="1" dirty="0" smtClean="0">
                          <a:solidFill>
                            <a:srgbClr val="FF0000"/>
                          </a:solidFill>
                          <a:latin typeface="+mj-lt"/>
                        </a:rPr>
                        <a:t> </a:t>
                      </a:r>
                      <a:r>
                        <a:rPr lang="en-IN" sz="2400" dirty="0">
                          <a:solidFill>
                            <a:schemeClr val="tx1"/>
                          </a:solidFill>
                          <a:latin typeface="+mj-lt"/>
                        </a:rPr>
                        <a:t>The normal </a:t>
                      </a:r>
                      <a:r>
                        <a:rPr lang="en-IN" sz="2400" b="1" dirty="0" err="1" smtClean="0">
                          <a:solidFill>
                            <a:srgbClr val="C00000"/>
                          </a:solidFill>
                          <a:latin typeface="+mj-lt"/>
                        </a:rPr>
                        <a:t>Alar</a:t>
                      </a:r>
                      <a:r>
                        <a:rPr lang="en-IN" sz="2400" b="1" dirty="0" smtClean="0">
                          <a:solidFill>
                            <a:srgbClr val="C00000"/>
                          </a:solidFill>
                          <a:latin typeface="+mj-lt"/>
                        </a:rPr>
                        <a:t> </a:t>
                      </a:r>
                      <a:r>
                        <a:rPr lang="en-IN" sz="2400" b="1" dirty="0">
                          <a:solidFill>
                            <a:srgbClr val="C00000"/>
                          </a:solidFill>
                          <a:latin typeface="+mj-lt"/>
                        </a:rPr>
                        <a:t>B</a:t>
                      </a:r>
                      <a:r>
                        <a:rPr lang="en-IN" sz="2400" b="1" dirty="0" smtClean="0">
                          <a:solidFill>
                            <a:srgbClr val="C00000"/>
                          </a:solidFill>
                          <a:latin typeface="+mj-lt"/>
                        </a:rPr>
                        <a:t>ase </a:t>
                      </a:r>
                      <a:r>
                        <a:rPr lang="en-IN" sz="2400" b="1" dirty="0">
                          <a:solidFill>
                            <a:srgbClr val="C00000"/>
                          </a:solidFill>
                          <a:latin typeface="+mj-lt"/>
                        </a:rPr>
                        <a:t>W</a:t>
                      </a:r>
                      <a:r>
                        <a:rPr lang="en-IN" sz="2400" b="1" dirty="0" smtClean="0">
                          <a:solidFill>
                            <a:srgbClr val="C00000"/>
                          </a:solidFill>
                          <a:latin typeface="+mj-lt"/>
                        </a:rPr>
                        <a:t>idth </a:t>
                      </a:r>
                      <a:r>
                        <a:rPr lang="en-IN" sz="2400" dirty="0">
                          <a:solidFill>
                            <a:schemeClr val="tx1"/>
                          </a:solidFill>
                          <a:latin typeface="+mj-lt"/>
                        </a:rPr>
                        <a:t>equals the </a:t>
                      </a:r>
                      <a:r>
                        <a:rPr lang="en-IN" sz="2400" b="1" dirty="0" err="1">
                          <a:solidFill>
                            <a:schemeClr val="tx1"/>
                          </a:solidFill>
                          <a:latin typeface="+mj-lt"/>
                        </a:rPr>
                        <a:t>I</a:t>
                      </a:r>
                      <a:r>
                        <a:rPr lang="en-IN" sz="2400" b="1" dirty="0" err="1" smtClean="0">
                          <a:solidFill>
                            <a:schemeClr val="tx1"/>
                          </a:solidFill>
                          <a:latin typeface="+mj-lt"/>
                        </a:rPr>
                        <a:t>ntercanthal</a:t>
                      </a:r>
                      <a:r>
                        <a:rPr lang="en-IN" sz="2400" b="1" dirty="0" smtClean="0">
                          <a:solidFill>
                            <a:schemeClr val="tx1"/>
                          </a:solidFill>
                          <a:latin typeface="+mj-lt"/>
                        </a:rPr>
                        <a:t> </a:t>
                      </a:r>
                      <a:r>
                        <a:rPr lang="en-IN" sz="2400" b="1" dirty="0">
                          <a:solidFill>
                            <a:schemeClr val="tx1"/>
                          </a:solidFill>
                          <a:latin typeface="+mj-lt"/>
                        </a:rPr>
                        <a:t>distance</a:t>
                      </a:r>
                      <a:r>
                        <a:rPr lang="en-IN" sz="2400" dirty="0">
                          <a:solidFill>
                            <a:schemeClr val="tx1"/>
                          </a:solidFill>
                          <a:latin typeface="+mj-lt"/>
                        </a:rPr>
                        <a:t>, or the </a:t>
                      </a:r>
                      <a:r>
                        <a:rPr lang="en-IN" sz="2400" b="1" dirty="0">
                          <a:solidFill>
                            <a:schemeClr val="tx1"/>
                          </a:solidFill>
                          <a:latin typeface="+mj-lt"/>
                        </a:rPr>
                        <a:t>width of one </a:t>
                      </a:r>
                      <a:r>
                        <a:rPr lang="en-IN" sz="2400" b="1" dirty="0" smtClean="0">
                          <a:solidFill>
                            <a:schemeClr val="tx1"/>
                          </a:solidFill>
                          <a:latin typeface="+mj-lt"/>
                        </a:rPr>
                        <a:t>Eye</a:t>
                      </a:r>
                      <a:r>
                        <a:rPr lang="en-IN" sz="2400" dirty="0" smtClean="0">
                          <a:solidFill>
                            <a:schemeClr val="tx1"/>
                          </a:solidFill>
                          <a:latin typeface="+mj-lt"/>
                        </a:rPr>
                        <a:t>.</a:t>
                      </a:r>
                    </a:p>
                    <a:p>
                      <a:r>
                        <a:rPr lang="en-IN" sz="2400" dirty="0" smtClean="0">
                          <a:solidFill>
                            <a:schemeClr val="tx1"/>
                          </a:solidFill>
                          <a:latin typeface="+mj-lt"/>
                        </a:rPr>
                        <a:t> </a:t>
                      </a:r>
                    </a:p>
                    <a:p>
                      <a:r>
                        <a:rPr lang="en-IN" sz="2400" b="1" dirty="0" smtClean="0">
                          <a:solidFill>
                            <a:schemeClr val="tx1"/>
                          </a:solidFill>
                          <a:latin typeface="+mj-lt"/>
                        </a:rPr>
                        <a:t>B</a:t>
                      </a:r>
                      <a:r>
                        <a:rPr lang="en-IN" sz="2400" b="1" dirty="0" smtClean="0">
                          <a:solidFill>
                            <a:srgbClr val="FF0000"/>
                          </a:solidFill>
                          <a:latin typeface="+mj-lt"/>
                        </a:rPr>
                        <a:t> </a:t>
                      </a:r>
                      <a:r>
                        <a:rPr lang="en-IN" sz="2400" dirty="0">
                          <a:solidFill>
                            <a:schemeClr val="tx1"/>
                          </a:solidFill>
                          <a:latin typeface="+mj-lt"/>
                        </a:rPr>
                        <a:t>The </a:t>
                      </a:r>
                      <a:r>
                        <a:rPr lang="en-IN" sz="2400" b="1" dirty="0" smtClean="0">
                          <a:solidFill>
                            <a:srgbClr val="C00000"/>
                          </a:solidFill>
                          <a:latin typeface="+mj-lt"/>
                        </a:rPr>
                        <a:t>Bony </a:t>
                      </a:r>
                      <a:r>
                        <a:rPr lang="en-IN" sz="2400" b="1" dirty="0">
                          <a:solidFill>
                            <a:srgbClr val="C00000"/>
                          </a:solidFill>
                          <a:latin typeface="+mj-lt"/>
                        </a:rPr>
                        <a:t>B</a:t>
                      </a:r>
                      <a:r>
                        <a:rPr lang="en-IN" sz="2400" b="1" dirty="0" smtClean="0">
                          <a:solidFill>
                            <a:srgbClr val="C00000"/>
                          </a:solidFill>
                          <a:latin typeface="+mj-lt"/>
                        </a:rPr>
                        <a:t>ase </a:t>
                      </a:r>
                      <a:r>
                        <a:rPr lang="en-IN" sz="2400" dirty="0">
                          <a:solidFill>
                            <a:schemeClr val="tx1"/>
                          </a:solidFill>
                          <a:latin typeface="+mj-lt"/>
                        </a:rPr>
                        <a:t>should be approximately </a:t>
                      </a:r>
                      <a:r>
                        <a:rPr lang="en-IN" sz="2400" b="1" dirty="0">
                          <a:solidFill>
                            <a:schemeClr val="tx1"/>
                          </a:solidFill>
                          <a:latin typeface="+mj-lt"/>
                        </a:rPr>
                        <a:t>80% </a:t>
                      </a:r>
                      <a:r>
                        <a:rPr lang="en-IN" sz="2400" dirty="0">
                          <a:solidFill>
                            <a:schemeClr val="tx1"/>
                          </a:solidFill>
                          <a:latin typeface="+mj-lt"/>
                        </a:rPr>
                        <a:t>of the alar base width.</a:t>
                      </a:r>
                    </a:p>
                  </a:txBody>
                  <a:tcPr marL="0" marR="0" marT="0" marB="0">
                    <a:lnL>
                      <a:noFill/>
                    </a:lnL>
                    <a:lnR>
                      <a:noFill/>
                    </a:lnR>
                    <a:lnT>
                      <a:noFill/>
                    </a:lnT>
                    <a:lnB>
                      <a:noFill/>
                    </a:lnB>
                  </a:tcPr>
                </a:tc>
              </a:tr>
            </a:tbl>
          </a:graphicData>
        </a:graphic>
      </p:graphicFrame>
      <p:pic>
        <p:nvPicPr>
          <p:cNvPr id="717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62000" y="609600"/>
            <a:ext cx="3352800"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24400" y="640080"/>
            <a:ext cx="3505200" cy="33506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978961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858822394"/>
              </p:ext>
            </p:extLst>
          </p:nvPr>
        </p:nvGraphicFramePr>
        <p:xfrm>
          <a:off x="1295400" y="5334000"/>
          <a:ext cx="7124700" cy="365760"/>
        </p:xfrm>
        <a:graphic>
          <a:graphicData uri="http://schemas.openxmlformats.org/drawingml/2006/table">
            <a:tbl>
              <a:tblPr/>
              <a:tblGrid>
                <a:gridCol w="7124700"/>
              </a:tblGrid>
              <a:tr h="0">
                <a:tc>
                  <a:txBody>
                    <a:bodyPr/>
                    <a:lstStyle/>
                    <a:p>
                      <a:r>
                        <a:rPr lang="en-IN" sz="2400" dirty="0" smtClean="0">
                          <a:solidFill>
                            <a:schemeClr val="tx1"/>
                          </a:solidFill>
                          <a:latin typeface="+mj-lt"/>
                        </a:rPr>
                        <a:t> </a:t>
                      </a:r>
                      <a:r>
                        <a:rPr lang="en-IN" sz="2400" dirty="0">
                          <a:solidFill>
                            <a:schemeClr val="tx1"/>
                          </a:solidFill>
                          <a:latin typeface="+mj-lt"/>
                        </a:rPr>
                        <a:t>The </a:t>
                      </a:r>
                      <a:r>
                        <a:rPr lang="en-IN" sz="2400" b="1" dirty="0" err="1">
                          <a:solidFill>
                            <a:srgbClr val="C00000"/>
                          </a:solidFill>
                          <a:latin typeface="+mj-lt"/>
                        </a:rPr>
                        <a:t>A</a:t>
                      </a:r>
                      <a:r>
                        <a:rPr lang="en-IN" sz="2400" b="1" dirty="0" err="1" smtClean="0">
                          <a:solidFill>
                            <a:srgbClr val="C00000"/>
                          </a:solidFill>
                          <a:latin typeface="+mj-lt"/>
                        </a:rPr>
                        <a:t>lar</a:t>
                      </a:r>
                      <a:r>
                        <a:rPr lang="en-IN" sz="2400" b="1" dirty="0" smtClean="0">
                          <a:solidFill>
                            <a:srgbClr val="C00000"/>
                          </a:solidFill>
                          <a:latin typeface="+mj-lt"/>
                        </a:rPr>
                        <a:t> Rims </a:t>
                      </a:r>
                      <a:r>
                        <a:rPr lang="en-IN" sz="2400" dirty="0">
                          <a:solidFill>
                            <a:schemeClr val="tx1"/>
                          </a:solidFill>
                          <a:latin typeface="+mj-lt"/>
                        </a:rPr>
                        <a:t>should flare outward </a:t>
                      </a:r>
                      <a:r>
                        <a:rPr lang="en-IN" sz="2400" dirty="0" err="1" smtClean="0">
                          <a:solidFill>
                            <a:schemeClr val="tx1"/>
                          </a:solidFill>
                          <a:latin typeface="+mj-lt"/>
                        </a:rPr>
                        <a:t>inferolaterally</a:t>
                      </a:r>
                      <a:endParaRPr lang="en-IN" sz="2400" dirty="0">
                        <a:solidFill>
                          <a:schemeClr val="tx1"/>
                        </a:solidFill>
                        <a:latin typeface="+mj-lt"/>
                      </a:endParaRPr>
                    </a:p>
                  </a:txBody>
                  <a:tcPr marL="0" marR="0" marT="0" marB="0">
                    <a:lnL>
                      <a:noFill/>
                    </a:lnL>
                    <a:lnR>
                      <a:noFill/>
                    </a:lnR>
                    <a:lnT>
                      <a:noFill/>
                    </a:lnT>
                    <a:lnB>
                      <a:noFill/>
                    </a:lnB>
                  </a:tcPr>
                </a:tc>
              </a:tr>
            </a:tbl>
          </a:graphicData>
        </a:graphic>
      </p:graphicFrame>
      <p:pic>
        <p:nvPicPr>
          <p:cNvPr id="12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67000" y="762000"/>
            <a:ext cx="32004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426098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014357868"/>
              </p:ext>
            </p:extLst>
          </p:nvPr>
        </p:nvGraphicFramePr>
        <p:xfrm>
          <a:off x="838200" y="4648200"/>
          <a:ext cx="7924800" cy="1905000"/>
        </p:xfrm>
        <a:graphic>
          <a:graphicData uri="http://schemas.openxmlformats.org/drawingml/2006/table">
            <a:tbl>
              <a:tblPr/>
              <a:tblGrid>
                <a:gridCol w="7924800"/>
              </a:tblGrid>
              <a:tr h="1905000">
                <a:tc>
                  <a:txBody>
                    <a:bodyPr/>
                    <a:lstStyle/>
                    <a:p>
                      <a:pPr>
                        <a:buFont typeface="Arial" pitchFamily="34" charset="0"/>
                        <a:buChar char="•"/>
                      </a:pPr>
                      <a:r>
                        <a:rPr lang="en-IN" sz="2400" b="1" baseline="0" dirty="0" smtClean="0">
                          <a:solidFill>
                            <a:schemeClr val="tx1"/>
                          </a:solidFill>
                          <a:latin typeface="+mj-lt"/>
                        </a:rPr>
                        <a:t> </a:t>
                      </a:r>
                      <a:r>
                        <a:rPr lang="en-IN" sz="2400" b="1" dirty="0" smtClean="0">
                          <a:solidFill>
                            <a:srgbClr val="990033"/>
                          </a:solidFill>
                          <a:latin typeface="+mj-lt"/>
                        </a:rPr>
                        <a:t>Tip </a:t>
                      </a:r>
                      <a:r>
                        <a:rPr lang="en-IN" sz="2400" b="1" dirty="0">
                          <a:solidFill>
                            <a:srgbClr val="990033"/>
                          </a:solidFill>
                          <a:latin typeface="+mj-lt"/>
                        </a:rPr>
                        <a:t>A</a:t>
                      </a:r>
                      <a:r>
                        <a:rPr lang="en-IN" sz="2400" b="1" dirty="0" smtClean="0">
                          <a:solidFill>
                            <a:srgbClr val="990033"/>
                          </a:solidFill>
                          <a:latin typeface="+mj-lt"/>
                        </a:rPr>
                        <a:t>ssessment </a:t>
                      </a:r>
                      <a:r>
                        <a:rPr lang="en-IN" sz="2400" dirty="0">
                          <a:solidFill>
                            <a:schemeClr val="tx1"/>
                          </a:solidFill>
                          <a:latin typeface="+mj-lt"/>
                        </a:rPr>
                        <a:t>is performed by </a:t>
                      </a:r>
                      <a:r>
                        <a:rPr lang="en-IN" sz="2400" dirty="0" smtClean="0">
                          <a:solidFill>
                            <a:schemeClr val="tx1"/>
                          </a:solidFill>
                          <a:latin typeface="+mj-lt"/>
                        </a:rPr>
                        <a:t>analysing </a:t>
                      </a:r>
                      <a:r>
                        <a:rPr lang="en-IN" sz="2400" dirty="0">
                          <a:solidFill>
                            <a:schemeClr val="tx1"/>
                          </a:solidFill>
                          <a:latin typeface="+mj-lt"/>
                        </a:rPr>
                        <a:t>two equilateral triangles with opposing </a:t>
                      </a:r>
                      <a:r>
                        <a:rPr lang="en-IN" sz="2400" dirty="0" smtClean="0">
                          <a:solidFill>
                            <a:schemeClr val="tx1"/>
                          </a:solidFill>
                          <a:latin typeface="+mj-lt"/>
                        </a:rPr>
                        <a:t>bases</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IN" sz="2400" kern="1200" dirty="0" smtClean="0">
                          <a:solidFill>
                            <a:schemeClr val="tx1"/>
                          </a:solidFill>
                          <a:latin typeface="+mj-lt"/>
                          <a:ea typeface="+mn-ea"/>
                          <a:cs typeface="+mn-cs"/>
                        </a:rPr>
                        <a:t> The </a:t>
                      </a:r>
                      <a:r>
                        <a:rPr lang="en-IN" sz="2400" kern="1200" dirty="0" err="1" smtClean="0">
                          <a:solidFill>
                            <a:schemeClr val="tx1"/>
                          </a:solidFill>
                          <a:latin typeface="+mj-lt"/>
                          <a:ea typeface="+mn-ea"/>
                          <a:cs typeface="+mn-cs"/>
                        </a:rPr>
                        <a:t>supratip</a:t>
                      </a:r>
                      <a:r>
                        <a:rPr lang="en-IN" sz="2400" kern="1200" dirty="0" smtClean="0">
                          <a:solidFill>
                            <a:schemeClr val="tx1"/>
                          </a:solidFill>
                          <a:latin typeface="+mj-lt"/>
                          <a:ea typeface="+mn-ea"/>
                          <a:cs typeface="+mn-cs"/>
                        </a:rPr>
                        <a:t> break, tip-defining points, and </a:t>
                      </a:r>
                      <a:r>
                        <a:rPr lang="en-IN" sz="2400" kern="1200" dirty="0" err="1" smtClean="0">
                          <a:solidFill>
                            <a:schemeClr val="tx1"/>
                          </a:solidFill>
                          <a:latin typeface="+mj-lt"/>
                          <a:ea typeface="+mn-ea"/>
                          <a:cs typeface="+mn-cs"/>
                        </a:rPr>
                        <a:t>columellar</a:t>
                      </a:r>
                      <a:r>
                        <a:rPr lang="en-IN" sz="2400" kern="1200" dirty="0" smtClean="0">
                          <a:solidFill>
                            <a:schemeClr val="tx1"/>
                          </a:solidFill>
                          <a:latin typeface="+mj-lt"/>
                          <a:ea typeface="+mn-ea"/>
                          <a:cs typeface="+mn-cs"/>
                        </a:rPr>
                        <a:t> lobular angle serve as landmarks to draw these triangles.</a:t>
                      </a:r>
                    </a:p>
                    <a:p>
                      <a:endParaRPr lang="en-IN" sz="2400" dirty="0">
                        <a:solidFill>
                          <a:schemeClr val="tx1"/>
                        </a:solidFill>
                        <a:latin typeface="+mj-lt"/>
                      </a:endParaRPr>
                    </a:p>
                  </a:txBody>
                  <a:tcPr marL="0" marR="0" marT="0" marB="0">
                    <a:lnL>
                      <a:noFill/>
                    </a:lnL>
                    <a:lnR>
                      <a:noFill/>
                    </a:lnR>
                    <a:lnT>
                      <a:noFill/>
                    </a:lnT>
                    <a:lnB>
                      <a:noFill/>
                    </a:lnB>
                  </a:tcPr>
                </a:tc>
              </a:tr>
            </a:tbl>
          </a:graphicData>
        </a:graphic>
      </p:graphicFrame>
      <p:pic>
        <p:nvPicPr>
          <p:cNvPr id="819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667000" y="304800"/>
            <a:ext cx="3886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983952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257800"/>
            <a:ext cx="7506113" cy="924475"/>
          </a:xfrm>
        </p:spPr>
        <p:txBody>
          <a:bodyPr/>
          <a:lstStyle/>
          <a:p>
            <a:r>
              <a:rPr lang="en-US" sz="2400" dirty="0" smtClean="0">
                <a:solidFill>
                  <a:schemeClr val="tx1"/>
                </a:solidFill>
              </a:rPr>
              <a:t>Outline of the </a:t>
            </a:r>
            <a:r>
              <a:rPr lang="en-US" sz="2400" b="1" dirty="0" smtClean="0">
                <a:solidFill>
                  <a:srgbClr val="C00000"/>
                </a:solidFill>
              </a:rPr>
              <a:t>Nostril</a:t>
            </a:r>
            <a:r>
              <a:rPr lang="en-US" sz="2400" dirty="0" smtClean="0">
                <a:solidFill>
                  <a:schemeClr val="tx1"/>
                </a:solidFill>
              </a:rPr>
              <a:t> on lateral view simulates an oval</a:t>
            </a:r>
            <a:endParaRPr lang="en-IN" sz="2400" dirty="0">
              <a:solidFill>
                <a:schemeClr val="tx1"/>
              </a:solidFill>
            </a:endParaRPr>
          </a:p>
        </p:txBody>
      </p:sp>
      <p:pic>
        <p:nvPicPr>
          <p:cNvPr id="20482"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2514600" y="609601"/>
            <a:ext cx="4191000" cy="43433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37340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1066800"/>
          </a:xfrm>
        </p:spPr>
        <p:txBody>
          <a:bodyPr/>
          <a:lstStyle/>
          <a:p>
            <a:pPr>
              <a:defRPr/>
            </a:pPr>
            <a:r>
              <a:rPr lang="en-US" sz="3600" b="1" dirty="0" smtClean="0">
                <a:solidFill>
                  <a:schemeClr val="tx1"/>
                </a:solidFill>
                <a:latin typeface="Arial" pitchFamily="34" charset="0"/>
                <a:cs typeface="Arial" pitchFamily="34" charset="0"/>
              </a:rPr>
              <a:t>HISTORY</a:t>
            </a:r>
          </a:p>
        </p:txBody>
      </p:sp>
      <p:sp>
        <p:nvSpPr>
          <p:cNvPr id="3" name="Content Placeholder 2"/>
          <p:cNvSpPr>
            <a:spLocks noGrp="1"/>
          </p:cNvSpPr>
          <p:nvPr>
            <p:ph idx="1"/>
          </p:nvPr>
        </p:nvSpPr>
        <p:spPr>
          <a:xfrm>
            <a:off x="228600" y="1447800"/>
            <a:ext cx="8458200" cy="4953000"/>
          </a:xfrm>
        </p:spPr>
        <p:txBody>
          <a:bodyPr>
            <a:normAutofit/>
          </a:bodyPr>
          <a:lstStyle/>
          <a:p>
            <a:pPr>
              <a:buNone/>
              <a:defRPr/>
            </a:pPr>
            <a:r>
              <a:rPr lang="en-US" sz="2400" dirty="0" smtClean="0">
                <a:solidFill>
                  <a:schemeClr val="tx1"/>
                </a:solidFill>
                <a:latin typeface="+mj-lt"/>
                <a:cs typeface="Arial" pitchFamily="34" charset="0"/>
              </a:rPr>
              <a:t> </a:t>
            </a:r>
          </a:p>
          <a:p>
            <a:pPr>
              <a:defRPr/>
            </a:pPr>
            <a:r>
              <a:rPr lang="en-US" sz="2400" dirty="0" smtClean="0">
                <a:solidFill>
                  <a:schemeClr val="tx1"/>
                </a:solidFill>
                <a:latin typeface="+mj-lt"/>
                <a:cs typeface="Arial" pitchFamily="34" charset="0"/>
              </a:rPr>
              <a:t>The importance of the nose to facial harmony has been well recognized throughout history.</a:t>
            </a:r>
          </a:p>
          <a:p>
            <a:pPr>
              <a:defRPr/>
            </a:pPr>
            <a:r>
              <a:rPr lang="en-US" sz="2400" b="1" dirty="0" err="1" smtClean="0">
                <a:solidFill>
                  <a:srgbClr val="990033"/>
                </a:solidFill>
                <a:latin typeface="+mj-lt"/>
              </a:rPr>
              <a:t>Rhinoplasty</a:t>
            </a:r>
            <a:r>
              <a:rPr lang="en-US" sz="2400" dirty="0" smtClean="0">
                <a:solidFill>
                  <a:schemeClr val="tx1"/>
                </a:solidFill>
                <a:latin typeface="+mj-lt"/>
              </a:rPr>
              <a:t> is plastic surgery that can be used to improve the look of the nose or improve its function. </a:t>
            </a:r>
          </a:p>
          <a:p>
            <a:pPr>
              <a:defRPr/>
            </a:pPr>
            <a:r>
              <a:rPr lang="en-US" sz="2400" b="1" dirty="0" smtClean="0">
                <a:solidFill>
                  <a:srgbClr val="990033"/>
                </a:solidFill>
                <a:latin typeface="+mj-lt"/>
              </a:rPr>
              <a:t>Cosmetic </a:t>
            </a:r>
            <a:r>
              <a:rPr lang="en-US" sz="2400" b="1" dirty="0" err="1" smtClean="0">
                <a:solidFill>
                  <a:srgbClr val="990033"/>
                </a:solidFill>
                <a:latin typeface="+mj-lt"/>
              </a:rPr>
              <a:t>Rhinoplasty</a:t>
            </a:r>
            <a:r>
              <a:rPr lang="en-US" sz="2400" b="1" dirty="0" smtClean="0">
                <a:solidFill>
                  <a:srgbClr val="990033"/>
                </a:solidFill>
                <a:latin typeface="+mj-lt"/>
              </a:rPr>
              <a:t> </a:t>
            </a:r>
            <a:r>
              <a:rPr lang="en-US" sz="2400" dirty="0" smtClean="0">
                <a:solidFill>
                  <a:schemeClr val="tx1"/>
                </a:solidFill>
                <a:latin typeface="+mj-lt"/>
              </a:rPr>
              <a:t>makes the nose more beautiful, while medical </a:t>
            </a:r>
            <a:r>
              <a:rPr lang="en-US" sz="2400" dirty="0" err="1" smtClean="0">
                <a:solidFill>
                  <a:schemeClr val="tx1"/>
                </a:solidFill>
                <a:latin typeface="+mj-lt"/>
              </a:rPr>
              <a:t>rhinoplasty</a:t>
            </a:r>
            <a:r>
              <a:rPr lang="en-US" sz="2400" dirty="0" smtClean="0">
                <a:solidFill>
                  <a:schemeClr val="tx1"/>
                </a:solidFill>
                <a:latin typeface="+mj-lt"/>
              </a:rPr>
              <a:t> improves the function of the nose and is referred to as </a:t>
            </a:r>
            <a:r>
              <a:rPr lang="en-US" sz="2400" b="1" dirty="0" smtClean="0">
                <a:solidFill>
                  <a:srgbClr val="990033"/>
                </a:solidFill>
                <a:latin typeface="+mj-lt"/>
              </a:rPr>
              <a:t>Reconstructive </a:t>
            </a:r>
            <a:r>
              <a:rPr lang="en-US" sz="2400" b="1" dirty="0" err="1" smtClean="0">
                <a:solidFill>
                  <a:srgbClr val="990033"/>
                </a:solidFill>
                <a:latin typeface="+mj-lt"/>
              </a:rPr>
              <a:t>Rhinoplasty</a:t>
            </a:r>
            <a:endParaRPr lang="en-US" sz="2400" b="1" dirty="0" smtClean="0">
              <a:solidFill>
                <a:srgbClr val="990033"/>
              </a:solidFill>
              <a:latin typeface="+mj-lt"/>
            </a:endParaRPr>
          </a:p>
          <a:p>
            <a:pPr>
              <a:defRPr/>
            </a:pPr>
            <a:r>
              <a:rPr lang="en-US" sz="2400" dirty="0" smtClean="0">
                <a:solidFill>
                  <a:schemeClr val="tx1"/>
                </a:solidFill>
                <a:latin typeface="+mj-lt"/>
              </a:rPr>
              <a:t>The word </a:t>
            </a:r>
            <a:r>
              <a:rPr lang="en-US" sz="2400" dirty="0" err="1" smtClean="0">
                <a:solidFill>
                  <a:schemeClr val="tx1"/>
                </a:solidFill>
                <a:latin typeface="+mj-lt"/>
              </a:rPr>
              <a:t>rhinoplasty</a:t>
            </a:r>
            <a:r>
              <a:rPr lang="en-US" sz="2400" dirty="0" smtClean="0">
                <a:solidFill>
                  <a:schemeClr val="tx1"/>
                </a:solidFill>
                <a:latin typeface="+mj-lt"/>
              </a:rPr>
              <a:t> originates from two </a:t>
            </a:r>
            <a:r>
              <a:rPr lang="en-US" sz="2400" b="1" dirty="0" smtClean="0">
                <a:solidFill>
                  <a:srgbClr val="990033"/>
                </a:solidFill>
                <a:latin typeface="+mj-lt"/>
              </a:rPr>
              <a:t>Greek </a:t>
            </a:r>
            <a:r>
              <a:rPr lang="en-US" sz="2400" dirty="0" smtClean="0">
                <a:solidFill>
                  <a:schemeClr val="tx1"/>
                </a:solidFill>
                <a:latin typeface="+mj-lt"/>
              </a:rPr>
              <a:t>words: rhinos and </a:t>
            </a:r>
            <a:r>
              <a:rPr lang="en-US" sz="2400" dirty="0" err="1" smtClean="0">
                <a:solidFill>
                  <a:schemeClr val="tx1"/>
                </a:solidFill>
                <a:latin typeface="+mj-lt"/>
              </a:rPr>
              <a:t>plastikos</a:t>
            </a:r>
            <a:r>
              <a:rPr lang="en-US" sz="2400" dirty="0" smtClean="0">
                <a:solidFill>
                  <a:schemeClr val="tx1"/>
                </a:solidFill>
                <a:latin typeface="+mj-lt"/>
              </a:rPr>
              <a:t>. </a:t>
            </a:r>
          </a:p>
          <a:p>
            <a:pPr>
              <a:defRPr/>
            </a:pPr>
            <a:r>
              <a:rPr lang="en-US" sz="2400" b="1" dirty="0" smtClean="0">
                <a:solidFill>
                  <a:srgbClr val="990033"/>
                </a:solidFill>
                <a:latin typeface="+mj-lt"/>
              </a:rPr>
              <a:t>Rhinos </a:t>
            </a:r>
            <a:r>
              <a:rPr lang="en-US" sz="2400" dirty="0" smtClean="0">
                <a:solidFill>
                  <a:schemeClr val="tx1"/>
                </a:solidFill>
                <a:latin typeface="+mj-lt"/>
              </a:rPr>
              <a:t>means nose and </a:t>
            </a:r>
            <a:r>
              <a:rPr lang="en-US" sz="2400" b="1" dirty="0" err="1" smtClean="0">
                <a:solidFill>
                  <a:srgbClr val="990033"/>
                </a:solidFill>
                <a:latin typeface="+mj-lt"/>
              </a:rPr>
              <a:t>Plastiko</a:t>
            </a:r>
            <a:r>
              <a:rPr lang="en-US" sz="2400" dirty="0" err="1" smtClean="0">
                <a:solidFill>
                  <a:schemeClr val="tx1"/>
                </a:solidFill>
                <a:latin typeface="+mj-lt"/>
              </a:rPr>
              <a:t>s</a:t>
            </a:r>
            <a:r>
              <a:rPr lang="en-US" sz="2400" dirty="0" smtClean="0">
                <a:solidFill>
                  <a:schemeClr val="tx1"/>
                </a:solidFill>
                <a:latin typeface="+mj-lt"/>
              </a:rPr>
              <a:t> means ‘to shape'.</a:t>
            </a:r>
          </a:p>
          <a:p>
            <a:pPr>
              <a:defRPr/>
            </a:pPr>
            <a:endParaRPr lang="en-US" sz="3100" dirty="0" smtClean="0">
              <a:solidFill>
                <a:schemeClr val="tx1"/>
              </a:solidFill>
              <a:latin typeface="Arial" pitchFamily="34" charset="0"/>
              <a:cs typeface="Arial" pitchFamily="34" charset="0"/>
            </a:endParaRPr>
          </a:p>
          <a:p>
            <a:pPr>
              <a:defRPr/>
            </a:pPr>
            <a:endParaRPr lang="en-US" sz="3100" dirty="0" smtClean="0">
              <a:solidFill>
                <a:schemeClr val="tx1"/>
              </a:solidFill>
              <a:latin typeface="Arial" pitchFamily="34" charset="0"/>
              <a:cs typeface="Arial" pitchFamily="34" charset="0"/>
            </a:endParaRPr>
          </a:p>
          <a:p>
            <a:pPr>
              <a:defRPr/>
            </a:pPr>
            <a:endParaRPr lang="en-US" sz="2400" dirty="0" smtClean="0"/>
          </a:p>
        </p:txBody>
      </p:sp>
    </p:spTree>
    <p:extLst>
      <p:ext uri="{BB962C8B-B14F-4D97-AF65-F5344CB8AC3E}">
        <p14:creationId xmlns="" xmlns:p14="http://schemas.microsoft.com/office/powerpoint/2010/main" val="37215693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034406989"/>
              </p:ext>
            </p:extLst>
          </p:nvPr>
        </p:nvGraphicFramePr>
        <p:xfrm>
          <a:off x="1371600" y="5562600"/>
          <a:ext cx="7124700" cy="731520"/>
        </p:xfrm>
        <a:graphic>
          <a:graphicData uri="http://schemas.openxmlformats.org/drawingml/2006/table">
            <a:tbl>
              <a:tblPr/>
              <a:tblGrid>
                <a:gridCol w="7124700"/>
              </a:tblGrid>
              <a:tr h="0">
                <a:tc>
                  <a:txBody>
                    <a:bodyPr/>
                    <a:lstStyle/>
                    <a:p>
                      <a:r>
                        <a:rPr lang="en-IN" sz="2400" dirty="0" smtClean="0">
                          <a:solidFill>
                            <a:schemeClr val="tx1"/>
                          </a:solidFill>
                          <a:latin typeface="+mj-lt"/>
                        </a:rPr>
                        <a:t>The </a:t>
                      </a:r>
                      <a:r>
                        <a:rPr lang="en-IN" sz="2400" dirty="0">
                          <a:solidFill>
                            <a:schemeClr val="tx1"/>
                          </a:solidFill>
                          <a:latin typeface="+mj-lt"/>
                        </a:rPr>
                        <a:t>outline of the </a:t>
                      </a:r>
                      <a:r>
                        <a:rPr lang="en-IN" sz="2400" b="1" dirty="0" err="1" smtClean="0">
                          <a:solidFill>
                            <a:srgbClr val="C00000"/>
                          </a:solidFill>
                          <a:latin typeface="+mj-lt"/>
                        </a:rPr>
                        <a:t>Alar</a:t>
                      </a:r>
                      <a:r>
                        <a:rPr lang="en-IN" sz="2400" b="1" dirty="0" smtClean="0">
                          <a:solidFill>
                            <a:srgbClr val="C00000"/>
                          </a:solidFill>
                          <a:latin typeface="+mj-lt"/>
                        </a:rPr>
                        <a:t> </a:t>
                      </a:r>
                      <a:r>
                        <a:rPr lang="en-IN" sz="2400" b="1" dirty="0">
                          <a:solidFill>
                            <a:srgbClr val="C00000"/>
                          </a:solidFill>
                          <a:latin typeface="+mj-lt"/>
                        </a:rPr>
                        <a:t>R</a:t>
                      </a:r>
                      <a:r>
                        <a:rPr lang="en-IN" sz="2400" b="1" dirty="0" smtClean="0">
                          <a:solidFill>
                            <a:srgbClr val="C00000"/>
                          </a:solidFill>
                          <a:latin typeface="+mj-lt"/>
                        </a:rPr>
                        <a:t>ims </a:t>
                      </a:r>
                      <a:r>
                        <a:rPr lang="en-IN" sz="2400" b="1" dirty="0">
                          <a:solidFill>
                            <a:srgbClr val="C00000"/>
                          </a:solidFill>
                          <a:latin typeface="+mj-lt"/>
                        </a:rPr>
                        <a:t>and </a:t>
                      </a:r>
                      <a:r>
                        <a:rPr lang="en-IN" sz="2400" b="1" dirty="0" err="1">
                          <a:solidFill>
                            <a:srgbClr val="C00000"/>
                          </a:solidFill>
                          <a:latin typeface="+mj-lt"/>
                        </a:rPr>
                        <a:t>C</a:t>
                      </a:r>
                      <a:r>
                        <a:rPr lang="en-IN" sz="2400" b="1" dirty="0" err="1" smtClean="0">
                          <a:solidFill>
                            <a:srgbClr val="C00000"/>
                          </a:solidFill>
                          <a:latin typeface="+mj-lt"/>
                        </a:rPr>
                        <a:t>olumella</a:t>
                      </a:r>
                      <a:r>
                        <a:rPr lang="en-IN" sz="2400" b="1" dirty="0" smtClean="0">
                          <a:solidFill>
                            <a:srgbClr val="C00000"/>
                          </a:solidFill>
                          <a:latin typeface="+mj-lt"/>
                        </a:rPr>
                        <a:t> </a:t>
                      </a:r>
                      <a:r>
                        <a:rPr lang="en-IN" sz="2400" dirty="0">
                          <a:solidFill>
                            <a:schemeClr val="tx1"/>
                          </a:solidFill>
                          <a:latin typeface="+mj-lt"/>
                        </a:rPr>
                        <a:t>should resemble a </a:t>
                      </a:r>
                      <a:r>
                        <a:rPr lang="en-IN" sz="2400" dirty="0" smtClean="0">
                          <a:solidFill>
                            <a:schemeClr val="tx1"/>
                          </a:solidFill>
                          <a:latin typeface="+mj-lt"/>
                        </a:rPr>
                        <a:t>seagull </a:t>
                      </a:r>
                      <a:r>
                        <a:rPr lang="en-IN" sz="2400" dirty="0">
                          <a:solidFill>
                            <a:schemeClr val="tx1"/>
                          </a:solidFill>
                          <a:latin typeface="+mj-lt"/>
                        </a:rPr>
                        <a:t>in gentle </a:t>
                      </a:r>
                      <a:r>
                        <a:rPr lang="en-IN" sz="2400" dirty="0" smtClean="0">
                          <a:solidFill>
                            <a:schemeClr val="tx1"/>
                          </a:solidFill>
                          <a:latin typeface="+mj-lt"/>
                        </a:rPr>
                        <a:t>flight</a:t>
                      </a:r>
                      <a:endParaRPr lang="en-IN" sz="2400" dirty="0">
                        <a:solidFill>
                          <a:schemeClr val="tx1"/>
                        </a:solidFill>
                        <a:latin typeface="+mj-lt"/>
                      </a:endParaRPr>
                    </a:p>
                  </a:txBody>
                  <a:tcPr marL="0" marR="0" marT="0" marB="0">
                    <a:lnL>
                      <a:noFill/>
                    </a:lnL>
                    <a:lnR>
                      <a:noFill/>
                    </a:lnR>
                    <a:lnT>
                      <a:noFill/>
                    </a:lnT>
                    <a:lnB>
                      <a:noFill/>
                    </a:lnB>
                  </a:tcPr>
                </a:tc>
              </a:tr>
            </a:tbl>
          </a:graphicData>
        </a:graphic>
      </p:graphicFrame>
      <p:pic>
        <p:nvPicPr>
          <p:cNvPr id="1741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05000" y="609600"/>
            <a:ext cx="4648200"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889997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34000"/>
            <a:ext cx="7125113" cy="924475"/>
          </a:xfrm>
        </p:spPr>
        <p:txBody>
          <a:bodyPr/>
          <a:lstStyle/>
          <a:p>
            <a:r>
              <a:rPr lang="en-US" sz="2400" dirty="0" smtClean="0">
                <a:solidFill>
                  <a:schemeClr val="tx1"/>
                </a:solidFill>
              </a:rPr>
              <a:t>Ideal </a:t>
            </a:r>
            <a:r>
              <a:rPr lang="en-US" sz="2400" b="1" dirty="0" err="1" smtClean="0">
                <a:solidFill>
                  <a:srgbClr val="C00000"/>
                </a:solidFill>
              </a:rPr>
              <a:t>Alar</a:t>
            </a:r>
            <a:r>
              <a:rPr lang="en-US" sz="2400" b="1" dirty="0" smtClean="0">
                <a:solidFill>
                  <a:srgbClr val="C00000"/>
                </a:solidFill>
              </a:rPr>
              <a:t> </a:t>
            </a:r>
            <a:r>
              <a:rPr lang="en-US" sz="2400" b="1" dirty="0" err="1" smtClean="0">
                <a:solidFill>
                  <a:srgbClr val="C00000"/>
                </a:solidFill>
              </a:rPr>
              <a:t>Columellar</a:t>
            </a:r>
            <a:r>
              <a:rPr lang="en-US" sz="2400" b="1" dirty="0" smtClean="0">
                <a:solidFill>
                  <a:srgbClr val="C00000"/>
                </a:solidFill>
              </a:rPr>
              <a:t> </a:t>
            </a:r>
            <a:r>
              <a:rPr lang="en-US" sz="2400" b="1" dirty="0" err="1" smtClean="0">
                <a:solidFill>
                  <a:srgbClr val="C00000"/>
                </a:solidFill>
              </a:rPr>
              <a:t>Relaionship</a:t>
            </a:r>
            <a:r>
              <a:rPr lang="en-US" sz="2400" dirty="0" smtClean="0">
                <a:solidFill>
                  <a:schemeClr val="tx1"/>
                </a:solidFill>
              </a:rPr>
              <a:t>(Frontal view)</a:t>
            </a:r>
            <a:endParaRPr lang="en-IN" sz="2400" dirty="0">
              <a:solidFill>
                <a:schemeClr val="tx1"/>
              </a:solidFill>
            </a:endParaRPr>
          </a:p>
        </p:txBody>
      </p:sp>
      <p:pic>
        <p:nvPicPr>
          <p:cNvPr id="1843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828800" y="685801"/>
            <a:ext cx="4648200" cy="44195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8172441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19458"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2209800" y="533400"/>
            <a:ext cx="41148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5486400"/>
            <a:ext cx="7010400" cy="461665"/>
          </a:xfrm>
          <a:prstGeom prst="rect">
            <a:avLst/>
          </a:prstGeom>
        </p:spPr>
        <p:txBody>
          <a:bodyPr wrap="square">
            <a:spAutoFit/>
          </a:bodyPr>
          <a:lstStyle/>
          <a:p>
            <a:r>
              <a:rPr lang="en-US" sz="2400" dirty="0">
                <a:latin typeface="+mj-lt"/>
              </a:rPr>
              <a:t>Ideal </a:t>
            </a:r>
            <a:r>
              <a:rPr lang="en-US" sz="2400" b="1" dirty="0" err="1" smtClean="0">
                <a:solidFill>
                  <a:srgbClr val="C00000"/>
                </a:solidFill>
                <a:latin typeface="+mj-lt"/>
              </a:rPr>
              <a:t>Alar</a:t>
            </a:r>
            <a:r>
              <a:rPr lang="en-US" sz="2400" b="1" dirty="0" smtClean="0">
                <a:solidFill>
                  <a:srgbClr val="C00000"/>
                </a:solidFill>
                <a:latin typeface="+mj-lt"/>
              </a:rPr>
              <a:t> </a:t>
            </a:r>
            <a:r>
              <a:rPr lang="en-US" sz="2400" b="1" dirty="0" err="1" smtClean="0">
                <a:solidFill>
                  <a:srgbClr val="C00000"/>
                </a:solidFill>
                <a:latin typeface="+mj-lt"/>
              </a:rPr>
              <a:t>Columellar</a:t>
            </a:r>
            <a:r>
              <a:rPr lang="en-US" sz="2400" b="1" dirty="0" smtClean="0">
                <a:solidFill>
                  <a:srgbClr val="C00000"/>
                </a:solidFill>
                <a:latin typeface="+mj-lt"/>
              </a:rPr>
              <a:t> </a:t>
            </a:r>
            <a:r>
              <a:rPr lang="en-US" sz="2400" b="1" dirty="0" err="1" smtClean="0">
                <a:solidFill>
                  <a:srgbClr val="C00000"/>
                </a:solidFill>
                <a:latin typeface="+mj-lt"/>
              </a:rPr>
              <a:t>Relaionship</a:t>
            </a:r>
            <a:r>
              <a:rPr lang="en-US" sz="2400" b="1" dirty="0" smtClean="0">
                <a:solidFill>
                  <a:srgbClr val="C00000"/>
                </a:solidFill>
                <a:latin typeface="+mj-lt"/>
              </a:rPr>
              <a:t> </a:t>
            </a:r>
            <a:r>
              <a:rPr lang="en-US" sz="2400" dirty="0" smtClean="0">
                <a:latin typeface="+mj-lt"/>
              </a:rPr>
              <a:t>(</a:t>
            </a:r>
            <a:r>
              <a:rPr lang="en-US" sz="2400" dirty="0" err="1" smtClean="0">
                <a:latin typeface="+mj-lt"/>
              </a:rPr>
              <a:t>Latral</a:t>
            </a:r>
            <a:r>
              <a:rPr lang="en-US" sz="2400" dirty="0" smtClean="0">
                <a:latin typeface="+mj-lt"/>
              </a:rPr>
              <a:t> </a:t>
            </a:r>
            <a:r>
              <a:rPr lang="en-US" sz="2400" dirty="0">
                <a:latin typeface="+mj-lt"/>
              </a:rPr>
              <a:t>view)</a:t>
            </a:r>
            <a:endParaRPr lang="en-IN" sz="2400" dirty="0">
              <a:latin typeface="+mj-lt"/>
            </a:endParaRPr>
          </a:p>
        </p:txBody>
      </p:sp>
    </p:spTree>
    <p:extLst>
      <p:ext uri="{BB962C8B-B14F-4D97-AF65-F5344CB8AC3E}">
        <p14:creationId xmlns="" xmlns:p14="http://schemas.microsoft.com/office/powerpoint/2010/main" val="7276547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356109668"/>
              </p:ext>
            </p:extLst>
          </p:nvPr>
        </p:nvGraphicFramePr>
        <p:xfrm>
          <a:off x="304800" y="5257800"/>
          <a:ext cx="8610600" cy="1173480"/>
        </p:xfrm>
        <a:graphic>
          <a:graphicData uri="http://schemas.openxmlformats.org/drawingml/2006/table">
            <a:tbl>
              <a:tblPr/>
              <a:tblGrid>
                <a:gridCol w="8610600"/>
              </a:tblGrid>
              <a:tr h="1173480">
                <a:tc>
                  <a:txBody>
                    <a:bodyPr/>
                    <a:lstStyle/>
                    <a:p>
                      <a:r>
                        <a:rPr lang="en-IN" sz="2400" dirty="0" smtClean="0">
                          <a:solidFill>
                            <a:schemeClr val="tx1"/>
                          </a:solidFill>
                          <a:latin typeface="+mj-lt"/>
                        </a:rPr>
                        <a:t>The </a:t>
                      </a:r>
                      <a:r>
                        <a:rPr lang="en-IN" sz="2400" b="1" dirty="0" err="1" smtClean="0">
                          <a:solidFill>
                            <a:srgbClr val="C00000"/>
                          </a:solidFill>
                          <a:latin typeface="+mj-lt"/>
                        </a:rPr>
                        <a:t>Alar</a:t>
                      </a:r>
                      <a:r>
                        <a:rPr lang="en-IN" sz="2400" b="1" baseline="0" dirty="0" smtClean="0">
                          <a:solidFill>
                            <a:srgbClr val="C00000"/>
                          </a:solidFill>
                          <a:latin typeface="+mj-lt"/>
                        </a:rPr>
                        <a:t> </a:t>
                      </a:r>
                      <a:r>
                        <a:rPr lang="en-IN" sz="2400" b="1" baseline="0" dirty="0" err="1" smtClean="0">
                          <a:solidFill>
                            <a:srgbClr val="C00000"/>
                          </a:solidFill>
                          <a:latin typeface="+mj-lt"/>
                        </a:rPr>
                        <a:t>C</a:t>
                      </a:r>
                      <a:r>
                        <a:rPr lang="en-IN" sz="2400" b="1" dirty="0" err="1" smtClean="0">
                          <a:solidFill>
                            <a:srgbClr val="C00000"/>
                          </a:solidFill>
                          <a:latin typeface="+mj-lt"/>
                        </a:rPr>
                        <a:t>olumellar</a:t>
                      </a:r>
                      <a:r>
                        <a:rPr lang="en-IN" sz="2400" b="1" dirty="0" smtClean="0">
                          <a:solidFill>
                            <a:srgbClr val="C00000"/>
                          </a:solidFill>
                          <a:latin typeface="+mj-lt"/>
                        </a:rPr>
                        <a:t> </a:t>
                      </a:r>
                      <a:r>
                        <a:rPr lang="en-IN" sz="2400" b="1" dirty="0">
                          <a:solidFill>
                            <a:srgbClr val="C00000"/>
                          </a:solidFill>
                          <a:latin typeface="+mj-lt"/>
                        </a:rPr>
                        <a:t>R</a:t>
                      </a:r>
                      <a:r>
                        <a:rPr lang="en-IN" sz="2400" b="1" dirty="0" smtClean="0">
                          <a:solidFill>
                            <a:srgbClr val="C00000"/>
                          </a:solidFill>
                          <a:latin typeface="+mj-lt"/>
                        </a:rPr>
                        <a:t>elationship </a:t>
                      </a:r>
                      <a:r>
                        <a:rPr lang="en-IN" sz="2400" dirty="0">
                          <a:solidFill>
                            <a:schemeClr val="tx1"/>
                          </a:solidFill>
                          <a:latin typeface="+mj-lt"/>
                        </a:rPr>
                        <a:t>is assessed by drawing two perpendicular </a:t>
                      </a:r>
                      <a:r>
                        <a:rPr lang="en-IN" sz="2400" dirty="0" smtClean="0">
                          <a:solidFill>
                            <a:schemeClr val="tx1"/>
                          </a:solidFill>
                          <a:latin typeface="+mj-lt"/>
                        </a:rPr>
                        <a:t>lines</a:t>
                      </a:r>
                      <a:r>
                        <a:rPr lang="en-IN" sz="2400" baseline="0" dirty="0" smtClean="0">
                          <a:solidFill>
                            <a:schemeClr val="tx1"/>
                          </a:solidFill>
                          <a:latin typeface="+mj-lt"/>
                        </a:rPr>
                        <a:t> </a:t>
                      </a:r>
                      <a:r>
                        <a:rPr lang="en-IN" sz="2400" dirty="0" smtClean="0">
                          <a:solidFill>
                            <a:schemeClr val="tx1"/>
                          </a:solidFill>
                          <a:latin typeface="+mj-lt"/>
                        </a:rPr>
                        <a:t>one </a:t>
                      </a:r>
                      <a:r>
                        <a:rPr lang="en-IN" sz="2400" dirty="0">
                          <a:solidFill>
                            <a:schemeClr val="tx1"/>
                          </a:solidFill>
                          <a:latin typeface="+mj-lt"/>
                        </a:rPr>
                        <a:t>through the long axis of the nostril and the other from the alar rim to the </a:t>
                      </a:r>
                      <a:r>
                        <a:rPr lang="en-IN" sz="2400" dirty="0" err="1">
                          <a:solidFill>
                            <a:schemeClr val="tx1"/>
                          </a:solidFill>
                          <a:latin typeface="+mj-lt"/>
                        </a:rPr>
                        <a:t>columellar</a:t>
                      </a:r>
                      <a:r>
                        <a:rPr lang="en-IN" sz="2400" dirty="0">
                          <a:solidFill>
                            <a:schemeClr val="tx1"/>
                          </a:solidFill>
                          <a:latin typeface="+mj-lt"/>
                        </a:rPr>
                        <a:t> </a:t>
                      </a:r>
                      <a:r>
                        <a:rPr lang="en-IN" sz="2400" dirty="0" smtClean="0">
                          <a:solidFill>
                            <a:schemeClr val="tx1"/>
                          </a:solidFill>
                          <a:latin typeface="+mj-lt"/>
                        </a:rPr>
                        <a:t>rim</a:t>
                      </a:r>
                      <a:endParaRPr lang="en-IN" sz="2400" dirty="0">
                        <a:solidFill>
                          <a:schemeClr val="tx1"/>
                        </a:solidFill>
                        <a:latin typeface="+mj-lt"/>
                      </a:endParaRPr>
                    </a:p>
                  </a:txBody>
                  <a:tcPr marL="0" marR="0" marT="0" marB="0">
                    <a:lnL>
                      <a:noFill/>
                    </a:lnL>
                    <a:lnR>
                      <a:noFill/>
                    </a:lnR>
                    <a:lnT>
                      <a:noFill/>
                    </a:lnT>
                    <a:lnB>
                      <a:noFill/>
                    </a:lnB>
                  </a:tcPr>
                </a:tc>
              </a:tr>
            </a:tbl>
          </a:graphicData>
        </a:graphic>
      </p:graphicFrame>
      <p:pic>
        <p:nvPicPr>
          <p:cNvPr id="1638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52600" y="685800"/>
            <a:ext cx="49530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450690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908489515"/>
              </p:ext>
            </p:extLst>
          </p:nvPr>
        </p:nvGraphicFramePr>
        <p:xfrm>
          <a:off x="609600" y="4800600"/>
          <a:ext cx="8077200" cy="2057400"/>
        </p:xfrm>
        <a:graphic>
          <a:graphicData uri="http://schemas.openxmlformats.org/drawingml/2006/table">
            <a:tbl>
              <a:tblPr/>
              <a:tblGrid>
                <a:gridCol w="8077200"/>
              </a:tblGrid>
              <a:tr h="2057400">
                <a:tc>
                  <a:txBody>
                    <a:bodyPr/>
                    <a:lstStyle/>
                    <a:p>
                      <a:pPr>
                        <a:buFont typeface="Arial" pitchFamily="34" charset="0"/>
                        <a:buChar char="•"/>
                      </a:pPr>
                      <a:r>
                        <a:rPr lang="en-IN" sz="2400" dirty="0" smtClean="0">
                          <a:solidFill>
                            <a:schemeClr val="tx1"/>
                          </a:solidFill>
                          <a:latin typeface="+mn-lt"/>
                        </a:rPr>
                        <a:t>The </a:t>
                      </a:r>
                      <a:r>
                        <a:rPr lang="en-IN" sz="2400" dirty="0">
                          <a:solidFill>
                            <a:schemeClr val="tx1"/>
                          </a:solidFill>
                          <a:latin typeface="+mn-lt"/>
                        </a:rPr>
                        <a:t>outline of the </a:t>
                      </a:r>
                      <a:r>
                        <a:rPr lang="en-IN" sz="2400" b="1" dirty="0">
                          <a:solidFill>
                            <a:srgbClr val="C00000"/>
                          </a:solidFill>
                          <a:latin typeface="+mn-lt"/>
                        </a:rPr>
                        <a:t>N</a:t>
                      </a:r>
                      <a:r>
                        <a:rPr lang="en-IN" sz="2400" b="1" dirty="0" smtClean="0">
                          <a:solidFill>
                            <a:srgbClr val="C00000"/>
                          </a:solidFill>
                          <a:latin typeface="+mn-lt"/>
                        </a:rPr>
                        <a:t>asal </a:t>
                      </a:r>
                      <a:r>
                        <a:rPr lang="en-IN" sz="2400" b="1" dirty="0">
                          <a:solidFill>
                            <a:srgbClr val="C00000"/>
                          </a:solidFill>
                          <a:latin typeface="+mn-lt"/>
                        </a:rPr>
                        <a:t>B</a:t>
                      </a:r>
                      <a:r>
                        <a:rPr lang="en-IN" sz="2400" b="1" dirty="0" smtClean="0">
                          <a:solidFill>
                            <a:srgbClr val="C00000"/>
                          </a:solidFill>
                          <a:latin typeface="+mn-lt"/>
                        </a:rPr>
                        <a:t>ase </a:t>
                      </a:r>
                      <a:r>
                        <a:rPr lang="en-IN" sz="2400" dirty="0">
                          <a:solidFill>
                            <a:schemeClr val="tx1"/>
                          </a:solidFill>
                          <a:latin typeface="+mn-lt"/>
                        </a:rPr>
                        <a:t>should describe an equilateral triangle with a lobule-to-nostril ratio of </a:t>
                      </a:r>
                      <a:r>
                        <a:rPr lang="en-IN" sz="2400" dirty="0" smtClean="0">
                          <a:solidFill>
                            <a:schemeClr val="tx1"/>
                          </a:solidFill>
                          <a:latin typeface="+mn-lt"/>
                        </a:rPr>
                        <a:t>1:2</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n-IN" sz="2400" kern="1200" dirty="0" smtClean="0">
                          <a:solidFill>
                            <a:schemeClr val="tx1"/>
                          </a:solidFill>
                          <a:latin typeface="+mn-lt"/>
                          <a:ea typeface="+mn-ea"/>
                          <a:cs typeface="+mn-cs"/>
                        </a:rPr>
                        <a:t> The </a:t>
                      </a:r>
                      <a:r>
                        <a:rPr lang="en-IN" sz="2400" b="1" kern="1200" dirty="0" smtClean="0">
                          <a:solidFill>
                            <a:srgbClr val="C00000"/>
                          </a:solidFill>
                          <a:latin typeface="+mn-lt"/>
                          <a:ea typeface="+mn-ea"/>
                          <a:cs typeface="+mn-cs"/>
                        </a:rPr>
                        <a:t>Nostril</a:t>
                      </a:r>
                      <a:r>
                        <a:rPr lang="en-IN" sz="2400" kern="1200" dirty="0" smtClean="0">
                          <a:solidFill>
                            <a:srgbClr val="C00000"/>
                          </a:solidFill>
                          <a:latin typeface="+mn-lt"/>
                          <a:ea typeface="+mn-ea"/>
                          <a:cs typeface="+mn-cs"/>
                        </a:rPr>
                        <a:t> </a:t>
                      </a:r>
                      <a:r>
                        <a:rPr lang="en-IN" sz="2400" kern="1200" dirty="0" smtClean="0">
                          <a:solidFill>
                            <a:schemeClr val="tx1"/>
                          </a:solidFill>
                          <a:latin typeface="+mn-lt"/>
                          <a:ea typeface="+mn-ea"/>
                          <a:cs typeface="+mn-cs"/>
                        </a:rPr>
                        <a:t>itself should have a </a:t>
                      </a:r>
                      <a:r>
                        <a:rPr lang="en-IN" sz="2400" kern="1200" dirty="0" err="1" smtClean="0">
                          <a:solidFill>
                            <a:schemeClr val="tx1"/>
                          </a:solidFill>
                          <a:latin typeface="+mn-lt"/>
                          <a:ea typeface="+mn-ea"/>
                          <a:cs typeface="+mn-cs"/>
                        </a:rPr>
                        <a:t>teardroplike</a:t>
                      </a:r>
                      <a:r>
                        <a:rPr lang="en-IN" sz="2400" kern="1200" dirty="0" smtClean="0">
                          <a:solidFill>
                            <a:schemeClr val="tx1"/>
                          </a:solidFill>
                          <a:latin typeface="+mn-lt"/>
                          <a:ea typeface="+mn-ea"/>
                          <a:cs typeface="+mn-cs"/>
                        </a:rPr>
                        <a:t> geometry, with the long axis oriented in a slight medial direction (from base to apex)</a:t>
                      </a:r>
                    </a:p>
                    <a:p>
                      <a:endParaRPr lang="en-IN" sz="2400" dirty="0">
                        <a:solidFill>
                          <a:schemeClr val="tx1"/>
                        </a:solidFill>
                        <a:latin typeface="+mj-lt"/>
                      </a:endParaRPr>
                    </a:p>
                  </a:txBody>
                  <a:tcPr marL="0" marR="0" marT="0" marB="0">
                    <a:lnL>
                      <a:noFill/>
                    </a:lnL>
                    <a:lnR>
                      <a:noFill/>
                    </a:lnR>
                    <a:lnT>
                      <a:noFill/>
                    </a:lnT>
                    <a:lnB>
                      <a:noFill/>
                    </a:lnB>
                  </a:tcPr>
                </a:tc>
              </a:tr>
            </a:tbl>
          </a:graphicData>
        </a:graphic>
      </p:graphicFrame>
      <p:pic>
        <p:nvPicPr>
          <p:cNvPr id="3"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752600" y="457200"/>
            <a:ext cx="4876800" cy="396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173904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808488866"/>
              </p:ext>
            </p:extLst>
          </p:nvPr>
        </p:nvGraphicFramePr>
        <p:xfrm>
          <a:off x="1447800" y="5562600"/>
          <a:ext cx="7124700" cy="1097280"/>
        </p:xfrm>
        <a:graphic>
          <a:graphicData uri="http://schemas.openxmlformats.org/drawingml/2006/table">
            <a:tbl>
              <a:tblPr/>
              <a:tblGrid>
                <a:gridCol w="7124700"/>
              </a:tblGrid>
              <a:tr h="0">
                <a:tc>
                  <a:txBody>
                    <a:bodyPr/>
                    <a:lstStyle/>
                    <a:p>
                      <a:r>
                        <a:rPr lang="en-IN" sz="2400" b="1" dirty="0" smtClean="0">
                          <a:solidFill>
                            <a:schemeClr val="tx1"/>
                          </a:solidFill>
                          <a:latin typeface="+mj-lt"/>
                        </a:rPr>
                        <a:t>A</a:t>
                      </a:r>
                      <a:r>
                        <a:rPr lang="en-IN" sz="2400" b="1" dirty="0" smtClean="0">
                          <a:solidFill>
                            <a:srgbClr val="FF0000"/>
                          </a:solidFill>
                          <a:latin typeface="+mj-lt"/>
                        </a:rPr>
                        <a:t> </a:t>
                      </a:r>
                      <a:r>
                        <a:rPr lang="en-IN" sz="2400" b="1" dirty="0">
                          <a:solidFill>
                            <a:srgbClr val="C00000"/>
                          </a:solidFill>
                          <a:latin typeface="+mj-lt"/>
                        </a:rPr>
                        <a:t>Tip </a:t>
                      </a:r>
                      <a:r>
                        <a:rPr lang="en-IN" sz="2400" b="1" dirty="0" smtClean="0">
                          <a:solidFill>
                            <a:srgbClr val="C00000"/>
                          </a:solidFill>
                          <a:latin typeface="+mj-lt"/>
                        </a:rPr>
                        <a:t>Projection </a:t>
                      </a:r>
                      <a:r>
                        <a:rPr lang="en-IN" sz="2400" dirty="0">
                          <a:solidFill>
                            <a:schemeClr val="tx1"/>
                          </a:solidFill>
                          <a:latin typeface="+mj-lt"/>
                        </a:rPr>
                        <a:t>should equal alar base </a:t>
                      </a:r>
                      <a:r>
                        <a:rPr lang="en-IN" sz="2400" dirty="0" smtClean="0">
                          <a:solidFill>
                            <a:schemeClr val="tx1"/>
                          </a:solidFill>
                          <a:latin typeface="+mj-lt"/>
                        </a:rPr>
                        <a:t>width</a:t>
                      </a:r>
                    </a:p>
                    <a:p>
                      <a:r>
                        <a:rPr lang="en-IN" sz="2400" b="1" dirty="0" smtClean="0">
                          <a:solidFill>
                            <a:schemeClr val="tx1"/>
                          </a:solidFill>
                          <a:latin typeface="+mj-lt"/>
                        </a:rPr>
                        <a:t>B</a:t>
                      </a:r>
                      <a:r>
                        <a:rPr lang="en-IN" sz="2400" b="1" dirty="0" smtClean="0">
                          <a:solidFill>
                            <a:srgbClr val="FF0000"/>
                          </a:solidFill>
                          <a:latin typeface="+mj-lt"/>
                        </a:rPr>
                        <a:t> </a:t>
                      </a:r>
                      <a:r>
                        <a:rPr lang="en-IN" sz="2400" b="1" dirty="0">
                          <a:solidFill>
                            <a:srgbClr val="C00000"/>
                          </a:solidFill>
                          <a:latin typeface="+mj-lt"/>
                        </a:rPr>
                        <a:t>Tip </a:t>
                      </a:r>
                      <a:r>
                        <a:rPr lang="en-IN" sz="2400" b="1" dirty="0" smtClean="0">
                          <a:solidFill>
                            <a:srgbClr val="C00000"/>
                          </a:solidFill>
                          <a:latin typeface="+mj-lt"/>
                        </a:rPr>
                        <a:t>Projection </a:t>
                      </a:r>
                      <a:r>
                        <a:rPr lang="en-IN" sz="2400" dirty="0">
                          <a:solidFill>
                            <a:schemeClr val="tx1"/>
                          </a:solidFill>
                          <a:latin typeface="+mj-lt"/>
                        </a:rPr>
                        <a:t>should also equal 0.67 </a:t>
                      </a:r>
                      <a:r>
                        <a:rPr lang="en-IN" sz="2400" dirty="0" smtClean="0">
                          <a:solidFill>
                            <a:schemeClr val="tx1"/>
                          </a:solidFill>
                          <a:latin typeface="+mj-lt"/>
                        </a:rPr>
                        <a:t>x </a:t>
                      </a:r>
                      <a:r>
                        <a:rPr lang="en-IN" sz="2400" dirty="0">
                          <a:solidFill>
                            <a:schemeClr val="tx1"/>
                          </a:solidFill>
                          <a:latin typeface="+mj-lt"/>
                        </a:rPr>
                        <a:t>R-T (radix to tip</a:t>
                      </a:r>
                      <a:r>
                        <a:rPr lang="en-IN" sz="2400" dirty="0" smtClean="0">
                          <a:solidFill>
                            <a:schemeClr val="tx1"/>
                          </a:solidFill>
                          <a:latin typeface="+mj-lt"/>
                        </a:rPr>
                        <a:t>)</a:t>
                      </a:r>
                      <a:endParaRPr lang="en-IN" sz="2400" dirty="0">
                        <a:solidFill>
                          <a:schemeClr val="tx1"/>
                        </a:solidFill>
                        <a:latin typeface="+mj-lt"/>
                      </a:endParaRPr>
                    </a:p>
                  </a:txBody>
                  <a:tcPr marL="0" marR="0" marT="0" marB="0">
                    <a:lnL>
                      <a:noFill/>
                    </a:lnL>
                    <a:lnR>
                      <a:noFill/>
                    </a:lnR>
                    <a:lnT>
                      <a:noFill/>
                    </a:lnT>
                    <a:lnB>
                      <a:noFill/>
                    </a:lnB>
                  </a:tcPr>
                </a:tc>
              </a:tr>
            </a:tbl>
          </a:graphicData>
        </a:graphic>
      </p:graphicFrame>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00200" y="381000"/>
            <a:ext cx="4953000"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4359133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066004714"/>
              </p:ext>
            </p:extLst>
          </p:nvPr>
        </p:nvGraphicFramePr>
        <p:xfrm>
          <a:off x="685800" y="5410200"/>
          <a:ext cx="8153400" cy="731520"/>
        </p:xfrm>
        <a:graphic>
          <a:graphicData uri="http://schemas.openxmlformats.org/drawingml/2006/table">
            <a:tbl>
              <a:tblPr/>
              <a:tblGrid>
                <a:gridCol w="8153400"/>
              </a:tblGrid>
              <a:tr h="0">
                <a:tc>
                  <a:txBody>
                    <a:bodyPr/>
                    <a:lstStyle/>
                    <a:p>
                      <a:r>
                        <a:rPr lang="en-IN" sz="2400" dirty="0" smtClean="0">
                          <a:solidFill>
                            <a:schemeClr val="tx1"/>
                          </a:solidFill>
                          <a:latin typeface="+mj-lt"/>
                        </a:rPr>
                        <a:t>Fifty </a:t>
                      </a:r>
                      <a:r>
                        <a:rPr lang="en-IN" sz="2400" dirty="0">
                          <a:solidFill>
                            <a:schemeClr val="tx1"/>
                          </a:solidFill>
                          <a:latin typeface="+mj-lt"/>
                        </a:rPr>
                        <a:t>to 60% of the</a:t>
                      </a:r>
                      <a:r>
                        <a:rPr lang="en-IN" sz="2400" b="1" dirty="0">
                          <a:solidFill>
                            <a:srgbClr val="C00000"/>
                          </a:solidFill>
                          <a:latin typeface="+mj-lt"/>
                        </a:rPr>
                        <a:t> </a:t>
                      </a:r>
                      <a:r>
                        <a:rPr lang="en-IN" sz="2400" b="1" dirty="0" smtClean="0">
                          <a:solidFill>
                            <a:srgbClr val="C00000"/>
                          </a:solidFill>
                          <a:latin typeface="+mj-lt"/>
                        </a:rPr>
                        <a:t>Tip </a:t>
                      </a:r>
                      <a:r>
                        <a:rPr lang="en-IN" sz="2400" dirty="0">
                          <a:solidFill>
                            <a:schemeClr val="tx1"/>
                          </a:solidFill>
                          <a:latin typeface="+mj-lt"/>
                        </a:rPr>
                        <a:t>should lie anterior to a vertical line tangent to the most projecting part of the upper lip </a:t>
                      </a:r>
                      <a:r>
                        <a:rPr lang="en-IN" sz="2400" dirty="0" smtClean="0">
                          <a:solidFill>
                            <a:schemeClr val="tx1"/>
                          </a:solidFill>
                          <a:latin typeface="+mj-lt"/>
                        </a:rPr>
                        <a:t>vermilion</a:t>
                      </a:r>
                      <a:endParaRPr lang="en-IN" sz="2400" dirty="0">
                        <a:solidFill>
                          <a:schemeClr val="tx1"/>
                        </a:solidFill>
                        <a:latin typeface="+mj-lt"/>
                      </a:endParaRPr>
                    </a:p>
                  </a:txBody>
                  <a:tcPr marL="0" marR="0" marT="0" marB="0">
                    <a:lnL>
                      <a:noFill/>
                    </a:lnL>
                    <a:lnR>
                      <a:noFill/>
                    </a:lnR>
                    <a:lnT>
                      <a:noFill/>
                    </a:lnT>
                    <a:lnB>
                      <a:noFill/>
                    </a:lnB>
                  </a:tcPr>
                </a:tc>
              </a:tr>
            </a:tbl>
          </a:graphicData>
        </a:graphic>
      </p:graphicFrame>
      <p:pic>
        <p:nvPicPr>
          <p:cNvPr id="12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828800" y="685800"/>
            <a:ext cx="4191000" cy="419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782632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621622145"/>
              </p:ext>
            </p:extLst>
          </p:nvPr>
        </p:nvGraphicFramePr>
        <p:xfrm>
          <a:off x="762000" y="4343400"/>
          <a:ext cx="7848600" cy="1828800"/>
        </p:xfrm>
        <a:graphic>
          <a:graphicData uri="http://schemas.openxmlformats.org/drawingml/2006/table">
            <a:tbl>
              <a:tblPr/>
              <a:tblGrid>
                <a:gridCol w="7848600"/>
              </a:tblGrid>
              <a:tr h="0">
                <a:tc>
                  <a:txBody>
                    <a:bodyPr/>
                    <a:lstStyle/>
                    <a:p>
                      <a:pPr>
                        <a:buFont typeface="Arial" pitchFamily="34" charset="0"/>
                        <a:buChar char="•"/>
                      </a:pPr>
                      <a:r>
                        <a:rPr lang="en-IN" sz="2400" dirty="0" smtClean="0">
                          <a:solidFill>
                            <a:schemeClr val="tx1"/>
                          </a:solidFill>
                          <a:latin typeface="+mj-lt"/>
                        </a:rPr>
                        <a:t>The </a:t>
                      </a:r>
                      <a:r>
                        <a:rPr lang="en-IN" sz="2400" b="1" dirty="0">
                          <a:solidFill>
                            <a:srgbClr val="C00000"/>
                          </a:solidFill>
                          <a:latin typeface="+mj-lt"/>
                        </a:rPr>
                        <a:t>D</a:t>
                      </a:r>
                      <a:r>
                        <a:rPr lang="en-IN" sz="2400" b="1" dirty="0" smtClean="0">
                          <a:solidFill>
                            <a:srgbClr val="C00000"/>
                          </a:solidFill>
                          <a:latin typeface="+mj-lt"/>
                        </a:rPr>
                        <a:t>orsum</a:t>
                      </a:r>
                      <a:r>
                        <a:rPr lang="en-IN" sz="2400" dirty="0" smtClean="0">
                          <a:solidFill>
                            <a:schemeClr val="tx1"/>
                          </a:solidFill>
                          <a:latin typeface="+mj-lt"/>
                        </a:rPr>
                        <a:t> </a:t>
                      </a:r>
                      <a:r>
                        <a:rPr lang="en-IN" sz="2400" dirty="0">
                          <a:solidFill>
                            <a:schemeClr val="tx1"/>
                          </a:solidFill>
                          <a:latin typeface="+mj-lt"/>
                        </a:rPr>
                        <a:t>is analyzed by drawing a line from the radix to the tip-defining </a:t>
                      </a:r>
                      <a:r>
                        <a:rPr lang="en-IN" sz="2400" dirty="0" smtClean="0">
                          <a:solidFill>
                            <a:schemeClr val="tx1"/>
                          </a:solidFill>
                          <a:latin typeface="+mj-lt"/>
                        </a:rPr>
                        <a:t>points</a:t>
                      </a:r>
                    </a:p>
                    <a:p>
                      <a:pPr>
                        <a:buFont typeface="Arial" pitchFamily="34" charset="0"/>
                        <a:buChar char="•"/>
                      </a:pPr>
                      <a:r>
                        <a:rPr lang="en-IN" sz="2400" b="1" kern="1200" dirty="0" smtClean="0">
                          <a:solidFill>
                            <a:srgbClr val="0070C0"/>
                          </a:solidFill>
                          <a:latin typeface="+mj-lt"/>
                          <a:ea typeface="+mn-ea"/>
                          <a:cs typeface="+mn-cs"/>
                        </a:rPr>
                        <a:t>In Women</a:t>
                      </a:r>
                      <a:r>
                        <a:rPr lang="en-IN" sz="2400" kern="1200" dirty="0" smtClean="0">
                          <a:solidFill>
                            <a:schemeClr val="tx1"/>
                          </a:solidFill>
                          <a:latin typeface="+mj-lt"/>
                          <a:ea typeface="+mn-ea"/>
                          <a:cs typeface="+mn-cs"/>
                        </a:rPr>
                        <a:t>, the ideal aesthetic nasal dorsum should lie approximately </a:t>
                      </a:r>
                      <a:r>
                        <a:rPr lang="en-IN" sz="2400" b="1" kern="1200" dirty="0" smtClean="0">
                          <a:solidFill>
                            <a:schemeClr val="tx1"/>
                          </a:solidFill>
                          <a:latin typeface="+mj-lt"/>
                          <a:ea typeface="+mn-ea"/>
                          <a:cs typeface="+mn-cs"/>
                        </a:rPr>
                        <a:t>2 mm </a:t>
                      </a:r>
                      <a:r>
                        <a:rPr lang="en-IN" sz="2400" kern="1200" dirty="0" smtClean="0">
                          <a:solidFill>
                            <a:schemeClr val="tx1"/>
                          </a:solidFill>
                          <a:latin typeface="+mj-lt"/>
                          <a:ea typeface="+mn-ea"/>
                          <a:cs typeface="+mn-cs"/>
                        </a:rPr>
                        <a:t>behind and parallel to this line</a:t>
                      </a:r>
                    </a:p>
                    <a:p>
                      <a:pPr>
                        <a:buFont typeface="Arial" pitchFamily="34" charset="0"/>
                        <a:buChar char="•"/>
                      </a:pPr>
                      <a:r>
                        <a:rPr lang="en-IN" sz="2400" kern="1200" dirty="0" smtClean="0">
                          <a:solidFill>
                            <a:schemeClr val="tx1"/>
                          </a:solidFill>
                          <a:latin typeface="+mj-lt"/>
                          <a:ea typeface="+mn-ea"/>
                          <a:cs typeface="+mn-cs"/>
                        </a:rPr>
                        <a:t> </a:t>
                      </a:r>
                      <a:r>
                        <a:rPr lang="en-IN" sz="2400" b="1" kern="1200" dirty="0" smtClean="0">
                          <a:solidFill>
                            <a:srgbClr val="0070C0"/>
                          </a:solidFill>
                          <a:latin typeface="+mj-lt"/>
                          <a:ea typeface="+mn-ea"/>
                          <a:cs typeface="+mn-cs"/>
                        </a:rPr>
                        <a:t>In Men</a:t>
                      </a:r>
                      <a:r>
                        <a:rPr lang="en-IN" sz="2400" kern="1200" dirty="0" smtClean="0">
                          <a:solidFill>
                            <a:schemeClr val="tx1"/>
                          </a:solidFill>
                          <a:latin typeface="+mj-lt"/>
                          <a:ea typeface="+mn-ea"/>
                          <a:cs typeface="+mn-cs"/>
                        </a:rPr>
                        <a:t>, it should approach this line </a:t>
                      </a:r>
                      <a:endParaRPr lang="en-IN" sz="2400" dirty="0">
                        <a:solidFill>
                          <a:schemeClr val="tx1"/>
                        </a:solidFill>
                        <a:latin typeface="+mj-lt"/>
                      </a:endParaRPr>
                    </a:p>
                  </a:txBody>
                  <a:tcPr marL="0" marR="0" marT="0" marB="0">
                    <a:lnL>
                      <a:noFill/>
                    </a:lnL>
                    <a:lnR>
                      <a:noFill/>
                    </a:lnR>
                    <a:lnT>
                      <a:noFill/>
                    </a:lnT>
                    <a:lnB>
                      <a:noFill/>
                    </a:lnB>
                  </a:tcPr>
                </a:tc>
              </a:tr>
            </a:tbl>
          </a:graphicData>
        </a:graphic>
      </p:graphicFrame>
      <p:pic>
        <p:nvPicPr>
          <p:cNvPr id="1433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362200" y="228600"/>
            <a:ext cx="4114800" cy="3657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115158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154064682"/>
              </p:ext>
            </p:extLst>
          </p:nvPr>
        </p:nvGraphicFramePr>
        <p:xfrm>
          <a:off x="685800" y="4038600"/>
          <a:ext cx="8229600" cy="2560320"/>
        </p:xfrm>
        <a:graphic>
          <a:graphicData uri="http://schemas.openxmlformats.org/drawingml/2006/table">
            <a:tbl>
              <a:tblPr/>
              <a:tblGrid>
                <a:gridCol w="8229600"/>
              </a:tblGrid>
              <a:tr h="1828800">
                <a:tc>
                  <a:txBody>
                    <a:bodyPr/>
                    <a:lstStyle/>
                    <a:p>
                      <a:r>
                        <a:rPr lang="en-IN" sz="2400" dirty="0" smtClean="0">
                          <a:solidFill>
                            <a:schemeClr val="tx1"/>
                          </a:solidFill>
                          <a:latin typeface="+mj-lt"/>
                        </a:rPr>
                        <a:t>  </a:t>
                      </a:r>
                      <a:endParaRPr lang="en-IN" sz="2000" kern="1200" dirty="0" smtClean="0">
                        <a:solidFill>
                          <a:schemeClr val="tx1"/>
                        </a:solidFill>
                        <a:latin typeface="+mj-lt"/>
                        <a:ea typeface="+mn-ea"/>
                        <a:cs typeface="+mn-cs"/>
                      </a:endParaRPr>
                    </a:p>
                    <a:p>
                      <a:pPr>
                        <a:buFont typeface="Arial" pitchFamily="34" charset="0"/>
                        <a:buChar char="•"/>
                      </a:pPr>
                      <a:r>
                        <a:rPr lang="en-IN" sz="2400" b="1" kern="1200" dirty="0" err="1" smtClean="0">
                          <a:solidFill>
                            <a:srgbClr val="C00000"/>
                          </a:solidFill>
                          <a:latin typeface="+mj-lt"/>
                          <a:ea typeface="+mn-ea"/>
                          <a:cs typeface="+mn-cs"/>
                        </a:rPr>
                        <a:t>Nasolabial</a:t>
                      </a:r>
                      <a:r>
                        <a:rPr lang="en-IN" sz="2400" b="1" kern="1200" baseline="0" dirty="0" smtClean="0">
                          <a:solidFill>
                            <a:srgbClr val="C00000"/>
                          </a:solidFill>
                          <a:latin typeface="+mj-lt"/>
                          <a:ea typeface="+mn-ea"/>
                          <a:cs typeface="+mn-cs"/>
                        </a:rPr>
                        <a:t> Angle</a:t>
                      </a:r>
                      <a:r>
                        <a:rPr lang="en-IN" sz="2000" b="1" kern="1200" dirty="0" smtClean="0">
                          <a:solidFill>
                            <a:srgbClr val="C00000"/>
                          </a:solidFill>
                          <a:latin typeface="+mj-lt"/>
                          <a:ea typeface="+mn-ea"/>
                          <a:cs typeface="+mn-cs"/>
                        </a:rPr>
                        <a:t> </a:t>
                      </a:r>
                      <a:r>
                        <a:rPr lang="en-IN" sz="2400" kern="1200" dirty="0" smtClean="0">
                          <a:solidFill>
                            <a:schemeClr val="tx1"/>
                          </a:solidFill>
                          <a:latin typeface="+mj-lt"/>
                          <a:ea typeface="+mn-ea"/>
                          <a:cs typeface="+mn-cs"/>
                        </a:rPr>
                        <a:t>formed between a line coursing through the most anterior and posterior edges of the nostril and a plumb line dropped perpendicular to the natural horizontal facial plane. </a:t>
                      </a:r>
                    </a:p>
                    <a:p>
                      <a:pPr>
                        <a:buFont typeface="Arial" pitchFamily="34" charset="0"/>
                        <a:buChar char="•"/>
                      </a:pPr>
                      <a:r>
                        <a:rPr lang="en-IN" sz="2400" dirty="0" smtClean="0">
                          <a:solidFill>
                            <a:schemeClr val="tx1"/>
                          </a:solidFill>
                          <a:latin typeface="+mj-lt"/>
                        </a:rPr>
                        <a:t>The </a:t>
                      </a:r>
                      <a:r>
                        <a:rPr lang="en-IN" sz="2400" dirty="0" err="1">
                          <a:solidFill>
                            <a:schemeClr val="tx1"/>
                          </a:solidFill>
                          <a:latin typeface="+mj-lt"/>
                        </a:rPr>
                        <a:t>nasolabial</a:t>
                      </a:r>
                      <a:r>
                        <a:rPr lang="en-IN" sz="2400" dirty="0">
                          <a:solidFill>
                            <a:schemeClr val="tx1"/>
                          </a:solidFill>
                          <a:latin typeface="+mj-lt"/>
                        </a:rPr>
                        <a:t> angle is usually </a:t>
                      </a:r>
                      <a:r>
                        <a:rPr lang="en-IN" sz="2400" b="1" dirty="0">
                          <a:solidFill>
                            <a:schemeClr val="tx1"/>
                          </a:solidFill>
                          <a:latin typeface="+mj-lt"/>
                        </a:rPr>
                        <a:t>95 to 100 </a:t>
                      </a:r>
                      <a:r>
                        <a:rPr lang="en-IN" sz="2400" dirty="0">
                          <a:solidFill>
                            <a:schemeClr val="tx1"/>
                          </a:solidFill>
                          <a:latin typeface="+mj-lt"/>
                        </a:rPr>
                        <a:t>degrees in </a:t>
                      </a:r>
                      <a:r>
                        <a:rPr lang="en-IN" sz="2400" b="1" dirty="0" smtClean="0">
                          <a:solidFill>
                            <a:srgbClr val="0070C0"/>
                          </a:solidFill>
                          <a:latin typeface="+mj-lt"/>
                        </a:rPr>
                        <a:t>Females</a:t>
                      </a:r>
                      <a:r>
                        <a:rPr lang="en-IN" sz="2400" dirty="0" smtClean="0">
                          <a:solidFill>
                            <a:schemeClr val="tx1"/>
                          </a:solidFill>
                          <a:latin typeface="+mj-lt"/>
                        </a:rPr>
                        <a:t> </a:t>
                      </a:r>
                      <a:r>
                        <a:rPr lang="en-IN" sz="2400" dirty="0">
                          <a:solidFill>
                            <a:schemeClr val="tx1"/>
                          </a:solidFill>
                          <a:latin typeface="+mj-lt"/>
                        </a:rPr>
                        <a:t>and </a:t>
                      </a:r>
                      <a:r>
                        <a:rPr lang="en-IN" sz="2400" b="1" dirty="0">
                          <a:solidFill>
                            <a:schemeClr val="tx1"/>
                          </a:solidFill>
                          <a:latin typeface="+mj-lt"/>
                        </a:rPr>
                        <a:t>90 to 95 </a:t>
                      </a:r>
                      <a:r>
                        <a:rPr lang="en-IN" sz="2400" dirty="0">
                          <a:solidFill>
                            <a:schemeClr val="tx1"/>
                          </a:solidFill>
                          <a:latin typeface="+mj-lt"/>
                        </a:rPr>
                        <a:t>degrees in </a:t>
                      </a:r>
                      <a:r>
                        <a:rPr lang="en-IN" sz="2400" b="1" dirty="0" smtClean="0">
                          <a:solidFill>
                            <a:srgbClr val="0070C0"/>
                          </a:solidFill>
                          <a:latin typeface="+mj-lt"/>
                        </a:rPr>
                        <a:t>Males</a:t>
                      </a:r>
                      <a:endParaRPr lang="en-IN" sz="2400" b="1" dirty="0">
                        <a:solidFill>
                          <a:srgbClr val="0070C0"/>
                        </a:solidFill>
                        <a:latin typeface="+mj-lt"/>
                      </a:endParaRPr>
                    </a:p>
                  </a:txBody>
                  <a:tcPr marL="0" marR="0" marT="0" marB="0">
                    <a:lnL>
                      <a:noFill/>
                    </a:lnL>
                    <a:lnR>
                      <a:noFill/>
                    </a:lnR>
                    <a:lnT>
                      <a:noFill/>
                    </a:lnT>
                    <a:lnB>
                      <a:noFill/>
                    </a:lnB>
                  </a:tcPr>
                </a:tc>
              </a:tr>
            </a:tbl>
          </a:graphicData>
        </a:graphic>
      </p:graphicFrame>
      <p:pic>
        <p:nvPicPr>
          <p:cNvPr id="1024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09800" y="228600"/>
            <a:ext cx="434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1887896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2916798817"/>
              </p:ext>
            </p:extLst>
          </p:nvPr>
        </p:nvGraphicFramePr>
        <p:xfrm>
          <a:off x="685800" y="4953000"/>
          <a:ext cx="8039100" cy="1097280"/>
        </p:xfrm>
        <a:graphic>
          <a:graphicData uri="http://schemas.openxmlformats.org/drawingml/2006/table">
            <a:tbl>
              <a:tblPr/>
              <a:tblGrid>
                <a:gridCol w="8039100"/>
              </a:tblGrid>
              <a:tr h="228600">
                <a:tc>
                  <a:txBody>
                    <a:bodyPr/>
                    <a:lstStyle/>
                    <a:p>
                      <a:pPr>
                        <a:buFont typeface="Arial" pitchFamily="34" charset="0"/>
                        <a:buChar char="•"/>
                      </a:pPr>
                      <a:r>
                        <a:rPr lang="en-IN" sz="2400" dirty="0" smtClean="0">
                          <a:solidFill>
                            <a:schemeClr val="tx1"/>
                          </a:solidFill>
                          <a:latin typeface="+mj-lt"/>
                        </a:rPr>
                        <a:t> </a:t>
                      </a:r>
                      <a:r>
                        <a:rPr lang="en-IN" sz="2400" b="1" kern="1200" dirty="0" err="1" smtClean="0">
                          <a:solidFill>
                            <a:srgbClr val="C00000"/>
                          </a:solidFill>
                          <a:latin typeface="+mj-lt"/>
                          <a:ea typeface="+mn-ea"/>
                          <a:cs typeface="+mn-cs"/>
                        </a:rPr>
                        <a:t>Columellar</a:t>
                      </a:r>
                      <a:r>
                        <a:rPr lang="en-IN" sz="2400" b="1" kern="1200" baseline="0" dirty="0" smtClean="0">
                          <a:solidFill>
                            <a:srgbClr val="C00000"/>
                          </a:solidFill>
                          <a:latin typeface="+mj-lt"/>
                          <a:ea typeface="+mn-ea"/>
                          <a:cs typeface="+mn-cs"/>
                        </a:rPr>
                        <a:t> </a:t>
                      </a:r>
                      <a:r>
                        <a:rPr lang="en-IN" sz="2400" b="1" kern="1200" dirty="0" smtClean="0">
                          <a:solidFill>
                            <a:srgbClr val="C00000"/>
                          </a:solidFill>
                          <a:latin typeface="+mj-lt"/>
                          <a:ea typeface="+mn-ea"/>
                          <a:cs typeface="+mn-cs"/>
                        </a:rPr>
                        <a:t>Labial Angle </a:t>
                      </a:r>
                      <a:r>
                        <a:rPr lang="en-IN" sz="2400" kern="1200" dirty="0" smtClean="0">
                          <a:solidFill>
                            <a:schemeClr val="tx1"/>
                          </a:solidFill>
                          <a:latin typeface="+mj-lt"/>
                          <a:ea typeface="+mn-ea"/>
                          <a:cs typeface="+mn-cs"/>
                        </a:rPr>
                        <a:t>is formed at the junction of the </a:t>
                      </a:r>
                      <a:r>
                        <a:rPr lang="en-IN" sz="2400" kern="1200" dirty="0" err="1" smtClean="0">
                          <a:solidFill>
                            <a:schemeClr val="tx1"/>
                          </a:solidFill>
                          <a:latin typeface="+mj-lt"/>
                          <a:ea typeface="+mn-ea"/>
                          <a:cs typeface="+mn-cs"/>
                        </a:rPr>
                        <a:t>columella</a:t>
                      </a:r>
                      <a:r>
                        <a:rPr lang="en-IN" sz="2400" kern="1200" dirty="0" smtClean="0">
                          <a:solidFill>
                            <a:schemeClr val="tx1"/>
                          </a:solidFill>
                          <a:latin typeface="+mj-lt"/>
                          <a:ea typeface="+mn-ea"/>
                          <a:cs typeface="+mn-cs"/>
                        </a:rPr>
                        <a:t> with the </a:t>
                      </a:r>
                      <a:r>
                        <a:rPr lang="en-IN" sz="2400" kern="1200" dirty="0" err="1" smtClean="0">
                          <a:solidFill>
                            <a:schemeClr val="tx1"/>
                          </a:solidFill>
                          <a:latin typeface="+mj-lt"/>
                          <a:ea typeface="+mn-ea"/>
                          <a:cs typeface="+mn-cs"/>
                        </a:rPr>
                        <a:t>infratip</a:t>
                      </a:r>
                      <a:r>
                        <a:rPr lang="en-IN" sz="2400" kern="1200" dirty="0" smtClean="0">
                          <a:solidFill>
                            <a:schemeClr val="tx1"/>
                          </a:solidFill>
                          <a:latin typeface="+mj-lt"/>
                          <a:ea typeface="+mn-ea"/>
                          <a:cs typeface="+mn-cs"/>
                        </a:rPr>
                        <a:t> lobule</a:t>
                      </a:r>
                    </a:p>
                    <a:p>
                      <a:pPr>
                        <a:buFont typeface="Arial" pitchFamily="34" charset="0"/>
                        <a:buChar char="•"/>
                      </a:pPr>
                      <a:r>
                        <a:rPr lang="en-IN" sz="2400" dirty="0" smtClean="0">
                          <a:solidFill>
                            <a:schemeClr val="tx1"/>
                          </a:solidFill>
                          <a:latin typeface="+mj-lt"/>
                        </a:rPr>
                        <a:t> The </a:t>
                      </a:r>
                      <a:r>
                        <a:rPr lang="en-IN" sz="2400" dirty="0" err="1" smtClean="0">
                          <a:solidFill>
                            <a:schemeClr val="tx1"/>
                          </a:solidFill>
                          <a:latin typeface="+mj-lt"/>
                        </a:rPr>
                        <a:t>columellar</a:t>
                      </a:r>
                      <a:r>
                        <a:rPr lang="en-IN" sz="2400" baseline="0" dirty="0" smtClean="0">
                          <a:solidFill>
                            <a:schemeClr val="tx1"/>
                          </a:solidFill>
                          <a:latin typeface="+mj-lt"/>
                        </a:rPr>
                        <a:t> </a:t>
                      </a:r>
                      <a:r>
                        <a:rPr lang="en-IN" sz="2400" dirty="0" smtClean="0">
                          <a:solidFill>
                            <a:schemeClr val="tx1"/>
                          </a:solidFill>
                          <a:latin typeface="+mj-lt"/>
                        </a:rPr>
                        <a:t>labial </a:t>
                      </a:r>
                      <a:r>
                        <a:rPr lang="en-IN" sz="2400" dirty="0">
                          <a:solidFill>
                            <a:schemeClr val="tx1"/>
                          </a:solidFill>
                          <a:latin typeface="+mj-lt"/>
                        </a:rPr>
                        <a:t>angle is normally </a:t>
                      </a:r>
                      <a:r>
                        <a:rPr lang="en-IN" sz="2400" b="1" dirty="0">
                          <a:solidFill>
                            <a:schemeClr val="tx1"/>
                          </a:solidFill>
                          <a:latin typeface="+mj-lt"/>
                        </a:rPr>
                        <a:t>30 to 45 </a:t>
                      </a:r>
                      <a:r>
                        <a:rPr lang="en-IN" sz="2400" dirty="0" smtClean="0">
                          <a:solidFill>
                            <a:schemeClr val="tx1"/>
                          </a:solidFill>
                          <a:latin typeface="+mj-lt"/>
                        </a:rPr>
                        <a:t>degrees</a:t>
                      </a:r>
                      <a:endParaRPr lang="en-IN" sz="2400" dirty="0">
                        <a:solidFill>
                          <a:schemeClr val="tx1"/>
                        </a:solidFill>
                        <a:latin typeface="+mj-lt"/>
                      </a:endParaRPr>
                    </a:p>
                  </a:txBody>
                  <a:tcPr marL="0" marR="0" marT="0" marB="0">
                    <a:lnL>
                      <a:noFill/>
                    </a:lnL>
                    <a:lnR>
                      <a:noFill/>
                    </a:lnR>
                    <a:lnT>
                      <a:noFill/>
                    </a:lnT>
                    <a:lnB>
                      <a:noFill/>
                    </a:lnB>
                  </a:tcPr>
                </a:tc>
              </a:tr>
            </a:tbl>
          </a:graphicData>
        </a:graphic>
      </p:graphicFrame>
      <p:pic>
        <p:nvPicPr>
          <p:cNvPr id="614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286000" y="381000"/>
            <a:ext cx="4419600" cy="396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6802670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125113" cy="924475"/>
          </a:xfrm>
        </p:spPr>
        <p:txBody>
          <a:bodyPr/>
          <a:lstStyle/>
          <a:p>
            <a:r>
              <a:rPr lang="en-US" sz="3600" b="1" dirty="0" smtClean="0">
                <a:solidFill>
                  <a:schemeClr val="tx1"/>
                </a:solidFill>
                <a:latin typeface="Arial" pitchFamily="34" charset="0"/>
                <a:cs typeface="Arial" pitchFamily="34" charset="0"/>
              </a:rPr>
              <a:t>HISTORY</a:t>
            </a:r>
            <a:endParaRPr lang="en-US" sz="3600" dirty="0"/>
          </a:p>
        </p:txBody>
      </p:sp>
      <p:sp>
        <p:nvSpPr>
          <p:cNvPr id="3" name="Content Placeholder 2"/>
          <p:cNvSpPr>
            <a:spLocks noGrp="1"/>
          </p:cNvSpPr>
          <p:nvPr>
            <p:ph idx="1"/>
          </p:nvPr>
        </p:nvSpPr>
        <p:spPr>
          <a:xfrm>
            <a:off x="609600" y="533401"/>
            <a:ext cx="8001000" cy="6324599"/>
          </a:xfrm>
        </p:spPr>
        <p:txBody>
          <a:bodyPr>
            <a:normAutofit/>
          </a:bodyPr>
          <a:lstStyle/>
          <a:p>
            <a:r>
              <a:rPr lang="en-US" sz="2000" b="1" dirty="0" smtClean="0">
                <a:solidFill>
                  <a:schemeClr val="tx1"/>
                </a:solidFill>
                <a:latin typeface="+mj-lt"/>
              </a:rPr>
              <a:t>Jacques Joseph </a:t>
            </a:r>
            <a:r>
              <a:rPr lang="en-US" sz="2000" dirty="0" smtClean="0">
                <a:solidFill>
                  <a:schemeClr val="tx1"/>
                </a:solidFill>
                <a:latin typeface="+mj-lt"/>
              </a:rPr>
              <a:t>(1865–1934) described refined surgical techniques for performing nose reduction </a:t>
            </a:r>
            <a:r>
              <a:rPr lang="en-US" sz="2000" b="1" dirty="0" err="1" smtClean="0">
                <a:solidFill>
                  <a:srgbClr val="990033"/>
                </a:solidFill>
                <a:latin typeface="+mj-lt"/>
              </a:rPr>
              <a:t>Rhinoplasty</a:t>
            </a:r>
            <a:r>
              <a:rPr lang="en-US" sz="2000" b="1" dirty="0" smtClean="0">
                <a:solidFill>
                  <a:srgbClr val="990033"/>
                </a:solidFill>
                <a:latin typeface="+mj-lt"/>
              </a:rPr>
              <a:t> via Internal Incisions</a:t>
            </a:r>
            <a:r>
              <a:rPr lang="en-US" sz="2000" dirty="0" smtClean="0">
                <a:solidFill>
                  <a:srgbClr val="990033"/>
                </a:solidFill>
                <a:latin typeface="+mj-lt"/>
              </a:rPr>
              <a:t>.</a:t>
            </a:r>
          </a:p>
          <a:p>
            <a:r>
              <a:rPr lang="en-US" sz="2000" dirty="0" smtClean="0">
                <a:solidFill>
                  <a:schemeClr val="tx1"/>
                </a:solidFill>
                <a:latin typeface="+mj-lt"/>
              </a:rPr>
              <a:t>In the United States, in 1887, the otolaryngologist </a:t>
            </a:r>
            <a:r>
              <a:rPr lang="en-US" sz="2000" b="1" dirty="0" smtClean="0">
                <a:solidFill>
                  <a:schemeClr val="tx1"/>
                </a:solidFill>
                <a:latin typeface="+mj-lt"/>
              </a:rPr>
              <a:t>John Orlando Roe </a:t>
            </a:r>
            <a:r>
              <a:rPr lang="en-US" sz="2000" dirty="0" smtClean="0">
                <a:solidFill>
                  <a:schemeClr val="tx1"/>
                </a:solidFill>
                <a:latin typeface="+mj-lt"/>
              </a:rPr>
              <a:t>(1848–1915) performed the first, modern </a:t>
            </a:r>
            <a:r>
              <a:rPr lang="en-US" sz="2000" b="1" dirty="0" err="1" smtClean="0">
                <a:solidFill>
                  <a:srgbClr val="990033"/>
                </a:solidFill>
                <a:latin typeface="+mj-lt"/>
              </a:rPr>
              <a:t>Endonasal</a:t>
            </a:r>
            <a:r>
              <a:rPr lang="en-US" sz="2000" b="1" dirty="0" smtClean="0">
                <a:solidFill>
                  <a:srgbClr val="990033"/>
                </a:solidFill>
                <a:latin typeface="+mj-lt"/>
              </a:rPr>
              <a:t> </a:t>
            </a:r>
            <a:r>
              <a:rPr lang="en-US" sz="2000" b="1" dirty="0" err="1" smtClean="0">
                <a:solidFill>
                  <a:srgbClr val="990033"/>
                </a:solidFill>
                <a:latin typeface="+mj-lt"/>
              </a:rPr>
              <a:t>Rhinoplasty</a:t>
            </a:r>
            <a:r>
              <a:rPr lang="en-US" sz="2000" b="1" dirty="0" smtClean="0">
                <a:solidFill>
                  <a:srgbClr val="990033"/>
                </a:solidFill>
                <a:latin typeface="+mj-lt"/>
              </a:rPr>
              <a:t> (Closed </a:t>
            </a:r>
            <a:r>
              <a:rPr lang="en-US" sz="2000" b="1" dirty="0" err="1" smtClean="0">
                <a:solidFill>
                  <a:srgbClr val="990033"/>
                </a:solidFill>
                <a:latin typeface="+mj-lt"/>
              </a:rPr>
              <a:t>Rhinoplasty</a:t>
            </a:r>
            <a:r>
              <a:rPr lang="en-US" sz="2000" b="1" dirty="0" smtClean="0">
                <a:solidFill>
                  <a:srgbClr val="990033"/>
                </a:solidFill>
                <a:latin typeface="+mj-lt"/>
              </a:rPr>
              <a:t>) </a:t>
            </a:r>
            <a:r>
              <a:rPr lang="en-US" sz="2000" dirty="0" smtClean="0">
                <a:solidFill>
                  <a:schemeClr val="tx1"/>
                </a:solidFill>
                <a:latin typeface="+mj-lt"/>
              </a:rPr>
              <a:t>about which he reported in the article </a:t>
            </a:r>
            <a:r>
              <a:rPr lang="en-US" sz="2000" i="1" dirty="0" smtClean="0">
                <a:solidFill>
                  <a:schemeClr val="tx1"/>
                </a:solidFill>
                <a:latin typeface="+mj-lt"/>
              </a:rPr>
              <a:t>The Deformity Termed “Pug Nose” and its Correction, by a Simple Operation</a:t>
            </a:r>
            <a:r>
              <a:rPr lang="en-US" sz="2000" dirty="0" smtClean="0">
                <a:solidFill>
                  <a:schemeClr val="tx1"/>
                </a:solidFill>
                <a:latin typeface="+mj-lt"/>
              </a:rPr>
              <a:t> (1887), and about his management of saddle nose deformities</a:t>
            </a:r>
          </a:p>
          <a:p>
            <a:r>
              <a:rPr lang="en-US" sz="2000" dirty="0" smtClean="0">
                <a:solidFill>
                  <a:schemeClr val="tx1"/>
                </a:solidFill>
                <a:latin typeface="+mj-lt"/>
              </a:rPr>
              <a:t>In the early twentieth century, </a:t>
            </a:r>
            <a:r>
              <a:rPr lang="en-US" sz="2000" b="1" dirty="0" smtClean="0">
                <a:solidFill>
                  <a:schemeClr val="tx1"/>
                </a:solidFill>
                <a:latin typeface="+mj-lt"/>
              </a:rPr>
              <a:t>Freer</a:t>
            </a:r>
            <a:r>
              <a:rPr lang="en-US" sz="2000" dirty="0" smtClean="0">
                <a:solidFill>
                  <a:schemeClr val="tx1"/>
                </a:solidFill>
                <a:latin typeface="+mj-lt"/>
              </a:rPr>
              <a:t>, in 1902, and </a:t>
            </a:r>
            <a:r>
              <a:rPr lang="en-US" sz="2000" b="1" dirty="0" smtClean="0">
                <a:solidFill>
                  <a:schemeClr val="tx1"/>
                </a:solidFill>
                <a:latin typeface="+mj-lt"/>
              </a:rPr>
              <a:t>Killian,</a:t>
            </a:r>
            <a:r>
              <a:rPr lang="en-US" sz="2000" dirty="0" smtClean="0">
                <a:solidFill>
                  <a:schemeClr val="tx1"/>
                </a:solidFill>
                <a:latin typeface="+mj-lt"/>
              </a:rPr>
              <a:t> in 1904, respectively pioneered the </a:t>
            </a:r>
            <a:r>
              <a:rPr lang="en-US" sz="2000" b="1" dirty="0" err="1" smtClean="0">
                <a:solidFill>
                  <a:srgbClr val="990033"/>
                </a:solidFill>
                <a:latin typeface="+mj-lt"/>
              </a:rPr>
              <a:t>Submucous</a:t>
            </a:r>
            <a:r>
              <a:rPr lang="en-US" sz="2000" b="1" dirty="0" smtClean="0">
                <a:solidFill>
                  <a:srgbClr val="990033"/>
                </a:solidFill>
                <a:latin typeface="+mj-lt"/>
              </a:rPr>
              <a:t> Resection </a:t>
            </a:r>
            <a:r>
              <a:rPr lang="en-US" sz="2000" b="1" dirty="0" err="1" smtClean="0">
                <a:solidFill>
                  <a:srgbClr val="990033"/>
                </a:solidFill>
                <a:latin typeface="+mj-lt"/>
              </a:rPr>
              <a:t>Septoplasty</a:t>
            </a:r>
            <a:r>
              <a:rPr lang="en-US" sz="2000" dirty="0" smtClean="0">
                <a:solidFill>
                  <a:srgbClr val="990033"/>
                </a:solidFill>
                <a:latin typeface="+mj-lt"/>
              </a:rPr>
              <a:t> </a:t>
            </a:r>
            <a:r>
              <a:rPr lang="en-US" sz="2000" dirty="0" smtClean="0">
                <a:solidFill>
                  <a:schemeClr val="tx1"/>
                </a:solidFill>
                <a:latin typeface="+mj-lt"/>
              </a:rPr>
              <a:t>procedure for correcting a deviated septum</a:t>
            </a:r>
          </a:p>
          <a:p>
            <a:r>
              <a:rPr lang="en-US" sz="2000" b="1" dirty="0" err="1" smtClean="0">
                <a:solidFill>
                  <a:schemeClr val="tx1"/>
                </a:solidFill>
                <a:latin typeface="+mj-lt"/>
              </a:rPr>
              <a:t>Rethi</a:t>
            </a:r>
            <a:r>
              <a:rPr lang="en-US" sz="2000" dirty="0" smtClean="0">
                <a:solidFill>
                  <a:schemeClr val="tx1"/>
                </a:solidFill>
                <a:latin typeface="+mj-lt"/>
              </a:rPr>
              <a:t> introduced the </a:t>
            </a:r>
            <a:r>
              <a:rPr lang="en-US" sz="2000" b="1" dirty="0" smtClean="0">
                <a:solidFill>
                  <a:srgbClr val="990033"/>
                </a:solidFill>
                <a:latin typeface="+mj-lt"/>
              </a:rPr>
              <a:t>Open </a:t>
            </a:r>
            <a:r>
              <a:rPr lang="en-US" sz="2000" b="1" dirty="0" err="1" smtClean="0">
                <a:solidFill>
                  <a:srgbClr val="990033"/>
                </a:solidFill>
                <a:latin typeface="+mj-lt"/>
              </a:rPr>
              <a:t>Rhinoplasty</a:t>
            </a:r>
            <a:r>
              <a:rPr lang="en-US" sz="2000" dirty="0" smtClean="0">
                <a:solidFill>
                  <a:srgbClr val="990033"/>
                </a:solidFill>
                <a:latin typeface="+mj-lt"/>
              </a:rPr>
              <a:t> </a:t>
            </a:r>
            <a:r>
              <a:rPr lang="en-US" sz="2000" dirty="0" smtClean="0">
                <a:solidFill>
                  <a:schemeClr val="tx1"/>
                </a:solidFill>
                <a:latin typeface="+mj-lt"/>
              </a:rPr>
              <a:t>approach featuring an incision to the </a:t>
            </a:r>
            <a:r>
              <a:rPr lang="en-US" sz="2000" dirty="0" err="1" smtClean="0">
                <a:solidFill>
                  <a:schemeClr val="tx1"/>
                </a:solidFill>
                <a:latin typeface="+mj-lt"/>
              </a:rPr>
              <a:t>columella</a:t>
            </a:r>
            <a:r>
              <a:rPr lang="en-US" sz="2000" dirty="0" smtClean="0">
                <a:solidFill>
                  <a:schemeClr val="tx1"/>
                </a:solidFill>
                <a:latin typeface="+mj-lt"/>
              </a:rPr>
              <a:t> to facilitate modifying the tip of the nose</a:t>
            </a:r>
            <a:endParaRPr lang="en-US" sz="2000" dirty="0">
              <a:solidFill>
                <a:schemeClr val="tx1"/>
              </a:solidFill>
              <a:latin typeface="+mj-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876800"/>
            <a:ext cx="8153400" cy="1676400"/>
          </a:xfrm>
        </p:spPr>
        <p:txBody>
          <a:bodyPr/>
          <a:lstStyle/>
          <a:p>
            <a:r>
              <a:rPr lang="en-US" sz="2400" dirty="0" smtClean="0">
                <a:solidFill>
                  <a:schemeClr val="tx1"/>
                </a:solidFill>
              </a:rPr>
              <a:t>With the eye in forward gaze the </a:t>
            </a:r>
            <a:r>
              <a:rPr lang="en-US" sz="2400" b="1" dirty="0" err="1" smtClean="0">
                <a:solidFill>
                  <a:srgbClr val="C00000"/>
                </a:solidFill>
              </a:rPr>
              <a:t>Nasofrontal</a:t>
            </a:r>
            <a:r>
              <a:rPr lang="en-US" sz="2400" b="1" dirty="0" smtClean="0">
                <a:solidFill>
                  <a:srgbClr val="C00000"/>
                </a:solidFill>
              </a:rPr>
              <a:t> Angle </a:t>
            </a:r>
            <a:r>
              <a:rPr lang="en-US" sz="2400" dirty="0" smtClean="0">
                <a:solidFill>
                  <a:schemeClr val="tx1"/>
                </a:solidFill>
              </a:rPr>
              <a:t>lies at a level b/w the upper eye lashes and the </a:t>
            </a:r>
            <a:r>
              <a:rPr lang="en-US" sz="2400" dirty="0" err="1" smtClean="0">
                <a:solidFill>
                  <a:schemeClr val="tx1"/>
                </a:solidFill>
              </a:rPr>
              <a:t>supratarsal</a:t>
            </a:r>
            <a:r>
              <a:rPr lang="en-US" sz="2400" dirty="0" smtClean="0">
                <a:solidFill>
                  <a:schemeClr val="tx1"/>
                </a:solidFill>
              </a:rPr>
              <a:t> crease</a:t>
            </a:r>
            <a:br>
              <a:rPr lang="en-US" sz="2400" dirty="0" smtClean="0">
                <a:solidFill>
                  <a:schemeClr val="tx1"/>
                </a:solidFill>
              </a:rPr>
            </a:br>
            <a:r>
              <a:rPr lang="en-IN" sz="2400" dirty="0" smtClean="0">
                <a:solidFill>
                  <a:schemeClr val="tx1"/>
                </a:solidFill>
              </a:rPr>
              <a:t>This angle can vary between 128 and 140 degrees, but is ideally approximately </a:t>
            </a:r>
            <a:r>
              <a:rPr lang="en-IN" sz="2400" b="1" dirty="0" smtClean="0">
                <a:solidFill>
                  <a:schemeClr val="tx1"/>
                </a:solidFill>
              </a:rPr>
              <a:t>134</a:t>
            </a:r>
            <a:r>
              <a:rPr lang="en-IN" sz="2400" dirty="0" smtClean="0">
                <a:solidFill>
                  <a:schemeClr val="tx1"/>
                </a:solidFill>
              </a:rPr>
              <a:t> degrees in </a:t>
            </a:r>
            <a:r>
              <a:rPr lang="en-IN" sz="2400" b="1" dirty="0" smtClean="0">
                <a:solidFill>
                  <a:srgbClr val="0070C0"/>
                </a:solidFill>
              </a:rPr>
              <a:t>Females</a:t>
            </a:r>
            <a:r>
              <a:rPr lang="en-IN" sz="2400" dirty="0" smtClean="0">
                <a:solidFill>
                  <a:schemeClr val="tx1"/>
                </a:solidFill>
              </a:rPr>
              <a:t> and </a:t>
            </a:r>
            <a:r>
              <a:rPr lang="en-IN" sz="2400" b="1" dirty="0" smtClean="0">
                <a:solidFill>
                  <a:schemeClr val="tx1"/>
                </a:solidFill>
              </a:rPr>
              <a:t>130</a:t>
            </a:r>
            <a:r>
              <a:rPr lang="en-IN" sz="2400" dirty="0" smtClean="0">
                <a:solidFill>
                  <a:schemeClr val="tx1"/>
                </a:solidFill>
              </a:rPr>
              <a:t> degrees in </a:t>
            </a:r>
            <a:r>
              <a:rPr lang="en-IN" sz="2400" b="1" dirty="0" smtClean="0">
                <a:solidFill>
                  <a:srgbClr val="0070C0"/>
                </a:solidFill>
              </a:rPr>
              <a:t>Males</a:t>
            </a:r>
            <a:r>
              <a:rPr lang="en-IN" sz="2400" dirty="0" smtClean="0">
                <a:solidFill>
                  <a:schemeClr val="tx1"/>
                </a:solidFill>
              </a:rPr>
              <a:t/>
            </a:r>
            <a:br>
              <a:rPr lang="en-IN" sz="2400" dirty="0" smtClean="0">
                <a:solidFill>
                  <a:schemeClr val="tx1"/>
                </a:solidFill>
              </a:rPr>
            </a:br>
            <a:endParaRPr lang="en-IN" sz="2400" dirty="0">
              <a:solidFill>
                <a:schemeClr val="tx1"/>
              </a:solidFill>
            </a:endParaRPr>
          </a:p>
        </p:txBody>
      </p:sp>
      <p:pic>
        <p:nvPicPr>
          <p:cNvPr id="1331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2590800" y="381000"/>
            <a:ext cx="3657600" cy="3581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386848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4480" y="609600"/>
            <a:ext cx="1886155" cy="924475"/>
          </a:xfrm>
        </p:spPr>
        <p:txBody>
          <a:bodyPr/>
          <a:lstStyle/>
          <a:p>
            <a:endParaRPr lang="en-IN" dirty="0"/>
          </a:p>
        </p:txBody>
      </p:sp>
      <p:sp>
        <p:nvSpPr>
          <p:cNvPr id="3" name="Content Placeholder 2"/>
          <p:cNvSpPr>
            <a:spLocks noGrp="1"/>
          </p:cNvSpPr>
          <p:nvPr>
            <p:ph idx="1"/>
          </p:nvPr>
        </p:nvSpPr>
        <p:spPr>
          <a:xfrm>
            <a:off x="1295400" y="5029200"/>
            <a:ext cx="7125112" cy="2124998"/>
          </a:xfrm>
        </p:spPr>
        <p:txBody>
          <a:bodyPr/>
          <a:lstStyle/>
          <a:p>
            <a:r>
              <a:rPr lang="en-IN" sz="2400" dirty="0" smtClean="0">
                <a:solidFill>
                  <a:schemeClr val="tx1"/>
                </a:solidFill>
                <a:latin typeface="+mj-lt"/>
              </a:rPr>
              <a:t>The </a:t>
            </a:r>
            <a:r>
              <a:rPr lang="en-IN" sz="2400" b="1" dirty="0" smtClean="0">
                <a:solidFill>
                  <a:srgbClr val="C00000"/>
                </a:solidFill>
                <a:latin typeface="+mj-lt"/>
              </a:rPr>
              <a:t>NasoFacial Angle</a:t>
            </a:r>
            <a:r>
              <a:rPr lang="en-IN" sz="2400" dirty="0">
                <a:solidFill>
                  <a:schemeClr val="tx1"/>
                </a:solidFill>
                <a:latin typeface="+mj-lt"/>
              </a:rPr>
              <a:t>, the slope of the nose relative to the plane of the </a:t>
            </a:r>
            <a:r>
              <a:rPr lang="en-IN" sz="2400" dirty="0" smtClean="0">
                <a:solidFill>
                  <a:schemeClr val="tx1"/>
                </a:solidFill>
                <a:latin typeface="+mj-lt"/>
              </a:rPr>
              <a:t>face. </a:t>
            </a:r>
          </a:p>
          <a:p>
            <a:r>
              <a:rPr lang="en-IN" sz="2400" dirty="0">
                <a:solidFill>
                  <a:schemeClr val="tx1"/>
                </a:solidFill>
                <a:latin typeface="+mj-lt"/>
              </a:rPr>
              <a:t>Ideally, the </a:t>
            </a:r>
            <a:r>
              <a:rPr lang="en-IN" sz="2400" dirty="0" err="1">
                <a:solidFill>
                  <a:schemeClr val="tx1"/>
                </a:solidFill>
                <a:latin typeface="+mj-lt"/>
              </a:rPr>
              <a:t>nasofacial</a:t>
            </a:r>
            <a:r>
              <a:rPr lang="en-IN" sz="2400" dirty="0">
                <a:solidFill>
                  <a:schemeClr val="tx1"/>
                </a:solidFill>
                <a:latin typeface="+mj-lt"/>
              </a:rPr>
              <a:t> angle should measure between </a:t>
            </a:r>
            <a:r>
              <a:rPr lang="en-IN" sz="2400" b="1" dirty="0">
                <a:solidFill>
                  <a:schemeClr val="tx1"/>
                </a:solidFill>
                <a:latin typeface="+mj-lt"/>
              </a:rPr>
              <a:t>32 </a:t>
            </a:r>
            <a:r>
              <a:rPr lang="en-IN" sz="2400" b="1" dirty="0" smtClean="0">
                <a:solidFill>
                  <a:schemeClr val="tx1"/>
                </a:solidFill>
                <a:latin typeface="+mj-lt"/>
              </a:rPr>
              <a:t>to </a:t>
            </a:r>
            <a:r>
              <a:rPr lang="en-IN" sz="2400" b="1" dirty="0">
                <a:solidFill>
                  <a:schemeClr val="tx1"/>
                </a:solidFill>
                <a:latin typeface="+mj-lt"/>
              </a:rPr>
              <a:t>37 degrees</a:t>
            </a:r>
            <a:r>
              <a:rPr lang="en-IN" sz="2400" dirty="0">
                <a:solidFill>
                  <a:schemeClr val="tx1"/>
                </a:solidFill>
                <a:latin typeface="+mj-lt"/>
              </a:rPr>
              <a:t>.</a:t>
            </a:r>
          </a:p>
          <a:p>
            <a:endParaRPr lang="en-IN" dirty="0" smtClean="0">
              <a:solidFill>
                <a:schemeClr val="tx1"/>
              </a:solidFill>
            </a:endParaRPr>
          </a:p>
          <a:p>
            <a:endParaRPr lang="en-IN" dirty="0">
              <a:solidFill>
                <a:schemeClr val="tx1"/>
              </a:solidFill>
            </a:endParaRPr>
          </a:p>
          <a:p>
            <a:endParaRPr lang="en-IN"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09354" y="685800"/>
            <a:ext cx="4643846"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0844194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7125113" cy="924475"/>
          </a:xfrm>
        </p:spPr>
        <p:txBody>
          <a:bodyPr/>
          <a:lstStyle/>
          <a:p>
            <a:r>
              <a:rPr lang="en-US" b="1" dirty="0" smtClean="0">
                <a:solidFill>
                  <a:schemeClr val="tx1"/>
                </a:solidFill>
              </a:rPr>
              <a:t>Male V/S Female Nose</a:t>
            </a:r>
            <a:endParaRPr lang="en-US" dirty="0">
              <a:solidFill>
                <a:schemeClr val="tx1"/>
              </a:solidFill>
            </a:endParaRPr>
          </a:p>
        </p:txBody>
      </p:sp>
      <p:sp>
        <p:nvSpPr>
          <p:cNvPr id="3" name="Content Placeholder 2"/>
          <p:cNvSpPr>
            <a:spLocks noGrp="1"/>
          </p:cNvSpPr>
          <p:nvPr>
            <p:ph idx="1"/>
          </p:nvPr>
        </p:nvSpPr>
        <p:spPr>
          <a:xfrm>
            <a:off x="457200" y="914400"/>
            <a:ext cx="8077200" cy="6248400"/>
          </a:xfrm>
        </p:spPr>
        <p:txBody>
          <a:bodyPr>
            <a:normAutofit/>
          </a:bodyPr>
          <a:lstStyle/>
          <a:p>
            <a:r>
              <a:rPr lang="en-US" sz="2400" dirty="0" smtClean="0">
                <a:solidFill>
                  <a:schemeClr val="tx1"/>
                </a:solidFill>
                <a:latin typeface="+mj-lt"/>
              </a:rPr>
              <a:t>Male have longer nose and a more prominent, straighter bridge and greater width to the middle of the nose. </a:t>
            </a:r>
          </a:p>
          <a:p>
            <a:r>
              <a:rPr lang="en-US" sz="2400" dirty="0" smtClean="0">
                <a:solidFill>
                  <a:schemeClr val="tx1"/>
                </a:solidFill>
                <a:latin typeface="+mj-lt"/>
              </a:rPr>
              <a:t>More tip projection and less rotation</a:t>
            </a:r>
          </a:p>
          <a:p>
            <a:r>
              <a:rPr lang="en-US" sz="2400" dirty="0" smtClean="0">
                <a:solidFill>
                  <a:schemeClr val="tx1"/>
                </a:solidFill>
                <a:latin typeface="+mj-lt"/>
              </a:rPr>
              <a:t>Male nose is a lot more angular than the female nose.</a:t>
            </a:r>
          </a:p>
          <a:p>
            <a:pPr lvl="0"/>
            <a:r>
              <a:rPr lang="en-US" sz="2400" dirty="0" smtClean="0">
                <a:solidFill>
                  <a:schemeClr val="tx1"/>
                </a:solidFill>
                <a:latin typeface="+mj-lt"/>
              </a:rPr>
              <a:t>A more acute </a:t>
            </a:r>
            <a:r>
              <a:rPr lang="en-US" sz="2400" dirty="0" err="1" smtClean="0">
                <a:solidFill>
                  <a:schemeClr val="tx1"/>
                </a:solidFill>
                <a:latin typeface="+mj-lt"/>
              </a:rPr>
              <a:t>nasofrontal</a:t>
            </a:r>
            <a:r>
              <a:rPr lang="en-US" sz="2400" dirty="0" smtClean="0">
                <a:solidFill>
                  <a:schemeClr val="tx1"/>
                </a:solidFill>
                <a:latin typeface="+mj-lt"/>
              </a:rPr>
              <a:t> angle  and </a:t>
            </a:r>
            <a:r>
              <a:rPr lang="en-US" sz="2400" dirty="0" err="1" smtClean="0">
                <a:solidFill>
                  <a:schemeClr val="tx1"/>
                </a:solidFill>
                <a:latin typeface="+mj-lt"/>
              </a:rPr>
              <a:t>nasolabial</a:t>
            </a:r>
            <a:r>
              <a:rPr lang="en-US" sz="2400" dirty="0" smtClean="0">
                <a:solidFill>
                  <a:schemeClr val="tx1"/>
                </a:solidFill>
                <a:latin typeface="+mj-lt"/>
              </a:rPr>
              <a:t> angle  </a:t>
            </a:r>
          </a:p>
          <a:p>
            <a:r>
              <a:rPr lang="en-US" sz="2400" dirty="0" smtClean="0">
                <a:solidFill>
                  <a:schemeClr val="tx1"/>
                </a:solidFill>
                <a:latin typeface="+mj-lt"/>
              </a:rPr>
              <a:t>Men tend to have stronger, heavier cartilages and bone along with thicker skin. This will influence what needs to be done to create the desired changes and also the expected timeline of healing.</a:t>
            </a:r>
          </a:p>
          <a:p>
            <a:r>
              <a:rPr lang="en-US" sz="2400" dirty="0" smtClean="0">
                <a:solidFill>
                  <a:schemeClr val="tx1"/>
                </a:solidFill>
                <a:latin typeface="+mj-lt"/>
              </a:rPr>
              <a:t>The female nose generally will not push out from the face as much as the male nose. </a:t>
            </a: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7829755" cy="924475"/>
          </a:xfrm>
        </p:spPr>
        <p:txBody>
          <a:bodyPr/>
          <a:lstStyle/>
          <a:p>
            <a:r>
              <a:rPr lang="en-IN" sz="3600" b="1" dirty="0" smtClean="0">
                <a:solidFill>
                  <a:schemeClr val="tx1"/>
                </a:solidFill>
              </a:rPr>
              <a:t>Approach to Cosmetic Rhinoplasty</a:t>
            </a:r>
            <a:endParaRPr lang="en-IN" sz="3600" b="1" dirty="0">
              <a:solidFill>
                <a:schemeClr val="tx1"/>
              </a:solidFill>
            </a:endParaRPr>
          </a:p>
        </p:txBody>
      </p:sp>
      <p:sp>
        <p:nvSpPr>
          <p:cNvPr id="3" name="Content Placeholder 2"/>
          <p:cNvSpPr>
            <a:spLocks noGrp="1"/>
          </p:cNvSpPr>
          <p:nvPr>
            <p:ph idx="1"/>
          </p:nvPr>
        </p:nvSpPr>
        <p:spPr/>
        <p:txBody>
          <a:bodyPr>
            <a:normAutofit/>
          </a:bodyPr>
          <a:lstStyle/>
          <a:p>
            <a:r>
              <a:rPr lang="en-IN" sz="2400" dirty="0" smtClean="0">
                <a:solidFill>
                  <a:schemeClr val="tx1"/>
                </a:solidFill>
                <a:latin typeface="+mj-lt"/>
              </a:rPr>
              <a:t>The system </a:t>
            </a:r>
            <a:r>
              <a:rPr lang="en-IN" sz="2400" dirty="0">
                <a:solidFill>
                  <a:schemeClr val="tx1"/>
                </a:solidFill>
                <a:latin typeface="+mj-lt"/>
              </a:rPr>
              <a:t>is a </a:t>
            </a:r>
            <a:r>
              <a:rPr lang="en-IN" sz="2400" dirty="0" smtClean="0">
                <a:solidFill>
                  <a:schemeClr val="tx1"/>
                </a:solidFill>
                <a:latin typeface="+mj-lt"/>
              </a:rPr>
              <a:t>five step </a:t>
            </a:r>
            <a:r>
              <a:rPr lang="en-IN" sz="2400" dirty="0">
                <a:solidFill>
                  <a:schemeClr val="tx1"/>
                </a:solidFill>
                <a:latin typeface="+mj-lt"/>
              </a:rPr>
              <a:t>approach and consists </a:t>
            </a:r>
            <a:r>
              <a:rPr lang="en-IN" sz="2400" dirty="0" smtClean="0">
                <a:solidFill>
                  <a:schemeClr val="tx1"/>
                </a:solidFill>
                <a:latin typeface="+mj-lt"/>
              </a:rPr>
              <a:t>of</a:t>
            </a:r>
          </a:p>
          <a:p>
            <a:pPr marL="0" indent="0">
              <a:buNone/>
            </a:pPr>
            <a:r>
              <a:rPr lang="en-IN" sz="2400" dirty="0" smtClean="0">
                <a:solidFill>
                  <a:prstClr val="black"/>
                </a:solidFill>
                <a:latin typeface="Arial"/>
              </a:rPr>
              <a:t>    </a:t>
            </a:r>
            <a:r>
              <a:rPr lang="en-IN" sz="2400" dirty="0">
                <a:solidFill>
                  <a:prstClr val="black"/>
                </a:solidFill>
                <a:latin typeface="Arial"/>
              </a:rPr>
              <a:t>(l) Identify the patient's goals</a:t>
            </a:r>
            <a:endParaRPr lang="en-IN" sz="2400" dirty="0">
              <a:solidFill>
                <a:schemeClr val="tx1"/>
              </a:solidFill>
              <a:latin typeface="+mj-lt"/>
            </a:endParaRPr>
          </a:p>
          <a:p>
            <a:pPr marL="0" indent="0">
              <a:buNone/>
            </a:pPr>
            <a:r>
              <a:rPr lang="en-IN" sz="2400" dirty="0">
                <a:solidFill>
                  <a:schemeClr val="tx1"/>
                </a:solidFill>
                <a:latin typeface="+mj-lt"/>
              </a:rPr>
              <a:t> </a:t>
            </a:r>
            <a:r>
              <a:rPr lang="en-IN" sz="2400" dirty="0" smtClean="0">
                <a:solidFill>
                  <a:schemeClr val="tx1"/>
                </a:solidFill>
                <a:latin typeface="+mj-lt"/>
              </a:rPr>
              <a:t>   (2) Photographs</a:t>
            </a:r>
            <a:endParaRPr lang="en-IN" sz="2400" dirty="0">
              <a:solidFill>
                <a:schemeClr val="tx1"/>
              </a:solidFill>
              <a:latin typeface="+mj-lt"/>
            </a:endParaRPr>
          </a:p>
          <a:p>
            <a:pPr marL="0" indent="0">
              <a:buNone/>
            </a:pPr>
            <a:r>
              <a:rPr lang="en-IN" sz="2400" dirty="0" smtClean="0">
                <a:solidFill>
                  <a:schemeClr val="tx1"/>
                </a:solidFill>
                <a:latin typeface="+mj-lt"/>
              </a:rPr>
              <a:t>    (</a:t>
            </a:r>
            <a:r>
              <a:rPr lang="en-IN" sz="2400" dirty="0">
                <a:solidFill>
                  <a:schemeClr val="tx1"/>
                </a:solidFill>
                <a:latin typeface="+mj-lt"/>
              </a:rPr>
              <a:t>3</a:t>
            </a:r>
            <a:r>
              <a:rPr lang="en-IN" sz="2400" dirty="0" smtClean="0">
                <a:solidFill>
                  <a:schemeClr val="tx1"/>
                </a:solidFill>
                <a:latin typeface="+mj-lt"/>
              </a:rPr>
              <a:t>) Defining </a:t>
            </a:r>
            <a:r>
              <a:rPr lang="en-IN" sz="2400" dirty="0">
                <a:solidFill>
                  <a:schemeClr val="tx1"/>
                </a:solidFill>
                <a:latin typeface="+mj-lt"/>
              </a:rPr>
              <a:t>the </a:t>
            </a:r>
            <a:r>
              <a:rPr lang="en-IN" sz="2400" dirty="0" smtClean="0">
                <a:solidFill>
                  <a:schemeClr val="tx1"/>
                </a:solidFill>
                <a:latin typeface="+mj-lt"/>
              </a:rPr>
              <a:t>deformity</a:t>
            </a:r>
          </a:p>
          <a:p>
            <a:pPr marL="0" indent="0">
              <a:buNone/>
            </a:pPr>
            <a:r>
              <a:rPr lang="en-IN" sz="2400" dirty="0" smtClean="0">
                <a:solidFill>
                  <a:schemeClr val="tx1"/>
                </a:solidFill>
                <a:latin typeface="+mj-lt"/>
              </a:rPr>
              <a:t>    (</a:t>
            </a:r>
            <a:r>
              <a:rPr lang="en-IN" sz="2400" dirty="0">
                <a:solidFill>
                  <a:schemeClr val="tx1"/>
                </a:solidFill>
                <a:latin typeface="+mj-lt"/>
              </a:rPr>
              <a:t>4</a:t>
            </a:r>
            <a:r>
              <a:rPr lang="en-IN" sz="2400" dirty="0" smtClean="0">
                <a:solidFill>
                  <a:schemeClr val="tx1"/>
                </a:solidFill>
                <a:latin typeface="+mj-lt"/>
              </a:rPr>
              <a:t>) </a:t>
            </a:r>
            <a:r>
              <a:rPr lang="en-IN" sz="2400" dirty="0">
                <a:solidFill>
                  <a:schemeClr val="tx1"/>
                </a:solidFill>
                <a:latin typeface="+mj-lt"/>
              </a:rPr>
              <a:t>O</a:t>
            </a:r>
            <a:r>
              <a:rPr lang="en-IN" sz="2400" dirty="0" smtClean="0">
                <a:solidFill>
                  <a:schemeClr val="tx1"/>
                </a:solidFill>
                <a:latin typeface="+mj-lt"/>
              </a:rPr>
              <a:t>rder laying </a:t>
            </a:r>
            <a:r>
              <a:rPr lang="en-IN" sz="2400" dirty="0">
                <a:solidFill>
                  <a:schemeClr val="tx1"/>
                </a:solidFill>
                <a:latin typeface="+mj-lt"/>
              </a:rPr>
              <a:t>the </a:t>
            </a:r>
            <a:r>
              <a:rPr lang="en-IN" sz="2400" dirty="0" smtClean="0">
                <a:solidFill>
                  <a:schemeClr val="tx1"/>
                </a:solidFill>
                <a:latin typeface="+mj-lt"/>
              </a:rPr>
              <a:t>ideal</a:t>
            </a:r>
            <a:endParaRPr lang="en-IN" sz="2400" dirty="0">
              <a:solidFill>
                <a:schemeClr val="tx1"/>
              </a:solidFill>
              <a:latin typeface="+mj-lt"/>
            </a:endParaRPr>
          </a:p>
          <a:p>
            <a:pPr marL="0" indent="0">
              <a:buNone/>
            </a:pPr>
            <a:r>
              <a:rPr lang="en-IN" sz="2400" dirty="0" smtClean="0">
                <a:solidFill>
                  <a:schemeClr val="tx1"/>
                </a:solidFill>
                <a:latin typeface="+mj-lt"/>
              </a:rPr>
              <a:t>    (5) Establishing </a:t>
            </a:r>
            <a:r>
              <a:rPr lang="en-IN" sz="2400" dirty="0">
                <a:solidFill>
                  <a:schemeClr val="tx1"/>
                </a:solidFill>
                <a:latin typeface="+mj-lt"/>
              </a:rPr>
              <a:t>the </a:t>
            </a:r>
            <a:r>
              <a:rPr lang="en-IN" sz="2400" dirty="0" smtClean="0">
                <a:solidFill>
                  <a:schemeClr val="tx1"/>
                </a:solidFill>
                <a:latin typeface="+mj-lt"/>
              </a:rPr>
              <a:t>operative plan.</a:t>
            </a:r>
          </a:p>
        </p:txBody>
      </p:sp>
    </p:spTree>
    <p:extLst>
      <p:ext uri="{BB962C8B-B14F-4D97-AF65-F5344CB8AC3E}">
        <p14:creationId xmlns="" xmlns:p14="http://schemas.microsoft.com/office/powerpoint/2010/main" val="38961718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125113" cy="924475"/>
          </a:xfrm>
        </p:spPr>
        <p:txBody>
          <a:bodyPr/>
          <a:lstStyle/>
          <a:p>
            <a:r>
              <a:rPr lang="en-IN" b="1" dirty="0" smtClean="0">
                <a:solidFill>
                  <a:srgbClr val="FF0000"/>
                </a:solidFill>
              </a:rPr>
              <a:t>The Initial Consultation</a:t>
            </a:r>
            <a:br>
              <a:rPr lang="en-IN" b="1" dirty="0" smtClean="0">
                <a:solidFill>
                  <a:srgbClr val="FF0000"/>
                </a:solidFill>
              </a:rPr>
            </a:br>
            <a:endParaRPr lang="en-US" dirty="0"/>
          </a:p>
        </p:txBody>
      </p:sp>
      <p:sp>
        <p:nvSpPr>
          <p:cNvPr id="3" name="Content Placeholder 2"/>
          <p:cNvSpPr>
            <a:spLocks noGrp="1"/>
          </p:cNvSpPr>
          <p:nvPr>
            <p:ph idx="1"/>
          </p:nvPr>
        </p:nvSpPr>
        <p:spPr>
          <a:xfrm>
            <a:off x="1143000" y="1371600"/>
            <a:ext cx="7125112" cy="4051437"/>
          </a:xfrm>
        </p:spPr>
        <p:txBody>
          <a:bodyPr/>
          <a:lstStyle/>
          <a:p>
            <a:r>
              <a:rPr lang="en-IN" sz="2400" dirty="0" smtClean="0">
                <a:solidFill>
                  <a:schemeClr val="tx1"/>
                </a:solidFill>
                <a:latin typeface="+mj-lt"/>
              </a:rPr>
              <a:t>The </a:t>
            </a:r>
            <a:r>
              <a:rPr lang="en-IN" sz="2400" b="1" dirty="0" smtClean="0">
                <a:solidFill>
                  <a:srgbClr val="990033"/>
                </a:solidFill>
                <a:latin typeface="+mj-lt"/>
              </a:rPr>
              <a:t>Patient's Expectation </a:t>
            </a:r>
            <a:r>
              <a:rPr lang="en-IN" sz="2400" dirty="0" smtClean="0">
                <a:solidFill>
                  <a:schemeClr val="tx1"/>
                </a:solidFill>
                <a:latin typeface="+mj-lt"/>
              </a:rPr>
              <a:t>level must be assessed prior to any operative intervention.</a:t>
            </a:r>
          </a:p>
          <a:p>
            <a:r>
              <a:rPr lang="en-IN" sz="2400" dirty="0" smtClean="0">
                <a:solidFill>
                  <a:schemeClr val="tx1"/>
                </a:solidFill>
                <a:latin typeface="+mj-lt"/>
              </a:rPr>
              <a:t>Patients </a:t>
            </a:r>
            <a:r>
              <a:rPr lang="en-IN" sz="2400" b="1" dirty="0" smtClean="0">
                <a:solidFill>
                  <a:srgbClr val="990033"/>
                </a:solidFill>
                <a:latin typeface="+mj-lt"/>
              </a:rPr>
              <a:t>Considered Appropriate </a:t>
            </a:r>
            <a:r>
              <a:rPr lang="en-IN" sz="2400" dirty="0" smtClean="0">
                <a:solidFill>
                  <a:schemeClr val="tx1"/>
                </a:solidFill>
                <a:latin typeface="+mj-lt"/>
              </a:rPr>
              <a:t>surgical candidates are ones whose degree of concern is proportionate to their degree of deformity.</a:t>
            </a:r>
          </a:p>
          <a:p>
            <a:r>
              <a:rPr lang="en-IN" sz="2400" dirty="0" smtClean="0">
                <a:solidFill>
                  <a:schemeClr val="tx1"/>
                </a:solidFill>
                <a:latin typeface="+mj-lt"/>
              </a:rPr>
              <a:t>Some patients frequently have an expectation level that exceeds the reasonable ability of the operation to gain aesthetic improvement and should be </a:t>
            </a:r>
            <a:r>
              <a:rPr lang="en-IN" sz="2400" b="1" dirty="0" smtClean="0">
                <a:solidFill>
                  <a:srgbClr val="990033"/>
                </a:solidFill>
                <a:latin typeface="+mj-lt"/>
              </a:rPr>
              <a:t>Avoided</a:t>
            </a:r>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125113" cy="924475"/>
          </a:xfrm>
        </p:spPr>
        <p:txBody>
          <a:bodyPr/>
          <a:lstStyle/>
          <a:p>
            <a:r>
              <a:rPr lang="en-IN" b="1" dirty="0" smtClean="0">
                <a:solidFill>
                  <a:srgbClr val="FF0000"/>
                </a:solidFill>
              </a:rPr>
              <a:t>PHOTOGRAPHIAC ANALYSIS</a:t>
            </a:r>
            <a:br>
              <a:rPr lang="en-IN" b="1" dirty="0" smtClean="0">
                <a:solidFill>
                  <a:srgbClr val="FF0000"/>
                </a:solidFill>
              </a:rPr>
            </a:br>
            <a:endParaRPr lang="en-US" dirty="0"/>
          </a:p>
        </p:txBody>
      </p:sp>
      <p:sp>
        <p:nvSpPr>
          <p:cNvPr id="3" name="Content Placeholder 2"/>
          <p:cNvSpPr>
            <a:spLocks noGrp="1"/>
          </p:cNvSpPr>
          <p:nvPr>
            <p:ph idx="1"/>
          </p:nvPr>
        </p:nvSpPr>
        <p:spPr>
          <a:xfrm>
            <a:off x="457200" y="1219200"/>
            <a:ext cx="8229600" cy="5029199"/>
          </a:xfrm>
        </p:spPr>
        <p:txBody>
          <a:bodyPr/>
          <a:lstStyle/>
          <a:p>
            <a:r>
              <a:rPr lang="en-IN" sz="2000" dirty="0" smtClean="0">
                <a:solidFill>
                  <a:schemeClr val="tx1"/>
                </a:solidFill>
                <a:latin typeface="+mj-lt"/>
              </a:rPr>
              <a:t>Photographic analysis is </a:t>
            </a:r>
            <a:r>
              <a:rPr lang="en-IN" sz="2000" b="1" dirty="0" smtClean="0">
                <a:solidFill>
                  <a:srgbClr val="990033"/>
                </a:solidFill>
                <a:latin typeface="+mj-lt"/>
              </a:rPr>
              <a:t>Extremely Valuable </a:t>
            </a:r>
            <a:r>
              <a:rPr lang="en-IN" sz="2000" dirty="0" smtClean="0">
                <a:solidFill>
                  <a:schemeClr val="tx1"/>
                </a:solidFill>
                <a:latin typeface="+mj-lt"/>
              </a:rPr>
              <a:t>for identifying problems that might have been missed on clinical examination and for evaluating various operative plans</a:t>
            </a:r>
          </a:p>
          <a:p>
            <a:r>
              <a:rPr lang="en-IN" sz="2000" b="1" dirty="0" smtClean="0">
                <a:solidFill>
                  <a:srgbClr val="990033"/>
                </a:solidFill>
                <a:latin typeface="+mj-lt"/>
              </a:rPr>
              <a:t>Computer imaging </a:t>
            </a:r>
            <a:r>
              <a:rPr lang="en-IN" sz="2000" dirty="0" smtClean="0">
                <a:solidFill>
                  <a:schemeClr val="tx1"/>
                </a:solidFill>
                <a:latin typeface="+mj-lt"/>
              </a:rPr>
              <a:t>is useful for providing the patient with a visual level of understanding of the anticipated outcome</a:t>
            </a:r>
          </a:p>
          <a:p>
            <a:r>
              <a:rPr lang="en-IN" sz="2000" dirty="0" smtClean="0">
                <a:solidFill>
                  <a:schemeClr val="tx1"/>
                </a:solidFill>
                <a:latin typeface="+mj-lt"/>
              </a:rPr>
              <a:t>Although the images are not meant to guarantee surgical results. </a:t>
            </a:r>
          </a:p>
          <a:p>
            <a:r>
              <a:rPr lang="en-IN" sz="2000" dirty="0" smtClean="0">
                <a:solidFill>
                  <a:schemeClr val="tx1"/>
                </a:solidFill>
                <a:latin typeface="+mj-lt"/>
              </a:rPr>
              <a:t>These images,</a:t>
            </a:r>
            <a:r>
              <a:rPr lang="en-IN" sz="2000" b="1" dirty="0" smtClean="0">
                <a:solidFill>
                  <a:srgbClr val="990033"/>
                </a:solidFill>
                <a:latin typeface="+mj-lt"/>
              </a:rPr>
              <a:t> combined </a:t>
            </a:r>
            <a:r>
              <a:rPr lang="en-IN" sz="2000" dirty="0" smtClean="0">
                <a:solidFill>
                  <a:schemeClr val="tx1"/>
                </a:solidFill>
                <a:latin typeface="+mj-lt"/>
              </a:rPr>
              <a:t>with standardized anterior, oblique, lateral, and basal both static and dynamic, external and internal, visual and tactile photographs</a:t>
            </a:r>
          </a:p>
          <a:p>
            <a:pPr lvl="0">
              <a:buClr>
                <a:prstClr val="black">
                  <a:lumMod val="75000"/>
                  <a:lumOff val="25000"/>
                </a:prstClr>
              </a:buClr>
            </a:pPr>
            <a:r>
              <a:rPr lang="en-IN" sz="2000" dirty="0" smtClean="0">
                <a:solidFill>
                  <a:schemeClr val="tx1"/>
                </a:solidFill>
                <a:latin typeface="+mj-lt"/>
              </a:rPr>
              <a:t>The </a:t>
            </a:r>
            <a:r>
              <a:rPr lang="en-IN" sz="2000" b="1" dirty="0" smtClean="0">
                <a:solidFill>
                  <a:srgbClr val="990033"/>
                </a:solidFill>
                <a:latin typeface="+mj-lt"/>
              </a:rPr>
              <a:t>Goal </a:t>
            </a:r>
            <a:r>
              <a:rPr lang="en-IN" sz="2000" dirty="0" smtClean="0">
                <a:solidFill>
                  <a:schemeClr val="tx1"/>
                </a:solidFill>
                <a:latin typeface="+mj-lt"/>
              </a:rPr>
              <a:t>of this exercise is to identify the aesthetic problems and their anatomical correlates, which allows evolution of the operative plan</a:t>
            </a:r>
          </a:p>
          <a:p>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53600" y="609600"/>
            <a:ext cx="1505155" cy="924475"/>
          </a:xfrm>
        </p:spPr>
        <p:txBody>
          <a:bodyPr/>
          <a:lstStyle/>
          <a:p>
            <a:endParaRPr lang="en-IN" dirty="0"/>
          </a:p>
        </p:txBody>
      </p:sp>
      <p:sp>
        <p:nvSpPr>
          <p:cNvPr id="3" name="Content Placeholder 2"/>
          <p:cNvSpPr>
            <a:spLocks noGrp="1"/>
          </p:cNvSpPr>
          <p:nvPr>
            <p:ph idx="1"/>
          </p:nvPr>
        </p:nvSpPr>
        <p:spPr>
          <a:xfrm>
            <a:off x="1009443" y="990600"/>
            <a:ext cx="7125112" cy="4868199"/>
          </a:xfrm>
        </p:spPr>
        <p:txBody>
          <a:bodyPr>
            <a:noAutofit/>
          </a:bodyPr>
          <a:lstStyle/>
          <a:p>
            <a:pPr marL="0" indent="0">
              <a:buNone/>
            </a:pPr>
            <a:r>
              <a:rPr lang="en-IN" sz="2400" b="1" dirty="0" smtClean="0">
                <a:solidFill>
                  <a:srgbClr val="FF0000"/>
                </a:solidFill>
                <a:latin typeface="+mj-lt"/>
              </a:rPr>
              <a:t>“Ideal</a:t>
            </a:r>
            <a:r>
              <a:rPr lang="en-IN" sz="2400" b="1" dirty="0">
                <a:solidFill>
                  <a:srgbClr val="FF0000"/>
                </a:solidFill>
                <a:latin typeface="+mj-lt"/>
              </a:rPr>
              <a:t>" C</a:t>
            </a:r>
            <a:r>
              <a:rPr lang="en-IN" sz="2400" b="1" dirty="0" smtClean="0">
                <a:solidFill>
                  <a:srgbClr val="FF0000"/>
                </a:solidFill>
                <a:latin typeface="+mj-lt"/>
              </a:rPr>
              <a:t>andidate </a:t>
            </a:r>
            <a:r>
              <a:rPr lang="en-IN" sz="2400" b="1" dirty="0">
                <a:solidFill>
                  <a:srgbClr val="FF0000"/>
                </a:solidFill>
                <a:latin typeface="+mj-lt"/>
              </a:rPr>
              <a:t>for </a:t>
            </a:r>
            <a:r>
              <a:rPr lang="en-IN" sz="2400" b="1" dirty="0" smtClean="0">
                <a:solidFill>
                  <a:srgbClr val="FF0000"/>
                </a:solidFill>
                <a:latin typeface="+mj-lt"/>
              </a:rPr>
              <a:t>Cosmetic Rhinoplasty?</a:t>
            </a:r>
            <a:r>
              <a:rPr lang="en-IN" sz="2400" b="1" dirty="0">
                <a:solidFill>
                  <a:srgbClr val="FF0000"/>
                </a:solidFill>
                <a:latin typeface="+mj-lt"/>
              </a:rPr>
              <a:t> </a:t>
            </a:r>
          </a:p>
          <a:p>
            <a:r>
              <a:rPr lang="en-IN" sz="2400" dirty="0" smtClean="0">
                <a:solidFill>
                  <a:schemeClr val="tx1"/>
                </a:solidFill>
                <a:latin typeface="+mj-lt"/>
              </a:rPr>
              <a:t>A person who </a:t>
            </a:r>
            <a:r>
              <a:rPr lang="en-IN" sz="2400" dirty="0">
                <a:solidFill>
                  <a:schemeClr val="tx1"/>
                </a:solidFill>
                <a:latin typeface="+mj-lt"/>
              </a:rPr>
              <a:t>is obviously intelligent, preferably </a:t>
            </a:r>
            <a:r>
              <a:rPr lang="en-IN" sz="2400" dirty="0" smtClean="0">
                <a:solidFill>
                  <a:schemeClr val="tx1"/>
                </a:solidFill>
                <a:latin typeface="+mj-lt"/>
              </a:rPr>
              <a:t>educated, and </a:t>
            </a:r>
            <a:r>
              <a:rPr lang="en-IN" sz="2400" dirty="0">
                <a:solidFill>
                  <a:schemeClr val="tx1"/>
                </a:solidFill>
                <a:latin typeface="+mj-lt"/>
              </a:rPr>
              <a:t>who listens (rather than merely hears) </a:t>
            </a:r>
            <a:r>
              <a:rPr lang="en-IN" sz="2400" dirty="0" smtClean="0">
                <a:solidFill>
                  <a:schemeClr val="tx1"/>
                </a:solidFill>
                <a:latin typeface="+mj-lt"/>
              </a:rPr>
              <a:t>and clearly </a:t>
            </a:r>
            <a:r>
              <a:rPr lang="en-IN" sz="2400" dirty="0">
                <a:solidFill>
                  <a:schemeClr val="tx1"/>
                </a:solidFill>
                <a:latin typeface="+mj-lt"/>
              </a:rPr>
              <a:t>understands the </a:t>
            </a:r>
            <a:r>
              <a:rPr lang="en-IN" sz="2400" dirty="0" smtClean="0">
                <a:solidFill>
                  <a:schemeClr val="tx1"/>
                </a:solidFill>
                <a:latin typeface="+mj-lt"/>
              </a:rPr>
              <a:t> procedure is </a:t>
            </a:r>
            <a:r>
              <a:rPr lang="en-IN" sz="2400" dirty="0">
                <a:solidFill>
                  <a:schemeClr val="tx1"/>
                </a:solidFill>
                <a:latin typeface="+mj-lt"/>
              </a:rPr>
              <a:t>a good candidate</a:t>
            </a:r>
            <a:r>
              <a:rPr lang="en-IN" sz="2400" dirty="0" smtClean="0">
                <a:solidFill>
                  <a:schemeClr val="tx1"/>
                </a:solidFill>
                <a:latin typeface="+mj-lt"/>
              </a:rPr>
              <a:t>.</a:t>
            </a:r>
            <a:r>
              <a:rPr lang="en-IN" sz="2400" dirty="0">
                <a:solidFill>
                  <a:schemeClr val="tx1"/>
                </a:solidFill>
                <a:latin typeface="+mj-lt"/>
              </a:rPr>
              <a:t> </a:t>
            </a:r>
            <a:endParaRPr lang="en-IN" sz="2400" dirty="0" smtClean="0">
              <a:solidFill>
                <a:schemeClr val="tx1"/>
              </a:solidFill>
              <a:latin typeface="+mj-lt"/>
            </a:endParaRPr>
          </a:p>
          <a:p>
            <a:r>
              <a:rPr lang="en-IN" sz="2400" dirty="0" smtClean="0">
                <a:solidFill>
                  <a:schemeClr val="tx1"/>
                </a:solidFill>
                <a:latin typeface="+mj-lt"/>
              </a:rPr>
              <a:t>There </a:t>
            </a:r>
            <a:r>
              <a:rPr lang="en-IN" sz="2400" dirty="0">
                <a:solidFill>
                  <a:schemeClr val="tx1"/>
                </a:solidFill>
                <a:latin typeface="+mj-lt"/>
              </a:rPr>
              <a:t>are two major reasons for rejecting a </a:t>
            </a:r>
            <a:r>
              <a:rPr lang="en-IN" sz="2400" dirty="0" smtClean="0">
                <a:solidFill>
                  <a:schemeClr val="tx1"/>
                </a:solidFill>
                <a:latin typeface="+mj-lt"/>
              </a:rPr>
              <a:t>patient seeking </a:t>
            </a:r>
            <a:r>
              <a:rPr lang="en-IN" sz="2400" dirty="0" err="1">
                <a:solidFill>
                  <a:schemeClr val="tx1"/>
                </a:solidFill>
                <a:latin typeface="+mj-lt"/>
              </a:rPr>
              <a:t>rhinoplasty</a:t>
            </a:r>
            <a:r>
              <a:rPr lang="en-IN" sz="2400" dirty="0">
                <a:solidFill>
                  <a:schemeClr val="tx1"/>
                </a:solidFill>
                <a:latin typeface="+mj-lt"/>
              </a:rPr>
              <a:t>. </a:t>
            </a:r>
            <a:endParaRPr lang="en-IN" sz="2400" dirty="0" smtClean="0">
              <a:solidFill>
                <a:schemeClr val="tx1"/>
              </a:solidFill>
              <a:latin typeface="+mj-lt"/>
            </a:endParaRPr>
          </a:p>
          <a:p>
            <a:pPr marL="0" indent="0">
              <a:buNone/>
            </a:pPr>
            <a:r>
              <a:rPr lang="en-IN" sz="2400" dirty="0" smtClean="0">
                <a:solidFill>
                  <a:schemeClr val="tx1"/>
                </a:solidFill>
                <a:latin typeface="+mj-lt"/>
              </a:rPr>
              <a:t>-- One </a:t>
            </a:r>
            <a:r>
              <a:rPr lang="en-IN" sz="2400" dirty="0">
                <a:solidFill>
                  <a:schemeClr val="tx1"/>
                </a:solidFill>
                <a:latin typeface="+mj-lt"/>
              </a:rPr>
              <a:t>is anatomical </a:t>
            </a:r>
            <a:r>
              <a:rPr lang="en-IN" sz="2400" dirty="0" smtClean="0">
                <a:solidFill>
                  <a:schemeClr val="tx1"/>
                </a:solidFill>
                <a:latin typeface="+mj-lt"/>
              </a:rPr>
              <a:t>unsuitability</a:t>
            </a:r>
            <a:endParaRPr lang="en-IN" sz="2400" dirty="0">
              <a:solidFill>
                <a:schemeClr val="tx1"/>
              </a:solidFill>
              <a:latin typeface="+mj-lt"/>
            </a:endParaRPr>
          </a:p>
          <a:p>
            <a:pPr marL="0" indent="0">
              <a:buNone/>
            </a:pPr>
            <a:r>
              <a:rPr lang="en-IN" sz="2400" dirty="0" smtClean="0">
                <a:solidFill>
                  <a:schemeClr val="tx1"/>
                </a:solidFill>
                <a:latin typeface="+mj-lt"/>
              </a:rPr>
              <a:t>-- Emotional </a:t>
            </a:r>
            <a:r>
              <a:rPr lang="en-IN" sz="2400" dirty="0">
                <a:solidFill>
                  <a:schemeClr val="tx1"/>
                </a:solidFill>
                <a:latin typeface="+mj-lt"/>
              </a:rPr>
              <a:t>inadequacy </a:t>
            </a:r>
          </a:p>
          <a:p>
            <a:r>
              <a:rPr lang="en-IN" sz="2400" dirty="0">
                <a:solidFill>
                  <a:schemeClr val="tx1"/>
                </a:solidFill>
                <a:latin typeface="+mj-lt"/>
              </a:rPr>
              <a:t>Emotional inadequacy is by far the more </a:t>
            </a:r>
            <a:r>
              <a:rPr lang="en-IN" sz="2400" dirty="0" smtClean="0">
                <a:solidFill>
                  <a:schemeClr val="tx1"/>
                </a:solidFill>
                <a:latin typeface="+mj-lt"/>
              </a:rPr>
              <a:t>important reason</a:t>
            </a:r>
            <a:r>
              <a:rPr lang="en-IN" sz="2400" dirty="0">
                <a:solidFill>
                  <a:schemeClr val="tx1"/>
                </a:solidFill>
                <a:latin typeface="+mj-lt"/>
              </a:rPr>
              <a:t>.</a:t>
            </a:r>
          </a:p>
        </p:txBody>
      </p:sp>
    </p:spTree>
    <p:extLst>
      <p:ext uri="{BB962C8B-B14F-4D97-AF65-F5344CB8AC3E}">
        <p14:creationId xmlns="" xmlns:p14="http://schemas.microsoft.com/office/powerpoint/2010/main" val="16855336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0" y="533400"/>
            <a:ext cx="7125113" cy="924475"/>
          </a:xfrm>
        </p:spPr>
        <p:txBody>
          <a:bodyPr/>
          <a:lstStyle/>
          <a:p>
            <a:endParaRPr lang="en-IN"/>
          </a:p>
        </p:txBody>
      </p:sp>
      <p:sp>
        <p:nvSpPr>
          <p:cNvPr id="3" name="Content Placeholder 2"/>
          <p:cNvSpPr>
            <a:spLocks noGrp="1"/>
          </p:cNvSpPr>
          <p:nvPr>
            <p:ph idx="1"/>
          </p:nvPr>
        </p:nvSpPr>
        <p:spPr>
          <a:xfrm>
            <a:off x="533400" y="762000"/>
            <a:ext cx="8077199" cy="5096798"/>
          </a:xfrm>
        </p:spPr>
        <p:txBody>
          <a:bodyPr>
            <a:noAutofit/>
          </a:bodyPr>
          <a:lstStyle/>
          <a:p>
            <a:pPr marL="0" indent="0">
              <a:buNone/>
            </a:pPr>
            <a:endParaRPr lang="en-IN" sz="2400" dirty="0" smtClean="0">
              <a:solidFill>
                <a:schemeClr val="tx1"/>
              </a:solidFill>
              <a:latin typeface="+mj-lt"/>
            </a:endParaRPr>
          </a:p>
          <a:p>
            <a:r>
              <a:rPr lang="en-IN" sz="2400" dirty="0" smtClean="0">
                <a:solidFill>
                  <a:schemeClr val="tx1"/>
                </a:solidFill>
                <a:latin typeface="+mj-lt"/>
              </a:rPr>
              <a:t>The </a:t>
            </a:r>
            <a:r>
              <a:rPr lang="en-IN" sz="2400" dirty="0">
                <a:solidFill>
                  <a:schemeClr val="tx1"/>
                </a:solidFill>
                <a:latin typeface="+mj-lt"/>
              </a:rPr>
              <a:t>easiest </a:t>
            </a:r>
            <a:r>
              <a:rPr lang="en-IN" sz="2400" dirty="0" smtClean="0">
                <a:solidFill>
                  <a:schemeClr val="tx1"/>
                </a:solidFill>
                <a:latin typeface="+mj-lt"/>
              </a:rPr>
              <a:t>patients are </a:t>
            </a:r>
            <a:r>
              <a:rPr lang="en-IN" sz="2400" dirty="0">
                <a:solidFill>
                  <a:schemeClr val="tx1"/>
                </a:solidFill>
                <a:latin typeface="+mj-lt"/>
              </a:rPr>
              <a:t>those requesting elimination of obvious deformities (bump on profile, round tip</a:t>
            </a:r>
            <a:r>
              <a:rPr lang="en-IN" sz="2400" dirty="0" smtClean="0">
                <a:solidFill>
                  <a:schemeClr val="tx1"/>
                </a:solidFill>
                <a:latin typeface="+mj-lt"/>
              </a:rPr>
              <a:t>)</a:t>
            </a:r>
          </a:p>
          <a:p>
            <a:r>
              <a:rPr lang="en-IN" sz="2400" dirty="0" smtClean="0">
                <a:solidFill>
                  <a:schemeClr val="tx1"/>
                </a:solidFill>
                <a:latin typeface="+mj-lt"/>
              </a:rPr>
              <a:t> While the </a:t>
            </a:r>
            <a:r>
              <a:rPr lang="en-IN" sz="2400" dirty="0">
                <a:solidFill>
                  <a:schemeClr val="tx1"/>
                </a:solidFill>
                <a:latin typeface="+mj-lt"/>
              </a:rPr>
              <a:t>most difficult are those who are unable to say exactly what they desire or those who </a:t>
            </a:r>
            <a:r>
              <a:rPr lang="en-IN" sz="2400" dirty="0" smtClean="0">
                <a:solidFill>
                  <a:schemeClr val="tx1"/>
                </a:solidFill>
                <a:latin typeface="+mj-lt"/>
              </a:rPr>
              <a:t>demand a </a:t>
            </a:r>
            <a:r>
              <a:rPr lang="en-IN" sz="2400" dirty="0">
                <a:solidFill>
                  <a:schemeClr val="tx1"/>
                </a:solidFill>
                <a:latin typeface="+mj-lt"/>
              </a:rPr>
              <a:t>specific “look.” </a:t>
            </a:r>
            <a:endParaRPr lang="en-IN" sz="2400" dirty="0" smtClean="0">
              <a:solidFill>
                <a:schemeClr val="tx1"/>
              </a:solidFill>
              <a:latin typeface="+mj-lt"/>
            </a:endParaRPr>
          </a:p>
          <a:p>
            <a:r>
              <a:rPr lang="en-IN" sz="2400" dirty="0" smtClean="0">
                <a:solidFill>
                  <a:schemeClr val="tx1"/>
                </a:solidFill>
                <a:latin typeface="+mj-lt"/>
              </a:rPr>
              <a:t>Essentially</a:t>
            </a:r>
            <a:r>
              <a:rPr lang="en-IN" sz="2400" dirty="0">
                <a:solidFill>
                  <a:schemeClr val="tx1"/>
                </a:solidFill>
                <a:latin typeface="+mj-lt"/>
              </a:rPr>
              <a:t>, one must get patients to commit to what they want. </a:t>
            </a:r>
            <a:endParaRPr lang="en-IN" sz="2400" dirty="0" smtClean="0">
              <a:solidFill>
                <a:schemeClr val="tx1"/>
              </a:solidFill>
              <a:latin typeface="+mj-lt"/>
            </a:endParaRPr>
          </a:p>
          <a:p>
            <a:pPr lvl="0">
              <a:buClr>
                <a:prstClr val="black">
                  <a:lumMod val="75000"/>
                  <a:lumOff val="25000"/>
                </a:prstClr>
              </a:buClr>
            </a:pPr>
            <a:r>
              <a:rPr lang="en-IN" sz="2400" dirty="0">
                <a:solidFill>
                  <a:prstClr val="black"/>
                </a:solidFill>
                <a:latin typeface="Arial"/>
              </a:rPr>
              <a:t>The patient has an idea of what he or she wants</a:t>
            </a:r>
          </a:p>
          <a:p>
            <a:pPr lvl="0">
              <a:buClr>
                <a:prstClr val="black">
                  <a:lumMod val="75000"/>
                  <a:lumOff val="25000"/>
                </a:prstClr>
              </a:buClr>
            </a:pPr>
            <a:r>
              <a:rPr lang="en-IN" sz="2400" dirty="0">
                <a:solidFill>
                  <a:prstClr val="black"/>
                </a:solidFill>
                <a:latin typeface="Arial"/>
              </a:rPr>
              <a:t>The surgeon knows, more or less, what can be done.</a:t>
            </a:r>
          </a:p>
          <a:p>
            <a:pPr lvl="0">
              <a:buClr>
                <a:prstClr val="black">
                  <a:lumMod val="75000"/>
                  <a:lumOff val="25000"/>
                </a:prstClr>
              </a:buClr>
            </a:pPr>
            <a:r>
              <a:rPr lang="en-IN" sz="2400" dirty="0">
                <a:solidFill>
                  <a:prstClr val="black"/>
                </a:solidFill>
                <a:latin typeface="Arial"/>
              </a:rPr>
              <a:t> The problem is for the two to communicate as accurately as possible beforehand.</a:t>
            </a:r>
          </a:p>
          <a:p>
            <a:endParaRPr lang="en-IN" sz="2400" dirty="0" smtClean="0">
              <a:solidFill>
                <a:schemeClr val="tx1"/>
              </a:solidFill>
              <a:latin typeface="+mj-lt"/>
            </a:endParaRPr>
          </a:p>
        </p:txBody>
      </p:sp>
    </p:spTree>
    <p:extLst>
      <p:ext uri="{BB962C8B-B14F-4D97-AF65-F5344CB8AC3E}">
        <p14:creationId xmlns="" xmlns:p14="http://schemas.microsoft.com/office/powerpoint/2010/main" val="20683139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9400" y="1066800"/>
            <a:ext cx="438355" cy="924475"/>
          </a:xfrm>
        </p:spPr>
        <p:txBody>
          <a:bodyPr/>
          <a:lstStyle/>
          <a:p>
            <a:endParaRPr lang="en-IN" dirty="0"/>
          </a:p>
        </p:txBody>
      </p:sp>
      <p:sp>
        <p:nvSpPr>
          <p:cNvPr id="3" name="Content Placeholder 2"/>
          <p:cNvSpPr>
            <a:spLocks noGrp="1"/>
          </p:cNvSpPr>
          <p:nvPr>
            <p:ph idx="1"/>
          </p:nvPr>
        </p:nvSpPr>
        <p:spPr>
          <a:xfrm>
            <a:off x="1009443" y="685801"/>
            <a:ext cx="7125112" cy="5172998"/>
          </a:xfrm>
        </p:spPr>
        <p:txBody>
          <a:bodyPr>
            <a:noAutofit/>
          </a:bodyPr>
          <a:lstStyle/>
          <a:p>
            <a:r>
              <a:rPr lang="en-IN" sz="2400" dirty="0">
                <a:solidFill>
                  <a:schemeClr val="tx1"/>
                </a:solidFill>
                <a:latin typeface="+mj-lt"/>
              </a:rPr>
              <a:t>W</a:t>
            </a:r>
            <a:r>
              <a:rPr lang="en-IN" sz="2400" dirty="0" smtClean="0">
                <a:solidFill>
                  <a:schemeClr val="tx1"/>
                </a:solidFill>
                <a:latin typeface="+mj-lt"/>
              </a:rPr>
              <a:t>omen</a:t>
            </a:r>
            <a:r>
              <a:rPr lang="en-IN" sz="2400" dirty="0">
                <a:solidFill>
                  <a:schemeClr val="tx1"/>
                </a:solidFill>
                <a:latin typeface="+mj-lt"/>
              </a:rPr>
              <a:t>, however, more </a:t>
            </a:r>
            <a:r>
              <a:rPr lang="en-IN" sz="2400" dirty="0" smtClean="0">
                <a:solidFill>
                  <a:schemeClr val="tx1"/>
                </a:solidFill>
                <a:latin typeface="+mj-lt"/>
              </a:rPr>
              <a:t>frequently wish </a:t>
            </a:r>
            <a:r>
              <a:rPr lang="en-IN" sz="2400" dirty="0">
                <a:solidFill>
                  <a:schemeClr val="tx1"/>
                </a:solidFill>
                <a:latin typeface="+mj-lt"/>
              </a:rPr>
              <a:t>to change themselves to feel </a:t>
            </a:r>
            <a:r>
              <a:rPr lang="en-IN" sz="2400" dirty="0" smtClean="0">
                <a:solidFill>
                  <a:schemeClr val="tx1"/>
                </a:solidFill>
                <a:latin typeface="+mj-lt"/>
              </a:rPr>
              <a:t>more attractive</a:t>
            </a:r>
            <a:r>
              <a:rPr lang="en-IN" sz="2400" dirty="0">
                <a:solidFill>
                  <a:schemeClr val="tx1"/>
                </a:solidFill>
                <a:latin typeface="+mj-lt"/>
              </a:rPr>
              <a:t>. </a:t>
            </a:r>
            <a:endParaRPr lang="en-IN" sz="2400" dirty="0" smtClean="0">
              <a:solidFill>
                <a:schemeClr val="tx1"/>
              </a:solidFill>
              <a:latin typeface="+mj-lt"/>
            </a:endParaRPr>
          </a:p>
          <a:p>
            <a:r>
              <a:rPr lang="en-IN" sz="2400" dirty="0" smtClean="0">
                <a:solidFill>
                  <a:schemeClr val="tx1"/>
                </a:solidFill>
                <a:latin typeface="+mj-lt"/>
              </a:rPr>
              <a:t>Men </a:t>
            </a:r>
            <a:r>
              <a:rPr lang="en-IN" sz="2400" dirty="0">
                <a:solidFill>
                  <a:schemeClr val="tx1"/>
                </a:solidFill>
                <a:latin typeface="+mj-lt"/>
              </a:rPr>
              <a:t>seem more interested in </a:t>
            </a:r>
            <a:r>
              <a:rPr lang="en-IN" sz="2400" dirty="0" smtClean="0">
                <a:solidFill>
                  <a:schemeClr val="tx1"/>
                </a:solidFill>
                <a:latin typeface="+mj-lt"/>
              </a:rPr>
              <a:t>changing others</a:t>
            </a:r>
            <a:r>
              <a:rPr lang="en-IN" sz="2400" dirty="0">
                <a:solidFill>
                  <a:schemeClr val="tx1"/>
                </a:solidFill>
                <a:latin typeface="+mj-lt"/>
              </a:rPr>
              <a:t>' attitudes toward </a:t>
            </a:r>
            <a:r>
              <a:rPr lang="en-IN" sz="2400" dirty="0" smtClean="0">
                <a:solidFill>
                  <a:schemeClr val="tx1"/>
                </a:solidFill>
                <a:latin typeface="+mj-lt"/>
              </a:rPr>
              <a:t>them</a:t>
            </a:r>
          </a:p>
          <a:p>
            <a:r>
              <a:rPr lang="en-IN" sz="2400" dirty="0" smtClean="0">
                <a:solidFill>
                  <a:schemeClr val="tx1"/>
                </a:solidFill>
                <a:latin typeface="+mj-lt"/>
              </a:rPr>
              <a:t>The </a:t>
            </a:r>
            <a:r>
              <a:rPr lang="en-IN" sz="2400" dirty="0">
                <a:solidFill>
                  <a:schemeClr val="tx1"/>
                </a:solidFill>
                <a:latin typeface="+mj-lt"/>
              </a:rPr>
              <a:t>characteristics of the individual least </a:t>
            </a:r>
            <a:r>
              <a:rPr lang="en-IN" sz="2400" dirty="0" smtClean="0">
                <a:solidFill>
                  <a:schemeClr val="tx1"/>
                </a:solidFill>
                <a:latin typeface="+mj-lt"/>
              </a:rPr>
              <a:t>likely to </a:t>
            </a:r>
            <a:r>
              <a:rPr lang="en-IN" sz="2400" dirty="0">
                <a:solidFill>
                  <a:schemeClr val="tx1"/>
                </a:solidFill>
                <a:latin typeface="+mj-lt"/>
              </a:rPr>
              <a:t>be satisfied with his postoperative result can </a:t>
            </a:r>
            <a:r>
              <a:rPr lang="en-IN" sz="2400" dirty="0" smtClean="0">
                <a:solidFill>
                  <a:schemeClr val="tx1"/>
                </a:solidFill>
                <a:latin typeface="+mj-lt"/>
              </a:rPr>
              <a:t>be formed </a:t>
            </a:r>
            <a:r>
              <a:rPr lang="en-IN" sz="2400" dirty="0">
                <a:solidFill>
                  <a:schemeClr val="tx1"/>
                </a:solidFill>
                <a:latin typeface="+mj-lt"/>
              </a:rPr>
              <a:t>into a useful </a:t>
            </a:r>
            <a:r>
              <a:rPr lang="en-IN" sz="2400" dirty="0" smtClean="0">
                <a:solidFill>
                  <a:schemeClr val="tx1"/>
                </a:solidFill>
                <a:latin typeface="+mj-lt"/>
              </a:rPr>
              <a:t>acronym- </a:t>
            </a:r>
            <a:r>
              <a:rPr lang="en-IN" sz="2400" b="1" dirty="0" smtClean="0">
                <a:solidFill>
                  <a:srgbClr val="FF0000"/>
                </a:solidFill>
                <a:latin typeface="+mj-lt"/>
              </a:rPr>
              <a:t>SIMON</a:t>
            </a:r>
            <a:endParaRPr lang="en-IN" sz="2400" b="1" dirty="0">
              <a:solidFill>
                <a:srgbClr val="FF0000"/>
              </a:solidFill>
              <a:latin typeface="+mj-lt"/>
            </a:endParaRPr>
          </a:p>
          <a:p>
            <a:r>
              <a:rPr lang="en-IN" sz="2400" b="1" dirty="0">
                <a:solidFill>
                  <a:srgbClr val="FF0000"/>
                </a:solidFill>
                <a:latin typeface="+mj-lt"/>
              </a:rPr>
              <a:t>S</a:t>
            </a:r>
            <a:r>
              <a:rPr lang="en-IN" sz="2400" dirty="0">
                <a:solidFill>
                  <a:schemeClr val="tx1"/>
                </a:solidFill>
                <a:latin typeface="+mj-lt"/>
              </a:rPr>
              <a:t>ingle</a:t>
            </a:r>
          </a:p>
          <a:p>
            <a:r>
              <a:rPr lang="en-IN" sz="2400" b="1" dirty="0">
                <a:solidFill>
                  <a:srgbClr val="FF0000"/>
                </a:solidFill>
                <a:latin typeface="+mj-lt"/>
              </a:rPr>
              <a:t>I</a:t>
            </a:r>
            <a:r>
              <a:rPr lang="en-IN" sz="2400" dirty="0">
                <a:solidFill>
                  <a:schemeClr val="tx1"/>
                </a:solidFill>
                <a:latin typeface="+mj-lt"/>
              </a:rPr>
              <a:t>mmature</a:t>
            </a:r>
          </a:p>
          <a:p>
            <a:r>
              <a:rPr lang="en-IN" sz="2400" b="1" dirty="0">
                <a:solidFill>
                  <a:srgbClr val="FF0000"/>
                </a:solidFill>
                <a:latin typeface="+mj-lt"/>
              </a:rPr>
              <a:t>M</a:t>
            </a:r>
            <a:r>
              <a:rPr lang="en-IN" sz="2400" dirty="0">
                <a:solidFill>
                  <a:schemeClr val="tx1"/>
                </a:solidFill>
                <a:latin typeface="+mj-lt"/>
              </a:rPr>
              <a:t>ale</a:t>
            </a:r>
          </a:p>
          <a:p>
            <a:r>
              <a:rPr lang="en-IN" sz="2400" b="1" dirty="0" smtClean="0">
                <a:solidFill>
                  <a:srgbClr val="FF0000"/>
                </a:solidFill>
                <a:latin typeface="+mj-lt"/>
              </a:rPr>
              <a:t>O</a:t>
            </a:r>
            <a:r>
              <a:rPr lang="en-IN" sz="2400" dirty="0" smtClean="0">
                <a:solidFill>
                  <a:schemeClr val="tx1"/>
                </a:solidFill>
                <a:latin typeface="+mj-lt"/>
              </a:rPr>
              <a:t>ver expectant</a:t>
            </a:r>
            <a:endParaRPr lang="en-IN" sz="2400" dirty="0">
              <a:solidFill>
                <a:schemeClr val="tx1"/>
              </a:solidFill>
              <a:latin typeface="+mj-lt"/>
            </a:endParaRPr>
          </a:p>
          <a:p>
            <a:r>
              <a:rPr lang="en-IN" sz="2400" b="1" dirty="0">
                <a:solidFill>
                  <a:srgbClr val="FF0000"/>
                </a:solidFill>
                <a:latin typeface="+mj-lt"/>
              </a:rPr>
              <a:t>N</a:t>
            </a:r>
            <a:r>
              <a:rPr lang="en-IN" sz="2400" dirty="0">
                <a:solidFill>
                  <a:schemeClr val="tx1"/>
                </a:solidFill>
                <a:latin typeface="+mj-lt"/>
              </a:rPr>
              <a:t>arcissistic</a:t>
            </a:r>
          </a:p>
        </p:txBody>
      </p:sp>
    </p:spTree>
    <p:extLst>
      <p:ext uri="{BB962C8B-B14F-4D97-AF65-F5344CB8AC3E}">
        <p14:creationId xmlns="" xmlns:p14="http://schemas.microsoft.com/office/powerpoint/2010/main" val="23770075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7125113" cy="924475"/>
          </a:xfrm>
        </p:spPr>
        <p:txBody>
          <a:bodyPr/>
          <a:lstStyle/>
          <a:p>
            <a:r>
              <a:rPr lang="pt-BR" b="1" dirty="0" smtClean="0">
                <a:solidFill>
                  <a:schemeClr val="tx1"/>
                </a:solidFill>
              </a:rPr>
              <a:t>PRINCIPLES</a:t>
            </a:r>
            <a:r>
              <a:rPr lang="pt-BR" b="1" dirty="0"/>
              <a:t/>
            </a:r>
            <a:br>
              <a:rPr lang="pt-BR" b="1" dirty="0"/>
            </a:br>
            <a:endParaRPr lang="en-IN" dirty="0"/>
          </a:p>
        </p:txBody>
      </p:sp>
      <p:sp>
        <p:nvSpPr>
          <p:cNvPr id="3" name="Content Placeholder 2"/>
          <p:cNvSpPr>
            <a:spLocks noGrp="1"/>
          </p:cNvSpPr>
          <p:nvPr>
            <p:ph idx="1"/>
          </p:nvPr>
        </p:nvSpPr>
        <p:spPr>
          <a:xfrm>
            <a:off x="1009442" y="990600"/>
            <a:ext cx="7448757" cy="5410199"/>
          </a:xfrm>
        </p:spPr>
        <p:txBody>
          <a:bodyPr>
            <a:normAutofit/>
          </a:bodyPr>
          <a:lstStyle/>
          <a:p>
            <a:r>
              <a:rPr lang="en-IN" sz="2400" dirty="0" smtClean="0">
                <a:solidFill>
                  <a:schemeClr val="tx1"/>
                </a:solidFill>
                <a:latin typeface="+mj-lt"/>
              </a:rPr>
              <a:t>One </a:t>
            </a:r>
            <a:r>
              <a:rPr lang="en-IN" sz="2400" dirty="0">
                <a:solidFill>
                  <a:schemeClr val="tx1"/>
                </a:solidFill>
                <a:latin typeface="+mj-lt"/>
              </a:rPr>
              <a:t>must correct the deformities that bother the patient or they will not be happy.</a:t>
            </a:r>
          </a:p>
          <a:p>
            <a:r>
              <a:rPr lang="en-IN" sz="2400" dirty="0">
                <a:solidFill>
                  <a:schemeClr val="tx1"/>
                </a:solidFill>
                <a:latin typeface="+mj-lt"/>
              </a:rPr>
              <a:t>The more detail the pre-op planning is, the smoother the operation.</a:t>
            </a:r>
          </a:p>
          <a:p>
            <a:r>
              <a:rPr lang="en-IN" sz="2400" dirty="0">
                <a:solidFill>
                  <a:schemeClr val="tx1"/>
                </a:solidFill>
                <a:latin typeface="+mj-lt"/>
              </a:rPr>
              <a:t>The simpler the operative plan is, the smaller the risk. </a:t>
            </a:r>
            <a:endParaRPr lang="en-IN" sz="2400" dirty="0" smtClean="0">
              <a:solidFill>
                <a:schemeClr val="tx1"/>
              </a:solidFill>
              <a:latin typeface="+mj-lt"/>
            </a:endParaRPr>
          </a:p>
          <a:p>
            <a:r>
              <a:rPr lang="en-IN" sz="2400" dirty="0" smtClean="0">
                <a:solidFill>
                  <a:schemeClr val="tx1"/>
                </a:solidFill>
                <a:latin typeface="+mj-lt"/>
              </a:rPr>
              <a:t>Always </a:t>
            </a:r>
            <a:r>
              <a:rPr lang="en-IN" sz="2400" dirty="0">
                <a:solidFill>
                  <a:schemeClr val="tx1"/>
                </a:solidFill>
                <a:latin typeface="+mj-lt"/>
              </a:rPr>
              <a:t>design an operative plan </a:t>
            </a:r>
            <a:r>
              <a:rPr lang="en-IN" sz="2400" dirty="0" smtClean="0">
                <a:solidFill>
                  <a:schemeClr val="tx1"/>
                </a:solidFill>
                <a:latin typeface="+mj-lt"/>
              </a:rPr>
              <a:t>with maximum </a:t>
            </a:r>
            <a:r>
              <a:rPr lang="en-IN" sz="2400" dirty="0">
                <a:solidFill>
                  <a:schemeClr val="tx1"/>
                </a:solidFill>
                <a:latin typeface="+mj-lt"/>
              </a:rPr>
              <a:t>gain and minimum risk.</a:t>
            </a:r>
          </a:p>
          <a:p>
            <a:r>
              <a:rPr lang="en-IN" sz="2400" dirty="0">
                <a:solidFill>
                  <a:schemeClr val="tx1"/>
                </a:solidFill>
                <a:latin typeface="+mj-lt"/>
              </a:rPr>
              <a:t>Write out your operative sequence step by step and put it up in the operating room </a:t>
            </a:r>
            <a:r>
              <a:rPr lang="en-IN" sz="2400" dirty="0" smtClean="0">
                <a:solidFill>
                  <a:schemeClr val="tx1"/>
                </a:solidFill>
                <a:latin typeface="+mj-lt"/>
              </a:rPr>
              <a:t>know what </a:t>
            </a:r>
            <a:r>
              <a:rPr lang="en-IN" sz="2400" dirty="0">
                <a:solidFill>
                  <a:schemeClr val="tx1"/>
                </a:solidFill>
                <a:latin typeface="+mj-lt"/>
              </a:rPr>
              <a:t>you are going to do.</a:t>
            </a:r>
          </a:p>
        </p:txBody>
      </p:sp>
    </p:spTree>
    <p:extLst>
      <p:ext uri="{BB962C8B-B14F-4D97-AF65-F5344CB8AC3E}">
        <p14:creationId xmlns="" xmlns:p14="http://schemas.microsoft.com/office/powerpoint/2010/main" val="20765112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81000" y="228600"/>
            <a:ext cx="7125113" cy="924475"/>
          </a:xfrm>
        </p:spPr>
        <p:txBody>
          <a:bodyPr/>
          <a:lstStyle/>
          <a:p>
            <a:r>
              <a:rPr lang="en-US" sz="3600" b="1" dirty="0">
                <a:solidFill>
                  <a:schemeClr val="tx1"/>
                </a:solidFill>
                <a:latin typeface="Arial" pitchFamily="34" charset="0"/>
              </a:rPr>
              <a:t>HISTORY</a:t>
            </a:r>
          </a:p>
        </p:txBody>
      </p:sp>
      <p:sp>
        <p:nvSpPr>
          <p:cNvPr id="84995" name="Rectangle 3"/>
          <p:cNvSpPr>
            <a:spLocks noGrp="1" noChangeArrowheads="1"/>
          </p:cNvSpPr>
          <p:nvPr>
            <p:ph idx="1"/>
          </p:nvPr>
        </p:nvSpPr>
        <p:spPr>
          <a:xfrm>
            <a:off x="457200" y="1447800"/>
            <a:ext cx="7391400" cy="5410200"/>
          </a:xfrm>
        </p:spPr>
        <p:txBody>
          <a:bodyPr>
            <a:normAutofit/>
          </a:bodyPr>
          <a:lstStyle/>
          <a:p>
            <a:r>
              <a:rPr lang="en-US" sz="2400" dirty="0" smtClean="0">
                <a:solidFill>
                  <a:schemeClr val="tx1"/>
                </a:solidFill>
                <a:latin typeface="+mj-lt"/>
              </a:rPr>
              <a:t>Nonetheless, at mid–twentieth century, despite such refinement of the open </a:t>
            </a:r>
            <a:r>
              <a:rPr lang="en-US" sz="2400" dirty="0" err="1" smtClean="0">
                <a:solidFill>
                  <a:schemeClr val="tx1"/>
                </a:solidFill>
                <a:latin typeface="+mj-lt"/>
              </a:rPr>
              <a:t>rhinoplasty</a:t>
            </a:r>
            <a:r>
              <a:rPr lang="en-US" sz="2400" dirty="0" smtClean="0">
                <a:solidFill>
                  <a:schemeClr val="tx1"/>
                </a:solidFill>
                <a:latin typeface="+mj-lt"/>
              </a:rPr>
              <a:t> approach, the </a:t>
            </a:r>
            <a:r>
              <a:rPr lang="en-US" sz="2400" dirty="0" err="1" smtClean="0">
                <a:solidFill>
                  <a:schemeClr val="tx1"/>
                </a:solidFill>
                <a:latin typeface="+mj-lt"/>
              </a:rPr>
              <a:t>endonasal</a:t>
            </a:r>
            <a:r>
              <a:rPr lang="en-US" sz="2400" dirty="0" smtClean="0">
                <a:solidFill>
                  <a:schemeClr val="tx1"/>
                </a:solidFill>
                <a:latin typeface="+mj-lt"/>
              </a:rPr>
              <a:t> </a:t>
            </a:r>
            <a:r>
              <a:rPr lang="en-US" sz="2400" dirty="0" err="1" smtClean="0">
                <a:solidFill>
                  <a:schemeClr val="tx1"/>
                </a:solidFill>
                <a:latin typeface="+mj-lt"/>
              </a:rPr>
              <a:t>rhinoplasty</a:t>
            </a:r>
            <a:r>
              <a:rPr lang="en-US" sz="2400" dirty="0" smtClean="0">
                <a:solidFill>
                  <a:schemeClr val="tx1"/>
                </a:solidFill>
                <a:latin typeface="+mj-lt"/>
              </a:rPr>
              <a:t> was the usual approach to nose surgery — until the 1970s, when </a:t>
            </a:r>
            <a:r>
              <a:rPr lang="en-US" sz="2400" b="1" dirty="0" err="1" smtClean="0">
                <a:solidFill>
                  <a:schemeClr val="tx1"/>
                </a:solidFill>
                <a:latin typeface="+mj-lt"/>
              </a:rPr>
              <a:t>Padovan</a:t>
            </a:r>
            <a:r>
              <a:rPr lang="en-US" sz="2400" dirty="0" smtClean="0">
                <a:solidFill>
                  <a:schemeClr val="tx1"/>
                </a:solidFill>
                <a:latin typeface="+mj-lt"/>
              </a:rPr>
              <a:t> presented his technical refinements, advocating the open </a:t>
            </a:r>
            <a:r>
              <a:rPr lang="en-US" sz="2400" dirty="0" err="1" smtClean="0">
                <a:solidFill>
                  <a:schemeClr val="tx1"/>
                </a:solidFill>
                <a:latin typeface="+mj-lt"/>
              </a:rPr>
              <a:t>rhinoplasty</a:t>
            </a:r>
            <a:r>
              <a:rPr lang="en-US" sz="2400" dirty="0" smtClean="0">
                <a:solidFill>
                  <a:schemeClr val="tx1"/>
                </a:solidFill>
                <a:latin typeface="+mj-lt"/>
              </a:rPr>
              <a:t> approach</a:t>
            </a:r>
            <a:endParaRPr lang="en-US" sz="2400" u="sng" baseline="30000" dirty="0" smtClean="0">
              <a:solidFill>
                <a:schemeClr val="tx1"/>
              </a:solidFill>
              <a:latin typeface="+mj-lt"/>
            </a:endParaRPr>
          </a:p>
          <a:p>
            <a:r>
              <a:rPr lang="en-US" sz="2400" dirty="0" smtClean="0">
                <a:solidFill>
                  <a:schemeClr val="tx1"/>
                </a:solidFill>
                <a:latin typeface="+mj-lt"/>
              </a:rPr>
              <a:t>In 1987, in the article </a:t>
            </a:r>
            <a:r>
              <a:rPr lang="en-US" sz="2400" i="1" dirty="0" smtClean="0">
                <a:solidFill>
                  <a:schemeClr val="tx1"/>
                </a:solidFill>
                <a:latin typeface="+mj-lt"/>
              </a:rPr>
              <a:t>External Approach for Secondary </a:t>
            </a:r>
            <a:r>
              <a:rPr lang="en-US" sz="2400" i="1" dirty="0" err="1" smtClean="0">
                <a:solidFill>
                  <a:schemeClr val="tx1"/>
                </a:solidFill>
                <a:latin typeface="+mj-lt"/>
              </a:rPr>
              <a:t>Rhinoplasty</a:t>
            </a:r>
            <a:r>
              <a:rPr lang="en-US" sz="2400" dirty="0" smtClean="0">
                <a:solidFill>
                  <a:schemeClr val="tx1"/>
                </a:solidFill>
                <a:latin typeface="+mj-lt"/>
              </a:rPr>
              <a:t> (1987</a:t>
            </a:r>
            <a:r>
              <a:rPr lang="en-US" sz="2400" b="1" dirty="0" smtClean="0">
                <a:solidFill>
                  <a:schemeClr val="tx1"/>
                </a:solidFill>
                <a:latin typeface="+mj-lt"/>
              </a:rPr>
              <a:t>), Jack P. Gunter </a:t>
            </a:r>
            <a:r>
              <a:rPr lang="en-US" sz="2400" dirty="0" smtClean="0">
                <a:solidFill>
                  <a:schemeClr val="tx1"/>
                </a:solidFill>
                <a:latin typeface="+mj-lt"/>
              </a:rPr>
              <a:t>reported the technical effectiveness of the open </a:t>
            </a:r>
            <a:r>
              <a:rPr lang="en-US" sz="2400" dirty="0" err="1" smtClean="0">
                <a:solidFill>
                  <a:schemeClr val="tx1"/>
                </a:solidFill>
                <a:latin typeface="+mj-lt"/>
              </a:rPr>
              <a:t>rhinoplasty</a:t>
            </a:r>
            <a:r>
              <a:rPr lang="en-US" sz="2400" dirty="0" smtClean="0">
                <a:solidFill>
                  <a:schemeClr val="tx1"/>
                </a:solidFill>
                <a:latin typeface="+mj-lt"/>
              </a:rPr>
              <a:t> approach for performing a </a:t>
            </a:r>
            <a:r>
              <a:rPr lang="en-US" sz="2400" b="1" dirty="0" smtClean="0">
                <a:solidFill>
                  <a:srgbClr val="990033"/>
                </a:solidFill>
                <a:latin typeface="+mj-lt"/>
              </a:rPr>
              <a:t>Secondary </a:t>
            </a:r>
            <a:r>
              <a:rPr lang="en-US" sz="2400" b="1" dirty="0" err="1" smtClean="0">
                <a:solidFill>
                  <a:srgbClr val="990033"/>
                </a:solidFill>
                <a:latin typeface="+mj-lt"/>
              </a:rPr>
              <a:t>Rhinoplasty</a:t>
            </a:r>
            <a:endParaRPr lang="en-US" sz="2400" b="1" dirty="0" smtClean="0">
              <a:solidFill>
                <a:srgbClr val="990033"/>
              </a:solidFill>
              <a:latin typeface="+mj-lt"/>
            </a:endParaRPr>
          </a:p>
          <a:p>
            <a:endParaRPr lang="en-US" sz="2400" dirty="0"/>
          </a:p>
          <a:p>
            <a:pPr>
              <a:buFont typeface="Wingdings" pitchFamily="2" charset="2"/>
              <a:buNone/>
            </a:pPr>
            <a:endParaRPr lang="en-US" sz="2400" dirty="0"/>
          </a:p>
        </p:txBody>
      </p:sp>
    </p:spTree>
    <p:extLst>
      <p:ext uri="{BB962C8B-B14F-4D97-AF65-F5344CB8AC3E}">
        <p14:creationId xmlns="" xmlns:p14="http://schemas.microsoft.com/office/powerpoint/2010/main" val="11642219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9525000" y="914400"/>
            <a:ext cx="2152445" cy="924475"/>
          </a:xfrm>
        </p:spPr>
        <p:txBody>
          <a:bodyPr/>
          <a:lstStyle/>
          <a:p>
            <a:endParaRPr lang="en-IN" dirty="0"/>
          </a:p>
        </p:txBody>
      </p:sp>
      <p:sp>
        <p:nvSpPr>
          <p:cNvPr id="3" name="Content Placeholder 2"/>
          <p:cNvSpPr>
            <a:spLocks noGrp="1"/>
          </p:cNvSpPr>
          <p:nvPr>
            <p:ph idx="1"/>
          </p:nvPr>
        </p:nvSpPr>
        <p:spPr>
          <a:xfrm>
            <a:off x="1009443" y="533400"/>
            <a:ext cx="7125112" cy="5791199"/>
          </a:xfrm>
        </p:spPr>
        <p:txBody>
          <a:bodyPr/>
          <a:lstStyle/>
          <a:p>
            <a:pPr marL="0" indent="0">
              <a:buNone/>
            </a:pPr>
            <a:r>
              <a:rPr lang="en-US" sz="2800" b="1" dirty="0" smtClean="0">
                <a:solidFill>
                  <a:srgbClr val="FF0000"/>
                </a:solidFill>
                <a:latin typeface="+mj-lt"/>
              </a:rPr>
              <a:t>History:-</a:t>
            </a:r>
          </a:p>
          <a:p>
            <a:pPr lvl="0">
              <a:buClr>
                <a:prstClr val="black">
                  <a:lumMod val="75000"/>
                  <a:lumOff val="25000"/>
                </a:prstClr>
              </a:buClr>
            </a:pPr>
            <a:r>
              <a:rPr lang="en-IN" sz="2400" dirty="0">
                <a:solidFill>
                  <a:prstClr val="black"/>
                </a:solidFill>
                <a:latin typeface="Arial"/>
              </a:rPr>
              <a:t>To determine the patient’s suitability for undergoing a </a:t>
            </a:r>
            <a:r>
              <a:rPr lang="en-IN" sz="2400" dirty="0" err="1">
                <a:solidFill>
                  <a:prstClr val="black"/>
                </a:solidFill>
                <a:latin typeface="Arial"/>
              </a:rPr>
              <a:t>rhinoplasty</a:t>
            </a:r>
            <a:r>
              <a:rPr lang="en-IN" sz="2400" dirty="0">
                <a:solidFill>
                  <a:prstClr val="black"/>
                </a:solidFill>
                <a:latin typeface="Arial"/>
              </a:rPr>
              <a:t> procedure, the surgeon clinically evaluates him or her with a complete </a:t>
            </a:r>
            <a:r>
              <a:rPr lang="en-IN" sz="2400" b="1" dirty="0">
                <a:solidFill>
                  <a:srgbClr val="990033"/>
                </a:solidFill>
                <a:latin typeface="Arial"/>
              </a:rPr>
              <a:t>Medical History </a:t>
            </a:r>
            <a:r>
              <a:rPr lang="en-IN" sz="2400" dirty="0">
                <a:solidFill>
                  <a:prstClr val="black"/>
                </a:solidFill>
                <a:latin typeface="Arial"/>
              </a:rPr>
              <a:t>to determine his or her physical and </a:t>
            </a:r>
            <a:r>
              <a:rPr lang="en-IN" sz="2400" b="1" dirty="0">
                <a:solidFill>
                  <a:srgbClr val="990033"/>
                </a:solidFill>
                <a:latin typeface="Arial"/>
              </a:rPr>
              <a:t>Psychological Health</a:t>
            </a:r>
            <a:r>
              <a:rPr lang="en-IN" sz="2400" dirty="0">
                <a:solidFill>
                  <a:prstClr val="black"/>
                </a:solidFill>
                <a:latin typeface="Arial"/>
              </a:rPr>
              <a:t>. </a:t>
            </a:r>
          </a:p>
          <a:p>
            <a:pPr lvl="0">
              <a:buClr>
                <a:prstClr val="black">
                  <a:lumMod val="75000"/>
                  <a:lumOff val="25000"/>
                </a:prstClr>
              </a:buClr>
            </a:pPr>
            <a:r>
              <a:rPr lang="en-IN" sz="2400" dirty="0">
                <a:solidFill>
                  <a:prstClr val="black"/>
                </a:solidFill>
                <a:latin typeface="Arial"/>
              </a:rPr>
              <a:t>The surgeon asks about the ailments’ symptoms and their duration</a:t>
            </a:r>
            <a:r>
              <a:rPr lang="en-IN" sz="2400" dirty="0">
                <a:solidFill>
                  <a:srgbClr val="990033"/>
                </a:solidFill>
                <a:latin typeface="Arial"/>
              </a:rPr>
              <a:t>, </a:t>
            </a:r>
            <a:r>
              <a:rPr lang="en-IN" sz="2400" b="1" dirty="0">
                <a:solidFill>
                  <a:srgbClr val="990033"/>
                </a:solidFill>
                <a:latin typeface="Arial"/>
              </a:rPr>
              <a:t>past surgical interventions</a:t>
            </a:r>
            <a:r>
              <a:rPr lang="en-IN" sz="2400" b="1" dirty="0">
                <a:solidFill>
                  <a:prstClr val="black"/>
                </a:solidFill>
                <a:latin typeface="Arial"/>
              </a:rPr>
              <a:t>, </a:t>
            </a:r>
            <a:r>
              <a:rPr lang="en-IN" sz="2400" b="1" dirty="0">
                <a:solidFill>
                  <a:srgbClr val="990033"/>
                </a:solidFill>
                <a:latin typeface="Arial"/>
              </a:rPr>
              <a:t>allergies, drugs use and drugs </a:t>
            </a:r>
            <a:r>
              <a:rPr lang="en-IN" sz="2400" b="1" dirty="0" smtClean="0">
                <a:solidFill>
                  <a:srgbClr val="990033"/>
                </a:solidFill>
                <a:latin typeface="Arial"/>
              </a:rPr>
              <a:t>abuse</a:t>
            </a:r>
            <a:endParaRPr lang="en-IN" sz="2400" b="1" dirty="0">
              <a:solidFill>
                <a:srgbClr val="990033"/>
              </a:solidFill>
              <a:latin typeface="Arial"/>
            </a:endParaRPr>
          </a:p>
          <a:p>
            <a:endParaRPr lang="en-US" dirty="0" smtClean="0"/>
          </a:p>
          <a:p>
            <a:endParaRPr lang="en-IN" dirty="0"/>
          </a:p>
        </p:txBody>
      </p:sp>
    </p:spTree>
    <p:extLst>
      <p:ext uri="{BB962C8B-B14F-4D97-AF65-F5344CB8AC3E}">
        <p14:creationId xmlns="" xmlns:p14="http://schemas.microsoft.com/office/powerpoint/2010/main" val="38545275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4600" y="609600"/>
            <a:ext cx="1200355" cy="924475"/>
          </a:xfrm>
        </p:spPr>
        <p:txBody>
          <a:bodyPr/>
          <a:lstStyle/>
          <a:p>
            <a:endParaRPr lang="en-IN" dirty="0"/>
          </a:p>
        </p:txBody>
      </p:sp>
      <p:sp>
        <p:nvSpPr>
          <p:cNvPr id="3" name="Content Placeholder 2"/>
          <p:cNvSpPr>
            <a:spLocks noGrp="1"/>
          </p:cNvSpPr>
          <p:nvPr>
            <p:ph idx="1"/>
          </p:nvPr>
        </p:nvSpPr>
        <p:spPr>
          <a:xfrm>
            <a:off x="609600" y="457200"/>
            <a:ext cx="8000999" cy="6629400"/>
          </a:xfrm>
        </p:spPr>
        <p:txBody>
          <a:bodyPr>
            <a:normAutofit/>
          </a:bodyPr>
          <a:lstStyle/>
          <a:p>
            <a:pPr marL="0" indent="0">
              <a:buNone/>
            </a:pPr>
            <a:r>
              <a:rPr lang="en-US" sz="2800" b="1" dirty="0" smtClean="0">
                <a:solidFill>
                  <a:srgbClr val="FF0000"/>
                </a:solidFill>
                <a:latin typeface="+mj-lt"/>
              </a:rPr>
              <a:t>Examination:-</a:t>
            </a:r>
          </a:p>
          <a:p>
            <a:pPr lvl="0">
              <a:buClr>
                <a:prstClr val="black">
                  <a:lumMod val="75000"/>
                  <a:lumOff val="25000"/>
                </a:prstClr>
              </a:buClr>
            </a:pPr>
            <a:r>
              <a:rPr lang="en-IN" sz="2400" dirty="0">
                <a:solidFill>
                  <a:schemeClr val="tx1"/>
                </a:solidFill>
                <a:latin typeface="Arial"/>
              </a:rPr>
              <a:t>Specific facial and nasal evaluations record the patient’s skin type, existing surgical scars, and the symmetry and asymmetry of the aesthetic nasal subunits. </a:t>
            </a:r>
          </a:p>
          <a:p>
            <a:pPr lvl="0">
              <a:buClr>
                <a:prstClr val="black">
                  <a:lumMod val="75000"/>
                  <a:lumOff val="25000"/>
                </a:prstClr>
              </a:buClr>
            </a:pPr>
            <a:r>
              <a:rPr lang="en-IN" sz="2400" dirty="0">
                <a:solidFill>
                  <a:schemeClr val="tx1"/>
                </a:solidFill>
                <a:latin typeface="Arial"/>
              </a:rPr>
              <a:t>The external and internal nasal examination concentrates upon the anatomic thirds of the nose</a:t>
            </a:r>
          </a:p>
          <a:p>
            <a:pPr marL="0" lvl="0" indent="0">
              <a:buClr>
                <a:prstClr val="black">
                  <a:lumMod val="75000"/>
                  <a:lumOff val="25000"/>
                </a:prstClr>
              </a:buClr>
              <a:buNone/>
            </a:pPr>
            <a:r>
              <a:rPr lang="en-IN" sz="2400" dirty="0">
                <a:solidFill>
                  <a:schemeClr val="tx1"/>
                </a:solidFill>
                <a:latin typeface="Arial"/>
              </a:rPr>
              <a:t>         --Upper section</a:t>
            </a:r>
          </a:p>
          <a:p>
            <a:pPr marL="0" lvl="0" indent="0">
              <a:buClr>
                <a:prstClr val="black">
                  <a:lumMod val="75000"/>
                  <a:lumOff val="25000"/>
                </a:prstClr>
              </a:buClr>
              <a:buNone/>
            </a:pPr>
            <a:r>
              <a:rPr lang="en-IN" sz="2400" dirty="0">
                <a:solidFill>
                  <a:schemeClr val="tx1"/>
                </a:solidFill>
                <a:latin typeface="Arial"/>
              </a:rPr>
              <a:t>        -- Middle section</a:t>
            </a:r>
          </a:p>
          <a:p>
            <a:pPr marL="0" lvl="0" indent="0">
              <a:buClr>
                <a:prstClr val="black">
                  <a:lumMod val="75000"/>
                  <a:lumOff val="25000"/>
                </a:prstClr>
              </a:buClr>
              <a:buNone/>
            </a:pPr>
            <a:r>
              <a:rPr lang="en-IN" sz="2400" dirty="0">
                <a:solidFill>
                  <a:schemeClr val="tx1"/>
                </a:solidFill>
                <a:latin typeface="Arial"/>
              </a:rPr>
              <a:t>        -- Lower section</a:t>
            </a:r>
          </a:p>
          <a:p>
            <a:pPr marL="0" lvl="0" indent="0">
              <a:buClr>
                <a:prstClr val="black">
                  <a:lumMod val="75000"/>
                  <a:lumOff val="25000"/>
                </a:prstClr>
              </a:buClr>
              <a:buNone/>
            </a:pPr>
            <a:r>
              <a:rPr lang="en-IN" sz="2400" dirty="0" smtClean="0">
                <a:solidFill>
                  <a:schemeClr val="tx1"/>
                </a:solidFill>
                <a:latin typeface="Arial"/>
              </a:rPr>
              <a:t>Specifically </a:t>
            </a:r>
            <a:r>
              <a:rPr lang="en-IN" sz="2400" dirty="0">
                <a:solidFill>
                  <a:schemeClr val="tx1"/>
                </a:solidFill>
                <a:latin typeface="Arial"/>
              </a:rPr>
              <a:t>noting their structures; the measures of the nasal angles and the physical characteristics of the naso-facial bony and soft tissues.</a:t>
            </a:r>
          </a:p>
          <a:p>
            <a:endParaRPr lang="en-US" dirty="0" smtClean="0"/>
          </a:p>
          <a:p>
            <a:endParaRPr lang="en-IN" dirty="0"/>
          </a:p>
        </p:txBody>
      </p:sp>
    </p:spTree>
    <p:extLst>
      <p:ext uri="{BB962C8B-B14F-4D97-AF65-F5344CB8AC3E}">
        <p14:creationId xmlns="" xmlns:p14="http://schemas.microsoft.com/office/powerpoint/2010/main" val="41871362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0" y="914400"/>
            <a:ext cx="360123" cy="924475"/>
          </a:xfrm>
        </p:spPr>
        <p:txBody>
          <a:bodyPr/>
          <a:lstStyle/>
          <a:p>
            <a:endParaRPr lang="en-IN" dirty="0"/>
          </a:p>
        </p:txBody>
      </p:sp>
      <p:sp>
        <p:nvSpPr>
          <p:cNvPr id="5" name="Content Placeholder 4"/>
          <p:cNvSpPr>
            <a:spLocks noGrp="1"/>
          </p:cNvSpPr>
          <p:nvPr>
            <p:ph sz="half" idx="1"/>
          </p:nvPr>
        </p:nvSpPr>
        <p:spPr>
          <a:xfrm>
            <a:off x="5562600" y="914400"/>
            <a:ext cx="3471277" cy="5029200"/>
          </a:xfrm>
        </p:spPr>
        <p:txBody>
          <a:bodyPr/>
          <a:lstStyle/>
          <a:p>
            <a:pPr marL="0" indent="0">
              <a:buNone/>
            </a:pPr>
            <a:r>
              <a:rPr lang="en-IN" sz="2800" b="1" dirty="0">
                <a:solidFill>
                  <a:srgbClr val="FF0000"/>
                </a:solidFill>
                <a:latin typeface="+mj-lt"/>
              </a:rPr>
              <a:t>TIP</a:t>
            </a:r>
          </a:p>
          <a:p>
            <a:r>
              <a:rPr lang="en-IN" sz="2400" dirty="0">
                <a:solidFill>
                  <a:schemeClr val="tx1"/>
                </a:solidFill>
                <a:latin typeface="+mj-lt"/>
              </a:rPr>
              <a:t>Volume</a:t>
            </a:r>
          </a:p>
          <a:p>
            <a:r>
              <a:rPr lang="en-IN" sz="2400" dirty="0">
                <a:solidFill>
                  <a:schemeClr val="tx1"/>
                </a:solidFill>
                <a:latin typeface="+mj-lt"/>
              </a:rPr>
              <a:t>Definition</a:t>
            </a:r>
          </a:p>
          <a:p>
            <a:r>
              <a:rPr lang="en-IN" sz="2400" dirty="0">
                <a:solidFill>
                  <a:schemeClr val="tx1"/>
                </a:solidFill>
                <a:latin typeface="+mj-lt"/>
              </a:rPr>
              <a:t>Width</a:t>
            </a:r>
          </a:p>
          <a:p>
            <a:r>
              <a:rPr lang="en-IN" sz="2400" dirty="0">
                <a:solidFill>
                  <a:schemeClr val="tx1"/>
                </a:solidFill>
                <a:latin typeface="+mj-lt"/>
              </a:rPr>
              <a:t>Position</a:t>
            </a:r>
          </a:p>
          <a:p>
            <a:r>
              <a:rPr lang="en-IN" sz="2400" dirty="0">
                <a:solidFill>
                  <a:schemeClr val="tx1"/>
                </a:solidFill>
                <a:latin typeface="+mj-lt"/>
              </a:rPr>
              <a:t>Rotation</a:t>
            </a:r>
          </a:p>
          <a:p>
            <a:r>
              <a:rPr lang="en-IN" sz="2400" dirty="0">
                <a:solidFill>
                  <a:schemeClr val="tx1"/>
                </a:solidFill>
                <a:latin typeface="+mj-lt"/>
              </a:rPr>
              <a:t>Projection</a:t>
            </a:r>
          </a:p>
          <a:p>
            <a:endParaRPr lang="en-IN" dirty="0"/>
          </a:p>
        </p:txBody>
      </p:sp>
      <p:sp>
        <p:nvSpPr>
          <p:cNvPr id="6" name="Content Placeholder 5"/>
          <p:cNvSpPr>
            <a:spLocks noGrp="1"/>
          </p:cNvSpPr>
          <p:nvPr>
            <p:ph sz="half" idx="2"/>
          </p:nvPr>
        </p:nvSpPr>
        <p:spPr>
          <a:xfrm>
            <a:off x="457200" y="1219200"/>
            <a:ext cx="3581400" cy="4953000"/>
          </a:xfrm>
        </p:spPr>
        <p:txBody>
          <a:bodyPr/>
          <a:lstStyle/>
          <a:p>
            <a:pPr marL="0" indent="0">
              <a:buNone/>
            </a:pPr>
            <a:r>
              <a:rPr lang="en-IN" sz="2800" b="1" dirty="0">
                <a:solidFill>
                  <a:srgbClr val="FF0000"/>
                </a:solidFill>
                <a:latin typeface="+mj-lt"/>
              </a:rPr>
              <a:t>RADIX</a:t>
            </a:r>
          </a:p>
          <a:p>
            <a:r>
              <a:rPr lang="en-IN" sz="2400" dirty="0">
                <a:solidFill>
                  <a:schemeClr val="tx1"/>
                </a:solidFill>
                <a:latin typeface="+mj-lt"/>
              </a:rPr>
              <a:t>Level</a:t>
            </a:r>
          </a:p>
          <a:p>
            <a:r>
              <a:rPr lang="en-IN" sz="2400" dirty="0">
                <a:solidFill>
                  <a:schemeClr val="tx1"/>
                </a:solidFill>
                <a:latin typeface="+mj-lt"/>
              </a:rPr>
              <a:t>Depth</a:t>
            </a:r>
          </a:p>
          <a:p>
            <a:r>
              <a:rPr lang="en-IN" sz="2400" dirty="0">
                <a:solidFill>
                  <a:schemeClr val="tx1"/>
                </a:solidFill>
                <a:latin typeface="+mj-lt"/>
              </a:rPr>
              <a:t>Angles</a:t>
            </a:r>
          </a:p>
          <a:p>
            <a:pPr marL="0" indent="0">
              <a:buNone/>
            </a:pPr>
            <a:r>
              <a:rPr lang="en-IN" sz="2800" b="1" dirty="0">
                <a:solidFill>
                  <a:srgbClr val="FF0000"/>
                </a:solidFill>
                <a:latin typeface="+mj-lt"/>
              </a:rPr>
              <a:t>DORSUM</a:t>
            </a:r>
          </a:p>
          <a:p>
            <a:r>
              <a:rPr lang="en-IN" sz="2400" dirty="0">
                <a:solidFill>
                  <a:schemeClr val="tx1"/>
                </a:solidFill>
                <a:latin typeface="+mj-lt"/>
              </a:rPr>
              <a:t>Bony vault</a:t>
            </a:r>
          </a:p>
          <a:p>
            <a:r>
              <a:rPr lang="en-IN" sz="2400" dirty="0">
                <a:solidFill>
                  <a:schemeClr val="tx1"/>
                </a:solidFill>
                <a:latin typeface="+mj-lt"/>
              </a:rPr>
              <a:t>Height</a:t>
            </a:r>
          </a:p>
          <a:p>
            <a:r>
              <a:rPr lang="en-IN" sz="2400" dirty="0">
                <a:solidFill>
                  <a:schemeClr val="tx1"/>
                </a:solidFill>
                <a:latin typeface="+mj-lt"/>
              </a:rPr>
              <a:t>Base  width</a:t>
            </a:r>
          </a:p>
          <a:p>
            <a:r>
              <a:rPr lang="en-IN" sz="2400" dirty="0">
                <a:solidFill>
                  <a:schemeClr val="tx1"/>
                </a:solidFill>
                <a:latin typeface="+mj-lt"/>
              </a:rPr>
              <a:t>Bone length</a:t>
            </a:r>
          </a:p>
          <a:p>
            <a:endParaRPr lang="en-IN" dirty="0"/>
          </a:p>
        </p:txBody>
      </p:sp>
    </p:spTree>
    <p:extLst>
      <p:ext uri="{BB962C8B-B14F-4D97-AF65-F5344CB8AC3E}">
        <p14:creationId xmlns="" xmlns:p14="http://schemas.microsoft.com/office/powerpoint/2010/main" val="20208684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29800" y="1066800"/>
            <a:ext cx="588723" cy="924475"/>
          </a:xfrm>
        </p:spPr>
        <p:txBody>
          <a:bodyPr/>
          <a:lstStyle/>
          <a:p>
            <a:endParaRPr lang="en-IN" dirty="0"/>
          </a:p>
        </p:txBody>
      </p:sp>
      <p:sp>
        <p:nvSpPr>
          <p:cNvPr id="5" name="Content Placeholder 4"/>
          <p:cNvSpPr>
            <a:spLocks noGrp="1"/>
          </p:cNvSpPr>
          <p:nvPr>
            <p:ph sz="half" idx="1"/>
          </p:nvPr>
        </p:nvSpPr>
        <p:spPr>
          <a:xfrm>
            <a:off x="1009442" y="1066801"/>
            <a:ext cx="3471277" cy="4794250"/>
          </a:xfrm>
        </p:spPr>
        <p:txBody>
          <a:bodyPr>
            <a:normAutofit/>
          </a:bodyPr>
          <a:lstStyle/>
          <a:p>
            <a:pPr marL="0" indent="0">
              <a:buNone/>
            </a:pPr>
            <a:r>
              <a:rPr lang="en-IN" sz="2800" b="1" dirty="0">
                <a:solidFill>
                  <a:srgbClr val="FF0000"/>
                </a:solidFill>
                <a:latin typeface="+mj-lt"/>
              </a:rPr>
              <a:t>BASE</a:t>
            </a:r>
          </a:p>
          <a:p>
            <a:r>
              <a:rPr lang="en-IN" sz="2400" dirty="0">
                <a:solidFill>
                  <a:schemeClr val="tx1"/>
                </a:solidFill>
                <a:latin typeface="+mj-lt"/>
              </a:rPr>
              <a:t>Columella</a:t>
            </a:r>
          </a:p>
          <a:p>
            <a:r>
              <a:rPr lang="en-IN" sz="2400" dirty="0">
                <a:solidFill>
                  <a:schemeClr val="tx1"/>
                </a:solidFill>
                <a:latin typeface="+mj-lt"/>
              </a:rPr>
              <a:t>Col-Lab angle</a:t>
            </a:r>
          </a:p>
          <a:p>
            <a:r>
              <a:rPr lang="en-IN" sz="2400" dirty="0">
                <a:solidFill>
                  <a:schemeClr val="tx1"/>
                </a:solidFill>
                <a:latin typeface="+mj-lt"/>
              </a:rPr>
              <a:t>Septum</a:t>
            </a:r>
          </a:p>
          <a:p>
            <a:r>
              <a:rPr lang="en-IN" sz="2400" dirty="0">
                <a:solidFill>
                  <a:schemeClr val="tx1"/>
                </a:solidFill>
                <a:latin typeface="+mj-lt"/>
              </a:rPr>
              <a:t>Nasal spine</a:t>
            </a:r>
          </a:p>
          <a:p>
            <a:r>
              <a:rPr lang="en-IN" sz="2400" dirty="0">
                <a:solidFill>
                  <a:schemeClr val="tx1"/>
                </a:solidFill>
                <a:latin typeface="+mj-lt"/>
              </a:rPr>
              <a:t>Alar base</a:t>
            </a:r>
          </a:p>
          <a:p>
            <a:r>
              <a:rPr lang="en-IN" sz="2400" dirty="0">
                <a:solidFill>
                  <a:schemeClr val="tx1"/>
                </a:solidFill>
                <a:latin typeface="+mj-lt"/>
              </a:rPr>
              <a:t>Alar width</a:t>
            </a:r>
          </a:p>
          <a:p>
            <a:r>
              <a:rPr lang="en-IN" sz="2400" dirty="0">
                <a:solidFill>
                  <a:schemeClr val="tx1"/>
                </a:solidFill>
                <a:latin typeface="+mj-lt"/>
              </a:rPr>
              <a:t>Nostril/lobule</a:t>
            </a:r>
          </a:p>
          <a:p>
            <a:r>
              <a:rPr lang="en-IN" sz="2400" dirty="0">
                <a:solidFill>
                  <a:schemeClr val="tx1"/>
                </a:solidFill>
                <a:latin typeface="+mj-lt"/>
              </a:rPr>
              <a:t>Nostril shape</a:t>
            </a:r>
          </a:p>
          <a:p>
            <a:endParaRPr lang="en-IN" dirty="0"/>
          </a:p>
        </p:txBody>
      </p:sp>
      <p:sp>
        <p:nvSpPr>
          <p:cNvPr id="6" name="Content Placeholder 5"/>
          <p:cNvSpPr>
            <a:spLocks noGrp="1"/>
          </p:cNvSpPr>
          <p:nvPr>
            <p:ph sz="half" idx="2"/>
          </p:nvPr>
        </p:nvSpPr>
        <p:spPr>
          <a:xfrm>
            <a:off x="4663280" y="990600"/>
            <a:ext cx="3871119" cy="4870451"/>
          </a:xfrm>
        </p:spPr>
        <p:txBody>
          <a:bodyPr>
            <a:normAutofit/>
          </a:bodyPr>
          <a:lstStyle/>
          <a:p>
            <a:pPr marL="0" lvl="0" indent="0">
              <a:buClr>
                <a:prstClr val="black">
                  <a:lumMod val="75000"/>
                  <a:lumOff val="25000"/>
                </a:prstClr>
              </a:buClr>
              <a:buNone/>
            </a:pPr>
            <a:r>
              <a:rPr lang="en-IN" sz="2800" b="1" dirty="0">
                <a:solidFill>
                  <a:srgbClr val="FF0000"/>
                </a:solidFill>
                <a:latin typeface="Arial"/>
              </a:rPr>
              <a:t>CARTILAGE VAULT</a:t>
            </a:r>
          </a:p>
          <a:p>
            <a:pPr lvl="0">
              <a:buClr>
                <a:prstClr val="black">
                  <a:lumMod val="75000"/>
                  <a:lumOff val="25000"/>
                </a:prstClr>
              </a:buClr>
            </a:pPr>
            <a:r>
              <a:rPr lang="en-IN" sz="2400" dirty="0">
                <a:solidFill>
                  <a:schemeClr val="tx1"/>
                </a:solidFill>
                <a:latin typeface="Arial"/>
              </a:rPr>
              <a:t>Height</a:t>
            </a:r>
          </a:p>
          <a:p>
            <a:pPr lvl="0">
              <a:buClr>
                <a:prstClr val="black">
                  <a:lumMod val="75000"/>
                  <a:lumOff val="25000"/>
                </a:prstClr>
              </a:buClr>
            </a:pPr>
            <a:r>
              <a:rPr lang="en-IN" sz="2400" dirty="0">
                <a:solidFill>
                  <a:schemeClr val="tx1"/>
                </a:solidFill>
                <a:latin typeface="Arial"/>
              </a:rPr>
              <a:t>Dorsal width</a:t>
            </a:r>
          </a:p>
          <a:p>
            <a:pPr lvl="0">
              <a:buClr>
                <a:prstClr val="black">
                  <a:lumMod val="75000"/>
                  <a:lumOff val="25000"/>
                </a:prstClr>
              </a:buClr>
            </a:pPr>
            <a:r>
              <a:rPr lang="en-IN" sz="2400" dirty="0">
                <a:solidFill>
                  <a:schemeClr val="tx1"/>
                </a:solidFill>
                <a:latin typeface="Arial"/>
              </a:rPr>
              <a:t>Length</a:t>
            </a:r>
          </a:p>
          <a:p>
            <a:pPr marL="0" lvl="0" indent="0">
              <a:buClr>
                <a:prstClr val="black">
                  <a:lumMod val="75000"/>
                  <a:lumOff val="25000"/>
                </a:prstClr>
              </a:buClr>
              <a:buNone/>
            </a:pPr>
            <a:r>
              <a:rPr lang="en-IN" sz="2800" b="1" dirty="0">
                <a:solidFill>
                  <a:srgbClr val="FF0000"/>
                </a:solidFill>
                <a:latin typeface="Arial"/>
              </a:rPr>
              <a:t>OTHER</a:t>
            </a:r>
          </a:p>
          <a:p>
            <a:pPr lvl="0">
              <a:buClr>
                <a:prstClr val="black">
                  <a:lumMod val="75000"/>
                  <a:lumOff val="25000"/>
                </a:prstClr>
              </a:buClr>
            </a:pPr>
            <a:r>
              <a:rPr lang="en-IN" sz="2400" dirty="0">
                <a:solidFill>
                  <a:schemeClr val="tx1"/>
                </a:solidFill>
                <a:latin typeface="Arial"/>
              </a:rPr>
              <a:t>Septum area</a:t>
            </a:r>
          </a:p>
          <a:p>
            <a:pPr lvl="0">
              <a:buClr>
                <a:prstClr val="black">
                  <a:lumMod val="75000"/>
                  <a:lumOff val="25000"/>
                </a:prstClr>
              </a:buClr>
            </a:pPr>
            <a:r>
              <a:rPr lang="en-IN" sz="2400" dirty="0">
                <a:solidFill>
                  <a:schemeClr val="tx1"/>
                </a:solidFill>
                <a:latin typeface="Arial"/>
              </a:rPr>
              <a:t>Turbinate</a:t>
            </a:r>
          </a:p>
          <a:p>
            <a:pPr lvl="0">
              <a:buClr>
                <a:prstClr val="black">
                  <a:lumMod val="75000"/>
                  <a:lumOff val="25000"/>
                </a:prstClr>
              </a:buClr>
            </a:pPr>
            <a:r>
              <a:rPr lang="en-IN" sz="2400" dirty="0">
                <a:solidFill>
                  <a:schemeClr val="tx1"/>
                </a:solidFill>
                <a:latin typeface="Arial"/>
              </a:rPr>
              <a:t>Chin</a:t>
            </a:r>
          </a:p>
          <a:p>
            <a:pPr lvl="0">
              <a:buClr>
                <a:prstClr val="black">
                  <a:lumMod val="75000"/>
                  <a:lumOff val="25000"/>
                </a:prstClr>
              </a:buClr>
            </a:pPr>
            <a:r>
              <a:rPr lang="en-IN" sz="2400" dirty="0">
                <a:solidFill>
                  <a:schemeClr val="tx1"/>
                </a:solidFill>
                <a:latin typeface="Arial"/>
              </a:rPr>
              <a:t>Forehead</a:t>
            </a:r>
          </a:p>
          <a:p>
            <a:endParaRPr lang="en-IN" dirty="0"/>
          </a:p>
        </p:txBody>
      </p:sp>
    </p:spTree>
    <p:extLst>
      <p:ext uri="{BB962C8B-B14F-4D97-AF65-F5344CB8AC3E}">
        <p14:creationId xmlns="" xmlns:p14="http://schemas.microsoft.com/office/powerpoint/2010/main" val="21753075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2600" y="762000"/>
            <a:ext cx="1333913" cy="924475"/>
          </a:xfrm>
        </p:spPr>
        <p:txBody>
          <a:bodyPr/>
          <a:lstStyle/>
          <a:p>
            <a:endParaRPr lang="en-IN"/>
          </a:p>
        </p:txBody>
      </p:sp>
      <p:sp>
        <p:nvSpPr>
          <p:cNvPr id="3" name="Content Placeholder 2"/>
          <p:cNvSpPr>
            <a:spLocks noGrp="1"/>
          </p:cNvSpPr>
          <p:nvPr>
            <p:ph idx="1"/>
          </p:nvPr>
        </p:nvSpPr>
        <p:spPr>
          <a:xfrm>
            <a:off x="1009443" y="685800"/>
            <a:ext cx="7125112" cy="5486399"/>
          </a:xfrm>
        </p:spPr>
        <p:txBody>
          <a:bodyPr/>
          <a:lstStyle/>
          <a:p>
            <a:r>
              <a:rPr lang="en-IN" sz="2400" b="1" dirty="0" smtClean="0">
                <a:solidFill>
                  <a:schemeClr val="tx1"/>
                </a:solidFill>
                <a:latin typeface="+mj-lt"/>
              </a:rPr>
              <a:t>The </a:t>
            </a:r>
            <a:r>
              <a:rPr lang="en-IN" sz="2400" b="1" dirty="0">
                <a:solidFill>
                  <a:schemeClr val="tx1"/>
                </a:solidFill>
                <a:latin typeface="+mj-lt"/>
              </a:rPr>
              <a:t>I</a:t>
            </a:r>
            <a:r>
              <a:rPr lang="en-IN" sz="2400" b="1" dirty="0" smtClean="0">
                <a:solidFill>
                  <a:schemeClr val="tx1"/>
                </a:solidFill>
                <a:latin typeface="+mj-lt"/>
              </a:rPr>
              <a:t>nternal Examination </a:t>
            </a:r>
            <a:r>
              <a:rPr lang="en-IN" sz="2400" dirty="0">
                <a:solidFill>
                  <a:schemeClr val="tx1"/>
                </a:solidFill>
                <a:latin typeface="+mj-lt"/>
              </a:rPr>
              <a:t>evaluates the condition of </a:t>
            </a:r>
            <a:r>
              <a:rPr lang="en-IN" sz="2400" dirty="0" smtClean="0">
                <a:solidFill>
                  <a:schemeClr val="tx1"/>
                </a:solidFill>
                <a:latin typeface="+mj-lt"/>
              </a:rPr>
              <a:t>the:-</a:t>
            </a:r>
          </a:p>
          <a:p>
            <a:pPr marL="457200" indent="-457200">
              <a:buFont typeface="+mj-lt"/>
              <a:buAutoNum type="arabicPeriod"/>
            </a:pPr>
            <a:r>
              <a:rPr lang="en-IN" sz="2400" dirty="0" smtClean="0">
                <a:solidFill>
                  <a:schemeClr val="tx1"/>
                </a:solidFill>
                <a:latin typeface="+mj-lt"/>
              </a:rPr>
              <a:t> Nasal septum</a:t>
            </a:r>
          </a:p>
          <a:p>
            <a:pPr marL="457200" indent="-457200">
              <a:buFont typeface="+mj-lt"/>
              <a:buAutoNum type="arabicPeriod"/>
            </a:pPr>
            <a:r>
              <a:rPr lang="en-IN" sz="2400" dirty="0" smtClean="0">
                <a:solidFill>
                  <a:schemeClr val="tx1"/>
                </a:solidFill>
                <a:latin typeface="+mj-lt"/>
              </a:rPr>
              <a:t> Internal </a:t>
            </a:r>
            <a:r>
              <a:rPr lang="en-IN" sz="2400" dirty="0">
                <a:solidFill>
                  <a:schemeClr val="tx1"/>
                </a:solidFill>
                <a:latin typeface="+mj-lt"/>
              </a:rPr>
              <a:t>and external nasal </a:t>
            </a:r>
            <a:r>
              <a:rPr lang="en-IN" sz="2400" dirty="0" smtClean="0">
                <a:solidFill>
                  <a:schemeClr val="tx1"/>
                </a:solidFill>
                <a:latin typeface="+mj-lt"/>
              </a:rPr>
              <a:t>valves</a:t>
            </a:r>
          </a:p>
          <a:p>
            <a:pPr marL="457200" indent="-457200">
              <a:buFont typeface="+mj-lt"/>
              <a:buAutoNum type="arabicPeriod"/>
            </a:pPr>
            <a:r>
              <a:rPr lang="en-IN" sz="2400" dirty="0" smtClean="0">
                <a:solidFill>
                  <a:schemeClr val="tx1"/>
                </a:solidFill>
                <a:latin typeface="+mj-lt"/>
              </a:rPr>
              <a:t> Turbinate's </a:t>
            </a:r>
          </a:p>
          <a:p>
            <a:pPr marL="457200" indent="-457200">
              <a:buFont typeface="+mj-lt"/>
              <a:buAutoNum type="arabicPeriod"/>
            </a:pPr>
            <a:r>
              <a:rPr lang="en-IN" sz="2400" dirty="0" smtClean="0">
                <a:solidFill>
                  <a:schemeClr val="tx1"/>
                </a:solidFill>
                <a:latin typeface="+mj-lt"/>
              </a:rPr>
              <a:t> Nasal lining</a:t>
            </a:r>
          </a:p>
          <a:p>
            <a:pPr marL="457200" indent="-457200">
              <a:buFont typeface="+mj-lt"/>
              <a:buAutoNum type="arabicPeriod"/>
            </a:pPr>
            <a:r>
              <a:rPr lang="en-IN" sz="2400" dirty="0">
                <a:solidFill>
                  <a:schemeClr val="tx1"/>
                </a:solidFill>
                <a:latin typeface="+mj-lt"/>
              </a:rPr>
              <a:t>E</a:t>
            </a:r>
            <a:r>
              <a:rPr lang="en-IN" sz="2400" dirty="0" smtClean="0">
                <a:solidFill>
                  <a:schemeClr val="tx1"/>
                </a:solidFill>
                <a:latin typeface="+mj-lt"/>
              </a:rPr>
              <a:t>special </a:t>
            </a:r>
            <a:r>
              <a:rPr lang="en-IN" sz="2400" dirty="0">
                <a:solidFill>
                  <a:schemeClr val="tx1"/>
                </a:solidFill>
                <a:latin typeface="+mj-lt"/>
              </a:rPr>
              <a:t>attention to the structure and the form of the n</a:t>
            </a:r>
            <a:r>
              <a:rPr lang="en-IN" sz="2400" dirty="0" smtClean="0">
                <a:solidFill>
                  <a:schemeClr val="tx1"/>
                </a:solidFill>
                <a:latin typeface="+mj-lt"/>
              </a:rPr>
              <a:t>asal Dorsum </a:t>
            </a:r>
            <a:r>
              <a:rPr lang="en-IN" sz="2400" dirty="0">
                <a:solidFill>
                  <a:schemeClr val="tx1"/>
                </a:solidFill>
                <a:latin typeface="+mj-lt"/>
              </a:rPr>
              <a:t>and the </a:t>
            </a:r>
            <a:r>
              <a:rPr lang="en-IN" sz="2400" dirty="0" smtClean="0">
                <a:solidFill>
                  <a:schemeClr val="tx1"/>
                </a:solidFill>
                <a:latin typeface="+mj-lt"/>
              </a:rPr>
              <a:t>Tip </a:t>
            </a:r>
            <a:r>
              <a:rPr lang="en-IN" sz="2400" dirty="0">
                <a:solidFill>
                  <a:schemeClr val="tx1"/>
                </a:solidFill>
                <a:latin typeface="+mj-lt"/>
              </a:rPr>
              <a:t>of the nose.</a:t>
            </a:r>
          </a:p>
          <a:p>
            <a:endParaRPr lang="en-IN" dirty="0"/>
          </a:p>
        </p:txBody>
      </p:sp>
    </p:spTree>
    <p:extLst>
      <p:ext uri="{BB962C8B-B14F-4D97-AF65-F5344CB8AC3E}">
        <p14:creationId xmlns="" xmlns:p14="http://schemas.microsoft.com/office/powerpoint/2010/main" val="7472481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125113" cy="924475"/>
          </a:xfrm>
        </p:spPr>
        <p:txBody>
          <a:bodyPr/>
          <a:lstStyle/>
          <a:p>
            <a:r>
              <a:rPr lang="en-US" sz="3600" b="1" dirty="0" smtClean="0">
                <a:solidFill>
                  <a:schemeClr val="tx1"/>
                </a:solidFill>
              </a:rPr>
              <a:t>Anesthesia</a:t>
            </a:r>
            <a:r>
              <a:rPr lang="en-US" dirty="0" smtClean="0"/>
              <a:t> </a:t>
            </a:r>
            <a:endParaRPr lang="en-IN" dirty="0"/>
          </a:p>
        </p:txBody>
      </p:sp>
      <p:sp>
        <p:nvSpPr>
          <p:cNvPr id="3" name="Content Placeholder 2"/>
          <p:cNvSpPr>
            <a:spLocks noGrp="1"/>
          </p:cNvSpPr>
          <p:nvPr>
            <p:ph idx="1"/>
          </p:nvPr>
        </p:nvSpPr>
        <p:spPr/>
        <p:txBody>
          <a:bodyPr>
            <a:normAutofit/>
          </a:bodyPr>
          <a:lstStyle/>
          <a:p>
            <a:r>
              <a:rPr lang="en-US" sz="2800" dirty="0" smtClean="0">
                <a:solidFill>
                  <a:schemeClr val="tx1"/>
                </a:solidFill>
                <a:latin typeface="+mj-lt"/>
              </a:rPr>
              <a:t>L.A</a:t>
            </a:r>
          </a:p>
          <a:p>
            <a:pPr marL="457200" lvl="1" indent="0">
              <a:buNone/>
            </a:pPr>
            <a:r>
              <a:rPr lang="en-US" sz="2800" dirty="0" smtClean="0">
                <a:solidFill>
                  <a:schemeClr val="tx1"/>
                </a:solidFill>
                <a:latin typeface="+mj-lt"/>
              </a:rPr>
              <a:t>-- I.V. Sedation</a:t>
            </a:r>
          </a:p>
          <a:p>
            <a:pPr marL="457200" lvl="1" indent="0">
              <a:buNone/>
            </a:pPr>
            <a:r>
              <a:rPr lang="en-US" sz="2800" dirty="0" smtClean="0">
                <a:solidFill>
                  <a:schemeClr val="tx1"/>
                </a:solidFill>
                <a:latin typeface="+mj-lt"/>
              </a:rPr>
              <a:t>-- Topical &amp; Infiltrative Anesthesia</a:t>
            </a:r>
          </a:p>
          <a:p>
            <a:r>
              <a:rPr lang="en-US" sz="2800" dirty="0" smtClean="0">
                <a:solidFill>
                  <a:schemeClr val="tx1"/>
                </a:solidFill>
                <a:latin typeface="+mj-lt"/>
              </a:rPr>
              <a:t>G.A. with endotracheal intubation</a:t>
            </a:r>
            <a:endParaRPr lang="en-IN" sz="2800" dirty="0">
              <a:solidFill>
                <a:schemeClr val="tx1"/>
              </a:solidFill>
              <a:latin typeface="+mj-lt"/>
            </a:endParaRPr>
          </a:p>
        </p:txBody>
      </p:sp>
    </p:spTree>
    <p:extLst>
      <p:ext uri="{BB962C8B-B14F-4D97-AF65-F5344CB8AC3E}">
        <p14:creationId xmlns="" xmlns:p14="http://schemas.microsoft.com/office/powerpoint/2010/main" val="95500455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7125113" cy="924475"/>
          </a:xfrm>
        </p:spPr>
        <p:txBody>
          <a:bodyPr/>
          <a:lstStyle/>
          <a:p>
            <a:r>
              <a:rPr lang="pt-BR" sz="3600" b="1" dirty="0" smtClean="0">
                <a:solidFill>
                  <a:schemeClr val="tx1"/>
                </a:solidFill>
              </a:rPr>
              <a:t>PRINCIPLES</a:t>
            </a:r>
            <a:r>
              <a:rPr lang="pt-BR" b="1" dirty="0"/>
              <a:t/>
            </a:r>
            <a:br>
              <a:rPr lang="pt-BR" b="1" dirty="0"/>
            </a:br>
            <a:endParaRPr lang="en-IN" dirty="0"/>
          </a:p>
        </p:txBody>
      </p:sp>
      <p:sp>
        <p:nvSpPr>
          <p:cNvPr id="3" name="Content Placeholder 2"/>
          <p:cNvSpPr>
            <a:spLocks noGrp="1"/>
          </p:cNvSpPr>
          <p:nvPr>
            <p:ph idx="1"/>
          </p:nvPr>
        </p:nvSpPr>
        <p:spPr>
          <a:xfrm>
            <a:off x="1009443" y="1219200"/>
            <a:ext cx="7125112" cy="5181599"/>
          </a:xfrm>
        </p:spPr>
        <p:txBody>
          <a:bodyPr>
            <a:noAutofit/>
          </a:bodyPr>
          <a:lstStyle/>
          <a:p>
            <a:r>
              <a:rPr lang="en-IN" sz="2400" dirty="0" smtClean="0">
                <a:solidFill>
                  <a:schemeClr val="tx1"/>
                </a:solidFill>
                <a:latin typeface="+mj-lt"/>
              </a:rPr>
              <a:t>Use </a:t>
            </a:r>
            <a:r>
              <a:rPr lang="en-IN" sz="2400" dirty="0">
                <a:solidFill>
                  <a:schemeClr val="tx1"/>
                </a:solidFill>
                <a:latin typeface="+mj-lt"/>
              </a:rPr>
              <a:t>general </a:t>
            </a:r>
            <a:r>
              <a:rPr lang="en-IN" sz="2400" dirty="0" err="1">
                <a:solidFill>
                  <a:schemeClr val="tx1"/>
                </a:solidFill>
                <a:latin typeface="+mj-lt"/>
              </a:rPr>
              <a:t>anesthesia</a:t>
            </a:r>
            <a:r>
              <a:rPr lang="en-IN" sz="2400" dirty="0">
                <a:solidFill>
                  <a:schemeClr val="tx1"/>
                </a:solidFill>
                <a:latin typeface="+mj-lt"/>
              </a:rPr>
              <a:t> with appropriate monitors and a throat pack.</a:t>
            </a:r>
          </a:p>
          <a:p>
            <a:r>
              <a:rPr lang="en-IN" sz="2400" dirty="0">
                <a:solidFill>
                  <a:schemeClr val="tx1"/>
                </a:solidFill>
                <a:latin typeface="+mj-lt"/>
              </a:rPr>
              <a:t>Do a thorough intranasal prep with </a:t>
            </a:r>
            <a:r>
              <a:rPr lang="en-IN" sz="2400" dirty="0" err="1">
                <a:solidFill>
                  <a:schemeClr val="tx1"/>
                </a:solidFill>
                <a:latin typeface="+mj-lt"/>
              </a:rPr>
              <a:t>Betadine</a:t>
            </a:r>
            <a:r>
              <a:rPr lang="en-IN" sz="2400" dirty="0">
                <a:solidFill>
                  <a:schemeClr val="tx1"/>
                </a:solidFill>
                <a:latin typeface="+mj-lt"/>
              </a:rPr>
              <a:t> prior to injection.</a:t>
            </a:r>
          </a:p>
          <a:p>
            <a:r>
              <a:rPr lang="en-IN" sz="2400" dirty="0">
                <a:solidFill>
                  <a:schemeClr val="tx1"/>
                </a:solidFill>
                <a:latin typeface="+mj-lt"/>
              </a:rPr>
              <a:t>Do a five-area injection of local </a:t>
            </a:r>
            <a:r>
              <a:rPr lang="en-IN" sz="2400" dirty="0" err="1">
                <a:solidFill>
                  <a:schemeClr val="tx1"/>
                </a:solidFill>
                <a:latin typeface="+mj-lt"/>
              </a:rPr>
              <a:t>anesthesia</a:t>
            </a:r>
            <a:r>
              <a:rPr lang="en-IN" sz="2400" dirty="0">
                <a:solidFill>
                  <a:schemeClr val="tx1"/>
                </a:solidFill>
                <a:latin typeface="+mj-lt"/>
              </a:rPr>
              <a:t> based on the vascular anatomy</a:t>
            </a:r>
            <a:r>
              <a:rPr lang="en-IN" sz="2400" dirty="0" smtClean="0">
                <a:solidFill>
                  <a:schemeClr val="tx1"/>
                </a:solidFill>
                <a:latin typeface="+mj-lt"/>
              </a:rPr>
              <a:t>.</a:t>
            </a:r>
            <a:endParaRPr lang="en-IN" sz="2400" dirty="0">
              <a:solidFill>
                <a:schemeClr val="tx1"/>
              </a:solidFill>
              <a:latin typeface="+mj-lt"/>
            </a:endParaRPr>
          </a:p>
          <a:p>
            <a:r>
              <a:rPr lang="en-IN" sz="2400" dirty="0">
                <a:solidFill>
                  <a:schemeClr val="tx1"/>
                </a:solidFill>
                <a:latin typeface="+mj-lt"/>
              </a:rPr>
              <a:t>Pack the nose with 0.5 in. gauze soaked in a topical vasoconstrictive agent.</a:t>
            </a:r>
          </a:p>
          <a:p>
            <a:r>
              <a:rPr lang="en-IN" sz="2400" dirty="0">
                <a:solidFill>
                  <a:schemeClr val="tx1"/>
                </a:solidFill>
                <a:latin typeface="+mj-lt"/>
              </a:rPr>
              <a:t>Once injected, wait 15 min. Do the definitive prep and drape.</a:t>
            </a:r>
          </a:p>
        </p:txBody>
      </p:sp>
    </p:spTree>
    <p:extLst>
      <p:ext uri="{BB962C8B-B14F-4D97-AF65-F5344CB8AC3E}">
        <p14:creationId xmlns="" xmlns:p14="http://schemas.microsoft.com/office/powerpoint/2010/main" val="239599937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00" y="685800"/>
            <a:ext cx="1428955" cy="924475"/>
          </a:xfrm>
        </p:spPr>
        <p:txBody>
          <a:bodyPr/>
          <a:lstStyle/>
          <a:p>
            <a:endParaRPr lang="en-IN"/>
          </a:p>
        </p:txBody>
      </p:sp>
      <p:sp>
        <p:nvSpPr>
          <p:cNvPr id="3" name="Content Placeholder 2"/>
          <p:cNvSpPr>
            <a:spLocks noGrp="1"/>
          </p:cNvSpPr>
          <p:nvPr>
            <p:ph idx="1"/>
          </p:nvPr>
        </p:nvSpPr>
        <p:spPr>
          <a:xfrm>
            <a:off x="609600" y="381000"/>
            <a:ext cx="7848599" cy="5943599"/>
          </a:xfrm>
        </p:spPr>
        <p:txBody>
          <a:bodyPr>
            <a:normAutofit/>
          </a:bodyPr>
          <a:lstStyle/>
          <a:p>
            <a:r>
              <a:rPr lang="en-IN" sz="2400" dirty="0" smtClean="0">
                <a:solidFill>
                  <a:schemeClr val="tx1"/>
                </a:solidFill>
                <a:latin typeface="+mj-lt"/>
              </a:rPr>
              <a:t>The </a:t>
            </a:r>
            <a:r>
              <a:rPr lang="en-IN" sz="2400" dirty="0">
                <a:solidFill>
                  <a:schemeClr val="tx1"/>
                </a:solidFill>
                <a:latin typeface="+mj-lt"/>
              </a:rPr>
              <a:t>local </a:t>
            </a:r>
            <a:r>
              <a:rPr lang="en-IN" sz="2400" dirty="0" err="1">
                <a:solidFill>
                  <a:schemeClr val="tx1"/>
                </a:solidFill>
                <a:latin typeface="+mj-lt"/>
              </a:rPr>
              <a:t>anesthesia</a:t>
            </a:r>
            <a:r>
              <a:rPr lang="en-IN" sz="2400" dirty="0">
                <a:solidFill>
                  <a:schemeClr val="tx1"/>
                </a:solidFill>
                <a:latin typeface="+mj-lt"/>
              </a:rPr>
              <a:t> with its vasoconstrictive agent (1% </a:t>
            </a:r>
            <a:r>
              <a:rPr lang="en-IN" sz="2400" dirty="0" err="1">
                <a:solidFill>
                  <a:schemeClr val="tx1"/>
                </a:solidFill>
                <a:latin typeface="+mj-lt"/>
              </a:rPr>
              <a:t>xylocaine</a:t>
            </a:r>
            <a:r>
              <a:rPr lang="en-IN" sz="2400" dirty="0">
                <a:solidFill>
                  <a:schemeClr val="tx1"/>
                </a:solidFill>
                <a:latin typeface="+mj-lt"/>
              </a:rPr>
              <a:t> with epinephrine 1:100,000) is injected </a:t>
            </a:r>
          </a:p>
          <a:p>
            <a:r>
              <a:rPr lang="en-IN" sz="2400" dirty="0">
                <a:solidFill>
                  <a:schemeClr val="tx1"/>
                </a:solidFill>
                <a:latin typeface="+mj-lt"/>
              </a:rPr>
              <a:t>The injections are done in </a:t>
            </a:r>
            <a:r>
              <a:rPr lang="en-IN" sz="2400" b="1" dirty="0">
                <a:solidFill>
                  <a:srgbClr val="990033"/>
                </a:solidFill>
                <a:latin typeface="+mj-lt"/>
              </a:rPr>
              <a:t>T</a:t>
            </a:r>
            <a:r>
              <a:rPr lang="en-IN" sz="2400" b="1" dirty="0" smtClean="0">
                <a:solidFill>
                  <a:srgbClr val="990033"/>
                </a:solidFill>
                <a:latin typeface="+mj-lt"/>
              </a:rPr>
              <a:t>wo </a:t>
            </a:r>
            <a:r>
              <a:rPr lang="en-IN" sz="2400" b="1" dirty="0">
                <a:solidFill>
                  <a:srgbClr val="990033"/>
                </a:solidFill>
                <a:latin typeface="+mj-lt"/>
              </a:rPr>
              <a:t>components</a:t>
            </a:r>
            <a:r>
              <a:rPr lang="en-IN" sz="2400" dirty="0">
                <a:solidFill>
                  <a:schemeClr val="tx1"/>
                </a:solidFill>
                <a:latin typeface="+mj-lt"/>
              </a:rPr>
              <a:t>: a picture frame block to reduce the regional blood supply and then the specific areas of surgery</a:t>
            </a:r>
            <a:r>
              <a:rPr lang="en-IN" sz="2400" dirty="0" smtClean="0">
                <a:solidFill>
                  <a:schemeClr val="tx1"/>
                </a:solidFill>
                <a:latin typeface="+mj-lt"/>
              </a:rPr>
              <a:t>.</a:t>
            </a:r>
          </a:p>
          <a:p>
            <a:r>
              <a:rPr lang="en-IN" sz="2400" dirty="0" smtClean="0">
                <a:solidFill>
                  <a:schemeClr val="tx1"/>
                </a:solidFill>
                <a:latin typeface="+mj-lt"/>
              </a:rPr>
              <a:t>Specifically, the </a:t>
            </a:r>
            <a:r>
              <a:rPr lang="en-IN" sz="2400" b="1" dirty="0">
                <a:solidFill>
                  <a:srgbClr val="990033"/>
                </a:solidFill>
                <a:latin typeface="+mj-lt"/>
              </a:rPr>
              <a:t>F</a:t>
            </a:r>
            <a:r>
              <a:rPr lang="en-IN" sz="2400" b="1" dirty="0" smtClean="0">
                <a:solidFill>
                  <a:srgbClr val="990033"/>
                </a:solidFill>
                <a:latin typeface="+mj-lt"/>
              </a:rPr>
              <a:t>ive </a:t>
            </a:r>
            <a:r>
              <a:rPr lang="en-IN" sz="2400" b="1" dirty="0">
                <a:solidFill>
                  <a:srgbClr val="990033"/>
                </a:solidFill>
                <a:latin typeface="+mj-lt"/>
              </a:rPr>
              <a:t>areas for injection </a:t>
            </a:r>
            <a:r>
              <a:rPr lang="en-IN" sz="2400" dirty="0">
                <a:solidFill>
                  <a:schemeClr val="tx1"/>
                </a:solidFill>
                <a:latin typeface="+mj-lt"/>
              </a:rPr>
              <a:t>consist of </a:t>
            </a:r>
            <a:endParaRPr lang="en-IN" sz="2400" dirty="0" smtClean="0">
              <a:solidFill>
                <a:schemeClr val="tx1"/>
              </a:solidFill>
              <a:latin typeface="+mj-lt"/>
            </a:endParaRPr>
          </a:p>
          <a:p>
            <a:pPr marL="0" indent="0">
              <a:buNone/>
            </a:pPr>
            <a:r>
              <a:rPr lang="en-IN" sz="2400" dirty="0" smtClean="0">
                <a:solidFill>
                  <a:schemeClr val="tx1"/>
                </a:solidFill>
                <a:latin typeface="+mj-lt"/>
              </a:rPr>
              <a:t>     (</a:t>
            </a:r>
            <a:r>
              <a:rPr lang="en-IN" sz="2400" dirty="0">
                <a:solidFill>
                  <a:schemeClr val="tx1"/>
                </a:solidFill>
                <a:latin typeface="+mj-lt"/>
              </a:rPr>
              <a:t>1) tip and </a:t>
            </a:r>
            <a:r>
              <a:rPr lang="en-IN" sz="2400" dirty="0" err="1" smtClean="0">
                <a:solidFill>
                  <a:schemeClr val="tx1"/>
                </a:solidFill>
                <a:latin typeface="+mj-lt"/>
              </a:rPr>
              <a:t>columella</a:t>
            </a:r>
            <a:endParaRPr lang="en-IN" sz="2400" dirty="0">
              <a:solidFill>
                <a:schemeClr val="tx1"/>
              </a:solidFill>
              <a:latin typeface="+mj-lt"/>
            </a:endParaRPr>
          </a:p>
          <a:p>
            <a:pPr marL="0" indent="0">
              <a:buNone/>
            </a:pPr>
            <a:r>
              <a:rPr lang="en-IN" sz="2400" dirty="0" smtClean="0">
                <a:solidFill>
                  <a:schemeClr val="tx1"/>
                </a:solidFill>
                <a:latin typeface="+mj-lt"/>
              </a:rPr>
              <a:t>     </a:t>
            </a:r>
            <a:r>
              <a:rPr lang="en-IN" sz="2400" dirty="0">
                <a:solidFill>
                  <a:schemeClr val="tx1"/>
                </a:solidFill>
                <a:latin typeface="+mj-lt"/>
              </a:rPr>
              <a:t>(2) lateral </a:t>
            </a:r>
            <a:r>
              <a:rPr lang="en-IN" sz="2400" dirty="0" smtClean="0">
                <a:solidFill>
                  <a:schemeClr val="tx1"/>
                </a:solidFill>
                <a:latin typeface="+mj-lt"/>
              </a:rPr>
              <a:t>wall</a:t>
            </a:r>
            <a:endParaRPr lang="en-IN" sz="2400" dirty="0">
              <a:solidFill>
                <a:schemeClr val="tx1"/>
              </a:solidFill>
              <a:latin typeface="+mj-lt"/>
            </a:endParaRPr>
          </a:p>
          <a:p>
            <a:pPr marL="0" indent="0">
              <a:buNone/>
            </a:pPr>
            <a:r>
              <a:rPr lang="en-IN" sz="2400" dirty="0">
                <a:solidFill>
                  <a:schemeClr val="tx1"/>
                </a:solidFill>
                <a:latin typeface="+mj-lt"/>
              </a:rPr>
              <a:t> </a:t>
            </a:r>
            <a:r>
              <a:rPr lang="en-IN" sz="2400" dirty="0" smtClean="0">
                <a:solidFill>
                  <a:schemeClr val="tx1"/>
                </a:solidFill>
                <a:latin typeface="+mj-lt"/>
              </a:rPr>
              <a:t>    (3</a:t>
            </a:r>
            <a:r>
              <a:rPr lang="en-IN" sz="2400" dirty="0">
                <a:solidFill>
                  <a:schemeClr val="tx1"/>
                </a:solidFill>
                <a:latin typeface="+mj-lt"/>
              </a:rPr>
              <a:t>) </a:t>
            </a:r>
            <a:r>
              <a:rPr lang="en-IN" sz="2400" dirty="0" smtClean="0">
                <a:solidFill>
                  <a:schemeClr val="tx1"/>
                </a:solidFill>
                <a:latin typeface="+mj-lt"/>
              </a:rPr>
              <a:t>dorsum/</a:t>
            </a:r>
            <a:r>
              <a:rPr lang="en-IN" sz="2400" dirty="0" err="1" smtClean="0">
                <a:solidFill>
                  <a:schemeClr val="tx1"/>
                </a:solidFill>
                <a:latin typeface="+mj-lt"/>
              </a:rPr>
              <a:t>extramucosal</a:t>
            </a:r>
            <a:r>
              <a:rPr lang="en-IN" sz="2400" dirty="0" smtClean="0">
                <a:solidFill>
                  <a:schemeClr val="tx1"/>
                </a:solidFill>
                <a:latin typeface="+mj-lt"/>
              </a:rPr>
              <a:t> tunnels</a:t>
            </a:r>
          </a:p>
          <a:p>
            <a:pPr marL="0" indent="0">
              <a:buNone/>
            </a:pPr>
            <a:r>
              <a:rPr lang="en-IN" sz="2400" dirty="0" smtClean="0">
                <a:solidFill>
                  <a:schemeClr val="tx1"/>
                </a:solidFill>
                <a:latin typeface="+mj-lt"/>
              </a:rPr>
              <a:t>     </a:t>
            </a:r>
            <a:r>
              <a:rPr lang="en-IN" sz="2400" dirty="0">
                <a:solidFill>
                  <a:schemeClr val="tx1"/>
                </a:solidFill>
                <a:latin typeface="+mj-lt"/>
              </a:rPr>
              <a:t>(4) incision </a:t>
            </a:r>
            <a:r>
              <a:rPr lang="en-IN" sz="2400" dirty="0" smtClean="0">
                <a:solidFill>
                  <a:schemeClr val="tx1"/>
                </a:solidFill>
                <a:latin typeface="+mj-lt"/>
              </a:rPr>
              <a:t>lines</a:t>
            </a:r>
            <a:endParaRPr lang="en-IN" sz="2400" dirty="0">
              <a:solidFill>
                <a:schemeClr val="tx1"/>
              </a:solidFill>
              <a:latin typeface="+mj-lt"/>
            </a:endParaRPr>
          </a:p>
          <a:p>
            <a:pPr marL="0" indent="0">
              <a:buNone/>
            </a:pPr>
            <a:r>
              <a:rPr lang="en-IN" sz="2400" dirty="0">
                <a:solidFill>
                  <a:schemeClr val="tx1"/>
                </a:solidFill>
                <a:latin typeface="+mj-lt"/>
              </a:rPr>
              <a:t> </a:t>
            </a:r>
            <a:r>
              <a:rPr lang="en-IN" sz="2400" dirty="0" smtClean="0">
                <a:solidFill>
                  <a:schemeClr val="tx1"/>
                </a:solidFill>
                <a:latin typeface="+mj-lt"/>
              </a:rPr>
              <a:t>    (</a:t>
            </a:r>
            <a:r>
              <a:rPr lang="en-IN" sz="2400" dirty="0">
                <a:solidFill>
                  <a:schemeClr val="tx1"/>
                </a:solidFill>
                <a:latin typeface="+mj-lt"/>
              </a:rPr>
              <a:t>5) septum if appropriate. </a:t>
            </a:r>
          </a:p>
        </p:txBody>
      </p:sp>
    </p:spTree>
    <p:extLst>
      <p:ext uri="{BB962C8B-B14F-4D97-AF65-F5344CB8AC3E}">
        <p14:creationId xmlns="" xmlns:p14="http://schemas.microsoft.com/office/powerpoint/2010/main" val="7247488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677400" y="685800"/>
            <a:ext cx="1124155" cy="924475"/>
          </a:xfrm>
        </p:spPr>
        <p:txBody>
          <a:bodyPr/>
          <a:lstStyle/>
          <a:p>
            <a:endParaRPr lang="en-IN"/>
          </a:p>
        </p:txBody>
      </p:sp>
      <p:sp>
        <p:nvSpPr>
          <p:cNvPr id="6" name="Content Placeholder 5"/>
          <p:cNvSpPr>
            <a:spLocks noGrp="1"/>
          </p:cNvSpPr>
          <p:nvPr>
            <p:ph idx="1"/>
          </p:nvPr>
        </p:nvSpPr>
        <p:spPr>
          <a:xfrm>
            <a:off x="1009443" y="609600"/>
            <a:ext cx="7125112" cy="5714999"/>
          </a:xfrm>
        </p:spPr>
        <p:txBody>
          <a:bodyPr>
            <a:normAutofit/>
          </a:bodyPr>
          <a:lstStyle/>
          <a:p>
            <a:r>
              <a:rPr lang="en-IN" sz="2400" dirty="0" smtClean="0">
                <a:solidFill>
                  <a:schemeClr val="tx1"/>
                </a:solidFill>
                <a:latin typeface="+mj-lt"/>
              </a:rPr>
              <a:t>After </a:t>
            </a:r>
            <a:r>
              <a:rPr lang="en-IN" sz="2400" dirty="0">
                <a:solidFill>
                  <a:schemeClr val="tx1"/>
                </a:solidFill>
                <a:latin typeface="+mj-lt"/>
              </a:rPr>
              <a:t>injection, </a:t>
            </a:r>
            <a:r>
              <a:rPr lang="en-IN" sz="2400" dirty="0" err="1">
                <a:solidFill>
                  <a:schemeClr val="tx1"/>
                </a:solidFill>
                <a:latin typeface="+mj-lt"/>
              </a:rPr>
              <a:t>cottonoid</a:t>
            </a:r>
            <a:r>
              <a:rPr lang="en-IN" sz="2400" dirty="0">
                <a:solidFill>
                  <a:schemeClr val="tx1"/>
                </a:solidFill>
                <a:latin typeface="+mj-lt"/>
              </a:rPr>
              <a:t> </a:t>
            </a:r>
            <a:r>
              <a:rPr lang="en-IN" sz="2400" dirty="0" err="1">
                <a:solidFill>
                  <a:schemeClr val="tx1"/>
                </a:solidFill>
                <a:latin typeface="+mj-lt"/>
              </a:rPr>
              <a:t>pledgets</a:t>
            </a:r>
            <a:r>
              <a:rPr lang="en-IN" sz="2400" dirty="0">
                <a:solidFill>
                  <a:schemeClr val="tx1"/>
                </a:solidFill>
                <a:latin typeface="+mj-lt"/>
              </a:rPr>
              <a:t> soaked with a local vasoconstrictor solution are placed, three per </a:t>
            </a:r>
            <a:r>
              <a:rPr lang="en-IN" sz="2400" dirty="0" smtClean="0">
                <a:solidFill>
                  <a:schemeClr val="tx1"/>
                </a:solidFill>
                <a:latin typeface="+mj-lt"/>
              </a:rPr>
              <a:t>naris</a:t>
            </a:r>
          </a:p>
          <a:p>
            <a:pPr marL="0" indent="0">
              <a:buNone/>
            </a:pPr>
            <a:r>
              <a:rPr lang="en-IN" sz="2400" dirty="0" smtClean="0">
                <a:solidFill>
                  <a:schemeClr val="tx1"/>
                </a:solidFill>
                <a:latin typeface="+mj-lt"/>
              </a:rPr>
              <a:t>  -- </a:t>
            </a:r>
            <a:r>
              <a:rPr lang="en-IN" sz="2400" dirty="0">
                <a:solidFill>
                  <a:schemeClr val="tx1"/>
                </a:solidFill>
                <a:latin typeface="+mj-lt"/>
              </a:rPr>
              <a:t>to shrink the nasal </a:t>
            </a:r>
            <a:r>
              <a:rPr lang="en-IN" sz="2400" dirty="0" smtClean="0">
                <a:solidFill>
                  <a:schemeClr val="tx1"/>
                </a:solidFill>
                <a:latin typeface="+mj-lt"/>
              </a:rPr>
              <a:t>mucosa</a:t>
            </a:r>
          </a:p>
          <a:p>
            <a:pPr marL="0" indent="0">
              <a:buNone/>
            </a:pPr>
            <a:r>
              <a:rPr lang="en-IN" sz="2400" dirty="0" smtClean="0">
                <a:solidFill>
                  <a:schemeClr val="tx1"/>
                </a:solidFill>
                <a:latin typeface="+mj-lt"/>
              </a:rPr>
              <a:t>  -- facilitate exposure </a:t>
            </a:r>
          </a:p>
          <a:p>
            <a:pPr marL="0" indent="0">
              <a:buNone/>
            </a:pPr>
            <a:r>
              <a:rPr lang="en-IN" sz="2400" dirty="0" smtClean="0">
                <a:solidFill>
                  <a:schemeClr val="tx1"/>
                </a:solidFill>
                <a:latin typeface="+mj-lt"/>
              </a:rPr>
              <a:t>  -- minimize blood loss.</a:t>
            </a:r>
          </a:p>
          <a:p>
            <a:r>
              <a:rPr lang="en-IN" sz="2400" dirty="0" smtClean="0">
                <a:solidFill>
                  <a:schemeClr val="tx1"/>
                </a:solidFill>
                <a:latin typeface="+mj-lt"/>
              </a:rPr>
              <a:t> Oxymetazolin or </a:t>
            </a:r>
            <a:r>
              <a:rPr lang="en-IN" sz="2400" dirty="0">
                <a:solidFill>
                  <a:schemeClr val="tx1"/>
                </a:solidFill>
                <a:latin typeface="+mj-lt"/>
              </a:rPr>
              <a:t>4% cocaine can be used. </a:t>
            </a:r>
            <a:endParaRPr lang="en-IN" sz="2400" dirty="0" smtClean="0">
              <a:solidFill>
                <a:schemeClr val="tx1"/>
              </a:solidFill>
              <a:latin typeface="+mj-lt"/>
            </a:endParaRPr>
          </a:p>
          <a:p>
            <a:r>
              <a:rPr lang="en-IN" sz="2400" dirty="0" smtClean="0">
                <a:solidFill>
                  <a:schemeClr val="tx1"/>
                </a:solidFill>
                <a:latin typeface="+mj-lt"/>
              </a:rPr>
              <a:t> A </a:t>
            </a:r>
            <a:r>
              <a:rPr lang="en-IN" sz="2400" dirty="0">
                <a:solidFill>
                  <a:schemeClr val="tx1"/>
                </a:solidFill>
                <a:latin typeface="+mj-lt"/>
              </a:rPr>
              <a:t>throat pack is carefully placed in the posterior </a:t>
            </a:r>
            <a:r>
              <a:rPr lang="en-IN" sz="2400" dirty="0" smtClean="0">
                <a:solidFill>
                  <a:schemeClr val="tx1"/>
                </a:solidFill>
                <a:latin typeface="+mj-lt"/>
              </a:rPr>
              <a:t> oropharynx </a:t>
            </a:r>
            <a:r>
              <a:rPr lang="en-IN" sz="2400" dirty="0">
                <a:solidFill>
                  <a:schemeClr val="tx1"/>
                </a:solidFill>
                <a:latin typeface="+mj-lt"/>
              </a:rPr>
              <a:t>to prevent inadvertent digestion of blood during surgery, which helps prevent postoperative nausea and </a:t>
            </a:r>
            <a:r>
              <a:rPr lang="en-IN" sz="2400" dirty="0" smtClean="0">
                <a:solidFill>
                  <a:schemeClr val="tx1"/>
                </a:solidFill>
                <a:latin typeface="+mj-lt"/>
              </a:rPr>
              <a:t>vomiting</a:t>
            </a:r>
            <a:endParaRPr lang="en-IN" sz="2400" dirty="0">
              <a:solidFill>
                <a:schemeClr val="tx1"/>
              </a:solidFill>
              <a:latin typeface="+mj-lt"/>
            </a:endParaRPr>
          </a:p>
          <a:p>
            <a:endParaRPr lang="en-IN" dirty="0"/>
          </a:p>
        </p:txBody>
      </p:sp>
    </p:spTree>
    <p:extLst>
      <p:ext uri="{BB962C8B-B14F-4D97-AF65-F5344CB8AC3E}">
        <p14:creationId xmlns="" xmlns:p14="http://schemas.microsoft.com/office/powerpoint/2010/main" val="97670312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8194"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19200" y="609600"/>
            <a:ext cx="7162799" cy="5249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2850769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susant\Desktop\nose\Nasal_Cartilages_1.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00600" y="1092926"/>
            <a:ext cx="3505200" cy="4532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6" name="Picture 7" descr="C:\Users\susant\Desktop\nose\250px-Gray852.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33400" y="1092926"/>
            <a:ext cx="3352800" cy="45328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a:xfrm>
            <a:off x="2514600" y="304800"/>
            <a:ext cx="6629400" cy="609600"/>
          </a:xfrm>
          <a:prstGeom prst="rect">
            <a:avLst/>
          </a:prstGeom>
        </p:spPr>
        <p:txBody>
          <a:bodyPr lIns="92075" tIns="46038" rIns="92075" bIns="46038" anchor="ctr">
            <a:normAutofit fontScale="975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fontAlgn="auto" hangingPunct="1">
              <a:spcAft>
                <a:spcPts val="0"/>
              </a:spcAft>
              <a:defRPr/>
            </a:pPr>
            <a:endParaRPr kumimoji="1" lang="en-US" sz="3300" dirty="0">
              <a:ln/>
              <a:latin typeface="Arial" pitchFamily="34" charset="0"/>
              <a:ea typeface="+mj-ea"/>
              <a:cs typeface="Arial" pitchFamily="34" charset="0"/>
            </a:endParaRPr>
          </a:p>
        </p:txBody>
      </p:sp>
      <p:sp>
        <p:nvSpPr>
          <p:cNvPr id="7" name="Rectangle 2"/>
          <p:cNvSpPr txBox="1">
            <a:spLocks/>
          </p:cNvSpPr>
          <p:nvPr/>
        </p:nvSpPr>
        <p:spPr>
          <a:xfrm>
            <a:off x="304800" y="152400"/>
            <a:ext cx="2209800" cy="914400"/>
          </a:xfrm>
          <a:prstGeom prst="rect">
            <a:avLst/>
          </a:prstGeom>
        </p:spPr>
        <p:txBody>
          <a:bodyPr lIns="92075" tIns="46038" rIns="92075" bIns="46038"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fontAlgn="auto" hangingPunct="1">
              <a:spcAft>
                <a:spcPts val="0"/>
              </a:spcAft>
              <a:defRPr/>
            </a:pPr>
            <a:endParaRPr kumimoji="1" lang="en-US" dirty="0">
              <a:ln/>
              <a:gradFill>
                <a:gsLst>
                  <a:gs pos="0">
                    <a:schemeClr val="tx2">
                      <a:lumMod val="90000"/>
                    </a:schemeClr>
                  </a:gs>
                  <a:gs pos="50000">
                    <a:schemeClr val="tx2">
                      <a:lumMod val="50000"/>
                    </a:schemeClr>
                  </a:gs>
                  <a:gs pos="100000">
                    <a:schemeClr val="tx2">
                      <a:lumMod val="25000"/>
                    </a:schemeClr>
                  </a:gs>
                </a:gsLst>
                <a:lin ang="5400000" scaled="0"/>
              </a:gradFill>
              <a:latin typeface="+mj-lt"/>
              <a:ea typeface="+mj-ea"/>
              <a:cs typeface="+mj-cs"/>
            </a:endParaRPr>
          </a:p>
        </p:txBody>
      </p:sp>
      <p:sp>
        <p:nvSpPr>
          <p:cNvPr id="2" name="Rectangle 1"/>
          <p:cNvSpPr/>
          <p:nvPr/>
        </p:nvSpPr>
        <p:spPr>
          <a:xfrm>
            <a:off x="1295400" y="5867399"/>
            <a:ext cx="6673622" cy="584775"/>
          </a:xfrm>
          <a:prstGeom prst="rect">
            <a:avLst/>
          </a:prstGeom>
        </p:spPr>
        <p:txBody>
          <a:bodyPr wrap="none">
            <a:spAutoFit/>
          </a:bodyPr>
          <a:lstStyle/>
          <a:p>
            <a:r>
              <a:rPr lang="en-US" sz="3200" b="1" dirty="0">
                <a:latin typeface="Arial" pitchFamily="34" charset="0"/>
                <a:cs typeface="Arial" pitchFamily="34" charset="0"/>
              </a:rPr>
              <a:t>(</a:t>
            </a:r>
            <a:r>
              <a:rPr lang="en-US" sz="3200" b="1" dirty="0" err="1">
                <a:latin typeface="Arial" pitchFamily="34" charset="0"/>
                <a:cs typeface="Arial" pitchFamily="34" charset="0"/>
              </a:rPr>
              <a:t>Osseocartilagenous</a:t>
            </a:r>
            <a:r>
              <a:rPr lang="en-US" sz="3200" b="1" dirty="0">
                <a:latin typeface="Arial" pitchFamily="34" charset="0"/>
                <a:cs typeface="Arial" pitchFamily="34" charset="0"/>
              </a:rPr>
              <a:t> framework) </a:t>
            </a:r>
            <a:endParaRPr lang="en-IN" sz="3200" b="1" dirty="0">
              <a:latin typeface="Arial" pitchFamily="34" charset="0"/>
              <a:cs typeface="Arial" pitchFamily="34" charset="0"/>
            </a:endParaRPr>
          </a:p>
        </p:txBody>
      </p:sp>
      <p:sp>
        <p:nvSpPr>
          <p:cNvPr id="4" name="Rectangle 3"/>
          <p:cNvSpPr/>
          <p:nvPr/>
        </p:nvSpPr>
        <p:spPr>
          <a:xfrm>
            <a:off x="762000" y="231058"/>
            <a:ext cx="2476062" cy="646331"/>
          </a:xfrm>
          <a:prstGeom prst="rect">
            <a:avLst/>
          </a:prstGeom>
        </p:spPr>
        <p:txBody>
          <a:bodyPr wrap="none">
            <a:spAutoFit/>
          </a:bodyPr>
          <a:lstStyle/>
          <a:p>
            <a:pPr>
              <a:defRPr/>
            </a:pPr>
            <a:r>
              <a:rPr kumimoji="1" lang="en-US" sz="3600" b="1" dirty="0">
                <a:ln/>
                <a:latin typeface="Arial" pitchFamily="34" charset="0"/>
                <a:cs typeface="Arial" pitchFamily="34" charset="0"/>
              </a:rPr>
              <a:t>ANATOMY</a:t>
            </a:r>
          </a:p>
        </p:txBody>
      </p:sp>
    </p:spTree>
    <p:extLst>
      <p:ext uri="{BB962C8B-B14F-4D97-AF65-F5344CB8AC3E}">
        <p14:creationId xmlns="" xmlns:p14="http://schemas.microsoft.com/office/powerpoint/2010/main" val="246832904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7125113" cy="924475"/>
          </a:xfrm>
        </p:spPr>
        <p:txBody>
          <a:bodyPr>
            <a:normAutofit/>
          </a:bodyPr>
          <a:lstStyle/>
          <a:p>
            <a:r>
              <a:rPr lang="en-US" sz="3600" b="1" dirty="0" smtClean="0">
                <a:solidFill>
                  <a:schemeClr val="tx1"/>
                </a:solidFill>
              </a:rPr>
              <a:t>Positioning of the Patient</a:t>
            </a:r>
            <a:endParaRPr lang="en-IN" sz="3600" b="1" dirty="0">
              <a:solidFill>
                <a:schemeClr val="tx1"/>
              </a:solidFill>
            </a:endParaRPr>
          </a:p>
        </p:txBody>
      </p:sp>
      <p:pic>
        <p:nvPicPr>
          <p:cNvPr id="9218" name="Picture 2"/>
          <p:cNvPicPr>
            <a:picLocks noGrp="1" noChangeAspect="1" noChangeArrowheads="1"/>
          </p:cNvPicPr>
          <p:nvPr>
            <p:ph idx="1"/>
          </p:nvPr>
        </p:nvPicPr>
        <p:blipFill>
          <a:blip r:embed="rId2" cstate="print"/>
          <a:stretch>
            <a:fillRect/>
          </a:stretch>
        </p:blipFill>
        <p:spPr bwMode="auto">
          <a:xfrm>
            <a:off x="1009650" y="1676400"/>
            <a:ext cx="7124700" cy="4343400"/>
          </a:xfrm>
          <a:prstGeom prst="rect">
            <a:avLst/>
          </a:prstGeom>
          <a:noFill/>
          <a:ln w="9525">
            <a:noFill/>
            <a:miter lim="800000"/>
            <a:headEnd/>
            <a:tailEnd/>
          </a:ln>
          <a:effectLst/>
        </p:spPr>
      </p:pic>
    </p:spTree>
    <p:extLst>
      <p:ext uri="{BB962C8B-B14F-4D97-AF65-F5344CB8AC3E}">
        <p14:creationId xmlns="" xmlns:p14="http://schemas.microsoft.com/office/powerpoint/2010/main" val="1820597769"/>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05800" cy="924475"/>
          </a:xfrm>
        </p:spPr>
        <p:txBody>
          <a:bodyPr>
            <a:normAutofit fontScale="90000"/>
          </a:bodyPr>
          <a:lstStyle/>
          <a:p>
            <a:r>
              <a:rPr lang="en-IN" b="1" dirty="0">
                <a:solidFill>
                  <a:schemeClr val="tx1"/>
                </a:solidFill>
              </a:rPr>
              <a:t>Open </a:t>
            </a:r>
            <a:r>
              <a:rPr lang="en-IN" b="1" dirty="0" smtClean="0">
                <a:solidFill>
                  <a:schemeClr val="tx1"/>
                </a:solidFill>
              </a:rPr>
              <a:t>Rhinoplasty </a:t>
            </a:r>
            <a:r>
              <a:rPr lang="en-IN" b="1" dirty="0">
                <a:solidFill>
                  <a:schemeClr val="tx1"/>
                </a:solidFill>
              </a:rPr>
              <a:t>V</a:t>
            </a:r>
            <a:r>
              <a:rPr lang="en-IN" b="1" dirty="0" smtClean="0">
                <a:solidFill>
                  <a:schemeClr val="tx1"/>
                </a:solidFill>
              </a:rPr>
              <a:t>ersus Closed </a:t>
            </a:r>
            <a:r>
              <a:rPr lang="en-IN" b="1" dirty="0">
                <a:solidFill>
                  <a:schemeClr val="tx1"/>
                </a:solidFill>
              </a:rPr>
              <a:t>R</a:t>
            </a:r>
            <a:r>
              <a:rPr lang="en-IN" b="1" dirty="0" smtClean="0">
                <a:solidFill>
                  <a:schemeClr val="tx1"/>
                </a:solidFill>
              </a:rPr>
              <a:t>hinoplasty</a:t>
            </a:r>
            <a:r>
              <a:rPr lang="en-IN" dirty="0"/>
              <a:t/>
            </a:r>
            <a:br>
              <a:rPr lang="en-IN" dirty="0"/>
            </a:br>
            <a:endParaRPr lang="en-IN" dirty="0"/>
          </a:p>
        </p:txBody>
      </p:sp>
      <p:sp>
        <p:nvSpPr>
          <p:cNvPr id="3" name="Content Placeholder 2"/>
          <p:cNvSpPr>
            <a:spLocks noGrp="1"/>
          </p:cNvSpPr>
          <p:nvPr>
            <p:ph idx="1"/>
          </p:nvPr>
        </p:nvSpPr>
        <p:spPr>
          <a:xfrm>
            <a:off x="1009443" y="1295401"/>
            <a:ext cx="7125112" cy="4563398"/>
          </a:xfrm>
        </p:spPr>
        <p:txBody>
          <a:bodyPr>
            <a:normAutofit fontScale="92500"/>
          </a:bodyPr>
          <a:lstStyle/>
          <a:p>
            <a:r>
              <a:rPr lang="en-IN" sz="2400" dirty="0" smtClean="0">
                <a:solidFill>
                  <a:schemeClr val="tx1"/>
                </a:solidFill>
                <a:latin typeface="+mj-lt"/>
              </a:rPr>
              <a:t>Technically</a:t>
            </a:r>
            <a:r>
              <a:rPr lang="en-IN" sz="2400" dirty="0">
                <a:solidFill>
                  <a:schemeClr val="tx1"/>
                </a:solidFill>
                <a:latin typeface="+mj-lt"/>
              </a:rPr>
              <a:t>, the </a:t>
            </a:r>
            <a:r>
              <a:rPr lang="en-IN" sz="2400" dirty="0" smtClean="0">
                <a:solidFill>
                  <a:schemeClr val="tx1"/>
                </a:solidFill>
                <a:latin typeface="+mj-lt"/>
              </a:rPr>
              <a:t>incisional </a:t>
            </a:r>
            <a:r>
              <a:rPr lang="en-IN" sz="2400" dirty="0">
                <a:solidFill>
                  <a:schemeClr val="tx1"/>
                </a:solidFill>
                <a:latin typeface="+mj-lt"/>
              </a:rPr>
              <a:t>approach classifies the nasal surgery either as an open </a:t>
            </a:r>
            <a:r>
              <a:rPr lang="en-IN" sz="2400" dirty="0" err="1">
                <a:solidFill>
                  <a:schemeClr val="tx1"/>
                </a:solidFill>
                <a:latin typeface="+mj-lt"/>
              </a:rPr>
              <a:t>rhinoplasty</a:t>
            </a:r>
            <a:r>
              <a:rPr lang="en-IN" sz="2400" dirty="0">
                <a:solidFill>
                  <a:schemeClr val="tx1"/>
                </a:solidFill>
                <a:latin typeface="+mj-lt"/>
              </a:rPr>
              <a:t> or as a closed </a:t>
            </a:r>
            <a:r>
              <a:rPr lang="en-IN" sz="2400" dirty="0" err="1">
                <a:solidFill>
                  <a:schemeClr val="tx1"/>
                </a:solidFill>
                <a:latin typeface="+mj-lt"/>
              </a:rPr>
              <a:t>rhinoplasty</a:t>
            </a:r>
            <a:r>
              <a:rPr lang="en-IN" sz="2400" dirty="0">
                <a:solidFill>
                  <a:schemeClr val="tx1"/>
                </a:solidFill>
                <a:latin typeface="+mj-lt"/>
              </a:rPr>
              <a:t> procedure</a:t>
            </a:r>
            <a:r>
              <a:rPr lang="en-IN" sz="2400" dirty="0" smtClean="0">
                <a:solidFill>
                  <a:schemeClr val="tx1"/>
                </a:solidFill>
                <a:latin typeface="+mj-lt"/>
              </a:rPr>
              <a:t>.</a:t>
            </a:r>
          </a:p>
          <a:p>
            <a:r>
              <a:rPr lang="en-IN" sz="2400" dirty="0" smtClean="0">
                <a:solidFill>
                  <a:schemeClr val="tx1"/>
                </a:solidFill>
                <a:latin typeface="+mj-lt"/>
              </a:rPr>
              <a:t> </a:t>
            </a:r>
            <a:r>
              <a:rPr lang="en-IN" sz="2400" dirty="0">
                <a:solidFill>
                  <a:schemeClr val="tx1"/>
                </a:solidFill>
                <a:latin typeface="+mj-lt"/>
              </a:rPr>
              <a:t>In open </a:t>
            </a:r>
            <a:r>
              <a:rPr lang="en-IN" sz="2400" dirty="0" err="1">
                <a:solidFill>
                  <a:schemeClr val="tx1"/>
                </a:solidFill>
                <a:latin typeface="+mj-lt"/>
              </a:rPr>
              <a:t>rhinoplasty</a:t>
            </a:r>
            <a:r>
              <a:rPr lang="en-IN" sz="2400" dirty="0">
                <a:solidFill>
                  <a:schemeClr val="tx1"/>
                </a:solidFill>
                <a:latin typeface="+mj-lt"/>
              </a:rPr>
              <a:t>, the surgeon makes a small, </a:t>
            </a:r>
            <a:r>
              <a:rPr lang="en-IN" sz="2400" dirty="0" smtClean="0">
                <a:solidFill>
                  <a:schemeClr val="tx1"/>
                </a:solidFill>
                <a:latin typeface="+mj-lt"/>
              </a:rPr>
              <a:t> </a:t>
            </a:r>
            <a:r>
              <a:rPr lang="en-IN" sz="2400" dirty="0">
                <a:solidFill>
                  <a:schemeClr val="tx1"/>
                </a:solidFill>
                <a:latin typeface="+mj-lt"/>
              </a:rPr>
              <a:t>incision to the </a:t>
            </a:r>
            <a:r>
              <a:rPr lang="en-IN" sz="2400" dirty="0" err="1" smtClean="0">
                <a:solidFill>
                  <a:schemeClr val="tx1"/>
                </a:solidFill>
                <a:latin typeface="+mj-lt"/>
              </a:rPr>
              <a:t>columella</a:t>
            </a:r>
            <a:r>
              <a:rPr lang="en-IN" sz="2400" dirty="0">
                <a:solidFill>
                  <a:schemeClr val="tx1"/>
                </a:solidFill>
                <a:latin typeface="+mj-lt"/>
              </a:rPr>
              <a:t>.</a:t>
            </a:r>
            <a:endParaRPr lang="en-IN" sz="2400" dirty="0" smtClean="0">
              <a:solidFill>
                <a:schemeClr val="tx1"/>
              </a:solidFill>
              <a:latin typeface="+mj-lt"/>
            </a:endParaRPr>
          </a:p>
          <a:p>
            <a:r>
              <a:rPr lang="en-IN" sz="2400" dirty="0" smtClean="0">
                <a:solidFill>
                  <a:schemeClr val="tx1"/>
                </a:solidFill>
                <a:latin typeface="+mj-lt"/>
              </a:rPr>
              <a:t>In </a:t>
            </a:r>
            <a:r>
              <a:rPr lang="en-IN" sz="2400" dirty="0">
                <a:solidFill>
                  <a:schemeClr val="tx1"/>
                </a:solidFill>
                <a:latin typeface="+mj-lt"/>
              </a:rPr>
              <a:t>closed </a:t>
            </a:r>
            <a:r>
              <a:rPr lang="en-IN" sz="2400" dirty="0" err="1">
                <a:solidFill>
                  <a:schemeClr val="tx1"/>
                </a:solidFill>
                <a:latin typeface="+mj-lt"/>
              </a:rPr>
              <a:t>rhinoplasty</a:t>
            </a:r>
            <a:r>
              <a:rPr lang="en-IN" sz="2400" dirty="0">
                <a:solidFill>
                  <a:schemeClr val="tx1"/>
                </a:solidFill>
                <a:latin typeface="+mj-lt"/>
              </a:rPr>
              <a:t>, the surgeon performs every procedural incision </a:t>
            </a:r>
            <a:r>
              <a:rPr lang="en-IN" sz="2400" dirty="0" err="1">
                <a:solidFill>
                  <a:schemeClr val="tx1"/>
                </a:solidFill>
                <a:latin typeface="+mj-lt"/>
              </a:rPr>
              <a:t>endonasally</a:t>
            </a:r>
            <a:r>
              <a:rPr lang="en-IN" sz="2400" dirty="0">
                <a:solidFill>
                  <a:schemeClr val="tx1"/>
                </a:solidFill>
                <a:latin typeface="+mj-lt"/>
              </a:rPr>
              <a:t> (exclusively within the nose), and does not cut the </a:t>
            </a:r>
            <a:r>
              <a:rPr lang="en-IN" sz="2400" dirty="0" err="1">
                <a:solidFill>
                  <a:schemeClr val="tx1"/>
                </a:solidFill>
                <a:latin typeface="+mj-lt"/>
              </a:rPr>
              <a:t>columella</a:t>
            </a:r>
            <a:r>
              <a:rPr lang="en-IN" sz="2400" dirty="0" smtClean="0">
                <a:solidFill>
                  <a:schemeClr val="tx1"/>
                </a:solidFill>
                <a:latin typeface="+mj-lt"/>
              </a:rPr>
              <a:t>.</a:t>
            </a:r>
            <a:endParaRPr lang="en-IN" sz="2400" u="sng" baseline="30000" dirty="0" smtClean="0">
              <a:solidFill>
                <a:schemeClr val="tx1"/>
              </a:solidFill>
              <a:latin typeface="+mj-lt"/>
            </a:endParaRPr>
          </a:p>
          <a:p>
            <a:r>
              <a:rPr lang="en-IN" sz="2400" dirty="0">
                <a:solidFill>
                  <a:schemeClr val="tx1"/>
                </a:solidFill>
                <a:latin typeface="+mj-lt"/>
              </a:rPr>
              <a:t>Except for the </a:t>
            </a:r>
            <a:r>
              <a:rPr lang="en-IN" sz="2400" dirty="0" err="1">
                <a:solidFill>
                  <a:schemeClr val="tx1"/>
                </a:solidFill>
                <a:latin typeface="+mj-lt"/>
              </a:rPr>
              <a:t>columellar</a:t>
            </a:r>
            <a:r>
              <a:rPr lang="en-IN" sz="2400" dirty="0">
                <a:solidFill>
                  <a:schemeClr val="tx1"/>
                </a:solidFill>
                <a:latin typeface="+mj-lt"/>
              </a:rPr>
              <a:t> incision, the technical and procedural approaches of open </a:t>
            </a:r>
            <a:r>
              <a:rPr lang="en-IN" sz="2400" dirty="0" err="1">
                <a:solidFill>
                  <a:schemeClr val="tx1"/>
                </a:solidFill>
                <a:latin typeface="+mj-lt"/>
              </a:rPr>
              <a:t>rhinoplasty</a:t>
            </a:r>
            <a:r>
              <a:rPr lang="en-IN" sz="2400" dirty="0">
                <a:solidFill>
                  <a:schemeClr val="tx1"/>
                </a:solidFill>
                <a:latin typeface="+mj-lt"/>
              </a:rPr>
              <a:t> and of closed </a:t>
            </a:r>
            <a:r>
              <a:rPr lang="en-IN" sz="2400" dirty="0" err="1">
                <a:solidFill>
                  <a:schemeClr val="tx1"/>
                </a:solidFill>
                <a:latin typeface="+mj-lt"/>
              </a:rPr>
              <a:t>rhinoplasty</a:t>
            </a:r>
            <a:r>
              <a:rPr lang="en-IN" sz="2400" dirty="0">
                <a:solidFill>
                  <a:schemeClr val="tx1"/>
                </a:solidFill>
                <a:latin typeface="+mj-lt"/>
              </a:rPr>
              <a:t> are similar</a:t>
            </a:r>
          </a:p>
          <a:p>
            <a:endParaRPr lang="en-IN" dirty="0"/>
          </a:p>
        </p:txBody>
      </p:sp>
    </p:spTree>
    <p:extLst>
      <p:ext uri="{BB962C8B-B14F-4D97-AF65-F5344CB8AC3E}">
        <p14:creationId xmlns="" xmlns:p14="http://schemas.microsoft.com/office/powerpoint/2010/main" val="40153478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001000" cy="924475"/>
          </a:xfrm>
        </p:spPr>
        <p:txBody>
          <a:bodyPr>
            <a:normAutofit fontScale="90000"/>
          </a:bodyPr>
          <a:lstStyle/>
          <a:p>
            <a:r>
              <a:rPr lang="en-IN" sz="3600" b="1" dirty="0" smtClean="0">
                <a:solidFill>
                  <a:schemeClr val="tx1"/>
                </a:solidFill>
              </a:rPr>
              <a:t>Primary </a:t>
            </a:r>
            <a:r>
              <a:rPr lang="en-IN" sz="3600" b="1" dirty="0">
                <a:solidFill>
                  <a:schemeClr val="tx1"/>
                </a:solidFill>
              </a:rPr>
              <a:t>and Secondary </a:t>
            </a:r>
            <a:r>
              <a:rPr lang="en-IN" sz="3600" b="1" dirty="0" smtClean="0">
                <a:solidFill>
                  <a:schemeClr val="tx1"/>
                </a:solidFill>
              </a:rPr>
              <a:t>Rhinoplasty </a:t>
            </a:r>
            <a:r>
              <a:rPr lang="en-IN" dirty="0"/>
              <a:t/>
            </a:r>
            <a:br>
              <a:rPr lang="en-IN" dirty="0"/>
            </a:br>
            <a:endParaRPr lang="en-IN" dirty="0"/>
          </a:p>
        </p:txBody>
      </p:sp>
      <p:sp>
        <p:nvSpPr>
          <p:cNvPr id="3" name="Content Placeholder 2"/>
          <p:cNvSpPr>
            <a:spLocks noGrp="1"/>
          </p:cNvSpPr>
          <p:nvPr>
            <p:ph idx="1"/>
          </p:nvPr>
        </p:nvSpPr>
        <p:spPr>
          <a:xfrm>
            <a:off x="1009443" y="1066800"/>
            <a:ext cx="7125112" cy="5410199"/>
          </a:xfrm>
        </p:spPr>
        <p:txBody>
          <a:bodyPr>
            <a:normAutofit lnSpcReduction="10000"/>
          </a:bodyPr>
          <a:lstStyle/>
          <a:p>
            <a:r>
              <a:rPr lang="en-IN" sz="2400" b="1" dirty="0">
                <a:solidFill>
                  <a:srgbClr val="FF0000"/>
                </a:solidFill>
                <a:latin typeface="+mj-lt"/>
              </a:rPr>
              <a:t>P</a:t>
            </a:r>
            <a:r>
              <a:rPr lang="en-IN" sz="2400" b="1" dirty="0" smtClean="0">
                <a:solidFill>
                  <a:srgbClr val="FF0000"/>
                </a:solidFill>
                <a:latin typeface="+mj-lt"/>
              </a:rPr>
              <a:t>rimary </a:t>
            </a:r>
            <a:r>
              <a:rPr lang="en-IN" sz="2400" b="1" dirty="0" err="1">
                <a:solidFill>
                  <a:srgbClr val="FF0000"/>
                </a:solidFill>
                <a:latin typeface="+mj-lt"/>
              </a:rPr>
              <a:t>rhinoplasty</a:t>
            </a:r>
            <a:r>
              <a:rPr lang="en-IN" sz="2400" b="1" dirty="0">
                <a:solidFill>
                  <a:srgbClr val="FF0000"/>
                </a:solidFill>
                <a:latin typeface="+mj-lt"/>
              </a:rPr>
              <a:t> </a:t>
            </a:r>
            <a:r>
              <a:rPr lang="en-IN" sz="2000" dirty="0">
                <a:solidFill>
                  <a:schemeClr val="tx1"/>
                </a:solidFill>
                <a:latin typeface="+mj-lt"/>
              </a:rPr>
              <a:t>denotes an initial (first-time) reconstructive, functional, or aesthetic corrective procedure. </a:t>
            </a:r>
            <a:endParaRPr lang="en-IN" sz="2000" dirty="0" smtClean="0">
              <a:solidFill>
                <a:schemeClr val="tx1"/>
              </a:solidFill>
              <a:latin typeface="+mj-lt"/>
            </a:endParaRPr>
          </a:p>
          <a:p>
            <a:r>
              <a:rPr lang="en-IN" sz="2000" dirty="0" smtClean="0">
                <a:solidFill>
                  <a:schemeClr val="tx1"/>
                </a:solidFill>
                <a:latin typeface="+mj-lt"/>
              </a:rPr>
              <a:t>The </a:t>
            </a:r>
            <a:r>
              <a:rPr lang="en-IN" sz="2000" dirty="0">
                <a:solidFill>
                  <a:schemeClr val="tx1"/>
                </a:solidFill>
                <a:latin typeface="+mj-lt"/>
              </a:rPr>
              <a:t>term </a:t>
            </a:r>
            <a:r>
              <a:rPr lang="en-IN" sz="2400" b="1" dirty="0">
                <a:solidFill>
                  <a:srgbClr val="FF0000"/>
                </a:solidFill>
                <a:latin typeface="+mj-lt"/>
              </a:rPr>
              <a:t>S</a:t>
            </a:r>
            <a:r>
              <a:rPr lang="en-IN" sz="2400" b="1" dirty="0" smtClean="0">
                <a:solidFill>
                  <a:srgbClr val="FF0000"/>
                </a:solidFill>
                <a:latin typeface="+mj-lt"/>
              </a:rPr>
              <a:t>econdary </a:t>
            </a:r>
            <a:r>
              <a:rPr lang="en-IN" sz="2400" b="1" dirty="0" err="1">
                <a:solidFill>
                  <a:srgbClr val="FF0000"/>
                </a:solidFill>
                <a:latin typeface="+mj-lt"/>
              </a:rPr>
              <a:t>rhinoplasty</a:t>
            </a:r>
            <a:r>
              <a:rPr lang="en-IN" sz="2400" b="1" dirty="0">
                <a:solidFill>
                  <a:srgbClr val="FF0000"/>
                </a:solidFill>
                <a:latin typeface="+mj-lt"/>
              </a:rPr>
              <a:t> </a:t>
            </a:r>
            <a:r>
              <a:rPr lang="en-IN" sz="2000" dirty="0">
                <a:solidFill>
                  <a:schemeClr val="tx1"/>
                </a:solidFill>
                <a:latin typeface="+mj-lt"/>
              </a:rPr>
              <a:t>denotes the revision of a failed </a:t>
            </a:r>
            <a:r>
              <a:rPr lang="en-IN" sz="2000" dirty="0" err="1">
                <a:solidFill>
                  <a:schemeClr val="tx1"/>
                </a:solidFill>
                <a:latin typeface="+mj-lt"/>
              </a:rPr>
              <a:t>rhinoplasty</a:t>
            </a:r>
            <a:r>
              <a:rPr lang="en-IN" sz="2000" dirty="0">
                <a:solidFill>
                  <a:schemeClr val="tx1"/>
                </a:solidFill>
                <a:latin typeface="+mj-lt"/>
              </a:rPr>
              <a:t>, an occurrence in 5–20 per cent of </a:t>
            </a:r>
            <a:r>
              <a:rPr lang="en-IN" sz="2000" dirty="0" err="1">
                <a:solidFill>
                  <a:schemeClr val="tx1"/>
                </a:solidFill>
                <a:latin typeface="+mj-lt"/>
              </a:rPr>
              <a:t>rhinoplasty</a:t>
            </a:r>
            <a:r>
              <a:rPr lang="en-IN" sz="2000" dirty="0">
                <a:solidFill>
                  <a:schemeClr val="tx1"/>
                </a:solidFill>
                <a:latin typeface="+mj-lt"/>
              </a:rPr>
              <a:t> operations, hence a revision </a:t>
            </a:r>
            <a:r>
              <a:rPr lang="en-IN" sz="2000" dirty="0" err="1">
                <a:solidFill>
                  <a:schemeClr val="tx1"/>
                </a:solidFill>
                <a:latin typeface="+mj-lt"/>
              </a:rPr>
              <a:t>rhinoplasty</a:t>
            </a:r>
            <a:r>
              <a:rPr lang="en-IN" sz="2000" dirty="0">
                <a:solidFill>
                  <a:schemeClr val="tx1"/>
                </a:solidFill>
                <a:latin typeface="+mj-lt"/>
              </a:rPr>
              <a:t>. </a:t>
            </a:r>
            <a:endParaRPr lang="en-IN" sz="2000" dirty="0" smtClean="0">
              <a:solidFill>
                <a:schemeClr val="tx1"/>
              </a:solidFill>
              <a:latin typeface="+mj-lt"/>
            </a:endParaRPr>
          </a:p>
          <a:p>
            <a:r>
              <a:rPr lang="en-IN" sz="2000" dirty="0" smtClean="0">
                <a:solidFill>
                  <a:schemeClr val="tx1"/>
                </a:solidFill>
                <a:latin typeface="+mj-lt"/>
              </a:rPr>
              <a:t>The </a:t>
            </a:r>
            <a:r>
              <a:rPr lang="en-IN" sz="2000" dirty="0">
                <a:solidFill>
                  <a:schemeClr val="tx1"/>
                </a:solidFill>
                <a:latin typeface="+mj-lt"/>
              </a:rPr>
              <a:t>corrections usual to secondary </a:t>
            </a:r>
            <a:r>
              <a:rPr lang="en-IN" sz="2000" dirty="0" err="1">
                <a:solidFill>
                  <a:schemeClr val="tx1"/>
                </a:solidFill>
                <a:latin typeface="+mj-lt"/>
              </a:rPr>
              <a:t>rhinoplasty</a:t>
            </a:r>
            <a:r>
              <a:rPr lang="en-IN" sz="2000" dirty="0">
                <a:solidFill>
                  <a:schemeClr val="tx1"/>
                </a:solidFill>
                <a:latin typeface="+mj-lt"/>
              </a:rPr>
              <a:t> </a:t>
            </a:r>
            <a:r>
              <a:rPr lang="en-IN" sz="2000" dirty="0" smtClean="0">
                <a:solidFill>
                  <a:schemeClr val="tx1"/>
                </a:solidFill>
                <a:latin typeface="+mj-lt"/>
              </a:rPr>
              <a:t>include:- </a:t>
            </a:r>
          </a:p>
          <a:p>
            <a:pPr marL="457200" indent="-457200">
              <a:buFont typeface="+mj-lt"/>
              <a:buAutoNum type="arabicPeriod"/>
            </a:pPr>
            <a:r>
              <a:rPr lang="en-IN" sz="2000" dirty="0">
                <a:solidFill>
                  <a:schemeClr val="tx1"/>
                </a:solidFill>
                <a:latin typeface="+mj-lt"/>
              </a:rPr>
              <a:t>T</a:t>
            </a:r>
            <a:r>
              <a:rPr lang="en-IN" sz="2000" dirty="0" smtClean="0">
                <a:solidFill>
                  <a:schemeClr val="tx1"/>
                </a:solidFill>
                <a:latin typeface="+mj-lt"/>
              </a:rPr>
              <a:t>he </a:t>
            </a:r>
            <a:r>
              <a:rPr lang="en-IN" sz="2000" dirty="0">
                <a:solidFill>
                  <a:schemeClr val="tx1"/>
                </a:solidFill>
                <a:latin typeface="+mj-lt"/>
              </a:rPr>
              <a:t>cosmetic reshaping of the nose </a:t>
            </a:r>
            <a:endParaRPr lang="en-IN" sz="2000" dirty="0" smtClean="0">
              <a:solidFill>
                <a:schemeClr val="tx1"/>
              </a:solidFill>
              <a:latin typeface="+mj-lt"/>
            </a:endParaRPr>
          </a:p>
          <a:p>
            <a:pPr marL="457200" indent="-457200">
              <a:buFont typeface="+mj-lt"/>
              <a:buAutoNum type="arabicPeriod"/>
            </a:pPr>
            <a:r>
              <a:rPr lang="en-IN" sz="2000" dirty="0">
                <a:solidFill>
                  <a:schemeClr val="tx1"/>
                </a:solidFill>
                <a:latin typeface="+mj-lt"/>
              </a:rPr>
              <a:t>A</a:t>
            </a:r>
            <a:r>
              <a:rPr lang="en-IN" sz="2000" dirty="0" smtClean="0">
                <a:solidFill>
                  <a:schemeClr val="tx1"/>
                </a:solidFill>
                <a:latin typeface="+mj-lt"/>
              </a:rPr>
              <a:t> </a:t>
            </a:r>
            <a:r>
              <a:rPr lang="en-IN" sz="2000" dirty="0">
                <a:solidFill>
                  <a:schemeClr val="tx1"/>
                </a:solidFill>
                <a:latin typeface="+mj-lt"/>
              </a:rPr>
              <a:t>defective tip of the nose, i.e. pinched (too narrow), hooked (parrot beak), or flattened (pug nose</a:t>
            </a:r>
            <a:r>
              <a:rPr lang="en-IN" sz="2000" dirty="0" smtClean="0">
                <a:solidFill>
                  <a:schemeClr val="tx1"/>
                </a:solidFill>
                <a:latin typeface="+mj-lt"/>
              </a:rPr>
              <a:t>)</a:t>
            </a:r>
          </a:p>
          <a:p>
            <a:pPr marL="457200" indent="-457200">
              <a:buFont typeface="+mj-lt"/>
              <a:buAutoNum type="arabicPeriod"/>
            </a:pPr>
            <a:r>
              <a:rPr lang="en-IN" sz="2000" dirty="0">
                <a:solidFill>
                  <a:schemeClr val="tx1"/>
                </a:solidFill>
                <a:latin typeface="+mj-lt"/>
              </a:rPr>
              <a:t>T</a:t>
            </a:r>
            <a:r>
              <a:rPr lang="en-IN" sz="2000" dirty="0" smtClean="0">
                <a:solidFill>
                  <a:schemeClr val="tx1"/>
                </a:solidFill>
                <a:latin typeface="+mj-lt"/>
              </a:rPr>
              <a:t>he </a:t>
            </a:r>
            <a:r>
              <a:rPr lang="en-IN" sz="2000" dirty="0">
                <a:solidFill>
                  <a:schemeClr val="tx1"/>
                </a:solidFill>
                <a:latin typeface="+mj-lt"/>
              </a:rPr>
              <a:t>restoration of clear </a:t>
            </a:r>
            <a:r>
              <a:rPr lang="en-IN" sz="2000" dirty="0" smtClean="0">
                <a:solidFill>
                  <a:schemeClr val="tx1"/>
                </a:solidFill>
                <a:latin typeface="+mj-lt"/>
              </a:rPr>
              <a:t>airways</a:t>
            </a:r>
          </a:p>
          <a:p>
            <a:r>
              <a:rPr lang="en-IN" sz="2000" dirty="0" smtClean="0">
                <a:solidFill>
                  <a:schemeClr val="tx1"/>
                </a:solidFill>
                <a:latin typeface="+mj-lt"/>
              </a:rPr>
              <a:t> </a:t>
            </a:r>
            <a:r>
              <a:rPr lang="en-IN" sz="2000" dirty="0">
                <a:solidFill>
                  <a:schemeClr val="tx1"/>
                </a:solidFill>
                <a:latin typeface="+mj-lt"/>
              </a:rPr>
              <a:t>Although most revision </a:t>
            </a:r>
            <a:r>
              <a:rPr lang="en-IN" sz="2000" dirty="0" err="1">
                <a:solidFill>
                  <a:schemeClr val="tx1"/>
                </a:solidFill>
                <a:latin typeface="+mj-lt"/>
              </a:rPr>
              <a:t>rhinoplasty</a:t>
            </a:r>
            <a:r>
              <a:rPr lang="en-IN" sz="2000" dirty="0">
                <a:solidFill>
                  <a:schemeClr val="tx1"/>
                </a:solidFill>
                <a:latin typeface="+mj-lt"/>
              </a:rPr>
              <a:t> procedures are “open approach”, such a correction is more technically </a:t>
            </a:r>
            <a:r>
              <a:rPr lang="en-IN" sz="2000" dirty="0" smtClean="0">
                <a:solidFill>
                  <a:schemeClr val="tx1"/>
                </a:solidFill>
                <a:latin typeface="+mj-lt"/>
              </a:rPr>
              <a:t>complicated</a:t>
            </a:r>
            <a:endParaRPr lang="en-IN" sz="2000" dirty="0">
              <a:solidFill>
                <a:schemeClr val="tx1"/>
              </a:solidFill>
              <a:latin typeface="+mj-lt"/>
            </a:endParaRPr>
          </a:p>
        </p:txBody>
      </p:sp>
    </p:spTree>
    <p:extLst>
      <p:ext uri="{BB962C8B-B14F-4D97-AF65-F5344CB8AC3E}">
        <p14:creationId xmlns="" xmlns:p14="http://schemas.microsoft.com/office/powerpoint/2010/main" val="383972250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7125113" cy="924475"/>
          </a:xfrm>
        </p:spPr>
        <p:txBody>
          <a:bodyPr/>
          <a:lstStyle/>
          <a:p>
            <a:r>
              <a:rPr lang="en-IN" sz="3600" b="1" dirty="0">
                <a:solidFill>
                  <a:schemeClr val="tx1"/>
                </a:solidFill>
              </a:rPr>
              <a:t>Open Rhinoplasty Approach </a:t>
            </a:r>
            <a:r>
              <a:rPr lang="en-IN" dirty="0"/>
              <a:t/>
            </a:r>
            <a:br>
              <a:rPr lang="en-IN" dirty="0"/>
            </a:br>
            <a:endParaRPr lang="en-IN" dirty="0"/>
          </a:p>
        </p:txBody>
      </p:sp>
      <p:sp>
        <p:nvSpPr>
          <p:cNvPr id="3" name="Content Placeholder 2"/>
          <p:cNvSpPr>
            <a:spLocks noGrp="1"/>
          </p:cNvSpPr>
          <p:nvPr>
            <p:ph idx="1"/>
          </p:nvPr>
        </p:nvSpPr>
        <p:spPr>
          <a:xfrm>
            <a:off x="990600" y="990600"/>
            <a:ext cx="7125112" cy="5477798"/>
          </a:xfrm>
        </p:spPr>
        <p:txBody>
          <a:bodyPr>
            <a:normAutofit lnSpcReduction="10000"/>
          </a:bodyPr>
          <a:lstStyle/>
          <a:p>
            <a:pPr marL="0" indent="0">
              <a:buNone/>
            </a:pPr>
            <a:r>
              <a:rPr lang="en-IN" sz="2800" b="1" dirty="0" smtClean="0">
                <a:solidFill>
                  <a:srgbClr val="FF0000"/>
                </a:solidFill>
                <a:latin typeface="+mj-lt"/>
              </a:rPr>
              <a:t>Distinct Advantages</a:t>
            </a:r>
            <a:endParaRPr lang="en-IN" sz="2800" b="1" dirty="0">
              <a:solidFill>
                <a:srgbClr val="FF0000"/>
              </a:solidFill>
              <a:latin typeface="+mj-lt"/>
            </a:endParaRPr>
          </a:p>
          <a:p>
            <a:r>
              <a:rPr lang="en-IN" sz="2400" dirty="0">
                <a:solidFill>
                  <a:schemeClr val="tx1"/>
                </a:solidFill>
                <a:latin typeface="+mj-lt"/>
              </a:rPr>
              <a:t>Binocular </a:t>
            </a:r>
            <a:r>
              <a:rPr lang="en-IN" sz="2400" dirty="0" smtClean="0">
                <a:solidFill>
                  <a:schemeClr val="tx1"/>
                </a:solidFill>
                <a:latin typeface="+mj-lt"/>
              </a:rPr>
              <a:t>visualization</a:t>
            </a:r>
          </a:p>
          <a:p>
            <a:r>
              <a:rPr lang="en-IN" sz="2400" dirty="0" smtClean="0">
                <a:solidFill>
                  <a:schemeClr val="tx1"/>
                </a:solidFill>
                <a:latin typeface="+mj-lt"/>
              </a:rPr>
              <a:t>Evaluation </a:t>
            </a:r>
            <a:r>
              <a:rPr lang="en-IN" sz="2400" dirty="0">
                <a:solidFill>
                  <a:schemeClr val="tx1"/>
                </a:solidFill>
                <a:latin typeface="+mj-lt"/>
              </a:rPr>
              <a:t>of complete deformity without distortion   </a:t>
            </a:r>
          </a:p>
          <a:p>
            <a:r>
              <a:rPr lang="en-IN" sz="2400" dirty="0" smtClean="0">
                <a:solidFill>
                  <a:schemeClr val="tx1"/>
                </a:solidFill>
                <a:latin typeface="+mj-lt"/>
              </a:rPr>
              <a:t>Precise </a:t>
            </a:r>
            <a:r>
              <a:rPr lang="en-IN" sz="2400" dirty="0">
                <a:solidFill>
                  <a:schemeClr val="tx1"/>
                </a:solidFill>
                <a:latin typeface="+mj-lt"/>
              </a:rPr>
              <a:t>diagnosis and correction of </a:t>
            </a:r>
            <a:r>
              <a:rPr lang="en-IN" sz="2400" dirty="0" smtClean="0">
                <a:solidFill>
                  <a:schemeClr val="tx1"/>
                </a:solidFill>
                <a:latin typeface="+mj-lt"/>
              </a:rPr>
              <a:t>deformities</a:t>
            </a:r>
          </a:p>
          <a:p>
            <a:r>
              <a:rPr lang="en-IN" sz="2400" dirty="0" smtClean="0">
                <a:solidFill>
                  <a:schemeClr val="tx1"/>
                </a:solidFill>
                <a:latin typeface="+mj-lt"/>
              </a:rPr>
              <a:t> Allows </a:t>
            </a:r>
            <a:r>
              <a:rPr lang="en-IN" sz="2400" dirty="0">
                <a:solidFill>
                  <a:schemeClr val="tx1"/>
                </a:solidFill>
                <a:latin typeface="+mj-lt"/>
              </a:rPr>
              <a:t>use of both </a:t>
            </a:r>
            <a:r>
              <a:rPr lang="en-IN" sz="2400" dirty="0" smtClean="0">
                <a:solidFill>
                  <a:schemeClr val="tx1"/>
                </a:solidFill>
                <a:latin typeface="+mj-lt"/>
              </a:rPr>
              <a:t>hands</a:t>
            </a:r>
            <a:endParaRPr lang="en-IN" sz="2400" dirty="0">
              <a:solidFill>
                <a:schemeClr val="tx1"/>
              </a:solidFill>
              <a:latin typeface="+mj-lt"/>
            </a:endParaRPr>
          </a:p>
          <a:p>
            <a:r>
              <a:rPr lang="en-IN" sz="2400" dirty="0">
                <a:solidFill>
                  <a:schemeClr val="tx1"/>
                </a:solidFill>
                <a:latin typeface="+mj-lt"/>
              </a:rPr>
              <a:t>More options with original tissues and cartilage grafts   </a:t>
            </a:r>
          </a:p>
          <a:p>
            <a:r>
              <a:rPr lang="en-IN" sz="2400" dirty="0">
                <a:solidFill>
                  <a:schemeClr val="tx1"/>
                </a:solidFill>
                <a:latin typeface="+mj-lt"/>
              </a:rPr>
              <a:t>Direct control of bleeding with </a:t>
            </a:r>
            <a:r>
              <a:rPr lang="en-IN" sz="2400" dirty="0" err="1">
                <a:solidFill>
                  <a:schemeClr val="tx1"/>
                </a:solidFill>
                <a:latin typeface="+mj-lt"/>
              </a:rPr>
              <a:t>electrocautery</a:t>
            </a:r>
            <a:r>
              <a:rPr lang="en-IN" sz="2400" dirty="0">
                <a:solidFill>
                  <a:schemeClr val="tx1"/>
                </a:solidFill>
                <a:latin typeface="+mj-lt"/>
              </a:rPr>
              <a:t>   </a:t>
            </a:r>
          </a:p>
          <a:p>
            <a:r>
              <a:rPr lang="en-IN" sz="2400" dirty="0">
                <a:solidFill>
                  <a:schemeClr val="tx1"/>
                </a:solidFill>
                <a:latin typeface="+mj-lt"/>
              </a:rPr>
              <a:t>Suture stabilization of grafts (invisible and visible) </a:t>
            </a:r>
          </a:p>
          <a:p>
            <a:pPr marL="0" indent="0">
              <a:buNone/>
            </a:pPr>
            <a:r>
              <a:rPr lang="en-IN" dirty="0"/>
              <a:t> </a:t>
            </a:r>
          </a:p>
          <a:p>
            <a:endParaRPr lang="en-IN" dirty="0"/>
          </a:p>
        </p:txBody>
      </p:sp>
    </p:spTree>
    <p:extLst>
      <p:ext uri="{BB962C8B-B14F-4D97-AF65-F5344CB8AC3E}">
        <p14:creationId xmlns="" xmlns:p14="http://schemas.microsoft.com/office/powerpoint/2010/main" val="21301043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7400" y="990600"/>
            <a:ext cx="1733755" cy="924475"/>
          </a:xfrm>
        </p:spPr>
        <p:txBody>
          <a:bodyPr/>
          <a:lstStyle/>
          <a:p>
            <a:endParaRPr lang="en-IN" dirty="0"/>
          </a:p>
        </p:txBody>
      </p:sp>
      <p:sp>
        <p:nvSpPr>
          <p:cNvPr id="3" name="Content Placeholder 2"/>
          <p:cNvSpPr>
            <a:spLocks noGrp="1"/>
          </p:cNvSpPr>
          <p:nvPr>
            <p:ph idx="1"/>
          </p:nvPr>
        </p:nvSpPr>
        <p:spPr>
          <a:xfrm>
            <a:off x="1009443" y="990601"/>
            <a:ext cx="7125112" cy="4868198"/>
          </a:xfrm>
        </p:spPr>
        <p:txBody>
          <a:bodyPr/>
          <a:lstStyle/>
          <a:p>
            <a:pPr marL="0" indent="0">
              <a:buNone/>
            </a:pPr>
            <a:r>
              <a:rPr lang="en-IN" sz="2800" b="1" dirty="0">
                <a:solidFill>
                  <a:srgbClr val="FF0000"/>
                </a:solidFill>
                <a:latin typeface="+mj-lt"/>
              </a:rPr>
              <a:t>Potential </a:t>
            </a:r>
            <a:r>
              <a:rPr lang="en-IN" sz="2800" b="1" dirty="0" smtClean="0">
                <a:solidFill>
                  <a:srgbClr val="FF0000"/>
                </a:solidFill>
                <a:latin typeface="+mj-lt"/>
              </a:rPr>
              <a:t>disadvantages</a:t>
            </a:r>
          </a:p>
          <a:p>
            <a:r>
              <a:rPr lang="en-IN" sz="2400" dirty="0">
                <a:solidFill>
                  <a:schemeClr val="tx1"/>
                </a:solidFill>
                <a:latin typeface="+mj-lt"/>
              </a:rPr>
              <a:t>External nasal incision (</a:t>
            </a:r>
            <a:r>
              <a:rPr lang="en-IN" sz="2400" dirty="0" err="1">
                <a:solidFill>
                  <a:schemeClr val="tx1"/>
                </a:solidFill>
                <a:latin typeface="+mj-lt"/>
              </a:rPr>
              <a:t>transcolumellar</a:t>
            </a:r>
            <a:r>
              <a:rPr lang="en-IN" sz="2400" dirty="0">
                <a:solidFill>
                  <a:schemeClr val="tx1"/>
                </a:solidFill>
                <a:latin typeface="+mj-lt"/>
              </a:rPr>
              <a:t> scar</a:t>
            </a:r>
            <a:r>
              <a:rPr lang="en-IN" sz="2400" dirty="0" smtClean="0">
                <a:solidFill>
                  <a:schemeClr val="tx1"/>
                </a:solidFill>
                <a:latin typeface="+mj-lt"/>
              </a:rPr>
              <a:t>)</a:t>
            </a:r>
          </a:p>
          <a:p>
            <a:r>
              <a:rPr lang="en-IN" sz="2400" dirty="0">
                <a:solidFill>
                  <a:schemeClr val="tx1"/>
                </a:solidFill>
                <a:latin typeface="+mj-lt"/>
              </a:rPr>
              <a:t>Prolonged operative time</a:t>
            </a:r>
          </a:p>
          <a:p>
            <a:r>
              <a:rPr lang="en-IN" sz="2400" dirty="0">
                <a:solidFill>
                  <a:schemeClr val="tx1"/>
                </a:solidFill>
                <a:latin typeface="+mj-lt"/>
              </a:rPr>
              <a:t>Protracted nasal tip </a:t>
            </a:r>
            <a:r>
              <a:rPr lang="en-IN" sz="2400" dirty="0" err="1">
                <a:solidFill>
                  <a:schemeClr val="tx1"/>
                </a:solidFill>
                <a:latin typeface="+mj-lt"/>
              </a:rPr>
              <a:t>edema</a:t>
            </a:r>
            <a:r>
              <a:rPr lang="en-IN" sz="2400" dirty="0">
                <a:solidFill>
                  <a:schemeClr val="tx1"/>
                </a:solidFill>
                <a:latin typeface="+mj-lt"/>
              </a:rPr>
              <a:t> </a:t>
            </a:r>
          </a:p>
          <a:p>
            <a:r>
              <a:rPr lang="en-IN" sz="2400" dirty="0">
                <a:solidFill>
                  <a:schemeClr val="tx1"/>
                </a:solidFill>
                <a:latin typeface="+mj-lt"/>
              </a:rPr>
              <a:t>Columellar incision separation </a:t>
            </a:r>
          </a:p>
          <a:p>
            <a:r>
              <a:rPr lang="en-IN" sz="2400" dirty="0" smtClean="0">
                <a:solidFill>
                  <a:schemeClr val="tx1"/>
                </a:solidFill>
                <a:latin typeface="+mj-lt"/>
              </a:rPr>
              <a:t> </a:t>
            </a:r>
            <a:r>
              <a:rPr lang="en-IN" sz="2400" dirty="0">
                <a:solidFill>
                  <a:schemeClr val="tx1"/>
                </a:solidFill>
                <a:latin typeface="+mj-lt"/>
              </a:rPr>
              <a:t>Delayed wound </a:t>
            </a:r>
            <a:r>
              <a:rPr lang="en-IN" sz="2400" dirty="0" smtClean="0">
                <a:solidFill>
                  <a:schemeClr val="tx1"/>
                </a:solidFill>
                <a:latin typeface="+mj-lt"/>
              </a:rPr>
              <a:t>healing</a:t>
            </a:r>
          </a:p>
          <a:p>
            <a:endParaRPr lang="en-IN" dirty="0"/>
          </a:p>
          <a:p>
            <a:endParaRPr lang="en-IN" dirty="0"/>
          </a:p>
        </p:txBody>
      </p:sp>
    </p:spTree>
    <p:extLst>
      <p:ext uri="{BB962C8B-B14F-4D97-AF65-F5344CB8AC3E}">
        <p14:creationId xmlns="" xmlns:p14="http://schemas.microsoft.com/office/powerpoint/2010/main" val="2709680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125113" cy="924475"/>
          </a:xfrm>
        </p:spPr>
        <p:txBody>
          <a:bodyPr/>
          <a:lstStyle/>
          <a:p>
            <a:r>
              <a:rPr lang="en-IN" sz="3600" b="1" dirty="0">
                <a:solidFill>
                  <a:schemeClr val="tx1"/>
                </a:solidFill>
              </a:rPr>
              <a:t>Closed Rhinoplasty Approach </a:t>
            </a:r>
            <a:r>
              <a:rPr lang="en-IN" dirty="0"/>
              <a:t/>
            </a:r>
            <a:br>
              <a:rPr lang="en-IN" dirty="0"/>
            </a:br>
            <a:endParaRPr lang="en-IN" dirty="0"/>
          </a:p>
        </p:txBody>
      </p:sp>
      <p:sp>
        <p:nvSpPr>
          <p:cNvPr id="3" name="Content Placeholder 2"/>
          <p:cNvSpPr>
            <a:spLocks noGrp="1"/>
          </p:cNvSpPr>
          <p:nvPr>
            <p:ph idx="1"/>
          </p:nvPr>
        </p:nvSpPr>
        <p:spPr>
          <a:xfrm>
            <a:off x="609600" y="1219200"/>
            <a:ext cx="7125112" cy="5486400"/>
          </a:xfrm>
        </p:spPr>
        <p:txBody>
          <a:bodyPr>
            <a:normAutofit fontScale="92500" lnSpcReduction="10000"/>
          </a:bodyPr>
          <a:lstStyle/>
          <a:p>
            <a:pPr marL="0" indent="0">
              <a:buNone/>
            </a:pPr>
            <a:r>
              <a:rPr lang="en-IN" sz="2600" b="1" dirty="0" smtClean="0">
                <a:solidFill>
                  <a:srgbClr val="FF0000"/>
                </a:solidFill>
                <a:latin typeface="+mj-lt"/>
              </a:rPr>
              <a:t>Advantages </a:t>
            </a:r>
            <a:endParaRPr lang="en-IN" sz="2600" b="1" dirty="0">
              <a:solidFill>
                <a:srgbClr val="FF0000"/>
              </a:solidFill>
              <a:latin typeface="+mj-lt"/>
            </a:endParaRPr>
          </a:p>
          <a:p>
            <a:r>
              <a:rPr lang="en-IN" sz="2000" dirty="0">
                <a:solidFill>
                  <a:schemeClr val="tx1"/>
                </a:solidFill>
                <a:latin typeface="+mj-lt"/>
              </a:rPr>
              <a:t>   Leaves no external scar </a:t>
            </a:r>
          </a:p>
          <a:p>
            <a:r>
              <a:rPr lang="en-IN" sz="2000" dirty="0">
                <a:solidFill>
                  <a:schemeClr val="tx1"/>
                </a:solidFill>
                <a:latin typeface="+mj-lt"/>
              </a:rPr>
              <a:t>   Limits dissection to areas needing modification </a:t>
            </a:r>
          </a:p>
          <a:p>
            <a:r>
              <a:rPr lang="en-IN" sz="2000" dirty="0">
                <a:solidFill>
                  <a:schemeClr val="tx1"/>
                </a:solidFill>
                <a:latin typeface="+mj-lt"/>
              </a:rPr>
              <a:t>   Permits creation of precise pocket so graft material fits exactly without need for fixation </a:t>
            </a:r>
          </a:p>
          <a:p>
            <a:r>
              <a:rPr lang="en-IN" sz="2000" dirty="0">
                <a:solidFill>
                  <a:schemeClr val="tx1"/>
                </a:solidFill>
                <a:latin typeface="+mj-lt"/>
              </a:rPr>
              <a:t>   Allows percutaneous fixation when large pockets are made </a:t>
            </a:r>
          </a:p>
          <a:p>
            <a:r>
              <a:rPr lang="en-IN" sz="2000" dirty="0">
                <a:solidFill>
                  <a:schemeClr val="tx1"/>
                </a:solidFill>
                <a:latin typeface="+mj-lt"/>
              </a:rPr>
              <a:t>   Promotes healing by maintaining vascular bridges </a:t>
            </a:r>
          </a:p>
          <a:p>
            <a:r>
              <a:rPr lang="en-IN" sz="2000" dirty="0">
                <a:solidFill>
                  <a:schemeClr val="tx1"/>
                </a:solidFill>
                <a:latin typeface="+mj-lt"/>
              </a:rPr>
              <a:t>   Encourages accurate preoperative diagnosis and planning </a:t>
            </a:r>
          </a:p>
          <a:p>
            <a:r>
              <a:rPr lang="en-IN" sz="2000" dirty="0">
                <a:solidFill>
                  <a:schemeClr val="tx1"/>
                </a:solidFill>
                <a:latin typeface="+mj-lt"/>
              </a:rPr>
              <a:t>   Produces minimal postsurgical </a:t>
            </a:r>
            <a:r>
              <a:rPr lang="en-IN" sz="2000" dirty="0" err="1">
                <a:solidFill>
                  <a:schemeClr val="tx1"/>
                </a:solidFill>
                <a:latin typeface="+mj-lt"/>
              </a:rPr>
              <a:t>edema</a:t>
            </a:r>
            <a:r>
              <a:rPr lang="en-IN" sz="2000" dirty="0">
                <a:solidFill>
                  <a:schemeClr val="tx1"/>
                </a:solidFill>
                <a:latin typeface="+mj-lt"/>
              </a:rPr>
              <a:t> </a:t>
            </a:r>
          </a:p>
          <a:p>
            <a:r>
              <a:rPr lang="en-IN" sz="2000" dirty="0">
                <a:solidFill>
                  <a:schemeClr val="tx1"/>
                </a:solidFill>
                <a:latin typeface="+mj-lt"/>
              </a:rPr>
              <a:t>   Reduces operating time </a:t>
            </a:r>
          </a:p>
          <a:p>
            <a:r>
              <a:rPr lang="en-IN" sz="2000" dirty="0">
                <a:solidFill>
                  <a:schemeClr val="tx1"/>
                </a:solidFill>
                <a:latin typeface="+mj-lt"/>
              </a:rPr>
              <a:t>   Results in fast patient recovery </a:t>
            </a:r>
          </a:p>
          <a:p>
            <a:r>
              <a:rPr lang="en-IN" sz="2000" dirty="0">
                <a:solidFill>
                  <a:schemeClr val="tx1"/>
                </a:solidFill>
                <a:latin typeface="+mj-lt"/>
              </a:rPr>
              <a:t>   Creates intact tip graft pocket </a:t>
            </a:r>
          </a:p>
          <a:p>
            <a:r>
              <a:rPr lang="en-IN" sz="2000" dirty="0">
                <a:solidFill>
                  <a:schemeClr val="tx1"/>
                </a:solidFill>
                <a:latin typeface="+mj-lt"/>
              </a:rPr>
              <a:t>   Allows composite grafting to alar rims </a:t>
            </a:r>
          </a:p>
          <a:p>
            <a:pPr marL="0" indent="0">
              <a:buNone/>
            </a:pPr>
            <a:r>
              <a:rPr lang="en-IN" dirty="0"/>
              <a:t> </a:t>
            </a:r>
          </a:p>
          <a:p>
            <a:endParaRPr lang="en-IN" dirty="0"/>
          </a:p>
        </p:txBody>
      </p:sp>
    </p:spTree>
    <p:extLst>
      <p:ext uri="{BB962C8B-B14F-4D97-AF65-F5344CB8AC3E}">
        <p14:creationId xmlns="" xmlns:p14="http://schemas.microsoft.com/office/powerpoint/2010/main" val="20883216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200" y="990600"/>
            <a:ext cx="2190955" cy="924475"/>
          </a:xfrm>
        </p:spPr>
        <p:txBody>
          <a:bodyPr/>
          <a:lstStyle/>
          <a:p>
            <a:endParaRPr lang="en-IN" dirty="0"/>
          </a:p>
        </p:txBody>
      </p:sp>
      <p:sp>
        <p:nvSpPr>
          <p:cNvPr id="3" name="Content Placeholder 2"/>
          <p:cNvSpPr>
            <a:spLocks noGrp="1"/>
          </p:cNvSpPr>
          <p:nvPr>
            <p:ph idx="1"/>
          </p:nvPr>
        </p:nvSpPr>
        <p:spPr>
          <a:xfrm>
            <a:off x="914400" y="1295400"/>
            <a:ext cx="7125112" cy="4051437"/>
          </a:xfrm>
        </p:spPr>
        <p:txBody>
          <a:bodyPr>
            <a:normAutofit lnSpcReduction="10000"/>
          </a:bodyPr>
          <a:lstStyle/>
          <a:p>
            <a:pPr marL="0" indent="0">
              <a:buNone/>
            </a:pPr>
            <a:r>
              <a:rPr lang="en-IN" sz="2800" b="1" dirty="0">
                <a:solidFill>
                  <a:srgbClr val="FF0000"/>
                </a:solidFill>
                <a:latin typeface="+mj-lt"/>
              </a:rPr>
              <a:t>Disadvantages </a:t>
            </a:r>
          </a:p>
          <a:p>
            <a:r>
              <a:rPr lang="en-IN" sz="2400" dirty="0">
                <a:solidFill>
                  <a:schemeClr val="tx1"/>
                </a:solidFill>
                <a:latin typeface="+mj-lt"/>
              </a:rPr>
              <a:t>   Requires experience and great reliance on accurate preoperative diagnosis </a:t>
            </a:r>
          </a:p>
          <a:p>
            <a:r>
              <a:rPr lang="en-IN" sz="2400" dirty="0">
                <a:solidFill>
                  <a:schemeClr val="tx1"/>
                </a:solidFill>
                <a:latin typeface="+mj-lt"/>
              </a:rPr>
              <a:t>   Prohibits simultaneous visualization of surgical field by teaching surgeon and students </a:t>
            </a:r>
          </a:p>
          <a:p>
            <a:r>
              <a:rPr lang="en-IN" sz="2400" dirty="0">
                <a:solidFill>
                  <a:schemeClr val="tx1"/>
                </a:solidFill>
                <a:latin typeface="+mj-lt"/>
              </a:rPr>
              <a:t>   Does not allow direct visualization of nasal anatomy </a:t>
            </a:r>
          </a:p>
          <a:p>
            <a:r>
              <a:rPr lang="en-IN" sz="2400" dirty="0">
                <a:solidFill>
                  <a:schemeClr val="tx1"/>
                </a:solidFill>
                <a:latin typeface="+mj-lt"/>
              </a:rPr>
              <a:t>   Makes dissection of alar cartilages difficult, particularly in cases of malposition </a:t>
            </a:r>
          </a:p>
          <a:p>
            <a:endParaRPr lang="en-IN" dirty="0"/>
          </a:p>
        </p:txBody>
      </p:sp>
    </p:spTree>
    <p:extLst>
      <p:ext uri="{BB962C8B-B14F-4D97-AF65-F5344CB8AC3E}">
        <p14:creationId xmlns="" xmlns:p14="http://schemas.microsoft.com/office/powerpoint/2010/main" val="27872471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429913" cy="924475"/>
          </a:xfrm>
        </p:spPr>
        <p:txBody>
          <a:bodyPr/>
          <a:lstStyle/>
          <a:p>
            <a:r>
              <a:rPr lang="en-US" sz="3600" b="1" dirty="0" smtClean="0">
                <a:solidFill>
                  <a:schemeClr val="tx1"/>
                </a:solidFill>
              </a:rPr>
              <a:t>Cosmetic Rhinoplasty Procedure</a:t>
            </a:r>
            <a:endParaRPr lang="en-IN" sz="3600" b="1" dirty="0">
              <a:solidFill>
                <a:schemeClr val="tx1"/>
              </a:solidFill>
            </a:endParaRPr>
          </a:p>
        </p:txBody>
      </p:sp>
      <p:sp>
        <p:nvSpPr>
          <p:cNvPr id="3" name="Content Placeholder 2"/>
          <p:cNvSpPr>
            <a:spLocks noGrp="1"/>
          </p:cNvSpPr>
          <p:nvPr>
            <p:ph idx="1"/>
          </p:nvPr>
        </p:nvSpPr>
        <p:spPr/>
        <p:txBody>
          <a:bodyPr>
            <a:noAutofit/>
          </a:bodyPr>
          <a:lstStyle/>
          <a:p>
            <a:r>
              <a:rPr lang="en-IN" sz="2400" dirty="0" smtClean="0">
                <a:solidFill>
                  <a:schemeClr val="tx1"/>
                </a:solidFill>
                <a:latin typeface="+mj-lt"/>
              </a:rPr>
              <a:t>In </a:t>
            </a:r>
            <a:r>
              <a:rPr lang="en-IN" sz="2400" dirty="0">
                <a:solidFill>
                  <a:schemeClr val="tx1"/>
                </a:solidFill>
                <a:latin typeface="+mj-lt"/>
              </a:rPr>
              <a:t>Rhinoplasty one or more of the following procedures are done:</a:t>
            </a:r>
          </a:p>
          <a:p>
            <a:pPr marL="0" indent="0">
              <a:buNone/>
            </a:pPr>
            <a:r>
              <a:rPr lang="en-IN" sz="2400" dirty="0" smtClean="0">
                <a:solidFill>
                  <a:schemeClr val="tx1"/>
                </a:solidFill>
                <a:latin typeface="+mj-lt"/>
              </a:rPr>
              <a:t>      1. Elevation </a:t>
            </a:r>
            <a:r>
              <a:rPr lang="en-IN" sz="2400" dirty="0">
                <a:solidFill>
                  <a:schemeClr val="tx1"/>
                </a:solidFill>
                <a:latin typeface="+mj-lt"/>
              </a:rPr>
              <a:t>of depressed nose by adding </a:t>
            </a:r>
            <a:r>
              <a:rPr lang="en-IN" sz="2400" dirty="0" smtClean="0">
                <a:solidFill>
                  <a:schemeClr val="tx1"/>
                </a:solidFill>
                <a:latin typeface="+mj-lt"/>
              </a:rPr>
              <a:t>cartilage, bone </a:t>
            </a:r>
            <a:r>
              <a:rPr lang="en-IN" sz="2400" dirty="0">
                <a:solidFill>
                  <a:schemeClr val="tx1"/>
                </a:solidFill>
                <a:latin typeface="+mj-lt"/>
              </a:rPr>
              <a:t>or implant.</a:t>
            </a:r>
            <a:br>
              <a:rPr lang="en-IN" sz="2400" dirty="0">
                <a:solidFill>
                  <a:schemeClr val="tx1"/>
                </a:solidFill>
                <a:latin typeface="+mj-lt"/>
              </a:rPr>
            </a:br>
            <a:r>
              <a:rPr lang="en-IN" sz="2400" dirty="0" smtClean="0">
                <a:solidFill>
                  <a:schemeClr val="tx1"/>
                </a:solidFill>
                <a:latin typeface="+mj-lt"/>
              </a:rPr>
              <a:t>      2. Removal </a:t>
            </a:r>
            <a:r>
              <a:rPr lang="en-IN" sz="2400" dirty="0">
                <a:solidFill>
                  <a:schemeClr val="tx1"/>
                </a:solidFill>
                <a:latin typeface="+mj-lt"/>
              </a:rPr>
              <a:t>of hump.</a:t>
            </a:r>
            <a:br>
              <a:rPr lang="en-IN" sz="2400" dirty="0">
                <a:solidFill>
                  <a:schemeClr val="tx1"/>
                </a:solidFill>
                <a:latin typeface="+mj-lt"/>
              </a:rPr>
            </a:br>
            <a:r>
              <a:rPr lang="en-IN" sz="2400" dirty="0" smtClean="0">
                <a:solidFill>
                  <a:schemeClr val="tx1"/>
                </a:solidFill>
                <a:latin typeface="+mj-lt"/>
              </a:rPr>
              <a:t>      3. Reduction </a:t>
            </a:r>
            <a:r>
              <a:rPr lang="en-IN" sz="2400" dirty="0">
                <a:solidFill>
                  <a:schemeClr val="tx1"/>
                </a:solidFill>
                <a:latin typeface="+mj-lt"/>
              </a:rPr>
              <a:t>of bulk of the tip.</a:t>
            </a:r>
            <a:br>
              <a:rPr lang="en-IN" sz="2400" dirty="0">
                <a:solidFill>
                  <a:schemeClr val="tx1"/>
                </a:solidFill>
                <a:latin typeface="+mj-lt"/>
              </a:rPr>
            </a:br>
            <a:r>
              <a:rPr lang="en-IN" sz="2400" dirty="0" smtClean="0">
                <a:solidFill>
                  <a:schemeClr val="tx1"/>
                </a:solidFill>
                <a:latin typeface="+mj-lt"/>
              </a:rPr>
              <a:t>      4. Reshaping </a:t>
            </a:r>
            <a:r>
              <a:rPr lang="en-IN" sz="2400" dirty="0">
                <a:solidFill>
                  <a:schemeClr val="tx1"/>
                </a:solidFill>
                <a:latin typeface="+mj-lt"/>
              </a:rPr>
              <a:t>of nasal bones.</a:t>
            </a:r>
            <a:br>
              <a:rPr lang="en-IN" sz="2400" dirty="0">
                <a:solidFill>
                  <a:schemeClr val="tx1"/>
                </a:solidFill>
                <a:latin typeface="+mj-lt"/>
              </a:rPr>
            </a:br>
            <a:r>
              <a:rPr lang="en-IN" sz="2400" dirty="0" smtClean="0">
                <a:solidFill>
                  <a:schemeClr val="tx1"/>
                </a:solidFill>
                <a:latin typeface="+mj-lt"/>
              </a:rPr>
              <a:t>      5. Elevation </a:t>
            </a:r>
            <a:r>
              <a:rPr lang="en-IN" sz="2400" dirty="0">
                <a:solidFill>
                  <a:schemeClr val="tx1"/>
                </a:solidFill>
                <a:latin typeface="+mj-lt"/>
              </a:rPr>
              <a:t>of tip of nose.</a:t>
            </a:r>
            <a:br>
              <a:rPr lang="en-IN" sz="2400" dirty="0">
                <a:solidFill>
                  <a:schemeClr val="tx1"/>
                </a:solidFill>
                <a:latin typeface="+mj-lt"/>
              </a:rPr>
            </a:br>
            <a:r>
              <a:rPr lang="en-IN" sz="2400" dirty="0" smtClean="0">
                <a:solidFill>
                  <a:schemeClr val="tx1"/>
                </a:solidFill>
                <a:latin typeface="+mj-lt"/>
              </a:rPr>
              <a:t>      6. Reduction </a:t>
            </a:r>
            <a:r>
              <a:rPr lang="en-IN" sz="2400" dirty="0">
                <a:solidFill>
                  <a:schemeClr val="tx1"/>
                </a:solidFill>
                <a:latin typeface="+mj-lt"/>
              </a:rPr>
              <a:t>of size of nostrils.</a:t>
            </a:r>
          </a:p>
        </p:txBody>
      </p:sp>
    </p:spTree>
    <p:extLst>
      <p:ext uri="{BB962C8B-B14F-4D97-AF65-F5344CB8AC3E}">
        <p14:creationId xmlns="" xmlns:p14="http://schemas.microsoft.com/office/powerpoint/2010/main" val="27264595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7125113" cy="924475"/>
          </a:xfrm>
        </p:spPr>
        <p:txBody>
          <a:bodyPr/>
          <a:lstStyle/>
          <a:p>
            <a:r>
              <a:rPr lang="en-IN" sz="3600" b="1" dirty="0">
                <a:solidFill>
                  <a:schemeClr val="tx1"/>
                </a:solidFill>
              </a:rPr>
              <a:t>Nasal </a:t>
            </a:r>
            <a:r>
              <a:rPr lang="en-IN" sz="3600" b="1" dirty="0" smtClean="0">
                <a:solidFill>
                  <a:schemeClr val="tx1"/>
                </a:solidFill>
              </a:rPr>
              <a:t>Augmentation</a:t>
            </a:r>
            <a:endParaRPr lang="en-IN" sz="3600" b="1" dirty="0">
              <a:solidFill>
                <a:schemeClr val="tx1"/>
              </a:solidFill>
            </a:endParaRPr>
          </a:p>
        </p:txBody>
      </p:sp>
      <p:sp>
        <p:nvSpPr>
          <p:cNvPr id="3" name="Content Placeholder 2"/>
          <p:cNvSpPr>
            <a:spLocks noGrp="1"/>
          </p:cNvSpPr>
          <p:nvPr>
            <p:ph idx="1"/>
          </p:nvPr>
        </p:nvSpPr>
        <p:spPr>
          <a:xfrm>
            <a:off x="990600" y="1524000"/>
            <a:ext cx="7125112" cy="4876800"/>
          </a:xfrm>
        </p:spPr>
        <p:txBody>
          <a:bodyPr>
            <a:noAutofit/>
          </a:bodyPr>
          <a:lstStyle/>
          <a:p>
            <a:r>
              <a:rPr lang="en-IN" sz="2400" dirty="0" smtClean="0">
                <a:solidFill>
                  <a:schemeClr val="tx1"/>
                </a:solidFill>
                <a:latin typeface="+mj-lt"/>
              </a:rPr>
              <a:t> </a:t>
            </a:r>
            <a:r>
              <a:rPr lang="en-IN" sz="2400" dirty="0">
                <a:solidFill>
                  <a:schemeClr val="tx1"/>
                </a:solidFill>
                <a:latin typeface="+mj-lt"/>
              </a:rPr>
              <a:t>D</a:t>
            </a:r>
            <a:r>
              <a:rPr lang="en-IN" sz="2400" dirty="0" smtClean="0">
                <a:solidFill>
                  <a:schemeClr val="tx1"/>
                </a:solidFill>
                <a:latin typeface="+mj-lt"/>
              </a:rPr>
              <a:t>efined </a:t>
            </a:r>
            <a:r>
              <a:rPr lang="en-IN" sz="2400" dirty="0">
                <a:solidFill>
                  <a:schemeClr val="tx1"/>
                </a:solidFill>
                <a:latin typeface="+mj-lt"/>
              </a:rPr>
              <a:t>as the </a:t>
            </a:r>
            <a:r>
              <a:rPr lang="en-IN" sz="2400" b="1" dirty="0" smtClean="0">
                <a:solidFill>
                  <a:srgbClr val="990033"/>
                </a:solidFill>
                <a:latin typeface="+mj-lt"/>
              </a:rPr>
              <a:t>Addition</a:t>
            </a:r>
            <a:r>
              <a:rPr lang="en-IN" sz="2400" dirty="0" smtClean="0">
                <a:solidFill>
                  <a:schemeClr val="tx1"/>
                </a:solidFill>
                <a:latin typeface="+mj-lt"/>
              </a:rPr>
              <a:t> of autogenous </a:t>
            </a:r>
            <a:r>
              <a:rPr lang="en-IN" sz="2400" dirty="0">
                <a:solidFill>
                  <a:schemeClr val="tx1"/>
                </a:solidFill>
                <a:latin typeface="+mj-lt"/>
              </a:rPr>
              <a:t>and/or alloplastic materials to </a:t>
            </a:r>
            <a:r>
              <a:rPr lang="en-IN" sz="2400" dirty="0" smtClean="0">
                <a:solidFill>
                  <a:schemeClr val="tx1"/>
                </a:solidFill>
                <a:latin typeface="+mj-lt"/>
              </a:rPr>
              <a:t>the nose </a:t>
            </a:r>
            <a:r>
              <a:rPr lang="en-IN" sz="2400" dirty="0">
                <a:solidFill>
                  <a:schemeClr val="tx1"/>
                </a:solidFill>
                <a:latin typeface="+mj-lt"/>
              </a:rPr>
              <a:t>to alter contour and achieve a more </a:t>
            </a:r>
            <a:r>
              <a:rPr lang="en-IN" sz="2400" dirty="0" smtClean="0">
                <a:solidFill>
                  <a:schemeClr val="tx1"/>
                </a:solidFill>
                <a:latin typeface="+mj-lt"/>
              </a:rPr>
              <a:t>natural form</a:t>
            </a:r>
            <a:r>
              <a:rPr lang="en-IN" sz="2400" dirty="0">
                <a:solidFill>
                  <a:schemeClr val="tx1"/>
                </a:solidFill>
                <a:latin typeface="+mj-lt"/>
              </a:rPr>
              <a:t>. </a:t>
            </a:r>
            <a:endParaRPr lang="en-IN" sz="2400" dirty="0" smtClean="0">
              <a:solidFill>
                <a:schemeClr val="tx1"/>
              </a:solidFill>
              <a:latin typeface="+mj-lt"/>
            </a:endParaRPr>
          </a:p>
          <a:p>
            <a:r>
              <a:rPr lang="en-IN" sz="2400" dirty="0" smtClean="0">
                <a:solidFill>
                  <a:schemeClr val="tx1"/>
                </a:solidFill>
                <a:latin typeface="+mj-lt"/>
              </a:rPr>
              <a:t>When analysing </a:t>
            </a:r>
            <a:r>
              <a:rPr lang="en-IN" sz="2400" dirty="0">
                <a:solidFill>
                  <a:schemeClr val="tx1"/>
                </a:solidFill>
                <a:latin typeface="+mj-lt"/>
              </a:rPr>
              <a:t>a nose for aesthetic </a:t>
            </a:r>
            <a:r>
              <a:rPr lang="en-IN" sz="2400" dirty="0" smtClean="0">
                <a:solidFill>
                  <a:schemeClr val="tx1"/>
                </a:solidFill>
                <a:latin typeface="+mj-lt"/>
              </a:rPr>
              <a:t>correction, one </a:t>
            </a:r>
            <a:r>
              <a:rPr lang="en-IN" sz="2400" dirty="0">
                <a:solidFill>
                  <a:schemeClr val="tx1"/>
                </a:solidFill>
                <a:latin typeface="+mj-lt"/>
              </a:rPr>
              <a:t>may note a </a:t>
            </a:r>
            <a:r>
              <a:rPr lang="en-IN" sz="2400" b="1" dirty="0">
                <a:solidFill>
                  <a:srgbClr val="990033"/>
                </a:solidFill>
                <a:latin typeface="+mj-lt"/>
              </a:rPr>
              <a:t>D</a:t>
            </a:r>
            <a:r>
              <a:rPr lang="en-IN" sz="2400" b="1" dirty="0" smtClean="0">
                <a:solidFill>
                  <a:srgbClr val="990033"/>
                </a:solidFill>
                <a:latin typeface="+mj-lt"/>
              </a:rPr>
              <a:t>eficiency </a:t>
            </a:r>
            <a:r>
              <a:rPr lang="en-IN" sz="2400" b="1" dirty="0">
                <a:solidFill>
                  <a:srgbClr val="990033"/>
                </a:solidFill>
                <a:latin typeface="+mj-lt"/>
              </a:rPr>
              <a:t>of tissue</a:t>
            </a:r>
            <a:r>
              <a:rPr lang="en-IN" sz="2400" dirty="0">
                <a:solidFill>
                  <a:schemeClr val="tx1"/>
                </a:solidFill>
                <a:latin typeface="+mj-lt"/>
              </a:rPr>
              <a:t> in </a:t>
            </a:r>
            <a:r>
              <a:rPr lang="en-IN" sz="2400" dirty="0" smtClean="0">
                <a:solidFill>
                  <a:schemeClr val="tx1"/>
                </a:solidFill>
                <a:latin typeface="+mj-lt"/>
              </a:rPr>
              <a:t>some areas </a:t>
            </a:r>
            <a:r>
              <a:rPr lang="en-IN" sz="2400" dirty="0">
                <a:solidFill>
                  <a:schemeClr val="tx1"/>
                </a:solidFill>
                <a:latin typeface="+mj-lt"/>
              </a:rPr>
              <a:t>in which augmentation would bring the </a:t>
            </a:r>
            <a:r>
              <a:rPr lang="en-IN" sz="2400" dirty="0" smtClean="0">
                <a:solidFill>
                  <a:schemeClr val="tx1"/>
                </a:solidFill>
                <a:latin typeface="+mj-lt"/>
              </a:rPr>
              <a:t>nose into </a:t>
            </a:r>
            <a:r>
              <a:rPr lang="en-IN" sz="2400" dirty="0">
                <a:solidFill>
                  <a:schemeClr val="tx1"/>
                </a:solidFill>
                <a:latin typeface="+mj-lt"/>
              </a:rPr>
              <a:t>more balanced proportions. </a:t>
            </a:r>
            <a:endParaRPr lang="en-IN" sz="2400" dirty="0" smtClean="0">
              <a:solidFill>
                <a:schemeClr val="tx1"/>
              </a:solidFill>
              <a:latin typeface="+mj-lt"/>
            </a:endParaRPr>
          </a:p>
          <a:p>
            <a:r>
              <a:rPr lang="en-IN" sz="2400" dirty="0" smtClean="0">
                <a:solidFill>
                  <a:schemeClr val="tx1"/>
                </a:solidFill>
                <a:latin typeface="+mj-lt"/>
              </a:rPr>
              <a:t>This </a:t>
            </a:r>
            <a:r>
              <a:rPr lang="en-IN" sz="2400" dirty="0">
                <a:solidFill>
                  <a:schemeClr val="tx1"/>
                </a:solidFill>
                <a:latin typeface="+mj-lt"/>
              </a:rPr>
              <a:t>is </a:t>
            </a:r>
            <a:r>
              <a:rPr lang="en-IN" sz="2400" dirty="0" smtClean="0">
                <a:solidFill>
                  <a:schemeClr val="tx1"/>
                </a:solidFill>
                <a:latin typeface="+mj-lt"/>
              </a:rPr>
              <a:t>especially true </a:t>
            </a:r>
            <a:r>
              <a:rPr lang="en-IN" sz="2400" dirty="0">
                <a:solidFill>
                  <a:schemeClr val="tx1"/>
                </a:solidFill>
                <a:latin typeface="+mj-lt"/>
              </a:rPr>
              <a:t>in secondary </a:t>
            </a:r>
            <a:r>
              <a:rPr lang="en-IN" sz="2400" dirty="0" err="1">
                <a:solidFill>
                  <a:schemeClr val="tx1"/>
                </a:solidFill>
                <a:latin typeface="+mj-lt"/>
              </a:rPr>
              <a:t>rhinoplasty</a:t>
            </a:r>
            <a:r>
              <a:rPr lang="en-IN" sz="2400" dirty="0">
                <a:solidFill>
                  <a:schemeClr val="tx1"/>
                </a:solidFill>
                <a:latin typeface="+mj-lt"/>
              </a:rPr>
              <a:t>, in which the </a:t>
            </a:r>
            <a:r>
              <a:rPr lang="en-IN" sz="2400" dirty="0" smtClean="0">
                <a:solidFill>
                  <a:schemeClr val="tx1"/>
                </a:solidFill>
                <a:latin typeface="+mj-lt"/>
              </a:rPr>
              <a:t>need for </a:t>
            </a:r>
            <a:r>
              <a:rPr lang="en-IN" sz="2400" dirty="0">
                <a:solidFill>
                  <a:schemeClr val="tx1"/>
                </a:solidFill>
                <a:latin typeface="+mj-lt"/>
              </a:rPr>
              <a:t>augmentation may be the </a:t>
            </a:r>
            <a:r>
              <a:rPr lang="en-IN" sz="2400" b="1" dirty="0" smtClean="0">
                <a:solidFill>
                  <a:srgbClr val="990033"/>
                </a:solidFill>
                <a:latin typeface="+mj-lt"/>
              </a:rPr>
              <a:t>Rule</a:t>
            </a:r>
            <a:r>
              <a:rPr lang="en-IN" sz="2400" dirty="0" smtClean="0">
                <a:solidFill>
                  <a:schemeClr val="tx1"/>
                </a:solidFill>
                <a:latin typeface="+mj-lt"/>
              </a:rPr>
              <a:t> </a:t>
            </a:r>
            <a:r>
              <a:rPr lang="en-IN" sz="2400" dirty="0">
                <a:solidFill>
                  <a:schemeClr val="tx1"/>
                </a:solidFill>
                <a:latin typeface="+mj-lt"/>
              </a:rPr>
              <a:t>rather than </a:t>
            </a:r>
            <a:r>
              <a:rPr lang="en-IN" sz="2400" dirty="0" smtClean="0">
                <a:solidFill>
                  <a:schemeClr val="tx1"/>
                </a:solidFill>
                <a:latin typeface="+mj-lt"/>
              </a:rPr>
              <a:t>the exception</a:t>
            </a:r>
            <a:r>
              <a:rPr lang="en-IN" sz="2400" dirty="0">
                <a:solidFill>
                  <a:schemeClr val="tx1"/>
                </a:solidFill>
                <a:latin typeface="+mj-lt"/>
              </a:rPr>
              <a:t>. </a:t>
            </a:r>
            <a:endParaRPr lang="en-IN" sz="2400" dirty="0" smtClean="0">
              <a:solidFill>
                <a:schemeClr val="tx1"/>
              </a:solidFill>
              <a:latin typeface="+mj-lt"/>
            </a:endParaRPr>
          </a:p>
          <a:p>
            <a:r>
              <a:rPr lang="en-IN" sz="2400" dirty="0" smtClean="0">
                <a:solidFill>
                  <a:schemeClr val="tx1"/>
                </a:solidFill>
                <a:latin typeface="+mj-lt"/>
              </a:rPr>
              <a:t>About </a:t>
            </a:r>
            <a:r>
              <a:rPr lang="en-IN" sz="2400" b="1" dirty="0">
                <a:solidFill>
                  <a:srgbClr val="990033"/>
                </a:solidFill>
                <a:latin typeface="+mj-lt"/>
              </a:rPr>
              <a:t>one-fourth</a:t>
            </a:r>
            <a:r>
              <a:rPr lang="en-IN" sz="2400" dirty="0">
                <a:solidFill>
                  <a:schemeClr val="tx1"/>
                </a:solidFill>
                <a:latin typeface="+mj-lt"/>
              </a:rPr>
              <a:t> of all </a:t>
            </a:r>
            <a:r>
              <a:rPr lang="en-IN" sz="2400" dirty="0" smtClean="0">
                <a:solidFill>
                  <a:schemeClr val="tx1"/>
                </a:solidFill>
                <a:latin typeface="+mj-lt"/>
              </a:rPr>
              <a:t>rhinoplasties , will </a:t>
            </a:r>
            <a:r>
              <a:rPr lang="en-IN" sz="2400" dirty="0">
                <a:solidFill>
                  <a:schemeClr val="tx1"/>
                </a:solidFill>
                <a:latin typeface="+mj-lt"/>
              </a:rPr>
              <a:t>involve some augmentation</a:t>
            </a:r>
          </a:p>
        </p:txBody>
      </p:sp>
    </p:spTree>
    <p:extLst>
      <p:ext uri="{BB962C8B-B14F-4D97-AF65-F5344CB8AC3E}">
        <p14:creationId xmlns="" xmlns:p14="http://schemas.microsoft.com/office/powerpoint/2010/main" val="367084961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IN" sz="2400" dirty="0">
                <a:solidFill>
                  <a:schemeClr val="tx1"/>
                </a:solidFill>
                <a:latin typeface="+mj-lt"/>
              </a:rPr>
              <a:t>Nasal augmentation has many specific uses </a:t>
            </a:r>
            <a:r>
              <a:rPr lang="en-IN" sz="2400" dirty="0" smtClean="0">
                <a:solidFill>
                  <a:schemeClr val="tx1"/>
                </a:solidFill>
                <a:latin typeface="+mj-lt"/>
              </a:rPr>
              <a:t>in aesthetic </a:t>
            </a:r>
            <a:r>
              <a:rPr lang="en-IN" sz="2400" dirty="0" err="1">
                <a:solidFill>
                  <a:schemeClr val="tx1"/>
                </a:solidFill>
                <a:latin typeface="+mj-lt"/>
              </a:rPr>
              <a:t>rhinoplasty</a:t>
            </a:r>
            <a:r>
              <a:rPr lang="en-IN" sz="2400" dirty="0">
                <a:solidFill>
                  <a:schemeClr val="tx1"/>
                </a:solidFill>
                <a:latin typeface="+mj-lt"/>
              </a:rPr>
              <a:t>. </a:t>
            </a:r>
            <a:endParaRPr lang="en-IN" sz="2400" dirty="0" smtClean="0">
              <a:solidFill>
                <a:schemeClr val="tx1"/>
              </a:solidFill>
              <a:latin typeface="+mj-lt"/>
            </a:endParaRPr>
          </a:p>
          <a:p>
            <a:r>
              <a:rPr lang="en-IN" sz="2400" dirty="0" smtClean="0">
                <a:solidFill>
                  <a:schemeClr val="tx1"/>
                </a:solidFill>
                <a:latin typeface="+mj-lt"/>
              </a:rPr>
              <a:t>These </a:t>
            </a:r>
            <a:r>
              <a:rPr lang="en-IN" sz="2400" dirty="0">
                <a:solidFill>
                  <a:schemeClr val="tx1"/>
                </a:solidFill>
                <a:latin typeface="+mj-lt"/>
              </a:rPr>
              <a:t>include correction of</a:t>
            </a:r>
          </a:p>
          <a:p>
            <a:pPr marL="457200" indent="-457200">
              <a:buFont typeface="+mj-lt"/>
              <a:buAutoNum type="arabicPeriod"/>
            </a:pPr>
            <a:r>
              <a:rPr lang="en-IN" sz="2400" dirty="0">
                <a:solidFill>
                  <a:schemeClr val="tx1"/>
                </a:solidFill>
                <a:latin typeface="+mj-lt"/>
              </a:rPr>
              <a:t>A</a:t>
            </a:r>
            <a:r>
              <a:rPr lang="en-IN" sz="2400" dirty="0" smtClean="0">
                <a:solidFill>
                  <a:schemeClr val="tx1"/>
                </a:solidFill>
                <a:latin typeface="+mj-lt"/>
              </a:rPr>
              <a:t> </a:t>
            </a:r>
            <a:r>
              <a:rPr lang="en-IN" sz="2400" dirty="0">
                <a:solidFill>
                  <a:schemeClr val="tx1"/>
                </a:solidFill>
                <a:latin typeface="+mj-lt"/>
              </a:rPr>
              <a:t>disproportionately low </a:t>
            </a:r>
            <a:r>
              <a:rPr lang="en-IN" sz="2400" dirty="0" smtClean="0">
                <a:solidFill>
                  <a:schemeClr val="tx1"/>
                </a:solidFill>
                <a:latin typeface="+mj-lt"/>
              </a:rPr>
              <a:t>radix</a:t>
            </a:r>
          </a:p>
          <a:p>
            <a:pPr marL="457200" indent="-457200">
              <a:buFont typeface="+mj-lt"/>
              <a:buAutoNum type="arabicPeriod"/>
            </a:pPr>
            <a:r>
              <a:rPr lang="en-IN" sz="2400" dirty="0" smtClean="0">
                <a:solidFill>
                  <a:schemeClr val="tx1"/>
                </a:solidFill>
                <a:latin typeface="+mj-lt"/>
              </a:rPr>
              <a:t>Insufficient dorsal nasal profile</a:t>
            </a:r>
          </a:p>
          <a:p>
            <a:pPr marL="457200" indent="-457200">
              <a:buFont typeface="+mj-lt"/>
              <a:buAutoNum type="arabicPeriod"/>
            </a:pPr>
            <a:r>
              <a:rPr lang="en-IN" sz="2400" dirty="0">
                <a:solidFill>
                  <a:schemeClr val="tx1"/>
                </a:solidFill>
                <a:latin typeface="+mj-lt"/>
              </a:rPr>
              <a:t>I</a:t>
            </a:r>
            <a:r>
              <a:rPr lang="en-IN" sz="2400" dirty="0" smtClean="0">
                <a:solidFill>
                  <a:schemeClr val="tx1"/>
                </a:solidFill>
                <a:latin typeface="+mj-lt"/>
              </a:rPr>
              <a:t>nadequate projection </a:t>
            </a:r>
            <a:r>
              <a:rPr lang="en-IN" sz="2400" dirty="0">
                <a:solidFill>
                  <a:schemeClr val="tx1"/>
                </a:solidFill>
                <a:latin typeface="+mj-lt"/>
              </a:rPr>
              <a:t>of the </a:t>
            </a:r>
            <a:r>
              <a:rPr lang="en-IN" sz="2400" dirty="0" smtClean="0">
                <a:solidFill>
                  <a:schemeClr val="tx1"/>
                </a:solidFill>
                <a:latin typeface="+mj-lt"/>
              </a:rPr>
              <a:t>nasal tip</a:t>
            </a:r>
          </a:p>
          <a:p>
            <a:pPr marL="457200" indent="-457200">
              <a:buFont typeface="+mj-lt"/>
              <a:buAutoNum type="arabicPeriod"/>
            </a:pPr>
            <a:r>
              <a:rPr lang="en-IN" sz="2400" dirty="0">
                <a:solidFill>
                  <a:schemeClr val="tx1"/>
                </a:solidFill>
                <a:latin typeface="+mj-lt"/>
              </a:rPr>
              <a:t>A</a:t>
            </a:r>
            <a:r>
              <a:rPr lang="en-IN" sz="2400" dirty="0" smtClean="0">
                <a:solidFill>
                  <a:schemeClr val="tx1"/>
                </a:solidFill>
                <a:latin typeface="+mj-lt"/>
              </a:rPr>
              <a:t>lar collapse</a:t>
            </a:r>
          </a:p>
          <a:p>
            <a:pPr marL="457200" indent="-457200">
              <a:buFont typeface="+mj-lt"/>
              <a:buAutoNum type="arabicPeriod"/>
            </a:pPr>
            <a:r>
              <a:rPr lang="en-IN" sz="2400" dirty="0">
                <a:solidFill>
                  <a:schemeClr val="tx1"/>
                </a:solidFill>
                <a:latin typeface="+mj-lt"/>
              </a:rPr>
              <a:t>C</a:t>
            </a:r>
            <a:r>
              <a:rPr lang="en-IN" sz="2400" dirty="0" smtClean="0">
                <a:solidFill>
                  <a:schemeClr val="tx1"/>
                </a:solidFill>
                <a:latin typeface="+mj-lt"/>
              </a:rPr>
              <a:t>olumellar </a:t>
            </a:r>
            <a:r>
              <a:rPr lang="en-IN" sz="2400" dirty="0">
                <a:solidFill>
                  <a:schemeClr val="tx1"/>
                </a:solidFill>
                <a:latin typeface="+mj-lt"/>
              </a:rPr>
              <a:t>recession</a:t>
            </a:r>
          </a:p>
        </p:txBody>
      </p:sp>
    </p:spTree>
    <p:extLst>
      <p:ext uri="{BB962C8B-B14F-4D97-AF65-F5344CB8AC3E}">
        <p14:creationId xmlns="" xmlns:p14="http://schemas.microsoft.com/office/powerpoint/2010/main" val="38183423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5562600"/>
            <a:ext cx="6667913" cy="924475"/>
          </a:xfrm>
        </p:spPr>
        <p:txBody>
          <a:bodyPr/>
          <a:lstStyle/>
          <a:p>
            <a:r>
              <a:rPr lang="en-US" dirty="0" smtClean="0">
                <a:solidFill>
                  <a:schemeClr val="tx1"/>
                </a:solidFill>
                <a:latin typeface="Arial" pitchFamily="34" charset="0"/>
                <a:cs typeface="Arial" pitchFamily="34" charset="0"/>
              </a:rPr>
              <a:t>Alar Cartilages</a:t>
            </a:r>
            <a:endParaRPr lang="en-IN" dirty="0">
              <a:solidFill>
                <a:schemeClr val="tx1"/>
              </a:solidFill>
              <a:latin typeface="Arial" pitchFamily="34" charset="0"/>
              <a:cs typeface="Arial" pitchFamily="34" charset="0"/>
            </a:endParaRPr>
          </a:p>
        </p:txBody>
      </p:sp>
      <p:pic>
        <p:nvPicPr>
          <p:cNvPr id="4" name="Picture 3" descr="C:\Users\susant\Desktop\nose\septum-nasal-13452_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1371600"/>
            <a:ext cx="396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81000" y="380999"/>
            <a:ext cx="2476062" cy="646331"/>
          </a:xfrm>
          <a:prstGeom prst="rect">
            <a:avLst/>
          </a:prstGeom>
        </p:spPr>
        <p:txBody>
          <a:bodyPr wrap="none">
            <a:spAutoFit/>
          </a:bodyPr>
          <a:lstStyle/>
          <a:p>
            <a:pPr>
              <a:defRPr/>
            </a:pPr>
            <a:r>
              <a:rPr kumimoji="1" lang="en-US" sz="3600" b="1" dirty="0">
                <a:ln/>
                <a:latin typeface="Arial" pitchFamily="34" charset="0"/>
                <a:cs typeface="Arial" pitchFamily="34" charset="0"/>
              </a:rPr>
              <a:t>ANATOMY</a:t>
            </a:r>
          </a:p>
        </p:txBody>
      </p:sp>
      <p:pic>
        <p:nvPicPr>
          <p:cNvPr id="409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724400" y="1371600"/>
            <a:ext cx="38862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idx="1"/>
          </p:nvPr>
        </p:nvSpPr>
        <p:spPr>
          <a:xfrm flipH="1">
            <a:off x="9982174" y="3810000"/>
            <a:ext cx="228626" cy="4051437"/>
          </a:xfrm>
        </p:spPr>
        <p:txBody>
          <a:bodyPr/>
          <a:lstStyle/>
          <a:p>
            <a:endParaRPr lang="en-IN" dirty="0"/>
          </a:p>
        </p:txBody>
      </p:sp>
    </p:spTree>
    <p:extLst>
      <p:ext uri="{BB962C8B-B14F-4D97-AF65-F5344CB8AC3E}">
        <p14:creationId xmlns="" xmlns:p14="http://schemas.microsoft.com/office/powerpoint/2010/main" val="144882703"/>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533400"/>
            <a:ext cx="7123080" cy="609599"/>
          </a:xfrm>
        </p:spPr>
        <p:txBody>
          <a:bodyPr/>
          <a:lstStyle/>
          <a:p>
            <a:r>
              <a:rPr lang="en-IN" sz="2800" b="1" dirty="0" smtClean="0">
                <a:solidFill>
                  <a:schemeClr val="tx1"/>
                </a:solidFill>
              </a:rPr>
              <a:t>Anatomical Location and Preferred Source of Augmentation</a:t>
            </a:r>
            <a:r>
              <a:rPr lang="en-IN" b="1" dirty="0" smtClean="0">
                <a:solidFill>
                  <a:schemeClr val="tx1"/>
                </a:solidFill>
              </a:rPr>
              <a:t/>
            </a:r>
            <a:br>
              <a:rPr lang="en-IN" b="1" dirty="0" smtClean="0">
                <a:solidFill>
                  <a:schemeClr val="tx1"/>
                </a:solidFill>
              </a:rPr>
            </a:br>
            <a:endParaRPr lang="en-US" dirty="0"/>
          </a:p>
        </p:txBody>
      </p:sp>
      <p:sp>
        <p:nvSpPr>
          <p:cNvPr id="5" name="Content Placeholder 4"/>
          <p:cNvSpPr>
            <a:spLocks noGrp="1"/>
          </p:cNvSpPr>
          <p:nvPr>
            <p:ph sz="half" idx="1"/>
          </p:nvPr>
        </p:nvSpPr>
        <p:spPr>
          <a:xfrm>
            <a:off x="533400" y="914400"/>
            <a:ext cx="3581400" cy="5943600"/>
          </a:xfrm>
        </p:spPr>
        <p:txBody>
          <a:bodyPr>
            <a:normAutofit fontScale="92500" lnSpcReduction="20000"/>
          </a:bodyPr>
          <a:lstStyle/>
          <a:p>
            <a:pPr marL="0" indent="0">
              <a:buNone/>
            </a:pPr>
            <a:endParaRPr lang="en-IN" sz="1900" dirty="0" smtClean="0">
              <a:solidFill>
                <a:schemeClr val="tx1"/>
              </a:solidFill>
            </a:endParaRPr>
          </a:p>
          <a:p>
            <a:r>
              <a:rPr lang="en-IN" sz="1900" b="1" dirty="0" smtClean="0">
                <a:solidFill>
                  <a:srgbClr val="FF0000"/>
                </a:solidFill>
                <a:latin typeface="+mj-lt"/>
              </a:rPr>
              <a:t>Dorsum</a:t>
            </a:r>
          </a:p>
          <a:p>
            <a:r>
              <a:rPr lang="en-IN" sz="1900" dirty="0" smtClean="0">
                <a:solidFill>
                  <a:schemeClr val="tx1"/>
                </a:solidFill>
                <a:latin typeface="+mj-lt"/>
              </a:rPr>
              <a:t>Bone</a:t>
            </a:r>
          </a:p>
          <a:p>
            <a:pPr marL="0" indent="0">
              <a:buNone/>
            </a:pPr>
            <a:r>
              <a:rPr lang="en-IN" sz="1900" dirty="0" smtClean="0">
                <a:solidFill>
                  <a:schemeClr val="tx1"/>
                </a:solidFill>
                <a:latin typeface="+mj-lt"/>
              </a:rPr>
              <a:t>      1. Cranial</a:t>
            </a:r>
          </a:p>
          <a:p>
            <a:pPr marL="0" indent="0">
              <a:buNone/>
            </a:pPr>
            <a:r>
              <a:rPr lang="en-IN" sz="1900" dirty="0" smtClean="0">
                <a:solidFill>
                  <a:schemeClr val="tx1"/>
                </a:solidFill>
                <a:latin typeface="+mj-lt"/>
              </a:rPr>
              <a:t>      2. </a:t>
            </a:r>
            <a:r>
              <a:rPr lang="en-IN" sz="1900" dirty="0" err="1" smtClean="0">
                <a:solidFill>
                  <a:schemeClr val="tx1"/>
                </a:solidFill>
                <a:latin typeface="+mj-lt"/>
              </a:rPr>
              <a:t>lliac</a:t>
            </a:r>
            <a:r>
              <a:rPr lang="en-IN" sz="1900" dirty="0" smtClean="0">
                <a:solidFill>
                  <a:schemeClr val="tx1"/>
                </a:solidFill>
                <a:latin typeface="+mj-lt"/>
              </a:rPr>
              <a:t> crest</a:t>
            </a:r>
          </a:p>
          <a:p>
            <a:r>
              <a:rPr lang="en-IN" sz="1900" dirty="0" smtClean="0">
                <a:solidFill>
                  <a:schemeClr val="tx1"/>
                </a:solidFill>
                <a:latin typeface="+mj-lt"/>
              </a:rPr>
              <a:t>Cartilage</a:t>
            </a:r>
          </a:p>
          <a:p>
            <a:pPr marL="0" indent="0">
              <a:buNone/>
            </a:pPr>
            <a:r>
              <a:rPr lang="en-IN" sz="1900" dirty="0" smtClean="0">
                <a:solidFill>
                  <a:schemeClr val="tx1"/>
                </a:solidFill>
                <a:latin typeface="+mj-lt"/>
              </a:rPr>
              <a:t>      1. </a:t>
            </a:r>
            <a:r>
              <a:rPr lang="en-IN" sz="1900" dirty="0" err="1" smtClean="0">
                <a:solidFill>
                  <a:schemeClr val="tx1"/>
                </a:solidFill>
                <a:latin typeface="+mj-lt"/>
              </a:rPr>
              <a:t>Septal</a:t>
            </a:r>
            <a:endParaRPr lang="en-IN" sz="1900" dirty="0" smtClean="0">
              <a:solidFill>
                <a:schemeClr val="tx1"/>
              </a:solidFill>
              <a:latin typeface="+mj-lt"/>
            </a:endParaRPr>
          </a:p>
          <a:p>
            <a:pPr marL="0" indent="0">
              <a:buNone/>
            </a:pPr>
            <a:r>
              <a:rPr lang="en-IN" sz="1900" dirty="0" smtClean="0">
                <a:solidFill>
                  <a:schemeClr val="tx1"/>
                </a:solidFill>
                <a:latin typeface="+mj-lt"/>
              </a:rPr>
              <a:t>      2. </a:t>
            </a:r>
            <a:r>
              <a:rPr lang="en-IN" sz="1900" dirty="0" err="1" smtClean="0">
                <a:solidFill>
                  <a:schemeClr val="tx1"/>
                </a:solidFill>
                <a:latin typeface="+mj-lt"/>
              </a:rPr>
              <a:t>Conchal</a:t>
            </a:r>
            <a:endParaRPr lang="en-IN" sz="1900" dirty="0" smtClean="0">
              <a:solidFill>
                <a:schemeClr val="tx1"/>
              </a:solidFill>
              <a:latin typeface="+mj-lt"/>
            </a:endParaRPr>
          </a:p>
          <a:p>
            <a:pPr marL="0" indent="0">
              <a:buNone/>
            </a:pPr>
            <a:r>
              <a:rPr lang="en-IN" sz="1900" dirty="0" smtClean="0">
                <a:solidFill>
                  <a:schemeClr val="tx1"/>
                </a:solidFill>
                <a:latin typeface="+mj-lt"/>
              </a:rPr>
              <a:t>      3. Rib</a:t>
            </a:r>
          </a:p>
          <a:p>
            <a:r>
              <a:rPr lang="en-IN" sz="1900" dirty="0" smtClean="0">
                <a:solidFill>
                  <a:schemeClr val="tx1"/>
                </a:solidFill>
                <a:latin typeface="+mj-lt"/>
              </a:rPr>
              <a:t>Fascia</a:t>
            </a:r>
          </a:p>
          <a:p>
            <a:pPr marL="0" indent="0">
              <a:buNone/>
            </a:pPr>
            <a:r>
              <a:rPr lang="en-IN" sz="1900" dirty="0" smtClean="0">
                <a:solidFill>
                  <a:schemeClr val="tx1"/>
                </a:solidFill>
                <a:latin typeface="+mj-lt"/>
              </a:rPr>
              <a:t>      </a:t>
            </a:r>
            <a:r>
              <a:rPr lang="en-IN" sz="1900" dirty="0" err="1" smtClean="0">
                <a:solidFill>
                  <a:schemeClr val="tx1"/>
                </a:solidFill>
                <a:latin typeface="+mj-lt"/>
              </a:rPr>
              <a:t>Temporalis</a:t>
            </a:r>
            <a:endParaRPr lang="en-IN" sz="1900" dirty="0" smtClean="0">
              <a:solidFill>
                <a:schemeClr val="tx1"/>
              </a:solidFill>
              <a:latin typeface="+mj-lt"/>
            </a:endParaRPr>
          </a:p>
          <a:p>
            <a:r>
              <a:rPr lang="en-US" sz="1900" dirty="0" smtClean="0">
                <a:solidFill>
                  <a:schemeClr val="tx1"/>
                </a:solidFill>
                <a:latin typeface="+mj-lt"/>
              </a:rPr>
              <a:t>Dermis</a:t>
            </a:r>
          </a:p>
          <a:p>
            <a:r>
              <a:rPr lang="en-US" sz="1900" dirty="0" err="1" smtClean="0">
                <a:solidFill>
                  <a:schemeClr val="tx1"/>
                </a:solidFill>
                <a:latin typeface="+mj-lt"/>
              </a:rPr>
              <a:t>Alloplast</a:t>
            </a:r>
            <a:endParaRPr lang="en-US" sz="1900" dirty="0" smtClean="0">
              <a:solidFill>
                <a:schemeClr val="tx1"/>
              </a:solidFill>
              <a:latin typeface="+mj-lt"/>
            </a:endParaRPr>
          </a:p>
          <a:p>
            <a:r>
              <a:rPr lang="en-IN" sz="1900" b="1" dirty="0" err="1" smtClean="0">
                <a:solidFill>
                  <a:srgbClr val="FF0000"/>
                </a:solidFill>
                <a:latin typeface="+mj-lt"/>
              </a:rPr>
              <a:t>Alar</a:t>
            </a:r>
            <a:r>
              <a:rPr lang="en-IN" sz="1900" b="1" dirty="0" smtClean="0">
                <a:solidFill>
                  <a:srgbClr val="FF0000"/>
                </a:solidFill>
                <a:latin typeface="+mj-lt"/>
              </a:rPr>
              <a:t> collapse</a:t>
            </a:r>
          </a:p>
          <a:p>
            <a:r>
              <a:rPr lang="en-IN" sz="1900" dirty="0" smtClean="0">
                <a:solidFill>
                  <a:schemeClr val="tx1"/>
                </a:solidFill>
                <a:latin typeface="+mj-lt"/>
              </a:rPr>
              <a:t>Cartilage</a:t>
            </a:r>
          </a:p>
          <a:p>
            <a:r>
              <a:rPr lang="en-IN" sz="1900" dirty="0" smtClean="0">
                <a:solidFill>
                  <a:schemeClr val="tx1"/>
                </a:solidFill>
                <a:latin typeface="+mj-lt"/>
              </a:rPr>
              <a:t>Bone</a:t>
            </a:r>
          </a:p>
          <a:p>
            <a:pPr marL="0" indent="0">
              <a:buNone/>
            </a:pPr>
            <a:endParaRPr lang="en-IN" dirty="0" smtClean="0">
              <a:solidFill>
                <a:schemeClr val="tx1"/>
              </a:solidFill>
            </a:endParaRPr>
          </a:p>
          <a:p>
            <a:endParaRPr lang="en-US" dirty="0"/>
          </a:p>
        </p:txBody>
      </p:sp>
      <p:sp>
        <p:nvSpPr>
          <p:cNvPr id="6" name="Content Placeholder 5"/>
          <p:cNvSpPr>
            <a:spLocks noGrp="1"/>
          </p:cNvSpPr>
          <p:nvPr>
            <p:ph sz="half" idx="2"/>
          </p:nvPr>
        </p:nvSpPr>
        <p:spPr>
          <a:xfrm>
            <a:off x="5257800" y="1066800"/>
            <a:ext cx="3469242" cy="5486400"/>
          </a:xfrm>
        </p:spPr>
        <p:txBody>
          <a:bodyPr>
            <a:normAutofit fontScale="92500" lnSpcReduction="20000"/>
          </a:bodyPr>
          <a:lstStyle/>
          <a:p>
            <a:pPr marL="0" indent="0">
              <a:buNone/>
            </a:pPr>
            <a:endParaRPr lang="en-IN" dirty="0" smtClean="0">
              <a:solidFill>
                <a:schemeClr val="tx1"/>
              </a:solidFill>
            </a:endParaRPr>
          </a:p>
          <a:p>
            <a:r>
              <a:rPr lang="en-IN" sz="2200" b="1" dirty="0" smtClean="0">
                <a:solidFill>
                  <a:srgbClr val="FF0000"/>
                </a:solidFill>
                <a:latin typeface="+mj-lt"/>
              </a:rPr>
              <a:t>Radix                                      </a:t>
            </a:r>
          </a:p>
          <a:p>
            <a:r>
              <a:rPr lang="en-IN" sz="2200" dirty="0" err="1" smtClean="0">
                <a:solidFill>
                  <a:schemeClr val="tx1"/>
                </a:solidFill>
                <a:latin typeface="+mj-lt"/>
              </a:rPr>
              <a:t>Temporalis</a:t>
            </a:r>
            <a:r>
              <a:rPr lang="en-IN" sz="2200" dirty="0" smtClean="0">
                <a:solidFill>
                  <a:schemeClr val="tx1"/>
                </a:solidFill>
                <a:latin typeface="+mj-lt"/>
              </a:rPr>
              <a:t> fascia</a:t>
            </a:r>
          </a:p>
          <a:p>
            <a:r>
              <a:rPr lang="en-IN" sz="2200" dirty="0" smtClean="0">
                <a:solidFill>
                  <a:schemeClr val="tx1"/>
                </a:solidFill>
                <a:latin typeface="+mj-lt"/>
              </a:rPr>
              <a:t>Cartilage</a:t>
            </a:r>
          </a:p>
          <a:p>
            <a:pPr>
              <a:buFont typeface="+mj-lt"/>
              <a:buAutoNum type="arabicPeriod"/>
            </a:pPr>
            <a:r>
              <a:rPr lang="en-IN" sz="2200" dirty="0" err="1" smtClean="0">
                <a:solidFill>
                  <a:schemeClr val="tx1"/>
                </a:solidFill>
                <a:latin typeface="+mj-lt"/>
              </a:rPr>
              <a:t>Septal</a:t>
            </a:r>
            <a:endParaRPr lang="en-IN" sz="2200" dirty="0" smtClean="0">
              <a:solidFill>
                <a:schemeClr val="tx1"/>
              </a:solidFill>
              <a:latin typeface="+mj-lt"/>
            </a:endParaRPr>
          </a:p>
          <a:p>
            <a:pPr>
              <a:buFont typeface="+mj-lt"/>
              <a:buAutoNum type="arabicPeriod"/>
            </a:pPr>
            <a:r>
              <a:rPr lang="en-IN" sz="2200" dirty="0" err="1" smtClean="0">
                <a:solidFill>
                  <a:schemeClr val="tx1"/>
                </a:solidFill>
                <a:latin typeface="+mj-lt"/>
              </a:rPr>
              <a:t>Conchal</a:t>
            </a:r>
            <a:endParaRPr lang="en-IN" sz="2200" dirty="0" smtClean="0">
              <a:solidFill>
                <a:schemeClr val="tx1"/>
              </a:solidFill>
              <a:latin typeface="+mj-lt"/>
            </a:endParaRPr>
          </a:p>
          <a:p>
            <a:r>
              <a:rPr lang="en-IN" sz="2200" b="1" dirty="0" smtClean="0">
                <a:solidFill>
                  <a:srgbClr val="FF0000"/>
                </a:solidFill>
                <a:latin typeface="+mj-lt"/>
              </a:rPr>
              <a:t>Tip</a:t>
            </a:r>
          </a:p>
          <a:p>
            <a:r>
              <a:rPr lang="en-IN" sz="2200" dirty="0" smtClean="0">
                <a:solidFill>
                  <a:schemeClr val="tx1"/>
                </a:solidFill>
                <a:latin typeface="+mj-lt"/>
              </a:rPr>
              <a:t>Cartilage</a:t>
            </a:r>
          </a:p>
          <a:p>
            <a:pPr>
              <a:buNone/>
            </a:pPr>
            <a:r>
              <a:rPr lang="en-IN" sz="2200" dirty="0" smtClean="0">
                <a:solidFill>
                  <a:schemeClr val="tx1"/>
                </a:solidFill>
                <a:latin typeface="+mj-lt"/>
              </a:rPr>
              <a:t>        </a:t>
            </a:r>
            <a:r>
              <a:rPr lang="en-IN" sz="2200" dirty="0" err="1" smtClean="0">
                <a:solidFill>
                  <a:schemeClr val="tx1"/>
                </a:solidFill>
                <a:latin typeface="+mj-lt"/>
              </a:rPr>
              <a:t>Septal</a:t>
            </a:r>
            <a:endParaRPr lang="en-IN" sz="2200" dirty="0" smtClean="0">
              <a:solidFill>
                <a:schemeClr val="tx1"/>
              </a:solidFill>
              <a:latin typeface="+mj-lt"/>
            </a:endParaRPr>
          </a:p>
          <a:p>
            <a:pPr>
              <a:buNone/>
            </a:pPr>
            <a:r>
              <a:rPr lang="en-IN" sz="2200" dirty="0" smtClean="0">
                <a:solidFill>
                  <a:schemeClr val="tx1"/>
                </a:solidFill>
                <a:latin typeface="+mj-lt"/>
              </a:rPr>
              <a:t>        </a:t>
            </a:r>
            <a:r>
              <a:rPr lang="en-IN" sz="2200" dirty="0" err="1" smtClean="0">
                <a:solidFill>
                  <a:schemeClr val="tx1"/>
                </a:solidFill>
                <a:latin typeface="+mj-lt"/>
              </a:rPr>
              <a:t>Conchal</a:t>
            </a:r>
            <a:endParaRPr lang="en-IN" sz="2200" dirty="0" smtClean="0">
              <a:solidFill>
                <a:schemeClr val="tx1"/>
              </a:solidFill>
              <a:latin typeface="+mj-lt"/>
            </a:endParaRPr>
          </a:p>
          <a:p>
            <a:r>
              <a:rPr lang="en-IN" sz="2200" b="1" dirty="0" err="1" smtClean="0">
                <a:solidFill>
                  <a:srgbClr val="FF0000"/>
                </a:solidFill>
                <a:latin typeface="+mj-lt"/>
              </a:rPr>
              <a:t>Columella</a:t>
            </a:r>
            <a:endParaRPr lang="en-IN" sz="2200" b="1" dirty="0" smtClean="0">
              <a:solidFill>
                <a:srgbClr val="FF0000"/>
              </a:solidFill>
              <a:latin typeface="+mj-lt"/>
            </a:endParaRPr>
          </a:p>
          <a:p>
            <a:r>
              <a:rPr lang="en-IN" sz="2200" dirty="0" smtClean="0">
                <a:solidFill>
                  <a:schemeClr val="tx1"/>
                </a:solidFill>
                <a:latin typeface="+mj-lt"/>
              </a:rPr>
              <a:t>Cartilage</a:t>
            </a:r>
          </a:p>
          <a:p>
            <a:r>
              <a:rPr lang="en-IN" sz="2200" dirty="0" smtClean="0">
                <a:solidFill>
                  <a:schemeClr val="tx1"/>
                </a:solidFill>
                <a:latin typeface="+mj-lt"/>
              </a:rPr>
              <a:t>Bone</a:t>
            </a:r>
          </a:p>
          <a:p>
            <a:pPr marL="0" indent="0">
              <a:buNone/>
            </a:pPr>
            <a:endParaRPr lang="en-IN" sz="2300" dirty="0" smtClean="0">
              <a:solidFill>
                <a:schemeClr val="tx1"/>
              </a:solidFill>
            </a:endParaRPr>
          </a:p>
          <a:p>
            <a:pPr>
              <a:buNone/>
            </a:pPr>
            <a:endParaRPr lang="en-IN" dirty="0" smtClean="0">
              <a:solidFill>
                <a:schemeClr val="tx1"/>
              </a:solidFill>
            </a:endParaRPr>
          </a:p>
          <a:p>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125113" cy="924475"/>
          </a:xfrm>
        </p:spPr>
        <p:txBody>
          <a:bodyPr/>
          <a:lstStyle/>
          <a:p>
            <a:r>
              <a:rPr lang="en-IN" sz="3600" b="1" dirty="0" smtClean="0"/>
              <a:t>Autogenous Material</a:t>
            </a:r>
            <a:endParaRPr lang="en-IN" sz="3600" b="1" dirty="0"/>
          </a:p>
        </p:txBody>
      </p:sp>
      <p:sp>
        <p:nvSpPr>
          <p:cNvPr id="3" name="Content Placeholder 2"/>
          <p:cNvSpPr>
            <a:spLocks noGrp="1"/>
          </p:cNvSpPr>
          <p:nvPr>
            <p:ph idx="1"/>
          </p:nvPr>
        </p:nvSpPr>
        <p:spPr>
          <a:xfrm>
            <a:off x="533400" y="1219200"/>
            <a:ext cx="8153400" cy="5638800"/>
          </a:xfrm>
        </p:spPr>
        <p:txBody>
          <a:bodyPr>
            <a:normAutofit fontScale="92500" lnSpcReduction="10000"/>
          </a:bodyPr>
          <a:lstStyle/>
          <a:p>
            <a:pPr marL="0" indent="0">
              <a:buNone/>
            </a:pPr>
            <a:r>
              <a:rPr lang="en-IN" sz="2800" b="1" dirty="0" smtClean="0">
                <a:solidFill>
                  <a:srgbClr val="FF0000"/>
                </a:solidFill>
              </a:rPr>
              <a:t> </a:t>
            </a:r>
            <a:r>
              <a:rPr lang="en-IN" sz="3500" b="1" dirty="0" smtClean="0">
                <a:solidFill>
                  <a:srgbClr val="FF0000"/>
                </a:solidFill>
                <a:latin typeface="+mj-lt"/>
              </a:rPr>
              <a:t>Bone</a:t>
            </a:r>
          </a:p>
          <a:p>
            <a:r>
              <a:rPr lang="en-IN" sz="2600" dirty="0" smtClean="0">
                <a:solidFill>
                  <a:schemeClr val="tx1"/>
                </a:solidFill>
                <a:latin typeface="+mj-lt"/>
              </a:rPr>
              <a:t>The survival of grafted </a:t>
            </a:r>
            <a:r>
              <a:rPr lang="en-IN" sz="2600" dirty="0">
                <a:solidFill>
                  <a:schemeClr val="tx1"/>
                </a:solidFill>
                <a:latin typeface="+mj-lt"/>
              </a:rPr>
              <a:t>bone depends on both the origin of </a:t>
            </a:r>
            <a:r>
              <a:rPr lang="en-IN" sz="2600" dirty="0" smtClean="0">
                <a:solidFill>
                  <a:schemeClr val="tx1"/>
                </a:solidFill>
                <a:latin typeface="+mj-lt"/>
              </a:rPr>
              <a:t>the bone </a:t>
            </a:r>
            <a:r>
              <a:rPr lang="en-IN" sz="2600" dirty="0">
                <a:solidFill>
                  <a:schemeClr val="tx1"/>
                </a:solidFill>
                <a:latin typeface="+mj-lt"/>
              </a:rPr>
              <a:t>graft and the site into which the graft </a:t>
            </a:r>
            <a:r>
              <a:rPr lang="en-IN" sz="2600" dirty="0" smtClean="0">
                <a:solidFill>
                  <a:schemeClr val="tx1"/>
                </a:solidFill>
                <a:latin typeface="+mj-lt"/>
              </a:rPr>
              <a:t>is placed.</a:t>
            </a:r>
          </a:p>
          <a:p>
            <a:pPr marL="0" indent="0">
              <a:buNone/>
            </a:pPr>
            <a:r>
              <a:rPr lang="en-IN" sz="3500" b="1" dirty="0" smtClean="0">
                <a:solidFill>
                  <a:srgbClr val="FF0000"/>
                </a:solidFill>
                <a:latin typeface="+mj-lt"/>
              </a:rPr>
              <a:t>Cartilage</a:t>
            </a:r>
            <a:endParaRPr lang="en-IN" sz="3500" b="1" dirty="0">
              <a:solidFill>
                <a:srgbClr val="FF0000"/>
              </a:solidFill>
              <a:latin typeface="+mj-lt"/>
            </a:endParaRPr>
          </a:p>
          <a:p>
            <a:r>
              <a:rPr lang="en-IN" sz="2600" dirty="0">
                <a:solidFill>
                  <a:schemeClr val="tx1"/>
                </a:solidFill>
                <a:latin typeface="+mj-lt"/>
              </a:rPr>
              <a:t>Cartilage is </a:t>
            </a:r>
            <a:r>
              <a:rPr lang="en-IN" sz="2600" b="1" dirty="0" smtClean="0">
                <a:solidFill>
                  <a:srgbClr val="990033"/>
                </a:solidFill>
                <a:latin typeface="+mj-lt"/>
              </a:rPr>
              <a:t>Excellent</a:t>
            </a:r>
            <a:r>
              <a:rPr lang="en-IN" sz="2600" dirty="0" smtClean="0">
                <a:solidFill>
                  <a:schemeClr val="tx1"/>
                </a:solidFill>
                <a:latin typeface="+mj-lt"/>
              </a:rPr>
              <a:t> </a:t>
            </a:r>
            <a:r>
              <a:rPr lang="en-IN" sz="2600" dirty="0">
                <a:solidFill>
                  <a:schemeClr val="tx1"/>
                </a:solidFill>
                <a:latin typeface="+mj-lt"/>
              </a:rPr>
              <a:t>for providing contour augmentation in nasal reconstruction. </a:t>
            </a:r>
          </a:p>
          <a:p>
            <a:r>
              <a:rPr lang="en-IN" sz="2600" dirty="0">
                <a:solidFill>
                  <a:schemeClr val="tx1"/>
                </a:solidFill>
                <a:latin typeface="+mj-lt"/>
              </a:rPr>
              <a:t>Cartilage grafts have certain </a:t>
            </a:r>
            <a:r>
              <a:rPr lang="en-IN" sz="2600" b="1" dirty="0" smtClean="0">
                <a:solidFill>
                  <a:srgbClr val="990033"/>
                </a:solidFill>
                <a:latin typeface="+mj-lt"/>
              </a:rPr>
              <a:t>Advantages </a:t>
            </a:r>
            <a:r>
              <a:rPr lang="en-IN" sz="2600" b="1" dirty="0">
                <a:solidFill>
                  <a:srgbClr val="990033"/>
                </a:solidFill>
                <a:latin typeface="+mj-lt"/>
              </a:rPr>
              <a:t>over bone </a:t>
            </a:r>
            <a:r>
              <a:rPr lang="en-IN" sz="2600" dirty="0">
                <a:solidFill>
                  <a:schemeClr val="tx1"/>
                </a:solidFill>
                <a:latin typeface="+mj-lt"/>
              </a:rPr>
              <a:t>grafts. </a:t>
            </a:r>
          </a:p>
          <a:p>
            <a:r>
              <a:rPr lang="en-IN" sz="2600" dirty="0">
                <a:solidFill>
                  <a:schemeClr val="tx1"/>
                </a:solidFill>
                <a:latin typeface="+mj-lt"/>
              </a:rPr>
              <a:t>Cartilage has a much </a:t>
            </a:r>
            <a:r>
              <a:rPr lang="en-IN" sz="2600" b="1" dirty="0">
                <a:solidFill>
                  <a:srgbClr val="990033"/>
                </a:solidFill>
                <a:latin typeface="+mj-lt"/>
              </a:rPr>
              <a:t>lower absorption rate than bone </a:t>
            </a:r>
            <a:r>
              <a:rPr lang="en-IN" sz="2600" dirty="0">
                <a:solidFill>
                  <a:schemeClr val="tx1"/>
                </a:solidFill>
                <a:latin typeface="+mj-lt"/>
              </a:rPr>
              <a:t>because cartilage survives without a vascular supply.</a:t>
            </a:r>
          </a:p>
          <a:p>
            <a:r>
              <a:rPr lang="en-IN" sz="2600" dirty="0">
                <a:solidFill>
                  <a:schemeClr val="tx1"/>
                </a:solidFill>
                <a:latin typeface="+mj-lt"/>
              </a:rPr>
              <a:t>Cartilage is also quite </a:t>
            </a:r>
            <a:r>
              <a:rPr lang="en-IN" sz="2600" b="1" dirty="0">
                <a:solidFill>
                  <a:srgbClr val="990033"/>
                </a:solidFill>
                <a:latin typeface="+mj-lt"/>
              </a:rPr>
              <a:t>easy to shape</a:t>
            </a:r>
            <a:r>
              <a:rPr lang="en-IN" sz="2600" dirty="0">
                <a:solidFill>
                  <a:schemeClr val="tx1"/>
                </a:solidFill>
                <a:latin typeface="+mj-lt"/>
              </a:rPr>
              <a:t>.</a:t>
            </a:r>
          </a:p>
          <a:p>
            <a:endParaRPr lang="en-IN" sz="2400" dirty="0" smtClean="0">
              <a:solidFill>
                <a:schemeClr val="tx1"/>
              </a:solidFill>
              <a:latin typeface="+mj-lt"/>
            </a:endParaRPr>
          </a:p>
          <a:p>
            <a:endParaRPr lang="en-IN" dirty="0"/>
          </a:p>
        </p:txBody>
      </p:sp>
    </p:spTree>
    <p:extLst>
      <p:ext uri="{BB962C8B-B14F-4D97-AF65-F5344CB8AC3E}">
        <p14:creationId xmlns="" xmlns:p14="http://schemas.microsoft.com/office/powerpoint/2010/main" val="7495191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4600" y="1295400"/>
            <a:ext cx="438355" cy="924475"/>
          </a:xfrm>
        </p:spPr>
        <p:txBody>
          <a:bodyPr/>
          <a:lstStyle/>
          <a:p>
            <a:endParaRPr lang="en-IN" dirty="0"/>
          </a:p>
        </p:txBody>
      </p:sp>
      <p:sp>
        <p:nvSpPr>
          <p:cNvPr id="3" name="Content Placeholder 2"/>
          <p:cNvSpPr>
            <a:spLocks noGrp="1"/>
          </p:cNvSpPr>
          <p:nvPr>
            <p:ph idx="1"/>
          </p:nvPr>
        </p:nvSpPr>
        <p:spPr>
          <a:xfrm>
            <a:off x="381000" y="443949"/>
            <a:ext cx="8305800" cy="6400799"/>
          </a:xfrm>
        </p:spPr>
        <p:txBody>
          <a:bodyPr>
            <a:normAutofit fontScale="92500" lnSpcReduction="20000"/>
          </a:bodyPr>
          <a:lstStyle/>
          <a:p>
            <a:pPr marL="0" indent="0">
              <a:buNone/>
            </a:pPr>
            <a:r>
              <a:rPr lang="en-IN" sz="2800" b="1" dirty="0" smtClean="0">
                <a:solidFill>
                  <a:srgbClr val="FF0000"/>
                </a:solidFill>
                <a:latin typeface="+mj-lt"/>
              </a:rPr>
              <a:t>Fascia</a:t>
            </a:r>
            <a:r>
              <a:rPr lang="en-IN" sz="2800" dirty="0" smtClean="0">
                <a:latin typeface="+mj-lt"/>
              </a:rPr>
              <a:t> </a:t>
            </a:r>
          </a:p>
          <a:p>
            <a:r>
              <a:rPr lang="en-IN" sz="2400" dirty="0" smtClean="0">
                <a:solidFill>
                  <a:schemeClr val="tx1"/>
                </a:solidFill>
                <a:latin typeface="+mj-lt"/>
              </a:rPr>
              <a:t>In </a:t>
            </a:r>
            <a:r>
              <a:rPr lang="en-IN" sz="2400" dirty="0">
                <a:solidFill>
                  <a:schemeClr val="tx1"/>
                </a:solidFill>
                <a:latin typeface="+mj-lt"/>
              </a:rPr>
              <a:t>nasal surgery, </a:t>
            </a:r>
            <a:r>
              <a:rPr lang="en-IN" sz="2400" dirty="0" smtClean="0">
                <a:solidFill>
                  <a:schemeClr val="tx1"/>
                </a:solidFill>
                <a:latin typeface="+mj-lt"/>
              </a:rPr>
              <a:t>fascia is </a:t>
            </a:r>
            <a:r>
              <a:rPr lang="en-IN" sz="2400" dirty="0">
                <a:solidFill>
                  <a:schemeClr val="tx1"/>
                </a:solidFill>
                <a:latin typeface="+mj-lt"/>
              </a:rPr>
              <a:t>often used to </a:t>
            </a:r>
            <a:r>
              <a:rPr lang="en-IN" sz="2400" b="1" dirty="0">
                <a:solidFill>
                  <a:srgbClr val="990033"/>
                </a:solidFill>
                <a:latin typeface="+mj-lt"/>
              </a:rPr>
              <a:t>correct minor contour defects </a:t>
            </a:r>
            <a:r>
              <a:rPr lang="en-IN" sz="2400" dirty="0" smtClean="0">
                <a:solidFill>
                  <a:schemeClr val="tx1"/>
                </a:solidFill>
                <a:latin typeface="+mj-lt"/>
              </a:rPr>
              <a:t>and to </a:t>
            </a:r>
            <a:r>
              <a:rPr lang="en-IN" sz="2400" dirty="0">
                <a:solidFill>
                  <a:schemeClr val="tx1"/>
                </a:solidFill>
                <a:latin typeface="+mj-lt"/>
              </a:rPr>
              <a:t>augment contour irregularities. </a:t>
            </a:r>
            <a:endParaRPr lang="en-IN" sz="2400" dirty="0" smtClean="0">
              <a:solidFill>
                <a:schemeClr val="tx1"/>
              </a:solidFill>
              <a:latin typeface="+mj-lt"/>
            </a:endParaRPr>
          </a:p>
          <a:p>
            <a:r>
              <a:rPr lang="en-IN" sz="2400" dirty="0" smtClean="0">
                <a:solidFill>
                  <a:schemeClr val="tx1"/>
                </a:solidFill>
                <a:latin typeface="+mj-lt"/>
              </a:rPr>
              <a:t>Although </a:t>
            </a:r>
            <a:r>
              <a:rPr lang="en-IN" sz="2400" dirty="0" err="1" smtClean="0">
                <a:solidFill>
                  <a:schemeClr val="tx1"/>
                </a:solidFill>
                <a:latin typeface="+mj-lt"/>
              </a:rPr>
              <a:t>fascial</a:t>
            </a:r>
            <a:r>
              <a:rPr lang="en-IN" sz="2400" dirty="0">
                <a:solidFill>
                  <a:schemeClr val="tx1"/>
                </a:solidFill>
                <a:latin typeface="+mj-lt"/>
              </a:rPr>
              <a:t> </a:t>
            </a:r>
            <a:r>
              <a:rPr lang="en-IN" sz="2400" dirty="0" smtClean="0">
                <a:solidFill>
                  <a:schemeClr val="tx1"/>
                </a:solidFill>
                <a:latin typeface="+mj-lt"/>
              </a:rPr>
              <a:t>grafts </a:t>
            </a:r>
            <a:r>
              <a:rPr lang="en-IN" sz="2400" dirty="0">
                <a:solidFill>
                  <a:schemeClr val="tx1"/>
                </a:solidFill>
                <a:latin typeface="+mj-lt"/>
              </a:rPr>
              <a:t>have little </a:t>
            </a:r>
            <a:r>
              <a:rPr lang="en-IN" sz="2400" b="1" dirty="0" err="1">
                <a:solidFill>
                  <a:srgbClr val="990033"/>
                </a:solidFill>
                <a:latin typeface="+mj-lt"/>
              </a:rPr>
              <a:t>resorption</a:t>
            </a:r>
            <a:r>
              <a:rPr lang="en-IN" sz="2400" b="1" dirty="0">
                <a:solidFill>
                  <a:srgbClr val="990033"/>
                </a:solidFill>
                <a:latin typeface="+mj-lt"/>
              </a:rPr>
              <a:t>,</a:t>
            </a:r>
            <a:r>
              <a:rPr lang="en-IN" sz="2400" dirty="0">
                <a:solidFill>
                  <a:schemeClr val="tx1"/>
                </a:solidFill>
                <a:latin typeface="+mj-lt"/>
              </a:rPr>
              <a:t> they do compact </a:t>
            </a:r>
            <a:r>
              <a:rPr lang="en-IN" sz="2400" dirty="0" smtClean="0">
                <a:solidFill>
                  <a:schemeClr val="tx1"/>
                </a:solidFill>
                <a:latin typeface="+mj-lt"/>
              </a:rPr>
              <a:t>and condense</a:t>
            </a:r>
            <a:r>
              <a:rPr lang="en-IN" sz="2400" dirty="0">
                <a:solidFill>
                  <a:schemeClr val="tx1"/>
                </a:solidFill>
                <a:latin typeface="+mj-lt"/>
              </a:rPr>
              <a:t>. </a:t>
            </a:r>
            <a:endParaRPr lang="en-IN" sz="2400" dirty="0" smtClean="0">
              <a:solidFill>
                <a:schemeClr val="tx1"/>
              </a:solidFill>
              <a:latin typeface="+mj-lt"/>
            </a:endParaRPr>
          </a:p>
          <a:p>
            <a:r>
              <a:rPr lang="en-IN" sz="2400" dirty="0" smtClean="0">
                <a:solidFill>
                  <a:schemeClr val="tx1"/>
                </a:solidFill>
                <a:latin typeface="+mj-lt"/>
              </a:rPr>
              <a:t>Therefore </a:t>
            </a:r>
            <a:r>
              <a:rPr lang="en-IN" sz="2400" dirty="0">
                <a:solidFill>
                  <a:schemeClr val="tx1"/>
                </a:solidFill>
                <a:latin typeface="+mj-lt"/>
              </a:rPr>
              <a:t>defects should be </a:t>
            </a:r>
            <a:r>
              <a:rPr lang="en-IN" sz="2400" b="1" dirty="0" smtClean="0">
                <a:solidFill>
                  <a:srgbClr val="990033"/>
                </a:solidFill>
                <a:latin typeface="+mj-lt"/>
              </a:rPr>
              <a:t>overcorrected</a:t>
            </a:r>
            <a:r>
              <a:rPr lang="en-IN" sz="2400" dirty="0" smtClean="0">
                <a:solidFill>
                  <a:schemeClr val="tx1"/>
                </a:solidFill>
                <a:latin typeface="+mj-lt"/>
              </a:rPr>
              <a:t> at </a:t>
            </a:r>
            <a:r>
              <a:rPr lang="en-IN" sz="2400" dirty="0">
                <a:solidFill>
                  <a:schemeClr val="tx1"/>
                </a:solidFill>
                <a:latin typeface="+mj-lt"/>
              </a:rPr>
              <a:t>least 20 percent</a:t>
            </a:r>
            <a:r>
              <a:rPr lang="en-IN" sz="2400" dirty="0" smtClean="0">
                <a:solidFill>
                  <a:schemeClr val="tx1"/>
                </a:solidFill>
                <a:latin typeface="+mj-lt"/>
              </a:rPr>
              <a:t> </a:t>
            </a:r>
            <a:r>
              <a:rPr lang="en-IN" sz="2400" dirty="0" err="1">
                <a:solidFill>
                  <a:schemeClr val="tx1"/>
                </a:solidFill>
                <a:latin typeface="+mj-lt"/>
              </a:rPr>
              <a:t>f</a:t>
            </a:r>
            <a:r>
              <a:rPr lang="en-IN" sz="2400" dirty="0" err="1" smtClean="0">
                <a:solidFill>
                  <a:schemeClr val="tx1"/>
                </a:solidFill>
                <a:latin typeface="+mj-lt"/>
              </a:rPr>
              <a:t>ascial</a:t>
            </a:r>
            <a:r>
              <a:rPr lang="en-IN" sz="2400" dirty="0" smtClean="0">
                <a:solidFill>
                  <a:schemeClr val="tx1"/>
                </a:solidFill>
                <a:latin typeface="+mj-lt"/>
              </a:rPr>
              <a:t> </a:t>
            </a:r>
            <a:r>
              <a:rPr lang="en-IN" sz="2400" dirty="0">
                <a:solidFill>
                  <a:schemeClr val="tx1"/>
                </a:solidFill>
                <a:latin typeface="+mj-lt"/>
              </a:rPr>
              <a:t>grafts do not encapsulate and are </a:t>
            </a:r>
            <a:r>
              <a:rPr lang="en-IN" sz="2400" dirty="0" smtClean="0">
                <a:solidFill>
                  <a:schemeClr val="tx1"/>
                </a:solidFill>
                <a:latin typeface="+mj-lt"/>
              </a:rPr>
              <a:t>useful when </a:t>
            </a:r>
            <a:r>
              <a:rPr lang="en-IN" sz="2400" dirty="0">
                <a:solidFill>
                  <a:schemeClr val="tx1"/>
                </a:solidFill>
                <a:latin typeface="+mj-lt"/>
              </a:rPr>
              <a:t>a cartilage graft might show beneath </a:t>
            </a:r>
            <a:r>
              <a:rPr lang="en-IN" sz="2400" dirty="0" smtClean="0">
                <a:solidFill>
                  <a:schemeClr val="tx1"/>
                </a:solidFill>
                <a:latin typeface="+mj-lt"/>
              </a:rPr>
              <a:t>thin skin.</a:t>
            </a:r>
          </a:p>
          <a:p>
            <a:r>
              <a:rPr lang="en-IN" sz="2200" b="1" dirty="0" smtClean="0">
                <a:solidFill>
                  <a:srgbClr val="990033"/>
                </a:solidFill>
                <a:latin typeface="+mj-lt"/>
              </a:rPr>
              <a:t>Deep Temporal Fascia </a:t>
            </a:r>
            <a:r>
              <a:rPr lang="en-IN" sz="2400" dirty="0" smtClean="0">
                <a:solidFill>
                  <a:schemeClr val="tx1"/>
                </a:solidFill>
                <a:latin typeface="+mj-lt"/>
              </a:rPr>
              <a:t>is used exclusively due to its thickness and long term survival. </a:t>
            </a:r>
          </a:p>
          <a:p>
            <a:pPr marL="0" indent="0">
              <a:buNone/>
            </a:pPr>
            <a:r>
              <a:rPr lang="en-IN" sz="2800" b="1" dirty="0">
                <a:solidFill>
                  <a:srgbClr val="FF0000"/>
                </a:solidFill>
                <a:latin typeface="+mj-lt"/>
              </a:rPr>
              <a:t>Dermis</a:t>
            </a:r>
          </a:p>
          <a:p>
            <a:r>
              <a:rPr lang="en-IN" sz="2400" dirty="0">
                <a:solidFill>
                  <a:schemeClr val="tx1"/>
                </a:solidFill>
                <a:latin typeface="+mj-lt"/>
              </a:rPr>
              <a:t>They are </a:t>
            </a:r>
            <a:r>
              <a:rPr lang="en-IN" sz="2400" b="1" dirty="0">
                <a:solidFill>
                  <a:srgbClr val="990033"/>
                </a:solidFill>
                <a:latin typeface="+mj-lt"/>
              </a:rPr>
              <a:t>not as frequently used </a:t>
            </a:r>
            <a:r>
              <a:rPr lang="en-IN" sz="2400" dirty="0">
                <a:solidFill>
                  <a:schemeClr val="tx1"/>
                </a:solidFill>
                <a:latin typeface="+mj-lt"/>
              </a:rPr>
              <a:t>because they are less predictable than other grafts in terms of </a:t>
            </a:r>
            <a:r>
              <a:rPr lang="en-IN" sz="2400" dirty="0" err="1">
                <a:solidFill>
                  <a:schemeClr val="tx1"/>
                </a:solidFill>
                <a:latin typeface="+mj-lt"/>
              </a:rPr>
              <a:t>resorption</a:t>
            </a:r>
            <a:r>
              <a:rPr lang="en-IN" sz="2400" dirty="0">
                <a:solidFill>
                  <a:schemeClr val="tx1"/>
                </a:solidFill>
                <a:latin typeface="+mj-lt"/>
              </a:rPr>
              <a:t>.</a:t>
            </a:r>
          </a:p>
          <a:p>
            <a:r>
              <a:rPr lang="en-IN" sz="2400" dirty="0">
                <a:solidFill>
                  <a:schemeClr val="tx1"/>
                </a:solidFill>
                <a:latin typeface="+mj-lt"/>
              </a:rPr>
              <a:t>Dermal grafts are harvested by taking skin as a full-thickness graft from a non-</a:t>
            </a:r>
            <a:r>
              <a:rPr lang="en-IN" sz="2400" dirty="0" err="1">
                <a:solidFill>
                  <a:schemeClr val="tx1"/>
                </a:solidFill>
                <a:latin typeface="+mj-lt"/>
              </a:rPr>
              <a:t>hairbearing</a:t>
            </a:r>
            <a:r>
              <a:rPr lang="en-IN" sz="2400" dirty="0">
                <a:solidFill>
                  <a:schemeClr val="tx1"/>
                </a:solidFill>
                <a:latin typeface="+mj-lt"/>
              </a:rPr>
              <a:t> area</a:t>
            </a:r>
          </a:p>
          <a:p>
            <a:r>
              <a:rPr lang="en-IN" sz="2400" dirty="0">
                <a:solidFill>
                  <a:schemeClr val="tx1"/>
                </a:solidFill>
                <a:latin typeface="+mj-lt"/>
              </a:rPr>
              <a:t>The fat and epidermis are both removed and the dermis grafted</a:t>
            </a:r>
            <a:endParaRPr lang="en-IN" sz="2400" dirty="0" smtClean="0">
              <a:solidFill>
                <a:schemeClr val="tx1"/>
              </a:solidFill>
              <a:latin typeface="+mj-lt"/>
            </a:endParaRPr>
          </a:p>
          <a:p>
            <a:endParaRPr lang="en-IN" sz="2400" dirty="0">
              <a:solidFill>
                <a:schemeClr val="tx1"/>
              </a:solidFill>
              <a:latin typeface="+mj-lt"/>
            </a:endParaRPr>
          </a:p>
        </p:txBody>
      </p:sp>
    </p:spTree>
    <p:extLst>
      <p:ext uri="{BB962C8B-B14F-4D97-AF65-F5344CB8AC3E}">
        <p14:creationId xmlns="" xmlns:p14="http://schemas.microsoft.com/office/powerpoint/2010/main" val="19476795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0" y="990600"/>
            <a:ext cx="1200355" cy="924475"/>
          </a:xfrm>
        </p:spPr>
        <p:txBody>
          <a:bodyPr/>
          <a:lstStyle/>
          <a:p>
            <a:endParaRPr lang="en-IN" dirty="0"/>
          </a:p>
        </p:txBody>
      </p:sp>
      <p:sp>
        <p:nvSpPr>
          <p:cNvPr id="3" name="Content Placeholder 2"/>
          <p:cNvSpPr>
            <a:spLocks noGrp="1"/>
          </p:cNvSpPr>
          <p:nvPr>
            <p:ph idx="1"/>
          </p:nvPr>
        </p:nvSpPr>
        <p:spPr>
          <a:xfrm>
            <a:off x="533400" y="609600"/>
            <a:ext cx="7125112" cy="5791200"/>
          </a:xfrm>
        </p:spPr>
        <p:txBody>
          <a:bodyPr>
            <a:normAutofit/>
          </a:bodyPr>
          <a:lstStyle/>
          <a:p>
            <a:pPr marL="0" indent="0">
              <a:buNone/>
            </a:pPr>
            <a:r>
              <a:rPr lang="en-IN" sz="2800" b="1" dirty="0" err="1" smtClean="0">
                <a:solidFill>
                  <a:srgbClr val="FF0000"/>
                </a:solidFill>
                <a:latin typeface="+mj-lt"/>
              </a:rPr>
              <a:t>Alloplast</a:t>
            </a:r>
            <a:endParaRPr lang="en-IN" sz="2800" b="1" dirty="0" smtClean="0">
              <a:solidFill>
                <a:srgbClr val="FF0000"/>
              </a:solidFill>
              <a:latin typeface="+mj-lt"/>
            </a:endParaRPr>
          </a:p>
          <a:p>
            <a:r>
              <a:rPr lang="en-IN" sz="2400" dirty="0">
                <a:solidFill>
                  <a:schemeClr val="tx1"/>
                </a:solidFill>
                <a:latin typeface="+mj-lt"/>
              </a:rPr>
              <a:t>Alloplastic materials are used in nasal surgery, </a:t>
            </a:r>
            <a:r>
              <a:rPr lang="en-IN" sz="2400" dirty="0" smtClean="0">
                <a:solidFill>
                  <a:schemeClr val="tx1"/>
                </a:solidFill>
                <a:latin typeface="+mj-lt"/>
              </a:rPr>
              <a:t>although they </a:t>
            </a:r>
            <a:r>
              <a:rPr lang="en-IN" sz="2400" dirty="0">
                <a:solidFill>
                  <a:schemeClr val="tx1"/>
                </a:solidFill>
                <a:latin typeface="+mj-lt"/>
              </a:rPr>
              <a:t>are </a:t>
            </a:r>
            <a:r>
              <a:rPr lang="en-IN" sz="2400" b="1" dirty="0">
                <a:solidFill>
                  <a:srgbClr val="990033"/>
                </a:solidFill>
                <a:latin typeface="+mj-lt"/>
              </a:rPr>
              <a:t>not preferred </a:t>
            </a:r>
            <a:r>
              <a:rPr lang="en-IN" sz="2400" dirty="0">
                <a:solidFill>
                  <a:schemeClr val="tx1"/>
                </a:solidFill>
                <a:latin typeface="+mj-lt"/>
              </a:rPr>
              <a:t>because of </a:t>
            </a:r>
            <a:r>
              <a:rPr lang="en-IN" sz="2400" dirty="0" smtClean="0">
                <a:solidFill>
                  <a:schemeClr val="tx1"/>
                </a:solidFill>
                <a:latin typeface="+mj-lt"/>
              </a:rPr>
              <a:t>the abundance </a:t>
            </a:r>
            <a:r>
              <a:rPr lang="en-IN" sz="2400" dirty="0">
                <a:solidFill>
                  <a:schemeClr val="tx1"/>
                </a:solidFill>
                <a:latin typeface="+mj-lt"/>
              </a:rPr>
              <a:t>of autogenous material that can be </a:t>
            </a:r>
            <a:r>
              <a:rPr lang="en-IN" sz="2400" dirty="0" smtClean="0">
                <a:solidFill>
                  <a:schemeClr val="tx1"/>
                </a:solidFill>
                <a:latin typeface="+mj-lt"/>
              </a:rPr>
              <a:t>harvested with </a:t>
            </a:r>
            <a:r>
              <a:rPr lang="en-IN" sz="2400" dirty="0">
                <a:solidFill>
                  <a:schemeClr val="tx1"/>
                </a:solidFill>
                <a:latin typeface="+mj-lt"/>
              </a:rPr>
              <a:t>minimal morbidity. </a:t>
            </a:r>
            <a:endParaRPr lang="en-IN" sz="2400" dirty="0" smtClean="0">
              <a:solidFill>
                <a:schemeClr val="tx1"/>
              </a:solidFill>
              <a:latin typeface="+mj-lt"/>
            </a:endParaRPr>
          </a:p>
          <a:p>
            <a:r>
              <a:rPr lang="en-IN" sz="2400" dirty="0">
                <a:solidFill>
                  <a:schemeClr val="tx1"/>
                </a:solidFill>
                <a:latin typeface="+mj-lt"/>
              </a:rPr>
              <a:t>Alloplastic implants have a significant rate of </a:t>
            </a:r>
            <a:r>
              <a:rPr lang="en-IN" sz="2400" b="1" dirty="0" smtClean="0">
                <a:solidFill>
                  <a:srgbClr val="990033"/>
                </a:solidFill>
                <a:latin typeface="+mj-lt"/>
              </a:rPr>
              <a:t>extrusion and </a:t>
            </a:r>
            <a:r>
              <a:rPr lang="en-IN" sz="2400" b="1" dirty="0">
                <a:solidFill>
                  <a:srgbClr val="990033"/>
                </a:solidFill>
                <a:latin typeface="+mj-lt"/>
              </a:rPr>
              <a:t>infection</a:t>
            </a:r>
            <a:r>
              <a:rPr lang="en-IN" sz="2400" dirty="0">
                <a:solidFill>
                  <a:schemeClr val="tx1"/>
                </a:solidFill>
                <a:latin typeface="+mj-lt"/>
              </a:rPr>
              <a:t>, possibly due to the </a:t>
            </a:r>
            <a:r>
              <a:rPr lang="en-IN" sz="2400" dirty="0" smtClean="0">
                <a:solidFill>
                  <a:schemeClr val="tx1"/>
                </a:solidFill>
                <a:latin typeface="+mj-lt"/>
              </a:rPr>
              <a:t>constant trauma </a:t>
            </a:r>
            <a:r>
              <a:rPr lang="en-IN" sz="2400" dirty="0">
                <a:solidFill>
                  <a:schemeClr val="tx1"/>
                </a:solidFill>
                <a:latin typeface="+mj-lt"/>
              </a:rPr>
              <a:t>and rubbing to which the nose and </a:t>
            </a:r>
            <a:r>
              <a:rPr lang="en-IN" sz="2400" dirty="0" err="1" smtClean="0">
                <a:solidFill>
                  <a:schemeClr val="tx1"/>
                </a:solidFill>
                <a:latin typeface="+mj-lt"/>
              </a:rPr>
              <a:t>midface</a:t>
            </a:r>
            <a:r>
              <a:rPr lang="en-IN" sz="2400" dirty="0" smtClean="0">
                <a:solidFill>
                  <a:schemeClr val="tx1"/>
                </a:solidFill>
                <a:latin typeface="+mj-lt"/>
              </a:rPr>
              <a:t> are </a:t>
            </a:r>
            <a:r>
              <a:rPr lang="en-IN" sz="2400" dirty="0">
                <a:solidFill>
                  <a:schemeClr val="tx1"/>
                </a:solidFill>
                <a:latin typeface="+mj-lt"/>
              </a:rPr>
              <a:t>constantly </a:t>
            </a:r>
            <a:r>
              <a:rPr lang="en-IN" sz="2400" dirty="0" smtClean="0">
                <a:solidFill>
                  <a:schemeClr val="tx1"/>
                </a:solidFill>
                <a:latin typeface="+mj-lt"/>
              </a:rPr>
              <a:t>subjected. </a:t>
            </a:r>
            <a:endParaRPr lang="en-IN" sz="2400" dirty="0">
              <a:solidFill>
                <a:schemeClr val="tx1"/>
              </a:solidFill>
              <a:latin typeface="+mj-lt"/>
            </a:endParaRPr>
          </a:p>
          <a:p>
            <a:r>
              <a:rPr lang="en-IN" sz="2400" dirty="0" smtClean="0">
                <a:solidFill>
                  <a:schemeClr val="tx1"/>
                </a:solidFill>
                <a:latin typeface="+mj-lt"/>
              </a:rPr>
              <a:t>More </a:t>
            </a:r>
            <a:r>
              <a:rPr lang="en-IN" sz="2400" dirty="0">
                <a:solidFill>
                  <a:schemeClr val="tx1"/>
                </a:solidFill>
                <a:latin typeface="+mj-lt"/>
              </a:rPr>
              <a:t>successful use in nasal surgery in </a:t>
            </a:r>
            <a:r>
              <a:rPr lang="en-IN" sz="2400" b="1" dirty="0" smtClean="0">
                <a:solidFill>
                  <a:srgbClr val="990033"/>
                </a:solidFill>
                <a:latin typeface="+mj-lt"/>
              </a:rPr>
              <a:t>non- Caucasians</a:t>
            </a:r>
            <a:r>
              <a:rPr lang="en-IN" sz="2400" dirty="0" smtClean="0">
                <a:solidFill>
                  <a:schemeClr val="tx1"/>
                </a:solidFill>
                <a:latin typeface="+mj-lt"/>
              </a:rPr>
              <a:t> </a:t>
            </a:r>
            <a:r>
              <a:rPr lang="en-IN" sz="2400" dirty="0">
                <a:solidFill>
                  <a:schemeClr val="tx1"/>
                </a:solidFill>
                <a:latin typeface="+mj-lt"/>
              </a:rPr>
              <a:t>than Caucasians, possibly because </a:t>
            </a:r>
            <a:r>
              <a:rPr lang="en-IN" sz="2400" dirty="0" smtClean="0">
                <a:solidFill>
                  <a:schemeClr val="tx1"/>
                </a:solidFill>
                <a:latin typeface="+mj-lt"/>
              </a:rPr>
              <a:t>the thicker </a:t>
            </a:r>
            <a:r>
              <a:rPr lang="en-IN" sz="2400" dirty="0">
                <a:solidFill>
                  <a:schemeClr val="tx1"/>
                </a:solidFill>
                <a:latin typeface="+mj-lt"/>
              </a:rPr>
              <a:t>skin in the former provides better </a:t>
            </a:r>
            <a:r>
              <a:rPr lang="en-IN" sz="2400" dirty="0" smtClean="0">
                <a:solidFill>
                  <a:schemeClr val="tx1"/>
                </a:solidFill>
                <a:latin typeface="+mj-lt"/>
              </a:rPr>
              <a:t>protection against trauma</a:t>
            </a:r>
          </a:p>
          <a:p>
            <a:endParaRPr lang="en-IN" dirty="0" smtClean="0"/>
          </a:p>
        </p:txBody>
      </p:sp>
    </p:spTree>
    <p:extLst>
      <p:ext uri="{BB962C8B-B14F-4D97-AF65-F5344CB8AC3E}">
        <p14:creationId xmlns="" xmlns:p14="http://schemas.microsoft.com/office/powerpoint/2010/main" val="32176101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125113" cy="924475"/>
          </a:xfrm>
        </p:spPr>
        <p:txBody>
          <a:bodyPr/>
          <a:lstStyle/>
          <a:p>
            <a:r>
              <a:rPr lang="en-IN" sz="3600" b="1" dirty="0">
                <a:solidFill>
                  <a:schemeClr val="tx1"/>
                </a:solidFill>
              </a:rPr>
              <a:t>Septal Harvest</a:t>
            </a:r>
            <a:endParaRPr lang="en-IN" sz="3600" dirty="0">
              <a:solidFill>
                <a:schemeClr val="tx1"/>
              </a:solidFill>
            </a:endParaRPr>
          </a:p>
        </p:txBody>
      </p:sp>
      <p:sp>
        <p:nvSpPr>
          <p:cNvPr id="3" name="Content Placeholder 2"/>
          <p:cNvSpPr>
            <a:spLocks noGrp="1"/>
          </p:cNvSpPr>
          <p:nvPr>
            <p:ph idx="1"/>
          </p:nvPr>
        </p:nvSpPr>
        <p:spPr>
          <a:xfrm>
            <a:off x="533400" y="1524000"/>
            <a:ext cx="8000999" cy="5105399"/>
          </a:xfrm>
        </p:spPr>
        <p:txBody>
          <a:bodyPr>
            <a:normAutofit/>
          </a:bodyPr>
          <a:lstStyle/>
          <a:p>
            <a:r>
              <a:rPr lang="en-IN" sz="2000" dirty="0">
                <a:solidFill>
                  <a:schemeClr val="tx1"/>
                </a:solidFill>
                <a:latin typeface="+mj-lt"/>
              </a:rPr>
              <a:t>Septal cartilage is the graft </a:t>
            </a:r>
            <a:r>
              <a:rPr lang="en-IN" sz="2000" b="1" dirty="0">
                <a:solidFill>
                  <a:srgbClr val="990033"/>
                </a:solidFill>
                <a:latin typeface="+mj-lt"/>
              </a:rPr>
              <a:t>material of choice </a:t>
            </a:r>
            <a:r>
              <a:rPr lang="en-IN" sz="2000" dirty="0">
                <a:solidFill>
                  <a:schemeClr val="tx1"/>
                </a:solidFill>
                <a:latin typeface="+mj-lt"/>
              </a:rPr>
              <a:t>because of its survival, strength, shaping, </a:t>
            </a:r>
            <a:r>
              <a:rPr lang="en-IN" sz="2000" dirty="0" smtClean="0">
                <a:solidFill>
                  <a:schemeClr val="tx1"/>
                </a:solidFill>
                <a:latin typeface="+mj-lt"/>
              </a:rPr>
              <a:t>and availability.</a:t>
            </a:r>
          </a:p>
          <a:p>
            <a:pPr marL="0" indent="0">
              <a:buNone/>
            </a:pPr>
            <a:r>
              <a:rPr lang="en-IN" sz="2800" b="1" dirty="0" smtClean="0">
                <a:solidFill>
                  <a:srgbClr val="FF0000"/>
                </a:solidFill>
                <a:latin typeface="+mj-lt"/>
              </a:rPr>
              <a:t>Technique</a:t>
            </a:r>
          </a:p>
          <a:p>
            <a:r>
              <a:rPr lang="en-IN" sz="2000" dirty="0">
                <a:solidFill>
                  <a:schemeClr val="tx1"/>
                </a:solidFill>
                <a:latin typeface="+mj-lt"/>
              </a:rPr>
              <a:t> In general, the amount of cartilage to be resected is determined by the types of grafts required </a:t>
            </a:r>
            <a:r>
              <a:rPr lang="en-IN" sz="2000" b="1" dirty="0">
                <a:solidFill>
                  <a:srgbClr val="990033"/>
                </a:solidFill>
                <a:latin typeface="+mj-lt"/>
              </a:rPr>
              <a:t>while preserving at least a 10 mm L-shape strut dorsally and caudally.</a:t>
            </a:r>
          </a:p>
          <a:p>
            <a:r>
              <a:rPr lang="en-IN" sz="2000" dirty="0">
                <a:solidFill>
                  <a:schemeClr val="tx1"/>
                </a:solidFill>
                <a:latin typeface="+mj-lt"/>
              </a:rPr>
              <a:t> Prior to the actual harvest, the following </a:t>
            </a:r>
            <a:r>
              <a:rPr lang="en-IN" sz="2000" b="1" dirty="0">
                <a:solidFill>
                  <a:srgbClr val="990033"/>
                </a:solidFill>
                <a:latin typeface="+mj-lt"/>
              </a:rPr>
              <a:t>3 things must be done</a:t>
            </a:r>
            <a:r>
              <a:rPr lang="en-IN" sz="2000" dirty="0">
                <a:solidFill>
                  <a:schemeClr val="tx1"/>
                </a:solidFill>
                <a:latin typeface="+mj-lt"/>
              </a:rPr>
              <a:t>: </a:t>
            </a:r>
          </a:p>
          <a:p>
            <a:pPr marL="0" indent="0">
              <a:buNone/>
            </a:pPr>
            <a:r>
              <a:rPr lang="en-IN" sz="2000" dirty="0">
                <a:solidFill>
                  <a:schemeClr val="tx1"/>
                </a:solidFill>
                <a:latin typeface="+mj-lt"/>
              </a:rPr>
              <a:t>1) the definitive dorsum and caudal septum established,</a:t>
            </a:r>
          </a:p>
          <a:p>
            <a:pPr marL="0" indent="0">
              <a:buNone/>
            </a:pPr>
            <a:r>
              <a:rPr lang="en-IN" sz="2000" dirty="0">
                <a:solidFill>
                  <a:schemeClr val="tx1"/>
                </a:solidFill>
                <a:latin typeface="+mj-lt"/>
              </a:rPr>
              <a:t>2) the mucosa elevated bilaterally back to the bony septum</a:t>
            </a:r>
          </a:p>
          <a:p>
            <a:pPr marL="0" indent="0">
              <a:buNone/>
            </a:pPr>
            <a:r>
              <a:rPr lang="en-IN" sz="2000" dirty="0">
                <a:solidFill>
                  <a:schemeClr val="tx1"/>
                </a:solidFill>
                <a:latin typeface="+mj-lt"/>
              </a:rPr>
              <a:t>3) the side with the </a:t>
            </a:r>
            <a:r>
              <a:rPr lang="en-IN" sz="2000" dirty="0" err="1">
                <a:solidFill>
                  <a:schemeClr val="tx1"/>
                </a:solidFill>
                <a:latin typeface="+mj-lt"/>
              </a:rPr>
              <a:t>septal</a:t>
            </a:r>
            <a:r>
              <a:rPr lang="en-IN" sz="2000" dirty="0">
                <a:solidFill>
                  <a:schemeClr val="tx1"/>
                </a:solidFill>
                <a:latin typeface="+mj-lt"/>
              </a:rPr>
              <a:t> spur identified which indicates the side with the </a:t>
            </a:r>
            <a:r>
              <a:rPr lang="en-IN" sz="2000" dirty="0" err="1">
                <a:solidFill>
                  <a:schemeClr val="tx1"/>
                </a:solidFill>
                <a:latin typeface="+mj-lt"/>
              </a:rPr>
              <a:t>septal</a:t>
            </a:r>
            <a:r>
              <a:rPr lang="en-IN" sz="2000" dirty="0">
                <a:solidFill>
                  <a:schemeClr val="tx1"/>
                </a:solidFill>
                <a:latin typeface="+mj-lt"/>
              </a:rPr>
              <a:t> extension</a:t>
            </a:r>
          </a:p>
          <a:p>
            <a:endParaRPr lang="en-IN" b="1" dirty="0"/>
          </a:p>
          <a:p>
            <a:endParaRPr lang="en-IN" dirty="0" smtClean="0"/>
          </a:p>
          <a:p>
            <a:endParaRPr lang="en-IN" dirty="0"/>
          </a:p>
        </p:txBody>
      </p:sp>
    </p:spTree>
    <p:extLst>
      <p:ext uri="{BB962C8B-B14F-4D97-AF65-F5344CB8AC3E}">
        <p14:creationId xmlns="" xmlns:p14="http://schemas.microsoft.com/office/powerpoint/2010/main" val="154852342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200" y="1066800"/>
            <a:ext cx="743155" cy="924475"/>
          </a:xfrm>
        </p:spPr>
        <p:txBody>
          <a:bodyPr/>
          <a:lstStyle/>
          <a:p>
            <a:endParaRPr lang="en-IN" dirty="0"/>
          </a:p>
        </p:txBody>
      </p:sp>
      <p:sp>
        <p:nvSpPr>
          <p:cNvPr id="3" name="Content Placeholder 2"/>
          <p:cNvSpPr>
            <a:spLocks noGrp="1"/>
          </p:cNvSpPr>
          <p:nvPr>
            <p:ph idx="1"/>
          </p:nvPr>
        </p:nvSpPr>
        <p:spPr>
          <a:xfrm>
            <a:off x="990600" y="762000"/>
            <a:ext cx="7125112" cy="5325398"/>
          </a:xfrm>
        </p:spPr>
        <p:txBody>
          <a:bodyPr>
            <a:noAutofit/>
          </a:bodyPr>
          <a:lstStyle/>
          <a:p>
            <a:r>
              <a:rPr lang="en-IN" sz="2400" dirty="0" smtClean="0">
                <a:solidFill>
                  <a:schemeClr val="tx1"/>
                </a:solidFill>
                <a:latin typeface="+mj-lt"/>
              </a:rPr>
              <a:t>At </a:t>
            </a:r>
            <a:r>
              <a:rPr lang="en-IN" sz="2400" dirty="0">
                <a:solidFill>
                  <a:schemeClr val="tx1"/>
                </a:solidFill>
                <a:latin typeface="+mj-lt"/>
              </a:rPr>
              <a:t>this point, the following </a:t>
            </a:r>
            <a:r>
              <a:rPr lang="en-IN" sz="2400" b="1" dirty="0">
                <a:solidFill>
                  <a:srgbClr val="990033"/>
                </a:solidFill>
                <a:latin typeface="+mj-lt"/>
              </a:rPr>
              <a:t>5 step </a:t>
            </a:r>
            <a:r>
              <a:rPr lang="en-IN" sz="2400" dirty="0" err="1">
                <a:solidFill>
                  <a:schemeClr val="tx1"/>
                </a:solidFill>
                <a:latin typeface="+mj-lt"/>
              </a:rPr>
              <a:t>septal</a:t>
            </a:r>
            <a:r>
              <a:rPr lang="en-IN" sz="2400" dirty="0">
                <a:solidFill>
                  <a:schemeClr val="tx1"/>
                </a:solidFill>
                <a:latin typeface="+mj-lt"/>
              </a:rPr>
              <a:t> harvest is done</a:t>
            </a:r>
            <a:r>
              <a:rPr lang="en-IN" sz="2400" dirty="0" smtClean="0">
                <a:solidFill>
                  <a:schemeClr val="tx1"/>
                </a:solidFill>
                <a:latin typeface="+mj-lt"/>
              </a:rPr>
              <a:t>:</a:t>
            </a:r>
          </a:p>
          <a:p>
            <a:pPr marL="0" indent="0">
              <a:buNone/>
            </a:pPr>
            <a:r>
              <a:rPr lang="en-IN" sz="2400" dirty="0">
                <a:solidFill>
                  <a:schemeClr val="tx1"/>
                </a:solidFill>
                <a:latin typeface="+mj-lt"/>
              </a:rPr>
              <a:t> </a:t>
            </a:r>
            <a:r>
              <a:rPr lang="en-IN" sz="2400" dirty="0" smtClean="0">
                <a:solidFill>
                  <a:schemeClr val="tx1"/>
                </a:solidFill>
                <a:latin typeface="+mj-lt"/>
              </a:rPr>
              <a:t>     1</a:t>
            </a:r>
            <a:r>
              <a:rPr lang="en-IN" sz="2400" dirty="0">
                <a:solidFill>
                  <a:schemeClr val="tx1"/>
                </a:solidFill>
                <a:latin typeface="+mj-lt"/>
              </a:rPr>
              <a:t>) </a:t>
            </a:r>
            <a:r>
              <a:rPr lang="en-IN" sz="2400" b="1" dirty="0">
                <a:solidFill>
                  <a:srgbClr val="990033"/>
                </a:solidFill>
                <a:latin typeface="+mj-lt"/>
              </a:rPr>
              <a:t>Dorsal incision </a:t>
            </a:r>
            <a:r>
              <a:rPr lang="en-IN" sz="2400" dirty="0">
                <a:solidFill>
                  <a:schemeClr val="tx1"/>
                </a:solidFill>
                <a:latin typeface="+mj-lt"/>
              </a:rPr>
              <a:t>10mm below and parallel to the dorsal septum,</a:t>
            </a:r>
          </a:p>
          <a:p>
            <a:pPr marL="0" indent="0">
              <a:buNone/>
            </a:pPr>
            <a:r>
              <a:rPr lang="en-IN" sz="2400" dirty="0" smtClean="0">
                <a:solidFill>
                  <a:schemeClr val="tx1"/>
                </a:solidFill>
                <a:latin typeface="+mj-lt"/>
              </a:rPr>
              <a:t>      2</a:t>
            </a:r>
            <a:r>
              <a:rPr lang="en-IN" sz="2400" dirty="0">
                <a:solidFill>
                  <a:schemeClr val="tx1"/>
                </a:solidFill>
                <a:latin typeface="+mj-lt"/>
              </a:rPr>
              <a:t>) </a:t>
            </a:r>
            <a:r>
              <a:rPr lang="en-IN" sz="2400" b="1" dirty="0">
                <a:solidFill>
                  <a:srgbClr val="990033"/>
                </a:solidFill>
                <a:latin typeface="+mj-lt"/>
              </a:rPr>
              <a:t>Caudal incision </a:t>
            </a:r>
            <a:r>
              <a:rPr lang="en-IN" sz="2400" dirty="0">
                <a:solidFill>
                  <a:schemeClr val="tx1"/>
                </a:solidFill>
                <a:latin typeface="+mj-lt"/>
              </a:rPr>
              <a:t>10mm back and parallel to the caudal septum,</a:t>
            </a:r>
          </a:p>
          <a:p>
            <a:pPr marL="0" indent="0">
              <a:buNone/>
            </a:pPr>
            <a:r>
              <a:rPr lang="en-IN" sz="2400" dirty="0" smtClean="0">
                <a:solidFill>
                  <a:schemeClr val="tx1"/>
                </a:solidFill>
                <a:latin typeface="+mj-lt"/>
              </a:rPr>
              <a:t>      3</a:t>
            </a:r>
            <a:r>
              <a:rPr lang="en-IN" sz="2400" dirty="0">
                <a:solidFill>
                  <a:schemeClr val="tx1"/>
                </a:solidFill>
                <a:latin typeface="+mj-lt"/>
              </a:rPr>
              <a:t>) </a:t>
            </a:r>
            <a:r>
              <a:rPr lang="en-IN" sz="2400" b="1" dirty="0">
                <a:solidFill>
                  <a:srgbClr val="990033"/>
                </a:solidFill>
                <a:latin typeface="+mj-lt"/>
              </a:rPr>
              <a:t>Posterior dissection </a:t>
            </a:r>
            <a:r>
              <a:rPr lang="en-IN" sz="2400" dirty="0">
                <a:solidFill>
                  <a:schemeClr val="tx1"/>
                </a:solidFill>
                <a:latin typeface="+mj-lt"/>
              </a:rPr>
              <a:t>of the septum out of the </a:t>
            </a:r>
            <a:r>
              <a:rPr lang="en-IN" sz="2400" dirty="0" err="1">
                <a:solidFill>
                  <a:schemeClr val="tx1"/>
                </a:solidFill>
                <a:latin typeface="+mj-lt"/>
              </a:rPr>
              <a:t>vomerine</a:t>
            </a:r>
            <a:r>
              <a:rPr lang="en-IN" sz="2400" dirty="0">
                <a:solidFill>
                  <a:schemeClr val="tx1"/>
                </a:solidFill>
                <a:latin typeface="+mj-lt"/>
              </a:rPr>
              <a:t> groove,</a:t>
            </a:r>
          </a:p>
          <a:p>
            <a:pPr marL="0" indent="0">
              <a:buNone/>
            </a:pPr>
            <a:r>
              <a:rPr lang="en-IN" sz="2400" dirty="0" smtClean="0">
                <a:solidFill>
                  <a:schemeClr val="tx1"/>
                </a:solidFill>
                <a:latin typeface="+mj-lt"/>
              </a:rPr>
              <a:t>      4</a:t>
            </a:r>
            <a:r>
              <a:rPr lang="en-IN" sz="2400" dirty="0">
                <a:solidFill>
                  <a:schemeClr val="tx1"/>
                </a:solidFill>
                <a:latin typeface="+mj-lt"/>
              </a:rPr>
              <a:t>) A downward “</a:t>
            </a:r>
            <a:r>
              <a:rPr lang="en-IN" sz="2400" b="1" dirty="0">
                <a:solidFill>
                  <a:srgbClr val="990033"/>
                </a:solidFill>
                <a:latin typeface="+mj-lt"/>
              </a:rPr>
              <a:t>push” disarticulation </a:t>
            </a:r>
            <a:r>
              <a:rPr lang="en-IN" sz="2400" dirty="0">
                <a:solidFill>
                  <a:schemeClr val="tx1"/>
                </a:solidFill>
                <a:latin typeface="+mj-lt"/>
              </a:rPr>
              <a:t>of the cartilaginous septum from the bony </a:t>
            </a:r>
            <a:r>
              <a:rPr lang="en-IN" sz="2400" dirty="0" smtClean="0">
                <a:solidFill>
                  <a:schemeClr val="tx1"/>
                </a:solidFill>
                <a:latin typeface="+mj-lt"/>
              </a:rPr>
              <a:t>perpendicular plate </a:t>
            </a:r>
            <a:r>
              <a:rPr lang="en-IN" sz="2400" dirty="0">
                <a:solidFill>
                  <a:schemeClr val="tx1"/>
                </a:solidFill>
                <a:latin typeface="+mj-lt"/>
              </a:rPr>
              <a:t>of the </a:t>
            </a:r>
            <a:r>
              <a:rPr lang="en-IN" sz="2400" dirty="0" err="1">
                <a:solidFill>
                  <a:schemeClr val="tx1"/>
                </a:solidFill>
                <a:latin typeface="+mj-lt"/>
              </a:rPr>
              <a:t>ethmoid</a:t>
            </a:r>
            <a:r>
              <a:rPr lang="en-IN" sz="2400" dirty="0">
                <a:solidFill>
                  <a:schemeClr val="tx1"/>
                </a:solidFill>
                <a:latin typeface="+mj-lt"/>
              </a:rPr>
              <a:t>,</a:t>
            </a:r>
          </a:p>
          <a:p>
            <a:pPr marL="0" indent="0">
              <a:buNone/>
            </a:pPr>
            <a:r>
              <a:rPr lang="en-IN" sz="2400" dirty="0" smtClean="0">
                <a:solidFill>
                  <a:schemeClr val="tx1"/>
                </a:solidFill>
                <a:latin typeface="+mj-lt"/>
              </a:rPr>
              <a:t>      5) </a:t>
            </a:r>
            <a:r>
              <a:rPr lang="en-IN" sz="2400" dirty="0">
                <a:solidFill>
                  <a:schemeClr val="tx1"/>
                </a:solidFill>
                <a:latin typeface="+mj-lt"/>
              </a:rPr>
              <a:t>Careful </a:t>
            </a:r>
            <a:r>
              <a:rPr lang="en-IN" sz="2400" b="1" dirty="0">
                <a:solidFill>
                  <a:srgbClr val="990033"/>
                </a:solidFill>
                <a:latin typeface="+mj-lt"/>
              </a:rPr>
              <a:t>mobilization</a:t>
            </a:r>
            <a:r>
              <a:rPr lang="en-IN" sz="2400" dirty="0">
                <a:solidFill>
                  <a:schemeClr val="tx1"/>
                </a:solidFill>
                <a:latin typeface="+mj-lt"/>
              </a:rPr>
              <a:t> of the cartilaginous tail of the septum which can be 10–15mm long.</a:t>
            </a:r>
          </a:p>
        </p:txBody>
      </p:sp>
    </p:spTree>
    <p:extLst>
      <p:ext uri="{BB962C8B-B14F-4D97-AF65-F5344CB8AC3E}">
        <p14:creationId xmlns="" xmlns:p14="http://schemas.microsoft.com/office/powerpoint/2010/main" val="27399389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150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295400" y="762000"/>
            <a:ext cx="6248400" cy="457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24200" y="5743840"/>
            <a:ext cx="2206053" cy="523220"/>
          </a:xfrm>
          <a:prstGeom prst="rect">
            <a:avLst/>
          </a:prstGeom>
        </p:spPr>
        <p:txBody>
          <a:bodyPr wrap="none">
            <a:spAutoFit/>
          </a:bodyPr>
          <a:lstStyle/>
          <a:p>
            <a:r>
              <a:rPr lang="en-IN" sz="2800" dirty="0" err="1"/>
              <a:t>Septal</a:t>
            </a:r>
            <a:r>
              <a:rPr lang="en-IN" sz="2800" dirty="0"/>
              <a:t> harvest</a:t>
            </a:r>
          </a:p>
        </p:txBody>
      </p:sp>
    </p:spTree>
    <p:extLst>
      <p:ext uri="{BB962C8B-B14F-4D97-AF65-F5344CB8AC3E}">
        <p14:creationId xmlns="" xmlns:p14="http://schemas.microsoft.com/office/powerpoint/2010/main" val="292766990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125113" cy="924475"/>
          </a:xfrm>
        </p:spPr>
        <p:txBody>
          <a:bodyPr/>
          <a:lstStyle/>
          <a:p>
            <a:r>
              <a:rPr lang="en-IN" sz="3600" b="1" dirty="0" err="1">
                <a:solidFill>
                  <a:schemeClr val="tx1"/>
                </a:solidFill>
              </a:rPr>
              <a:t>Conchal</a:t>
            </a:r>
            <a:r>
              <a:rPr lang="en-IN" sz="3600" b="1" dirty="0">
                <a:solidFill>
                  <a:schemeClr val="tx1"/>
                </a:solidFill>
              </a:rPr>
              <a:t> Harvest</a:t>
            </a:r>
            <a:endParaRPr lang="en-IN" sz="3600" dirty="0">
              <a:solidFill>
                <a:schemeClr val="tx1"/>
              </a:solidFill>
            </a:endParaRPr>
          </a:p>
        </p:txBody>
      </p:sp>
      <p:sp>
        <p:nvSpPr>
          <p:cNvPr id="3" name="Content Placeholder 2"/>
          <p:cNvSpPr>
            <a:spLocks noGrp="1"/>
          </p:cNvSpPr>
          <p:nvPr>
            <p:ph idx="1"/>
          </p:nvPr>
        </p:nvSpPr>
        <p:spPr>
          <a:xfrm>
            <a:off x="1009443" y="1371600"/>
            <a:ext cx="7125112" cy="5181600"/>
          </a:xfrm>
        </p:spPr>
        <p:txBody>
          <a:bodyPr>
            <a:normAutofit/>
          </a:bodyPr>
          <a:lstStyle/>
          <a:p>
            <a:pPr marL="0" indent="0">
              <a:buNone/>
            </a:pPr>
            <a:r>
              <a:rPr lang="en-IN" sz="2800" b="1" dirty="0" smtClean="0">
                <a:solidFill>
                  <a:srgbClr val="FF0000"/>
                </a:solidFill>
                <a:latin typeface="+mj-lt"/>
              </a:rPr>
              <a:t>Technique</a:t>
            </a:r>
          </a:p>
          <a:p>
            <a:r>
              <a:rPr lang="en-IN" sz="2000" dirty="0">
                <a:solidFill>
                  <a:schemeClr val="tx1"/>
                </a:solidFill>
                <a:latin typeface="+mj-lt"/>
              </a:rPr>
              <a:t>With the ear retracted forward, a longitudinal incision is made above the planned incision site of the cartilage. </a:t>
            </a:r>
          </a:p>
          <a:p>
            <a:r>
              <a:rPr lang="en-IN" sz="2000" dirty="0">
                <a:solidFill>
                  <a:schemeClr val="tx1"/>
                </a:solidFill>
                <a:latin typeface="+mj-lt"/>
              </a:rPr>
              <a:t>The posterior concha is exposed. </a:t>
            </a:r>
          </a:p>
          <a:p>
            <a:r>
              <a:rPr lang="en-IN" sz="2000" dirty="0">
                <a:solidFill>
                  <a:schemeClr val="tx1"/>
                </a:solidFill>
                <a:latin typeface="+mj-lt"/>
              </a:rPr>
              <a:t>The cartilage is incised below the </a:t>
            </a:r>
            <a:r>
              <a:rPr lang="en-IN" sz="2000" dirty="0" err="1">
                <a:solidFill>
                  <a:schemeClr val="tx1"/>
                </a:solidFill>
                <a:latin typeface="+mj-lt"/>
              </a:rPr>
              <a:t>antihelical</a:t>
            </a:r>
            <a:r>
              <a:rPr lang="en-IN" sz="2000" dirty="0">
                <a:solidFill>
                  <a:schemeClr val="tx1"/>
                </a:solidFill>
                <a:latin typeface="+mj-lt"/>
              </a:rPr>
              <a:t> fold and the anterior skin is elevated.</a:t>
            </a:r>
          </a:p>
          <a:p>
            <a:r>
              <a:rPr lang="en-IN" sz="2000" dirty="0">
                <a:solidFill>
                  <a:schemeClr val="tx1"/>
                </a:solidFill>
                <a:latin typeface="+mj-lt"/>
              </a:rPr>
              <a:t>Once the skin is completely elevated, the entire </a:t>
            </a:r>
            <a:r>
              <a:rPr lang="en-IN" sz="2000" dirty="0" err="1">
                <a:solidFill>
                  <a:schemeClr val="tx1"/>
                </a:solidFill>
                <a:latin typeface="+mj-lt"/>
              </a:rPr>
              <a:t>conchal</a:t>
            </a:r>
            <a:r>
              <a:rPr lang="en-IN" sz="2000" dirty="0">
                <a:solidFill>
                  <a:schemeClr val="tx1"/>
                </a:solidFill>
                <a:latin typeface="+mj-lt"/>
              </a:rPr>
              <a:t> bowl can be removed.</a:t>
            </a:r>
          </a:p>
          <a:p>
            <a:r>
              <a:rPr lang="en-IN" sz="2000" dirty="0">
                <a:solidFill>
                  <a:schemeClr val="tx1"/>
                </a:solidFill>
                <a:latin typeface="+mj-lt"/>
              </a:rPr>
              <a:t>Any sharp cartilage edges are rounded off. </a:t>
            </a:r>
          </a:p>
          <a:p>
            <a:r>
              <a:rPr lang="en-IN" sz="2000" dirty="0">
                <a:solidFill>
                  <a:schemeClr val="tx1"/>
                </a:solidFill>
                <a:latin typeface="+mj-lt"/>
              </a:rPr>
              <a:t>The incision is closed with a running locking 4–0 plain catgut suture. </a:t>
            </a:r>
            <a:endParaRPr lang="en-IN" sz="2000" dirty="0" smtClean="0">
              <a:solidFill>
                <a:schemeClr val="tx1"/>
              </a:solidFill>
              <a:latin typeface="+mj-lt"/>
            </a:endParaRPr>
          </a:p>
          <a:p>
            <a:r>
              <a:rPr lang="en-IN" sz="2000" dirty="0" smtClean="0">
                <a:solidFill>
                  <a:schemeClr val="tx1"/>
                </a:solidFill>
                <a:latin typeface="+mj-lt"/>
              </a:rPr>
              <a:t>The </a:t>
            </a:r>
            <a:r>
              <a:rPr lang="en-IN" sz="2000" dirty="0">
                <a:solidFill>
                  <a:schemeClr val="tx1"/>
                </a:solidFill>
                <a:latin typeface="+mj-lt"/>
              </a:rPr>
              <a:t>tie-over bolster dressing is applied</a:t>
            </a:r>
            <a:endParaRPr lang="en-IN" sz="2000" b="1" dirty="0" smtClean="0">
              <a:solidFill>
                <a:schemeClr val="tx1"/>
              </a:solidFill>
              <a:latin typeface="+mj-lt"/>
            </a:endParaRPr>
          </a:p>
          <a:p>
            <a:endParaRPr lang="en-IN" dirty="0"/>
          </a:p>
        </p:txBody>
      </p:sp>
    </p:spTree>
    <p:extLst>
      <p:ext uri="{BB962C8B-B14F-4D97-AF65-F5344CB8AC3E}">
        <p14:creationId xmlns="" xmlns:p14="http://schemas.microsoft.com/office/powerpoint/2010/main" val="101020150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355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143000" y="762000"/>
            <a:ext cx="6477000" cy="50974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2859169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4578"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219200" y="914400"/>
            <a:ext cx="6117419" cy="45410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753600" y="2980155"/>
            <a:ext cx="434734" cy="369332"/>
          </a:xfrm>
          <a:prstGeom prst="rect">
            <a:avLst/>
          </a:prstGeom>
        </p:spPr>
        <p:txBody>
          <a:bodyPr wrap="none">
            <a:spAutoFit/>
          </a:bodyPr>
          <a:lstStyle/>
          <a:p>
            <a:r>
              <a:rPr lang="en-IN" b="1" dirty="0"/>
              <a:t>a</a:t>
            </a:r>
            <a:r>
              <a:rPr lang="en-IN" dirty="0" smtClean="0"/>
              <a:t>),</a:t>
            </a:r>
            <a:endParaRPr lang="en-IN" dirty="0"/>
          </a:p>
        </p:txBody>
      </p:sp>
    </p:spTree>
    <p:extLst>
      <p:ext uri="{BB962C8B-B14F-4D97-AF65-F5344CB8AC3E}">
        <p14:creationId xmlns="" xmlns:p14="http://schemas.microsoft.com/office/powerpoint/2010/main" val="2929534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a:xfrm>
            <a:off x="2895600" y="6096000"/>
            <a:ext cx="4495800" cy="762000"/>
          </a:xfrm>
        </p:spPr>
        <p:txBody>
          <a:bodyPr/>
          <a:lstStyle/>
          <a:p>
            <a:pPr eaLnBrk="1" fontAlgn="auto" hangingPunct="1">
              <a:spcAft>
                <a:spcPts val="0"/>
              </a:spcAft>
              <a:defRPr/>
            </a:pPr>
            <a:r>
              <a:rPr lang="en-US" dirty="0" smtClean="0">
                <a:solidFill>
                  <a:schemeClr val="tx1"/>
                </a:solidFill>
              </a:rPr>
              <a:t>(Nasal septum)</a:t>
            </a:r>
          </a:p>
        </p:txBody>
      </p:sp>
      <p:pic>
        <p:nvPicPr>
          <p:cNvPr id="24579" name="Picture 4" descr="C:\Users\susant\Desktop\nose\nasal_septum.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143000" y="914399"/>
            <a:ext cx="6562725" cy="51794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p:cNvSpPr>
          <p:nvPr/>
        </p:nvSpPr>
        <p:spPr>
          <a:xfrm>
            <a:off x="304800" y="152400"/>
            <a:ext cx="2209800" cy="914400"/>
          </a:xfrm>
          <a:prstGeom prst="rect">
            <a:avLst/>
          </a:prstGeom>
        </p:spPr>
        <p:txBody>
          <a:bodyPr lIns="92075" tIns="46038" rIns="92075" bIns="46038"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eaLnBrk="1" fontAlgn="auto" hangingPunct="1">
              <a:spcAft>
                <a:spcPts val="0"/>
              </a:spcAft>
              <a:defRPr/>
            </a:pPr>
            <a:endParaRPr kumimoji="1" lang="en-US" dirty="0">
              <a:ln/>
              <a:gradFill>
                <a:gsLst>
                  <a:gs pos="0">
                    <a:schemeClr val="tx2">
                      <a:lumMod val="90000"/>
                    </a:schemeClr>
                  </a:gs>
                  <a:gs pos="50000">
                    <a:schemeClr val="tx2">
                      <a:lumMod val="50000"/>
                    </a:schemeClr>
                  </a:gs>
                  <a:gs pos="100000">
                    <a:schemeClr val="tx2">
                      <a:lumMod val="25000"/>
                    </a:schemeClr>
                  </a:gs>
                </a:gsLst>
                <a:lin ang="5400000" scaled="0"/>
              </a:gradFill>
              <a:latin typeface="+mj-lt"/>
              <a:ea typeface="+mj-ea"/>
              <a:cs typeface="+mj-cs"/>
            </a:endParaRPr>
          </a:p>
        </p:txBody>
      </p:sp>
      <p:sp>
        <p:nvSpPr>
          <p:cNvPr id="3" name="Rectangle 2"/>
          <p:cNvSpPr/>
          <p:nvPr/>
        </p:nvSpPr>
        <p:spPr>
          <a:xfrm>
            <a:off x="228600" y="152400"/>
            <a:ext cx="5008582" cy="646331"/>
          </a:xfrm>
          <a:prstGeom prst="rect">
            <a:avLst/>
          </a:prstGeom>
        </p:spPr>
        <p:txBody>
          <a:bodyPr wrap="square">
            <a:spAutoFit/>
          </a:bodyPr>
          <a:lstStyle/>
          <a:p>
            <a:pPr>
              <a:defRPr/>
            </a:pPr>
            <a:r>
              <a:rPr kumimoji="1" lang="en-US" sz="3600" b="1" dirty="0">
                <a:ln/>
                <a:latin typeface="Arial" pitchFamily="34" charset="0"/>
                <a:cs typeface="Arial" pitchFamily="34" charset="0"/>
              </a:rPr>
              <a:t>ANATOMY</a:t>
            </a:r>
          </a:p>
        </p:txBody>
      </p:sp>
    </p:spTree>
    <p:extLst>
      <p:ext uri="{BB962C8B-B14F-4D97-AF65-F5344CB8AC3E}">
        <p14:creationId xmlns="" xmlns:p14="http://schemas.microsoft.com/office/powerpoint/2010/main" val="10650679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7400" y="1143000"/>
            <a:ext cx="1200355" cy="924475"/>
          </a:xfrm>
        </p:spPr>
        <p:txBody>
          <a:bodyPr/>
          <a:lstStyle/>
          <a:p>
            <a:endParaRPr lang="en-IN" dirty="0"/>
          </a:p>
        </p:txBody>
      </p:sp>
      <p:sp>
        <p:nvSpPr>
          <p:cNvPr id="3" name="Content Placeholder 2"/>
          <p:cNvSpPr>
            <a:spLocks noGrp="1"/>
          </p:cNvSpPr>
          <p:nvPr>
            <p:ph idx="1"/>
          </p:nvPr>
        </p:nvSpPr>
        <p:spPr>
          <a:xfrm>
            <a:off x="685800" y="457200"/>
            <a:ext cx="7924799" cy="6172200"/>
          </a:xfrm>
        </p:spPr>
        <p:txBody>
          <a:bodyPr>
            <a:normAutofit lnSpcReduction="10000"/>
          </a:bodyPr>
          <a:lstStyle/>
          <a:p>
            <a:pPr marL="0" indent="0">
              <a:buNone/>
            </a:pPr>
            <a:r>
              <a:rPr lang="en-IN" sz="2400" b="1" dirty="0">
                <a:solidFill>
                  <a:schemeClr val="tx1"/>
                </a:solidFill>
                <a:latin typeface="+mj-lt"/>
              </a:rPr>
              <a:t>Composite </a:t>
            </a:r>
            <a:r>
              <a:rPr lang="en-IN" sz="2400" b="1" dirty="0" err="1">
                <a:solidFill>
                  <a:schemeClr val="tx1"/>
                </a:solidFill>
                <a:latin typeface="+mj-lt"/>
              </a:rPr>
              <a:t>Conchal</a:t>
            </a:r>
            <a:r>
              <a:rPr lang="en-IN" sz="2400" b="1" dirty="0">
                <a:solidFill>
                  <a:schemeClr val="tx1"/>
                </a:solidFill>
                <a:latin typeface="+mj-lt"/>
              </a:rPr>
              <a:t> Grafts</a:t>
            </a:r>
          </a:p>
          <a:p>
            <a:r>
              <a:rPr lang="en-IN" sz="2400" dirty="0">
                <a:solidFill>
                  <a:schemeClr val="tx1"/>
                </a:solidFill>
                <a:latin typeface="+mj-lt"/>
              </a:rPr>
              <a:t>Three applications of composite grafts are seen which often represent a progression in </a:t>
            </a:r>
            <a:r>
              <a:rPr lang="en-IN" sz="2400" dirty="0" smtClean="0">
                <a:solidFill>
                  <a:schemeClr val="tx1"/>
                </a:solidFill>
                <a:latin typeface="+mj-lt"/>
              </a:rPr>
              <a:t>size and </a:t>
            </a:r>
            <a:r>
              <a:rPr lang="en-IN" sz="2400" dirty="0">
                <a:solidFill>
                  <a:schemeClr val="tx1"/>
                </a:solidFill>
                <a:latin typeface="+mj-lt"/>
              </a:rPr>
              <a:t>difficulty: </a:t>
            </a:r>
            <a:endParaRPr lang="en-IN" sz="2400" dirty="0" smtClean="0">
              <a:solidFill>
                <a:schemeClr val="tx1"/>
              </a:solidFill>
              <a:latin typeface="+mj-lt"/>
            </a:endParaRPr>
          </a:p>
          <a:p>
            <a:pPr marL="0" indent="0">
              <a:buNone/>
            </a:pPr>
            <a:r>
              <a:rPr lang="en-IN" sz="2400" dirty="0" smtClean="0">
                <a:solidFill>
                  <a:schemeClr val="tx1"/>
                </a:solidFill>
                <a:latin typeface="+mj-lt"/>
              </a:rPr>
              <a:t>       (</a:t>
            </a:r>
            <a:r>
              <a:rPr lang="en-IN" sz="2400" dirty="0">
                <a:solidFill>
                  <a:schemeClr val="tx1"/>
                </a:solidFill>
                <a:latin typeface="+mj-lt"/>
              </a:rPr>
              <a:t>1) alar rim </a:t>
            </a:r>
            <a:r>
              <a:rPr lang="en-IN" sz="2400" dirty="0" smtClean="0">
                <a:solidFill>
                  <a:schemeClr val="tx1"/>
                </a:solidFill>
                <a:latin typeface="+mj-lt"/>
              </a:rPr>
              <a:t>lowering</a:t>
            </a:r>
          </a:p>
          <a:p>
            <a:pPr marL="0" indent="0">
              <a:buNone/>
            </a:pPr>
            <a:r>
              <a:rPr lang="en-IN" sz="2400" dirty="0">
                <a:solidFill>
                  <a:schemeClr val="tx1"/>
                </a:solidFill>
                <a:latin typeface="+mj-lt"/>
              </a:rPr>
              <a:t> </a:t>
            </a:r>
            <a:r>
              <a:rPr lang="en-IN" sz="2400" dirty="0" smtClean="0">
                <a:solidFill>
                  <a:schemeClr val="tx1"/>
                </a:solidFill>
                <a:latin typeface="+mj-lt"/>
              </a:rPr>
              <a:t>      (</a:t>
            </a:r>
            <a:r>
              <a:rPr lang="en-IN" sz="2400" dirty="0">
                <a:solidFill>
                  <a:schemeClr val="tx1"/>
                </a:solidFill>
                <a:latin typeface="+mj-lt"/>
              </a:rPr>
              <a:t>2) correction of vestibular </a:t>
            </a:r>
            <a:r>
              <a:rPr lang="en-IN" sz="2400" dirty="0" smtClean="0">
                <a:solidFill>
                  <a:schemeClr val="tx1"/>
                </a:solidFill>
                <a:latin typeface="+mj-lt"/>
              </a:rPr>
              <a:t>stenosis</a:t>
            </a:r>
          </a:p>
          <a:p>
            <a:pPr marL="0" indent="0">
              <a:buNone/>
            </a:pPr>
            <a:r>
              <a:rPr lang="en-IN" sz="2400" dirty="0">
                <a:solidFill>
                  <a:schemeClr val="tx1"/>
                </a:solidFill>
                <a:latin typeface="+mj-lt"/>
              </a:rPr>
              <a:t> </a:t>
            </a:r>
            <a:r>
              <a:rPr lang="en-IN" sz="2400" dirty="0" smtClean="0">
                <a:solidFill>
                  <a:schemeClr val="tx1"/>
                </a:solidFill>
                <a:latin typeface="+mj-lt"/>
              </a:rPr>
              <a:t>      (</a:t>
            </a:r>
            <a:r>
              <a:rPr lang="en-IN" sz="2400" dirty="0">
                <a:solidFill>
                  <a:schemeClr val="tx1"/>
                </a:solidFill>
                <a:latin typeface="+mj-lt"/>
              </a:rPr>
              <a:t>3) </a:t>
            </a:r>
            <a:r>
              <a:rPr lang="en-IN" sz="2400" dirty="0" smtClean="0">
                <a:solidFill>
                  <a:schemeClr val="tx1"/>
                </a:solidFill>
                <a:latin typeface="+mj-lt"/>
              </a:rPr>
              <a:t>internal valve </a:t>
            </a:r>
            <a:r>
              <a:rPr lang="en-IN" sz="2400" dirty="0">
                <a:solidFill>
                  <a:schemeClr val="tx1"/>
                </a:solidFill>
                <a:latin typeface="+mj-lt"/>
              </a:rPr>
              <a:t>stenosis. </a:t>
            </a:r>
            <a:endParaRPr lang="en-IN" sz="2400" dirty="0" smtClean="0">
              <a:solidFill>
                <a:schemeClr val="tx1"/>
              </a:solidFill>
              <a:latin typeface="+mj-lt"/>
            </a:endParaRPr>
          </a:p>
          <a:p>
            <a:pPr marL="0" indent="0">
              <a:buNone/>
            </a:pPr>
            <a:r>
              <a:rPr lang="en-IN" sz="2800" b="1" dirty="0" smtClean="0">
                <a:solidFill>
                  <a:srgbClr val="FF0000"/>
                </a:solidFill>
                <a:latin typeface="+mj-lt"/>
              </a:rPr>
              <a:t>Technique</a:t>
            </a:r>
          </a:p>
          <a:p>
            <a:r>
              <a:rPr lang="en-IN" sz="2400" dirty="0" smtClean="0">
                <a:solidFill>
                  <a:schemeClr val="tx1"/>
                </a:solidFill>
                <a:latin typeface="+mj-lt"/>
              </a:rPr>
              <a:t>The </a:t>
            </a:r>
            <a:r>
              <a:rPr lang="en-IN" sz="2400" dirty="0">
                <a:solidFill>
                  <a:schemeClr val="tx1"/>
                </a:solidFill>
                <a:latin typeface="+mj-lt"/>
              </a:rPr>
              <a:t>most common donor site is the anterior surface of the </a:t>
            </a:r>
            <a:r>
              <a:rPr lang="en-IN" sz="2400" dirty="0" err="1">
                <a:solidFill>
                  <a:schemeClr val="tx1"/>
                </a:solidFill>
                <a:latin typeface="+mj-lt"/>
              </a:rPr>
              <a:t>ipsilateral</a:t>
            </a:r>
            <a:r>
              <a:rPr lang="en-IN" sz="2400" dirty="0">
                <a:solidFill>
                  <a:schemeClr val="tx1"/>
                </a:solidFill>
                <a:latin typeface="+mj-lt"/>
              </a:rPr>
              <a:t> </a:t>
            </a:r>
            <a:r>
              <a:rPr lang="en-IN" sz="2400" b="1" dirty="0" err="1" smtClean="0">
                <a:solidFill>
                  <a:srgbClr val="990033"/>
                </a:solidFill>
                <a:latin typeface="+mj-lt"/>
              </a:rPr>
              <a:t>cymba</a:t>
            </a:r>
            <a:r>
              <a:rPr lang="en-IN" sz="2400" b="1" dirty="0">
                <a:solidFill>
                  <a:srgbClr val="990033"/>
                </a:solidFill>
                <a:latin typeface="+mj-lt"/>
              </a:rPr>
              <a:t> </a:t>
            </a:r>
            <a:r>
              <a:rPr lang="en-IN" sz="2400" b="1" dirty="0" smtClean="0">
                <a:solidFill>
                  <a:srgbClr val="990033"/>
                </a:solidFill>
                <a:latin typeface="+mj-lt"/>
              </a:rPr>
              <a:t>concha</a:t>
            </a:r>
            <a:r>
              <a:rPr lang="en-IN" sz="2400" dirty="0" smtClean="0">
                <a:solidFill>
                  <a:schemeClr val="tx1"/>
                </a:solidFill>
                <a:latin typeface="+mj-lt"/>
              </a:rPr>
              <a:t>. </a:t>
            </a:r>
          </a:p>
          <a:p>
            <a:r>
              <a:rPr lang="en-IN" sz="2400" dirty="0" smtClean="0">
                <a:solidFill>
                  <a:schemeClr val="tx1"/>
                </a:solidFill>
                <a:latin typeface="+mj-lt"/>
              </a:rPr>
              <a:t>Traction </a:t>
            </a:r>
            <a:r>
              <a:rPr lang="en-IN" sz="2400" dirty="0">
                <a:solidFill>
                  <a:schemeClr val="tx1"/>
                </a:solidFill>
                <a:latin typeface="+mj-lt"/>
              </a:rPr>
              <a:t>on the helical root and the antihelix will expose the hidden </a:t>
            </a:r>
            <a:r>
              <a:rPr lang="en-IN" sz="2400" dirty="0" smtClean="0">
                <a:solidFill>
                  <a:schemeClr val="tx1"/>
                </a:solidFill>
                <a:latin typeface="+mj-lt"/>
              </a:rPr>
              <a:t>medial extent </a:t>
            </a:r>
            <a:r>
              <a:rPr lang="en-IN" sz="2400" dirty="0">
                <a:solidFill>
                  <a:schemeClr val="tx1"/>
                </a:solidFill>
                <a:latin typeface="+mj-lt"/>
              </a:rPr>
              <a:t>of the </a:t>
            </a:r>
            <a:r>
              <a:rPr lang="en-IN" sz="2400" dirty="0" err="1">
                <a:solidFill>
                  <a:schemeClr val="tx1"/>
                </a:solidFill>
                <a:latin typeface="+mj-lt"/>
              </a:rPr>
              <a:t>cymba</a:t>
            </a:r>
            <a:r>
              <a:rPr lang="en-IN" sz="2400" dirty="0">
                <a:solidFill>
                  <a:schemeClr val="tx1"/>
                </a:solidFill>
                <a:latin typeface="+mj-lt"/>
              </a:rPr>
              <a:t> concha</a:t>
            </a:r>
            <a:r>
              <a:rPr lang="en-IN" sz="2400" dirty="0" smtClean="0">
                <a:solidFill>
                  <a:schemeClr val="tx1"/>
                </a:solidFill>
                <a:latin typeface="+mj-lt"/>
              </a:rPr>
              <a:t>.</a:t>
            </a:r>
          </a:p>
          <a:p>
            <a:r>
              <a:rPr lang="en-IN" sz="2400" dirty="0">
                <a:solidFill>
                  <a:schemeClr val="tx1"/>
                </a:solidFill>
                <a:latin typeface="+mj-lt"/>
              </a:rPr>
              <a:t>The desired graft is then drawn most often with an elliptical shape. </a:t>
            </a:r>
          </a:p>
          <a:p>
            <a:pPr marL="0" indent="0">
              <a:buNone/>
            </a:pPr>
            <a:endParaRPr lang="en-IN" sz="2400" dirty="0">
              <a:solidFill>
                <a:schemeClr val="tx1"/>
              </a:solidFill>
              <a:latin typeface="+mj-lt"/>
            </a:endParaRPr>
          </a:p>
        </p:txBody>
      </p:sp>
    </p:spTree>
    <p:extLst>
      <p:ext uri="{BB962C8B-B14F-4D97-AF65-F5344CB8AC3E}">
        <p14:creationId xmlns="" xmlns:p14="http://schemas.microsoft.com/office/powerpoint/2010/main" val="26578931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5602"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371600" y="381000"/>
            <a:ext cx="6285776" cy="45100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971800" y="5638800"/>
            <a:ext cx="3791423" cy="523220"/>
          </a:xfrm>
          <a:prstGeom prst="rect">
            <a:avLst/>
          </a:prstGeom>
        </p:spPr>
        <p:txBody>
          <a:bodyPr wrap="none">
            <a:spAutoFit/>
          </a:bodyPr>
          <a:lstStyle/>
          <a:p>
            <a:r>
              <a:rPr lang="en-IN" sz="2800" dirty="0"/>
              <a:t>Standard composite graft</a:t>
            </a:r>
          </a:p>
        </p:txBody>
      </p:sp>
    </p:spTree>
    <p:extLst>
      <p:ext uri="{BB962C8B-B14F-4D97-AF65-F5344CB8AC3E}">
        <p14:creationId xmlns="" xmlns:p14="http://schemas.microsoft.com/office/powerpoint/2010/main" val="35836584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125113" cy="924475"/>
          </a:xfrm>
        </p:spPr>
        <p:txBody>
          <a:bodyPr/>
          <a:lstStyle/>
          <a:p>
            <a:r>
              <a:rPr lang="en-IN" sz="3600" b="1" dirty="0">
                <a:solidFill>
                  <a:schemeClr val="tx1"/>
                </a:solidFill>
              </a:rPr>
              <a:t>Rib Harvest</a:t>
            </a:r>
            <a:endParaRPr lang="en-IN" sz="3600" dirty="0">
              <a:solidFill>
                <a:schemeClr val="tx1"/>
              </a:solidFill>
            </a:endParaRPr>
          </a:p>
        </p:txBody>
      </p:sp>
      <p:sp>
        <p:nvSpPr>
          <p:cNvPr id="3" name="Content Placeholder 2"/>
          <p:cNvSpPr>
            <a:spLocks noGrp="1"/>
          </p:cNvSpPr>
          <p:nvPr>
            <p:ph idx="1"/>
          </p:nvPr>
        </p:nvSpPr>
        <p:spPr>
          <a:xfrm>
            <a:off x="762000" y="1447801"/>
            <a:ext cx="7772400" cy="5410199"/>
          </a:xfrm>
        </p:spPr>
        <p:txBody>
          <a:bodyPr>
            <a:normAutofit/>
          </a:bodyPr>
          <a:lstStyle/>
          <a:p>
            <a:r>
              <a:rPr lang="en-IN" sz="2400" dirty="0" smtClean="0">
                <a:solidFill>
                  <a:schemeClr val="tx1"/>
                </a:solidFill>
                <a:latin typeface="+mj-lt"/>
              </a:rPr>
              <a:t>Traditionally</a:t>
            </a:r>
            <a:r>
              <a:rPr lang="en-IN" sz="2400" dirty="0">
                <a:solidFill>
                  <a:schemeClr val="tx1"/>
                </a:solidFill>
                <a:latin typeface="+mj-lt"/>
              </a:rPr>
              <a:t>, rib cartilage grafts were </a:t>
            </a:r>
            <a:r>
              <a:rPr lang="en-IN" sz="2400" dirty="0" smtClean="0">
                <a:solidFill>
                  <a:schemeClr val="tx1"/>
                </a:solidFill>
                <a:latin typeface="+mj-lt"/>
              </a:rPr>
              <a:t>harvested from </a:t>
            </a:r>
            <a:r>
              <a:rPr lang="en-IN" sz="2400" dirty="0">
                <a:solidFill>
                  <a:schemeClr val="tx1"/>
                </a:solidFill>
                <a:latin typeface="+mj-lt"/>
              </a:rPr>
              <a:t>the </a:t>
            </a:r>
            <a:r>
              <a:rPr lang="en-IN" sz="2400" dirty="0" err="1">
                <a:solidFill>
                  <a:schemeClr val="tx1"/>
                </a:solidFill>
                <a:latin typeface="+mj-lt"/>
              </a:rPr>
              <a:t>chondrosynschium</a:t>
            </a:r>
            <a:r>
              <a:rPr lang="en-IN" sz="2400" dirty="0">
                <a:solidFill>
                  <a:schemeClr val="tx1"/>
                </a:solidFill>
                <a:latin typeface="+mj-lt"/>
              </a:rPr>
              <a:t> of ribs 5-7 both for ear and nasal </a:t>
            </a:r>
            <a:r>
              <a:rPr lang="en-IN" sz="2400" dirty="0" smtClean="0">
                <a:solidFill>
                  <a:schemeClr val="tx1"/>
                </a:solidFill>
                <a:latin typeface="+mj-lt"/>
              </a:rPr>
              <a:t>reconstruction. </a:t>
            </a:r>
          </a:p>
          <a:p>
            <a:r>
              <a:rPr lang="en-IN" sz="2400" dirty="0" smtClean="0">
                <a:solidFill>
                  <a:schemeClr val="tx1"/>
                </a:solidFill>
                <a:latin typeface="+mj-lt"/>
              </a:rPr>
              <a:t>In</a:t>
            </a:r>
            <a:r>
              <a:rPr lang="en-IN" sz="2400" dirty="0">
                <a:solidFill>
                  <a:schemeClr val="tx1"/>
                </a:solidFill>
                <a:latin typeface="+mj-lt"/>
              </a:rPr>
              <a:t> </a:t>
            </a:r>
            <a:r>
              <a:rPr lang="en-IN" sz="2400" dirty="0" smtClean="0">
                <a:solidFill>
                  <a:schemeClr val="tx1"/>
                </a:solidFill>
                <a:latin typeface="+mj-lt"/>
              </a:rPr>
              <a:t>contrast</a:t>
            </a:r>
            <a:r>
              <a:rPr lang="en-IN" sz="2400" dirty="0">
                <a:solidFill>
                  <a:schemeClr val="tx1"/>
                </a:solidFill>
                <a:latin typeface="+mj-lt"/>
              </a:rPr>
              <a:t>, </a:t>
            </a:r>
            <a:r>
              <a:rPr lang="en-IN" sz="2400" dirty="0" err="1" smtClean="0">
                <a:solidFill>
                  <a:schemeClr val="tx1"/>
                </a:solidFill>
                <a:latin typeface="+mj-lt"/>
              </a:rPr>
              <a:t>rhinoplasty</a:t>
            </a:r>
            <a:r>
              <a:rPr lang="en-IN" sz="2400" dirty="0" smtClean="0">
                <a:solidFill>
                  <a:schemeClr val="tx1"/>
                </a:solidFill>
                <a:latin typeface="+mj-lt"/>
              </a:rPr>
              <a:t> </a:t>
            </a:r>
            <a:r>
              <a:rPr lang="en-IN" sz="2400" dirty="0">
                <a:solidFill>
                  <a:schemeClr val="tx1"/>
                </a:solidFill>
                <a:latin typeface="+mj-lt"/>
              </a:rPr>
              <a:t>straight segments of rib </a:t>
            </a:r>
            <a:r>
              <a:rPr lang="en-IN" sz="2400" dirty="0" smtClean="0">
                <a:solidFill>
                  <a:schemeClr val="tx1"/>
                </a:solidFill>
                <a:latin typeface="+mj-lt"/>
              </a:rPr>
              <a:t>cartilage, use </a:t>
            </a:r>
            <a:r>
              <a:rPr lang="en-IN" sz="2400" dirty="0">
                <a:solidFill>
                  <a:schemeClr val="tx1"/>
                </a:solidFill>
                <a:latin typeface="+mj-lt"/>
              </a:rPr>
              <a:t>either the </a:t>
            </a:r>
            <a:r>
              <a:rPr lang="en-IN" sz="2400" b="1" dirty="0" err="1" smtClean="0">
                <a:solidFill>
                  <a:srgbClr val="990033"/>
                </a:solidFill>
                <a:latin typeface="+mj-lt"/>
              </a:rPr>
              <a:t>Subcosta</a:t>
            </a:r>
            <a:r>
              <a:rPr lang="en-IN" sz="2400" dirty="0" err="1" smtClean="0">
                <a:solidFill>
                  <a:schemeClr val="tx1"/>
                </a:solidFill>
                <a:latin typeface="+mj-lt"/>
              </a:rPr>
              <a:t>l</a:t>
            </a:r>
            <a:r>
              <a:rPr lang="en-IN" sz="2400" dirty="0" smtClean="0">
                <a:solidFill>
                  <a:schemeClr val="tx1"/>
                </a:solidFill>
                <a:latin typeface="+mj-lt"/>
              </a:rPr>
              <a:t> (9th </a:t>
            </a:r>
            <a:r>
              <a:rPr lang="en-IN" sz="2400" dirty="0">
                <a:solidFill>
                  <a:schemeClr val="tx1"/>
                </a:solidFill>
                <a:latin typeface="+mj-lt"/>
              </a:rPr>
              <a:t>&amp; 8th ribs) or </a:t>
            </a:r>
            <a:r>
              <a:rPr lang="en-IN" sz="2400" b="1" dirty="0" err="1">
                <a:solidFill>
                  <a:srgbClr val="990033"/>
                </a:solidFill>
                <a:latin typeface="+mj-lt"/>
              </a:rPr>
              <a:t>I</a:t>
            </a:r>
            <a:r>
              <a:rPr lang="en-IN" sz="2400" b="1" dirty="0" err="1" smtClean="0">
                <a:solidFill>
                  <a:srgbClr val="990033"/>
                </a:solidFill>
                <a:latin typeface="+mj-lt"/>
              </a:rPr>
              <a:t>nframmary</a:t>
            </a:r>
            <a:r>
              <a:rPr lang="en-IN" sz="2400" dirty="0" smtClean="0">
                <a:solidFill>
                  <a:schemeClr val="tx1"/>
                </a:solidFill>
                <a:latin typeface="+mj-lt"/>
              </a:rPr>
              <a:t> </a:t>
            </a:r>
            <a:r>
              <a:rPr lang="en-IN" sz="2400" dirty="0">
                <a:solidFill>
                  <a:schemeClr val="tx1"/>
                </a:solidFill>
                <a:latin typeface="+mj-lt"/>
              </a:rPr>
              <a:t>(5th &amp; 6th ribs</a:t>
            </a:r>
            <a:r>
              <a:rPr lang="en-IN" sz="2400" dirty="0" smtClean="0">
                <a:solidFill>
                  <a:schemeClr val="tx1"/>
                </a:solidFill>
                <a:latin typeface="+mj-lt"/>
              </a:rPr>
              <a:t>)</a:t>
            </a:r>
          </a:p>
          <a:p>
            <a:r>
              <a:rPr lang="en-IN" sz="2400" dirty="0">
                <a:solidFill>
                  <a:schemeClr val="tx1"/>
                </a:solidFill>
                <a:latin typeface="+mj-lt"/>
              </a:rPr>
              <a:t>Two different </a:t>
            </a:r>
            <a:r>
              <a:rPr lang="en-IN" sz="2400" b="1" dirty="0">
                <a:solidFill>
                  <a:srgbClr val="990033"/>
                </a:solidFill>
                <a:latin typeface="+mj-lt"/>
              </a:rPr>
              <a:t>T</a:t>
            </a:r>
            <a:r>
              <a:rPr lang="en-IN" sz="2400" b="1" dirty="0" smtClean="0">
                <a:solidFill>
                  <a:srgbClr val="990033"/>
                </a:solidFill>
                <a:latin typeface="+mj-lt"/>
              </a:rPr>
              <a:t>ypes </a:t>
            </a:r>
            <a:r>
              <a:rPr lang="en-IN" sz="2400" b="1" dirty="0">
                <a:solidFill>
                  <a:srgbClr val="990033"/>
                </a:solidFill>
                <a:latin typeface="+mj-lt"/>
              </a:rPr>
              <a:t>of rib grafts </a:t>
            </a:r>
            <a:r>
              <a:rPr lang="en-IN" sz="2400" dirty="0">
                <a:solidFill>
                  <a:schemeClr val="tx1"/>
                </a:solidFill>
                <a:latin typeface="+mj-lt"/>
              </a:rPr>
              <a:t>– cartilage or osseocartilaginous. </a:t>
            </a:r>
          </a:p>
          <a:p>
            <a:r>
              <a:rPr lang="en-IN" sz="2400" dirty="0" err="1" smtClean="0">
                <a:solidFill>
                  <a:schemeClr val="tx1"/>
                </a:solidFill>
                <a:latin typeface="+mj-lt"/>
              </a:rPr>
              <a:t>Osseocartilaginous</a:t>
            </a:r>
            <a:r>
              <a:rPr lang="en-IN" sz="2400" dirty="0" smtClean="0">
                <a:solidFill>
                  <a:schemeClr val="tx1"/>
                </a:solidFill>
                <a:latin typeface="+mj-lt"/>
              </a:rPr>
              <a:t> </a:t>
            </a:r>
            <a:r>
              <a:rPr lang="en-IN" sz="2400" dirty="0">
                <a:solidFill>
                  <a:schemeClr val="tx1"/>
                </a:solidFill>
                <a:latin typeface="+mj-lt"/>
              </a:rPr>
              <a:t>grafts are reserved for the cocaine nose or </a:t>
            </a:r>
            <a:r>
              <a:rPr lang="en-IN" sz="2400" dirty="0" err="1">
                <a:solidFill>
                  <a:schemeClr val="tx1"/>
                </a:solidFill>
                <a:latin typeface="+mj-lt"/>
              </a:rPr>
              <a:t>paranasal</a:t>
            </a:r>
            <a:r>
              <a:rPr lang="en-IN" sz="2400" dirty="0">
                <a:solidFill>
                  <a:schemeClr val="tx1"/>
                </a:solidFill>
                <a:latin typeface="+mj-lt"/>
              </a:rPr>
              <a:t> trauma cases.</a:t>
            </a:r>
          </a:p>
          <a:p>
            <a:endParaRPr lang="en-IN" dirty="0" smtClean="0"/>
          </a:p>
          <a:p>
            <a:endParaRPr lang="en-IN" dirty="0"/>
          </a:p>
        </p:txBody>
      </p:sp>
    </p:spTree>
    <p:extLst>
      <p:ext uri="{BB962C8B-B14F-4D97-AF65-F5344CB8AC3E}">
        <p14:creationId xmlns="" xmlns:p14="http://schemas.microsoft.com/office/powerpoint/2010/main" val="24574314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125113" cy="924475"/>
          </a:xfrm>
        </p:spPr>
        <p:txBody>
          <a:bodyPr/>
          <a:lstStyle/>
          <a:p>
            <a:r>
              <a:rPr lang="en-IN" b="1" dirty="0">
                <a:solidFill>
                  <a:schemeClr val="tx1"/>
                </a:solidFill>
              </a:rPr>
              <a:t>Harvesting Costal Cartilage</a:t>
            </a:r>
            <a:r>
              <a:rPr lang="en-IN" b="1" dirty="0"/>
              <a:t/>
            </a:r>
            <a:br>
              <a:rPr lang="en-IN" b="1" dirty="0"/>
            </a:br>
            <a:endParaRPr lang="en-IN" dirty="0"/>
          </a:p>
        </p:txBody>
      </p:sp>
      <p:sp>
        <p:nvSpPr>
          <p:cNvPr id="3" name="Content Placeholder 2"/>
          <p:cNvSpPr>
            <a:spLocks noGrp="1"/>
          </p:cNvSpPr>
          <p:nvPr>
            <p:ph idx="1"/>
          </p:nvPr>
        </p:nvSpPr>
        <p:spPr>
          <a:xfrm>
            <a:off x="228600" y="1066800"/>
            <a:ext cx="8381999" cy="5943599"/>
          </a:xfrm>
        </p:spPr>
        <p:txBody>
          <a:bodyPr>
            <a:normAutofit/>
          </a:bodyPr>
          <a:lstStyle/>
          <a:p>
            <a:pPr marL="0" indent="0">
              <a:buNone/>
            </a:pPr>
            <a:r>
              <a:rPr lang="en-IN" sz="2800" b="1" dirty="0" smtClean="0">
                <a:solidFill>
                  <a:srgbClr val="FF0000"/>
                </a:solidFill>
                <a:latin typeface="+mj-lt"/>
              </a:rPr>
              <a:t>Subcostal Approach</a:t>
            </a:r>
          </a:p>
          <a:p>
            <a:r>
              <a:rPr lang="en-IN" sz="2000" dirty="0" smtClean="0">
                <a:solidFill>
                  <a:schemeClr val="tx1"/>
                </a:solidFill>
                <a:latin typeface="+mj-lt"/>
              </a:rPr>
              <a:t> </a:t>
            </a:r>
            <a:r>
              <a:rPr lang="en-IN" sz="2000" dirty="0">
                <a:solidFill>
                  <a:schemeClr val="tx1"/>
                </a:solidFill>
                <a:latin typeface="+mj-lt"/>
              </a:rPr>
              <a:t>P</a:t>
            </a:r>
            <a:r>
              <a:rPr lang="en-IN" sz="2000" dirty="0" smtClean="0">
                <a:solidFill>
                  <a:schemeClr val="tx1"/>
                </a:solidFill>
                <a:latin typeface="+mj-lt"/>
              </a:rPr>
              <a:t>atient is supine </a:t>
            </a:r>
            <a:r>
              <a:rPr lang="en-IN" sz="2000" dirty="0">
                <a:solidFill>
                  <a:schemeClr val="tx1"/>
                </a:solidFill>
                <a:latin typeface="+mj-lt"/>
              </a:rPr>
              <a:t>position with a small sand bag under the hip. </a:t>
            </a:r>
            <a:endParaRPr lang="en-IN" sz="2000" dirty="0" smtClean="0">
              <a:solidFill>
                <a:schemeClr val="tx1"/>
              </a:solidFill>
              <a:latin typeface="+mj-lt"/>
            </a:endParaRPr>
          </a:p>
          <a:p>
            <a:r>
              <a:rPr lang="en-IN" sz="2000" dirty="0" smtClean="0">
                <a:solidFill>
                  <a:schemeClr val="tx1"/>
                </a:solidFill>
                <a:latin typeface="+mj-lt"/>
              </a:rPr>
              <a:t>The </a:t>
            </a:r>
            <a:r>
              <a:rPr lang="en-IN" sz="2000" dirty="0">
                <a:solidFill>
                  <a:schemeClr val="tx1"/>
                </a:solidFill>
                <a:latin typeface="+mj-lt"/>
              </a:rPr>
              <a:t>9th rib tip is palpated and </a:t>
            </a:r>
            <a:r>
              <a:rPr lang="en-IN" sz="2000" dirty="0" smtClean="0">
                <a:solidFill>
                  <a:schemeClr val="tx1"/>
                </a:solidFill>
                <a:latin typeface="+mj-lt"/>
              </a:rPr>
              <a:t>a incision </a:t>
            </a:r>
            <a:r>
              <a:rPr lang="en-IN" sz="2000" dirty="0">
                <a:solidFill>
                  <a:schemeClr val="tx1"/>
                </a:solidFill>
                <a:latin typeface="+mj-lt"/>
              </a:rPr>
              <a:t>is marked between the 8th and 9th rib </a:t>
            </a:r>
          </a:p>
          <a:p>
            <a:r>
              <a:rPr lang="en-IN" sz="2000" dirty="0" smtClean="0">
                <a:solidFill>
                  <a:schemeClr val="tx1"/>
                </a:solidFill>
                <a:latin typeface="+mj-lt"/>
              </a:rPr>
              <a:t>The </a:t>
            </a:r>
            <a:r>
              <a:rPr lang="en-IN" sz="2000" dirty="0">
                <a:solidFill>
                  <a:schemeClr val="tx1"/>
                </a:solidFill>
                <a:latin typeface="+mj-lt"/>
              </a:rPr>
              <a:t>initial incision is carried down to </a:t>
            </a:r>
            <a:r>
              <a:rPr lang="en-IN" sz="2000" dirty="0" smtClean="0">
                <a:solidFill>
                  <a:schemeClr val="tx1"/>
                </a:solidFill>
                <a:latin typeface="+mj-lt"/>
              </a:rPr>
              <a:t>the fascia dissection </a:t>
            </a:r>
            <a:r>
              <a:rPr lang="en-IN" sz="2000" dirty="0">
                <a:solidFill>
                  <a:schemeClr val="tx1"/>
                </a:solidFill>
                <a:latin typeface="+mj-lt"/>
              </a:rPr>
              <a:t>continues through the muscle and fascia till the distal 9th rib is fully exposed</a:t>
            </a:r>
            <a:r>
              <a:rPr lang="en-IN" sz="2000" dirty="0" smtClean="0">
                <a:solidFill>
                  <a:schemeClr val="tx1"/>
                </a:solidFill>
                <a:latin typeface="+mj-lt"/>
              </a:rPr>
              <a:t>.</a:t>
            </a:r>
          </a:p>
          <a:p>
            <a:r>
              <a:rPr lang="en-IN" sz="2000" dirty="0">
                <a:solidFill>
                  <a:schemeClr val="tx1"/>
                </a:solidFill>
                <a:latin typeface="+mj-lt"/>
              </a:rPr>
              <a:t>Once the rib tip is revealed, it is grasped with forceps and then a retrograde </a:t>
            </a:r>
            <a:r>
              <a:rPr lang="en-IN" sz="2000" dirty="0" err="1">
                <a:solidFill>
                  <a:schemeClr val="tx1"/>
                </a:solidFill>
                <a:latin typeface="+mj-lt"/>
              </a:rPr>
              <a:t>supraperiosteal</a:t>
            </a:r>
            <a:r>
              <a:rPr lang="en-IN" sz="2000" dirty="0">
                <a:solidFill>
                  <a:schemeClr val="tx1"/>
                </a:solidFill>
                <a:latin typeface="+mj-lt"/>
              </a:rPr>
              <a:t> dissection is done back to the bony junction </a:t>
            </a:r>
          </a:p>
          <a:p>
            <a:r>
              <a:rPr lang="en-IN" sz="2000" dirty="0">
                <a:solidFill>
                  <a:schemeClr val="tx1"/>
                </a:solidFill>
                <a:latin typeface="+mj-lt"/>
              </a:rPr>
              <a:t>Once the graft is removed, then the wound is filled with saline and the </a:t>
            </a:r>
            <a:r>
              <a:rPr lang="en-IN" sz="2000" dirty="0" err="1">
                <a:solidFill>
                  <a:schemeClr val="tx1"/>
                </a:solidFill>
                <a:latin typeface="+mj-lt"/>
              </a:rPr>
              <a:t>anesthesiologist</a:t>
            </a:r>
            <a:r>
              <a:rPr lang="en-IN" sz="2000" dirty="0">
                <a:solidFill>
                  <a:schemeClr val="tx1"/>
                </a:solidFill>
                <a:latin typeface="+mj-lt"/>
              </a:rPr>
              <a:t> maximally expands the chest to </a:t>
            </a:r>
            <a:r>
              <a:rPr lang="en-IN" sz="2000" b="1" dirty="0">
                <a:solidFill>
                  <a:srgbClr val="990033"/>
                </a:solidFill>
                <a:latin typeface="+mj-lt"/>
              </a:rPr>
              <a:t>test for any </a:t>
            </a:r>
            <a:r>
              <a:rPr lang="en-IN" sz="2000" b="1" dirty="0" err="1" smtClean="0">
                <a:solidFill>
                  <a:srgbClr val="990033"/>
                </a:solidFill>
                <a:latin typeface="+mj-lt"/>
              </a:rPr>
              <a:t>Pneumothorax</a:t>
            </a:r>
            <a:r>
              <a:rPr lang="en-IN" sz="2000" b="1" dirty="0">
                <a:solidFill>
                  <a:srgbClr val="990033"/>
                </a:solidFill>
                <a:latin typeface="+mj-lt"/>
              </a:rPr>
              <a:t>. </a:t>
            </a:r>
          </a:p>
          <a:p>
            <a:r>
              <a:rPr lang="en-IN" sz="2000" dirty="0">
                <a:solidFill>
                  <a:schemeClr val="tx1"/>
                </a:solidFill>
                <a:latin typeface="+mj-lt"/>
              </a:rPr>
              <a:t>If additional cartilage is required, then a segment of the 8th rib is harvested </a:t>
            </a:r>
            <a:r>
              <a:rPr lang="en-IN" sz="2000" dirty="0" smtClean="0">
                <a:solidFill>
                  <a:schemeClr val="tx1"/>
                </a:solidFill>
                <a:latin typeface="+mj-lt"/>
              </a:rPr>
              <a:t> </a:t>
            </a:r>
            <a:endParaRPr lang="en-IN" sz="2000" dirty="0">
              <a:solidFill>
                <a:schemeClr val="tx1"/>
              </a:solidFill>
              <a:latin typeface="+mj-lt"/>
            </a:endParaRPr>
          </a:p>
          <a:p>
            <a:endParaRPr lang="en-IN" dirty="0"/>
          </a:p>
          <a:p>
            <a:endParaRPr lang="en-IN" dirty="0" smtClean="0"/>
          </a:p>
        </p:txBody>
      </p:sp>
    </p:spTree>
    <p:extLst>
      <p:ext uri="{BB962C8B-B14F-4D97-AF65-F5344CB8AC3E}">
        <p14:creationId xmlns="" xmlns:p14="http://schemas.microsoft.com/office/powerpoint/2010/main" val="223034095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8674"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533400" y="609600"/>
            <a:ext cx="6951565" cy="4205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38400" y="5523963"/>
            <a:ext cx="3547766" cy="523220"/>
          </a:xfrm>
          <a:prstGeom prst="rect">
            <a:avLst/>
          </a:prstGeom>
        </p:spPr>
        <p:txBody>
          <a:bodyPr wrap="none">
            <a:spAutoFit/>
          </a:bodyPr>
          <a:lstStyle/>
          <a:p>
            <a:r>
              <a:rPr lang="en-IN" sz="2800" dirty="0"/>
              <a:t>Costal cartilage harvest</a:t>
            </a:r>
          </a:p>
        </p:txBody>
      </p:sp>
    </p:spTree>
    <p:extLst>
      <p:ext uri="{BB962C8B-B14F-4D97-AF65-F5344CB8AC3E}">
        <p14:creationId xmlns="" xmlns:p14="http://schemas.microsoft.com/office/powerpoint/2010/main" val="6082279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7400" y="838200"/>
            <a:ext cx="1809955" cy="924475"/>
          </a:xfrm>
        </p:spPr>
        <p:txBody>
          <a:bodyPr/>
          <a:lstStyle/>
          <a:p>
            <a:endParaRPr lang="en-IN" dirty="0"/>
          </a:p>
        </p:txBody>
      </p:sp>
      <p:sp>
        <p:nvSpPr>
          <p:cNvPr id="3" name="Content Placeholder 2"/>
          <p:cNvSpPr>
            <a:spLocks noGrp="1"/>
          </p:cNvSpPr>
          <p:nvPr>
            <p:ph idx="1"/>
          </p:nvPr>
        </p:nvSpPr>
        <p:spPr>
          <a:xfrm>
            <a:off x="457200" y="381000"/>
            <a:ext cx="7924799" cy="6172199"/>
          </a:xfrm>
        </p:spPr>
        <p:txBody>
          <a:bodyPr>
            <a:normAutofit/>
          </a:bodyPr>
          <a:lstStyle/>
          <a:p>
            <a:pPr marL="0" indent="0">
              <a:buNone/>
            </a:pPr>
            <a:r>
              <a:rPr lang="en-IN" sz="2800" b="1" dirty="0" err="1" smtClean="0">
                <a:solidFill>
                  <a:srgbClr val="FF0000"/>
                </a:solidFill>
                <a:latin typeface="+mj-lt"/>
              </a:rPr>
              <a:t>Inframmary</a:t>
            </a:r>
            <a:r>
              <a:rPr lang="en-IN" sz="2800" b="1" dirty="0" smtClean="0">
                <a:solidFill>
                  <a:srgbClr val="FF0000"/>
                </a:solidFill>
                <a:latin typeface="+mj-lt"/>
              </a:rPr>
              <a:t> Approach</a:t>
            </a:r>
          </a:p>
          <a:p>
            <a:r>
              <a:rPr lang="en-IN" sz="2400" b="1" dirty="0" smtClean="0">
                <a:solidFill>
                  <a:schemeClr val="tx1"/>
                </a:solidFill>
                <a:latin typeface="+mj-lt"/>
              </a:rPr>
              <a:t> </a:t>
            </a:r>
            <a:r>
              <a:rPr lang="en-IN" sz="2400" dirty="0">
                <a:solidFill>
                  <a:schemeClr val="tx1"/>
                </a:solidFill>
                <a:latin typeface="+mj-lt"/>
              </a:rPr>
              <a:t>It is important to </a:t>
            </a:r>
            <a:r>
              <a:rPr lang="en-IN" sz="2400" b="1" dirty="0">
                <a:solidFill>
                  <a:srgbClr val="990033"/>
                </a:solidFill>
                <a:latin typeface="+mj-lt"/>
              </a:rPr>
              <a:t>mark the </a:t>
            </a:r>
            <a:r>
              <a:rPr lang="en-IN" sz="2400" b="1" dirty="0" err="1" smtClean="0">
                <a:solidFill>
                  <a:srgbClr val="990033"/>
                </a:solidFill>
                <a:latin typeface="+mj-lt"/>
              </a:rPr>
              <a:t>inframmary</a:t>
            </a:r>
            <a:r>
              <a:rPr lang="en-IN" sz="2400" b="1" dirty="0">
                <a:solidFill>
                  <a:srgbClr val="990033"/>
                </a:solidFill>
                <a:latin typeface="+mj-lt"/>
              </a:rPr>
              <a:t> </a:t>
            </a:r>
            <a:r>
              <a:rPr lang="en-IN" sz="2400" b="1" dirty="0" smtClean="0">
                <a:solidFill>
                  <a:srgbClr val="990033"/>
                </a:solidFill>
                <a:latin typeface="+mj-lt"/>
              </a:rPr>
              <a:t>fold</a:t>
            </a:r>
            <a:r>
              <a:rPr lang="en-IN" sz="2400" dirty="0" smtClean="0">
                <a:solidFill>
                  <a:schemeClr val="tx1"/>
                </a:solidFill>
                <a:latin typeface="+mj-lt"/>
              </a:rPr>
              <a:t> </a:t>
            </a:r>
            <a:r>
              <a:rPr lang="en-IN" sz="2400" dirty="0">
                <a:solidFill>
                  <a:schemeClr val="tx1"/>
                </a:solidFill>
                <a:latin typeface="+mj-lt"/>
              </a:rPr>
              <a:t>preoperatively with the patient sitting. </a:t>
            </a:r>
            <a:endParaRPr lang="en-IN" sz="2400" dirty="0" smtClean="0">
              <a:solidFill>
                <a:schemeClr val="tx1"/>
              </a:solidFill>
              <a:latin typeface="+mj-lt"/>
            </a:endParaRPr>
          </a:p>
          <a:p>
            <a:r>
              <a:rPr lang="en-IN" sz="2400" dirty="0" smtClean="0">
                <a:solidFill>
                  <a:schemeClr val="tx1"/>
                </a:solidFill>
                <a:latin typeface="+mj-lt"/>
              </a:rPr>
              <a:t>The incision is </a:t>
            </a:r>
            <a:r>
              <a:rPr lang="en-IN" sz="2400" dirty="0">
                <a:solidFill>
                  <a:schemeClr val="tx1"/>
                </a:solidFill>
                <a:latin typeface="+mj-lt"/>
              </a:rPr>
              <a:t>placed 1cm above the </a:t>
            </a:r>
            <a:r>
              <a:rPr lang="en-IN" sz="2400" dirty="0" err="1">
                <a:solidFill>
                  <a:schemeClr val="tx1"/>
                </a:solidFill>
                <a:latin typeface="+mj-lt"/>
              </a:rPr>
              <a:t>inframmmary</a:t>
            </a:r>
            <a:r>
              <a:rPr lang="en-IN" sz="2400" dirty="0">
                <a:solidFill>
                  <a:schemeClr val="tx1"/>
                </a:solidFill>
                <a:latin typeface="+mj-lt"/>
              </a:rPr>
              <a:t> fold which usually coincides with the </a:t>
            </a:r>
            <a:r>
              <a:rPr lang="en-IN" sz="2400" dirty="0" smtClean="0">
                <a:solidFill>
                  <a:schemeClr val="tx1"/>
                </a:solidFill>
                <a:latin typeface="+mj-lt"/>
              </a:rPr>
              <a:t>5</a:t>
            </a:r>
            <a:r>
              <a:rPr lang="en-IN" sz="2400" baseline="30000" dirty="0" smtClean="0">
                <a:solidFill>
                  <a:schemeClr val="tx1"/>
                </a:solidFill>
                <a:latin typeface="+mj-lt"/>
              </a:rPr>
              <a:t>th</a:t>
            </a:r>
            <a:r>
              <a:rPr lang="en-IN" sz="2400" dirty="0" smtClean="0">
                <a:solidFill>
                  <a:schemeClr val="tx1"/>
                </a:solidFill>
                <a:latin typeface="+mj-lt"/>
              </a:rPr>
              <a:t> costal interspace. </a:t>
            </a:r>
          </a:p>
          <a:p>
            <a:r>
              <a:rPr lang="en-IN" sz="2400" dirty="0">
                <a:solidFill>
                  <a:schemeClr val="tx1"/>
                </a:solidFill>
                <a:latin typeface="+mj-lt"/>
              </a:rPr>
              <a:t>The incision is made and then dissect down </a:t>
            </a:r>
            <a:r>
              <a:rPr lang="en-IN" sz="2400" dirty="0" smtClean="0">
                <a:solidFill>
                  <a:schemeClr val="tx1"/>
                </a:solidFill>
                <a:latin typeface="+mj-lt"/>
              </a:rPr>
              <a:t>the </a:t>
            </a:r>
            <a:r>
              <a:rPr lang="en-IN" sz="2400" dirty="0">
                <a:solidFill>
                  <a:schemeClr val="tx1"/>
                </a:solidFill>
                <a:latin typeface="+mj-lt"/>
              </a:rPr>
              <a:t>5th and 6</a:t>
            </a:r>
            <a:r>
              <a:rPr lang="en-IN" sz="2400" baseline="30000" dirty="0">
                <a:solidFill>
                  <a:schemeClr val="tx1"/>
                </a:solidFill>
                <a:latin typeface="+mj-lt"/>
              </a:rPr>
              <a:t>th</a:t>
            </a:r>
            <a:r>
              <a:rPr lang="en-IN" sz="2400" dirty="0">
                <a:solidFill>
                  <a:schemeClr val="tx1"/>
                </a:solidFill>
                <a:latin typeface="+mj-lt"/>
              </a:rPr>
              <a:t> ribs are easily exposed. </a:t>
            </a:r>
          </a:p>
          <a:p>
            <a:r>
              <a:rPr lang="en-IN" sz="2400" dirty="0">
                <a:solidFill>
                  <a:schemeClr val="tx1"/>
                </a:solidFill>
                <a:latin typeface="+mj-lt"/>
              </a:rPr>
              <a:t>The perichondrium elevated </a:t>
            </a:r>
            <a:r>
              <a:rPr lang="en-IN" sz="2400" dirty="0" smtClean="0">
                <a:solidFill>
                  <a:schemeClr val="tx1"/>
                </a:solidFill>
                <a:latin typeface="+mj-lt"/>
              </a:rPr>
              <a:t>then </a:t>
            </a:r>
            <a:r>
              <a:rPr lang="en-IN" sz="2400" dirty="0">
                <a:solidFill>
                  <a:schemeClr val="tx1"/>
                </a:solidFill>
                <a:latin typeface="+mj-lt"/>
              </a:rPr>
              <a:t>the cartilage is divided at either end. </a:t>
            </a:r>
          </a:p>
          <a:p>
            <a:r>
              <a:rPr lang="en-IN" sz="2400" dirty="0">
                <a:solidFill>
                  <a:schemeClr val="tx1"/>
                </a:solidFill>
                <a:latin typeface="+mj-lt"/>
              </a:rPr>
              <a:t>Once the cartilage graft is removed, the wound is checked for a pneumothorax</a:t>
            </a:r>
            <a:r>
              <a:rPr lang="en-IN" dirty="0"/>
              <a:t>.</a:t>
            </a:r>
          </a:p>
          <a:p>
            <a:endParaRPr lang="en-IN" dirty="0"/>
          </a:p>
        </p:txBody>
      </p:sp>
    </p:spTree>
    <p:extLst>
      <p:ext uri="{BB962C8B-B14F-4D97-AF65-F5344CB8AC3E}">
        <p14:creationId xmlns="" xmlns:p14="http://schemas.microsoft.com/office/powerpoint/2010/main" val="13645601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0722"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219200" y="609600"/>
            <a:ext cx="6212730" cy="4052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53921" y="5181600"/>
            <a:ext cx="7467600" cy="954107"/>
          </a:xfrm>
          <a:prstGeom prst="rect">
            <a:avLst/>
          </a:prstGeom>
        </p:spPr>
        <p:txBody>
          <a:bodyPr wrap="square">
            <a:spAutoFit/>
          </a:bodyPr>
          <a:lstStyle/>
          <a:p>
            <a:r>
              <a:rPr lang="en-IN" sz="2800" dirty="0" err="1"/>
              <a:t>Inframammary</a:t>
            </a:r>
            <a:r>
              <a:rPr lang="en-IN" sz="2800" dirty="0"/>
              <a:t> rib harvest of full thickness segment and partial thickness piece</a:t>
            </a:r>
          </a:p>
        </p:txBody>
      </p:sp>
    </p:spTree>
    <p:extLst>
      <p:ext uri="{BB962C8B-B14F-4D97-AF65-F5344CB8AC3E}">
        <p14:creationId xmlns="" xmlns:p14="http://schemas.microsoft.com/office/powerpoint/2010/main" val="230274433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125113" cy="924475"/>
          </a:xfrm>
        </p:spPr>
        <p:txBody>
          <a:bodyPr/>
          <a:lstStyle/>
          <a:p>
            <a:r>
              <a:rPr lang="en-IN" b="1" dirty="0" smtClean="0">
                <a:solidFill>
                  <a:schemeClr val="tx1"/>
                </a:solidFill>
              </a:rPr>
              <a:t>Harvesting </a:t>
            </a:r>
            <a:r>
              <a:rPr lang="en-IN" b="1" dirty="0" err="1" smtClean="0">
                <a:solidFill>
                  <a:schemeClr val="tx1"/>
                </a:solidFill>
              </a:rPr>
              <a:t>Osseocartilaginous</a:t>
            </a:r>
            <a:r>
              <a:rPr lang="en-IN" b="1" dirty="0" smtClean="0">
                <a:solidFill>
                  <a:schemeClr val="tx1"/>
                </a:solidFill>
              </a:rPr>
              <a:t/>
            </a:r>
            <a:br>
              <a:rPr lang="en-IN" b="1" dirty="0" smtClean="0">
                <a:solidFill>
                  <a:schemeClr val="tx1"/>
                </a:solidFill>
              </a:rPr>
            </a:br>
            <a:endParaRPr lang="en-US" dirty="0"/>
          </a:p>
        </p:txBody>
      </p:sp>
      <p:sp>
        <p:nvSpPr>
          <p:cNvPr id="3" name="Content Placeholder 2"/>
          <p:cNvSpPr>
            <a:spLocks noGrp="1"/>
          </p:cNvSpPr>
          <p:nvPr>
            <p:ph idx="1"/>
          </p:nvPr>
        </p:nvSpPr>
        <p:spPr>
          <a:xfrm>
            <a:off x="1009443" y="914400"/>
            <a:ext cx="7125112" cy="5410200"/>
          </a:xfrm>
        </p:spPr>
        <p:txBody>
          <a:bodyPr/>
          <a:lstStyle/>
          <a:p>
            <a:r>
              <a:rPr lang="en-IN" sz="2000" dirty="0" smtClean="0">
                <a:solidFill>
                  <a:schemeClr val="tx1"/>
                </a:solidFill>
                <a:latin typeface="+mj-lt"/>
              </a:rPr>
              <a:t>When structural dorsal grafts are required (cocaine nose), harvest an </a:t>
            </a:r>
            <a:r>
              <a:rPr lang="en-IN" sz="2000" dirty="0" err="1" smtClean="0">
                <a:solidFill>
                  <a:schemeClr val="tx1"/>
                </a:solidFill>
                <a:latin typeface="+mj-lt"/>
              </a:rPr>
              <a:t>osseocartilaginous</a:t>
            </a:r>
            <a:r>
              <a:rPr lang="en-IN" sz="2000" dirty="0" smtClean="0">
                <a:solidFill>
                  <a:schemeClr val="tx1"/>
                </a:solidFill>
                <a:latin typeface="+mj-lt"/>
              </a:rPr>
              <a:t> graft from the 9th rib</a:t>
            </a:r>
          </a:p>
          <a:p>
            <a:r>
              <a:rPr lang="en-IN" sz="2000" dirty="0" smtClean="0">
                <a:solidFill>
                  <a:schemeClr val="tx1"/>
                </a:solidFill>
                <a:latin typeface="+mj-lt"/>
              </a:rPr>
              <a:t>Survival occurs because bone is placed over bone and cartilage over cartilage. </a:t>
            </a:r>
          </a:p>
          <a:p>
            <a:r>
              <a:rPr lang="en-IN" sz="2000" dirty="0" smtClean="0">
                <a:solidFill>
                  <a:schemeClr val="tx1"/>
                </a:solidFill>
                <a:latin typeface="+mj-lt"/>
              </a:rPr>
              <a:t>The incision is </a:t>
            </a:r>
            <a:r>
              <a:rPr lang="en-IN" sz="2000" dirty="0" err="1" smtClean="0">
                <a:solidFill>
                  <a:schemeClr val="tx1"/>
                </a:solidFill>
                <a:latin typeface="+mj-lt"/>
              </a:rPr>
              <a:t>centered</a:t>
            </a:r>
            <a:r>
              <a:rPr lang="en-IN" sz="2000" dirty="0" smtClean="0">
                <a:solidFill>
                  <a:schemeClr val="tx1"/>
                </a:solidFill>
                <a:latin typeface="+mj-lt"/>
              </a:rPr>
              <a:t> at the tip of the 10th rib and drawn in the </a:t>
            </a:r>
            <a:r>
              <a:rPr lang="en-IN" sz="2000" dirty="0" err="1" smtClean="0">
                <a:solidFill>
                  <a:schemeClr val="tx1"/>
                </a:solidFill>
                <a:latin typeface="+mj-lt"/>
              </a:rPr>
              <a:t>intercostal</a:t>
            </a:r>
            <a:r>
              <a:rPr lang="en-IN" sz="2000" dirty="0" smtClean="0">
                <a:solidFill>
                  <a:schemeClr val="tx1"/>
                </a:solidFill>
                <a:latin typeface="+mj-lt"/>
              </a:rPr>
              <a:t> space between the 9th and 10th ribs. </a:t>
            </a:r>
          </a:p>
          <a:p>
            <a:r>
              <a:rPr lang="en-IN" sz="2000" dirty="0" smtClean="0">
                <a:solidFill>
                  <a:schemeClr val="tx1"/>
                </a:solidFill>
                <a:latin typeface="+mj-lt"/>
              </a:rPr>
              <a:t>A incision is made and the </a:t>
            </a:r>
            <a:r>
              <a:rPr lang="en-IN" sz="2000" dirty="0" err="1" smtClean="0">
                <a:solidFill>
                  <a:schemeClr val="tx1"/>
                </a:solidFill>
                <a:latin typeface="+mj-lt"/>
              </a:rPr>
              <a:t>osseocartilaginous</a:t>
            </a:r>
            <a:r>
              <a:rPr lang="en-IN" sz="2000" dirty="0" smtClean="0">
                <a:solidFill>
                  <a:schemeClr val="tx1"/>
                </a:solidFill>
                <a:latin typeface="+mj-lt"/>
              </a:rPr>
              <a:t> junction is exposed</a:t>
            </a:r>
          </a:p>
          <a:p>
            <a:r>
              <a:rPr lang="en-IN" sz="2000" dirty="0" smtClean="0">
                <a:solidFill>
                  <a:schemeClr val="tx1"/>
                </a:solidFill>
                <a:latin typeface="+mj-lt"/>
              </a:rPr>
              <a:t>The </a:t>
            </a:r>
            <a:r>
              <a:rPr lang="en-IN" sz="2000" dirty="0" err="1" smtClean="0">
                <a:solidFill>
                  <a:schemeClr val="tx1"/>
                </a:solidFill>
                <a:latin typeface="+mj-lt"/>
              </a:rPr>
              <a:t>periosteum</a:t>
            </a:r>
            <a:r>
              <a:rPr lang="en-IN" sz="2000" dirty="0" smtClean="0">
                <a:solidFill>
                  <a:schemeClr val="tx1"/>
                </a:solidFill>
                <a:latin typeface="+mj-lt"/>
              </a:rPr>
              <a:t> is divided over the bony portion of the 9th rib and elevated</a:t>
            </a:r>
          </a:p>
          <a:p>
            <a:r>
              <a:rPr lang="en-IN" sz="2000" dirty="0" smtClean="0">
                <a:solidFill>
                  <a:schemeClr val="tx1"/>
                </a:solidFill>
                <a:latin typeface="+mj-lt"/>
              </a:rPr>
              <a:t>A minimum 4 cm of bone is taken </a:t>
            </a:r>
          </a:p>
          <a:p>
            <a:r>
              <a:rPr lang="en-IN" sz="2000" dirty="0" smtClean="0">
                <a:solidFill>
                  <a:schemeClr val="tx1"/>
                </a:solidFill>
                <a:latin typeface="+mj-lt"/>
              </a:rPr>
              <a:t>A standard test for </a:t>
            </a:r>
            <a:r>
              <a:rPr lang="en-IN" sz="2000" dirty="0" err="1" smtClean="0">
                <a:solidFill>
                  <a:schemeClr val="tx1"/>
                </a:solidFill>
                <a:latin typeface="+mj-lt"/>
              </a:rPr>
              <a:t>pneumothorax</a:t>
            </a:r>
            <a:r>
              <a:rPr lang="en-IN" sz="2000" dirty="0" smtClean="0">
                <a:solidFill>
                  <a:schemeClr val="tx1"/>
                </a:solidFill>
                <a:latin typeface="+mj-lt"/>
              </a:rPr>
              <a:t> is done.</a:t>
            </a:r>
          </a:p>
          <a:p>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31746"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1828800" y="381000"/>
            <a:ext cx="5638800" cy="464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33600" y="5486400"/>
            <a:ext cx="4800600" cy="523220"/>
          </a:xfrm>
          <a:prstGeom prst="rect">
            <a:avLst/>
          </a:prstGeom>
        </p:spPr>
        <p:txBody>
          <a:bodyPr wrap="square">
            <a:spAutoFit/>
          </a:bodyPr>
          <a:lstStyle/>
          <a:p>
            <a:r>
              <a:rPr lang="en-IN" sz="2800" dirty="0"/>
              <a:t>Osseocartilaginous rib harvest</a:t>
            </a:r>
          </a:p>
        </p:txBody>
      </p:sp>
    </p:spTree>
    <p:extLst>
      <p:ext uri="{BB962C8B-B14F-4D97-AF65-F5344CB8AC3E}">
        <p14:creationId xmlns="" xmlns:p14="http://schemas.microsoft.com/office/powerpoint/2010/main" val="57901029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7125113" cy="924475"/>
          </a:xfrm>
        </p:spPr>
        <p:txBody>
          <a:bodyPr/>
          <a:lstStyle/>
          <a:p>
            <a:r>
              <a:rPr lang="en-IN" sz="3600" b="1" dirty="0">
                <a:solidFill>
                  <a:schemeClr val="tx1"/>
                </a:solidFill>
              </a:rPr>
              <a:t>Fillers: </a:t>
            </a:r>
            <a:r>
              <a:rPr lang="en-IN" sz="3600" b="1" dirty="0" smtClean="0">
                <a:solidFill>
                  <a:schemeClr val="tx1"/>
                </a:solidFill>
              </a:rPr>
              <a:t>Fantastic</a:t>
            </a:r>
            <a:r>
              <a:rPr lang="en-IN" sz="3600" b="1" dirty="0">
                <a:solidFill>
                  <a:schemeClr val="tx1"/>
                </a:solidFill>
              </a:rPr>
              <a:t> or Fantasy?</a:t>
            </a:r>
            <a:r>
              <a:rPr lang="en-IN" b="1" dirty="0"/>
              <a:t/>
            </a:r>
            <a:br>
              <a:rPr lang="en-IN" b="1" dirty="0"/>
            </a:br>
            <a:r>
              <a:rPr lang="en-IN" b="1" dirty="0"/>
              <a:t/>
            </a:r>
            <a:br>
              <a:rPr lang="en-IN" b="1" dirty="0"/>
            </a:br>
            <a:endParaRPr lang="en-IN" dirty="0"/>
          </a:p>
        </p:txBody>
      </p:sp>
      <p:sp>
        <p:nvSpPr>
          <p:cNvPr id="3" name="Content Placeholder 2"/>
          <p:cNvSpPr>
            <a:spLocks noGrp="1"/>
          </p:cNvSpPr>
          <p:nvPr>
            <p:ph idx="1"/>
          </p:nvPr>
        </p:nvSpPr>
        <p:spPr>
          <a:xfrm>
            <a:off x="838200" y="1295400"/>
            <a:ext cx="7772399" cy="5410199"/>
          </a:xfrm>
        </p:spPr>
        <p:txBody>
          <a:bodyPr>
            <a:normAutofit/>
          </a:bodyPr>
          <a:lstStyle/>
          <a:p>
            <a:pPr marL="0" indent="0">
              <a:buNone/>
            </a:pPr>
            <a:r>
              <a:rPr lang="en-IN" sz="2400" b="1" dirty="0">
                <a:solidFill>
                  <a:srgbClr val="FF0000"/>
                </a:solidFill>
                <a:latin typeface="+mj-lt"/>
              </a:rPr>
              <a:t>Advantages </a:t>
            </a:r>
          </a:p>
          <a:p>
            <a:r>
              <a:rPr lang="en-IN" sz="2000" dirty="0">
                <a:solidFill>
                  <a:schemeClr val="tx1"/>
                </a:solidFill>
                <a:latin typeface="+mj-lt"/>
              </a:rPr>
              <a:t>The ability to correct </a:t>
            </a:r>
            <a:r>
              <a:rPr lang="en-IN" sz="2000" b="1" dirty="0">
                <a:solidFill>
                  <a:srgbClr val="990033"/>
                </a:solidFill>
                <a:latin typeface="+mj-lt"/>
              </a:rPr>
              <a:t>localized </a:t>
            </a:r>
            <a:r>
              <a:rPr lang="en-IN" sz="2000" b="1" dirty="0" smtClean="0">
                <a:solidFill>
                  <a:srgbClr val="990033"/>
                </a:solidFill>
                <a:latin typeface="+mj-lt"/>
              </a:rPr>
              <a:t>Depressions </a:t>
            </a:r>
            <a:r>
              <a:rPr lang="en-IN" sz="2000" b="1" dirty="0">
                <a:solidFill>
                  <a:srgbClr val="990033"/>
                </a:solidFill>
                <a:latin typeface="+mj-lt"/>
              </a:rPr>
              <a:t>and blend in </a:t>
            </a:r>
            <a:r>
              <a:rPr lang="en-IN" sz="2000" b="1" dirty="0" smtClean="0">
                <a:solidFill>
                  <a:srgbClr val="990033"/>
                </a:solidFill>
                <a:latin typeface="+mj-lt"/>
              </a:rPr>
              <a:t>Prominences </a:t>
            </a:r>
            <a:r>
              <a:rPr lang="en-IN" sz="2000" dirty="0">
                <a:solidFill>
                  <a:schemeClr val="tx1"/>
                </a:solidFill>
                <a:latin typeface="+mj-lt"/>
              </a:rPr>
              <a:t>is the most attractive aspect of fillers. </a:t>
            </a:r>
          </a:p>
          <a:p>
            <a:r>
              <a:rPr lang="en-IN" sz="2000" dirty="0">
                <a:solidFill>
                  <a:schemeClr val="tx1"/>
                </a:solidFill>
                <a:latin typeface="+mj-lt"/>
              </a:rPr>
              <a:t>If valid, it would mollify patients and possibly </a:t>
            </a:r>
            <a:r>
              <a:rPr lang="en-IN" sz="2000" b="1" dirty="0">
                <a:solidFill>
                  <a:srgbClr val="990033"/>
                </a:solidFill>
                <a:latin typeface="+mj-lt"/>
              </a:rPr>
              <a:t>R</a:t>
            </a:r>
            <a:r>
              <a:rPr lang="en-IN" sz="2000" b="1" dirty="0" smtClean="0">
                <a:solidFill>
                  <a:srgbClr val="990033"/>
                </a:solidFill>
                <a:latin typeface="+mj-lt"/>
              </a:rPr>
              <a:t>educe </a:t>
            </a:r>
            <a:r>
              <a:rPr lang="en-IN" sz="2000" b="1" dirty="0">
                <a:solidFill>
                  <a:srgbClr val="990033"/>
                </a:solidFill>
                <a:latin typeface="+mj-lt"/>
              </a:rPr>
              <a:t>R</a:t>
            </a:r>
            <a:r>
              <a:rPr lang="en-IN" sz="2000" b="1" dirty="0" smtClean="0">
                <a:solidFill>
                  <a:srgbClr val="990033"/>
                </a:solidFill>
                <a:latin typeface="+mj-lt"/>
              </a:rPr>
              <a:t>evisions</a:t>
            </a:r>
            <a:r>
              <a:rPr lang="en-IN" sz="2000" dirty="0">
                <a:solidFill>
                  <a:schemeClr val="tx1"/>
                </a:solidFill>
                <a:latin typeface="+mj-lt"/>
              </a:rPr>
              <a:t>.</a:t>
            </a:r>
          </a:p>
          <a:p>
            <a:r>
              <a:rPr lang="en-IN" sz="2000" dirty="0">
                <a:solidFill>
                  <a:schemeClr val="tx1"/>
                </a:solidFill>
                <a:latin typeface="+mj-lt"/>
              </a:rPr>
              <a:t>The idea of major augmentation with fillers would help secondary patients with </a:t>
            </a:r>
            <a:r>
              <a:rPr lang="en-IN" sz="2000" b="1" dirty="0">
                <a:solidFill>
                  <a:srgbClr val="990033"/>
                </a:solidFill>
                <a:latin typeface="+mj-lt"/>
              </a:rPr>
              <a:t>L</a:t>
            </a:r>
            <a:r>
              <a:rPr lang="en-IN" sz="2000" b="1" dirty="0" smtClean="0">
                <a:solidFill>
                  <a:srgbClr val="990033"/>
                </a:solidFill>
                <a:latin typeface="+mj-lt"/>
              </a:rPr>
              <a:t>imited Economic </a:t>
            </a:r>
            <a:r>
              <a:rPr lang="en-IN" sz="2000" b="1" dirty="0">
                <a:solidFill>
                  <a:srgbClr val="990033"/>
                </a:solidFill>
                <a:latin typeface="+mj-lt"/>
              </a:rPr>
              <a:t>resources</a:t>
            </a:r>
            <a:r>
              <a:rPr lang="en-IN" sz="2000" dirty="0" smtClean="0">
                <a:solidFill>
                  <a:schemeClr val="tx1"/>
                </a:solidFill>
                <a:latin typeface="+mj-lt"/>
              </a:rPr>
              <a:t>.</a:t>
            </a:r>
          </a:p>
          <a:p>
            <a:pPr marL="0" indent="0">
              <a:buNone/>
            </a:pPr>
            <a:r>
              <a:rPr lang="en-IN" sz="2400" b="1" dirty="0">
                <a:solidFill>
                  <a:srgbClr val="FF0000"/>
                </a:solidFill>
                <a:latin typeface="+mj-lt"/>
              </a:rPr>
              <a:t>Disadvantages</a:t>
            </a:r>
          </a:p>
          <a:p>
            <a:r>
              <a:rPr lang="en-IN" sz="2000" dirty="0">
                <a:solidFill>
                  <a:schemeClr val="tx1"/>
                </a:solidFill>
                <a:latin typeface="+mj-lt"/>
              </a:rPr>
              <a:t>It is </a:t>
            </a:r>
            <a:r>
              <a:rPr lang="en-IN" sz="2000" b="1" dirty="0" smtClean="0">
                <a:solidFill>
                  <a:srgbClr val="990033"/>
                </a:solidFill>
                <a:latin typeface="+mj-lt"/>
              </a:rPr>
              <a:t>Transitory</a:t>
            </a:r>
            <a:endParaRPr lang="en-IN" sz="2000" b="1" dirty="0">
              <a:solidFill>
                <a:srgbClr val="990033"/>
              </a:solidFill>
              <a:latin typeface="+mj-lt"/>
            </a:endParaRPr>
          </a:p>
          <a:p>
            <a:r>
              <a:rPr lang="en-IN" sz="2000" dirty="0">
                <a:solidFill>
                  <a:schemeClr val="tx1"/>
                </a:solidFill>
                <a:latin typeface="+mj-lt"/>
              </a:rPr>
              <a:t>Complications of skin slough </a:t>
            </a:r>
            <a:r>
              <a:rPr lang="en-IN" sz="2000" dirty="0" smtClean="0">
                <a:solidFill>
                  <a:schemeClr val="tx1"/>
                </a:solidFill>
                <a:latin typeface="+mj-lt"/>
              </a:rPr>
              <a:t>and </a:t>
            </a:r>
            <a:r>
              <a:rPr lang="en-IN" sz="2000" b="1" dirty="0" smtClean="0">
                <a:solidFill>
                  <a:srgbClr val="990033"/>
                </a:solidFill>
                <a:latin typeface="+mj-lt"/>
              </a:rPr>
              <a:t>Infection </a:t>
            </a:r>
            <a:r>
              <a:rPr lang="en-IN" sz="2000" dirty="0">
                <a:solidFill>
                  <a:schemeClr val="tx1"/>
                </a:solidFill>
                <a:latin typeface="+mj-lt"/>
              </a:rPr>
              <a:t>following  injections in secondary cases</a:t>
            </a:r>
          </a:p>
          <a:p>
            <a:r>
              <a:rPr lang="en-IN" sz="2000" b="1" dirty="0">
                <a:solidFill>
                  <a:srgbClr val="990033"/>
                </a:solidFill>
                <a:latin typeface="+mj-lt"/>
              </a:rPr>
              <a:t>Improvement fades</a:t>
            </a:r>
            <a:r>
              <a:rPr lang="en-IN" sz="2000" dirty="0">
                <a:solidFill>
                  <a:schemeClr val="tx1"/>
                </a:solidFill>
                <a:latin typeface="+mj-lt"/>
              </a:rPr>
              <a:t>?</a:t>
            </a:r>
          </a:p>
          <a:p>
            <a:endParaRPr lang="en-IN" dirty="0" smtClean="0"/>
          </a:p>
          <a:p>
            <a:endParaRPr lang="en-IN" dirty="0"/>
          </a:p>
        </p:txBody>
      </p:sp>
    </p:spTree>
    <p:extLst>
      <p:ext uri="{BB962C8B-B14F-4D97-AF65-F5344CB8AC3E}">
        <p14:creationId xmlns="" xmlns:p14="http://schemas.microsoft.com/office/powerpoint/2010/main" val="41314605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1"/>
            <a:ext cx="7829755" cy="838200"/>
          </a:xfrm>
        </p:spPr>
        <p:txBody>
          <a:bodyPr/>
          <a:lstStyle/>
          <a:p>
            <a:r>
              <a:rPr lang="en-US" sz="3600" b="1" dirty="0" smtClean="0">
                <a:solidFill>
                  <a:schemeClr val="tx1"/>
                </a:solidFill>
              </a:rPr>
              <a:t>ANATOMY</a:t>
            </a:r>
            <a:endParaRPr lang="en-IN" sz="3600" b="1" dirty="0">
              <a:solidFill>
                <a:schemeClr val="tx1"/>
              </a:solidFill>
            </a:endParaRP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1751143206"/>
              </p:ext>
            </p:extLst>
          </p:nvPr>
        </p:nvGraphicFramePr>
        <p:xfrm>
          <a:off x="304800" y="6019800"/>
          <a:ext cx="8763000" cy="426720"/>
        </p:xfrm>
        <a:graphic>
          <a:graphicData uri="http://schemas.openxmlformats.org/drawingml/2006/table">
            <a:tbl>
              <a:tblPr/>
              <a:tblGrid>
                <a:gridCol w="8763000"/>
              </a:tblGrid>
              <a:tr h="0">
                <a:tc>
                  <a:txBody>
                    <a:bodyPr/>
                    <a:lstStyle/>
                    <a:p>
                      <a:r>
                        <a:rPr lang="en-IN" sz="2800" dirty="0">
                          <a:solidFill>
                            <a:schemeClr val="tx1"/>
                          </a:solidFill>
                          <a:latin typeface="+mj-lt"/>
                        </a:rPr>
                        <a:t>Ligamentous support of the cartilaginous </a:t>
                      </a:r>
                      <a:r>
                        <a:rPr lang="en-IN" sz="2800" dirty="0" smtClean="0">
                          <a:solidFill>
                            <a:schemeClr val="tx1"/>
                          </a:solidFill>
                          <a:latin typeface="+mj-lt"/>
                        </a:rPr>
                        <a:t>framework</a:t>
                      </a:r>
                      <a:endParaRPr lang="en-IN" sz="2800" dirty="0">
                        <a:solidFill>
                          <a:schemeClr val="tx1"/>
                        </a:solidFill>
                        <a:latin typeface="+mj-lt"/>
                      </a:endParaRPr>
                    </a:p>
                  </a:txBody>
                  <a:tcPr marL="0" marR="0" marT="0" marB="0">
                    <a:lnL>
                      <a:noFill/>
                    </a:lnL>
                    <a:lnR>
                      <a:noFill/>
                    </a:lnR>
                    <a:lnT>
                      <a:noFill/>
                    </a:lnT>
                    <a:lnB>
                      <a:noFill/>
                    </a:lnB>
                  </a:tcPr>
                </a:tc>
              </a:tr>
            </a:tbl>
          </a:graphicData>
        </a:graphic>
      </p:graphicFrame>
      <p:pic>
        <p:nvPicPr>
          <p:cNvPr id="1027"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2133600" y="1066800"/>
            <a:ext cx="5105400" cy="434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6382651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7829755" cy="924475"/>
          </a:xfrm>
        </p:spPr>
        <p:txBody>
          <a:bodyPr/>
          <a:lstStyle/>
          <a:p>
            <a:r>
              <a:rPr lang="en-IN" sz="3600" b="1" dirty="0" smtClean="0">
                <a:solidFill>
                  <a:schemeClr val="tx1"/>
                </a:solidFill>
              </a:rPr>
              <a:t>Clinical Application of</a:t>
            </a:r>
            <a:r>
              <a:rPr lang="en-IN" sz="3600" b="1" dirty="0">
                <a:solidFill>
                  <a:schemeClr val="tx1"/>
                </a:solidFill>
              </a:rPr>
              <a:t> Nasal Crafts</a:t>
            </a:r>
            <a:r>
              <a:rPr lang="en-IN" dirty="0"/>
              <a:t/>
            </a:r>
            <a:br>
              <a:rPr lang="en-IN" dirty="0"/>
            </a:br>
            <a:r>
              <a:rPr lang="en-IN" dirty="0"/>
              <a:t/>
            </a:r>
            <a:br>
              <a:rPr lang="en-IN" dirty="0"/>
            </a:br>
            <a:endParaRPr lang="en-IN" dirty="0"/>
          </a:p>
        </p:txBody>
      </p:sp>
      <p:sp>
        <p:nvSpPr>
          <p:cNvPr id="3" name="Content Placeholder 2"/>
          <p:cNvSpPr>
            <a:spLocks noGrp="1"/>
          </p:cNvSpPr>
          <p:nvPr>
            <p:ph idx="1"/>
          </p:nvPr>
        </p:nvSpPr>
        <p:spPr>
          <a:xfrm>
            <a:off x="990600" y="1295400"/>
            <a:ext cx="7125112" cy="4051437"/>
          </a:xfrm>
        </p:spPr>
        <p:txBody>
          <a:bodyPr>
            <a:noAutofit/>
          </a:bodyPr>
          <a:lstStyle/>
          <a:p>
            <a:pPr marL="0" indent="0">
              <a:buNone/>
            </a:pPr>
            <a:r>
              <a:rPr lang="en-IN" sz="2800" b="1" dirty="0" smtClean="0">
                <a:solidFill>
                  <a:srgbClr val="FF0000"/>
                </a:solidFill>
                <a:latin typeface="+mj-lt"/>
              </a:rPr>
              <a:t>Radix</a:t>
            </a:r>
          </a:p>
          <a:p>
            <a:r>
              <a:rPr lang="en-IN" sz="2400" dirty="0" smtClean="0">
                <a:solidFill>
                  <a:schemeClr val="tx1"/>
                </a:solidFill>
                <a:latin typeface="+mj-lt"/>
              </a:rPr>
              <a:t>Radix </a:t>
            </a:r>
            <a:r>
              <a:rPr lang="en-IN" sz="2400" dirty="0">
                <a:solidFill>
                  <a:schemeClr val="tx1"/>
                </a:solidFill>
                <a:latin typeface="+mj-lt"/>
              </a:rPr>
              <a:t>grafts are generally inserted through </a:t>
            </a:r>
            <a:r>
              <a:rPr lang="en-IN" sz="2400" dirty="0" smtClean="0">
                <a:solidFill>
                  <a:schemeClr val="tx1"/>
                </a:solidFill>
                <a:latin typeface="+mj-lt"/>
              </a:rPr>
              <a:t>an </a:t>
            </a:r>
            <a:r>
              <a:rPr lang="en-IN" sz="2400" b="1" dirty="0" smtClean="0">
                <a:solidFill>
                  <a:srgbClr val="990033"/>
                </a:solidFill>
                <a:latin typeface="+mj-lt"/>
              </a:rPr>
              <a:t>Intranasal </a:t>
            </a:r>
            <a:r>
              <a:rPr lang="en-IN" sz="2400" b="1" dirty="0">
                <a:solidFill>
                  <a:srgbClr val="990033"/>
                </a:solidFill>
                <a:latin typeface="+mj-lt"/>
              </a:rPr>
              <a:t>incision</a:t>
            </a:r>
            <a:r>
              <a:rPr lang="en-IN" sz="2400" dirty="0" smtClean="0">
                <a:solidFill>
                  <a:schemeClr val="tx1"/>
                </a:solidFill>
                <a:latin typeface="+mj-lt"/>
              </a:rPr>
              <a:t>.</a:t>
            </a:r>
          </a:p>
          <a:p>
            <a:r>
              <a:rPr lang="en-IN" sz="2400" dirty="0" smtClean="0">
                <a:solidFill>
                  <a:schemeClr val="tx1"/>
                </a:solidFill>
                <a:latin typeface="+mj-lt"/>
              </a:rPr>
              <a:t> </a:t>
            </a:r>
            <a:r>
              <a:rPr lang="en-IN" sz="2400" dirty="0">
                <a:solidFill>
                  <a:schemeClr val="tx1"/>
                </a:solidFill>
                <a:latin typeface="+mj-lt"/>
              </a:rPr>
              <a:t>It is also possible to insert </a:t>
            </a:r>
            <a:r>
              <a:rPr lang="en-IN" sz="2400" dirty="0" smtClean="0">
                <a:solidFill>
                  <a:schemeClr val="tx1"/>
                </a:solidFill>
                <a:latin typeface="+mj-lt"/>
              </a:rPr>
              <a:t>the grafts </a:t>
            </a:r>
            <a:r>
              <a:rPr lang="en-IN" sz="2400" dirty="0">
                <a:solidFill>
                  <a:schemeClr val="tx1"/>
                </a:solidFill>
                <a:latin typeface="+mj-lt"/>
              </a:rPr>
              <a:t>(particularly if fascia is used) through </a:t>
            </a:r>
            <a:r>
              <a:rPr lang="en-IN" sz="2400" dirty="0" smtClean="0">
                <a:solidFill>
                  <a:schemeClr val="tx1"/>
                </a:solidFill>
                <a:latin typeface="+mj-lt"/>
              </a:rPr>
              <a:t>very small </a:t>
            </a:r>
            <a:r>
              <a:rPr lang="en-IN" sz="2400" dirty="0">
                <a:solidFill>
                  <a:schemeClr val="tx1"/>
                </a:solidFill>
                <a:latin typeface="+mj-lt"/>
              </a:rPr>
              <a:t>(2 mm) vertical external incisions, which </a:t>
            </a:r>
            <a:r>
              <a:rPr lang="en-IN" sz="2400" dirty="0" smtClean="0">
                <a:solidFill>
                  <a:schemeClr val="tx1"/>
                </a:solidFill>
                <a:latin typeface="+mj-lt"/>
              </a:rPr>
              <a:t>heal well. </a:t>
            </a:r>
          </a:p>
          <a:p>
            <a:r>
              <a:rPr lang="en-IN" sz="2400" dirty="0" smtClean="0">
                <a:solidFill>
                  <a:schemeClr val="tx1"/>
                </a:solidFill>
                <a:latin typeface="+mj-lt"/>
              </a:rPr>
              <a:t>When </a:t>
            </a:r>
            <a:r>
              <a:rPr lang="en-IN" sz="2400" dirty="0">
                <a:solidFill>
                  <a:schemeClr val="tx1"/>
                </a:solidFill>
                <a:latin typeface="+mj-lt"/>
              </a:rPr>
              <a:t>fascia is </a:t>
            </a:r>
            <a:r>
              <a:rPr lang="en-IN" sz="2400" dirty="0" smtClean="0">
                <a:solidFill>
                  <a:schemeClr val="tx1"/>
                </a:solidFill>
                <a:latin typeface="+mj-lt"/>
              </a:rPr>
              <a:t>used, it </a:t>
            </a:r>
            <a:r>
              <a:rPr lang="en-IN" sz="2400" dirty="0">
                <a:solidFill>
                  <a:schemeClr val="tx1"/>
                </a:solidFill>
                <a:latin typeface="+mj-lt"/>
              </a:rPr>
              <a:t>is important to create the pocket to the exact </a:t>
            </a:r>
            <a:r>
              <a:rPr lang="en-IN" sz="2400" dirty="0" smtClean="0">
                <a:solidFill>
                  <a:schemeClr val="tx1"/>
                </a:solidFill>
                <a:latin typeface="+mj-lt"/>
              </a:rPr>
              <a:t>size and </a:t>
            </a:r>
            <a:r>
              <a:rPr lang="en-IN" sz="2400" dirty="0">
                <a:solidFill>
                  <a:schemeClr val="tx1"/>
                </a:solidFill>
                <a:latin typeface="+mj-lt"/>
              </a:rPr>
              <a:t>configuration of the area that requires augmentation.</a:t>
            </a:r>
          </a:p>
          <a:p>
            <a:r>
              <a:rPr lang="en-IN" sz="2400" dirty="0">
                <a:solidFill>
                  <a:schemeClr val="tx1"/>
                </a:solidFill>
                <a:latin typeface="+mj-lt"/>
              </a:rPr>
              <a:t>Fascia will simply fill the area dissected.</a:t>
            </a:r>
          </a:p>
        </p:txBody>
      </p:sp>
    </p:spTree>
    <p:extLst>
      <p:ext uri="{BB962C8B-B14F-4D97-AF65-F5344CB8AC3E}">
        <p14:creationId xmlns="" xmlns:p14="http://schemas.microsoft.com/office/powerpoint/2010/main" val="122767311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125113" cy="924475"/>
          </a:xfrm>
        </p:spPr>
        <p:txBody>
          <a:bodyPr/>
          <a:lstStyle/>
          <a:p>
            <a:r>
              <a:rPr lang="en-IN" b="1" dirty="0" smtClean="0">
                <a:solidFill>
                  <a:srgbClr val="FF0000"/>
                </a:solidFill>
              </a:rPr>
              <a:t>Nasal Dorsum</a:t>
            </a:r>
            <a:br>
              <a:rPr lang="en-IN" b="1" dirty="0" smtClean="0">
                <a:solidFill>
                  <a:srgbClr val="FF0000"/>
                </a:solidFill>
              </a:rPr>
            </a:br>
            <a:endParaRPr lang="en-US" dirty="0"/>
          </a:p>
        </p:txBody>
      </p:sp>
      <p:sp>
        <p:nvSpPr>
          <p:cNvPr id="3" name="Content Placeholder 2"/>
          <p:cNvSpPr>
            <a:spLocks noGrp="1"/>
          </p:cNvSpPr>
          <p:nvPr>
            <p:ph idx="1"/>
          </p:nvPr>
        </p:nvSpPr>
        <p:spPr>
          <a:xfrm>
            <a:off x="685800" y="1600201"/>
            <a:ext cx="8001000" cy="5257799"/>
          </a:xfrm>
        </p:spPr>
        <p:txBody>
          <a:bodyPr>
            <a:normAutofit lnSpcReduction="10000"/>
          </a:bodyPr>
          <a:lstStyle/>
          <a:p>
            <a:r>
              <a:rPr lang="en-IN" sz="2400" dirty="0" smtClean="0">
                <a:solidFill>
                  <a:schemeClr val="tx1"/>
                </a:solidFill>
              </a:rPr>
              <a:t>Dorsal nasal augmentation is </a:t>
            </a:r>
            <a:r>
              <a:rPr lang="en-IN" sz="2400" b="1" dirty="0" smtClean="0">
                <a:solidFill>
                  <a:srgbClr val="990033"/>
                </a:solidFill>
              </a:rPr>
              <a:t>more commonly needed in secondary </a:t>
            </a:r>
            <a:r>
              <a:rPr lang="en-IN" sz="2400" b="1" dirty="0" err="1" smtClean="0">
                <a:solidFill>
                  <a:srgbClr val="990033"/>
                </a:solidFill>
              </a:rPr>
              <a:t>rhinoplasty</a:t>
            </a:r>
            <a:endParaRPr lang="en-IN" sz="2400" b="1" dirty="0" smtClean="0">
              <a:solidFill>
                <a:srgbClr val="990033"/>
              </a:solidFill>
            </a:endParaRPr>
          </a:p>
          <a:p>
            <a:r>
              <a:rPr lang="en-IN" sz="2400" dirty="0" smtClean="0">
                <a:solidFill>
                  <a:schemeClr val="tx1"/>
                </a:solidFill>
              </a:rPr>
              <a:t> The crucial step is to recognize that preoperatively there is a </a:t>
            </a:r>
            <a:r>
              <a:rPr lang="en-IN" sz="2400" b="1" dirty="0" smtClean="0">
                <a:solidFill>
                  <a:srgbClr val="990033"/>
                </a:solidFill>
              </a:rPr>
              <a:t>deficiency of tissue</a:t>
            </a:r>
            <a:r>
              <a:rPr lang="en-IN" sz="2400" dirty="0" smtClean="0">
                <a:solidFill>
                  <a:schemeClr val="tx1"/>
                </a:solidFill>
              </a:rPr>
              <a:t>, thus requiring nasal augmentation. </a:t>
            </a:r>
          </a:p>
          <a:p>
            <a:r>
              <a:rPr lang="en-IN" sz="2400" dirty="0" smtClean="0">
                <a:solidFill>
                  <a:schemeClr val="tx1"/>
                </a:solidFill>
              </a:rPr>
              <a:t>A </a:t>
            </a:r>
            <a:r>
              <a:rPr lang="en-IN" sz="2400" b="1" dirty="0" smtClean="0">
                <a:solidFill>
                  <a:srgbClr val="990033"/>
                </a:solidFill>
              </a:rPr>
              <a:t>Pocket</a:t>
            </a:r>
            <a:r>
              <a:rPr lang="en-IN" sz="2400" dirty="0" smtClean="0">
                <a:solidFill>
                  <a:schemeClr val="tx1"/>
                </a:solidFill>
              </a:rPr>
              <a:t> can be made through an </a:t>
            </a:r>
            <a:r>
              <a:rPr lang="en-IN" sz="2400" dirty="0" err="1" smtClean="0">
                <a:solidFill>
                  <a:schemeClr val="tx1"/>
                </a:solidFill>
              </a:rPr>
              <a:t>intercartilaginous</a:t>
            </a:r>
            <a:r>
              <a:rPr lang="en-IN" sz="2400" dirty="0" smtClean="0">
                <a:solidFill>
                  <a:schemeClr val="tx1"/>
                </a:solidFill>
              </a:rPr>
              <a:t> incision that is large enough to accommodate the bone </a:t>
            </a:r>
          </a:p>
          <a:p>
            <a:r>
              <a:rPr lang="en-IN" sz="2400" dirty="0" smtClean="0">
                <a:solidFill>
                  <a:schemeClr val="tx1"/>
                </a:solidFill>
              </a:rPr>
              <a:t>The </a:t>
            </a:r>
            <a:r>
              <a:rPr lang="en-IN" sz="2400" b="1" dirty="0" err="1" smtClean="0">
                <a:solidFill>
                  <a:srgbClr val="990033"/>
                </a:solidFill>
              </a:rPr>
              <a:t>Periosteum</a:t>
            </a:r>
            <a:r>
              <a:rPr lang="en-IN" sz="2400" dirty="0" smtClean="0">
                <a:solidFill>
                  <a:schemeClr val="tx1"/>
                </a:solidFill>
              </a:rPr>
              <a:t> of the underlying nasal bones should be stripped to allow bone to bone contact with the graft.</a:t>
            </a:r>
          </a:p>
          <a:p>
            <a:r>
              <a:rPr lang="en-IN" sz="2400" dirty="0" smtClean="0">
                <a:solidFill>
                  <a:schemeClr val="tx1"/>
                </a:solidFill>
              </a:rPr>
              <a:t> The graft is placed with the </a:t>
            </a:r>
            <a:r>
              <a:rPr lang="en-IN" sz="2400" b="1" dirty="0" err="1" smtClean="0">
                <a:solidFill>
                  <a:srgbClr val="990033"/>
                </a:solidFill>
              </a:rPr>
              <a:t>Cancellous</a:t>
            </a:r>
            <a:r>
              <a:rPr lang="en-IN" sz="2400" b="1" dirty="0" smtClean="0">
                <a:solidFill>
                  <a:srgbClr val="990033"/>
                </a:solidFill>
              </a:rPr>
              <a:t> surface </a:t>
            </a:r>
            <a:r>
              <a:rPr lang="en-IN" sz="2400" dirty="0" smtClean="0">
                <a:solidFill>
                  <a:schemeClr val="tx1"/>
                </a:solidFill>
              </a:rPr>
              <a:t>down to allow faster revascularization.</a:t>
            </a:r>
          </a:p>
          <a:p>
            <a:r>
              <a:rPr lang="en-IN" sz="2400" b="1" dirty="0" err="1" smtClean="0">
                <a:solidFill>
                  <a:srgbClr val="990033"/>
                </a:solidFill>
              </a:rPr>
              <a:t>Alloplastic</a:t>
            </a:r>
            <a:r>
              <a:rPr lang="en-IN" sz="2400" b="1" dirty="0" smtClean="0">
                <a:solidFill>
                  <a:srgbClr val="990033"/>
                </a:solidFill>
              </a:rPr>
              <a:t> materials </a:t>
            </a:r>
            <a:r>
              <a:rPr lang="en-IN" sz="2400" dirty="0" smtClean="0">
                <a:solidFill>
                  <a:schemeClr val="tx1"/>
                </a:solidFill>
              </a:rPr>
              <a:t>should be used with caution in dorsal augmentation because of their comparatively high incidence of extrusion and mobility.</a:t>
            </a:r>
          </a:p>
          <a:p>
            <a:endParaRPr lang="en-IN" dirty="0" smtClean="0">
              <a:solidFill>
                <a:schemeClr val="tx1"/>
              </a:solidFill>
            </a:endParaRPr>
          </a:p>
          <a:p>
            <a:endParaRPr lang="en-IN" dirty="0" smtClean="0">
              <a:solidFill>
                <a:schemeClr val="tx1"/>
              </a:solidFill>
            </a:endParaRPr>
          </a:p>
          <a:p>
            <a:endParaRPr lang="en-US"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2050" name="Picture 2"/>
          <p:cNvPicPr>
            <a:picLocks noGrp="1" noChangeAspect="1" noChangeArrowheads="1"/>
          </p:cNvPicPr>
          <p:nvPr>
            <p:ph idx="1"/>
          </p:nvPr>
        </p:nvPicPr>
        <p:blipFill>
          <a:blip r:embed="rId2">
            <a:extLst>
              <a:ext uri="{28A0092B-C50C-407E-A947-70E740481C1C}">
                <a14:useLocalDpi xmlns="" xmlns:a14="http://schemas.microsoft.com/office/drawing/2010/main" val="0"/>
              </a:ext>
            </a:extLst>
          </a:blip>
          <a:srcRect/>
          <a:stretch>
            <a:fillRect/>
          </a:stretch>
        </p:blipFill>
        <p:spPr bwMode="auto">
          <a:xfrm>
            <a:off x="685800" y="2057400"/>
            <a:ext cx="3137409" cy="40528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343400" y="1066800"/>
            <a:ext cx="4430486" cy="480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3413087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0" y="685800"/>
            <a:ext cx="1733755" cy="924475"/>
          </a:xfrm>
        </p:spPr>
        <p:txBody>
          <a:bodyPr/>
          <a:lstStyle/>
          <a:p>
            <a:endParaRPr lang="en-IN" dirty="0"/>
          </a:p>
        </p:txBody>
      </p:sp>
      <p:sp>
        <p:nvSpPr>
          <p:cNvPr id="3" name="Content Placeholder 2"/>
          <p:cNvSpPr>
            <a:spLocks noGrp="1"/>
          </p:cNvSpPr>
          <p:nvPr>
            <p:ph idx="1"/>
          </p:nvPr>
        </p:nvSpPr>
        <p:spPr>
          <a:xfrm>
            <a:off x="533400" y="304800"/>
            <a:ext cx="7924800" cy="6324600"/>
          </a:xfrm>
        </p:spPr>
        <p:txBody>
          <a:bodyPr>
            <a:normAutofit fontScale="92500" lnSpcReduction="20000"/>
          </a:bodyPr>
          <a:lstStyle/>
          <a:p>
            <a:pPr marL="0" indent="0">
              <a:buNone/>
            </a:pPr>
            <a:r>
              <a:rPr lang="en-IN" sz="2800" b="1" dirty="0">
                <a:solidFill>
                  <a:srgbClr val="FF0000"/>
                </a:solidFill>
                <a:latin typeface="+mj-lt"/>
              </a:rPr>
              <a:t>Tip Projection</a:t>
            </a:r>
          </a:p>
          <a:p>
            <a:r>
              <a:rPr lang="en-IN" sz="2600" dirty="0">
                <a:solidFill>
                  <a:schemeClr val="tx1"/>
                </a:solidFill>
                <a:latin typeface="+mj-lt"/>
              </a:rPr>
              <a:t>Augmentation of the nasal tip often helps </a:t>
            </a:r>
            <a:r>
              <a:rPr lang="en-IN" sz="2600" dirty="0" smtClean="0">
                <a:solidFill>
                  <a:schemeClr val="tx1"/>
                </a:solidFill>
                <a:latin typeface="+mj-lt"/>
              </a:rPr>
              <a:t>achieve harmony </a:t>
            </a:r>
            <a:r>
              <a:rPr lang="en-IN" sz="2600" dirty="0">
                <a:solidFill>
                  <a:schemeClr val="tx1"/>
                </a:solidFill>
                <a:latin typeface="+mj-lt"/>
              </a:rPr>
              <a:t>for a nose in </a:t>
            </a:r>
            <a:r>
              <a:rPr lang="en-IN" sz="2600" dirty="0" err="1">
                <a:solidFill>
                  <a:schemeClr val="tx1"/>
                </a:solidFill>
                <a:latin typeface="+mj-lt"/>
              </a:rPr>
              <a:t>rhinoplastic</a:t>
            </a:r>
            <a:r>
              <a:rPr lang="en-IN" sz="2600" dirty="0">
                <a:solidFill>
                  <a:schemeClr val="tx1"/>
                </a:solidFill>
                <a:latin typeface="+mj-lt"/>
              </a:rPr>
              <a:t> surgery. </a:t>
            </a:r>
            <a:endParaRPr lang="en-IN" sz="2600" dirty="0" smtClean="0">
              <a:solidFill>
                <a:schemeClr val="tx1"/>
              </a:solidFill>
              <a:latin typeface="+mj-lt"/>
            </a:endParaRPr>
          </a:p>
          <a:p>
            <a:r>
              <a:rPr lang="en-IN" sz="2600" b="1" dirty="0" smtClean="0">
                <a:solidFill>
                  <a:srgbClr val="990033"/>
                </a:solidFill>
                <a:latin typeface="+mj-lt"/>
              </a:rPr>
              <a:t>Cartilage</a:t>
            </a:r>
            <a:r>
              <a:rPr lang="en-IN" sz="2600" b="1" dirty="0">
                <a:solidFill>
                  <a:srgbClr val="990033"/>
                </a:solidFill>
                <a:latin typeface="+mj-lt"/>
              </a:rPr>
              <a:t> </a:t>
            </a:r>
            <a:r>
              <a:rPr lang="en-IN" sz="2600" b="1" dirty="0" smtClean="0">
                <a:solidFill>
                  <a:srgbClr val="990033"/>
                </a:solidFill>
                <a:latin typeface="+mj-lt"/>
              </a:rPr>
              <a:t>grafts </a:t>
            </a:r>
            <a:r>
              <a:rPr lang="en-IN" sz="2600" dirty="0">
                <a:solidFill>
                  <a:schemeClr val="tx1"/>
                </a:solidFill>
                <a:latin typeface="+mj-lt"/>
              </a:rPr>
              <a:t>are most often used for the nasal </a:t>
            </a:r>
            <a:r>
              <a:rPr lang="en-IN" sz="2600" dirty="0" smtClean="0">
                <a:solidFill>
                  <a:schemeClr val="tx1"/>
                </a:solidFill>
                <a:latin typeface="+mj-lt"/>
              </a:rPr>
              <a:t>tip, with </a:t>
            </a:r>
            <a:r>
              <a:rPr lang="en-IN" sz="2600" dirty="0">
                <a:solidFill>
                  <a:schemeClr val="tx1"/>
                </a:solidFill>
                <a:latin typeface="+mj-lt"/>
              </a:rPr>
              <a:t>three different </a:t>
            </a:r>
            <a:r>
              <a:rPr lang="en-IN" sz="2600" dirty="0" smtClean="0">
                <a:solidFill>
                  <a:schemeClr val="tx1"/>
                </a:solidFill>
                <a:latin typeface="+mj-lt"/>
              </a:rPr>
              <a:t>designs. </a:t>
            </a:r>
          </a:p>
          <a:p>
            <a:r>
              <a:rPr lang="en-IN" sz="2600" b="1" dirty="0" smtClean="0">
                <a:solidFill>
                  <a:srgbClr val="990033"/>
                </a:solidFill>
                <a:latin typeface="+mj-lt"/>
              </a:rPr>
              <a:t>Sheen</a:t>
            </a:r>
            <a:r>
              <a:rPr lang="en-IN" sz="2600" dirty="0" smtClean="0">
                <a:solidFill>
                  <a:schemeClr val="tx1"/>
                </a:solidFill>
                <a:latin typeface="+mj-lt"/>
              </a:rPr>
              <a:t> describes the </a:t>
            </a:r>
            <a:r>
              <a:rPr lang="en-IN" sz="2600" dirty="0">
                <a:solidFill>
                  <a:schemeClr val="tx1"/>
                </a:solidFill>
                <a:latin typeface="+mj-lt"/>
              </a:rPr>
              <a:t>use of the </a:t>
            </a:r>
            <a:r>
              <a:rPr lang="en-IN" sz="2600" dirty="0" smtClean="0">
                <a:solidFill>
                  <a:schemeClr val="tx1"/>
                </a:solidFill>
                <a:latin typeface="+mj-lt"/>
              </a:rPr>
              <a:t>shield shaped </a:t>
            </a:r>
            <a:r>
              <a:rPr lang="en-IN" sz="2600" dirty="0">
                <a:solidFill>
                  <a:schemeClr val="tx1"/>
                </a:solidFill>
                <a:latin typeface="+mj-lt"/>
              </a:rPr>
              <a:t>graft of </a:t>
            </a:r>
            <a:r>
              <a:rPr lang="en-IN" sz="2600" dirty="0" err="1" smtClean="0">
                <a:solidFill>
                  <a:schemeClr val="tx1"/>
                </a:solidFill>
                <a:latin typeface="+mj-lt"/>
              </a:rPr>
              <a:t>septal</a:t>
            </a:r>
            <a:r>
              <a:rPr lang="en-IN" sz="2600" dirty="0">
                <a:solidFill>
                  <a:schemeClr val="tx1"/>
                </a:solidFill>
                <a:latin typeface="+mj-lt"/>
              </a:rPr>
              <a:t> </a:t>
            </a:r>
            <a:r>
              <a:rPr lang="en-IN" sz="2600" dirty="0" smtClean="0">
                <a:solidFill>
                  <a:schemeClr val="tx1"/>
                </a:solidFill>
                <a:latin typeface="+mj-lt"/>
              </a:rPr>
              <a:t>(or </a:t>
            </a:r>
            <a:r>
              <a:rPr lang="en-IN" sz="2600" dirty="0" err="1">
                <a:solidFill>
                  <a:schemeClr val="tx1"/>
                </a:solidFill>
                <a:latin typeface="+mj-lt"/>
              </a:rPr>
              <a:t>conchal</a:t>
            </a:r>
            <a:r>
              <a:rPr lang="en-IN" sz="2600" dirty="0">
                <a:solidFill>
                  <a:schemeClr val="tx1"/>
                </a:solidFill>
                <a:latin typeface="+mj-lt"/>
              </a:rPr>
              <a:t>) cartilage, which is placed in the </a:t>
            </a:r>
            <a:r>
              <a:rPr lang="en-IN" sz="2600" dirty="0" smtClean="0">
                <a:solidFill>
                  <a:schemeClr val="tx1"/>
                </a:solidFill>
                <a:latin typeface="+mj-lt"/>
              </a:rPr>
              <a:t>tip, essentially subcutaneously, just </a:t>
            </a:r>
            <a:r>
              <a:rPr lang="en-IN" sz="2600" dirty="0">
                <a:solidFill>
                  <a:schemeClr val="tx1"/>
                </a:solidFill>
                <a:latin typeface="+mj-lt"/>
              </a:rPr>
              <a:t>anterior to the </a:t>
            </a:r>
            <a:r>
              <a:rPr lang="en-IN" sz="2600" dirty="0" smtClean="0">
                <a:solidFill>
                  <a:schemeClr val="tx1"/>
                </a:solidFill>
                <a:latin typeface="+mj-lt"/>
              </a:rPr>
              <a:t>alar cartilages</a:t>
            </a:r>
          </a:p>
          <a:p>
            <a:r>
              <a:rPr lang="en-IN" sz="2600" dirty="0">
                <a:solidFill>
                  <a:schemeClr val="tx1"/>
                </a:solidFill>
                <a:latin typeface="+mj-lt"/>
              </a:rPr>
              <a:t>The second design, by</a:t>
            </a:r>
            <a:r>
              <a:rPr lang="en-IN" sz="2600" b="1" dirty="0">
                <a:solidFill>
                  <a:srgbClr val="990033"/>
                </a:solidFill>
                <a:latin typeface="+mj-lt"/>
              </a:rPr>
              <a:t> Peck </a:t>
            </a:r>
            <a:r>
              <a:rPr lang="en-IN" sz="2600" dirty="0" smtClean="0">
                <a:solidFill>
                  <a:schemeClr val="tx1"/>
                </a:solidFill>
                <a:latin typeface="+mj-lt"/>
              </a:rPr>
              <a:t>who </a:t>
            </a:r>
            <a:r>
              <a:rPr lang="en-IN" sz="2600" dirty="0">
                <a:solidFill>
                  <a:schemeClr val="tx1"/>
                </a:solidFill>
                <a:latin typeface="+mj-lt"/>
              </a:rPr>
              <a:t>employs an </a:t>
            </a:r>
            <a:r>
              <a:rPr lang="en-IN" sz="2600" dirty="0" err="1">
                <a:solidFill>
                  <a:schemeClr val="tx1"/>
                </a:solidFill>
                <a:latin typeface="+mj-lt"/>
              </a:rPr>
              <a:t>onlay</a:t>
            </a:r>
            <a:r>
              <a:rPr lang="en-IN" sz="2600" dirty="0">
                <a:solidFill>
                  <a:schemeClr val="tx1"/>
                </a:solidFill>
                <a:latin typeface="+mj-lt"/>
              </a:rPr>
              <a:t> graft of 1 to 2 layers of cartilage placed at the apex of the </a:t>
            </a:r>
            <a:r>
              <a:rPr lang="en-IN" sz="2600" dirty="0" err="1">
                <a:solidFill>
                  <a:schemeClr val="tx1"/>
                </a:solidFill>
                <a:latin typeface="+mj-lt"/>
              </a:rPr>
              <a:t>alar</a:t>
            </a:r>
            <a:r>
              <a:rPr lang="en-IN" sz="2600" dirty="0">
                <a:solidFill>
                  <a:schemeClr val="tx1"/>
                </a:solidFill>
                <a:latin typeface="+mj-lt"/>
              </a:rPr>
              <a:t> </a:t>
            </a:r>
            <a:r>
              <a:rPr lang="en-IN" sz="2600" dirty="0" smtClean="0">
                <a:solidFill>
                  <a:schemeClr val="tx1"/>
                </a:solidFill>
                <a:latin typeface="+mj-lt"/>
              </a:rPr>
              <a:t>domes</a:t>
            </a:r>
          </a:p>
          <a:p>
            <a:r>
              <a:rPr lang="en-IN" sz="2600" dirty="0" smtClean="0">
                <a:solidFill>
                  <a:schemeClr val="tx1"/>
                </a:solidFill>
                <a:latin typeface="+mj-lt"/>
              </a:rPr>
              <a:t>In more severe cases of inadequate tip support, one can use a </a:t>
            </a:r>
            <a:r>
              <a:rPr lang="en-IN" sz="2600" b="1" dirty="0" smtClean="0">
                <a:solidFill>
                  <a:srgbClr val="990033"/>
                </a:solidFill>
                <a:latin typeface="+mj-lt"/>
              </a:rPr>
              <a:t>cartilaginous or bony strut </a:t>
            </a:r>
            <a:r>
              <a:rPr lang="en-IN" sz="2600" dirty="0" smtClean="0">
                <a:solidFill>
                  <a:schemeClr val="tx1"/>
                </a:solidFill>
                <a:latin typeface="+mj-lt"/>
              </a:rPr>
              <a:t>within the </a:t>
            </a:r>
            <a:r>
              <a:rPr lang="en-IN" sz="2600" dirty="0" err="1" smtClean="0">
                <a:solidFill>
                  <a:schemeClr val="tx1"/>
                </a:solidFill>
                <a:latin typeface="+mj-lt"/>
              </a:rPr>
              <a:t>columella</a:t>
            </a:r>
            <a:endParaRPr lang="en-IN" sz="2600" dirty="0" smtClean="0">
              <a:solidFill>
                <a:schemeClr val="tx1"/>
              </a:solidFill>
              <a:latin typeface="+mj-lt"/>
            </a:endParaRPr>
          </a:p>
          <a:p>
            <a:r>
              <a:rPr lang="en-IN" sz="2600" dirty="0" smtClean="0">
                <a:solidFill>
                  <a:schemeClr val="tx1"/>
                </a:solidFill>
                <a:latin typeface="+mj-lt"/>
              </a:rPr>
              <a:t>Small amounts of </a:t>
            </a:r>
            <a:r>
              <a:rPr lang="en-IN" sz="2600" b="1" dirty="0" err="1" smtClean="0">
                <a:solidFill>
                  <a:srgbClr val="990033"/>
                </a:solidFill>
                <a:latin typeface="+mj-lt"/>
              </a:rPr>
              <a:t>Temporalis</a:t>
            </a:r>
            <a:r>
              <a:rPr lang="en-IN" sz="2600" b="1" dirty="0" smtClean="0">
                <a:solidFill>
                  <a:srgbClr val="990033"/>
                </a:solidFill>
                <a:latin typeface="+mj-lt"/>
              </a:rPr>
              <a:t> fascia </a:t>
            </a:r>
            <a:r>
              <a:rPr lang="en-IN" sz="2600" dirty="0" smtClean="0">
                <a:solidFill>
                  <a:schemeClr val="tx1"/>
                </a:solidFill>
                <a:latin typeface="+mj-lt"/>
              </a:rPr>
              <a:t>can provide some augmentation.</a:t>
            </a:r>
          </a:p>
          <a:p>
            <a:endParaRPr lang="en-IN" sz="2400" dirty="0">
              <a:solidFill>
                <a:schemeClr val="tx1"/>
              </a:solidFill>
              <a:latin typeface="+mj-lt"/>
            </a:endParaRPr>
          </a:p>
        </p:txBody>
      </p:sp>
    </p:spTree>
    <p:extLst>
      <p:ext uri="{BB962C8B-B14F-4D97-AF65-F5344CB8AC3E}">
        <p14:creationId xmlns="" xmlns:p14="http://schemas.microsoft.com/office/powerpoint/2010/main" val="423646109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0" y="838200"/>
            <a:ext cx="1962355" cy="924475"/>
          </a:xfrm>
        </p:spPr>
        <p:txBody>
          <a:bodyPr/>
          <a:lstStyle/>
          <a:p>
            <a:endParaRPr lang="en-IN"/>
          </a:p>
        </p:txBody>
      </p:sp>
      <p:sp>
        <p:nvSpPr>
          <p:cNvPr id="3" name="Content Placeholder 2"/>
          <p:cNvSpPr>
            <a:spLocks noGrp="1"/>
          </p:cNvSpPr>
          <p:nvPr>
            <p:ph idx="1"/>
          </p:nvPr>
        </p:nvSpPr>
        <p:spPr>
          <a:xfrm>
            <a:off x="1009443" y="533400"/>
            <a:ext cx="7125112" cy="6019799"/>
          </a:xfrm>
        </p:spPr>
        <p:txBody>
          <a:bodyPr>
            <a:normAutofit fontScale="92500" lnSpcReduction="10000"/>
          </a:bodyPr>
          <a:lstStyle/>
          <a:p>
            <a:r>
              <a:rPr lang="en-IN" sz="2600" b="1" dirty="0" smtClean="0">
                <a:solidFill>
                  <a:srgbClr val="990033"/>
                </a:solidFill>
                <a:latin typeface="+mj-lt"/>
              </a:rPr>
              <a:t>A </a:t>
            </a:r>
            <a:r>
              <a:rPr lang="en-IN" sz="2600" b="1" dirty="0">
                <a:solidFill>
                  <a:srgbClr val="990033"/>
                </a:solidFill>
                <a:latin typeface="+mj-lt"/>
              </a:rPr>
              <a:t>graduated algorithm </a:t>
            </a:r>
            <a:r>
              <a:rPr lang="en-IN" sz="2600" dirty="0">
                <a:solidFill>
                  <a:schemeClr val="tx1"/>
                </a:solidFill>
                <a:latin typeface="+mj-lt"/>
              </a:rPr>
              <a:t>to alter tip projection is used that is based on </a:t>
            </a:r>
            <a:r>
              <a:rPr lang="en-IN" sz="2600" dirty="0" err="1">
                <a:solidFill>
                  <a:schemeClr val="tx1"/>
                </a:solidFill>
                <a:latin typeface="+mj-lt"/>
              </a:rPr>
              <a:t>nondestructive</a:t>
            </a:r>
            <a:r>
              <a:rPr lang="en-IN" sz="2600" dirty="0">
                <a:solidFill>
                  <a:schemeClr val="tx1"/>
                </a:solidFill>
                <a:latin typeface="+mj-lt"/>
              </a:rPr>
              <a:t> techniques. </a:t>
            </a:r>
            <a:endParaRPr lang="en-IN" sz="2600" dirty="0" smtClean="0">
              <a:solidFill>
                <a:schemeClr val="tx1"/>
              </a:solidFill>
              <a:latin typeface="+mj-lt"/>
            </a:endParaRPr>
          </a:p>
          <a:p>
            <a:r>
              <a:rPr lang="en-IN" sz="2600" dirty="0" smtClean="0">
                <a:solidFill>
                  <a:schemeClr val="tx1"/>
                </a:solidFill>
                <a:latin typeface="+mj-lt"/>
              </a:rPr>
              <a:t>The </a:t>
            </a:r>
            <a:r>
              <a:rPr lang="en-IN" sz="2600" dirty="0">
                <a:solidFill>
                  <a:schemeClr val="tx1"/>
                </a:solidFill>
                <a:latin typeface="+mj-lt"/>
              </a:rPr>
              <a:t>algorithm begins with </a:t>
            </a:r>
            <a:r>
              <a:rPr lang="en-IN" sz="2800" b="1" dirty="0">
                <a:solidFill>
                  <a:srgbClr val="0070C0"/>
                </a:solidFill>
                <a:latin typeface="+mj-lt"/>
              </a:rPr>
              <a:t>S</a:t>
            </a:r>
            <a:r>
              <a:rPr lang="en-IN" sz="2800" b="1" dirty="0" smtClean="0">
                <a:solidFill>
                  <a:srgbClr val="0070C0"/>
                </a:solidFill>
                <a:latin typeface="+mj-lt"/>
              </a:rPr>
              <a:t>uture </a:t>
            </a:r>
            <a:r>
              <a:rPr lang="en-IN" sz="2800" b="1" dirty="0">
                <a:solidFill>
                  <a:srgbClr val="0070C0"/>
                </a:solidFill>
                <a:latin typeface="+mj-lt"/>
              </a:rPr>
              <a:t>T</a:t>
            </a:r>
            <a:r>
              <a:rPr lang="en-IN" sz="2800" b="1" dirty="0" smtClean="0">
                <a:solidFill>
                  <a:srgbClr val="0070C0"/>
                </a:solidFill>
                <a:latin typeface="+mj-lt"/>
              </a:rPr>
              <a:t>echniques</a:t>
            </a:r>
            <a:r>
              <a:rPr lang="en-IN" sz="2600" dirty="0">
                <a:solidFill>
                  <a:schemeClr val="tx1"/>
                </a:solidFill>
                <a:latin typeface="+mj-lt"/>
              </a:rPr>
              <a:t>, which can reliably deliver an increase of 1 to 2 mm of tip projection. </a:t>
            </a:r>
            <a:endParaRPr lang="en-IN" sz="2600" dirty="0" smtClean="0">
              <a:solidFill>
                <a:schemeClr val="tx1"/>
              </a:solidFill>
              <a:latin typeface="+mj-lt"/>
            </a:endParaRPr>
          </a:p>
          <a:p>
            <a:r>
              <a:rPr lang="en-IN" sz="2600" dirty="0" smtClean="0">
                <a:solidFill>
                  <a:schemeClr val="tx1"/>
                </a:solidFill>
                <a:latin typeface="+mj-lt"/>
              </a:rPr>
              <a:t>The </a:t>
            </a:r>
            <a:r>
              <a:rPr lang="en-IN" sz="2600" dirty="0">
                <a:solidFill>
                  <a:schemeClr val="tx1"/>
                </a:solidFill>
                <a:latin typeface="+mj-lt"/>
              </a:rPr>
              <a:t>choice of </a:t>
            </a:r>
            <a:r>
              <a:rPr lang="en-IN" sz="2600" b="1" dirty="0">
                <a:solidFill>
                  <a:srgbClr val="990033"/>
                </a:solidFill>
                <a:latin typeface="+mj-lt"/>
              </a:rPr>
              <a:t>suture material </a:t>
            </a:r>
            <a:r>
              <a:rPr lang="en-IN" sz="2600" dirty="0">
                <a:solidFill>
                  <a:schemeClr val="tx1"/>
                </a:solidFill>
                <a:latin typeface="+mj-lt"/>
              </a:rPr>
              <a:t>is surgeon </a:t>
            </a:r>
            <a:r>
              <a:rPr lang="en-IN" sz="2600" dirty="0" smtClean="0">
                <a:solidFill>
                  <a:schemeClr val="tx1"/>
                </a:solidFill>
                <a:latin typeface="+mj-lt"/>
              </a:rPr>
              <a:t>dependent</a:t>
            </a:r>
            <a:endParaRPr lang="en-IN" sz="2600" dirty="0">
              <a:solidFill>
                <a:schemeClr val="tx1"/>
              </a:solidFill>
              <a:latin typeface="+mj-lt"/>
            </a:endParaRPr>
          </a:p>
          <a:p>
            <a:r>
              <a:rPr lang="en-IN" sz="2600" dirty="0">
                <a:solidFill>
                  <a:schemeClr val="tx1"/>
                </a:solidFill>
                <a:latin typeface="+mj-lt"/>
              </a:rPr>
              <a:t>The </a:t>
            </a:r>
            <a:r>
              <a:rPr lang="en-IN" sz="2600" b="1" dirty="0">
                <a:solidFill>
                  <a:srgbClr val="990033"/>
                </a:solidFill>
                <a:latin typeface="+mj-lt"/>
              </a:rPr>
              <a:t>F</a:t>
            </a:r>
            <a:r>
              <a:rPr lang="en-IN" sz="2600" b="1" dirty="0" smtClean="0">
                <a:solidFill>
                  <a:srgbClr val="990033"/>
                </a:solidFill>
                <a:latin typeface="+mj-lt"/>
              </a:rPr>
              <a:t>our</a:t>
            </a:r>
            <a:r>
              <a:rPr lang="en-IN" sz="2600" dirty="0" smtClean="0">
                <a:solidFill>
                  <a:schemeClr val="tx1"/>
                </a:solidFill>
                <a:latin typeface="+mj-lt"/>
              </a:rPr>
              <a:t> </a:t>
            </a:r>
            <a:r>
              <a:rPr lang="en-IN" sz="2600" dirty="0">
                <a:solidFill>
                  <a:schemeClr val="tx1"/>
                </a:solidFill>
                <a:latin typeface="+mj-lt"/>
              </a:rPr>
              <a:t>general types of techniques used to alter projection are</a:t>
            </a:r>
          </a:p>
          <a:p>
            <a:r>
              <a:rPr lang="en-IN" sz="2600" dirty="0">
                <a:solidFill>
                  <a:schemeClr val="tx1"/>
                </a:solidFill>
                <a:latin typeface="+mj-lt"/>
              </a:rPr>
              <a:t>Medial </a:t>
            </a:r>
            <a:r>
              <a:rPr lang="en-IN" sz="2600" dirty="0" err="1" smtClean="0">
                <a:solidFill>
                  <a:schemeClr val="tx1"/>
                </a:solidFill>
                <a:latin typeface="+mj-lt"/>
              </a:rPr>
              <a:t>crural</a:t>
            </a:r>
            <a:endParaRPr lang="en-IN" sz="2600" dirty="0">
              <a:solidFill>
                <a:schemeClr val="tx1"/>
              </a:solidFill>
              <a:latin typeface="+mj-lt"/>
            </a:endParaRPr>
          </a:p>
          <a:p>
            <a:r>
              <a:rPr lang="en-IN" sz="2600" dirty="0">
                <a:solidFill>
                  <a:schemeClr val="tx1"/>
                </a:solidFill>
                <a:latin typeface="+mj-lt"/>
              </a:rPr>
              <a:t>Medial </a:t>
            </a:r>
            <a:r>
              <a:rPr lang="en-IN" sz="2600" dirty="0" err="1">
                <a:solidFill>
                  <a:schemeClr val="tx1"/>
                </a:solidFill>
                <a:latin typeface="+mj-lt"/>
              </a:rPr>
              <a:t>crural</a:t>
            </a:r>
            <a:r>
              <a:rPr lang="en-IN" sz="2600" dirty="0">
                <a:solidFill>
                  <a:schemeClr val="tx1"/>
                </a:solidFill>
                <a:latin typeface="+mj-lt"/>
              </a:rPr>
              <a:t> </a:t>
            </a:r>
            <a:r>
              <a:rPr lang="en-IN" sz="2600" dirty="0" err="1" smtClean="0">
                <a:solidFill>
                  <a:schemeClr val="tx1"/>
                </a:solidFill>
                <a:latin typeface="+mj-lt"/>
              </a:rPr>
              <a:t>septal</a:t>
            </a:r>
            <a:endParaRPr lang="en-IN" sz="2600" dirty="0">
              <a:solidFill>
                <a:schemeClr val="tx1"/>
              </a:solidFill>
              <a:latin typeface="+mj-lt"/>
            </a:endParaRPr>
          </a:p>
          <a:p>
            <a:r>
              <a:rPr lang="en-IN" sz="2600" dirty="0" err="1" smtClean="0">
                <a:solidFill>
                  <a:schemeClr val="tx1"/>
                </a:solidFill>
                <a:latin typeface="+mj-lt"/>
              </a:rPr>
              <a:t>Interdomal</a:t>
            </a:r>
            <a:endParaRPr lang="en-IN" sz="2600" dirty="0">
              <a:solidFill>
                <a:schemeClr val="tx1"/>
              </a:solidFill>
              <a:latin typeface="+mj-lt"/>
            </a:endParaRPr>
          </a:p>
          <a:p>
            <a:r>
              <a:rPr lang="en-IN" sz="2600" dirty="0" err="1">
                <a:solidFill>
                  <a:schemeClr val="tx1"/>
                </a:solidFill>
                <a:latin typeface="+mj-lt"/>
              </a:rPr>
              <a:t>Transdomal</a:t>
            </a:r>
            <a:r>
              <a:rPr lang="en-IN" sz="2600" dirty="0">
                <a:solidFill>
                  <a:schemeClr val="tx1"/>
                </a:solidFill>
                <a:latin typeface="+mj-lt"/>
              </a:rPr>
              <a:t>.</a:t>
            </a:r>
          </a:p>
          <a:p>
            <a:endParaRPr lang="en-IN" dirty="0"/>
          </a:p>
        </p:txBody>
      </p:sp>
    </p:spTree>
    <p:extLst>
      <p:ext uri="{BB962C8B-B14F-4D97-AF65-F5344CB8AC3E}">
        <p14:creationId xmlns="" xmlns:p14="http://schemas.microsoft.com/office/powerpoint/2010/main" val="17346497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48800" y="990600"/>
            <a:ext cx="1047955" cy="924475"/>
          </a:xfrm>
        </p:spPr>
        <p:txBody>
          <a:bodyPr/>
          <a:lstStyle/>
          <a:p>
            <a:endParaRPr lang="en-IN" dirty="0"/>
          </a:p>
        </p:txBody>
      </p:sp>
      <p:sp>
        <p:nvSpPr>
          <p:cNvPr id="3" name="Content Placeholder 2"/>
          <p:cNvSpPr>
            <a:spLocks noGrp="1"/>
          </p:cNvSpPr>
          <p:nvPr>
            <p:ph idx="1"/>
          </p:nvPr>
        </p:nvSpPr>
        <p:spPr>
          <a:xfrm>
            <a:off x="381001" y="0"/>
            <a:ext cx="4419599" cy="5486399"/>
          </a:xfrm>
        </p:spPr>
        <p:txBody>
          <a:bodyPr/>
          <a:lstStyle/>
          <a:p>
            <a:pPr marL="0" indent="0">
              <a:buNone/>
            </a:pPr>
            <a:r>
              <a:rPr lang="en-IN" sz="2800" b="1" dirty="0">
                <a:solidFill>
                  <a:srgbClr val="FF0000"/>
                </a:solidFill>
                <a:latin typeface="+mj-lt"/>
              </a:rPr>
              <a:t>Medial </a:t>
            </a:r>
            <a:r>
              <a:rPr lang="en-IN" sz="2800" b="1" dirty="0" err="1">
                <a:solidFill>
                  <a:srgbClr val="FF0000"/>
                </a:solidFill>
                <a:latin typeface="+mj-lt"/>
              </a:rPr>
              <a:t>crural</a:t>
            </a:r>
            <a:r>
              <a:rPr lang="en-IN" sz="2800" b="1" dirty="0">
                <a:solidFill>
                  <a:srgbClr val="FF0000"/>
                </a:solidFill>
                <a:latin typeface="+mj-lt"/>
              </a:rPr>
              <a:t> sutures </a:t>
            </a:r>
            <a:endParaRPr lang="en-IN" sz="2800" b="1" dirty="0" smtClean="0">
              <a:solidFill>
                <a:srgbClr val="FF0000"/>
              </a:solidFill>
              <a:latin typeface="+mj-lt"/>
            </a:endParaRPr>
          </a:p>
          <a:p>
            <a:r>
              <a:rPr lang="en-IN" sz="2400" dirty="0">
                <a:solidFill>
                  <a:schemeClr val="tx1"/>
                </a:solidFill>
                <a:latin typeface="+mj-lt"/>
              </a:rPr>
              <a:t>U</a:t>
            </a:r>
            <a:r>
              <a:rPr lang="en-IN" sz="2400" dirty="0" smtClean="0">
                <a:solidFill>
                  <a:schemeClr val="tx1"/>
                </a:solidFill>
                <a:latin typeface="+mj-lt"/>
              </a:rPr>
              <a:t>nify </a:t>
            </a:r>
            <a:r>
              <a:rPr lang="en-IN" sz="2400" dirty="0">
                <a:solidFill>
                  <a:schemeClr val="tx1"/>
                </a:solidFill>
                <a:latin typeface="+mj-lt"/>
              </a:rPr>
              <a:t>the medial </a:t>
            </a:r>
            <a:r>
              <a:rPr lang="en-IN" sz="2400" dirty="0" err="1">
                <a:solidFill>
                  <a:schemeClr val="tx1"/>
                </a:solidFill>
                <a:latin typeface="+mj-lt"/>
              </a:rPr>
              <a:t>crura</a:t>
            </a:r>
            <a:r>
              <a:rPr lang="en-IN" sz="2400" dirty="0">
                <a:solidFill>
                  <a:schemeClr val="tx1"/>
                </a:solidFill>
                <a:latin typeface="+mj-lt"/>
              </a:rPr>
              <a:t> </a:t>
            </a:r>
          </a:p>
          <a:p>
            <a:r>
              <a:rPr lang="en-IN" sz="2400" dirty="0" smtClean="0">
                <a:solidFill>
                  <a:schemeClr val="tx1"/>
                </a:solidFill>
                <a:latin typeface="+mj-lt"/>
              </a:rPr>
              <a:t>Rectify </a:t>
            </a:r>
            <a:r>
              <a:rPr lang="en-IN" sz="2400" dirty="0">
                <a:solidFill>
                  <a:schemeClr val="tx1"/>
                </a:solidFill>
                <a:latin typeface="+mj-lt"/>
              </a:rPr>
              <a:t>flaring of the </a:t>
            </a:r>
            <a:r>
              <a:rPr lang="en-IN" sz="2400" dirty="0" smtClean="0">
                <a:solidFill>
                  <a:schemeClr val="tx1"/>
                </a:solidFill>
                <a:latin typeface="+mj-lt"/>
              </a:rPr>
              <a:t>medial </a:t>
            </a:r>
            <a:r>
              <a:rPr lang="en-IN" sz="2400" dirty="0" err="1" smtClean="0">
                <a:solidFill>
                  <a:schemeClr val="tx1"/>
                </a:solidFill>
                <a:latin typeface="+mj-lt"/>
              </a:rPr>
              <a:t>crura</a:t>
            </a:r>
            <a:r>
              <a:rPr lang="en-IN" sz="2400" dirty="0" smtClean="0">
                <a:solidFill>
                  <a:schemeClr val="tx1"/>
                </a:solidFill>
                <a:latin typeface="+mj-lt"/>
              </a:rPr>
              <a:t> </a:t>
            </a:r>
          </a:p>
          <a:p>
            <a:r>
              <a:rPr lang="en-IN" sz="2400" dirty="0">
                <a:solidFill>
                  <a:schemeClr val="tx1"/>
                </a:solidFill>
                <a:latin typeface="+mj-lt"/>
              </a:rPr>
              <a:t>H</a:t>
            </a:r>
            <a:r>
              <a:rPr lang="en-IN" sz="2400" dirty="0" smtClean="0">
                <a:solidFill>
                  <a:schemeClr val="tx1"/>
                </a:solidFill>
                <a:latin typeface="+mj-lt"/>
              </a:rPr>
              <a:t>elp in </a:t>
            </a:r>
            <a:r>
              <a:rPr lang="en-IN" sz="2400" dirty="0">
                <a:solidFill>
                  <a:schemeClr val="tx1"/>
                </a:solidFill>
                <a:latin typeface="+mj-lt"/>
              </a:rPr>
              <a:t>stabilize a </a:t>
            </a:r>
            <a:r>
              <a:rPr lang="en-IN" sz="2400" dirty="0" err="1">
                <a:solidFill>
                  <a:schemeClr val="tx1"/>
                </a:solidFill>
                <a:latin typeface="+mj-lt"/>
              </a:rPr>
              <a:t>columellar</a:t>
            </a:r>
            <a:r>
              <a:rPr lang="en-IN" sz="2400" dirty="0">
                <a:solidFill>
                  <a:schemeClr val="tx1"/>
                </a:solidFill>
                <a:latin typeface="+mj-lt"/>
              </a:rPr>
              <a:t> </a:t>
            </a:r>
            <a:r>
              <a:rPr lang="en-IN" sz="2400" dirty="0" smtClean="0">
                <a:solidFill>
                  <a:schemeClr val="tx1"/>
                </a:solidFill>
                <a:latin typeface="+mj-lt"/>
              </a:rPr>
              <a:t>strut</a:t>
            </a:r>
            <a:endParaRPr lang="en-IN" sz="2400" dirty="0">
              <a:solidFill>
                <a:schemeClr val="tx1"/>
              </a:solidFill>
              <a:latin typeface="+mj-lt"/>
            </a:endParaRPr>
          </a:p>
          <a:p>
            <a:endParaRPr lang="en-IN" dirty="0"/>
          </a:p>
        </p:txBody>
      </p:sp>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76800" y="1066800"/>
            <a:ext cx="4038600" cy="396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3478178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9800" y="1447800"/>
            <a:ext cx="514555" cy="924475"/>
          </a:xfrm>
        </p:spPr>
        <p:txBody>
          <a:bodyPr/>
          <a:lstStyle/>
          <a:p>
            <a:endParaRPr lang="en-IN" dirty="0"/>
          </a:p>
        </p:txBody>
      </p:sp>
      <p:sp>
        <p:nvSpPr>
          <p:cNvPr id="3" name="Content Placeholder 2"/>
          <p:cNvSpPr>
            <a:spLocks noGrp="1"/>
          </p:cNvSpPr>
          <p:nvPr>
            <p:ph idx="1"/>
          </p:nvPr>
        </p:nvSpPr>
        <p:spPr>
          <a:xfrm>
            <a:off x="381001" y="685800"/>
            <a:ext cx="4800600" cy="5333999"/>
          </a:xfrm>
        </p:spPr>
        <p:txBody>
          <a:bodyPr>
            <a:normAutofit/>
          </a:bodyPr>
          <a:lstStyle/>
          <a:p>
            <a:pPr marL="0" indent="0">
              <a:buNone/>
            </a:pPr>
            <a:r>
              <a:rPr lang="en-IN" sz="2400" b="1" dirty="0">
                <a:solidFill>
                  <a:srgbClr val="FF0000"/>
                </a:solidFill>
                <a:latin typeface="+mj-lt"/>
              </a:rPr>
              <a:t>Medial </a:t>
            </a:r>
            <a:r>
              <a:rPr lang="en-IN" sz="2400" b="1" dirty="0" err="1">
                <a:solidFill>
                  <a:srgbClr val="FF0000"/>
                </a:solidFill>
                <a:latin typeface="+mj-lt"/>
              </a:rPr>
              <a:t>crural</a:t>
            </a:r>
            <a:r>
              <a:rPr lang="en-IN" sz="2400" b="1" dirty="0">
                <a:solidFill>
                  <a:srgbClr val="FF0000"/>
                </a:solidFill>
                <a:latin typeface="+mj-lt"/>
              </a:rPr>
              <a:t> </a:t>
            </a:r>
            <a:r>
              <a:rPr lang="en-IN" sz="2400" b="1" dirty="0" err="1">
                <a:solidFill>
                  <a:srgbClr val="FF0000"/>
                </a:solidFill>
                <a:latin typeface="+mj-lt"/>
              </a:rPr>
              <a:t>septal</a:t>
            </a:r>
            <a:r>
              <a:rPr lang="en-IN" sz="2400" b="1" dirty="0">
                <a:solidFill>
                  <a:srgbClr val="FF0000"/>
                </a:solidFill>
                <a:latin typeface="+mj-lt"/>
              </a:rPr>
              <a:t> </a:t>
            </a:r>
            <a:r>
              <a:rPr lang="en-IN" sz="2400" b="1" dirty="0" smtClean="0">
                <a:solidFill>
                  <a:srgbClr val="FF0000"/>
                </a:solidFill>
                <a:latin typeface="+mj-lt"/>
              </a:rPr>
              <a:t>sutures</a:t>
            </a:r>
          </a:p>
          <a:p>
            <a:r>
              <a:rPr lang="en-IN" sz="2400" dirty="0" smtClean="0">
                <a:solidFill>
                  <a:schemeClr val="tx1"/>
                </a:solidFill>
                <a:latin typeface="+mj-lt"/>
              </a:rPr>
              <a:t> </a:t>
            </a:r>
            <a:r>
              <a:rPr lang="en-IN" sz="2400" dirty="0">
                <a:solidFill>
                  <a:schemeClr val="tx1"/>
                </a:solidFill>
                <a:latin typeface="+mj-lt"/>
              </a:rPr>
              <a:t>A</a:t>
            </a:r>
            <a:r>
              <a:rPr lang="en-IN" sz="2400" dirty="0" smtClean="0">
                <a:solidFill>
                  <a:schemeClr val="tx1"/>
                </a:solidFill>
                <a:latin typeface="+mj-lt"/>
              </a:rPr>
              <a:t>nchor </a:t>
            </a:r>
            <a:r>
              <a:rPr lang="en-IN" sz="2400" dirty="0">
                <a:solidFill>
                  <a:schemeClr val="tx1"/>
                </a:solidFill>
                <a:latin typeface="+mj-lt"/>
              </a:rPr>
              <a:t>the medial </a:t>
            </a:r>
            <a:r>
              <a:rPr lang="en-IN" sz="2400" dirty="0" err="1">
                <a:solidFill>
                  <a:schemeClr val="tx1"/>
                </a:solidFill>
                <a:latin typeface="+mj-lt"/>
              </a:rPr>
              <a:t>crura</a:t>
            </a:r>
            <a:r>
              <a:rPr lang="en-IN" sz="2400" dirty="0">
                <a:solidFill>
                  <a:schemeClr val="tx1"/>
                </a:solidFill>
                <a:latin typeface="+mj-lt"/>
              </a:rPr>
              <a:t> to </a:t>
            </a:r>
            <a:endParaRPr lang="en-IN" sz="2400" dirty="0" smtClean="0">
              <a:solidFill>
                <a:schemeClr val="tx1"/>
              </a:solidFill>
              <a:latin typeface="+mj-lt"/>
            </a:endParaRPr>
          </a:p>
          <a:p>
            <a:pPr marL="0" indent="0">
              <a:buNone/>
            </a:pPr>
            <a:r>
              <a:rPr lang="en-IN" sz="2400" dirty="0">
                <a:solidFill>
                  <a:schemeClr val="tx1"/>
                </a:solidFill>
                <a:latin typeface="+mj-lt"/>
              </a:rPr>
              <a:t> </a:t>
            </a:r>
            <a:r>
              <a:rPr lang="en-IN" sz="2400" dirty="0" smtClean="0">
                <a:solidFill>
                  <a:schemeClr val="tx1"/>
                </a:solidFill>
                <a:latin typeface="+mj-lt"/>
              </a:rPr>
              <a:t>     the </a:t>
            </a:r>
            <a:r>
              <a:rPr lang="en-IN" sz="2400" dirty="0">
                <a:solidFill>
                  <a:schemeClr val="tx1"/>
                </a:solidFill>
                <a:latin typeface="+mj-lt"/>
              </a:rPr>
              <a:t>caudal septum </a:t>
            </a:r>
          </a:p>
          <a:p>
            <a:r>
              <a:rPr lang="en-IN" sz="2400" dirty="0" smtClean="0">
                <a:solidFill>
                  <a:schemeClr val="tx1"/>
                </a:solidFill>
                <a:latin typeface="+mj-lt"/>
              </a:rPr>
              <a:t> </a:t>
            </a:r>
            <a:r>
              <a:rPr lang="en-IN" sz="2400" dirty="0">
                <a:solidFill>
                  <a:schemeClr val="tx1"/>
                </a:solidFill>
                <a:latin typeface="+mj-lt"/>
              </a:rPr>
              <a:t>C</a:t>
            </a:r>
            <a:r>
              <a:rPr lang="en-IN" sz="2400" dirty="0" smtClean="0">
                <a:solidFill>
                  <a:schemeClr val="tx1"/>
                </a:solidFill>
                <a:latin typeface="+mj-lt"/>
              </a:rPr>
              <a:t>an </a:t>
            </a:r>
            <a:r>
              <a:rPr lang="en-IN" sz="2400" dirty="0">
                <a:solidFill>
                  <a:schemeClr val="tx1"/>
                </a:solidFill>
                <a:latin typeface="+mj-lt"/>
              </a:rPr>
              <a:t>alter both projection </a:t>
            </a:r>
            <a:endParaRPr lang="en-IN" sz="2400" dirty="0" smtClean="0">
              <a:solidFill>
                <a:schemeClr val="tx1"/>
              </a:solidFill>
              <a:latin typeface="+mj-lt"/>
            </a:endParaRPr>
          </a:p>
          <a:p>
            <a:pPr marL="0" indent="0">
              <a:buNone/>
            </a:pPr>
            <a:r>
              <a:rPr lang="en-IN" sz="2400" dirty="0">
                <a:solidFill>
                  <a:schemeClr val="tx1"/>
                </a:solidFill>
                <a:latin typeface="+mj-lt"/>
              </a:rPr>
              <a:t> </a:t>
            </a:r>
            <a:r>
              <a:rPr lang="en-IN" sz="2400" dirty="0" smtClean="0">
                <a:solidFill>
                  <a:schemeClr val="tx1"/>
                </a:solidFill>
                <a:latin typeface="+mj-lt"/>
              </a:rPr>
              <a:t>     and rotation</a:t>
            </a:r>
          </a:p>
          <a:p>
            <a:r>
              <a:rPr lang="en-IN" sz="2400" dirty="0">
                <a:solidFill>
                  <a:schemeClr val="tx1"/>
                </a:solidFill>
                <a:latin typeface="+mj-lt"/>
              </a:rPr>
              <a:t>O</a:t>
            </a:r>
            <a:r>
              <a:rPr lang="en-IN" sz="2400" dirty="0" smtClean="0">
                <a:solidFill>
                  <a:schemeClr val="tx1"/>
                </a:solidFill>
                <a:latin typeface="+mj-lt"/>
              </a:rPr>
              <a:t>ften </a:t>
            </a:r>
            <a:r>
              <a:rPr lang="en-IN" sz="2400" dirty="0">
                <a:solidFill>
                  <a:schemeClr val="tx1"/>
                </a:solidFill>
                <a:latin typeface="+mj-lt"/>
              </a:rPr>
              <a:t>used in </a:t>
            </a:r>
            <a:r>
              <a:rPr lang="en-IN" sz="2400" dirty="0" smtClean="0">
                <a:solidFill>
                  <a:schemeClr val="tx1"/>
                </a:solidFill>
                <a:latin typeface="+mj-lt"/>
              </a:rPr>
              <a:t>conjunction</a:t>
            </a:r>
          </a:p>
          <a:p>
            <a:pPr marL="0" indent="0">
              <a:buNone/>
            </a:pPr>
            <a:r>
              <a:rPr lang="en-IN" sz="2400" dirty="0">
                <a:solidFill>
                  <a:schemeClr val="tx1"/>
                </a:solidFill>
                <a:latin typeface="+mj-lt"/>
              </a:rPr>
              <a:t> </a:t>
            </a:r>
            <a:r>
              <a:rPr lang="en-IN" sz="2400" dirty="0" smtClean="0">
                <a:solidFill>
                  <a:schemeClr val="tx1"/>
                </a:solidFill>
                <a:latin typeface="+mj-lt"/>
              </a:rPr>
              <a:t>   </a:t>
            </a:r>
            <a:r>
              <a:rPr lang="en-IN" sz="2400" dirty="0">
                <a:solidFill>
                  <a:schemeClr val="tx1"/>
                </a:solidFill>
                <a:latin typeface="+mj-lt"/>
              </a:rPr>
              <a:t>with </a:t>
            </a:r>
            <a:r>
              <a:rPr lang="en-IN" sz="2400" dirty="0" err="1">
                <a:solidFill>
                  <a:schemeClr val="tx1"/>
                </a:solidFill>
                <a:latin typeface="+mj-lt"/>
              </a:rPr>
              <a:t>columellar</a:t>
            </a:r>
            <a:r>
              <a:rPr lang="en-IN" sz="2400" dirty="0">
                <a:solidFill>
                  <a:schemeClr val="tx1"/>
                </a:solidFill>
                <a:latin typeface="+mj-lt"/>
              </a:rPr>
              <a:t> </a:t>
            </a:r>
            <a:r>
              <a:rPr lang="en-IN" sz="2400" dirty="0" smtClean="0">
                <a:solidFill>
                  <a:schemeClr val="tx1"/>
                </a:solidFill>
                <a:latin typeface="+mj-lt"/>
              </a:rPr>
              <a:t>struts</a:t>
            </a:r>
            <a:endParaRPr lang="en-IN" sz="2400" dirty="0">
              <a:solidFill>
                <a:schemeClr val="tx1"/>
              </a:solidFill>
              <a:latin typeface="+mj-lt"/>
            </a:endParaRPr>
          </a:p>
        </p:txBody>
      </p:sp>
      <p:pic>
        <p:nvPicPr>
          <p:cNvPr id="205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76800" y="1441450"/>
            <a:ext cx="3883025" cy="3981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249577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2200" y="1371600"/>
            <a:ext cx="666955" cy="924475"/>
          </a:xfrm>
        </p:spPr>
        <p:txBody>
          <a:bodyPr/>
          <a:lstStyle/>
          <a:p>
            <a:endParaRPr lang="en-IN" dirty="0"/>
          </a:p>
        </p:txBody>
      </p:sp>
      <p:sp>
        <p:nvSpPr>
          <p:cNvPr id="3" name="Content Placeholder 2"/>
          <p:cNvSpPr>
            <a:spLocks noGrp="1"/>
          </p:cNvSpPr>
          <p:nvPr>
            <p:ph idx="1"/>
          </p:nvPr>
        </p:nvSpPr>
        <p:spPr>
          <a:xfrm>
            <a:off x="228601" y="1219200"/>
            <a:ext cx="4648199" cy="4876799"/>
          </a:xfrm>
        </p:spPr>
        <p:txBody>
          <a:bodyPr/>
          <a:lstStyle/>
          <a:p>
            <a:pPr marL="0" indent="0">
              <a:buNone/>
            </a:pPr>
            <a:r>
              <a:rPr lang="en-IN" sz="2800" b="1" dirty="0" err="1">
                <a:solidFill>
                  <a:srgbClr val="FF0000"/>
                </a:solidFill>
              </a:rPr>
              <a:t>Interdomal</a:t>
            </a:r>
            <a:r>
              <a:rPr lang="en-IN" sz="2800" b="1" dirty="0">
                <a:solidFill>
                  <a:srgbClr val="FF0000"/>
                </a:solidFill>
              </a:rPr>
              <a:t> sutures </a:t>
            </a:r>
            <a:endParaRPr lang="en-IN" sz="2800" b="1" dirty="0" smtClean="0">
              <a:solidFill>
                <a:srgbClr val="FF0000"/>
              </a:solidFill>
            </a:endParaRPr>
          </a:p>
          <a:p>
            <a:r>
              <a:rPr lang="en-IN" sz="2400" dirty="0" smtClean="0">
                <a:solidFill>
                  <a:schemeClr val="tx1"/>
                </a:solidFill>
              </a:rPr>
              <a:t>Can </a:t>
            </a:r>
            <a:r>
              <a:rPr lang="en-IN" sz="2400" dirty="0">
                <a:solidFill>
                  <a:schemeClr val="tx1"/>
                </a:solidFill>
              </a:rPr>
              <a:t>increase both tip refinement and tip projection.</a:t>
            </a:r>
          </a:p>
          <a:p>
            <a:r>
              <a:rPr lang="en-IN" sz="2400" dirty="0">
                <a:solidFill>
                  <a:schemeClr val="tx1"/>
                </a:solidFill>
              </a:rPr>
              <a:t>A</a:t>
            </a:r>
            <a:r>
              <a:rPr lang="en-IN" sz="2400" dirty="0" smtClean="0">
                <a:solidFill>
                  <a:schemeClr val="tx1"/>
                </a:solidFill>
              </a:rPr>
              <a:t>pproximating </a:t>
            </a:r>
            <a:r>
              <a:rPr lang="en-IN" sz="2400" dirty="0">
                <a:solidFill>
                  <a:schemeClr val="tx1"/>
                </a:solidFill>
              </a:rPr>
              <a:t>the </a:t>
            </a:r>
            <a:r>
              <a:rPr lang="en-IN" sz="2400" dirty="0" smtClean="0">
                <a:solidFill>
                  <a:schemeClr val="tx1"/>
                </a:solidFill>
              </a:rPr>
              <a:t>medial </a:t>
            </a:r>
            <a:r>
              <a:rPr lang="en-IN" sz="2400" dirty="0" err="1">
                <a:solidFill>
                  <a:schemeClr val="tx1"/>
                </a:solidFill>
              </a:rPr>
              <a:t>crura</a:t>
            </a:r>
            <a:r>
              <a:rPr lang="en-IN" sz="2400" dirty="0">
                <a:solidFill>
                  <a:schemeClr val="tx1"/>
                </a:solidFill>
              </a:rPr>
              <a:t>. </a:t>
            </a:r>
          </a:p>
          <a:p>
            <a:r>
              <a:rPr lang="en-IN" sz="2400" dirty="0">
                <a:solidFill>
                  <a:schemeClr val="tx1"/>
                </a:solidFill>
              </a:rPr>
              <a:t>Sutures are placed in vertical mattress </a:t>
            </a:r>
            <a:r>
              <a:rPr lang="en-IN" sz="2400" dirty="0" smtClean="0">
                <a:solidFill>
                  <a:schemeClr val="tx1"/>
                </a:solidFill>
              </a:rPr>
              <a:t>fashion</a:t>
            </a:r>
          </a:p>
          <a:p>
            <a:r>
              <a:rPr lang="en-IN" sz="2400" dirty="0" smtClean="0">
                <a:solidFill>
                  <a:schemeClr val="tx1"/>
                </a:solidFill>
              </a:rPr>
              <a:t>Tightened to achieve </a:t>
            </a:r>
            <a:r>
              <a:rPr lang="en-IN" sz="2400" dirty="0">
                <a:solidFill>
                  <a:schemeClr val="tx1"/>
                </a:solidFill>
              </a:rPr>
              <a:t>the desired result</a:t>
            </a:r>
            <a:r>
              <a:rPr lang="en-IN" dirty="0" smtClean="0">
                <a:solidFill>
                  <a:schemeClr val="tx1"/>
                </a:solidFill>
              </a:rPr>
              <a:t>.</a:t>
            </a:r>
          </a:p>
          <a:p>
            <a:endParaRPr lang="en-IN" dirty="0">
              <a:solidFill>
                <a:schemeClr val="tx1"/>
              </a:solidFill>
            </a:endParaRPr>
          </a:p>
          <a:p>
            <a:pPr marL="0" indent="0">
              <a:buNone/>
            </a:pPr>
            <a:endParaRPr lang="en-IN" dirty="0"/>
          </a:p>
        </p:txBody>
      </p:sp>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800600" y="1563688"/>
            <a:ext cx="4041775" cy="3736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3551645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7400" y="685800"/>
            <a:ext cx="743155" cy="924475"/>
          </a:xfrm>
        </p:spPr>
        <p:txBody>
          <a:bodyPr/>
          <a:lstStyle/>
          <a:p>
            <a:endParaRPr lang="en-IN"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653385950"/>
              </p:ext>
            </p:extLst>
          </p:nvPr>
        </p:nvGraphicFramePr>
        <p:xfrm>
          <a:off x="609600" y="1066800"/>
          <a:ext cx="4686300" cy="5078167"/>
        </p:xfrm>
        <a:graphic>
          <a:graphicData uri="http://schemas.openxmlformats.org/drawingml/2006/table">
            <a:tbl>
              <a:tblPr/>
              <a:tblGrid>
                <a:gridCol w="4686300"/>
              </a:tblGrid>
              <a:tr h="5078167">
                <a:tc>
                  <a:txBody>
                    <a:bodyPr/>
                    <a:lstStyle/>
                    <a:p>
                      <a:r>
                        <a:rPr lang="en-IN" sz="2800" b="1" dirty="0" err="1" smtClean="0">
                          <a:solidFill>
                            <a:srgbClr val="FF0000"/>
                          </a:solidFill>
                          <a:latin typeface="+mn-lt"/>
                        </a:rPr>
                        <a:t>Transdomal</a:t>
                      </a:r>
                      <a:r>
                        <a:rPr lang="en-IN" sz="2800" b="1" dirty="0" smtClean="0">
                          <a:solidFill>
                            <a:srgbClr val="FF0000"/>
                          </a:solidFill>
                          <a:latin typeface="+mn-lt"/>
                        </a:rPr>
                        <a:t> </a:t>
                      </a:r>
                      <a:r>
                        <a:rPr lang="en-IN" sz="2800" b="1" dirty="0">
                          <a:solidFill>
                            <a:srgbClr val="FF0000"/>
                          </a:solidFill>
                          <a:latin typeface="+mn-lt"/>
                        </a:rPr>
                        <a:t>sutures </a:t>
                      </a:r>
                      <a:endParaRPr lang="en-IN" sz="2800" b="1" dirty="0" smtClean="0">
                        <a:solidFill>
                          <a:srgbClr val="FF0000"/>
                        </a:solidFill>
                        <a:latin typeface="+mn-lt"/>
                      </a:endParaRPr>
                    </a:p>
                    <a:p>
                      <a:pPr marL="342900" indent="-342900">
                        <a:buFont typeface="Arial" pitchFamily="34" charset="0"/>
                        <a:buChar char="•"/>
                      </a:pPr>
                      <a:r>
                        <a:rPr lang="en-IN" sz="2400" dirty="0" smtClean="0">
                          <a:solidFill>
                            <a:schemeClr val="tx1"/>
                          </a:solidFill>
                          <a:latin typeface="+mn-lt"/>
                        </a:rPr>
                        <a:t> </a:t>
                      </a:r>
                      <a:r>
                        <a:rPr lang="en-IN" sz="2400" dirty="0">
                          <a:solidFill>
                            <a:schemeClr val="tx1"/>
                          </a:solidFill>
                          <a:latin typeface="+mn-lt"/>
                        </a:rPr>
                        <a:t>M</a:t>
                      </a:r>
                      <a:r>
                        <a:rPr lang="en-IN" sz="2400" dirty="0" smtClean="0">
                          <a:solidFill>
                            <a:schemeClr val="tx1"/>
                          </a:solidFill>
                          <a:latin typeface="+mn-lt"/>
                        </a:rPr>
                        <a:t>attress-type </a:t>
                      </a:r>
                      <a:r>
                        <a:rPr lang="en-IN" sz="2400" dirty="0">
                          <a:solidFill>
                            <a:schemeClr val="tx1"/>
                          </a:solidFill>
                          <a:latin typeface="+mn-lt"/>
                        </a:rPr>
                        <a:t>sutures placed across the dome of the middle </a:t>
                      </a:r>
                      <a:r>
                        <a:rPr lang="en-IN" sz="2400" dirty="0" err="1">
                          <a:solidFill>
                            <a:schemeClr val="tx1"/>
                          </a:solidFill>
                          <a:latin typeface="+mn-lt"/>
                        </a:rPr>
                        <a:t>crura</a:t>
                      </a:r>
                      <a:r>
                        <a:rPr lang="en-IN" sz="2400" dirty="0">
                          <a:solidFill>
                            <a:schemeClr val="tx1"/>
                          </a:solidFill>
                          <a:latin typeface="+mn-lt"/>
                        </a:rPr>
                        <a:t> </a:t>
                      </a:r>
                      <a:endParaRPr lang="en-IN" sz="2400" dirty="0" smtClean="0">
                        <a:solidFill>
                          <a:schemeClr val="tx1"/>
                        </a:solidFill>
                        <a:latin typeface="+mn-lt"/>
                      </a:endParaRPr>
                    </a:p>
                    <a:p>
                      <a:pPr marL="342900" indent="-342900">
                        <a:buFont typeface="Arial" pitchFamily="34" charset="0"/>
                        <a:buChar char="•"/>
                      </a:pPr>
                      <a:r>
                        <a:rPr lang="en-IN" sz="2400" dirty="0" smtClean="0">
                          <a:solidFill>
                            <a:schemeClr val="tx1"/>
                          </a:solidFill>
                          <a:latin typeface="+mn-lt"/>
                        </a:rPr>
                        <a:t>Can </a:t>
                      </a:r>
                      <a:r>
                        <a:rPr lang="en-IN" sz="2400" dirty="0">
                          <a:solidFill>
                            <a:schemeClr val="tx1"/>
                          </a:solidFill>
                          <a:latin typeface="+mn-lt"/>
                        </a:rPr>
                        <a:t>also affect tip refinement and projection. </a:t>
                      </a:r>
                      <a:endParaRPr lang="en-IN" sz="2400" dirty="0" smtClean="0">
                        <a:solidFill>
                          <a:schemeClr val="tx1"/>
                        </a:solidFill>
                        <a:latin typeface="+mn-lt"/>
                      </a:endParaRPr>
                    </a:p>
                    <a:p>
                      <a:pPr marL="342900" indent="-342900">
                        <a:buFont typeface="Arial" pitchFamily="34" charset="0"/>
                        <a:buChar char="•"/>
                      </a:pPr>
                      <a:r>
                        <a:rPr lang="en-IN" sz="2400" dirty="0" err="1" smtClean="0">
                          <a:solidFill>
                            <a:schemeClr val="tx1"/>
                          </a:solidFill>
                          <a:latin typeface="+mn-lt"/>
                        </a:rPr>
                        <a:t>Transdomal</a:t>
                      </a:r>
                      <a:r>
                        <a:rPr lang="en-IN" sz="2400" dirty="0" smtClean="0">
                          <a:solidFill>
                            <a:schemeClr val="tx1"/>
                          </a:solidFill>
                          <a:latin typeface="+mn-lt"/>
                        </a:rPr>
                        <a:t> </a:t>
                      </a:r>
                      <a:r>
                        <a:rPr lang="en-IN" sz="2400" dirty="0">
                          <a:solidFill>
                            <a:schemeClr val="tx1"/>
                          </a:solidFill>
                          <a:latin typeface="+mn-lt"/>
                        </a:rPr>
                        <a:t>sutures with the ends left long can be tied together in </a:t>
                      </a:r>
                      <a:r>
                        <a:rPr lang="en-IN" sz="2400" dirty="0" err="1">
                          <a:solidFill>
                            <a:schemeClr val="tx1"/>
                          </a:solidFill>
                          <a:latin typeface="+mn-lt"/>
                        </a:rPr>
                        <a:t>interdomal</a:t>
                      </a:r>
                      <a:r>
                        <a:rPr lang="en-IN" sz="2400" dirty="0">
                          <a:solidFill>
                            <a:schemeClr val="tx1"/>
                          </a:solidFill>
                          <a:latin typeface="+mn-lt"/>
                        </a:rPr>
                        <a:t> fashion, as well.</a:t>
                      </a:r>
                    </a:p>
                  </a:txBody>
                  <a:tcPr marL="0" marR="0" marT="0" marB="0">
                    <a:lnL>
                      <a:noFill/>
                    </a:lnL>
                    <a:lnR>
                      <a:noFill/>
                    </a:lnR>
                    <a:lnT>
                      <a:noFill/>
                    </a:lnT>
                    <a:lnB>
                      <a:noFill/>
                    </a:lnB>
                  </a:tcPr>
                </a:tc>
              </a:tr>
            </a:tbl>
          </a:graphicData>
        </a:graphic>
      </p:graphicFrame>
      <p:pic>
        <p:nvPicPr>
          <p:cNvPr id="1229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62600" y="1219200"/>
            <a:ext cx="3200400" cy="416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0441383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5000" y="838200"/>
            <a:ext cx="1581355" cy="924475"/>
          </a:xfrm>
        </p:spPr>
        <p:txBody>
          <a:bodyPr/>
          <a:lstStyle/>
          <a:p>
            <a:endParaRPr lang="en-IN" dirty="0"/>
          </a:p>
        </p:txBody>
      </p:sp>
      <p:sp>
        <p:nvSpPr>
          <p:cNvPr id="3" name="Content Placeholder 2"/>
          <p:cNvSpPr>
            <a:spLocks noGrp="1"/>
          </p:cNvSpPr>
          <p:nvPr>
            <p:ph idx="1"/>
          </p:nvPr>
        </p:nvSpPr>
        <p:spPr>
          <a:xfrm>
            <a:off x="457200" y="762001"/>
            <a:ext cx="3962399" cy="5096798"/>
          </a:xfrm>
        </p:spPr>
        <p:txBody>
          <a:bodyPr>
            <a:normAutofit/>
          </a:bodyPr>
          <a:lstStyle/>
          <a:p>
            <a:pPr marL="0" indent="0">
              <a:buNone/>
            </a:pPr>
            <a:r>
              <a:rPr lang="en-IN" sz="2400" b="1" dirty="0" err="1" smtClean="0">
                <a:solidFill>
                  <a:srgbClr val="FF0000"/>
                </a:solidFill>
                <a:latin typeface="+mj-lt"/>
              </a:rPr>
              <a:t>Domal</a:t>
            </a:r>
            <a:r>
              <a:rPr lang="en-IN" sz="2400" b="1" dirty="0" smtClean="0">
                <a:solidFill>
                  <a:srgbClr val="FF0000"/>
                </a:solidFill>
                <a:latin typeface="+mj-lt"/>
              </a:rPr>
              <a:t> </a:t>
            </a:r>
            <a:r>
              <a:rPr lang="en-IN" sz="2400" b="1" dirty="0">
                <a:solidFill>
                  <a:srgbClr val="FF0000"/>
                </a:solidFill>
                <a:latin typeface="+mj-lt"/>
              </a:rPr>
              <a:t>Creation Suture</a:t>
            </a:r>
          </a:p>
          <a:p>
            <a:r>
              <a:rPr lang="en-IN" sz="2400" dirty="0">
                <a:solidFill>
                  <a:schemeClr val="tx1"/>
                </a:solidFill>
                <a:latin typeface="+mj-lt"/>
              </a:rPr>
              <a:t>I</a:t>
            </a:r>
            <a:r>
              <a:rPr lang="en-IN" sz="2400" dirty="0" smtClean="0">
                <a:solidFill>
                  <a:schemeClr val="tx1"/>
                </a:solidFill>
                <a:latin typeface="+mj-lt"/>
              </a:rPr>
              <a:t>nserts </a:t>
            </a:r>
            <a:r>
              <a:rPr lang="en-IN" sz="2400" dirty="0">
                <a:solidFill>
                  <a:schemeClr val="tx1"/>
                </a:solidFill>
                <a:latin typeface="+mj-lt"/>
              </a:rPr>
              <a:t>a horizontal mattress suture across </a:t>
            </a:r>
            <a:r>
              <a:rPr lang="en-IN" sz="2400" dirty="0" smtClean="0">
                <a:solidFill>
                  <a:schemeClr val="tx1"/>
                </a:solidFill>
                <a:latin typeface="+mj-lt"/>
              </a:rPr>
              <a:t>the </a:t>
            </a:r>
            <a:r>
              <a:rPr lang="en-IN" sz="2400" dirty="0" err="1" smtClean="0">
                <a:solidFill>
                  <a:schemeClr val="tx1"/>
                </a:solidFill>
                <a:latin typeface="+mj-lt"/>
              </a:rPr>
              <a:t>domal</a:t>
            </a:r>
            <a:r>
              <a:rPr lang="en-IN" sz="2400" dirty="0" smtClean="0">
                <a:solidFill>
                  <a:schemeClr val="tx1"/>
                </a:solidFill>
                <a:latin typeface="+mj-lt"/>
              </a:rPr>
              <a:t> </a:t>
            </a:r>
            <a:r>
              <a:rPr lang="en-IN" sz="2400" dirty="0">
                <a:solidFill>
                  <a:schemeClr val="tx1"/>
                </a:solidFill>
                <a:latin typeface="+mj-lt"/>
              </a:rPr>
              <a:t>segment at the </a:t>
            </a:r>
            <a:r>
              <a:rPr lang="en-IN" sz="2400" dirty="0" err="1">
                <a:solidFill>
                  <a:schemeClr val="tx1"/>
                </a:solidFill>
                <a:latin typeface="+mj-lt"/>
              </a:rPr>
              <a:t>domal</a:t>
            </a:r>
            <a:r>
              <a:rPr lang="en-IN" sz="2400" dirty="0">
                <a:solidFill>
                  <a:schemeClr val="tx1"/>
                </a:solidFill>
                <a:latin typeface="+mj-lt"/>
              </a:rPr>
              <a:t> </a:t>
            </a:r>
            <a:r>
              <a:rPr lang="en-IN" sz="2400" dirty="0" smtClean="0">
                <a:solidFill>
                  <a:schemeClr val="tx1"/>
                </a:solidFill>
                <a:latin typeface="+mj-lt"/>
              </a:rPr>
              <a:t>notch</a:t>
            </a:r>
          </a:p>
          <a:p>
            <a:r>
              <a:rPr lang="en-IN" sz="2400" dirty="0">
                <a:solidFill>
                  <a:schemeClr val="tx1"/>
                </a:solidFill>
                <a:latin typeface="+mj-lt"/>
              </a:rPr>
              <a:t>C</a:t>
            </a:r>
            <a:r>
              <a:rPr lang="en-IN" sz="2400" dirty="0" smtClean="0">
                <a:solidFill>
                  <a:schemeClr val="tx1"/>
                </a:solidFill>
                <a:latin typeface="+mj-lt"/>
              </a:rPr>
              <a:t>inches </a:t>
            </a:r>
            <a:r>
              <a:rPr lang="en-IN" sz="2400" dirty="0">
                <a:solidFill>
                  <a:schemeClr val="tx1"/>
                </a:solidFill>
                <a:latin typeface="+mj-lt"/>
              </a:rPr>
              <a:t>it down to create a convex </a:t>
            </a:r>
            <a:r>
              <a:rPr lang="en-IN" sz="2400" dirty="0" err="1">
                <a:solidFill>
                  <a:schemeClr val="tx1"/>
                </a:solidFill>
                <a:latin typeface="+mj-lt"/>
              </a:rPr>
              <a:t>domal</a:t>
            </a:r>
            <a:r>
              <a:rPr lang="en-IN" sz="2400" dirty="0">
                <a:solidFill>
                  <a:schemeClr val="tx1"/>
                </a:solidFill>
                <a:latin typeface="+mj-lt"/>
              </a:rPr>
              <a:t> </a:t>
            </a:r>
            <a:r>
              <a:rPr lang="en-IN" sz="2400" dirty="0" smtClean="0">
                <a:solidFill>
                  <a:schemeClr val="tx1"/>
                </a:solidFill>
                <a:latin typeface="+mj-lt"/>
              </a:rPr>
              <a:t>segment next </a:t>
            </a:r>
            <a:r>
              <a:rPr lang="en-IN" sz="2400" dirty="0">
                <a:solidFill>
                  <a:schemeClr val="tx1"/>
                </a:solidFill>
                <a:latin typeface="+mj-lt"/>
              </a:rPr>
              <a:t>to a concave lateral </a:t>
            </a:r>
            <a:r>
              <a:rPr lang="en-IN" sz="2400" dirty="0" err="1" smtClean="0">
                <a:solidFill>
                  <a:schemeClr val="tx1"/>
                </a:solidFill>
                <a:latin typeface="+mj-lt"/>
              </a:rPr>
              <a:t>crura</a:t>
            </a:r>
            <a:r>
              <a:rPr lang="en-IN" sz="2400" dirty="0" smtClean="0">
                <a:solidFill>
                  <a:schemeClr val="tx1"/>
                </a:solidFill>
                <a:latin typeface="+mj-lt"/>
              </a:rPr>
              <a:t>.</a:t>
            </a:r>
          </a:p>
          <a:p>
            <a:endParaRPr lang="en-IN" sz="2400" dirty="0">
              <a:solidFill>
                <a:schemeClr val="tx1"/>
              </a:solidFill>
              <a:latin typeface="+mj-lt"/>
            </a:endParaRPr>
          </a:p>
        </p:txBody>
      </p:sp>
      <p:pic>
        <p:nvPicPr>
          <p:cNvPr id="409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105400" y="1123950"/>
            <a:ext cx="3657600" cy="46148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47862490"/>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TC102455596[[fn=Spring]]</Template>
  <TotalTime>4107</TotalTime>
  <Words>8055</Words>
  <Application>Microsoft Office PowerPoint</Application>
  <PresentationFormat>On-screen Show (4:3)</PresentationFormat>
  <Paragraphs>840</Paragraphs>
  <Slides>177</Slides>
  <Notes>1</Notes>
  <HiddenSlides>0</HiddenSlides>
  <MMClips>0</MMClips>
  <ScaleCrop>false</ScaleCrop>
  <HeadingPairs>
    <vt:vector size="4" baseType="variant">
      <vt:variant>
        <vt:lpstr>Theme</vt:lpstr>
      </vt:variant>
      <vt:variant>
        <vt:i4>1</vt:i4>
      </vt:variant>
      <vt:variant>
        <vt:lpstr>Slide Titles</vt:lpstr>
      </vt:variant>
      <vt:variant>
        <vt:i4>177</vt:i4>
      </vt:variant>
    </vt:vector>
  </HeadingPairs>
  <TitlesOfParts>
    <vt:vector size="178" baseType="lpstr">
      <vt:lpstr>Spring</vt:lpstr>
      <vt:lpstr>Cosmetic   RHINOPLASTY</vt:lpstr>
      <vt:lpstr>Slide 2</vt:lpstr>
      <vt:lpstr>HISTORY</vt:lpstr>
      <vt:lpstr>HISTORY</vt:lpstr>
      <vt:lpstr>HISTORY</vt:lpstr>
      <vt:lpstr>Slide 6</vt:lpstr>
      <vt:lpstr>Alar Cartilages</vt:lpstr>
      <vt:lpstr>(Nasal septum)</vt:lpstr>
      <vt:lpstr>ANATOMY</vt:lpstr>
      <vt:lpstr>       (Muscles of Nose)</vt:lpstr>
      <vt:lpstr>          (Blood supply)</vt:lpstr>
      <vt:lpstr>Slide 12</vt:lpstr>
      <vt:lpstr>SUBUNITS OF NOSE</vt:lpstr>
      <vt:lpstr>  SUBUNITS OF NOSE</vt:lpstr>
      <vt:lpstr>Zones of Skin of Nose</vt:lpstr>
      <vt:lpstr>Zones of Skin of Nose</vt:lpstr>
      <vt:lpstr>Nostril Types</vt:lpstr>
      <vt:lpstr>Nasofacial Analysis </vt:lpstr>
      <vt:lpstr>Slide 19</vt:lpstr>
      <vt:lpstr>Slide 20</vt:lpstr>
      <vt:lpstr>    Ideal Facial Relationships</vt:lpstr>
      <vt:lpstr>Ideal Facial Relationships</vt:lpstr>
      <vt:lpstr>Slide 23</vt:lpstr>
      <vt:lpstr>Slide 24</vt:lpstr>
      <vt:lpstr>Slide 25</vt:lpstr>
      <vt:lpstr>Slide 26</vt:lpstr>
      <vt:lpstr>Slide 27</vt:lpstr>
      <vt:lpstr>Slide 28</vt:lpstr>
      <vt:lpstr>Outline of the Nostril on lateral view simulates an oval</vt:lpstr>
      <vt:lpstr>Slide 30</vt:lpstr>
      <vt:lpstr>Ideal Alar Columellar Relaionship(Frontal view)</vt:lpstr>
      <vt:lpstr>Slide 32</vt:lpstr>
      <vt:lpstr>Slide 33</vt:lpstr>
      <vt:lpstr>Slide 34</vt:lpstr>
      <vt:lpstr>Slide 35</vt:lpstr>
      <vt:lpstr>Slide 36</vt:lpstr>
      <vt:lpstr>Slide 37</vt:lpstr>
      <vt:lpstr>Slide 38</vt:lpstr>
      <vt:lpstr>Slide 39</vt:lpstr>
      <vt:lpstr>With the eye in forward gaze the Nasofrontal Angle lies at a level b/w the upper eye lashes and the supratarsal crease This angle can vary between 128 and 140 degrees, but is ideally approximately 134 degrees in Females and 130 degrees in Males </vt:lpstr>
      <vt:lpstr>Slide 41</vt:lpstr>
      <vt:lpstr>Male V/S Female Nose</vt:lpstr>
      <vt:lpstr>Approach to Cosmetic Rhinoplasty</vt:lpstr>
      <vt:lpstr>The Initial Consultation </vt:lpstr>
      <vt:lpstr>PHOTOGRAPHIAC ANALYSIS </vt:lpstr>
      <vt:lpstr>Slide 46</vt:lpstr>
      <vt:lpstr>Slide 47</vt:lpstr>
      <vt:lpstr>Slide 48</vt:lpstr>
      <vt:lpstr>PRINCIPLES </vt:lpstr>
      <vt:lpstr>Slide 50</vt:lpstr>
      <vt:lpstr>Slide 51</vt:lpstr>
      <vt:lpstr>Slide 52</vt:lpstr>
      <vt:lpstr>Slide 53</vt:lpstr>
      <vt:lpstr>Slide 54</vt:lpstr>
      <vt:lpstr>Anesthesia </vt:lpstr>
      <vt:lpstr>PRINCIPLES </vt:lpstr>
      <vt:lpstr>Slide 57</vt:lpstr>
      <vt:lpstr>Slide 58</vt:lpstr>
      <vt:lpstr>Slide 59</vt:lpstr>
      <vt:lpstr>Positioning of the Patient</vt:lpstr>
      <vt:lpstr>Open Rhinoplasty Versus Closed Rhinoplasty </vt:lpstr>
      <vt:lpstr>Primary and Secondary Rhinoplasty  </vt:lpstr>
      <vt:lpstr>Open Rhinoplasty Approach  </vt:lpstr>
      <vt:lpstr>Slide 64</vt:lpstr>
      <vt:lpstr>Closed Rhinoplasty Approach  </vt:lpstr>
      <vt:lpstr>Slide 66</vt:lpstr>
      <vt:lpstr>Cosmetic Rhinoplasty Procedure</vt:lpstr>
      <vt:lpstr>Nasal Augmentation</vt:lpstr>
      <vt:lpstr>Slide 69</vt:lpstr>
      <vt:lpstr>Anatomical Location and Preferred Source of Augmentation </vt:lpstr>
      <vt:lpstr>Autogenous Material</vt:lpstr>
      <vt:lpstr>Slide 72</vt:lpstr>
      <vt:lpstr>Slide 73</vt:lpstr>
      <vt:lpstr>Septal Harvest</vt:lpstr>
      <vt:lpstr>Slide 75</vt:lpstr>
      <vt:lpstr>Slide 76</vt:lpstr>
      <vt:lpstr>Conchal Harvest</vt:lpstr>
      <vt:lpstr>Slide 78</vt:lpstr>
      <vt:lpstr>Slide 79</vt:lpstr>
      <vt:lpstr>Slide 80</vt:lpstr>
      <vt:lpstr>Slide 81</vt:lpstr>
      <vt:lpstr>Rib Harvest</vt:lpstr>
      <vt:lpstr>Harvesting Costal Cartilage </vt:lpstr>
      <vt:lpstr>Slide 84</vt:lpstr>
      <vt:lpstr>Slide 85</vt:lpstr>
      <vt:lpstr>Slide 86</vt:lpstr>
      <vt:lpstr>Harvesting Osseocartilaginous </vt:lpstr>
      <vt:lpstr>Slide 88</vt:lpstr>
      <vt:lpstr>Fillers: Fantastic or Fantasy?  </vt:lpstr>
      <vt:lpstr>Clinical Application of Nasal Crafts  </vt:lpstr>
      <vt:lpstr>Nasal Dorsum </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Decreasing Tip Projection</vt:lpstr>
      <vt:lpstr>Altering Tip Rotation </vt:lpstr>
      <vt:lpstr>Slide 108</vt:lpstr>
      <vt:lpstr> Noncaucasian Nose </vt:lpstr>
      <vt:lpstr>Reshaping of Nasal Bones</vt:lpstr>
      <vt:lpstr>Slide 111</vt:lpstr>
      <vt:lpstr>Slide 112</vt:lpstr>
      <vt:lpstr>Slide 113</vt:lpstr>
      <vt:lpstr>Slide 114</vt:lpstr>
      <vt:lpstr>Slide 115</vt:lpstr>
      <vt:lpstr>Slide 116</vt:lpstr>
      <vt:lpstr>Slide 117</vt:lpstr>
      <vt:lpstr>Slide 118</vt:lpstr>
      <vt:lpstr>Slide 119</vt:lpstr>
      <vt:lpstr>Slide 120</vt:lpstr>
      <vt:lpstr>Slide 121</vt:lpstr>
      <vt:lpstr>Complications of Nasal Osteotomies </vt:lpstr>
      <vt:lpstr>Slide 123</vt:lpstr>
      <vt:lpstr>Slide 124</vt:lpstr>
      <vt:lpstr>Alar Base Modification </vt:lpstr>
      <vt:lpstr> </vt:lpstr>
      <vt:lpstr>Slide 127</vt:lpstr>
      <vt:lpstr>Slide 128</vt:lpstr>
      <vt:lpstr>Slide 129</vt:lpstr>
      <vt:lpstr>Slide 130</vt:lpstr>
      <vt:lpstr>Slide 131</vt:lpstr>
      <vt:lpstr>Slide 132</vt:lpstr>
      <vt:lpstr>Slide 133</vt:lpstr>
      <vt:lpstr>Slide 134</vt:lpstr>
      <vt:lpstr>Alar Rim Graft and Alar Rim Support Graft </vt:lpstr>
      <vt:lpstr>Slide 136</vt:lpstr>
      <vt:lpstr>Slide 137</vt:lpstr>
      <vt:lpstr>Lateral Crural Strut Grafts </vt:lpstr>
      <vt:lpstr>Slide 139</vt:lpstr>
      <vt:lpstr> Reduction Rhinoplasty</vt:lpstr>
      <vt:lpstr>Slide 141</vt:lpstr>
      <vt:lpstr>Slide 142</vt:lpstr>
      <vt:lpstr>Slide 143</vt:lpstr>
      <vt:lpstr>Radix Reduction </vt:lpstr>
      <vt:lpstr>Slide 145</vt:lpstr>
      <vt:lpstr>Slide 146</vt:lpstr>
      <vt:lpstr>Slide 147</vt:lpstr>
      <vt:lpstr>Slide 148</vt:lpstr>
      <vt:lpstr>Slide 149</vt:lpstr>
      <vt:lpstr>Slide 150</vt:lpstr>
      <vt:lpstr>Slide 151</vt:lpstr>
      <vt:lpstr>Crooked Nose </vt:lpstr>
      <vt:lpstr>Slide 153</vt:lpstr>
      <vt:lpstr>Slide 154</vt:lpstr>
      <vt:lpstr>Slide 155</vt:lpstr>
      <vt:lpstr>Slide 156</vt:lpstr>
      <vt:lpstr>Slide 157</vt:lpstr>
      <vt:lpstr>Slide 158</vt:lpstr>
      <vt:lpstr>Slide 159</vt:lpstr>
      <vt:lpstr>Slide 160</vt:lpstr>
      <vt:lpstr>Saddle Nose </vt:lpstr>
      <vt:lpstr>Slide 162</vt:lpstr>
      <vt:lpstr>Slide 163</vt:lpstr>
      <vt:lpstr>Slide 164</vt:lpstr>
      <vt:lpstr>Slide 165</vt:lpstr>
      <vt:lpstr>Slide 166</vt:lpstr>
      <vt:lpstr>Saddle Nose Correction Example  </vt:lpstr>
      <vt:lpstr>Aging and Rhinoplasty </vt:lpstr>
      <vt:lpstr>Slide 169</vt:lpstr>
      <vt:lpstr>Slide 170</vt:lpstr>
      <vt:lpstr>Postoperative Management </vt:lpstr>
      <vt:lpstr>Slide 172</vt:lpstr>
      <vt:lpstr>Slide 173</vt:lpstr>
      <vt:lpstr>Slide 174</vt:lpstr>
      <vt:lpstr>Slide 175</vt:lpstr>
      <vt:lpstr>Complication</vt:lpstr>
      <vt:lpstr>Slide 177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ANAND</dc:creator>
  <cp:lastModifiedBy>User</cp:lastModifiedBy>
  <cp:revision>345</cp:revision>
  <dcterms:created xsi:type="dcterms:W3CDTF">2006-08-16T00:00:00Z</dcterms:created>
  <dcterms:modified xsi:type="dcterms:W3CDTF">2020-08-20T04:40:19Z</dcterms:modified>
</cp:coreProperties>
</file>