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63" d="100"/>
          <a:sy n="63" d="100"/>
        </p:scale>
        <p:origin x="11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3A063-C157-41EC-8E64-241E957803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06E6EE6-F11F-44E3-A740-7C4926806E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80ED563-83E3-43C1-B295-65641DC209FA}"/>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5" name="Footer Placeholder 4">
            <a:extLst>
              <a:ext uri="{FF2B5EF4-FFF2-40B4-BE49-F238E27FC236}">
                <a16:creationId xmlns:a16="http://schemas.microsoft.com/office/drawing/2014/main" id="{20E0FD28-38A3-4CF6-A670-FE42D3FBC91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07026FA-9DEA-40C5-AE85-A56C9C0E4C99}"/>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325183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5ABB4-8DA8-405C-8E19-35BDD8F2F57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B123FF1-A579-4BD7-9EBC-E46342FB3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88F1C15-DE2D-458E-945F-08D313351B5A}"/>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5" name="Footer Placeholder 4">
            <a:extLst>
              <a:ext uri="{FF2B5EF4-FFF2-40B4-BE49-F238E27FC236}">
                <a16:creationId xmlns:a16="http://schemas.microsoft.com/office/drawing/2014/main" id="{92063E0E-061D-463F-868D-A2014F6413E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2DAA62C-450F-43DB-B915-21E274261C25}"/>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1487806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96CAE8-7808-4768-858E-9754CADE2D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25237C5-9C63-4EAE-BD42-F1DE0992DC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C58913D-B7F1-4EA4-B910-F5CE868A5779}"/>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5" name="Footer Placeholder 4">
            <a:extLst>
              <a:ext uri="{FF2B5EF4-FFF2-40B4-BE49-F238E27FC236}">
                <a16:creationId xmlns:a16="http://schemas.microsoft.com/office/drawing/2014/main" id="{1BB7770F-D931-4156-A5F8-BE43A93B9D7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3F01BA4-0C35-42FF-8BC0-189103170E78}"/>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401045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0E805-E8B7-4CCA-BE27-0F0A87F12EF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9BF3B21-4E58-4F47-9E5A-9DE09E0F4B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A749D29-917D-486F-8C77-6D2C1E309AF9}"/>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5" name="Footer Placeholder 4">
            <a:extLst>
              <a:ext uri="{FF2B5EF4-FFF2-40B4-BE49-F238E27FC236}">
                <a16:creationId xmlns:a16="http://schemas.microsoft.com/office/drawing/2014/main" id="{C9A708FE-851C-43D2-B7A3-0245D68BC1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667C69E-6E98-4774-B920-D8D088CC479C}"/>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2693353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78DBF-AA79-4867-AB7C-825264ED95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BD6DCBE-1B73-40E9-91AA-2B5551CD19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32D0CB-63F3-4A16-A158-3BFB6E242A56}"/>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5" name="Footer Placeholder 4">
            <a:extLst>
              <a:ext uri="{FF2B5EF4-FFF2-40B4-BE49-F238E27FC236}">
                <a16:creationId xmlns:a16="http://schemas.microsoft.com/office/drawing/2014/main" id="{5C958B1F-54F5-43F1-B2BC-587BFE6972C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7051378-BD14-4070-97F2-1B9F2EF57DE0}"/>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3912443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F9878-0777-4C51-B171-C65CF83A286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E2E286-1BAD-4AA9-B818-30A765207B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53150B8-BEFC-4FAC-ABF0-6B2D37EE48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B016A4D-57E2-4668-BDBC-BC750ECC6796}"/>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6" name="Footer Placeholder 5">
            <a:extLst>
              <a:ext uri="{FF2B5EF4-FFF2-40B4-BE49-F238E27FC236}">
                <a16:creationId xmlns:a16="http://schemas.microsoft.com/office/drawing/2014/main" id="{3476F2D3-B3C8-46B1-A5A4-B436F492FE1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785B22E-98EF-412E-A5E3-37F0926CE513}"/>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3077139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11FF6-2325-4AE5-8222-2CA4A2A4697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04314BF-E335-4580-85A0-CA457DE64C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1A504A-58E5-4430-BF57-0C406F9635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9A82826-1DA5-49F4-9B13-3BA63F23A9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50E9F3-25DB-414C-A6E5-0C34AB160E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5E7B629-F068-4758-B6C7-7833FF426E10}"/>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8" name="Footer Placeholder 7">
            <a:extLst>
              <a:ext uri="{FF2B5EF4-FFF2-40B4-BE49-F238E27FC236}">
                <a16:creationId xmlns:a16="http://schemas.microsoft.com/office/drawing/2014/main" id="{71226501-23E6-471B-9C97-618AAB16BB4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7C9EE831-7D6C-4129-898A-3EC6672CBE14}"/>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2245445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18037-0EA1-460E-8349-0C08C82A42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D7E4966-1C71-4DDA-93A2-997C89368F6B}"/>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4" name="Footer Placeholder 3">
            <a:extLst>
              <a:ext uri="{FF2B5EF4-FFF2-40B4-BE49-F238E27FC236}">
                <a16:creationId xmlns:a16="http://schemas.microsoft.com/office/drawing/2014/main" id="{6F86899E-BBA7-412F-A4F3-7E0FD5D7DEF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A4A6F66-86EB-4ECB-808D-A7B6751D28F1}"/>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2557970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B9C03C-1D9C-4188-8E87-D417503CA6C6}"/>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3" name="Footer Placeholder 2">
            <a:extLst>
              <a:ext uri="{FF2B5EF4-FFF2-40B4-BE49-F238E27FC236}">
                <a16:creationId xmlns:a16="http://schemas.microsoft.com/office/drawing/2014/main" id="{5923E8B6-D0A3-40A3-91DC-0B352272F05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2D855A6-555F-4E80-9E3F-50C4F061FD49}"/>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364718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C61C-C340-42D9-BDF0-4BF888B54C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64B6E29-68E6-4748-8DF3-40D4B1D3C3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7B705A0-72BC-42AE-BA9F-7D82138AD0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81303E-6F00-40CD-82E7-0D10EB4DE683}"/>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6" name="Footer Placeholder 5">
            <a:extLst>
              <a:ext uri="{FF2B5EF4-FFF2-40B4-BE49-F238E27FC236}">
                <a16:creationId xmlns:a16="http://schemas.microsoft.com/office/drawing/2014/main" id="{76063374-F29C-47A4-AB9D-0B15CFF43A5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D97A88A-BF9D-4CA4-8CDF-ACA4EC1950C1}"/>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3302159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D262E-3CBB-4DAB-8E55-467A6B3741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5B72505-4743-4FEB-9FD5-56473892D0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IN"/>
          </a:p>
        </p:txBody>
      </p:sp>
      <p:sp>
        <p:nvSpPr>
          <p:cNvPr id="4" name="Text Placeholder 3">
            <a:extLst>
              <a:ext uri="{FF2B5EF4-FFF2-40B4-BE49-F238E27FC236}">
                <a16:creationId xmlns:a16="http://schemas.microsoft.com/office/drawing/2014/main" id="{E7194CFB-2173-436C-8FE0-C8096743C7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AAA11A-D922-4715-BBB5-77F8072FBA6A}"/>
              </a:ext>
            </a:extLst>
          </p:cNvPr>
          <p:cNvSpPr>
            <a:spLocks noGrp="1"/>
          </p:cNvSpPr>
          <p:nvPr>
            <p:ph type="dt" sz="half" idx="10"/>
          </p:nvPr>
        </p:nvSpPr>
        <p:spPr/>
        <p:txBody>
          <a:bodyPr/>
          <a:lstStyle/>
          <a:p>
            <a:fld id="{56BC1587-AC00-4272-8F3D-61A4D56E2869}" type="datetimeFigureOut">
              <a:rPr lang="en-IN" smtClean="0"/>
              <a:t>10-06-2020</a:t>
            </a:fld>
            <a:endParaRPr lang="en-IN"/>
          </a:p>
        </p:txBody>
      </p:sp>
      <p:sp>
        <p:nvSpPr>
          <p:cNvPr id="6" name="Footer Placeholder 5">
            <a:extLst>
              <a:ext uri="{FF2B5EF4-FFF2-40B4-BE49-F238E27FC236}">
                <a16:creationId xmlns:a16="http://schemas.microsoft.com/office/drawing/2014/main" id="{F68C5380-EA6B-4DB6-BE37-28CA6455AE8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9AD5B90-BF87-4FA4-A61B-147171819648}"/>
              </a:ext>
            </a:extLst>
          </p:cNvPr>
          <p:cNvSpPr>
            <a:spLocks noGrp="1"/>
          </p:cNvSpPr>
          <p:nvPr>
            <p:ph type="sldNum" sz="quarter" idx="12"/>
          </p:nvPr>
        </p:nvSpPr>
        <p:spPr/>
        <p:txBody>
          <a:bodyPr/>
          <a:lstStyle/>
          <a:p>
            <a:fld id="{F03B0785-BAA8-43DA-AB33-F2D8BD769EAF}" type="slidenum">
              <a:rPr lang="en-IN" smtClean="0"/>
              <a:t>‹#›</a:t>
            </a:fld>
            <a:endParaRPr lang="en-IN"/>
          </a:p>
        </p:txBody>
      </p:sp>
    </p:spTree>
    <p:extLst>
      <p:ext uri="{BB962C8B-B14F-4D97-AF65-F5344CB8AC3E}">
        <p14:creationId xmlns:p14="http://schemas.microsoft.com/office/powerpoint/2010/main" val="1528032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A4C45F-18D5-4F14-84FF-A15D3497A1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927A4F9-C685-4716-ACA6-652A563CBB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906D625-8974-4613-A2A7-B5590E06C0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BC1587-AC00-4272-8F3D-61A4D56E2869}" type="datetimeFigureOut">
              <a:rPr lang="en-IN" smtClean="0"/>
              <a:t>10-06-2020</a:t>
            </a:fld>
            <a:endParaRPr lang="en-IN"/>
          </a:p>
        </p:txBody>
      </p:sp>
      <p:sp>
        <p:nvSpPr>
          <p:cNvPr id="5" name="Footer Placeholder 4">
            <a:extLst>
              <a:ext uri="{FF2B5EF4-FFF2-40B4-BE49-F238E27FC236}">
                <a16:creationId xmlns:a16="http://schemas.microsoft.com/office/drawing/2014/main" id="{795AF073-96CA-4282-9F3D-75D9D95E96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057D44B-48FE-4DC6-931B-B4C7D4341E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B0785-BAA8-43DA-AB33-F2D8BD769EAF}" type="slidenum">
              <a:rPr lang="en-IN" smtClean="0"/>
              <a:t>‹#›</a:t>
            </a:fld>
            <a:endParaRPr lang="en-IN"/>
          </a:p>
        </p:txBody>
      </p:sp>
    </p:spTree>
    <p:extLst>
      <p:ext uri="{BB962C8B-B14F-4D97-AF65-F5344CB8AC3E}">
        <p14:creationId xmlns:p14="http://schemas.microsoft.com/office/powerpoint/2010/main" val="1847564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B27F6-BECD-41FA-B9A1-01B337DAF5C1}"/>
              </a:ext>
            </a:extLst>
          </p:cNvPr>
          <p:cNvSpPr>
            <a:spLocks noGrp="1"/>
          </p:cNvSpPr>
          <p:nvPr>
            <p:ph type="ctrTitle"/>
          </p:nvPr>
        </p:nvSpPr>
        <p:spPr/>
        <p:txBody>
          <a:bodyPr/>
          <a:lstStyle/>
          <a:p>
            <a:r>
              <a:rPr lang="en-IN" b="1" dirty="0"/>
              <a:t>TYPES OF DIAGNOSIS</a:t>
            </a:r>
          </a:p>
        </p:txBody>
      </p:sp>
    </p:spTree>
    <p:extLst>
      <p:ext uri="{BB962C8B-B14F-4D97-AF65-F5344CB8AC3E}">
        <p14:creationId xmlns:p14="http://schemas.microsoft.com/office/powerpoint/2010/main" val="324070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15DFAF-26E2-401F-8227-679785D463C5}"/>
              </a:ext>
            </a:extLst>
          </p:cNvPr>
          <p:cNvSpPr>
            <a:spLocks noGrp="1"/>
          </p:cNvSpPr>
          <p:nvPr>
            <p:ph idx="1"/>
          </p:nvPr>
        </p:nvSpPr>
        <p:spPr/>
        <p:txBody>
          <a:bodyPr>
            <a:normAutofit lnSpcReduction="10000"/>
          </a:bodyPr>
          <a:lstStyle/>
          <a:p>
            <a:r>
              <a:rPr lang="en-IN" dirty="0"/>
              <a:t>ADVANTAGE</a:t>
            </a:r>
          </a:p>
          <a:p>
            <a:pPr>
              <a:buFont typeface="Wingdings" panose="05000000000000000000" pitchFamily="2" charset="2"/>
              <a:buChar char="q"/>
            </a:pPr>
            <a:r>
              <a:rPr lang="en-US" dirty="0"/>
              <a:t>It is a very easy process as the diagnosis is directly based on the presenting signs or structural anomalies. </a:t>
            </a:r>
          </a:p>
          <a:p>
            <a:pPr>
              <a:buFont typeface="Wingdings" panose="05000000000000000000" pitchFamily="2" charset="2"/>
              <a:buChar char="q"/>
            </a:pPr>
            <a:r>
              <a:rPr lang="en-US" dirty="0"/>
              <a:t>Chances are rare that these presenting signs or structural anomalies are misleading. </a:t>
            </a:r>
          </a:p>
          <a:p>
            <a:pPr>
              <a:buFont typeface="Wingdings" panose="05000000000000000000" pitchFamily="2" charset="2"/>
              <a:buChar char="q"/>
            </a:pPr>
            <a:r>
              <a:rPr lang="en-US" dirty="0"/>
              <a:t>Time consumed in the process is less. </a:t>
            </a:r>
          </a:p>
          <a:p>
            <a:pPr>
              <a:buFont typeface="Wingdings" panose="05000000000000000000" pitchFamily="2" charset="2"/>
              <a:buChar char="q"/>
            </a:pPr>
            <a:r>
              <a:rPr lang="en-US" dirty="0"/>
              <a:t>It is easy to counsel based on the observations made. </a:t>
            </a:r>
          </a:p>
          <a:p>
            <a:pPr>
              <a:buFont typeface="Wingdings" panose="05000000000000000000" pitchFamily="2" charset="2"/>
              <a:buChar char="q"/>
            </a:pPr>
            <a:r>
              <a:rPr lang="en-US" dirty="0"/>
              <a:t>There is no necessity to take a detailed case history involving personal questions like consanguinity, etc., making the process simples. </a:t>
            </a:r>
            <a:endParaRPr lang="en-IN" dirty="0"/>
          </a:p>
        </p:txBody>
      </p:sp>
    </p:spTree>
    <p:extLst>
      <p:ext uri="{BB962C8B-B14F-4D97-AF65-F5344CB8AC3E}">
        <p14:creationId xmlns:p14="http://schemas.microsoft.com/office/powerpoint/2010/main" val="604392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C7EE58-D495-4948-B209-2B4CD498DFB6}"/>
              </a:ext>
            </a:extLst>
          </p:cNvPr>
          <p:cNvSpPr>
            <a:spLocks noGrp="1"/>
          </p:cNvSpPr>
          <p:nvPr>
            <p:ph idx="1"/>
          </p:nvPr>
        </p:nvSpPr>
        <p:spPr/>
        <p:txBody>
          <a:bodyPr>
            <a:normAutofit lnSpcReduction="10000"/>
          </a:bodyPr>
          <a:lstStyle/>
          <a:p>
            <a:r>
              <a:rPr lang="en-IN" dirty="0"/>
              <a:t>DISADVANTAGES</a:t>
            </a:r>
          </a:p>
          <a:p>
            <a:pPr>
              <a:buFont typeface="Wingdings" panose="05000000000000000000" pitchFamily="2" charset="2"/>
              <a:buChar char="q"/>
            </a:pPr>
            <a:r>
              <a:rPr lang="en-US" dirty="0"/>
              <a:t> The clinician must be careful not to assume too quickly. </a:t>
            </a:r>
          </a:p>
          <a:p>
            <a:pPr>
              <a:buFont typeface="Wingdings" panose="05000000000000000000" pitchFamily="2" charset="2"/>
              <a:buChar char="q"/>
            </a:pPr>
            <a:r>
              <a:rPr lang="en-US" dirty="0"/>
              <a:t>Normal instances may also be present. </a:t>
            </a:r>
          </a:p>
          <a:p>
            <a:pPr>
              <a:buFont typeface="Wingdings" panose="05000000000000000000" pitchFamily="2" charset="2"/>
              <a:buChar char="q"/>
            </a:pPr>
            <a:r>
              <a:rPr lang="en-US" dirty="0"/>
              <a:t>e.g. Numerous cases exist of individuals with short palate or short lingual frenulerness, or malocclusions that manifest adequate speech production. </a:t>
            </a:r>
          </a:p>
          <a:p>
            <a:pPr>
              <a:buFont typeface="Wingdings" panose="05000000000000000000" pitchFamily="2" charset="2"/>
              <a:buChar char="q"/>
            </a:pPr>
            <a:r>
              <a:rPr lang="en-US" dirty="0"/>
              <a:t>‘Cleft palate speech’ may turn out to be on a speech model or initiative basis. </a:t>
            </a:r>
          </a:p>
          <a:p>
            <a:pPr>
              <a:buFont typeface="Wingdings" panose="05000000000000000000" pitchFamily="2" charset="2"/>
              <a:buChar char="q"/>
            </a:pPr>
            <a:r>
              <a:rPr lang="en-US" dirty="0"/>
              <a:t>The structural </a:t>
            </a:r>
            <a:r>
              <a:rPr lang="en-US" dirty="0" err="1"/>
              <a:t>anomalities</a:t>
            </a:r>
            <a:r>
              <a:rPr lang="en-US" dirty="0"/>
              <a:t> might not be the only cause or the actual cause. </a:t>
            </a:r>
            <a:endParaRPr lang="en-IN" dirty="0"/>
          </a:p>
        </p:txBody>
      </p:sp>
    </p:spTree>
    <p:extLst>
      <p:ext uri="{BB962C8B-B14F-4D97-AF65-F5344CB8AC3E}">
        <p14:creationId xmlns:p14="http://schemas.microsoft.com/office/powerpoint/2010/main" val="3425941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B88A-C4F4-454B-B0D1-9321DE4F75DF}"/>
              </a:ext>
            </a:extLst>
          </p:cNvPr>
          <p:cNvSpPr>
            <a:spLocks noGrp="1"/>
          </p:cNvSpPr>
          <p:nvPr>
            <p:ph type="title"/>
          </p:nvPr>
        </p:nvSpPr>
        <p:spPr/>
        <p:txBody>
          <a:bodyPr/>
          <a:lstStyle/>
          <a:p>
            <a:pPr algn="ctr"/>
            <a:r>
              <a:rPr lang="en-IN" b="1" dirty="0"/>
              <a:t>DIAGNOSIS BY TREATMENT</a:t>
            </a:r>
          </a:p>
        </p:txBody>
      </p:sp>
      <p:sp>
        <p:nvSpPr>
          <p:cNvPr id="3" name="Content Placeholder 2">
            <a:extLst>
              <a:ext uri="{FF2B5EF4-FFF2-40B4-BE49-F238E27FC236}">
                <a16:creationId xmlns:a16="http://schemas.microsoft.com/office/drawing/2014/main" id="{2CBDAEF8-EF20-41A6-BA45-687A24DCBD4E}"/>
              </a:ext>
            </a:extLst>
          </p:cNvPr>
          <p:cNvSpPr>
            <a:spLocks noGrp="1"/>
          </p:cNvSpPr>
          <p:nvPr>
            <p:ph idx="1"/>
          </p:nvPr>
        </p:nvSpPr>
        <p:spPr/>
        <p:txBody>
          <a:bodyPr/>
          <a:lstStyle/>
          <a:p>
            <a:r>
              <a:rPr lang="en-US" dirty="0"/>
              <a:t>Diagnosis by treatment is the one made on the basis of the results of a specific treatment plan.</a:t>
            </a:r>
          </a:p>
          <a:p>
            <a:r>
              <a:rPr lang="en-US" dirty="0"/>
              <a:t>It is important approach often used in hard to diagnose cases, or in case when insufficient data exists.</a:t>
            </a:r>
          </a:p>
          <a:p>
            <a:r>
              <a:rPr lang="en-US" dirty="0"/>
              <a:t>e.g. In cases of speech retardation where a suspicion of a minimal, </a:t>
            </a:r>
            <a:r>
              <a:rPr lang="en-US" dirty="0" err="1"/>
              <a:t>lesional</a:t>
            </a:r>
            <a:r>
              <a:rPr lang="en-US" dirty="0"/>
              <a:t> brain dysfunction exists but where socio emotional and intellectual immaturities are also present. Problems in deciding which the primary, secondary, and tertiary signs may arise and may not be easily answerable for various reasons.</a:t>
            </a:r>
          </a:p>
          <a:p>
            <a:endParaRPr lang="en-IN" dirty="0"/>
          </a:p>
        </p:txBody>
      </p:sp>
    </p:spTree>
    <p:extLst>
      <p:ext uri="{BB962C8B-B14F-4D97-AF65-F5344CB8AC3E}">
        <p14:creationId xmlns:p14="http://schemas.microsoft.com/office/powerpoint/2010/main" val="19790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1DCF80-CE7C-456D-BF30-B562629D49E2}"/>
              </a:ext>
            </a:extLst>
          </p:cNvPr>
          <p:cNvSpPr>
            <a:spLocks noGrp="1"/>
          </p:cNvSpPr>
          <p:nvPr>
            <p:ph idx="1"/>
          </p:nvPr>
        </p:nvSpPr>
        <p:spPr/>
        <p:txBody>
          <a:bodyPr/>
          <a:lstStyle/>
          <a:p>
            <a:r>
              <a:rPr lang="en-US" dirty="0"/>
              <a:t>Hence, a treatment plan may be formed on the basis of the best estimate of the problem i.e., the condition of the child and the progress made in the therapy program. Previously, if any then, on the basis of the progress made by the child in the treatment program, a diagnosis may be made.</a:t>
            </a:r>
          </a:p>
          <a:p>
            <a:r>
              <a:rPr lang="en-US" dirty="0"/>
              <a:t>Greater progress indicates that the condition is due to environmental cause. </a:t>
            </a:r>
          </a:p>
          <a:p>
            <a:r>
              <a:rPr lang="en-US" dirty="0"/>
              <a:t>Lesser progress indicates that the condition may be due to child’s ability</a:t>
            </a:r>
            <a:endParaRPr lang="en-IN" dirty="0"/>
          </a:p>
        </p:txBody>
      </p:sp>
    </p:spTree>
    <p:extLst>
      <p:ext uri="{BB962C8B-B14F-4D97-AF65-F5344CB8AC3E}">
        <p14:creationId xmlns:p14="http://schemas.microsoft.com/office/powerpoint/2010/main" val="3620857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F6117-E370-4BB7-B36C-BAEB802C767A}"/>
              </a:ext>
            </a:extLst>
          </p:cNvPr>
          <p:cNvSpPr>
            <a:spLocks noGrp="1"/>
          </p:cNvSpPr>
          <p:nvPr>
            <p:ph type="title"/>
          </p:nvPr>
        </p:nvSpPr>
        <p:spPr/>
        <p:txBody>
          <a:bodyPr/>
          <a:lstStyle/>
          <a:p>
            <a:pPr algn="ctr"/>
            <a:r>
              <a:rPr lang="en-IN" b="1" dirty="0"/>
              <a:t>LIMITATIONS</a:t>
            </a:r>
          </a:p>
        </p:txBody>
      </p:sp>
      <p:sp>
        <p:nvSpPr>
          <p:cNvPr id="3" name="Content Placeholder 2">
            <a:extLst>
              <a:ext uri="{FF2B5EF4-FFF2-40B4-BE49-F238E27FC236}">
                <a16:creationId xmlns:a16="http://schemas.microsoft.com/office/drawing/2014/main" id="{B65FCC47-5468-47C1-90AC-8CAE42D6ABC1}"/>
              </a:ext>
            </a:extLst>
          </p:cNvPr>
          <p:cNvSpPr>
            <a:spLocks noGrp="1"/>
          </p:cNvSpPr>
          <p:nvPr>
            <p:ph idx="1"/>
          </p:nvPr>
        </p:nvSpPr>
        <p:spPr/>
        <p:txBody>
          <a:bodyPr/>
          <a:lstStyle/>
          <a:p>
            <a:r>
              <a:rPr lang="en-US" dirty="0"/>
              <a:t>There is difficulty in understanding what exactly has to be done in therapy i.e., which aspect has to be given more focus. </a:t>
            </a:r>
          </a:p>
          <a:p>
            <a:r>
              <a:rPr lang="en-US" dirty="0"/>
              <a:t>Secondary symptoms may be most handicapping by the time symptoms begin and hence progress in therapy aimed at those symptoms may result in the clinician identifying a secondary socio emotional cause as the original or primary cause of the problem </a:t>
            </a:r>
          </a:p>
          <a:p>
            <a:r>
              <a:rPr lang="en-US" dirty="0"/>
              <a:t>It is a time counseling process </a:t>
            </a:r>
            <a:endParaRPr lang="en-IN" dirty="0"/>
          </a:p>
        </p:txBody>
      </p:sp>
    </p:spTree>
    <p:extLst>
      <p:ext uri="{BB962C8B-B14F-4D97-AF65-F5344CB8AC3E}">
        <p14:creationId xmlns:p14="http://schemas.microsoft.com/office/powerpoint/2010/main" val="4108036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EB8C10-6B2C-4E05-932C-567BDE65432B}"/>
              </a:ext>
            </a:extLst>
          </p:cNvPr>
          <p:cNvSpPr>
            <a:spLocks noGrp="1"/>
          </p:cNvSpPr>
          <p:nvPr>
            <p:ph idx="1"/>
          </p:nvPr>
        </p:nvSpPr>
        <p:spPr/>
        <p:txBody>
          <a:bodyPr/>
          <a:lstStyle/>
          <a:p>
            <a:r>
              <a:rPr lang="en-IN" dirty="0"/>
              <a:t>ADVANTAGES</a:t>
            </a:r>
          </a:p>
          <a:p>
            <a:pPr>
              <a:buFont typeface="Wingdings" panose="05000000000000000000" pitchFamily="2" charset="2"/>
              <a:buChar char="q"/>
            </a:pPr>
            <a:r>
              <a:rPr lang="en-US" dirty="0"/>
              <a:t>Diagnosis can be made in spite of insufficient data. </a:t>
            </a:r>
          </a:p>
          <a:p>
            <a:pPr>
              <a:buFont typeface="Wingdings" panose="05000000000000000000" pitchFamily="2" charset="2"/>
              <a:buChar char="q"/>
            </a:pPr>
            <a:r>
              <a:rPr lang="en-US" dirty="0"/>
              <a:t>The provisional therapy plans made tells about the loop holes and hence improve the plan and work only areas required to be worked upon</a:t>
            </a:r>
            <a:endParaRPr lang="en-IN" dirty="0"/>
          </a:p>
        </p:txBody>
      </p:sp>
    </p:spTree>
    <p:extLst>
      <p:ext uri="{BB962C8B-B14F-4D97-AF65-F5344CB8AC3E}">
        <p14:creationId xmlns:p14="http://schemas.microsoft.com/office/powerpoint/2010/main" val="2865772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533BE9-ABE2-40C3-B1E9-C4E7B1F8D088}"/>
              </a:ext>
            </a:extLst>
          </p:cNvPr>
          <p:cNvSpPr>
            <a:spLocks noGrp="1"/>
          </p:cNvSpPr>
          <p:nvPr>
            <p:ph idx="1"/>
          </p:nvPr>
        </p:nvSpPr>
        <p:spPr/>
        <p:txBody>
          <a:bodyPr/>
          <a:lstStyle/>
          <a:p>
            <a:r>
              <a:rPr lang="en-IN" dirty="0"/>
              <a:t>DIAGNOSIS BY EXCLUSION </a:t>
            </a:r>
          </a:p>
          <a:p>
            <a:pPr>
              <a:buFont typeface="Wingdings" panose="05000000000000000000" pitchFamily="2" charset="2"/>
              <a:buChar char="q"/>
            </a:pPr>
            <a:r>
              <a:rPr lang="en-US" dirty="0"/>
              <a:t>Diagnosis by exclusion is made by eliminating all those speech disorders to which some of the presenting signs belong and leaving only one to which apparently all of them belong. It involves the identification of signs that are important to a particular disorder and excluding the rest.</a:t>
            </a:r>
            <a:endParaRPr lang="en-IN" dirty="0"/>
          </a:p>
        </p:txBody>
      </p:sp>
    </p:spTree>
    <p:extLst>
      <p:ext uri="{BB962C8B-B14F-4D97-AF65-F5344CB8AC3E}">
        <p14:creationId xmlns:p14="http://schemas.microsoft.com/office/powerpoint/2010/main" val="1616034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F81CEC-02F8-4C54-B5DE-586EB83AAFA1}"/>
              </a:ext>
            </a:extLst>
          </p:cNvPr>
          <p:cNvSpPr>
            <a:spLocks noGrp="1"/>
          </p:cNvSpPr>
          <p:nvPr>
            <p:ph idx="1"/>
          </p:nvPr>
        </p:nvSpPr>
        <p:spPr/>
        <p:txBody>
          <a:bodyPr/>
          <a:lstStyle/>
          <a:p>
            <a:r>
              <a:rPr lang="en-US" dirty="0"/>
              <a:t>e.g. A case who is 8 years old has no mental retardation, no hearing impairment, no brain injury or no serious malocclusion, indicating the absence of any organic cause. Hence, by exclusion method, it is diagnosed as functional articulation disorder. </a:t>
            </a:r>
          </a:p>
          <a:p>
            <a:r>
              <a:rPr lang="en-US" dirty="0"/>
              <a:t>Similarly, adult dysphonia reveals that the client is free of any laryngeal pathology, has no apparent respiratory anomalies, and has no auditory perceptual problems; hence, it must be a case of psychogenic dysphonia</a:t>
            </a:r>
            <a:endParaRPr lang="en-IN" dirty="0"/>
          </a:p>
        </p:txBody>
      </p:sp>
    </p:spTree>
    <p:extLst>
      <p:ext uri="{BB962C8B-B14F-4D97-AF65-F5344CB8AC3E}">
        <p14:creationId xmlns:p14="http://schemas.microsoft.com/office/powerpoint/2010/main" val="1036357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57EBB8-8886-4FAD-B427-CA1835AB4A9D}"/>
              </a:ext>
            </a:extLst>
          </p:cNvPr>
          <p:cNvSpPr>
            <a:spLocks noGrp="1"/>
          </p:cNvSpPr>
          <p:nvPr>
            <p:ph idx="1"/>
          </p:nvPr>
        </p:nvSpPr>
        <p:spPr/>
        <p:txBody>
          <a:bodyPr/>
          <a:lstStyle/>
          <a:p>
            <a:r>
              <a:rPr lang="en-IN" dirty="0"/>
              <a:t>LIMITATIONS</a:t>
            </a:r>
          </a:p>
          <a:p>
            <a:pPr>
              <a:buFont typeface="Wingdings" panose="05000000000000000000" pitchFamily="2" charset="2"/>
              <a:buChar char="q"/>
            </a:pPr>
            <a:r>
              <a:rPr lang="en-US" dirty="0"/>
              <a:t>Not being aware of all the possible back grounds for the presenting signs in any case is the major weakness of the diagnosis by exclusion approach.</a:t>
            </a:r>
          </a:p>
        </p:txBody>
      </p:sp>
    </p:spTree>
    <p:extLst>
      <p:ext uri="{BB962C8B-B14F-4D97-AF65-F5344CB8AC3E}">
        <p14:creationId xmlns:p14="http://schemas.microsoft.com/office/powerpoint/2010/main" val="359275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BE7C1-0F62-461F-B03C-7BE3F9F10731}"/>
              </a:ext>
            </a:extLst>
          </p:cNvPr>
          <p:cNvSpPr>
            <a:spLocks noGrp="1"/>
          </p:cNvSpPr>
          <p:nvPr>
            <p:ph type="title"/>
          </p:nvPr>
        </p:nvSpPr>
        <p:spPr/>
        <p:txBody>
          <a:bodyPr/>
          <a:lstStyle/>
          <a:p>
            <a:pPr algn="ctr"/>
            <a:r>
              <a:rPr lang="en-IN" b="1" dirty="0"/>
              <a:t>GROUP OR TEAM DIAGNOSIS</a:t>
            </a:r>
          </a:p>
        </p:txBody>
      </p:sp>
      <p:sp>
        <p:nvSpPr>
          <p:cNvPr id="3" name="Content Placeholder 2">
            <a:extLst>
              <a:ext uri="{FF2B5EF4-FFF2-40B4-BE49-F238E27FC236}">
                <a16:creationId xmlns:a16="http://schemas.microsoft.com/office/drawing/2014/main" id="{4F1350BD-D933-481D-9122-D44408EC9BD8}"/>
              </a:ext>
            </a:extLst>
          </p:cNvPr>
          <p:cNvSpPr>
            <a:spLocks noGrp="1"/>
          </p:cNvSpPr>
          <p:nvPr>
            <p:ph idx="1"/>
          </p:nvPr>
        </p:nvSpPr>
        <p:spPr/>
        <p:txBody>
          <a:bodyPr/>
          <a:lstStyle/>
          <a:p>
            <a:r>
              <a:rPr lang="en-US" dirty="0"/>
              <a:t>A group diagnosis is made by the combined efforts of an organized group of specialists acting as a unit. </a:t>
            </a:r>
          </a:p>
          <a:p>
            <a:r>
              <a:rPr lang="en-US" dirty="0"/>
              <a:t> The speech pathologist and audiologist are frequently involved with group diagnosis in cases like infantile </a:t>
            </a:r>
            <a:r>
              <a:rPr lang="en-US" dirty="0" err="1"/>
              <a:t>auacusis</a:t>
            </a:r>
            <a:r>
              <a:rPr lang="en-US" dirty="0"/>
              <a:t>, cleft palate, cerebral palsy, mental retardation, psychogenic language disorder, etc., </a:t>
            </a:r>
          </a:p>
          <a:p>
            <a:r>
              <a:rPr lang="en-US" dirty="0"/>
              <a:t>The team involving professionals from all related fields like ENT specialist, special educator, counselor, psychologist, plastic surgeon, prosthodontist, etc., as the type of disorders demands</a:t>
            </a:r>
            <a:endParaRPr lang="en-IN" dirty="0"/>
          </a:p>
        </p:txBody>
      </p:sp>
    </p:spTree>
    <p:extLst>
      <p:ext uri="{BB962C8B-B14F-4D97-AF65-F5344CB8AC3E}">
        <p14:creationId xmlns:p14="http://schemas.microsoft.com/office/powerpoint/2010/main" val="660156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3FFC3-A893-43DD-B14C-ECB53659583C}"/>
              </a:ext>
            </a:extLst>
          </p:cNvPr>
          <p:cNvSpPr>
            <a:spLocks noGrp="1"/>
          </p:cNvSpPr>
          <p:nvPr>
            <p:ph type="title"/>
          </p:nvPr>
        </p:nvSpPr>
        <p:spPr/>
        <p:txBody>
          <a:bodyPr>
            <a:normAutofit/>
          </a:bodyPr>
          <a:lstStyle/>
          <a:p>
            <a:pPr algn="ctr"/>
            <a:r>
              <a:rPr lang="en-IN" sz="4000" dirty="0"/>
              <a:t>TYPES OF DIAGNOSIS</a:t>
            </a:r>
          </a:p>
        </p:txBody>
      </p:sp>
      <p:sp>
        <p:nvSpPr>
          <p:cNvPr id="3" name="Content Placeholder 2">
            <a:extLst>
              <a:ext uri="{FF2B5EF4-FFF2-40B4-BE49-F238E27FC236}">
                <a16:creationId xmlns:a16="http://schemas.microsoft.com/office/drawing/2014/main" id="{F9BBAF2A-73FF-4D58-85D1-FFA4D04B5695}"/>
              </a:ext>
            </a:extLst>
          </p:cNvPr>
          <p:cNvSpPr>
            <a:spLocks noGrp="1"/>
          </p:cNvSpPr>
          <p:nvPr>
            <p:ph idx="1"/>
          </p:nvPr>
        </p:nvSpPr>
        <p:spPr/>
        <p:txBody>
          <a:bodyPr>
            <a:normAutofit lnSpcReduction="10000"/>
          </a:bodyPr>
          <a:lstStyle/>
          <a:p>
            <a:r>
              <a:rPr lang="en-IN" dirty="0"/>
              <a:t>Clinical diagnosis </a:t>
            </a:r>
          </a:p>
          <a:p>
            <a:r>
              <a:rPr lang="en-IN" dirty="0"/>
              <a:t>Differential diagnosis</a:t>
            </a:r>
          </a:p>
          <a:p>
            <a:r>
              <a:rPr lang="en-IN" dirty="0"/>
              <a:t>Direct diagnosis</a:t>
            </a:r>
          </a:p>
          <a:p>
            <a:r>
              <a:rPr lang="en-IN" dirty="0"/>
              <a:t>Diagnosis by treatment</a:t>
            </a:r>
          </a:p>
          <a:p>
            <a:r>
              <a:rPr lang="en-IN" dirty="0"/>
              <a:t>Diagnosis by exclusion</a:t>
            </a:r>
          </a:p>
          <a:p>
            <a:r>
              <a:rPr lang="en-IN" dirty="0"/>
              <a:t>Group or team diagnosis</a:t>
            </a:r>
          </a:p>
          <a:p>
            <a:r>
              <a:rPr lang="en-IN" dirty="0"/>
              <a:t>Instrumental diagnosis</a:t>
            </a:r>
          </a:p>
          <a:p>
            <a:r>
              <a:rPr lang="en-IN" dirty="0"/>
              <a:t>Provocative diagnosis</a:t>
            </a:r>
          </a:p>
          <a:p>
            <a:r>
              <a:rPr lang="en-IN" dirty="0"/>
              <a:t>Tentative diagnosis </a:t>
            </a:r>
          </a:p>
        </p:txBody>
      </p:sp>
    </p:spTree>
    <p:extLst>
      <p:ext uri="{BB962C8B-B14F-4D97-AF65-F5344CB8AC3E}">
        <p14:creationId xmlns:p14="http://schemas.microsoft.com/office/powerpoint/2010/main" val="1585289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4A56ED-0EEF-41C7-98C5-19583DBFD491}"/>
              </a:ext>
            </a:extLst>
          </p:cNvPr>
          <p:cNvSpPr>
            <a:spLocks noGrp="1"/>
          </p:cNvSpPr>
          <p:nvPr>
            <p:ph idx="1"/>
          </p:nvPr>
        </p:nvSpPr>
        <p:spPr/>
        <p:txBody>
          <a:bodyPr/>
          <a:lstStyle/>
          <a:p>
            <a:r>
              <a:rPr lang="en-IN" dirty="0"/>
              <a:t>ADVANTAGES </a:t>
            </a:r>
          </a:p>
          <a:p>
            <a:pPr>
              <a:buFont typeface="Wingdings" panose="05000000000000000000" pitchFamily="2" charset="2"/>
              <a:buChar char="q"/>
            </a:pPr>
            <a:r>
              <a:rPr lang="en-US" dirty="0"/>
              <a:t>All the consultant specialists being available under one roof as the best a client could ask for. </a:t>
            </a:r>
          </a:p>
          <a:p>
            <a:pPr>
              <a:buFont typeface="Wingdings" panose="05000000000000000000" pitchFamily="2" charset="2"/>
              <a:buChar char="q"/>
            </a:pPr>
            <a:r>
              <a:rPr lang="en-US" dirty="0"/>
              <a:t>The involvement of different professions makes sure that the disorder or clients’ conditional is analyzed from every point of view ensuring accuracy and rehabilitee</a:t>
            </a:r>
            <a:endParaRPr lang="en-IN" dirty="0"/>
          </a:p>
        </p:txBody>
      </p:sp>
    </p:spTree>
    <p:extLst>
      <p:ext uri="{BB962C8B-B14F-4D97-AF65-F5344CB8AC3E}">
        <p14:creationId xmlns:p14="http://schemas.microsoft.com/office/powerpoint/2010/main" val="1161921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557BCF-626F-4567-96C6-65917171D6CC}"/>
              </a:ext>
            </a:extLst>
          </p:cNvPr>
          <p:cNvSpPr>
            <a:spLocks noGrp="1"/>
          </p:cNvSpPr>
          <p:nvPr>
            <p:ph idx="1"/>
          </p:nvPr>
        </p:nvSpPr>
        <p:spPr/>
        <p:txBody>
          <a:bodyPr>
            <a:normAutofit lnSpcReduction="10000"/>
          </a:bodyPr>
          <a:lstStyle/>
          <a:p>
            <a:r>
              <a:rPr lang="en-IN" dirty="0"/>
              <a:t>DISADVANTAGES</a:t>
            </a:r>
          </a:p>
          <a:p>
            <a:pPr>
              <a:buFont typeface="Wingdings" panose="05000000000000000000" pitchFamily="2" charset="2"/>
              <a:buChar char="q"/>
            </a:pPr>
            <a:r>
              <a:rPr lang="en-US" dirty="0"/>
              <a:t>The availability of all team members can not be predicted. </a:t>
            </a:r>
          </a:p>
          <a:p>
            <a:pPr>
              <a:buFont typeface="Wingdings" panose="05000000000000000000" pitchFamily="2" charset="2"/>
              <a:buChar char="q"/>
            </a:pPr>
            <a:r>
              <a:rPr lang="en-US" dirty="0"/>
              <a:t>There might be communication gap across team members due to interference in communication among team members due to various reasons like differences in professional vernacular, professional interest, perceived status, etc.,</a:t>
            </a:r>
          </a:p>
          <a:p>
            <a:pPr>
              <a:buFont typeface="Wingdings" panose="05000000000000000000" pitchFamily="2" charset="2"/>
              <a:buChar char="q"/>
            </a:pPr>
            <a:r>
              <a:rPr lang="en-US" dirty="0"/>
              <a:t>The team members might have difficulty understanding each other </a:t>
            </a:r>
          </a:p>
          <a:p>
            <a:pPr>
              <a:buFont typeface="Wingdings" panose="05000000000000000000" pitchFamily="2" charset="2"/>
              <a:buChar char="q"/>
            </a:pPr>
            <a:r>
              <a:rPr lang="en-US" dirty="0"/>
              <a:t>Time factor forms another limitation.</a:t>
            </a:r>
          </a:p>
          <a:p>
            <a:pPr>
              <a:buFont typeface="Wingdings" panose="05000000000000000000" pitchFamily="2" charset="2"/>
              <a:buChar char="q"/>
            </a:pPr>
            <a:r>
              <a:rPr lang="en-US" dirty="0"/>
              <a:t>The expense of each an approach is yet another limiting factor. </a:t>
            </a:r>
          </a:p>
          <a:p>
            <a:pPr>
              <a:buFont typeface="Wingdings" panose="05000000000000000000" pitchFamily="2" charset="2"/>
              <a:buChar char="q"/>
            </a:pPr>
            <a:r>
              <a:rPr lang="en-US" dirty="0"/>
              <a:t>It is more expensive for clients to search for team of professionals.</a:t>
            </a:r>
            <a:endParaRPr lang="en-IN" dirty="0"/>
          </a:p>
        </p:txBody>
      </p:sp>
    </p:spTree>
    <p:extLst>
      <p:ext uri="{BB962C8B-B14F-4D97-AF65-F5344CB8AC3E}">
        <p14:creationId xmlns:p14="http://schemas.microsoft.com/office/powerpoint/2010/main" val="1593717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DDA11-2493-4EC9-B748-320B39E5027C}"/>
              </a:ext>
            </a:extLst>
          </p:cNvPr>
          <p:cNvSpPr>
            <a:spLocks noGrp="1"/>
          </p:cNvSpPr>
          <p:nvPr>
            <p:ph type="title"/>
          </p:nvPr>
        </p:nvSpPr>
        <p:spPr/>
        <p:txBody>
          <a:bodyPr/>
          <a:lstStyle/>
          <a:p>
            <a:pPr algn="ctr"/>
            <a:r>
              <a:rPr lang="en-IN" b="1" dirty="0"/>
              <a:t>INSTRUMENTAL DIAGNOSIS</a:t>
            </a:r>
          </a:p>
        </p:txBody>
      </p:sp>
      <p:sp>
        <p:nvSpPr>
          <p:cNvPr id="3" name="Content Placeholder 2">
            <a:extLst>
              <a:ext uri="{FF2B5EF4-FFF2-40B4-BE49-F238E27FC236}">
                <a16:creationId xmlns:a16="http://schemas.microsoft.com/office/drawing/2014/main" id="{FB287810-E0FC-4D4A-8733-1292052F2B41}"/>
              </a:ext>
            </a:extLst>
          </p:cNvPr>
          <p:cNvSpPr>
            <a:spLocks noGrp="1"/>
          </p:cNvSpPr>
          <p:nvPr>
            <p:ph idx="1"/>
          </p:nvPr>
        </p:nvSpPr>
        <p:spPr/>
        <p:txBody>
          <a:bodyPr>
            <a:normAutofit lnSpcReduction="10000"/>
          </a:bodyPr>
          <a:lstStyle/>
          <a:p>
            <a:r>
              <a:rPr lang="en-US" dirty="0"/>
              <a:t>This type of diagnosis is made with the assistance of clinical instruments. </a:t>
            </a:r>
          </a:p>
          <a:p>
            <a:r>
              <a:rPr lang="en-US" dirty="0"/>
              <a:t>It can also be included under behavioral approach, within which, the interest is in characterizing the clients’ performance in tasks that are relevant, rather than on identifying certain behaviors that are suggestive of a particular disease</a:t>
            </a:r>
          </a:p>
          <a:p>
            <a:r>
              <a:rPr lang="en-US" dirty="0"/>
              <a:t>The clinical instruments range from diagnostic tests and tools (like REELS, SECS, M-CHAT, SSI, SPI, etc.) to instruments like, EGG, </a:t>
            </a:r>
            <a:r>
              <a:rPr lang="en-US" dirty="0" err="1"/>
              <a:t>Nasometer</a:t>
            </a:r>
            <a:r>
              <a:rPr lang="en-US" dirty="0"/>
              <a:t>, VAGHMI, </a:t>
            </a:r>
            <a:r>
              <a:rPr lang="en-US" dirty="0" err="1"/>
              <a:t>Dr.Speech</a:t>
            </a:r>
            <a:r>
              <a:rPr lang="en-US" dirty="0"/>
              <a:t>, Audiometer, etc. in this approach, having a normative value is extremely important. The case is diagnosis based on the amount of device from the normative value.</a:t>
            </a:r>
            <a:endParaRPr lang="en-IN" dirty="0"/>
          </a:p>
        </p:txBody>
      </p:sp>
    </p:spTree>
    <p:extLst>
      <p:ext uri="{BB962C8B-B14F-4D97-AF65-F5344CB8AC3E}">
        <p14:creationId xmlns:p14="http://schemas.microsoft.com/office/powerpoint/2010/main" val="2855374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4FECD9-30E2-42D0-A74E-FBA694B3845B}"/>
              </a:ext>
            </a:extLst>
          </p:cNvPr>
          <p:cNvSpPr>
            <a:spLocks noGrp="1"/>
          </p:cNvSpPr>
          <p:nvPr>
            <p:ph idx="1"/>
          </p:nvPr>
        </p:nvSpPr>
        <p:spPr/>
        <p:txBody>
          <a:bodyPr/>
          <a:lstStyle/>
          <a:p>
            <a:r>
              <a:rPr lang="en-US" dirty="0"/>
              <a:t>e.g.: </a:t>
            </a:r>
            <a:r>
              <a:rPr lang="en-US" dirty="0" err="1"/>
              <a:t>Nasometer</a:t>
            </a:r>
            <a:r>
              <a:rPr lang="en-US" dirty="0"/>
              <a:t> measures the percentage of </a:t>
            </a:r>
            <a:r>
              <a:rPr lang="en-US" dirty="0" err="1"/>
              <a:t>nasalance</a:t>
            </a:r>
            <a:r>
              <a:rPr lang="en-US" dirty="0"/>
              <a:t> for oral sounds, for the phoneme |a|- 25% of </a:t>
            </a:r>
            <a:r>
              <a:rPr lang="en-US" dirty="0" err="1"/>
              <a:t>nasalance</a:t>
            </a:r>
            <a:r>
              <a:rPr lang="en-US" dirty="0"/>
              <a:t> is abnormal as it is deviant from the normative. </a:t>
            </a:r>
            <a:endParaRPr lang="en-IN" dirty="0"/>
          </a:p>
        </p:txBody>
      </p:sp>
    </p:spTree>
    <p:extLst>
      <p:ext uri="{BB962C8B-B14F-4D97-AF65-F5344CB8AC3E}">
        <p14:creationId xmlns:p14="http://schemas.microsoft.com/office/powerpoint/2010/main" val="2323952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417AA3-5A06-4A8E-A9E7-4B4673062DF6}"/>
              </a:ext>
            </a:extLst>
          </p:cNvPr>
          <p:cNvSpPr>
            <a:spLocks noGrp="1"/>
          </p:cNvSpPr>
          <p:nvPr>
            <p:ph idx="1"/>
          </p:nvPr>
        </p:nvSpPr>
        <p:spPr/>
        <p:txBody>
          <a:bodyPr>
            <a:normAutofit fontScale="92500" lnSpcReduction="10000"/>
          </a:bodyPr>
          <a:lstStyle/>
          <a:p>
            <a:r>
              <a:rPr lang="en-IN" dirty="0"/>
              <a:t>DISADVANTAGES</a:t>
            </a:r>
          </a:p>
          <a:p>
            <a:pPr>
              <a:buFont typeface="Wingdings" panose="05000000000000000000" pitchFamily="2" charset="2"/>
              <a:buChar char="q"/>
            </a:pPr>
            <a:r>
              <a:rPr lang="en-US" dirty="0"/>
              <a:t>There might be problems with the working condition of the instrument. Calibration, which is a must, might not have been done</a:t>
            </a:r>
          </a:p>
          <a:p>
            <a:pPr>
              <a:buFont typeface="Wingdings" panose="05000000000000000000" pitchFamily="2" charset="2"/>
              <a:buChar char="q"/>
            </a:pPr>
            <a:r>
              <a:rPr lang="en-US" dirty="0"/>
              <a:t>It is necessary that the clinician possess a sound knowledge about using the instrument and be careful while doing so. </a:t>
            </a:r>
          </a:p>
          <a:p>
            <a:pPr>
              <a:buFont typeface="Wingdings" panose="05000000000000000000" pitchFamily="2" charset="2"/>
              <a:buChar char="q"/>
            </a:pPr>
            <a:r>
              <a:rPr lang="en-US" dirty="0"/>
              <a:t>E.g.: while using EGG, if the placement of electrodes is incorrect, the waveform morphology obtained will be incorrect</a:t>
            </a:r>
          </a:p>
          <a:p>
            <a:pPr>
              <a:buFont typeface="Wingdings" panose="05000000000000000000" pitchFamily="2" charset="2"/>
              <a:buChar char="q"/>
            </a:pPr>
            <a:r>
              <a:rPr lang="en-US" dirty="0"/>
              <a:t>Knowing the normative value for every instrument and parameter is very important. </a:t>
            </a:r>
          </a:p>
          <a:p>
            <a:pPr>
              <a:buFont typeface="Wingdings" panose="05000000000000000000" pitchFamily="2" charset="2"/>
              <a:buChar char="q"/>
            </a:pPr>
            <a:r>
              <a:rPr lang="en-US" dirty="0"/>
              <a:t>The clinician should be able to adapt the theoretical knowledge practically while using the instrument.</a:t>
            </a:r>
          </a:p>
        </p:txBody>
      </p:sp>
    </p:spTree>
    <p:extLst>
      <p:ext uri="{BB962C8B-B14F-4D97-AF65-F5344CB8AC3E}">
        <p14:creationId xmlns:p14="http://schemas.microsoft.com/office/powerpoint/2010/main" val="108353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E3560B-79CE-4A43-B8B5-2A8438BEAC93}"/>
              </a:ext>
            </a:extLst>
          </p:cNvPr>
          <p:cNvSpPr>
            <a:spLocks noGrp="1"/>
          </p:cNvSpPr>
          <p:nvPr>
            <p:ph idx="1"/>
          </p:nvPr>
        </p:nvSpPr>
        <p:spPr/>
        <p:txBody>
          <a:bodyPr/>
          <a:lstStyle/>
          <a:p>
            <a:r>
              <a:rPr lang="en-US" dirty="0"/>
              <a:t>Problem with the instrument or operator error will lead to false results. </a:t>
            </a:r>
          </a:p>
          <a:p>
            <a:r>
              <a:rPr lang="en-US" dirty="0"/>
              <a:t>The tendency to accept without too much questioning the quantitative data acquired from an instrument is also a drawback. </a:t>
            </a:r>
          </a:p>
          <a:p>
            <a:r>
              <a:rPr lang="en-US" dirty="0"/>
              <a:t>It is important to know the trouble shooting methods for all instruments. </a:t>
            </a:r>
            <a:endParaRPr lang="en-IN" dirty="0"/>
          </a:p>
        </p:txBody>
      </p:sp>
    </p:spTree>
    <p:extLst>
      <p:ext uri="{BB962C8B-B14F-4D97-AF65-F5344CB8AC3E}">
        <p14:creationId xmlns:p14="http://schemas.microsoft.com/office/powerpoint/2010/main" val="3142935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0CB50-0371-4F9F-AE28-484AD618B551}"/>
              </a:ext>
            </a:extLst>
          </p:cNvPr>
          <p:cNvSpPr>
            <a:spLocks noGrp="1"/>
          </p:cNvSpPr>
          <p:nvPr>
            <p:ph type="title"/>
          </p:nvPr>
        </p:nvSpPr>
        <p:spPr/>
        <p:txBody>
          <a:bodyPr/>
          <a:lstStyle/>
          <a:p>
            <a:pPr algn="ctr"/>
            <a:r>
              <a:rPr lang="en-IN" b="1" dirty="0"/>
              <a:t>TENTATIVE DIAGNOSIS</a:t>
            </a:r>
          </a:p>
        </p:txBody>
      </p:sp>
      <p:sp>
        <p:nvSpPr>
          <p:cNvPr id="3" name="Content Placeholder 2">
            <a:extLst>
              <a:ext uri="{FF2B5EF4-FFF2-40B4-BE49-F238E27FC236}">
                <a16:creationId xmlns:a16="http://schemas.microsoft.com/office/drawing/2014/main" id="{835D55B9-F5B9-466A-ACCC-8693D07500B8}"/>
              </a:ext>
            </a:extLst>
          </p:cNvPr>
          <p:cNvSpPr>
            <a:spLocks noGrp="1"/>
          </p:cNvSpPr>
          <p:nvPr>
            <p:ph idx="1"/>
          </p:nvPr>
        </p:nvSpPr>
        <p:spPr/>
        <p:txBody>
          <a:bodyPr>
            <a:normAutofit lnSpcReduction="10000"/>
          </a:bodyPr>
          <a:lstStyle/>
          <a:p>
            <a:r>
              <a:rPr lang="en-US" dirty="0"/>
              <a:t>Tentative diagnosis is the one made based upon information available at that time and is subject to change when additional information becomes available. </a:t>
            </a:r>
          </a:p>
          <a:p>
            <a:r>
              <a:rPr lang="en-US" dirty="0"/>
              <a:t>It is made frequently in </a:t>
            </a:r>
            <a:r>
              <a:rPr lang="en-US" dirty="0" err="1"/>
              <a:t>complen</a:t>
            </a:r>
            <a:r>
              <a:rPr lang="en-US" dirty="0"/>
              <a:t> cases of language delay which take time to diagnose</a:t>
            </a:r>
          </a:p>
          <a:p>
            <a:r>
              <a:rPr lang="en-US" dirty="0"/>
              <a:t>E.g.: In cases with hearing impairment along with attention deficit, i.e. multiple handicap condition, due to inconsistent responses, it becomes necessary to make a tentative diagnosis based on the information available them. </a:t>
            </a:r>
          </a:p>
          <a:p>
            <a:r>
              <a:rPr lang="en-US" dirty="0"/>
              <a:t>In rare condition like Apraxia, it is difficult to diagnose if the sequencing errors are inconsistent.</a:t>
            </a:r>
            <a:endParaRPr lang="en-IN" dirty="0"/>
          </a:p>
        </p:txBody>
      </p:sp>
    </p:spTree>
    <p:extLst>
      <p:ext uri="{BB962C8B-B14F-4D97-AF65-F5344CB8AC3E}">
        <p14:creationId xmlns:p14="http://schemas.microsoft.com/office/powerpoint/2010/main" val="1042075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02F420-CD7E-48AE-ABDE-2DC31F69DF30}"/>
              </a:ext>
            </a:extLst>
          </p:cNvPr>
          <p:cNvSpPr>
            <a:spLocks noGrp="1"/>
          </p:cNvSpPr>
          <p:nvPr>
            <p:ph idx="1"/>
          </p:nvPr>
        </p:nvSpPr>
        <p:spPr/>
        <p:txBody>
          <a:bodyPr/>
          <a:lstStyle/>
          <a:p>
            <a:r>
              <a:rPr lang="en-IN" dirty="0"/>
              <a:t>DISADVANTAGES</a:t>
            </a:r>
          </a:p>
          <a:p>
            <a:pPr>
              <a:buFont typeface="Wingdings" panose="05000000000000000000" pitchFamily="2" charset="2"/>
              <a:buChar char="q"/>
            </a:pPr>
            <a:r>
              <a:rPr lang="en-US" dirty="0"/>
              <a:t>The limitation is time related. Time taken to gather information could be slow. </a:t>
            </a:r>
          </a:p>
          <a:p>
            <a:pPr>
              <a:buFont typeface="Wingdings" panose="05000000000000000000" pitchFamily="2" charset="2"/>
              <a:buChar char="q"/>
            </a:pPr>
            <a:r>
              <a:rPr lang="en-US" dirty="0"/>
              <a:t>It is necessary that the same examiner should deal with the client but it is not possible in students training instructions.</a:t>
            </a:r>
          </a:p>
          <a:p>
            <a:pPr>
              <a:buFont typeface="Wingdings" panose="05000000000000000000" pitchFamily="2" charset="2"/>
              <a:buChar char="q"/>
            </a:pPr>
            <a:r>
              <a:rPr lang="en-US" dirty="0"/>
              <a:t>When additional information is slow in appearing, the tentative diagnosis may evolve into a more permanent diagnosis by default</a:t>
            </a:r>
            <a:endParaRPr lang="en-IN" dirty="0"/>
          </a:p>
        </p:txBody>
      </p:sp>
    </p:spTree>
    <p:extLst>
      <p:ext uri="{BB962C8B-B14F-4D97-AF65-F5344CB8AC3E}">
        <p14:creationId xmlns:p14="http://schemas.microsoft.com/office/powerpoint/2010/main" val="4647415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AFD168-B768-4E8E-B745-C2A1CAEB1AC7}"/>
              </a:ext>
            </a:extLst>
          </p:cNvPr>
          <p:cNvSpPr>
            <a:spLocks noGrp="1"/>
          </p:cNvSpPr>
          <p:nvPr>
            <p:ph idx="1"/>
          </p:nvPr>
        </p:nvSpPr>
        <p:spPr/>
        <p:txBody>
          <a:bodyPr/>
          <a:lstStyle/>
          <a:p>
            <a:r>
              <a:rPr lang="en-IN" dirty="0"/>
              <a:t>ADVANTAGES</a:t>
            </a:r>
          </a:p>
          <a:p>
            <a:pPr>
              <a:buFont typeface="Wingdings" panose="05000000000000000000" pitchFamily="2" charset="2"/>
              <a:buChar char="q"/>
            </a:pPr>
            <a:r>
              <a:rPr lang="en-US" dirty="0"/>
              <a:t>This approach gives us a diagnosis for the time being. </a:t>
            </a:r>
          </a:p>
          <a:p>
            <a:pPr>
              <a:buFont typeface="Wingdings" panose="05000000000000000000" pitchFamily="2" charset="2"/>
              <a:buChar char="q"/>
            </a:pPr>
            <a:r>
              <a:rPr lang="en-US" dirty="0"/>
              <a:t>It gives an idea about the client’s condition enough to draft a treatment procedure and hence not delay the client’s treatment. </a:t>
            </a:r>
            <a:endParaRPr lang="en-IN" dirty="0"/>
          </a:p>
        </p:txBody>
      </p:sp>
    </p:spTree>
    <p:extLst>
      <p:ext uri="{BB962C8B-B14F-4D97-AF65-F5344CB8AC3E}">
        <p14:creationId xmlns:p14="http://schemas.microsoft.com/office/powerpoint/2010/main" val="3160728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DD08-9225-498E-8829-D8F63BA7969B}"/>
              </a:ext>
            </a:extLst>
          </p:cNvPr>
          <p:cNvSpPr>
            <a:spLocks noGrp="1"/>
          </p:cNvSpPr>
          <p:nvPr>
            <p:ph type="title"/>
          </p:nvPr>
        </p:nvSpPr>
        <p:spPr/>
        <p:txBody>
          <a:bodyPr/>
          <a:lstStyle/>
          <a:p>
            <a:r>
              <a:rPr lang="en-IN" b="1" dirty="0"/>
              <a:t>PROVOCATIVE DIAGNOSIS: </a:t>
            </a:r>
          </a:p>
        </p:txBody>
      </p:sp>
      <p:sp>
        <p:nvSpPr>
          <p:cNvPr id="3" name="Content Placeholder 2">
            <a:extLst>
              <a:ext uri="{FF2B5EF4-FFF2-40B4-BE49-F238E27FC236}">
                <a16:creationId xmlns:a16="http://schemas.microsoft.com/office/drawing/2014/main" id="{C8AB0E6B-D67E-4AD8-A553-5031D27C3DF3}"/>
              </a:ext>
            </a:extLst>
          </p:cNvPr>
          <p:cNvSpPr>
            <a:spLocks noGrp="1"/>
          </p:cNvSpPr>
          <p:nvPr>
            <p:ph idx="1"/>
          </p:nvPr>
        </p:nvSpPr>
        <p:spPr/>
        <p:txBody>
          <a:bodyPr/>
          <a:lstStyle/>
          <a:p>
            <a:r>
              <a:rPr lang="en-US" dirty="0"/>
              <a:t>Provocative diagnosis is done when the clients look normal and hence, diagnosis is made after including symptoms of a suspected disorder.  </a:t>
            </a:r>
          </a:p>
          <a:p>
            <a:r>
              <a:rPr lang="en-US" dirty="0"/>
              <a:t>E.g.: In doubtful cases of stuttering. That is, the client may out not manifest any signs of stuttering while being examined and the clinician may decide to attempt to provoke them by applying various forms of communicative stress. He may become a disinterested or a critical listener, or he may ask the individual to speak clearly. The client might imagine speaking to higher authority and try to speak faster.</a:t>
            </a:r>
            <a:endParaRPr lang="en-IN" dirty="0"/>
          </a:p>
        </p:txBody>
      </p:sp>
    </p:spTree>
    <p:extLst>
      <p:ext uri="{BB962C8B-B14F-4D97-AF65-F5344CB8AC3E}">
        <p14:creationId xmlns:p14="http://schemas.microsoft.com/office/powerpoint/2010/main" val="1962273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099F-51A0-492F-8EE4-808D368FFEC3}"/>
              </a:ext>
            </a:extLst>
          </p:cNvPr>
          <p:cNvSpPr>
            <a:spLocks noGrp="1"/>
          </p:cNvSpPr>
          <p:nvPr>
            <p:ph type="title"/>
          </p:nvPr>
        </p:nvSpPr>
        <p:spPr/>
        <p:txBody>
          <a:bodyPr/>
          <a:lstStyle/>
          <a:p>
            <a:pPr algn="ctr"/>
            <a:r>
              <a:rPr lang="en-IN" b="1" dirty="0"/>
              <a:t>CLINICAL DIAGNOSIS</a:t>
            </a:r>
          </a:p>
        </p:txBody>
      </p:sp>
      <p:sp>
        <p:nvSpPr>
          <p:cNvPr id="3" name="Content Placeholder 2">
            <a:extLst>
              <a:ext uri="{FF2B5EF4-FFF2-40B4-BE49-F238E27FC236}">
                <a16:creationId xmlns:a16="http://schemas.microsoft.com/office/drawing/2014/main" id="{C10F4543-18F4-4FFE-A27E-FB0A707FE41B}"/>
              </a:ext>
            </a:extLst>
          </p:cNvPr>
          <p:cNvSpPr>
            <a:spLocks noGrp="1"/>
          </p:cNvSpPr>
          <p:nvPr>
            <p:ph idx="1"/>
          </p:nvPr>
        </p:nvSpPr>
        <p:spPr/>
        <p:txBody>
          <a:bodyPr/>
          <a:lstStyle/>
          <a:p>
            <a:r>
              <a:rPr lang="en-US" dirty="0"/>
              <a:t>Clinical diagnosis is the study of the signs and symptoms of a disorder. The signs being the objective observable features of the disorder, [e.g. motor weakness in CP- observable feature] and experiences of the client.</a:t>
            </a:r>
            <a:endParaRPr lang="en-IN" dirty="0"/>
          </a:p>
        </p:txBody>
      </p:sp>
    </p:spTree>
    <p:extLst>
      <p:ext uri="{BB962C8B-B14F-4D97-AF65-F5344CB8AC3E}">
        <p14:creationId xmlns:p14="http://schemas.microsoft.com/office/powerpoint/2010/main" val="2753403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0280FB-ECF8-4501-9206-EA13D6E49479}"/>
              </a:ext>
            </a:extLst>
          </p:cNvPr>
          <p:cNvSpPr>
            <a:spLocks noGrp="1"/>
          </p:cNvSpPr>
          <p:nvPr>
            <p:ph idx="1"/>
          </p:nvPr>
        </p:nvSpPr>
        <p:spPr/>
        <p:txBody>
          <a:bodyPr/>
          <a:lstStyle/>
          <a:p>
            <a:r>
              <a:rPr lang="en-US" dirty="0"/>
              <a:t>In a case of doubtful hearing impairment, the clinician can speak softly, rapidly; look away from the client and then check his/her responses</a:t>
            </a:r>
            <a:endParaRPr lang="en-IN" dirty="0"/>
          </a:p>
        </p:txBody>
      </p:sp>
    </p:spTree>
    <p:extLst>
      <p:ext uri="{BB962C8B-B14F-4D97-AF65-F5344CB8AC3E}">
        <p14:creationId xmlns:p14="http://schemas.microsoft.com/office/powerpoint/2010/main" val="229478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BD77A2-42DF-473E-BD20-EAD8DCE457B5}"/>
              </a:ext>
            </a:extLst>
          </p:cNvPr>
          <p:cNvSpPr>
            <a:spLocks noGrp="1"/>
          </p:cNvSpPr>
          <p:nvPr>
            <p:ph idx="1"/>
          </p:nvPr>
        </p:nvSpPr>
        <p:spPr/>
        <p:txBody>
          <a:bodyPr/>
          <a:lstStyle/>
          <a:p>
            <a:r>
              <a:rPr lang="en-IN" dirty="0"/>
              <a:t>LIMITATIONS</a:t>
            </a:r>
          </a:p>
          <a:p>
            <a:pPr>
              <a:buFont typeface="Wingdings" panose="05000000000000000000" pitchFamily="2" charset="2"/>
              <a:buChar char="q"/>
            </a:pPr>
            <a:r>
              <a:rPr lang="en-US" dirty="0"/>
              <a:t>Sometimes method of provoking signs could be artificial  </a:t>
            </a:r>
          </a:p>
          <a:p>
            <a:pPr>
              <a:buFont typeface="Wingdings" panose="05000000000000000000" pitchFamily="2" charset="2"/>
              <a:buChar char="q"/>
            </a:pPr>
            <a:r>
              <a:rPr lang="en-US" dirty="0"/>
              <a:t>Individual may rarely find himself in such similar situations. </a:t>
            </a:r>
          </a:p>
          <a:p>
            <a:pPr>
              <a:buFont typeface="Wingdings" panose="05000000000000000000" pitchFamily="2" charset="2"/>
              <a:buChar char="q"/>
            </a:pPr>
            <a:r>
              <a:rPr lang="en-US" dirty="0"/>
              <a:t>Actual speaking experiences and hence the ‘findings’ may lose some of their importance. </a:t>
            </a:r>
          </a:p>
          <a:p>
            <a:pPr>
              <a:buFont typeface="Wingdings" panose="05000000000000000000" pitchFamily="2" charset="2"/>
              <a:buChar char="q"/>
            </a:pPr>
            <a:r>
              <a:rPr lang="en-US" dirty="0"/>
              <a:t>It might be a time consuming process. </a:t>
            </a:r>
            <a:endParaRPr lang="en-IN" dirty="0"/>
          </a:p>
        </p:txBody>
      </p:sp>
    </p:spTree>
    <p:extLst>
      <p:ext uri="{BB962C8B-B14F-4D97-AF65-F5344CB8AC3E}">
        <p14:creationId xmlns:p14="http://schemas.microsoft.com/office/powerpoint/2010/main" val="2323255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5BB1DB-4B84-4D40-863D-10A2BC21651D}"/>
              </a:ext>
            </a:extLst>
          </p:cNvPr>
          <p:cNvSpPr>
            <a:spLocks noGrp="1"/>
          </p:cNvSpPr>
          <p:nvPr>
            <p:ph idx="1"/>
          </p:nvPr>
        </p:nvSpPr>
        <p:spPr/>
        <p:txBody>
          <a:bodyPr/>
          <a:lstStyle/>
          <a:p>
            <a:r>
              <a:rPr lang="en-US" dirty="0"/>
              <a:t>Therefore, the above mentioned nine approaches help us know and understand the client’s condition in an effective manner. </a:t>
            </a:r>
            <a:r>
              <a:rPr lang="en-US"/>
              <a:t>It is the combination of the approaches that is used by a speech language pathologist and audiologist in order to help the client to the maximum extent.</a:t>
            </a:r>
            <a:endParaRPr lang="en-IN"/>
          </a:p>
        </p:txBody>
      </p:sp>
    </p:spTree>
    <p:extLst>
      <p:ext uri="{BB962C8B-B14F-4D97-AF65-F5344CB8AC3E}">
        <p14:creationId xmlns:p14="http://schemas.microsoft.com/office/powerpoint/2010/main" val="1187172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8C1217-AF83-41EE-95FD-C7D313929A7E}"/>
              </a:ext>
            </a:extLst>
          </p:cNvPr>
          <p:cNvSpPr>
            <a:spLocks noGrp="1"/>
          </p:cNvSpPr>
          <p:nvPr>
            <p:ph idx="1"/>
          </p:nvPr>
        </p:nvSpPr>
        <p:spPr/>
        <p:txBody>
          <a:bodyPr/>
          <a:lstStyle/>
          <a:p>
            <a:r>
              <a:rPr lang="en-IN" dirty="0"/>
              <a:t>ADVANTAGES</a:t>
            </a:r>
          </a:p>
          <a:p>
            <a:pPr>
              <a:buFont typeface="Wingdings" panose="05000000000000000000" pitchFamily="2" charset="2"/>
              <a:buChar char="q"/>
            </a:pPr>
            <a:r>
              <a:rPr lang="en-US" dirty="0"/>
              <a:t>Clinical diagnosis is reliable to an extent as it based on the signs observed which would bring into consideration the theoretical knowledge  </a:t>
            </a:r>
          </a:p>
          <a:p>
            <a:pPr>
              <a:buFont typeface="Wingdings" panose="05000000000000000000" pitchFamily="2" charset="2"/>
              <a:buChar char="q"/>
            </a:pPr>
            <a:r>
              <a:rPr lang="en-US" dirty="0"/>
              <a:t>This type of diagnosis is time efficient </a:t>
            </a:r>
          </a:p>
          <a:p>
            <a:pPr>
              <a:buFont typeface="Wingdings" panose="05000000000000000000" pitchFamily="2" charset="2"/>
              <a:buChar char="q"/>
            </a:pPr>
            <a:r>
              <a:rPr lang="en-US" dirty="0"/>
              <a:t>It becomes easy to counsel the client about the signs and symptoms which led to the diagnosis </a:t>
            </a:r>
            <a:endParaRPr lang="en-IN" dirty="0"/>
          </a:p>
        </p:txBody>
      </p:sp>
    </p:spTree>
    <p:extLst>
      <p:ext uri="{BB962C8B-B14F-4D97-AF65-F5344CB8AC3E}">
        <p14:creationId xmlns:p14="http://schemas.microsoft.com/office/powerpoint/2010/main" val="1081115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FF88B6-1DB1-408B-AC91-E92321C741C1}"/>
              </a:ext>
            </a:extLst>
          </p:cNvPr>
          <p:cNvSpPr>
            <a:spLocks noGrp="1"/>
          </p:cNvSpPr>
          <p:nvPr>
            <p:ph idx="1"/>
          </p:nvPr>
        </p:nvSpPr>
        <p:spPr/>
        <p:txBody>
          <a:bodyPr/>
          <a:lstStyle/>
          <a:p>
            <a:r>
              <a:rPr lang="en-IN" dirty="0"/>
              <a:t>DISADVANTAGES</a:t>
            </a:r>
            <a:r>
              <a:rPr lang="en-IN" b="1" dirty="0"/>
              <a:t> </a:t>
            </a:r>
            <a:endParaRPr lang="en-US" dirty="0"/>
          </a:p>
          <a:p>
            <a:pPr>
              <a:buFont typeface="Wingdings" panose="05000000000000000000" pitchFamily="2" charset="2"/>
              <a:buChar char="q"/>
            </a:pPr>
            <a:r>
              <a:rPr lang="en-US" dirty="0"/>
              <a:t>The cause may be assumed which might be misleading as the assumed cause may not be the actual cause. </a:t>
            </a:r>
          </a:p>
          <a:p>
            <a:pPr>
              <a:buFont typeface="Wingdings" panose="05000000000000000000" pitchFamily="2" charset="2"/>
              <a:buChar char="q"/>
            </a:pPr>
            <a:r>
              <a:rPr lang="en-US" dirty="0"/>
              <a:t>E.g. Language symptoms after stroke; in some may be associated with problems in auditory system or adjustment of problems. </a:t>
            </a:r>
          </a:p>
          <a:p>
            <a:pPr>
              <a:buFont typeface="Wingdings" panose="05000000000000000000" pitchFamily="2" charset="2"/>
              <a:buChar char="q"/>
            </a:pPr>
            <a:r>
              <a:rPr lang="en-US" dirty="0"/>
              <a:t>It is important that the theoretical knowledge put to use be accurate. </a:t>
            </a:r>
          </a:p>
          <a:p>
            <a:pPr>
              <a:buFont typeface="Wingdings" panose="05000000000000000000" pitchFamily="2" charset="2"/>
              <a:buChar char="q"/>
            </a:pPr>
            <a:r>
              <a:rPr lang="en-US" dirty="0"/>
              <a:t>The reliability of the client’s description of his experience is difficult estimate. </a:t>
            </a:r>
            <a:endParaRPr lang="en-IN" dirty="0"/>
          </a:p>
        </p:txBody>
      </p:sp>
    </p:spTree>
    <p:extLst>
      <p:ext uri="{BB962C8B-B14F-4D97-AF65-F5344CB8AC3E}">
        <p14:creationId xmlns:p14="http://schemas.microsoft.com/office/powerpoint/2010/main" val="3278577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E810B-9A2B-485A-93D9-204318C49085}"/>
              </a:ext>
            </a:extLst>
          </p:cNvPr>
          <p:cNvSpPr>
            <a:spLocks noGrp="1"/>
          </p:cNvSpPr>
          <p:nvPr>
            <p:ph type="title"/>
          </p:nvPr>
        </p:nvSpPr>
        <p:spPr/>
        <p:txBody>
          <a:bodyPr/>
          <a:lstStyle/>
          <a:p>
            <a:pPr algn="ctr"/>
            <a:r>
              <a:rPr lang="en-IN" b="1" dirty="0"/>
              <a:t>DIFFERENTIAL DIAGNOSIS</a:t>
            </a:r>
          </a:p>
        </p:txBody>
      </p:sp>
      <p:sp>
        <p:nvSpPr>
          <p:cNvPr id="3" name="Content Placeholder 2">
            <a:extLst>
              <a:ext uri="{FF2B5EF4-FFF2-40B4-BE49-F238E27FC236}">
                <a16:creationId xmlns:a16="http://schemas.microsoft.com/office/drawing/2014/main" id="{50D495FF-8218-4932-8350-AEAD06756528}"/>
              </a:ext>
            </a:extLst>
          </p:cNvPr>
          <p:cNvSpPr>
            <a:spLocks noGrp="1"/>
          </p:cNvSpPr>
          <p:nvPr>
            <p:ph idx="1"/>
          </p:nvPr>
        </p:nvSpPr>
        <p:spPr/>
        <p:txBody>
          <a:bodyPr>
            <a:normAutofit fontScale="92500" lnSpcReduction="20000"/>
          </a:bodyPr>
          <a:lstStyle/>
          <a:p>
            <a:r>
              <a:rPr lang="en-US" dirty="0"/>
              <a:t>Differential diagnosis is, determining which of the two or more disorders with similar signs a client is manifesting by systematically comparing and contrasting across signs, history, observation and testing data of the disorder. E.g. Articulatory profile in mental retardation and hearing impaired.</a:t>
            </a:r>
          </a:p>
          <a:p>
            <a:r>
              <a:rPr lang="en-US" dirty="0"/>
              <a:t>The main objective is to compare and differentiate between the signs of the two disorders, leaving behind the similarities that exist between the two. </a:t>
            </a:r>
          </a:p>
          <a:p>
            <a:r>
              <a:rPr lang="en-US" dirty="0"/>
              <a:t>Hearing impaired produce consistent articulatory errors. Their front sounds are better produce. Where as, inconsistent pattern exists in a case with mental retardation. </a:t>
            </a:r>
          </a:p>
          <a:p>
            <a:r>
              <a:rPr lang="en-US" dirty="0"/>
              <a:t> Hence, by comparing and contrasting the corresponding signs observed, history and testing data, differential diagnosis can be made</a:t>
            </a:r>
            <a:endParaRPr lang="en-IN" dirty="0"/>
          </a:p>
        </p:txBody>
      </p:sp>
    </p:spTree>
    <p:extLst>
      <p:ext uri="{BB962C8B-B14F-4D97-AF65-F5344CB8AC3E}">
        <p14:creationId xmlns:p14="http://schemas.microsoft.com/office/powerpoint/2010/main" val="47500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591096-E49A-40FF-8997-EFDEE109F0B4}"/>
              </a:ext>
            </a:extLst>
          </p:cNvPr>
          <p:cNvSpPr>
            <a:spLocks noGrp="1"/>
          </p:cNvSpPr>
          <p:nvPr>
            <p:ph idx="1"/>
          </p:nvPr>
        </p:nvSpPr>
        <p:spPr/>
        <p:txBody>
          <a:bodyPr/>
          <a:lstStyle/>
          <a:p>
            <a:r>
              <a:rPr lang="en-IN" dirty="0"/>
              <a:t>ADVANTAGES</a:t>
            </a:r>
          </a:p>
          <a:p>
            <a:pPr>
              <a:buFont typeface="Wingdings" panose="05000000000000000000" pitchFamily="2" charset="2"/>
              <a:buChar char="q"/>
            </a:pPr>
            <a:r>
              <a:rPr lang="en-US" dirty="0"/>
              <a:t>As the diagnosis is a systematic process of comparing and differentiating, which is completely based on theoretical knowledge having a firm basis, it is more reliable. Nothing is assumed or hypothetical.  </a:t>
            </a:r>
          </a:p>
          <a:p>
            <a:pPr>
              <a:buFont typeface="Wingdings" panose="05000000000000000000" pitchFamily="2" charset="2"/>
              <a:buChar char="q"/>
            </a:pPr>
            <a:r>
              <a:rPr lang="en-US" dirty="0"/>
              <a:t>It is a time efficient procedure </a:t>
            </a:r>
            <a:endParaRPr lang="en-IN" dirty="0"/>
          </a:p>
        </p:txBody>
      </p:sp>
    </p:spTree>
    <p:extLst>
      <p:ext uri="{BB962C8B-B14F-4D97-AF65-F5344CB8AC3E}">
        <p14:creationId xmlns:p14="http://schemas.microsoft.com/office/powerpoint/2010/main" val="1328593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467064-0BE6-42D7-AFAD-85882FB25AC4}"/>
              </a:ext>
            </a:extLst>
          </p:cNvPr>
          <p:cNvSpPr>
            <a:spLocks noGrp="1"/>
          </p:cNvSpPr>
          <p:nvPr>
            <p:ph idx="1"/>
          </p:nvPr>
        </p:nvSpPr>
        <p:spPr/>
        <p:txBody>
          <a:bodyPr>
            <a:normAutofit fontScale="92500" lnSpcReduction="20000"/>
          </a:bodyPr>
          <a:lstStyle/>
          <a:p>
            <a:r>
              <a:rPr lang="en-IN" dirty="0"/>
              <a:t>DISAVANTAGES</a:t>
            </a:r>
          </a:p>
          <a:p>
            <a:pPr>
              <a:buFont typeface="Wingdings" panose="05000000000000000000" pitchFamily="2" charset="2"/>
              <a:buChar char="q"/>
            </a:pPr>
            <a:r>
              <a:rPr lang="en-US" dirty="0"/>
              <a:t>Condition like genetically based language slowness or bio chemical condition may not have been considered. </a:t>
            </a:r>
          </a:p>
          <a:p>
            <a:pPr>
              <a:buFont typeface="Wingdings" panose="05000000000000000000" pitchFamily="2" charset="2"/>
              <a:buChar char="q"/>
            </a:pPr>
            <a:r>
              <a:rPr lang="en-US" dirty="0"/>
              <a:t>Paucity of existing information i.e. information might not be enough to compare. </a:t>
            </a:r>
          </a:p>
          <a:p>
            <a:pPr>
              <a:buFont typeface="Wingdings" panose="05000000000000000000" pitchFamily="2" charset="2"/>
              <a:buChar char="q"/>
            </a:pPr>
            <a:r>
              <a:rPr lang="en-US" dirty="0"/>
              <a:t>The conditions may still not have a complete answer. </a:t>
            </a:r>
          </a:p>
          <a:p>
            <a:pPr>
              <a:buFont typeface="Wingdings" panose="05000000000000000000" pitchFamily="2" charset="2"/>
              <a:buChar char="q"/>
            </a:pPr>
            <a:r>
              <a:rPr lang="en-US" dirty="0"/>
              <a:t>The accuracy of information on each disorder may be absent. </a:t>
            </a:r>
          </a:p>
          <a:p>
            <a:pPr>
              <a:buFont typeface="Wingdings" panose="05000000000000000000" pitchFamily="2" charset="2"/>
              <a:buChar char="q"/>
            </a:pPr>
            <a:r>
              <a:rPr lang="en-US" dirty="0"/>
              <a:t>E.g. it is very difficult to differentiate between mental retardation and autism as it requires high degree of accuracy of every minute information, which is hard to obtain. </a:t>
            </a:r>
          </a:p>
          <a:p>
            <a:pPr>
              <a:buFont typeface="Wingdings" panose="05000000000000000000" pitchFamily="2" charset="2"/>
              <a:buChar char="q"/>
            </a:pPr>
            <a:r>
              <a:rPr lang="en-US" dirty="0"/>
              <a:t>Contradictory results in the same case can lead to confusion. </a:t>
            </a:r>
          </a:p>
          <a:p>
            <a:pPr>
              <a:buFont typeface="Wingdings" panose="05000000000000000000" pitchFamily="2" charset="2"/>
              <a:buChar char="q"/>
            </a:pPr>
            <a:r>
              <a:rPr lang="en-US" dirty="0"/>
              <a:t>The observation skills of the clinician might be inadequate. </a:t>
            </a:r>
            <a:endParaRPr lang="en-IN" dirty="0"/>
          </a:p>
        </p:txBody>
      </p:sp>
    </p:spTree>
    <p:extLst>
      <p:ext uri="{BB962C8B-B14F-4D97-AF65-F5344CB8AC3E}">
        <p14:creationId xmlns:p14="http://schemas.microsoft.com/office/powerpoint/2010/main" val="970315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1AAEA-96AD-4245-B56F-3F0E766B0C53}"/>
              </a:ext>
            </a:extLst>
          </p:cNvPr>
          <p:cNvSpPr>
            <a:spLocks noGrp="1"/>
          </p:cNvSpPr>
          <p:nvPr>
            <p:ph type="title"/>
          </p:nvPr>
        </p:nvSpPr>
        <p:spPr/>
        <p:txBody>
          <a:bodyPr/>
          <a:lstStyle/>
          <a:p>
            <a:pPr algn="ctr"/>
            <a:r>
              <a:rPr lang="en-IN" b="1" dirty="0"/>
              <a:t>DIRECT DIAGNOSIS</a:t>
            </a:r>
          </a:p>
        </p:txBody>
      </p:sp>
      <p:sp>
        <p:nvSpPr>
          <p:cNvPr id="3" name="Content Placeholder 2">
            <a:extLst>
              <a:ext uri="{FF2B5EF4-FFF2-40B4-BE49-F238E27FC236}">
                <a16:creationId xmlns:a16="http://schemas.microsoft.com/office/drawing/2014/main" id="{98990284-7DDE-49B0-901C-6BD84C078C61}"/>
              </a:ext>
            </a:extLst>
          </p:cNvPr>
          <p:cNvSpPr>
            <a:spLocks noGrp="1"/>
          </p:cNvSpPr>
          <p:nvPr>
            <p:ph idx="1"/>
          </p:nvPr>
        </p:nvSpPr>
        <p:spPr/>
        <p:txBody>
          <a:bodyPr/>
          <a:lstStyle/>
          <a:p>
            <a:r>
              <a:rPr lang="en-US" dirty="0"/>
              <a:t>Direct diagnosis is observing the structural anomaly presumed to be causing the speech disorder or one made on the basis of presenting signs that are distinctively or characteristically associated with a particular speech disorder</a:t>
            </a:r>
            <a:endParaRPr lang="en-IN" dirty="0"/>
          </a:p>
        </p:txBody>
      </p:sp>
    </p:spTree>
    <p:extLst>
      <p:ext uri="{BB962C8B-B14F-4D97-AF65-F5344CB8AC3E}">
        <p14:creationId xmlns:p14="http://schemas.microsoft.com/office/powerpoint/2010/main" val="1134134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PPT Presentation</Template>
  <TotalTime>108</TotalTime>
  <Words>2053</Words>
  <Application>Microsoft Office PowerPoint</Application>
  <PresentationFormat>Widescreen</PresentationFormat>
  <Paragraphs>122</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Wingdings</vt:lpstr>
      <vt:lpstr>Office Theme</vt:lpstr>
      <vt:lpstr>TYPES OF DIAGNOSIS</vt:lpstr>
      <vt:lpstr>TYPES OF DIAGNOSIS</vt:lpstr>
      <vt:lpstr>CLINICAL DIAGNOSIS</vt:lpstr>
      <vt:lpstr>PowerPoint Presentation</vt:lpstr>
      <vt:lpstr>PowerPoint Presentation</vt:lpstr>
      <vt:lpstr>DIFFERENTIAL DIAGNOSIS</vt:lpstr>
      <vt:lpstr>PowerPoint Presentation</vt:lpstr>
      <vt:lpstr>PowerPoint Presentation</vt:lpstr>
      <vt:lpstr>DIRECT DIAGNOSIS</vt:lpstr>
      <vt:lpstr>PowerPoint Presentation</vt:lpstr>
      <vt:lpstr>PowerPoint Presentation</vt:lpstr>
      <vt:lpstr>DIAGNOSIS BY TREATMENT</vt:lpstr>
      <vt:lpstr>PowerPoint Presentation</vt:lpstr>
      <vt:lpstr>LIMITATIONS</vt:lpstr>
      <vt:lpstr>PowerPoint Presentation</vt:lpstr>
      <vt:lpstr>PowerPoint Presentation</vt:lpstr>
      <vt:lpstr>PowerPoint Presentation</vt:lpstr>
      <vt:lpstr>PowerPoint Presentation</vt:lpstr>
      <vt:lpstr>GROUP OR TEAM DIAGNOSIS</vt:lpstr>
      <vt:lpstr>PowerPoint Presentation</vt:lpstr>
      <vt:lpstr>PowerPoint Presentation</vt:lpstr>
      <vt:lpstr>INSTRUMENTAL DIAGNOSIS</vt:lpstr>
      <vt:lpstr>PowerPoint Presentation</vt:lpstr>
      <vt:lpstr>PowerPoint Presentation</vt:lpstr>
      <vt:lpstr>PowerPoint Presentation</vt:lpstr>
      <vt:lpstr>TENTATIVE DIAGNOSIS</vt:lpstr>
      <vt:lpstr>PowerPoint Presentation</vt:lpstr>
      <vt:lpstr>PowerPoint Presentation</vt:lpstr>
      <vt:lpstr>PROVOCATIVE DIAGNOSIS: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DIAGNOSIS</dc:title>
  <dc:creator>Drksidr</dc:creator>
  <cp:lastModifiedBy>Drksidr</cp:lastModifiedBy>
  <cp:revision>5</cp:revision>
  <dcterms:created xsi:type="dcterms:W3CDTF">2020-06-05T14:36:59Z</dcterms:created>
  <dcterms:modified xsi:type="dcterms:W3CDTF">2020-06-10T04:50:44Z</dcterms:modified>
</cp:coreProperties>
</file>