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5" autoAdjust="0"/>
    <p:restoredTop sz="94660"/>
  </p:normalViewPr>
  <p:slideViewPr>
    <p:cSldViewPr snapToGrid="0">
      <p:cViewPr varScale="1">
        <p:scale>
          <a:sx n="57" d="100"/>
          <a:sy n="57" d="100"/>
        </p:scale>
        <p:origin x="226"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C59CA-C176-4B91-8D6A-09DD5B9B124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8CF7AB50-E4F3-47F8-9F55-42DA205C8A7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0DC15E4C-A46C-4882-AAF0-9D4E475A7119}"/>
              </a:ext>
            </a:extLst>
          </p:cNvPr>
          <p:cNvSpPr>
            <a:spLocks noGrp="1"/>
          </p:cNvSpPr>
          <p:nvPr>
            <p:ph type="dt" sz="half" idx="10"/>
          </p:nvPr>
        </p:nvSpPr>
        <p:spPr/>
        <p:txBody>
          <a:bodyPr/>
          <a:lstStyle/>
          <a:p>
            <a:fld id="{6579A8E2-EDA7-4D25-A348-E7E9A61A3230}" type="datetimeFigureOut">
              <a:rPr lang="en-IN" smtClean="0"/>
              <a:t>15-07-2020</a:t>
            </a:fld>
            <a:endParaRPr lang="en-IN"/>
          </a:p>
        </p:txBody>
      </p:sp>
      <p:sp>
        <p:nvSpPr>
          <p:cNvPr id="5" name="Footer Placeholder 4">
            <a:extLst>
              <a:ext uri="{FF2B5EF4-FFF2-40B4-BE49-F238E27FC236}">
                <a16:creationId xmlns:a16="http://schemas.microsoft.com/office/drawing/2014/main" id="{5AFE2ECE-84A3-4C38-92C1-E9BDA8D94DC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FA41EB8-CCF0-48BE-A25C-1C5BB93228D4}"/>
              </a:ext>
            </a:extLst>
          </p:cNvPr>
          <p:cNvSpPr>
            <a:spLocks noGrp="1"/>
          </p:cNvSpPr>
          <p:nvPr>
            <p:ph type="sldNum" sz="quarter" idx="12"/>
          </p:nvPr>
        </p:nvSpPr>
        <p:spPr/>
        <p:txBody>
          <a:bodyPr/>
          <a:lstStyle/>
          <a:p>
            <a:fld id="{2AFCDCDC-32BC-4499-A7A0-A86442A64EB9}" type="slidenum">
              <a:rPr lang="en-IN" smtClean="0"/>
              <a:t>‹#›</a:t>
            </a:fld>
            <a:endParaRPr lang="en-IN"/>
          </a:p>
        </p:txBody>
      </p:sp>
    </p:spTree>
    <p:extLst>
      <p:ext uri="{BB962C8B-B14F-4D97-AF65-F5344CB8AC3E}">
        <p14:creationId xmlns:p14="http://schemas.microsoft.com/office/powerpoint/2010/main" val="3397550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3C0D8-5E3D-4150-B9F7-5FECAADE5528}"/>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A08FA3AA-208C-4333-ADD3-980B151D0F1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FF01372-BD7E-42A5-B2E5-3DF309954775}"/>
              </a:ext>
            </a:extLst>
          </p:cNvPr>
          <p:cNvSpPr>
            <a:spLocks noGrp="1"/>
          </p:cNvSpPr>
          <p:nvPr>
            <p:ph type="dt" sz="half" idx="10"/>
          </p:nvPr>
        </p:nvSpPr>
        <p:spPr/>
        <p:txBody>
          <a:bodyPr/>
          <a:lstStyle/>
          <a:p>
            <a:fld id="{6579A8E2-EDA7-4D25-A348-E7E9A61A3230}" type="datetimeFigureOut">
              <a:rPr lang="en-IN" smtClean="0"/>
              <a:t>15-07-2020</a:t>
            </a:fld>
            <a:endParaRPr lang="en-IN"/>
          </a:p>
        </p:txBody>
      </p:sp>
      <p:sp>
        <p:nvSpPr>
          <p:cNvPr id="5" name="Footer Placeholder 4">
            <a:extLst>
              <a:ext uri="{FF2B5EF4-FFF2-40B4-BE49-F238E27FC236}">
                <a16:creationId xmlns:a16="http://schemas.microsoft.com/office/drawing/2014/main" id="{0727FB9E-F67F-42CF-B2FA-DB955F8972D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2E784B6-A5C9-4359-A08D-F1E7C4E4C4C5}"/>
              </a:ext>
            </a:extLst>
          </p:cNvPr>
          <p:cNvSpPr>
            <a:spLocks noGrp="1"/>
          </p:cNvSpPr>
          <p:nvPr>
            <p:ph type="sldNum" sz="quarter" idx="12"/>
          </p:nvPr>
        </p:nvSpPr>
        <p:spPr/>
        <p:txBody>
          <a:bodyPr/>
          <a:lstStyle/>
          <a:p>
            <a:fld id="{2AFCDCDC-32BC-4499-A7A0-A86442A64EB9}" type="slidenum">
              <a:rPr lang="en-IN" smtClean="0"/>
              <a:t>‹#›</a:t>
            </a:fld>
            <a:endParaRPr lang="en-IN"/>
          </a:p>
        </p:txBody>
      </p:sp>
    </p:spTree>
    <p:extLst>
      <p:ext uri="{BB962C8B-B14F-4D97-AF65-F5344CB8AC3E}">
        <p14:creationId xmlns:p14="http://schemas.microsoft.com/office/powerpoint/2010/main" val="3454378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0E8904C-AEEA-48EE-B5B6-792BCEB66D0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4A1CADBA-FE23-4844-A24F-E5524424A13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EF9522E-4895-4FC1-A627-9F7601BB42E5}"/>
              </a:ext>
            </a:extLst>
          </p:cNvPr>
          <p:cNvSpPr>
            <a:spLocks noGrp="1"/>
          </p:cNvSpPr>
          <p:nvPr>
            <p:ph type="dt" sz="half" idx="10"/>
          </p:nvPr>
        </p:nvSpPr>
        <p:spPr/>
        <p:txBody>
          <a:bodyPr/>
          <a:lstStyle/>
          <a:p>
            <a:fld id="{6579A8E2-EDA7-4D25-A348-E7E9A61A3230}" type="datetimeFigureOut">
              <a:rPr lang="en-IN" smtClean="0"/>
              <a:t>15-07-2020</a:t>
            </a:fld>
            <a:endParaRPr lang="en-IN"/>
          </a:p>
        </p:txBody>
      </p:sp>
      <p:sp>
        <p:nvSpPr>
          <p:cNvPr id="5" name="Footer Placeholder 4">
            <a:extLst>
              <a:ext uri="{FF2B5EF4-FFF2-40B4-BE49-F238E27FC236}">
                <a16:creationId xmlns:a16="http://schemas.microsoft.com/office/drawing/2014/main" id="{6F806A08-4686-4DE7-AEF9-3CA7DD8AC54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73F735F-704B-49E1-83C4-284387607683}"/>
              </a:ext>
            </a:extLst>
          </p:cNvPr>
          <p:cNvSpPr>
            <a:spLocks noGrp="1"/>
          </p:cNvSpPr>
          <p:nvPr>
            <p:ph type="sldNum" sz="quarter" idx="12"/>
          </p:nvPr>
        </p:nvSpPr>
        <p:spPr/>
        <p:txBody>
          <a:bodyPr/>
          <a:lstStyle/>
          <a:p>
            <a:fld id="{2AFCDCDC-32BC-4499-A7A0-A86442A64EB9}" type="slidenum">
              <a:rPr lang="en-IN" smtClean="0"/>
              <a:t>‹#›</a:t>
            </a:fld>
            <a:endParaRPr lang="en-IN"/>
          </a:p>
        </p:txBody>
      </p:sp>
    </p:spTree>
    <p:extLst>
      <p:ext uri="{BB962C8B-B14F-4D97-AF65-F5344CB8AC3E}">
        <p14:creationId xmlns:p14="http://schemas.microsoft.com/office/powerpoint/2010/main" val="489354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B6B30-1E95-470C-B7B7-962B9FD6E70E}"/>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0DF1BF9E-0D0D-4105-BF6B-8E6F648D453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4109A67-53DB-450F-8ACE-E94B6E49118F}"/>
              </a:ext>
            </a:extLst>
          </p:cNvPr>
          <p:cNvSpPr>
            <a:spLocks noGrp="1"/>
          </p:cNvSpPr>
          <p:nvPr>
            <p:ph type="dt" sz="half" idx="10"/>
          </p:nvPr>
        </p:nvSpPr>
        <p:spPr/>
        <p:txBody>
          <a:bodyPr/>
          <a:lstStyle/>
          <a:p>
            <a:fld id="{6579A8E2-EDA7-4D25-A348-E7E9A61A3230}" type="datetimeFigureOut">
              <a:rPr lang="en-IN" smtClean="0"/>
              <a:t>15-07-2020</a:t>
            </a:fld>
            <a:endParaRPr lang="en-IN"/>
          </a:p>
        </p:txBody>
      </p:sp>
      <p:sp>
        <p:nvSpPr>
          <p:cNvPr id="5" name="Footer Placeholder 4">
            <a:extLst>
              <a:ext uri="{FF2B5EF4-FFF2-40B4-BE49-F238E27FC236}">
                <a16:creationId xmlns:a16="http://schemas.microsoft.com/office/drawing/2014/main" id="{144D3C52-03EB-448A-9A47-28F71E3E602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C6D1BD0-0FE3-4CB5-8251-26268B888663}"/>
              </a:ext>
            </a:extLst>
          </p:cNvPr>
          <p:cNvSpPr>
            <a:spLocks noGrp="1"/>
          </p:cNvSpPr>
          <p:nvPr>
            <p:ph type="sldNum" sz="quarter" idx="12"/>
          </p:nvPr>
        </p:nvSpPr>
        <p:spPr/>
        <p:txBody>
          <a:bodyPr/>
          <a:lstStyle/>
          <a:p>
            <a:fld id="{2AFCDCDC-32BC-4499-A7A0-A86442A64EB9}" type="slidenum">
              <a:rPr lang="en-IN" smtClean="0"/>
              <a:t>‹#›</a:t>
            </a:fld>
            <a:endParaRPr lang="en-IN"/>
          </a:p>
        </p:txBody>
      </p:sp>
    </p:spTree>
    <p:extLst>
      <p:ext uri="{BB962C8B-B14F-4D97-AF65-F5344CB8AC3E}">
        <p14:creationId xmlns:p14="http://schemas.microsoft.com/office/powerpoint/2010/main" val="2143774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485E3-70C4-41C5-A9C2-18E4CBDDB6F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080A987A-03D1-4998-9D2F-33B3DD04099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2AB7C67-7B31-4836-B5BB-A9ACB8A9DC7B}"/>
              </a:ext>
            </a:extLst>
          </p:cNvPr>
          <p:cNvSpPr>
            <a:spLocks noGrp="1"/>
          </p:cNvSpPr>
          <p:nvPr>
            <p:ph type="dt" sz="half" idx="10"/>
          </p:nvPr>
        </p:nvSpPr>
        <p:spPr/>
        <p:txBody>
          <a:bodyPr/>
          <a:lstStyle/>
          <a:p>
            <a:fld id="{6579A8E2-EDA7-4D25-A348-E7E9A61A3230}" type="datetimeFigureOut">
              <a:rPr lang="en-IN" smtClean="0"/>
              <a:t>15-07-2020</a:t>
            </a:fld>
            <a:endParaRPr lang="en-IN"/>
          </a:p>
        </p:txBody>
      </p:sp>
      <p:sp>
        <p:nvSpPr>
          <p:cNvPr id="5" name="Footer Placeholder 4">
            <a:extLst>
              <a:ext uri="{FF2B5EF4-FFF2-40B4-BE49-F238E27FC236}">
                <a16:creationId xmlns:a16="http://schemas.microsoft.com/office/drawing/2014/main" id="{69012C28-CEB9-452D-AF0B-6DD35EDE4A4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A5C369E-9BEC-4576-9C35-B4C1AD3165EC}"/>
              </a:ext>
            </a:extLst>
          </p:cNvPr>
          <p:cNvSpPr>
            <a:spLocks noGrp="1"/>
          </p:cNvSpPr>
          <p:nvPr>
            <p:ph type="sldNum" sz="quarter" idx="12"/>
          </p:nvPr>
        </p:nvSpPr>
        <p:spPr/>
        <p:txBody>
          <a:bodyPr/>
          <a:lstStyle/>
          <a:p>
            <a:fld id="{2AFCDCDC-32BC-4499-A7A0-A86442A64EB9}" type="slidenum">
              <a:rPr lang="en-IN" smtClean="0"/>
              <a:t>‹#›</a:t>
            </a:fld>
            <a:endParaRPr lang="en-IN"/>
          </a:p>
        </p:txBody>
      </p:sp>
    </p:spTree>
    <p:extLst>
      <p:ext uri="{BB962C8B-B14F-4D97-AF65-F5344CB8AC3E}">
        <p14:creationId xmlns:p14="http://schemas.microsoft.com/office/powerpoint/2010/main" val="2953469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43A32-6560-49DC-BE06-8657738410C8}"/>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B5F496BE-91B4-4EE5-955D-C259625F62E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80D1F8BD-D644-4028-A715-A82D4A6C464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4046FDD-5E25-47DB-BB18-4DADE1E5A1BB}"/>
              </a:ext>
            </a:extLst>
          </p:cNvPr>
          <p:cNvSpPr>
            <a:spLocks noGrp="1"/>
          </p:cNvSpPr>
          <p:nvPr>
            <p:ph type="dt" sz="half" idx="10"/>
          </p:nvPr>
        </p:nvSpPr>
        <p:spPr/>
        <p:txBody>
          <a:bodyPr/>
          <a:lstStyle/>
          <a:p>
            <a:fld id="{6579A8E2-EDA7-4D25-A348-E7E9A61A3230}" type="datetimeFigureOut">
              <a:rPr lang="en-IN" smtClean="0"/>
              <a:t>15-07-2020</a:t>
            </a:fld>
            <a:endParaRPr lang="en-IN"/>
          </a:p>
        </p:txBody>
      </p:sp>
      <p:sp>
        <p:nvSpPr>
          <p:cNvPr id="6" name="Footer Placeholder 5">
            <a:extLst>
              <a:ext uri="{FF2B5EF4-FFF2-40B4-BE49-F238E27FC236}">
                <a16:creationId xmlns:a16="http://schemas.microsoft.com/office/drawing/2014/main" id="{DA8D9C63-C06C-4EE5-B653-D07AA6A91F9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989787E-D492-4C00-ACAF-CBC329EC6EF3}"/>
              </a:ext>
            </a:extLst>
          </p:cNvPr>
          <p:cNvSpPr>
            <a:spLocks noGrp="1"/>
          </p:cNvSpPr>
          <p:nvPr>
            <p:ph type="sldNum" sz="quarter" idx="12"/>
          </p:nvPr>
        </p:nvSpPr>
        <p:spPr/>
        <p:txBody>
          <a:bodyPr/>
          <a:lstStyle/>
          <a:p>
            <a:fld id="{2AFCDCDC-32BC-4499-A7A0-A86442A64EB9}" type="slidenum">
              <a:rPr lang="en-IN" smtClean="0"/>
              <a:t>‹#›</a:t>
            </a:fld>
            <a:endParaRPr lang="en-IN"/>
          </a:p>
        </p:txBody>
      </p:sp>
    </p:spTree>
    <p:extLst>
      <p:ext uri="{BB962C8B-B14F-4D97-AF65-F5344CB8AC3E}">
        <p14:creationId xmlns:p14="http://schemas.microsoft.com/office/powerpoint/2010/main" val="2773067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D657D-05B4-421D-AC80-0B872F7BC3BC}"/>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DA35E340-0508-4E2A-B93E-656DE8A5DC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2DFAED4-1524-4BE9-88FE-975A1C7EB38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CF4BB38D-B33F-424E-BDDA-C3F1419CA4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D136F5-42FC-4397-B1AD-20151DADC26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B89DAB7D-1F65-4409-8443-863216B56F34}"/>
              </a:ext>
            </a:extLst>
          </p:cNvPr>
          <p:cNvSpPr>
            <a:spLocks noGrp="1"/>
          </p:cNvSpPr>
          <p:nvPr>
            <p:ph type="dt" sz="half" idx="10"/>
          </p:nvPr>
        </p:nvSpPr>
        <p:spPr/>
        <p:txBody>
          <a:bodyPr/>
          <a:lstStyle/>
          <a:p>
            <a:fld id="{6579A8E2-EDA7-4D25-A348-E7E9A61A3230}" type="datetimeFigureOut">
              <a:rPr lang="en-IN" smtClean="0"/>
              <a:t>15-07-2020</a:t>
            </a:fld>
            <a:endParaRPr lang="en-IN"/>
          </a:p>
        </p:txBody>
      </p:sp>
      <p:sp>
        <p:nvSpPr>
          <p:cNvPr id="8" name="Footer Placeholder 7">
            <a:extLst>
              <a:ext uri="{FF2B5EF4-FFF2-40B4-BE49-F238E27FC236}">
                <a16:creationId xmlns:a16="http://schemas.microsoft.com/office/drawing/2014/main" id="{221EEDC8-190B-462A-8BD7-53EE4D23F9FD}"/>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5AEAC68B-2107-4C61-8F9F-CD391BFD992A}"/>
              </a:ext>
            </a:extLst>
          </p:cNvPr>
          <p:cNvSpPr>
            <a:spLocks noGrp="1"/>
          </p:cNvSpPr>
          <p:nvPr>
            <p:ph type="sldNum" sz="quarter" idx="12"/>
          </p:nvPr>
        </p:nvSpPr>
        <p:spPr/>
        <p:txBody>
          <a:bodyPr/>
          <a:lstStyle/>
          <a:p>
            <a:fld id="{2AFCDCDC-32BC-4499-A7A0-A86442A64EB9}" type="slidenum">
              <a:rPr lang="en-IN" smtClean="0"/>
              <a:t>‹#›</a:t>
            </a:fld>
            <a:endParaRPr lang="en-IN"/>
          </a:p>
        </p:txBody>
      </p:sp>
    </p:spTree>
    <p:extLst>
      <p:ext uri="{BB962C8B-B14F-4D97-AF65-F5344CB8AC3E}">
        <p14:creationId xmlns:p14="http://schemas.microsoft.com/office/powerpoint/2010/main" val="3117460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578CC-666D-4A9B-9A62-A2CD38404916}"/>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96AB1E40-CDA3-4B60-8931-7FEEC67C5DD6}"/>
              </a:ext>
            </a:extLst>
          </p:cNvPr>
          <p:cNvSpPr>
            <a:spLocks noGrp="1"/>
          </p:cNvSpPr>
          <p:nvPr>
            <p:ph type="dt" sz="half" idx="10"/>
          </p:nvPr>
        </p:nvSpPr>
        <p:spPr/>
        <p:txBody>
          <a:bodyPr/>
          <a:lstStyle/>
          <a:p>
            <a:fld id="{6579A8E2-EDA7-4D25-A348-E7E9A61A3230}" type="datetimeFigureOut">
              <a:rPr lang="en-IN" smtClean="0"/>
              <a:t>15-07-2020</a:t>
            </a:fld>
            <a:endParaRPr lang="en-IN"/>
          </a:p>
        </p:txBody>
      </p:sp>
      <p:sp>
        <p:nvSpPr>
          <p:cNvPr id="4" name="Footer Placeholder 3">
            <a:extLst>
              <a:ext uri="{FF2B5EF4-FFF2-40B4-BE49-F238E27FC236}">
                <a16:creationId xmlns:a16="http://schemas.microsoft.com/office/drawing/2014/main" id="{ED00039C-7BF8-4DA6-9D11-F9818E3FC863}"/>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910FAEBA-458D-4A74-8370-54DF8F6CE279}"/>
              </a:ext>
            </a:extLst>
          </p:cNvPr>
          <p:cNvSpPr>
            <a:spLocks noGrp="1"/>
          </p:cNvSpPr>
          <p:nvPr>
            <p:ph type="sldNum" sz="quarter" idx="12"/>
          </p:nvPr>
        </p:nvSpPr>
        <p:spPr/>
        <p:txBody>
          <a:bodyPr/>
          <a:lstStyle/>
          <a:p>
            <a:fld id="{2AFCDCDC-32BC-4499-A7A0-A86442A64EB9}" type="slidenum">
              <a:rPr lang="en-IN" smtClean="0"/>
              <a:t>‹#›</a:t>
            </a:fld>
            <a:endParaRPr lang="en-IN"/>
          </a:p>
        </p:txBody>
      </p:sp>
    </p:spTree>
    <p:extLst>
      <p:ext uri="{BB962C8B-B14F-4D97-AF65-F5344CB8AC3E}">
        <p14:creationId xmlns:p14="http://schemas.microsoft.com/office/powerpoint/2010/main" val="1335387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A970253-6E3B-4EAF-9881-9277AD87E0AA}"/>
              </a:ext>
            </a:extLst>
          </p:cNvPr>
          <p:cNvSpPr>
            <a:spLocks noGrp="1"/>
          </p:cNvSpPr>
          <p:nvPr>
            <p:ph type="dt" sz="half" idx="10"/>
          </p:nvPr>
        </p:nvSpPr>
        <p:spPr/>
        <p:txBody>
          <a:bodyPr/>
          <a:lstStyle/>
          <a:p>
            <a:fld id="{6579A8E2-EDA7-4D25-A348-E7E9A61A3230}" type="datetimeFigureOut">
              <a:rPr lang="en-IN" smtClean="0"/>
              <a:t>15-07-2020</a:t>
            </a:fld>
            <a:endParaRPr lang="en-IN"/>
          </a:p>
        </p:txBody>
      </p:sp>
      <p:sp>
        <p:nvSpPr>
          <p:cNvPr id="3" name="Footer Placeholder 2">
            <a:extLst>
              <a:ext uri="{FF2B5EF4-FFF2-40B4-BE49-F238E27FC236}">
                <a16:creationId xmlns:a16="http://schemas.microsoft.com/office/drawing/2014/main" id="{6348EAC1-BEB4-4F24-885F-46AEA8E895FB}"/>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128DF55B-B46E-41B6-A04A-96E80C41748D}"/>
              </a:ext>
            </a:extLst>
          </p:cNvPr>
          <p:cNvSpPr>
            <a:spLocks noGrp="1"/>
          </p:cNvSpPr>
          <p:nvPr>
            <p:ph type="sldNum" sz="quarter" idx="12"/>
          </p:nvPr>
        </p:nvSpPr>
        <p:spPr/>
        <p:txBody>
          <a:bodyPr/>
          <a:lstStyle/>
          <a:p>
            <a:fld id="{2AFCDCDC-32BC-4499-A7A0-A86442A64EB9}" type="slidenum">
              <a:rPr lang="en-IN" smtClean="0"/>
              <a:t>‹#›</a:t>
            </a:fld>
            <a:endParaRPr lang="en-IN"/>
          </a:p>
        </p:txBody>
      </p:sp>
    </p:spTree>
    <p:extLst>
      <p:ext uri="{BB962C8B-B14F-4D97-AF65-F5344CB8AC3E}">
        <p14:creationId xmlns:p14="http://schemas.microsoft.com/office/powerpoint/2010/main" val="366269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633A4-782A-4E6E-9880-BF916CEFF7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F9B4AFF2-D9CD-4C70-B832-D51DC5CCC0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56BA140A-7F1A-4780-9D21-28B1A1FCBE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D79FE1B-031C-442B-B64B-430ECF277BF9}"/>
              </a:ext>
            </a:extLst>
          </p:cNvPr>
          <p:cNvSpPr>
            <a:spLocks noGrp="1"/>
          </p:cNvSpPr>
          <p:nvPr>
            <p:ph type="dt" sz="half" idx="10"/>
          </p:nvPr>
        </p:nvSpPr>
        <p:spPr/>
        <p:txBody>
          <a:bodyPr/>
          <a:lstStyle/>
          <a:p>
            <a:fld id="{6579A8E2-EDA7-4D25-A348-E7E9A61A3230}" type="datetimeFigureOut">
              <a:rPr lang="en-IN" smtClean="0"/>
              <a:t>15-07-2020</a:t>
            </a:fld>
            <a:endParaRPr lang="en-IN"/>
          </a:p>
        </p:txBody>
      </p:sp>
      <p:sp>
        <p:nvSpPr>
          <p:cNvPr id="6" name="Footer Placeholder 5">
            <a:extLst>
              <a:ext uri="{FF2B5EF4-FFF2-40B4-BE49-F238E27FC236}">
                <a16:creationId xmlns:a16="http://schemas.microsoft.com/office/drawing/2014/main" id="{66614C86-18A3-4335-B7BB-028FA4A586C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7F8E562-CA57-43A9-85FF-462E2DF58A60}"/>
              </a:ext>
            </a:extLst>
          </p:cNvPr>
          <p:cNvSpPr>
            <a:spLocks noGrp="1"/>
          </p:cNvSpPr>
          <p:nvPr>
            <p:ph type="sldNum" sz="quarter" idx="12"/>
          </p:nvPr>
        </p:nvSpPr>
        <p:spPr/>
        <p:txBody>
          <a:bodyPr/>
          <a:lstStyle/>
          <a:p>
            <a:fld id="{2AFCDCDC-32BC-4499-A7A0-A86442A64EB9}" type="slidenum">
              <a:rPr lang="en-IN" smtClean="0"/>
              <a:t>‹#›</a:t>
            </a:fld>
            <a:endParaRPr lang="en-IN"/>
          </a:p>
        </p:txBody>
      </p:sp>
    </p:spTree>
    <p:extLst>
      <p:ext uri="{BB962C8B-B14F-4D97-AF65-F5344CB8AC3E}">
        <p14:creationId xmlns:p14="http://schemas.microsoft.com/office/powerpoint/2010/main" val="2511583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13A0BA-091B-49C1-829D-8F30EC8B79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68A0777B-E8BE-413D-A08F-49ADB9F074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60FF7B0F-9C32-4EB6-9972-F36A07D611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78FAB92-77AF-42B5-9B45-1680AB30798B}"/>
              </a:ext>
            </a:extLst>
          </p:cNvPr>
          <p:cNvSpPr>
            <a:spLocks noGrp="1"/>
          </p:cNvSpPr>
          <p:nvPr>
            <p:ph type="dt" sz="half" idx="10"/>
          </p:nvPr>
        </p:nvSpPr>
        <p:spPr/>
        <p:txBody>
          <a:bodyPr/>
          <a:lstStyle/>
          <a:p>
            <a:fld id="{6579A8E2-EDA7-4D25-A348-E7E9A61A3230}" type="datetimeFigureOut">
              <a:rPr lang="en-IN" smtClean="0"/>
              <a:t>15-07-2020</a:t>
            </a:fld>
            <a:endParaRPr lang="en-IN"/>
          </a:p>
        </p:txBody>
      </p:sp>
      <p:sp>
        <p:nvSpPr>
          <p:cNvPr id="6" name="Footer Placeholder 5">
            <a:extLst>
              <a:ext uri="{FF2B5EF4-FFF2-40B4-BE49-F238E27FC236}">
                <a16:creationId xmlns:a16="http://schemas.microsoft.com/office/drawing/2014/main" id="{09890B2F-1CD9-4619-A702-57B8F4E7AB3D}"/>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7F63B2FC-8DEE-47E6-897F-6817B1FE357E}"/>
              </a:ext>
            </a:extLst>
          </p:cNvPr>
          <p:cNvSpPr>
            <a:spLocks noGrp="1"/>
          </p:cNvSpPr>
          <p:nvPr>
            <p:ph type="sldNum" sz="quarter" idx="12"/>
          </p:nvPr>
        </p:nvSpPr>
        <p:spPr/>
        <p:txBody>
          <a:bodyPr/>
          <a:lstStyle/>
          <a:p>
            <a:fld id="{2AFCDCDC-32BC-4499-A7A0-A86442A64EB9}" type="slidenum">
              <a:rPr lang="en-IN" smtClean="0"/>
              <a:t>‹#›</a:t>
            </a:fld>
            <a:endParaRPr lang="en-IN"/>
          </a:p>
        </p:txBody>
      </p:sp>
    </p:spTree>
    <p:extLst>
      <p:ext uri="{BB962C8B-B14F-4D97-AF65-F5344CB8AC3E}">
        <p14:creationId xmlns:p14="http://schemas.microsoft.com/office/powerpoint/2010/main" val="949654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B811EBF-8DAB-4B2E-88E2-2C1D3B07C6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1F237358-7A32-46B5-86D7-B0BF961E54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8EA5EE0-00FC-47BF-BB4D-5F6CBE293D6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79A8E2-EDA7-4D25-A348-E7E9A61A3230}" type="datetimeFigureOut">
              <a:rPr lang="en-IN" smtClean="0"/>
              <a:t>15-07-2020</a:t>
            </a:fld>
            <a:endParaRPr lang="en-IN"/>
          </a:p>
        </p:txBody>
      </p:sp>
      <p:sp>
        <p:nvSpPr>
          <p:cNvPr id="5" name="Footer Placeholder 4">
            <a:extLst>
              <a:ext uri="{FF2B5EF4-FFF2-40B4-BE49-F238E27FC236}">
                <a16:creationId xmlns:a16="http://schemas.microsoft.com/office/drawing/2014/main" id="{EBB25720-68F9-4BE8-BDF2-B3B1B5415E0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C8F78D92-7775-44B1-AD01-2D77DF8601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FCDCDC-32BC-4499-A7A0-A86442A64EB9}" type="slidenum">
              <a:rPr lang="en-IN" smtClean="0"/>
              <a:t>‹#›</a:t>
            </a:fld>
            <a:endParaRPr lang="en-IN"/>
          </a:p>
        </p:txBody>
      </p:sp>
    </p:spTree>
    <p:extLst>
      <p:ext uri="{BB962C8B-B14F-4D97-AF65-F5344CB8AC3E}">
        <p14:creationId xmlns:p14="http://schemas.microsoft.com/office/powerpoint/2010/main" val="9139460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C31BB-41C5-4811-932C-EBE2364D30BD}"/>
              </a:ext>
            </a:extLst>
          </p:cNvPr>
          <p:cNvSpPr>
            <a:spLocks noGrp="1"/>
          </p:cNvSpPr>
          <p:nvPr>
            <p:ph type="ctrTitle"/>
          </p:nvPr>
        </p:nvSpPr>
        <p:spPr>
          <a:xfrm>
            <a:off x="1402976" y="2235200"/>
            <a:ext cx="9144000" cy="2387600"/>
          </a:xfrm>
        </p:spPr>
        <p:txBody>
          <a:bodyPr>
            <a:normAutofit fontScale="90000"/>
          </a:bodyPr>
          <a:lstStyle/>
          <a:p>
            <a:r>
              <a:rPr lang="en-US" b="1" dirty="0"/>
              <a:t>Overview of assessment procedures for child language disorders; adult language disorders; and neurogenic language disorders</a:t>
            </a:r>
            <a:endParaRPr lang="en-IN" b="1" dirty="0"/>
          </a:p>
        </p:txBody>
      </p:sp>
    </p:spTree>
    <p:extLst>
      <p:ext uri="{BB962C8B-B14F-4D97-AF65-F5344CB8AC3E}">
        <p14:creationId xmlns:p14="http://schemas.microsoft.com/office/powerpoint/2010/main" val="14633840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F7A9F-CC5B-4ADF-A090-88517F7A42B6}"/>
              </a:ext>
            </a:extLst>
          </p:cNvPr>
          <p:cNvSpPr>
            <a:spLocks noGrp="1"/>
          </p:cNvSpPr>
          <p:nvPr>
            <p:ph type="title"/>
          </p:nvPr>
        </p:nvSpPr>
        <p:spPr/>
        <p:txBody>
          <a:bodyPr/>
          <a:lstStyle/>
          <a:p>
            <a:pPr algn="ctr"/>
            <a:r>
              <a:rPr lang="en-IN" b="1" dirty="0"/>
              <a:t>Components of Language</a:t>
            </a:r>
          </a:p>
        </p:txBody>
      </p:sp>
      <p:sp>
        <p:nvSpPr>
          <p:cNvPr id="3" name="Content Placeholder 2">
            <a:extLst>
              <a:ext uri="{FF2B5EF4-FFF2-40B4-BE49-F238E27FC236}">
                <a16:creationId xmlns:a16="http://schemas.microsoft.com/office/drawing/2014/main" id="{4A9B8FD4-DAFE-41BF-A7DE-C831003A9054}"/>
              </a:ext>
            </a:extLst>
          </p:cNvPr>
          <p:cNvSpPr>
            <a:spLocks noGrp="1"/>
          </p:cNvSpPr>
          <p:nvPr>
            <p:ph idx="1"/>
          </p:nvPr>
        </p:nvSpPr>
        <p:spPr/>
        <p:txBody>
          <a:bodyPr>
            <a:normAutofit fontScale="92500"/>
          </a:bodyPr>
          <a:lstStyle/>
          <a:p>
            <a:pPr marL="514350" indent="-514350">
              <a:buFont typeface="+mj-lt"/>
              <a:buAutoNum type="arabicPeriod"/>
            </a:pPr>
            <a:r>
              <a:rPr lang="en-US" dirty="0"/>
              <a:t>Semantic: refers to the meaning of language</a:t>
            </a:r>
          </a:p>
          <a:p>
            <a:pPr marL="514350" indent="-514350">
              <a:buFont typeface="+mj-lt"/>
              <a:buAutoNum type="arabicPeriod"/>
            </a:pPr>
            <a:r>
              <a:rPr lang="en-US" dirty="0"/>
              <a:t>Syntactic: refers to the rules governing grammatical constellation of language units</a:t>
            </a:r>
          </a:p>
          <a:p>
            <a:pPr marL="514350" indent="-514350">
              <a:buFont typeface="+mj-lt"/>
              <a:buAutoNum type="arabicPeriod"/>
            </a:pPr>
            <a:r>
              <a:rPr lang="en-US" dirty="0"/>
              <a:t>Morphologic: refers to units of meaning a. Free morphemes: units that can stand alone (most words) b. Bound morphemes: units that cannot stand alone; they must be attached to a free morpheme (e.g., pre-, -</a:t>
            </a:r>
            <a:r>
              <a:rPr lang="en-US" dirty="0" err="1"/>
              <a:t>ing</a:t>
            </a:r>
            <a:r>
              <a:rPr lang="en-US" dirty="0"/>
              <a:t>)</a:t>
            </a:r>
          </a:p>
          <a:p>
            <a:pPr marL="514350" indent="-514350">
              <a:buFont typeface="+mj-lt"/>
              <a:buAutoNum type="arabicPeriod"/>
            </a:pPr>
            <a:r>
              <a:rPr lang="en-US" dirty="0"/>
              <a:t>Pragmatic: refers to the social aspects of language (e.g., eye contact, turn-taking)</a:t>
            </a:r>
          </a:p>
          <a:p>
            <a:pPr marL="514350" indent="-514350">
              <a:buFont typeface="+mj-lt"/>
              <a:buAutoNum type="arabicPeriod"/>
            </a:pPr>
            <a:r>
              <a:rPr lang="en-US" dirty="0"/>
              <a:t>Phonologic: refers to speech sounds, sound patterns, and rules of sound organization</a:t>
            </a:r>
            <a:endParaRPr lang="en-IN" dirty="0"/>
          </a:p>
        </p:txBody>
      </p:sp>
    </p:spTree>
    <p:extLst>
      <p:ext uri="{BB962C8B-B14F-4D97-AF65-F5344CB8AC3E}">
        <p14:creationId xmlns:p14="http://schemas.microsoft.com/office/powerpoint/2010/main" val="1790823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435C2-F83E-4FA4-BE21-DA0296C20008}"/>
              </a:ext>
            </a:extLst>
          </p:cNvPr>
          <p:cNvSpPr>
            <a:spLocks noGrp="1"/>
          </p:cNvSpPr>
          <p:nvPr>
            <p:ph type="title"/>
          </p:nvPr>
        </p:nvSpPr>
        <p:spPr/>
        <p:txBody>
          <a:bodyPr/>
          <a:lstStyle/>
          <a:p>
            <a:pPr algn="ctr"/>
            <a:r>
              <a:rPr lang="en-IN" b="1" dirty="0"/>
              <a:t>Language Disorder Categories</a:t>
            </a:r>
          </a:p>
        </p:txBody>
      </p:sp>
      <p:sp>
        <p:nvSpPr>
          <p:cNvPr id="3" name="Content Placeholder 2">
            <a:extLst>
              <a:ext uri="{FF2B5EF4-FFF2-40B4-BE49-F238E27FC236}">
                <a16:creationId xmlns:a16="http://schemas.microsoft.com/office/drawing/2014/main" id="{138AF356-2F19-466F-9E50-4ED246A98FAC}"/>
              </a:ext>
            </a:extLst>
          </p:cNvPr>
          <p:cNvSpPr>
            <a:spLocks noGrp="1"/>
          </p:cNvSpPr>
          <p:nvPr>
            <p:ph idx="1"/>
          </p:nvPr>
        </p:nvSpPr>
        <p:spPr/>
        <p:txBody>
          <a:bodyPr/>
          <a:lstStyle/>
          <a:p>
            <a:r>
              <a:rPr lang="en-US" dirty="0"/>
              <a:t>Specific language impairment (SLI)</a:t>
            </a:r>
          </a:p>
          <a:p>
            <a:r>
              <a:rPr lang="en-IN" dirty="0"/>
              <a:t>Language learning disability (LLD)</a:t>
            </a:r>
          </a:p>
          <a:p>
            <a:r>
              <a:rPr lang="en-US" dirty="0"/>
              <a:t>Autism spectrum disorder (ASD) or Pervasive developmental disorder (PDD)</a:t>
            </a:r>
          </a:p>
          <a:p>
            <a:r>
              <a:rPr lang="en-IN" dirty="0"/>
              <a:t>Brain injury</a:t>
            </a:r>
          </a:p>
          <a:p>
            <a:r>
              <a:rPr lang="en-IN" dirty="0"/>
              <a:t>Mental retardation (MR)</a:t>
            </a:r>
          </a:p>
          <a:p>
            <a:r>
              <a:rPr lang="en-IN" dirty="0"/>
              <a:t>Deafness</a:t>
            </a:r>
          </a:p>
        </p:txBody>
      </p:sp>
    </p:spTree>
    <p:extLst>
      <p:ext uri="{BB962C8B-B14F-4D97-AF65-F5344CB8AC3E}">
        <p14:creationId xmlns:p14="http://schemas.microsoft.com/office/powerpoint/2010/main" val="31434177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0F260-F39E-423F-8C06-994CAED20427}"/>
              </a:ext>
            </a:extLst>
          </p:cNvPr>
          <p:cNvSpPr>
            <a:spLocks noGrp="1"/>
          </p:cNvSpPr>
          <p:nvPr>
            <p:ph type="title"/>
          </p:nvPr>
        </p:nvSpPr>
        <p:spPr/>
        <p:txBody>
          <a:bodyPr/>
          <a:lstStyle/>
          <a:p>
            <a:pPr algn="ctr"/>
            <a:r>
              <a:rPr lang="en-IN" b="1" dirty="0"/>
              <a:t>SCREENING</a:t>
            </a:r>
          </a:p>
        </p:txBody>
      </p:sp>
      <p:sp>
        <p:nvSpPr>
          <p:cNvPr id="3" name="Content Placeholder 2">
            <a:extLst>
              <a:ext uri="{FF2B5EF4-FFF2-40B4-BE49-F238E27FC236}">
                <a16:creationId xmlns:a16="http://schemas.microsoft.com/office/drawing/2014/main" id="{0785D393-8FE1-4998-92BA-F6ECBAD5EF27}"/>
              </a:ext>
            </a:extLst>
          </p:cNvPr>
          <p:cNvSpPr>
            <a:spLocks noGrp="1"/>
          </p:cNvSpPr>
          <p:nvPr>
            <p:ph idx="1"/>
          </p:nvPr>
        </p:nvSpPr>
        <p:spPr/>
        <p:txBody>
          <a:bodyPr>
            <a:normAutofit fontScale="85000" lnSpcReduction="20000"/>
          </a:bodyPr>
          <a:lstStyle/>
          <a:p>
            <a:r>
              <a:rPr lang="en-IN" dirty="0"/>
              <a:t>Adolescent Language Screening Test (Morgan &amp; Guilford, 1984) </a:t>
            </a:r>
          </a:p>
          <a:p>
            <a:r>
              <a:rPr lang="en-IN" dirty="0" err="1"/>
              <a:t>Bankson</a:t>
            </a:r>
            <a:r>
              <a:rPr lang="en-IN" dirty="0"/>
              <a:t> Language Test (BLT-2) (</a:t>
            </a:r>
            <a:r>
              <a:rPr lang="en-IN" dirty="0" err="1"/>
              <a:t>Bankson</a:t>
            </a:r>
            <a:r>
              <a:rPr lang="en-IN" dirty="0"/>
              <a:t>, 1990) </a:t>
            </a:r>
          </a:p>
          <a:p>
            <a:r>
              <a:rPr lang="en-IN" dirty="0"/>
              <a:t>Boehm Test of Basic Concepts (Boehm, 2001) </a:t>
            </a:r>
          </a:p>
          <a:p>
            <a:r>
              <a:rPr lang="en-IN" dirty="0"/>
              <a:t>Clinical Evaluation of Language Fundamentals (CELF-4) Screening Test (</a:t>
            </a:r>
            <a:r>
              <a:rPr lang="en-IN" dirty="0" err="1"/>
              <a:t>Semel</a:t>
            </a:r>
            <a:r>
              <a:rPr lang="en-IN" dirty="0"/>
              <a:t>, Wiig, &amp; Secord, 2004) </a:t>
            </a:r>
          </a:p>
          <a:p>
            <a:r>
              <a:rPr lang="en-IN" dirty="0"/>
              <a:t>Denver Developmental Screening Test II (</a:t>
            </a:r>
            <a:r>
              <a:rPr lang="en-IN" dirty="0" err="1"/>
              <a:t>Frankenburg</a:t>
            </a:r>
            <a:r>
              <a:rPr lang="en-IN" dirty="0"/>
              <a:t> &amp; </a:t>
            </a:r>
            <a:r>
              <a:rPr lang="en-IN" dirty="0" err="1"/>
              <a:t>Dodds</a:t>
            </a:r>
            <a:r>
              <a:rPr lang="en-IN" dirty="0"/>
              <a:t>, 1992) </a:t>
            </a:r>
          </a:p>
          <a:p>
            <a:r>
              <a:rPr lang="en-IN" dirty="0"/>
              <a:t>Fluharty Preschool Speech and Language Screening Test (Fluharty, 2000) </a:t>
            </a:r>
          </a:p>
          <a:p>
            <a:r>
              <a:rPr lang="en-IN" dirty="0"/>
              <a:t>Joliet 3-Minute Preschool Speech and Language Screen (</a:t>
            </a:r>
            <a:r>
              <a:rPr lang="en-IN" dirty="0" err="1"/>
              <a:t>Kinzler</a:t>
            </a:r>
            <a:r>
              <a:rPr lang="en-IN" dirty="0"/>
              <a:t>, 1993) </a:t>
            </a:r>
          </a:p>
          <a:p>
            <a:r>
              <a:rPr lang="en-IN" dirty="0"/>
              <a:t>Joliet 3-Minute Speech and Language Screen-Revised (</a:t>
            </a:r>
            <a:r>
              <a:rPr lang="en-IN" dirty="0" err="1"/>
              <a:t>Kinzler</a:t>
            </a:r>
            <a:r>
              <a:rPr lang="en-IN" dirty="0"/>
              <a:t> &amp; Johnson, 1992) </a:t>
            </a:r>
          </a:p>
          <a:p>
            <a:r>
              <a:rPr lang="en-IN" dirty="0"/>
              <a:t>Kindergarten Language Screening Test (Gauthier &amp; Madison, 1998) </a:t>
            </a:r>
          </a:p>
          <a:p>
            <a:r>
              <a:rPr lang="en-IN" dirty="0"/>
              <a:t>Speech-Ease Screening Inventory (Speech-Ease, 1985)</a:t>
            </a:r>
          </a:p>
        </p:txBody>
      </p:sp>
    </p:spTree>
    <p:extLst>
      <p:ext uri="{BB962C8B-B14F-4D97-AF65-F5344CB8AC3E}">
        <p14:creationId xmlns:p14="http://schemas.microsoft.com/office/powerpoint/2010/main" val="3738028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104EE-315C-416F-86D2-71F8937D29DC}"/>
              </a:ext>
            </a:extLst>
          </p:cNvPr>
          <p:cNvSpPr>
            <a:spLocks noGrp="1"/>
          </p:cNvSpPr>
          <p:nvPr>
            <p:ph type="title"/>
          </p:nvPr>
        </p:nvSpPr>
        <p:spPr/>
        <p:txBody>
          <a:bodyPr/>
          <a:lstStyle/>
          <a:p>
            <a:pPr algn="ctr"/>
            <a:r>
              <a:rPr lang="en-US" b="1" dirty="0"/>
              <a:t>ASSESSMENT OF EARLY LANGUAGE DEVELOPMENT</a:t>
            </a:r>
            <a:endParaRPr lang="en-IN" b="1" dirty="0"/>
          </a:p>
        </p:txBody>
      </p:sp>
      <p:sp>
        <p:nvSpPr>
          <p:cNvPr id="3" name="Content Placeholder 2">
            <a:extLst>
              <a:ext uri="{FF2B5EF4-FFF2-40B4-BE49-F238E27FC236}">
                <a16:creationId xmlns:a16="http://schemas.microsoft.com/office/drawing/2014/main" id="{A1AC9827-A7C9-4F5D-A91B-E873C394ADFA}"/>
              </a:ext>
            </a:extLst>
          </p:cNvPr>
          <p:cNvSpPr>
            <a:spLocks noGrp="1"/>
          </p:cNvSpPr>
          <p:nvPr>
            <p:ph idx="1"/>
          </p:nvPr>
        </p:nvSpPr>
        <p:spPr/>
        <p:txBody>
          <a:bodyPr/>
          <a:lstStyle/>
          <a:p>
            <a:r>
              <a:rPr lang="en-US" dirty="0"/>
              <a:t>Babies are born with limited no ability to communicate. By the time they grow to the age of 5 years, normally developing children have nearly adult-like symbolic communication skills.</a:t>
            </a:r>
            <a:endParaRPr lang="en-IN" dirty="0"/>
          </a:p>
        </p:txBody>
      </p:sp>
    </p:spTree>
    <p:extLst>
      <p:ext uri="{BB962C8B-B14F-4D97-AF65-F5344CB8AC3E}">
        <p14:creationId xmlns:p14="http://schemas.microsoft.com/office/powerpoint/2010/main" val="6107856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32E530D1-5A96-4426-AC90-69130C3FAD2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00201" y="0"/>
            <a:ext cx="9251576" cy="6851956"/>
          </a:xfrm>
        </p:spPr>
      </p:pic>
    </p:spTree>
    <p:extLst>
      <p:ext uri="{BB962C8B-B14F-4D97-AF65-F5344CB8AC3E}">
        <p14:creationId xmlns:p14="http://schemas.microsoft.com/office/powerpoint/2010/main" val="33743595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2B0A8-F969-4900-80B2-0D1032F0DA22}"/>
              </a:ext>
            </a:extLst>
          </p:cNvPr>
          <p:cNvSpPr>
            <a:spLocks noGrp="1"/>
          </p:cNvSpPr>
          <p:nvPr>
            <p:ph type="title"/>
          </p:nvPr>
        </p:nvSpPr>
        <p:spPr/>
        <p:txBody>
          <a:bodyPr/>
          <a:lstStyle/>
          <a:p>
            <a:pPr algn="ctr"/>
            <a:r>
              <a:rPr lang="en-IN" b="1" dirty="0"/>
              <a:t>Early Indicator in Children</a:t>
            </a:r>
          </a:p>
        </p:txBody>
      </p:sp>
      <p:sp>
        <p:nvSpPr>
          <p:cNvPr id="3" name="Content Placeholder 2">
            <a:extLst>
              <a:ext uri="{FF2B5EF4-FFF2-40B4-BE49-F238E27FC236}">
                <a16:creationId xmlns:a16="http://schemas.microsoft.com/office/drawing/2014/main" id="{4169E6BE-B41E-4B4C-9BC5-E92EADA8E764}"/>
              </a:ext>
            </a:extLst>
          </p:cNvPr>
          <p:cNvSpPr>
            <a:spLocks noGrp="1"/>
          </p:cNvSpPr>
          <p:nvPr>
            <p:ph idx="1"/>
          </p:nvPr>
        </p:nvSpPr>
        <p:spPr/>
        <p:txBody>
          <a:bodyPr>
            <a:normAutofit fontScale="77500" lnSpcReduction="20000"/>
          </a:bodyPr>
          <a:lstStyle/>
          <a:p>
            <a:r>
              <a:rPr lang="en-US" dirty="0"/>
              <a:t>Natal conditions that cause brain injury </a:t>
            </a:r>
          </a:p>
          <a:p>
            <a:r>
              <a:rPr lang="en-US" dirty="0"/>
              <a:t>Maternal drug abuse, including alcoholism </a:t>
            </a:r>
          </a:p>
          <a:p>
            <a:r>
              <a:rPr lang="en-US" dirty="0"/>
              <a:t>Significant prematurity with low birth weight </a:t>
            </a:r>
          </a:p>
          <a:p>
            <a:r>
              <a:rPr lang="en-US" dirty="0"/>
              <a:t>Presence of genetic syndrome(s) </a:t>
            </a:r>
          </a:p>
          <a:p>
            <a:r>
              <a:rPr lang="en-US" dirty="0"/>
              <a:t>Sensory deficits, especially hearing loss </a:t>
            </a:r>
          </a:p>
          <a:p>
            <a:r>
              <a:rPr lang="en-US" dirty="0"/>
              <a:t>Frequent and/or prolonged hospitalizations </a:t>
            </a:r>
          </a:p>
          <a:p>
            <a:r>
              <a:rPr lang="en-US" dirty="0"/>
              <a:t>Neglect or abuse </a:t>
            </a:r>
          </a:p>
          <a:p>
            <a:r>
              <a:rPr lang="en-US" dirty="0"/>
              <a:t>Lack of eye contact (mutual gaze) </a:t>
            </a:r>
          </a:p>
          <a:p>
            <a:r>
              <a:rPr lang="en-US" dirty="0"/>
              <a:t>Lack of smiling </a:t>
            </a:r>
          </a:p>
          <a:p>
            <a:r>
              <a:rPr lang="en-US" dirty="0"/>
              <a:t>Lack of joint attention </a:t>
            </a:r>
          </a:p>
          <a:p>
            <a:r>
              <a:rPr lang="en-US" dirty="0"/>
              <a:t>Reduced use of gestures </a:t>
            </a:r>
          </a:p>
          <a:p>
            <a:r>
              <a:rPr lang="en-US" dirty="0"/>
              <a:t>Lack of play activities Delayed babbling Early phonological difficulties (Hegde, 1996)</a:t>
            </a:r>
            <a:endParaRPr lang="en-IN" dirty="0"/>
          </a:p>
        </p:txBody>
      </p:sp>
    </p:spTree>
    <p:extLst>
      <p:ext uri="{BB962C8B-B14F-4D97-AF65-F5344CB8AC3E}">
        <p14:creationId xmlns:p14="http://schemas.microsoft.com/office/powerpoint/2010/main" val="129635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DB20E-D21F-48DB-A747-4011A9DC4B85}"/>
              </a:ext>
            </a:extLst>
          </p:cNvPr>
          <p:cNvSpPr>
            <a:spLocks noGrp="1"/>
          </p:cNvSpPr>
          <p:nvPr>
            <p:ph type="title"/>
          </p:nvPr>
        </p:nvSpPr>
        <p:spPr/>
        <p:txBody>
          <a:bodyPr/>
          <a:lstStyle/>
          <a:p>
            <a:pPr algn="ctr"/>
            <a:r>
              <a:rPr lang="en-IN" b="1" dirty="0"/>
              <a:t>OVERVIEW OF ASSESSMENT</a:t>
            </a:r>
          </a:p>
        </p:txBody>
      </p:sp>
      <p:sp>
        <p:nvSpPr>
          <p:cNvPr id="3" name="Content Placeholder 2">
            <a:extLst>
              <a:ext uri="{FF2B5EF4-FFF2-40B4-BE49-F238E27FC236}">
                <a16:creationId xmlns:a16="http://schemas.microsoft.com/office/drawing/2014/main" id="{18846719-5410-48A8-970C-EDDF7E8ADC4F}"/>
              </a:ext>
            </a:extLst>
          </p:cNvPr>
          <p:cNvSpPr>
            <a:spLocks noGrp="1"/>
          </p:cNvSpPr>
          <p:nvPr>
            <p:ph idx="1"/>
          </p:nvPr>
        </p:nvSpPr>
        <p:spPr/>
        <p:txBody>
          <a:bodyPr/>
          <a:lstStyle/>
          <a:p>
            <a:r>
              <a:rPr lang="en-IN" dirty="0"/>
              <a:t>History of the Client</a:t>
            </a:r>
          </a:p>
          <a:p>
            <a:r>
              <a:rPr lang="en-US" dirty="0"/>
              <a:t>Procedures</a:t>
            </a:r>
          </a:p>
          <a:p>
            <a:r>
              <a:rPr lang="en-US" dirty="0"/>
              <a:t>Written Case History </a:t>
            </a:r>
          </a:p>
          <a:p>
            <a:r>
              <a:rPr lang="en-US" dirty="0"/>
              <a:t>Information-Getting Interview</a:t>
            </a:r>
          </a:p>
          <a:p>
            <a:r>
              <a:rPr lang="en-US" dirty="0"/>
              <a:t>Specific Questions to Ask About Language Development/Disorder </a:t>
            </a:r>
          </a:p>
          <a:p>
            <a:r>
              <a:rPr lang="en-US" dirty="0"/>
              <a:t>Information from Other Professionals</a:t>
            </a:r>
            <a:endParaRPr lang="en-IN" dirty="0"/>
          </a:p>
        </p:txBody>
      </p:sp>
    </p:spTree>
    <p:extLst>
      <p:ext uri="{BB962C8B-B14F-4D97-AF65-F5344CB8AC3E}">
        <p14:creationId xmlns:p14="http://schemas.microsoft.com/office/powerpoint/2010/main" val="2189674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34FA6-0582-4FD8-A744-9CA95B49F85E}"/>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9AAB8382-92C2-431B-90F7-3B42249F3E6D}"/>
              </a:ext>
            </a:extLst>
          </p:cNvPr>
          <p:cNvSpPr>
            <a:spLocks noGrp="1"/>
          </p:cNvSpPr>
          <p:nvPr>
            <p:ph idx="1"/>
          </p:nvPr>
        </p:nvSpPr>
        <p:spPr/>
        <p:txBody>
          <a:bodyPr/>
          <a:lstStyle/>
          <a:p>
            <a:r>
              <a:rPr lang="en-US" dirty="0"/>
              <a:t>Contributing Factors</a:t>
            </a:r>
          </a:p>
          <a:p>
            <a:r>
              <a:rPr lang="en-US" dirty="0"/>
              <a:t>Hearing Impairment </a:t>
            </a:r>
          </a:p>
          <a:p>
            <a:r>
              <a:rPr lang="en-US" dirty="0"/>
              <a:t>Medical or Neurological Factors </a:t>
            </a:r>
          </a:p>
          <a:p>
            <a:r>
              <a:rPr lang="en-US" dirty="0"/>
              <a:t>Maturation and Motor Development </a:t>
            </a:r>
          </a:p>
          <a:p>
            <a:r>
              <a:rPr lang="en-US" dirty="0"/>
              <a:t>Intelligence, Sex, Birth Order, Motivation, and Levels of Concern</a:t>
            </a:r>
            <a:endParaRPr lang="en-IN" dirty="0"/>
          </a:p>
        </p:txBody>
      </p:sp>
    </p:spTree>
    <p:extLst>
      <p:ext uri="{BB962C8B-B14F-4D97-AF65-F5344CB8AC3E}">
        <p14:creationId xmlns:p14="http://schemas.microsoft.com/office/powerpoint/2010/main" val="22006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DEB6B-8D29-45BE-909F-75648295E1B1}"/>
              </a:ext>
            </a:extLst>
          </p:cNvPr>
          <p:cNvSpPr>
            <a:spLocks noGrp="1"/>
          </p:cNvSpPr>
          <p:nvPr>
            <p:ph type="title"/>
          </p:nvPr>
        </p:nvSpPr>
        <p:spPr/>
        <p:txBody>
          <a:bodyPr/>
          <a:lstStyle/>
          <a:p>
            <a:pPr algn="ctr"/>
            <a:r>
              <a:rPr lang="en-IN" b="1" dirty="0"/>
              <a:t>Assessment of Language</a:t>
            </a:r>
          </a:p>
        </p:txBody>
      </p:sp>
      <p:sp>
        <p:nvSpPr>
          <p:cNvPr id="3" name="Content Placeholder 2">
            <a:extLst>
              <a:ext uri="{FF2B5EF4-FFF2-40B4-BE49-F238E27FC236}">
                <a16:creationId xmlns:a16="http://schemas.microsoft.com/office/drawing/2014/main" id="{83A6CBA3-C4B3-48D9-9346-EA135199205D}"/>
              </a:ext>
            </a:extLst>
          </p:cNvPr>
          <p:cNvSpPr>
            <a:spLocks noGrp="1"/>
          </p:cNvSpPr>
          <p:nvPr>
            <p:ph idx="1"/>
          </p:nvPr>
        </p:nvSpPr>
        <p:spPr/>
        <p:txBody>
          <a:bodyPr/>
          <a:lstStyle/>
          <a:p>
            <a:pPr marL="0" indent="0">
              <a:buNone/>
            </a:pPr>
            <a:r>
              <a:rPr lang="en-US" b="1" dirty="0"/>
              <a:t>Procedures </a:t>
            </a:r>
          </a:p>
          <a:p>
            <a:r>
              <a:rPr lang="en-US" dirty="0"/>
              <a:t>Screening </a:t>
            </a:r>
          </a:p>
          <a:p>
            <a:r>
              <a:rPr lang="en-US" dirty="0"/>
              <a:t>Informal Tests </a:t>
            </a:r>
          </a:p>
          <a:p>
            <a:r>
              <a:rPr lang="en-US" dirty="0"/>
              <a:t>Standardized Tests </a:t>
            </a:r>
          </a:p>
          <a:p>
            <a:r>
              <a:rPr lang="en-US" dirty="0"/>
              <a:t>Speech-Language Sampling</a:t>
            </a:r>
            <a:endParaRPr lang="en-IN" dirty="0"/>
          </a:p>
        </p:txBody>
      </p:sp>
    </p:spTree>
    <p:extLst>
      <p:ext uri="{BB962C8B-B14F-4D97-AF65-F5344CB8AC3E}">
        <p14:creationId xmlns:p14="http://schemas.microsoft.com/office/powerpoint/2010/main" val="3048785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3E2AA-3D1B-4ADA-AC5E-AC02C344F6B2}"/>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2C3120A0-99AC-4FAC-AED0-BACF5FBE07BB}"/>
              </a:ext>
            </a:extLst>
          </p:cNvPr>
          <p:cNvSpPr>
            <a:spLocks noGrp="1"/>
          </p:cNvSpPr>
          <p:nvPr>
            <p:ph idx="1"/>
          </p:nvPr>
        </p:nvSpPr>
        <p:spPr>
          <a:xfrm>
            <a:off x="838200" y="1852519"/>
            <a:ext cx="10515600" cy="4351338"/>
          </a:xfrm>
        </p:spPr>
        <p:txBody>
          <a:bodyPr/>
          <a:lstStyle/>
          <a:p>
            <a:pPr marL="0" indent="0">
              <a:buNone/>
            </a:pPr>
            <a:r>
              <a:rPr lang="en-US" b="1" dirty="0"/>
              <a:t>Areas to Assess </a:t>
            </a:r>
          </a:p>
          <a:p>
            <a:r>
              <a:rPr lang="en-US" dirty="0"/>
              <a:t>Pragmatics </a:t>
            </a:r>
          </a:p>
          <a:p>
            <a:r>
              <a:rPr lang="en-US" dirty="0"/>
              <a:t>Semantics </a:t>
            </a:r>
          </a:p>
          <a:p>
            <a:r>
              <a:rPr lang="en-US" dirty="0"/>
              <a:t>Syntax </a:t>
            </a:r>
          </a:p>
          <a:p>
            <a:r>
              <a:rPr lang="en-US" dirty="0"/>
              <a:t>Morphology</a:t>
            </a:r>
            <a:endParaRPr lang="en-IN" dirty="0"/>
          </a:p>
        </p:txBody>
      </p:sp>
    </p:spTree>
    <p:extLst>
      <p:ext uri="{BB962C8B-B14F-4D97-AF65-F5344CB8AC3E}">
        <p14:creationId xmlns:p14="http://schemas.microsoft.com/office/powerpoint/2010/main" val="18161581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35E79-4ACA-4B59-9948-7A6FCD6C6EB7}"/>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F41B78B-04CD-4F66-9EFC-F805BBCD6253}"/>
              </a:ext>
            </a:extLst>
          </p:cNvPr>
          <p:cNvSpPr>
            <a:spLocks noGrp="1"/>
          </p:cNvSpPr>
          <p:nvPr>
            <p:ph idx="1"/>
          </p:nvPr>
        </p:nvSpPr>
        <p:spPr/>
        <p:txBody>
          <a:bodyPr>
            <a:normAutofit lnSpcReduction="10000"/>
          </a:bodyPr>
          <a:lstStyle/>
          <a:p>
            <a:pPr marL="0" indent="0">
              <a:buNone/>
            </a:pPr>
            <a:r>
              <a:rPr lang="en-US" b="1" dirty="0"/>
              <a:t>Analysis </a:t>
            </a:r>
          </a:p>
          <a:p>
            <a:r>
              <a:rPr lang="en-US" dirty="0"/>
              <a:t>Error Types </a:t>
            </a:r>
          </a:p>
          <a:p>
            <a:r>
              <a:rPr lang="en-US" dirty="0"/>
              <a:t>Form of Errors </a:t>
            </a:r>
          </a:p>
          <a:p>
            <a:r>
              <a:rPr lang="en-US" dirty="0"/>
              <a:t>Consistency of Errors </a:t>
            </a:r>
          </a:p>
          <a:p>
            <a:r>
              <a:rPr lang="en-US" dirty="0"/>
              <a:t>Contextual Differences</a:t>
            </a:r>
          </a:p>
          <a:p>
            <a:r>
              <a:rPr lang="en-US" dirty="0"/>
              <a:t>Oral-Facial Examination </a:t>
            </a:r>
          </a:p>
          <a:p>
            <a:r>
              <a:rPr lang="en-US" dirty="0"/>
              <a:t>Hearing Assessment </a:t>
            </a:r>
          </a:p>
          <a:p>
            <a:r>
              <a:rPr lang="en-US" dirty="0"/>
              <a:t>Determining the Diagnosis </a:t>
            </a:r>
          </a:p>
          <a:p>
            <a:r>
              <a:rPr lang="en-US" dirty="0"/>
              <a:t>Providing Information (written report, interview, etc.)</a:t>
            </a:r>
            <a:endParaRPr lang="en-IN" dirty="0"/>
          </a:p>
        </p:txBody>
      </p:sp>
    </p:spTree>
    <p:extLst>
      <p:ext uri="{BB962C8B-B14F-4D97-AF65-F5344CB8AC3E}">
        <p14:creationId xmlns:p14="http://schemas.microsoft.com/office/powerpoint/2010/main" val="1568161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FAB4F-1C1E-4BC7-9BD3-A2102620DD69}"/>
              </a:ext>
            </a:extLst>
          </p:cNvPr>
          <p:cNvSpPr>
            <a:spLocks noGrp="1"/>
          </p:cNvSpPr>
          <p:nvPr>
            <p:ph type="title"/>
          </p:nvPr>
        </p:nvSpPr>
        <p:spPr/>
        <p:txBody>
          <a:bodyPr/>
          <a:lstStyle/>
          <a:p>
            <a:pPr algn="ctr"/>
            <a:r>
              <a:rPr lang="en-IN" b="1" dirty="0"/>
              <a:t>Assessment Approaches</a:t>
            </a:r>
          </a:p>
        </p:txBody>
      </p:sp>
      <p:sp>
        <p:nvSpPr>
          <p:cNvPr id="3" name="Content Placeholder 2">
            <a:extLst>
              <a:ext uri="{FF2B5EF4-FFF2-40B4-BE49-F238E27FC236}">
                <a16:creationId xmlns:a16="http://schemas.microsoft.com/office/drawing/2014/main" id="{35B29A4F-5613-46C2-9E30-EB1A23690C38}"/>
              </a:ext>
            </a:extLst>
          </p:cNvPr>
          <p:cNvSpPr>
            <a:spLocks noGrp="1"/>
          </p:cNvSpPr>
          <p:nvPr>
            <p:ph idx="1"/>
          </p:nvPr>
        </p:nvSpPr>
        <p:spPr/>
        <p:txBody>
          <a:bodyPr/>
          <a:lstStyle/>
          <a:p>
            <a:r>
              <a:rPr lang="en-US" dirty="0"/>
              <a:t>The development of language is influenced by other aspects of development such as cognition, motor development, and social development. Clinical conditions such as mental retardation, hearing impairment, various genetic syndromes, and autism also affect language</a:t>
            </a:r>
          </a:p>
          <a:p>
            <a:r>
              <a:rPr lang="en-US" dirty="0"/>
              <a:t>The components of language (i.e., pragmatic, semantic, syntactic, morphologic, and phonologic) do not occur in isolation; they are integrated with one another. In addition, assessment of these individual components does not provide information about a client’s use of language holistically.</a:t>
            </a:r>
            <a:endParaRPr lang="en-IN" dirty="0"/>
          </a:p>
        </p:txBody>
      </p:sp>
    </p:spTree>
    <p:extLst>
      <p:ext uri="{BB962C8B-B14F-4D97-AF65-F5344CB8AC3E}">
        <p14:creationId xmlns:p14="http://schemas.microsoft.com/office/powerpoint/2010/main" val="24815881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3E515-0569-4707-9F00-DF6882D4D858}"/>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D67E7B40-183B-4406-A183-56753242F5A3}"/>
              </a:ext>
            </a:extLst>
          </p:cNvPr>
          <p:cNvSpPr>
            <a:spLocks noGrp="1"/>
          </p:cNvSpPr>
          <p:nvPr>
            <p:ph idx="1"/>
          </p:nvPr>
        </p:nvSpPr>
        <p:spPr/>
        <p:txBody>
          <a:bodyPr/>
          <a:lstStyle/>
          <a:p>
            <a:r>
              <a:rPr lang="en-US" dirty="0"/>
              <a:t>Expectations of language performance change across time. What is normal at age 1 is deviant at age 3.</a:t>
            </a:r>
          </a:p>
          <a:p>
            <a:r>
              <a:rPr lang="en-US" dirty="0"/>
              <a:t>Speakers of any given language are not a homogeneous group. Individual experiences and abilities result in a broad definition of normal language. </a:t>
            </a:r>
          </a:p>
          <a:p>
            <a:r>
              <a:rPr lang="en-US" dirty="0"/>
              <a:t>Because of individual variability, there is no “best” approach for the assessment of language with all clients.</a:t>
            </a:r>
            <a:endParaRPr lang="en-IN" dirty="0"/>
          </a:p>
        </p:txBody>
      </p:sp>
    </p:spTree>
    <p:extLst>
      <p:ext uri="{BB962C8B-B14F-4D97-AF65-F5344CB8AC3E}">
        <p14:creationId xmlns:p14="http://schemas.microsoft.com/office/powerpoint/2010/main" val="2198473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E2B8F-AA26-4639-8C92-E5DF8109E43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7A9B6A7E-E47F-44B4-9A4F-C55D1842DE90}"/>
              </a:ext>
            </a:extLst>
          </p:cNvPr>
          <p:cNvSpPr>
            <a:spLocks noGrp="1"/>
          </p:cNvSpPr>
          <p:nvPr>
            <p:ph idx="1"/>
          </p:nvPr>
        </p:nvSpPr>
        <p:spPr/>
        <p:txBody>
          <a:bodyPr/>
          <a:lstStyle/>
          <a:p>
            <a:pPr marL="514350" indent="-514350">
              <a:buFont typeface="+mj-lt"/>
              <a:buAutoNum type="arabicPeriod"/>
            </a:pPr>
            <a:r>
              <a:rPr lang="en-US" dirty="0"/>
              <a:t>Case history questionnaire and caregiver interviews </a:t>
            </a:r>
          </a:p>
          <a:p>
            <a:pPr marL="514350" indent="-514350">
              <a:buFont typeface="+mj-lt"/>
              <a:buAutoNum type="arabicPeriod"/>
            </a:pPr>
            <a:r>
              <a:rPr lang="en-US" dirty="0"/>
              <a:t>Observation of the client in a variety of naturalistic settings</a:t>
            </a:r>
          </a:p>
          <a:p>
            <a:pPr marL="514350" indent="-514350">
              <a:buFont typeface="+mj-lt"/>
              <a:buAutoNum type="arabicPeriod"/>
            </a:pPr>
            <a:r>
              <a:rPr lang="en-US" dirty="0"/>
              <a:t>Direct testing, including formal assessments</a:t>
            </a:r>
          </a:p>
          <a:p>
            <a:pPr marL="514350" indent="-514350">
              <a:buFont typeface="+mj-lt"/>
              <a:buAutoNum type="arabicPeriod"/>
            </a:pPr>
            <a:r>
              <a:rPr lang="en-US" dirty="0"/>
              <a:t>Conversational language sampling</a:t>
            </a:r>
            <a:endParaRPr lang="en-IN" dirty="0"/>
          </a:p>
        </p:txBody>
      </p:sp>
    </p:spTree>
    <p:extLst>
      <p:ext uri="{BB962C8B-B14F-4D97-AF65-F5344CB8AC3E}">
        <p14:creationId xmlns:p14="http://schemas.microsoft.com/office/powerpoint/2010/main" val="6872759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TotalTime>
  <Words>678</Words>
  <Application>Microsoft Office PowerPoint</Application>
  <PresentationFormat>Widescreen</PresentationFormat>
  <Paragraphs>82</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Overview of assessment procedures for child language disorders; adult language disorders; and neurogenic language disorders</vt:lpstr>
      <vt:lpstr>OVERVIEW OF ASSESSMENT</vt:lpstr>
      <vt:lpstr>PowerPoint Presentation</vt:lpstr>
      <vt:lpstr>Assessment of Language</vt:lpstr>
      <vt:lpstr>PowerPoint Presentation</vt:lpstr>
      <vt:lpstr>PowerPoint Presentation</vt:lpstr>
      <vt:lpstr>Assessment Approaches</vt:lpstr>
      <vt:lpstr>PowerPoint Presentation</vt:lpstr>
      <vt:lpstr>PowerPoint Presentation</vt:lpstr>
      <vt:lpstr>Components of Language</vt:lpstr>
      <vt:lpstr>Language Disorder Categories</vt:lpstr>
      <vt:lpstr>SCREENING</vt:lpstr>
      <vt:lpstr>ASSESSMENT OF EARLY LANGUAGE DEVELOPMENT</vt:lpstr>
      <vt:lpstr>PowerPoint Presentation</vt:lpstr>
      <vt:lpstr>Early Indicator in Children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assessment procedures for child language disorders; adult language disorders; and neurogenic language disorders</dc:title>
  <dc:creator>Drksidr</dc:creator>
  <cp:lastModifiedBy>Drksidr</cp:lastModifiedBy>
  <cp:revision>6</cp:revision>
  <dcterms:created xsi:type="dcterms:W3CDTF">2020-07-14T16:42:17Z</dcterms:created>
  <dcterms:modified xsi:type="dcterms:W3CDTF">2020-07-15T05:17:01Z</dcterms:modified>
</cp:coreProperties>
</file>