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10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09E6B9-BE79-4A78-B4B5-FEBA61D70D82}" type="datetimeFigureOut">
              <a:rPr lang="en-IN" smtClean="0"/>
              <a:t>29-08-2020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6BE5B4-42EC-4266-96B8-573D383B5DC8}"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5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9E6B9-BE79-4A78-B4B5-FEBA61D70D82}" type="datetimeFigureOut">
              <a:rPr lang="en-IN" smtClean="0"/>
              <a:t>29-08-2020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6BE5B4-42EC-4266-96B8-573D383B5DC8}" type="slidenum">
              <a:rPr lang="en-IN" smtClean="0"/>
              <a:t>‹#›</a:t>
            </a:fld>
            <a:endParaRPr lang="en-IN"/>
          </a:p>
        </p:txBody>
      </p:sp>
    </p:spTree>
    <p:extLst>
      <p:ext uri="{BB962C8B-B14F-4D97-AF65-F5344CB8AC3E}">
        <p14:creationId xmlns:p14="http://schemas.microsoft.com/office/powerpoint/2010/main" val="87789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9E6B9-BE79-4A78-B4B5-FEBA61D70D82}" type="datetimeFigureOut">
              <a:rPr lang="en-IN" smtClean="0"/>
              <a:t>29-08-2020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6BE5B4-42EC-4266-96B8-573D383B5DC8}" type="slidenum">
              <a:rPr lang="en-IN" smtClean="0"/>
              <a:t>‹#›</a:t>
            </a:fld>
            <a:endParaRPr lang="en-IN"/>
          </a:p>
        </p:txBody>
      </p:sp>
    </p:spTree>
    <p:extLst>
      <p:ext uri="{BB962C8B-B14F-4D97-AF65-F5344CB8AC3E}">
        <p14:creationId xmlns:p14="http://schemas.microsoft.com/office/powerpoint/2010/main" val="273839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9E6B9-BE79-4A78-B4B5-FEBA61D70D82}" type="datetimeFigureOut">
              <a:rPr lang="en-IN" smtClean="0"/>
              <a:t>29-08-2020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6BE5B4-42EC-4266-96B8-573D383B5DC8}" type="slidenum">
              <a:rPr lang="en-IN" smtClean="0"/>
              <a:t>‹#›</a:t>
            </a:fld>
            <a:endParaRPr lang="en-IN"/>
          </a:p>
        </p:txBody>
      </p:sp>
    </p:spTree>
    <p:extLst>
      <p:ext uri="{BB962C8B-B14F-4D97-AF65-F5344CB8AC3E}">
        <p14:creationId xmlns:p14="http://schemas.microsoft.com/office/powerpoint/2010/main" val="285404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9E6B9-BE79-4A78-B4B5-FEBA61D70D82}" type="datetimeFigureOut">
              <a:rPr lang="en-IN" smtClean="0"/>
              <a:t>29-08-2020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6BE5B4-42EC-4266-96B8-573D383B5DC8}"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19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09E6B9-BE79-4A78-B4B5-FEBA61D70D82}" type="datetimeFigureOut">
              <a:rPr lang="en-IN" smtClean="0"/>
              <a:t>29-08-2020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6BE5B4-42EC-4266-96B8-573D383B5DC8}" type="slidenum">
              <a:rPr lang="en-IN" smtClean="0"/>
              <a:t>‹#›</a:t>
            </a:fld>
            <a:endParaRPr lang="en-IN"/>
          </a:p>
        </p:txBody>
      </p:sp>
    </p:spTree>
    <p:extLst>
      <p:ext uri="{BB962C8B-B14F-4D97-AF65-F5344CB8AC3E}">
        <p14:creationId xmlns:p14="http://schemas.microsoft.com/office/powerpoint/2010/main" val="111321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09E6B9-BE79-4A78-B4B5-FEBA61D70D82}" type="datetimeFigureOut">
              <a:rPr lang="en-IN" smtClean="0"/>
              <a:t>29-08-2020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16BE5B4-42EC-4266-96B8-573D383B5DC8}" type="slidenum">
              <a:rPr lang="en-IN" smtClean="0"/>
              <a:t>‹#›</a:t>
            </a:fld>
            <a:endParaRPr lang="en-IN"/>
          </a:p>
        </p:txBody>
      </p:sp>
    </p:spTree>
    <p:extLst>
      <p:ext uri="{BB962C8B-B14F-4D97-AF65-F5344CB8AC3E}">
        <p14:creationId xmlns:p14="http://schemas.microsoft.com/office/powerpoint/2010/main" val="198994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09E6B9-BE79-4A78-B4B5-FEBA61D70D82}" type="datetimeFigureOut">
              <a:rPr lang="en-IN" smtClean="0"/>
              <a:t>29-08-2020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16BE5B4-42EC-4266-96B8-573D383B5DC8}" type="slidenum">
              <a:rPr lang="en-IN" smtClean="0"/>
              <a:t>‹#›</a:t>
            </a:fld>
            <a:endParaRPr lang="en-IN"/>
          </a:p>
        </p:txBody>
      </p:sp>
    </p:spTree>
    <p:extLst>
      <p:ext uri="{BB962C8B-B14F-4D97-AF65-F5344CB8AC3E}">
        <p14:creationId xmlns:p14="http://schemas.microsoft.com/office/powerpoint/2010/main" val="46359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F09E6B9-BE79-4A78-B4B5-FEBA61D70D82}" type="datetimeFigureOut">
              <a:rPr lang="en-IN" smtClean="0"/>
              <a:t>29-08-2020</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B16BE5B4-42EC-4266-96B8-573D383B5DC8}" type="slidenum">
              <a:rPr lang="en-IN" smtClean="0"/>
              <a:t>‹#›</a:t>
            </a:fld>
            <a:endParaRPr lang="en-IN"/>
          </a:p>
        </p:txBody>
      </p:sp>
    </p:spTree>
    <p:extLst>
      <p:ext uri="{BB962C8B-B14F-4D97-AF65-F5344CB8AC3E}">
        <p14:creationId xmlns:p14="http://schemas.microsoft.com/office/powerpoint/2010/main" val="42849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F09E6B9-BE79-4A78-B4B5-FEBA61D70D82}" type="datetimeFigureOut">
              <a:rPr lang="en-IN" smtClean="0"/>
              <a:t>29-08-2020</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6BE5B4-42EC-4266-96B8-573D383B5DC8}" type="slidenum">
              <a:rPr lang="en-IN" smtClean="0"/>
              <a:t>‹#›</a:t>
            </a:fld>
            <a:endParaRPr lang="en-IN"/>
          </a:p>
        </p:txBody>
      </p:sp>
    </p:spTree>
    <p:extLst>
      <p:ext uri="{BB962C8B-B14F-4D97-AF65-F5344CB8AC3E}">
        <p14:creationId xmlns:p14="http://schemas.microsoft.com/office/powerpoint/2010/main" val="92916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09E6B9-BE79-4A78-B4B5-FEBA61D70D82}" type="datetimeFigureOut">
              <a:rPr lang="en-IN" smtClean="0"/>
              <a:t>29-08-2020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6BE5B4-42EC-4266-96B8-573D383B5DC8}" type="slidenum">
              <a:rPr lang="en-IN" smtClean="0"/>
              <a:t>‹#›</a:t>
            </a:fld>
            <a:endParaRPr lang="en-IN"/>
          </a:p>
        </p:txBody>
      </p:sp>
    </p:spTree>
    <p:extLst>
      <p:ext uri="{BB962C8B-B14F-4D97-AF65-F5344CB8AC3E}">
        <p14:creationId xmlns:p14="http://schemas.microsoft.com/office/powerpoint/2010/main" val="161387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F09E6B9-BE79-4A78-B4B5-FEBA61D70D82}" type="datetimeFigureOut">
              <a:rPr lang="en-IN" smtClean="0"/>
              <a:t>29-08-2020</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6BE5B4-42EC-4266-96B8-573D383B5DC8}"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273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CE4C0A-560D-458B-A28D-B5479D1A7AA2}"/>
              </a:ext>
            </a:extLst>
          </p:cNvPr>
          <p:cNvSpPr>
            <a:spLocks noGrp="1"/>
          </p:cNvSpPr>
          <p:nvPr>
            <p:ph type="ctrTitle"/>
          </p:nvPr>
        </p:nvSpPr>
        <p:spPr>
          <a:xfrm>
            <a:off x="1097280" y="758952"/>
            <a:ext cx="10058400" cy="1643428"/>
          </a:xfrm>
        </p:spPr>
        <p:txBody>
          <a:bodyPr/>
          <a:lstStyle/>
          <a:p>
            <a:pPr algn="ctr"/>
            <a:r>
              <a:rPr lang="en-IN" dirty="0">
                <a:latin typeface="Baskerville Old Face" panose="02020602080505020303" pitchFamily="18" charset="0"/>
              </a:rPr>
              <a:t>CALIBRATION</a:t>
            </a:r>
          </a:p>
        </p:txBody>
      </p:sp>
      <p:sp>
        <p:nvSpPr>
          <p:cNvPr id="3" name="Subtitle 2">
            <a:extLst>
              <a:ext uri="{FF2B5EF4-FFF2-40B4-BE49-F238E27FC236}">
                <a16:creationId xmlns:a16="http://schemas.microsoft.com/office/drawing/2014/main" xmlns="" id="{1A418FC0-6A31-450E-ABD2-3911486B17FA}"/>
              </a:ext>
            </a:extLst>
          </p:cNvPr>
          <p:cNvSpPr>
            <a:spLocks noGrp="1"/>
          </p:cNvSpPr>
          <p:nvPr>
            <p:ph type="subTitle" idx="1"/>
          </p:nvPr>
        </p:nvSpPr>
        <p:spPr>
          <a:xfrm>
            <a:off x="1100051" y="2564524"/>
            <a:ext cx="10058400" cy="3034096"/>
          </a:xfrm>
        </p:spPr>
        <p:txBody>
          <a:bodyPr/>
          <a:lstStyle/>
          <a:p>
            <a:pPr algn="ctr"/>
            <a:endParaRPr lang="en-IN" dirty="0"/>
          </a:p>
        </p:txBody>
      </p:sp>
      <p:pic>
        <p:nvPicPr>
          <p:cNvPr id="5" name="Picture 4">
            <a:extLst>
              <a:ext uri="{FF2B5EF4-FFF2-40B4-BE49-F238E27FC236}">
                <a16:creationId xmlns:a16="http://schemas.microsoft.com/office/drawing/2014/main" xmlns="" id="{936B834B-4D20-4021-B5F6-152F665F6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296" y="2270893"/>
            <a:ext cx="2482248" cy="1985798"/>
          </a:xfrm>
          <a:prstGeom prst="rect">
            <a:avLst/>
          </a:prstGeom>
        </p:spPr>
      </p:pic>
      <p:pic>
        <p:nvPicPr>
          <p:cNvPr id="11" name="Picture 10">
            <a:extLst>
              <a:ext uri="{FF2B5EF4-FFF2-40B4-BE49-F238E27FC236}">
                <a16:creationId xmlns:a16="http://schemas.microsoft.com/office/drawing/2014/main" xmlns="" id="{16B11B9B-6F52-4227-B01D-707F5331A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1706" y="2355413"/>
            <a:ext cx="1553838" cy="1731121"/>
          </a:xfrm>
          <a:prstGeom prst="rect">
            <a:avLst/>
          </a:prstGeom>
        </p:spPr>
      </p:pic>
    </p:spTree>
    <p:extLst>
      <p:ext uri="{BB962C8B-B14F-4D97-AF65-F5344CB8AC3E}">
        <p14:creationId xmlns:p14="http://schemas.microsoft.com/office/powerpoint/2010/main" val="164705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34E64-8E3D-4F5B-A460-BD7569D2EF70}"/>
              </a:ext>
            </a:extLst>
          </p:cNvPr>
          <p:cNvSpPr>
            <a:spLocks noGrp="1"/>
          </p:cNvSpPr>
          <p:nvPr>
            <p:ph type="title"/>
          </p:nvPr>
        </p:nvSpPr>
        <p:spPr>
          <a:xfrm>
            <a:off x="1097280" y="286604"/>
            <a:ext cx="10058400" cy="964128"/>
          </a:xfrm>
        </p:spPr>
        <p:txBody>
          <a:bodyPr/>
          <a:lstStyle/>
          <a:p>
            <a:pPr algn="ctr"/>
            <a:r>
              <a:rPr lang="en-IN" dirty="0">
                <a:latin typeface="Baskerville Old Face" panose="02020602080505020303" pitchFamily="18" charset="0"/>
              </a:rPr>
              <a:t>CONT…</a:t>
            </a:r>
          </a:p>
        </p:txBody>
      </p:sp>
      <p:sp>
        <p:nvSpPr>
          <p:cNvPr id="3" name="Content Placeholder 2">
            <a:extLst>
              <a:ext uri="{FF2B5EF4-FFF2-40B4-BE49-F238E27FC236}">
                <a16:creationId xmlns:a16="http://schemas.microsoft.com/office/drawing/2014/main" xmlns="" id="{20F1F72C-60BD-497B-ADFB-45718F2F41FF}"/>
              </a:ext>
            </a:extLst>
          </p:cNvPr>
          <p:cNvSpPr>
            <a:spLocks noGrp="1"/>
          </p:cNvSpPr>
          <p:nvPr>
            <p:ph idx="1"/>
          </p:nvPr>
        </p:nvSpPr>
        <p:spPr/>
        <p:txBody>
          <a:bodyPr/>
          <a:lstStyle/>
          <a:p>
            <a:pPr>
              <a:buFont typeface="Arial" panose="020B0604020202020204" pitchFamily="34" charset="0"/>
              <a:buChar char="•"/>
            </a:pPr>
            <a:r>
              <a:rPr lang="en-US" dirty="0"/>
              <a:t> The biological calibration procedure is done at each frequency where bone-conduction testing is done (usually up to 4000 Hz), as follows:</a:t>
            </a:r>
          </a:p>
          <a:p>
            <a:pPr>
              <a:buFont typeface="Arial" panose="020B0604020202020204" pitchFamily="34" charset="0"/>
              <a:buChar char="•"/>
            </a:pPr>
            <a:r>
              <a:rPr lang="en-US" dirty="0"/>
              <a:t> (1) Obtain and record the air-conduction threshold.</a:t>
            </a:r>
          </a:p>
          <a:p>
            <a:pPr>
              <a:buFont typeface="Arial" panose="020B0604020202020204" pitchFamily="34" charset="0"/>
              <a:buChar char="•"/>
            </a:pPr>
            <a:r>
              <a:rPr lang="en-US" dirty="0"/>
              <a:t> (2) Obtain the bone-conduction threshold and record the number of decibels indicated on the attenuator dial. </a:t>
            </a:r>
          </a:p>
          <a:p>
            <a:pPr>
              <a:buFont typeface="Arial" panose="020B0604020202020204" pitchFamily="34" charset="0"/>
              <a:buChar char="•"/>
            </a:pPr>
            <a:r>
              <a:rPr lang="en-US" dirty="0"/>
              <a:t>(3) Find the difference between the air-conduction hearing level and the bone-conduction dial reading. This is the amount by which the bone-conduction dial reading must be corrected to indicate the correct bone-conduction threshold. </a:t>
            </a:r>
          </a:p>
          <a:p>
            <a:pPr>
              <a:buFont typeface="Arial" panose="020B0604020202020204" pitchFamily="34" charset="0"/>
              <a:buChar char="•"/>
            </a:pPr>
            <a:r>
              <a:rPr lang="en-US" dirty="0"/>
              <a:t>A point to note that these calibration are done with the patients having a reliable sensorineural hearing loss.</a:t>
            </a:r>
            <a:endParaRPr lang="en-IN" dirty="0"/>
          </a:p>
        </p:txBody>
      </p:sp>
    </p:spTree>
    <p:extLst>
      <p:ext uri="{BB962C8B-B14F-4D97-AF65-F5344CB8AC3E}">
        <p14:creationId xmlns:p14="http://schemas.microsoft.com/office/powerpoint/2010/main" val="714254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97D4A1-E006-428B-9026-4A530E974F27}"/>
              </a:ext>
            </a:extLst>
          </p:cNvPr>
          <p:cNvSpPr>
            <a:spLocks noGrp="1"/>
          </p:cNvSpPr>
          <p:nvPr>
            <p:ph type="title"/>
          </p:nvPr>
        </p:nvSpPr>
        <p:spPr>
          <a:xfrm>
            <a:off x="1097280" y="286603"/>
            <a:ext cx="10058400" cy="1006169"/>
          </a:xfrm>
        </p:spPr>
        <p:txBody>
          <a:bodyPr/>
          <a:lstStyle/>
          <a:p>
            <a:pPr algn="ctr"/>
            <a:r>
              <a:rPr lang="en-IN" dirty="0">
                <a:latin typeface="Baskerville Old Face" panose="02020602080505020303" pitchFamily="18" charset="0"/>
              </a:rPr>
              <a:t>CONT..</a:t>
            </a:r>
          </a:p>
        </p:txBody>
      </p:sp>
      <p:sp>
        <p:nvSpPr>
          <p:cNvPr id="3" name="Content Placeholder 2">
            <a:extLst>
              <a:ext uri="{FF2B5EF4-FFF2-40B4-BE49-F238E27FC236}">
                <a16:creationId xmlns:a16="http://schemas.microsoft.com/office/drawing/2014/main" xmlns="" id="{20DBAC6D-3942-45F8-97EF-45626617FAA6}"/>
              </a:ext>
            </a:extLst>
          </p:cNvPr>
          <p:cNvSpPr>
            <a:spLocks noGrp="1"/>
          </p:cNvSpPr>
          <p:nvPr>
            <p:ph idx="1"/>
          </p:nvPr>
        </p:nvSpPr>
        <p:spPr>
          <a:xfrm>
            <a:off x="1097280" y="1902372"/>
            <a:ext cx="10058400" cy="3966722"/>
          </a:xfrm>
        </p:spPr>
        <p:txBody>
          <a:bodyPr/>
          <a:lstStyle/>
          <a:p>
            <a:pPr>
              <a:buFont typeface="Arial" panose="020B0604020202020204" pitchFamily="34" charset="0"/>
              <a:buChar char="•"/>
            </a:pPr>
            <a:r>
              <a:rPr lang="en-US" dirty="0"/>
              <a:t> (4) Correction values are obtained for several patients with sensorineural losses (using steps 1     to 3) to arrive at average corrections for each frequency, which are then posted on a correction chart.</a:t>
            </a:r>
          </a:p>
          <a:p>
            <a:endParaRPr lang="en-US" dirty="0"/>
          </a:p>
          <a:p>
            <a:pPr>
              <a:buFont typeface="Arial" panose="020B0604020202020204" pitchFamily="34" charset="0"/>
              <a:buChar char="•"/>
            </a:pPr>
            <a:r>
              <a:rPr lang="en-US" dirty="0"/>
              <a:t> The more subjects used to establish the averages, the more conﬁdence you can have in the correction factors.</a:t>
            </a:r>
          </a:p>
          <a:p>
            <a:pPr>
              <a:buFont typeface="Arial" panose="020B0604020202020204" pitchFamily="34" charset="0"/>
              <a:buChar char="•"/>
            </a:pPr>
            <a:endParaRPr lang="en-US" dirty="0"/>
          </a:p>
          <a:p>
            <a:pPr>
              <a:buFont typeface="Arial" panose="020B0604020202020204" pitchFamily="34" charset="0"/>
              <a:buChar char="•"/>
            </a:pPr>
            <a:endParaRPr lang="en-IN" dirty="0"/>
          </a:p>
        </p:txBody>
      </p:sp>
      <p:pic>
        <p:nvPicPr>
          <p:cNvPr id="5" name="Picture 4">
            <a:extLst>
              <a:ext uri="{FF2B5EF4-FFF2-40B4-BE49-F238E27FC236}">
                <a16:creationId xmlns:a16="http://schemas.microsoft.com/office/drawing/2014/main" xmlns="" id="{FAD87380-A811-4E43-89D8-4AEFE7472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448" y="4025462"/>
            <a:ext cx="10773103" cy="2301765"/>
          </a:xfrm>
          <a:prstGeom prst="rect">
            <a:avLst/>
          </a:prstGeom>
          <a:ln>
            <a:noFill/>
          </a:ln>
          <a:effectLst>
            <a:softEdge rad="112500"/>
          </a:effectLst>
        </p:spPr>
      </p:pic>
    </p:spTree>
    <p:extLst>
      <p:ext uri="{BB962C8B-B14F-4D97-AF65-F5344CB8AC3E}">
        <p14:creationId xmlns:p14="http://schemas.microsoft.com/office/powerpoint/2010/main" val="3486898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CD28D-F76F-4A18-AABF-69856A511B61}"/>
              </a:ext>
            </a:extLst>
          </p:cNvPr>
          <p:cNvSpPr>
            <a:spLocks noGrp="1"/>
          </p:cNvSpPr>
          <p:nvPr>
            <p:ph type="title"/>
          </p:nvPr>
        </p:nvSpPr>
        <p:spPr/>
        <p:txBody>
          <a:bodyPr/>
          <a:lstStyle/>
          <a:p>
            <a:pPr algn="ctr"/>
            <a:r>
              <a:rPr lang="en-US" dirty="0"/>
              <a:t> </a:t>
            </a:r>
            <a:r>
              <a:rPr lang="en-US" dirty="0">
                <a:latin typeface="Baskerville Old Face" panose="02020602080505020303" pitchFamily="18" charset="0"/>
              </a:rPr>
              <a:t>CHECKING THE CALIBRATION OF PURETONE AUDIOMETERS </a:t>
            </a:r>
            <a:endParaRPr lang="en-IN"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xmlns="" id="{80A62F1A-D7D7-446C-92AB-D377DBD518D4}"/>
              </a:ext>
            </a:extLst>
          </p:cNvPr>
          <p:cNvSpPr>
            <a:spLocks noGrp="1"/>
          </p:cNvSpPr>
          <p:nvPr>
            <p:ph idx="1"/>
          </p:nvPr>
        </p:nvSpPr>
        <p:spPr>
          <a:xfrm>
            <a:off x="1097280" y="1845734"/>
            <a:ext cx="6596292" cy="4544556"/>
          </a:xfrm>
        </p:spPr>
        <p:txBody>
          <a:bodyPr>
            <a:normAutofit fontScale="92500" lnSpcReduction="10000"/>
          </a:bodyPr>
          <a:lstStyle/>
          <a:p>
            <a:pPr marL="0" indent="0">
              <a:buNone/>
            </a:pPr>
            <a:r>
              <a:rPr lang="en-IN" dirty="0">
                <a:latin typeface="Baskerville Old Face" panose="02020602080505020303" pitchFamily="18" charset="0"/>
              </a:rPr>
              <a:t> FREQUENCY CHECK</a:t>
            </a:r>
          </a:p>
          <a:p>
            <a:pPr>
              <a:buFont typeface="Arial" panose="020B0604020202020204" pitchFamily="34" charset="0"/>
              <a:buChar char="•"/>
            </a:pPr>
            <a:r>
              <a:rPr lang="en-US" dirty="0"/>
              <a:t>The frequency output from the audiometer should be checked by using an electronic frequency counter. This instrument will tell the exact frequency of the output signal. </a:t>
            </a:r>
          </a:p>
          <a:p>
            <a:pPr>
              <a:buFont typeface="Arial" panose="020B0604020202020204" pitchFamily="34" charset="0"/>
              <a:buChar char="•"/>
            </a:pPr>
            <a:endParaRPr lang="en-US" dirty="0"/>
          </a:p>
          <a:p>
            <a:pPr>
              <a:buFont typeface="Arial" panose="020B0604020202020204" pitchFamily="34" charset="0"/>
              <a:buChar char="•"/>
            </a:pPr>
            <a:r>
              <a:rPr lang="en-US" dirty="0"/>
              <a:t> The electrical output from the audiometer may be routed directly to the instrument (i.e., unplug the earphone, then plug in the frequency counter input to the audiometer output) because the frequency is determined by an oscillator in the audiometer rather than the transducer.</a:t>
            </a:r>
          </a:p>
          <a:p>
            <a:pPr>
              <a:buFont typeface="Arial" panose="020B0604020202020204" pitchFamily="34" charset="0"/>
              <a:buChar char="•"/>
            </a:pPr>
            <a:endParaRPr lang="en-US" dirty="0"/>
          </a:p>
          <a:p>
            <a:pPr>
              <a:buFont typeface="Arial" panose="020B0604020202020204" pitchFamily="34" charset="0"/>
              <a:buChar char="•"/>
            </a:pPr>
            <a:r>
              <a:rPr lang="en-US" dirty="0"/>
              <a:t>By using an electronic frequency counter, one can easily determine if the output from the audiometer corresponds to the nominal frequency. </a:t>
            </a:r>
            <a:endParaRPr lang="en-IN" dirty="0"/>
          </a:p>
        </p:txBody>
      </p:sp>
      <p:pic>
        <p:nvPicPr>
          <p:cNvPr id="5" name="Picture 4">
            <a:extLst>
              <a:ext uri="{FF2B5EF4-FFF2-40B4-BE49-F238E27FC236}">
                <a16:creationId xmlns:a16="http://schemas.microsoft.com/office/drawing/2014/main" xmlns="" id="{52E856DE-BB87-4071-A254-E35C69825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386" y="1845734"/>
            <a:ext cx="4687614" cy="4334349"/>
          </a:xfrm>
          <a:prstGeom prst="rect">
            <a:avLst/>
          </a:prstGeom>
        </p:spPr>
      </p:pic>
    </p:spTree>
    <p:extLst>
      <p:ext uri="{BB962C8B-B14F-4D97-AF65-F5344CB8AC3E}">
        <p14:creationId xmlns:p14="http://schemas.microsoft.com/office/powerpoint/2010/main" val="1974193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528B6-4155-4968-8723-0C47D816CBC6}"/>
              </a:ext>
            </a:extLst>
          </p:cNvPr>
          <p:cNvSpPr>
            <a:spLocks noGrp="1"/>
          </p:cNvSpPr>
          <p:nvPr>
            <p:ph type="title"/>
          </p:nvPr>
        </p:nvSpPr>
        <p:spPr>
          <a:xfrm>
            <a:off x="1097280" y="286604"/>
            <a:ext cx="10058400" cy="1027190"/>
          </a:xfrm>
        </p:spPr>
        <p:txBody>
          <a:bodyPr/>
          <a:lstStyle/>
          <a:p>
            <a:pPr algn="ctr"/>
            <a:r>
              <a:rPr lang="en-IN" dirty="0">
                <a:latin typeface="Baskerville Old Face" panose="02020602080505020303" pitchFamily="18" charset="0"/>
              </a:rPr>
              <a:t>CONT…</a:t>
            </a:r>
          </a:p>
        </p:txBody>
      </p:sp>
      <p:sp>
        <p:nvSpPr>
          <p:cNvPr id="3" name="Content Placeholder 2">
            <a:extLst>
              <a:ext uri="{FF2B5EF4-FFF2-40B4-BE49-F238E27FC236}">
                <a16:creationId xmlns:a16="http://schemas.microsoft.com/office/drawing/2014/main" xmlns="" id="{0AAD1BD3-580D-47DA-93E3-DBD8A5EF3C38}"/>
              </a:ext>
            </a:extLst>
          </p:cNvPr>
          <p:cNvSpPr>
            <a:spLocks noGrp="1"/>
          </p:cNvSpPr>
          <p:nvPr>
            <p:ph idx="1"/>
          </p:nvPr>
        </p:nvSpPr>
        <p:spPr/>
        <p:txBody>
          <a:bodyPr/>
          <a:lstStyle/>
          <a:p>
            <a:pPr>
              <a:buFont typeface="Arial" panose="020B0604020202020204" pitchFamily="34" charset="0"/>
              <a:buChar char="•"/>
            </a:pPr>
            <a:r>
              <a:rPr lang="en-US" dirty="0"/>
              <a:t>The standard for audiometers allows a tolerance of ±1% of the indicated frequency value for Type 1 and 2 audiometers; ±2% for Type 3 and 4 audiometers.</a:t>
            </a:r>
          </a:p>
          <a:p>
            <a:pPr>
              <a:buFont typeface="Arial" panose="020B0604020202020204" pitchFamily="34" charset="0"/>
              <a:buChar char="•"/>
            </a:pPr>
            <a:endParaRPr lang="en-US" dirty="0"/>
          </a:p>
          <a:p>
            <a:pPr>
              <a:buFont typeface="Arial" panose="020B0604020202020204" pitchFamily="34" charset="0"/>
              <a:buChar char="•"/>
            </a:pPr>
            <a:r>
              <a:rPr lang="en-US" dirty="0"/>
              <a:t> For example, if the audiometer dial reads 1,000 Hz, then the actual output must be between 990 and 1,010 Hz for a standard diagnostic Type 1 audiometer.</a:t>
            </a:r>
          </a:p>
          <a:p>
            <a:pPr>
              <a:buFont typeface="Arial" panose="020B0604020202020204" pitchFamily="34" charset="0"/>
              <a:buChar char="•"/>
            </a:pPr>
            <a:endParaRPr lang="en-US" dirty="0"/>
          </a:p>
          <a:p>
            <a:pPr>
              <a:buFont typeface="Arial" panose="020B0604020202020204" pitchFamily="34" charset="0"/>
              <a:buChar char="•"/>
            </a:pPr>
            <a:r>
              <a:rPr lang="en-US" dirty="0"/>
              <a:t>Frequency should be checked on initial receipt of the audiometer and at yearly intervals thereafter. Nevertheless, it is appropriate to listen to the audiometer each day to judge whether the frequencies are maintaining reasonably good accuracy.</a:t>
            </a:r>
          </a:p>
        </p:txBody>
      </p:sp>
    </p:spTree>
    <p:extLst>
      <p:ext uri="{BB962C8B-B14F-4D97-AF65-F5344CB8AC3E}">
        <p14:creationId xmlns:p14="http://schemas.microsoft.com/office/powerpoint/2010/main" val="3867341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EFCA19-2D00-4B8B-B450-A96B1DB8C488}"/>
              </a:ext>
            </a:extLst>
          </p:cNvPr>
          <p:cNvSpPr>
            <a:spLocks noGrp="1"/>
          </p:cNvSpPr>
          <p:nvPr>
            <p:ph type="title"/>
          </p:nvPr>
        </p:nvSpPr>
        <p:spPr>
          <a:xfrm>
            <a:off x="1097280" y="286604"/>
            <a:ext cx="10058400" cy="964128"/>
          </a:xfrm>
        </p:spPr>
        <p:txBody>
          <a:bodyPr/>
          <a:lstStyle/>
          <a:p>
            <a:pPr algn="ctr"/>
            <a:r>
              <a:rPr lang="en-IN" dirty="0">
                <a:latin typeface="Baskerville Old Face" panose="02020602080505020303" pitchFamily="18" charset="0"/>
              </a:rPr>
              <a:t>RISE-FALL TIME</a:t>
            </a:r>
          </a:p>
        </p:txBody>
      </p:sp>
      <p:sp>
        <p:nvSpPr>
          <p:cNvPr id="3" name="Content Placeholder 2">
            <a:extLst>
              <a:ext uri="{FF2B5EF4-FFF2-40B4-BE49-F238E27FC236}">
                <a16:creationId xmlns:a16="http://schemas.microsoft.com/office/drawing/2014/main" xmlns="" id="{448B2177-4124-40C7-888C-BE9F31BEF4E9}"/>
              </a:ext>
            </a:extLst>
          </p:cNvPr>
          <p:cNvSpPr>
            <a:spLocks noGrp="1"/>
          </p:cNvSpPr>
          <p:nvPr>
            <p:ph idx="1"/>
          </p:nvPr>
        </p:nvSpPr>
        <p:spPr>
          <a:xfrm>
            <a:off x="4435037" y="1845733"/>
            <a:ext cx="6720643" cy="4470983"/>
          </a:xfrm>
        </p:spPr>
        <p:txBody>
          <a:bodyPr>
            <a:normAutofit lnSpcReduction="10000"/>
          </a:bodyPr>
          <a:lstStyle/>
          <a:p>
            <a:pPr>
              <a:buFont typeface="Arial" panose="020B0604020202020204" pitchFamily="34" charset="0"/>
              <a:buChar char="•"/>
            </a:pPr>
            <a:r>
              <a:rPr lang="en-US" dirty="0"/>
              <a:t>The rise–fall time of the tone is a basic parameter of the audiometer, which may be checked by taking the output directly from the audiometer and routing it into a digital or storage oscilloscope. </a:t>
            </a:r>
          </a:p>
          <a:p>
            <a:pPr>
              <a:buFont typeface="Arial" panose="020B0604020202020204" pitchFamily="34" charset="0"/>
              <a:buChar char="•"/>
            </a:pPr>
            <a:endParaRPr lang="en-US" dirty="0"/>
          </a:p>
          <a:p>
            <a:pPr>
              <a:buFont typeface="Arial" panose="020B0604020202020204" pitchFamily="34" charset="0"/>
              <a:buChar char="•"/>
            </a:pPr>
            <a:r>
              <a:rPr lang="en-US" dirty="0"/>
              <a:t> When gating the signal on, rise time is the length of time it takes for the signal to increase from 20 to 1 dB (10% to 90%) of its ﬁnal steady-state value. </a:t>
            </a:r>
          </a:p>
          <a:p>
            <a:pPr>
              <a:buFont typeface="Arial" panose="020B0604020202020204" pitchFamily="34" charset="0"/>
              <a:buChar char="•"/>
            </a:pPr>
            <a:endParaRPr lang="en-US" dirty="0"/>
          </a:p>
          <a:p>
            <a:pPr>
              <a:buFont typeface="Arial" panose="020B0604020202020204" pitchFamily="34" charset="0"/>
              <a:buChar char="•"/>
            </a:pPr>
            <a:r>
              <a:rPr lang="en-US" dirty="0"/>
              <a:t>The fall time is the  length of time between 1 and 20 dB (90% to 10%) relative to its steady-state value. This is usually checked at a hearing level of 60 dB HL or less. ANSI S3.6-2010 speciﬁes a rise time as well as a fall time of not less than 20 m/s and not more than 200 m/s.  </a:t>
            </a:r>
          </a:p>
        </p:txBody>
      </p:sp>
      <p:pic>
        <p:nvPicPr>
          <p:cNvPr id="5" name="Picture 4">
            <a:extLst>
              <a:ext uri="{FF2B5EF4-FFF2-40B4-BE49-F238E27FC236}">
                <a16:creationId xmlns:a16="http://schemas.microsoft.com/office/drawing/2014/main" xmlns="" id="{75115D8D-13A8-4F98-8DD5-850F708BB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69" y="2000340"/>
            <a:ext cx="4161768" cy="4161768"/>
          </a:xfrm>
          <a:prstGeom prst="rect">
            <a:avLst/>
          </a:prstGeom>
        </p:spPr>
      </p:pic>
    </p:spTree>
    <p:extLst>
      <p:ext uri="{BB962C8B-B14F-4D97-AF65-F5344CB8AC3E}">
        <p14:creationId xmlns:p14="http://schemas.microsoft.com/office/powerpoint/2010/main" val="351202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51F18-2E16-4EB6-BDE2-1F1686019156}"/>
              </a:ext>
            </a:extLst>
          </p:cNvPr>
          <p:cNvSpPr>
            <a:spLocks noGrp="1"/>
          </p:cNvSpPr>
          <p:nvPr>
            <p:ph type="title"/>
          </p:nvPr>
        </p:nvSpPr>
        <p:spPr>
          <a:xfrm>
            <a:off x="1097280" y="286604"/>
            <a:ext cx="10058400" cy="974638"/>
          </a:xfrm>
        </p:spPr>
        <p:txBody>
          <a:bodyPr/>
          <a:lstStyle/>
          <a:p>
            <a:pPr algn="ctr"/>
            <a:r>
              <a:rPr lang="en-IN" dirty="0">
                <a:latin typeface="Baskerville Old Face" panose="02020602080505020303" pitchFamily="18" charset="0"/>
              </a:rPr>
              <a:t>LINEARITY CHECK</a:t>
            </a:r>
          </a:p>
        </p:txBody>
      </p:sp>
      <p:sp>
        <p:nvSpPr>
          <p:cNvPr id="3" name="Content Placeholder 2">
            <a:extLst>
              <a:ext uri="{FF2B5EF4-FFF2-40B4-BE49-F238E27FC236}">
                <a16:creationId xmlns:a16="http://schemas.microsoft.com/office/drawing/2014/main" xmlns="" id="{265CF602-8D63-4197-9364-53220F10B786}"/>
              </a:ext>
            </a:extLst>
          </p:cNvPr>
          <p:cNvSpPr>
            <a:spLocks noGrp="1"/>
          </p:cNvSpPr>
          <p:nvPr>
            <p:ph idx="1"/>
          </p:nvPr>
        </p:nvSpPr>
        <p:spPr/>
        <p:txBody>
          <a:bodyPr/>
          <a:lstStyle/>
          <a:p>
            <a:pPr>
              <a:buFont typeface="Arial" panose="020B0604020202020204" pitchFamily="34" charset="0"/>
              <a:buChar char="•"/>
            </a:pPr>
            <a:r>
              <a:rPr lang="en-US" dirty="0"/>
              <a:t>Attenuator linearity (the hearing level dial) may be checked electrically, directly from the audiometer, or acoustically through its transducer (earphone or bone vibrator). </a:t>
            </a:r>
          </a:p>
          <a:p>
            <a:pPr>
              <a:buFont typeface="Arial" panose="020B0604020202020204" pitchFamily="34" charset="0"/>
              <a:buChar char="•"/>
            </a:pPr>
            <a:endParaRPr lang="en-US" dirty="0"/>
          </a:p>
          <a:p>
            <a:pPr>
              <a:buFont typeface="Arial" panose="020B0604020202020204" pitchFamily="34" charset="0"/>
              <a:buChar char="•"/>
            </a:pPr>
            <a:r>
              <a:rPr lang="en-US" dirty="0"/>
              <a:t> If measurements are to be made electrically, the earphone should remain in the circuit and the voltage should be measured in parallel to the earphone, or a dummy load that approximates the earphone impedance should replace the transducer. </a:t>
            </a:r>
          </a:p>
          <a:p>
            <a:pPr>
              <a:buFont typeface="Arial" panose="020B0604020202020204" pitchFamily="34" charset="0"/>
              <a:buChar char="•"/>
            </a:pPr>
            <a:endParaRPr lang="en-US" dirty="0"/>
          </a:p>
          <a:p>
            <a:pPr>
              <a:buFont typeface="Arial" panose="020B0604020202020204" pitchFamily="34" charset="0"/>
              <a:buChar char="•"/>
            </a:pPr>
            <a:r>
              <a:rPr lang="en-US" dirty="0"/>
              <a:t> To check linearity, the audiometer should be turned to its maximum output and then attenuated in 5-dB steps until the output can no longer be read. Each attenuator on the audiometer should be checked separately.</a:t>
            </a:r>
            <a:endParaRPr lang="en-IN" dirty="0"/>
          </a:p>
        </p:txBody>
      </p:sp>
    </p:spTree>
    <p:extLst>
      <p:ext uri="{BB962C8B-B14F-4D97-AF65-F5344CB8AC3E}">
        <p14:creationId xmlns:p14="http://schemas.microsoft.com/office/powerpoint/2010/main" val="4017611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B8C1C-A54F-420B-B5DD-B65511B69D0C}"/>
              </a:ext>
            </a:extLst>
          </p:cNvPr>
          <p:cNvSpPr>
            <a:spLocks noGrp="1"/>
          </p:cNvSpPr>
          <p:nvPr>
            <p:ph type="title"/>
          </p:nvPr>
        </p:nvSpPr>
        <p:spPr>
          <a:xfrm>
            <a:off x="1097280" y="286603"/>
            <a:ext cx="10058400" cy="995659"/>
          </a:xfrm>
        </p:spPr>
        <p:txBody>
          <a:bodyPr/>
          <a:lstStyle/>
          <a:p>
            <a:pPr algn="ctr"/>
            <a:r>
              <a:rPr lang="en-IN" dirty="0">
                <a:latin typeface="Baskerville Old Face" panose="02020602080505020303" pitchFamily="18" charset="0"/>
              </a:rPr>
              <a:t>CONT…</a:t>
            </a:r>
          </a:p>
        </p:txBody>
      </p:sp>
      <p:sp>
        <p:nvSpPr>
          <p:cNvPr id="3" name="Content Placeholder 2">
            <a:extLst>
              <a:ext uri="{FF2B5EF4-FFF2-40B4-BE49-F238E27FC236}">
                <a16:creationId xmlns:a16="http://schemas.microsoft.com/office/drawing/2014/main" xmlns="" id="{908D2F96-8C5A-4F57-A8D0-7271F9B3AF52}"/>
              </a:ext>
            </a:extLst>
          </p:cNvPr>
          <p:cNvSpPr>
            <a:spLocks noGrp="1"/>
          </p:cNvSpPr>
          <p:nvPr>
            <p:ph idx="1"/>
          </p:nvPr>
        </p:nvSpPr>
        <p:spPr/>
        <p:txBody>
          <a:bodyPr/>
          <a:lstStyle/>
          <a:p>
            <a:pPr>
              <a:buFont typeface="Arial" panose="020B0604020202020204" pitchFamily="34" charset="0"/>
              <a:buChar char="•"/>
            </a:pPr>
            <a:r>
              <a:rPr lang="en-US" dirty="0"/>
              <a:t> To meet the ANSI  standard, the attenuator should be linear within 0.3 of the interval step or by 1 dB, whichever is smaller.</a:t>
            </a:r>
          </a:p>
          <a:p>
            <a:pPr>
              <a:buFont typeface="Arial" panose="020B0604020202020204" pitchFamily="34" charset="0"/>
              <a:buChar char="•"/>
            </a:pPr>
            <a:endParaRPr lang="en-US" dirty="0"/>
          </a:p>
          <a:p>
            <a:pPr>
              <a:buFont typeface="Arial" panose="020B0604020202020204" pitchFamily="34" charset="0"/>
              <a:buChar char="•"/>
            </a:pPr>
            <a:r>
              <a:rPr lang="en-US" dirty="0"/>
              <a:t> That is, if you change the level in 5-dB steps, the audiometer must attenuate between 4 and 6 dB per step. If the attenuation step is 2 dB, then the reading should be between 1.4 and 2.6 dB per step (0.3 × 2 dB = 0.6 dB, which is less than 1 dB). </a:t>
            </a:r>
          </a:p>
          <a:p>
            <a:pPr>
              <a:buFont typeface="Arial" panose="020B0604020202020204" pitchFamily="34" charset="0"/>
              <a:buChar char="•"/>
            </a:pPr>
            <a:endParaRPr lang="en-US" dirty="0"/>
          </a:p>
          <a:p>
            <a:pPr>
              <a:buFont typeface="Arial" panose="020B0604020202020204" pitchFamily="34" charset="0"/>
              <a:buChar char="•"/>
            </a:pPr>
            <a:r>
              <a:rPr lang="en-US" dirty="0"/>
              <a:t> If the audiometer attenuates in 1 or 2 dB steps, then these smaller attenuation steps should be checked if they are used clinically</a:t>
            </a:r>
            <a:endParaRPr lang="en-IN" dirty="0"/>
          </a:p>
        </p:txBody>
      </p:sp>
    </p:spTree>
    <p:extLst>
      <p:ext uri="{BB962C8B-B14F-4D97-AF65-F5344CB8AC3E}">
        <p14:creationId xmlns:p14="http://schemas.microsoft.com/office/powerpoint/2010/main" val="395929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000AA66-2F3B-47BE-8056-3FCBD1E673AC}"/>
              </a:ext>
            </a:extLst>
          </p:cNvPr>
          <p:cNvSpPr txBox="1"/>
          <p:nvPr/>
        </p:nvSpPr>
        <p:spPr>
          <a:xfrm>
            <a:off x="2617076" y="1905506"/>
            <a:ext cx="6957848" cy="3046988"/>
          </a:xfrm>
          <a:prstGeom prst="rect">
            <a:avLst/>
          </a:prstGeom>
          <a:noFill/>
        </p:spPr>
        <p:txBody>
          <a:bodyPr wrap="square" rtlCol="0">
            <a:spAutoFit/>
          </a:bodyPr>
          <a:lstStyle/>
          <a:p>
            <a:pPr algn="ctr"/>
            <a:r>
              <a:rPr lang="en-IN" sz="9600" dirty="0">
                <a:latin typeface="Baskerville Old Face" panose="02020602080505020303" pitchFamily="18" charset="0"/>
              </a:rPr>
              <a:t>THANK YOU</a:t>
            </a:r>
          </a:p>
        </p:txBody>
      </p:sp>
    </p:spTree>
    <p:extLst>
      <p:ext uri="{BB962C8B-B14F-4D97-AF65-F5344CB8AC3E}">
        <p14:creationId xmlns:p14="http://schemas.microsoft.com/office/powerpoint/2010/main" val="221054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88501F-12E7-466A-97E6-E6C731D502AB}"/>
              </a:ext>
            </a:extLst>
          </p:cNvPr>
          <p:cNvSpPr>
            <a:spLocks noGrp="1"/>
          </p:cNvSpPr>
          <p:nvPr>
            <p:ph type="title"/>
          </p:nvPr>
        </p:nvSpPr>
        <p:spPr>
          <a:xfrm>
            <a:off x="1097280" y="0"/>
            <a:ext cx="10058400" cy="1692166"/>
          </a:xfrm>
        </p:spPr>
        <p:txBody>
          <a:bodyPr>
            <a:normAutofit/>
          </a:bodyPr>
          <a:lstStyle/>
          <a:p>
            <a:pPr algn="ctr"/>
            <a:r>
              <a:rPr lang="en-IN" dirty="0">
                <a:latin typeface="Baskerville Old Face" panose="02020602080505020303" pitchFamily="18" charset="0"/>
              </a:rPr>
              <a:t>INTRODUCTION</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D3E79C7D-87CA-4A89-B99C-9071B8D0E327}"/>
              </a:ext>
            </a:extLst>
          </p:cNvPr>
          <p:cNvSpPr>
            <a:spLocks noGrp="1"/>
          </p:cNvSpPr>
          <p:nvPr>
            <p:ph idx="1"/>
          </p:nvPr>
        </p:nvSpPr>
        <p:spPr>
          <a:xfrm>
            <a:off x="1097280" y="1807778"/>
            <a:ext cx="10058400" cy="4061315"/>
          </a:xfrm>
        </p:spPr>
        <p:txBody>
          <a:bodyPr/>
          <a:lstStyle/>
          <a:p>
            <a:pPr>
              <a:buFont typeface="Arial" panose="020B0604020202020204" pitchFamily="34" charset="0"/>
              <a:buChar char="•"/>
            </a:pPr>
            <a:r>
              <a:rPr lang="en-IN" dirty="0"/>
              <a:t>There are certain standards that audiometric instruments need to meet. These standards are set by</a:t>
            </a:r>
            <a:r>
              <a:rPr lang="en-IN" i="1" dirty="0"/>
              <a:t> AMERICAN NATIONAL STANDARD INSTITUTE (ANSI).</a:t>
            </a:r>
          </a:p>
          <a:p>
            <a:pPr>
              <a:buFont typeface="Arial" panose="020B0604020202020204" pitchFamily="34" charset="0"/>
              <a:buChar char="•"/>
            </a:pPr>
            <a:endParaRPr lang="en-IN" i="1" dirty="0"/>
          </a:p>
          <a:p>
            <a:pPr>
              <a:buFont typeface="Arial" panose="020B0604020202020204" pitchFamily="34" charset="0"/>
              <a:buChar char="•"/>
            </a:pPr>
            <a:r>
              <a:rPr lang="en-US" i="1" dirty="0"/>
              <a:t>CALIBRATION</a:t>
            </a:r>
            <a:r>
              <a:rPr lang="en-US" dirty="0"/>
              <a:t> is the process of making sure that an instrument is really doing what it is supposed to be doing.</a:t>
            </a:r>
          </a:p>
          <a:p>
            <a:pPr>
              <a:buFont typeface="Arial" panose="020B0604020202020204" pitchFamily="34" charset="0"/>
              <a:buChar char="•"/>
            </a:pPr>
            <a:endParaRPr lang="en-US" dirty="0"/>
          </a:p>
          <a:p>
            <a:pPr>
              <a:buFont typeface="Arial" panose="020B0604020202020204" pitchFamily="34" charset="0"/>
              <a:buChar char="•"/>
            </a:pPr>
            <a:r>
              <a:rPr lang="en-US" dirty="0"/>
              <a:t>To better understand the procedures for checking calibration, one must ﬁrst understand the parameters that need to be checked, as well as the equipment used to perform these calibration checks. </a:t>
            </a:r>
            <a:endParaRPr lang="en-IN" dirty="0"/>
          </a:p>
        </p:txBody>
      </p:sp>
    </p:spTree>
    <p:extLst>
      <p:ext uri="{BB962C8B-B14F-4D97-AF65-F5344CB8AC3E}">
        <p14:creationId xmlns:p14="http://schemas.microsoft.com/office/powerpoint/2010/main" val="166616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E3B363-C2E7-4113-9685-1B64F81BB387}"/>
              </a:ext>
            </a:extLst>
          </p:cNvPr>
          <p:cNvSpPr>
            <a:spLocks noGrp="1"/>
          </p:cNvSpPr>
          <p:nvPr>
            <p:ph type="title"/>
          </p:nvPr>
        </p:nvSpPr>
        <p:spPr/>
        <p:txBody>
          <a:bodyPr/>
          <a:lstStyle/>
          <a:p>
            <a:pPr algn="ctr"/>
            <a:r>
              <a:rPr lang="en-IN" dirty="0">
                <a:latin typeface="Baskerville Old Face" panose="02020602080505020303" pitchFamily="18" charset="0"/>
              </a:rPr>
              <a:t>DAILY LISTENING AND SUBJECTIVE CALIBRATION</a:t>
            </a:r>
          </a:p>
        </p:txBody>
      </p:sp>
      <p:sp>
        <p:nvSpPr>
          <p:cNvPr id="3" name="Content Placeholder 2">
            <a:extLst>
              <a:ext uri="{FF2B5EF4-FFF2-40B4-BE49-F238E27FC236}">
                <a16:creationId xmlns:a16="http://schemas.microsoft.com/office/drawing/2014/main" xmlns="" id="{87F14545-FCEC-40A3-B1B6-DDCE00376549}"/>
              </a:ext>
            </a:extLst>
          </p:cNvPr>
          <p:cNvSpPr>
            <a:spLocks noGrp="1"/>
          </p:cNvSpPr>
          <p:nvPr>
            <p:ph idx="1"/>
          </p:nvPr>
        </p:nvSpPr>
        <p:spPr>
          <a:xfrm>
            <a:off x="1097280" y="1870840"/>
            <a:ext cx="10058400" cy="3998253"/>
          </a:xfrm>
        </p:spPr>
        <p:txBody>
          <a:bodyPr/>
          <a:lstStyle/>
          <a:p>
            <a:pPr>
              <a:buFont typeface="Arial" panose="020B0604020202020204" pitchFamily="34" charset="0"/>
              <a:buChar char="•"/>
            </a:pPr>
            <a:r>
              <a:rPr lang="en-US" dirty="0"/>
              <a:t> For pure tone and speech audiometers, the three parameters are (1) frequency, (2) level (sound pressure level [SPL] or force level or [FL]), and (3) time. These parameters apply whether one is using a portable audiometer, a standard diagnostic audiometer, or a computer-based audiometric system. </a:t>
            </a:r>
          </a:p>
          <a:p>
            <a:pPr>
              <a:buFont typeface="Arial" panose="020B0604020202020204" pitchFamily="34" charset="0"/>
              <a:buChar char="•"/>
            </a:pPr>
            <a:endParaRPr lang="en-US" dirty="0"/>
          </a:p>
          <a:p>
            <a:pPr>
              <a:buFont typeface="Arial" panose="020B0604020202020204" pitchFamily="34" charset="0"/>
              <a:buChar char="•"/>
            </a:pPr>
            <a:r>
              <a:rPr lang="en-US" dirty="0"/>
              <a:t>Some organizations, such as ASHA and OSHA (Occupational Safety and Health Administration), specify time intervals at which calibration checks should be made. </a:t>
            </a:r>
          </a:p>
          <a:p>
            <a:pPr>
              <a:buFont typeface="Arial" panose="020B0604020202020204" pitchFamily="34" charset="0"/>
              <a:buChar char="•"/>
            </a:pPr>
            <a:endParaRPr lang="en-US" dirty="0"/>
          </a:p>
          <a:p>
            <a:pPr>
              <a:buFont typeface="Arial" panose="020B0604020202020204" pitchFamily="34" charset="0"/>
              <a:buChar char="•"/>
            </a:pPr>
            <a:r>
              <a:rPr lang="en-US" dirty="0"/>
              <a:t>With current solid-state electronic circuitry, frequency, and time, parameters should be checked when the audiometer is ﬁrst acquired and at yearly intervals thereafter. </a:t>
            </a:r>
            <a:endParaRPr lang="en-IN" dirty="0"/>
          </a:p>
        </p:txBody>
      </p:sp>
    </p:spTree>
    <p:extLst>
      <p:ext uri="{BB962C8B-B14F-4D97-AF65-F5344CB8AC3E}">
        <p14:creationId xmlns:p14="http://schemas.microsoft.com/office/powerpoint/2010/main" val="120421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FF45B-054F-449C-AF4F-751F8D5485B6}"/>
              </a:ext>
            </a:extLst>
          </p:cNvPr>
          <p:cNvSpPr>
            <a:spLocks noGrp="1"/>
          </p:cNvSpPr>
          <p:nvPr>
            <p:ph type="title"/>
          </p:nvPr>
        </p:nvSpPr>
        <p:spPr>
          <a:xfrm>
            <a:off x="1097280" y="286603"/>
            <a:ext cx="10058400" cy="1048211"/>
          </a:xfrm>
        </p:spPr>
        <p:txBody>
          <a:bodyPr/>
          <a:lstStyle/>
          <a:p>
            <a:pPr algn="ctr"/>
            <a:r>
              <a:rPr lang="en-IN" dirty="0">
                <a:latin typeface="Baskerville Old Face" panose="02020602080505020303" pitchFamily="18" charset="0"/>
              </a:rPr>
              <a:t>CONT..</a:t>
            </a:r>
          </a:p>
        </p:txBody>
      </p:sp>
      <p:sp>
        <p:nvSpPr>
          <p:cNvPr id="3" name="Content Placeholder 2">
            <a:extLst>
              <a:ext uri="{FF2B5EF4-FFF2-40B4-BE49-F238E27FC236}">
                <a16:creationId xmlns:a16="http://schemas.microsoft.com/office/drawing/2014/main" xmlns="" id="{F3BB1120-11D7-4C1A-933E-BF9A00431EFC}"/>
              </a:ext>
            </a:extLst>
          </p:cNvPr>
          <p:cNvSpPr>
            <a:spLocks noGrp="1"/>
          </p:cNvSpPr>
          <p:nvPr>
            <p:ph idx="1"/>
          </p:nvPr>
        </p:nvSpPr>
        <p:spPr/>
        <p:txBody>
          <a:bodyPr/>
          <a:lstStyle/>
          <a:p>
            <a:pPr>
              <a:buFont typeface="Arial" panose="020B0604020202020204" pitchFamily="34" charset="0"/>
              <a:buChar char="•"/>
            </a:pPr>
            <a:r>
              <a:rPr lang="en-US" dirty="0"/>
              <a:t> In the early days of audiometers, checks on the reliability of the hearing level were conducted by testing a group of subjects with known normal hearing—the “psychoacoustic method.”</a:t>
            </a:r>
          </a:p>
          <a:p>
            <a:pPr>
              <a:buFont typeface="Arial" panose="020B0604020202020204" pitchFamily="34" charset="0"/>
              <a:buChar char="•"/>
            </a:pPr>
            <a:endParaRPr lang="en-US" dirty="0"/>
          </a:p>
          <a:p>
            <a:pPr>
              <a:buFont typeface="Arial" panose="020B0604020202020204" pitchFamily="34" charset="0"/>
              <a:buChar char="•"/>
            </a:pPr>
            <a:r>
              <a:rPr lang="en-US" dirty="0"/>
              <a:t> This is done by taking the median of the threshold findings and posting a correction chart on the audiometer to remind the audiologist to correct any readings obtained on a patient by the number of decibels the audiometer had drifted out of calibration. </a:t>
            </a:r>
          </a:p>
          <a:p>
            <a:pPr>
              <a:buFont typeface="Arial" panose="020B0604020202020204" pitchFamily="34" charset="0"/>
              <a:buChar char="•"/>
            </a:pPr>
            <a:endParaRPr lang="en-US" dirty="0"/>
          </a:p>
          <a:p>
            <a:pPr>
              <a:buFont typeface="Arial" panose="020B0604020202020204" pitchFamily="34" charset="0"/>
              <a:buChar char="•"/>
            </a:pPr>
            <a:r>
              <a:rPr lang="en-US" dirty="0"/>
              <a:t>If daily listening checks are strictly enforced, transducers should be veriﬁed at least annually, unless there is reason to suspect that the output has changed. </a:t>
            </a:r>
          </a:p>
          <a:p>
            <a:pPr>
              <a:buFont typeface="Arial" panose="020B0604020202020204" pitchFamily="34" charset="0"/>
              <a:buChar char="•"/>
            </a:pPr>
            <a:endParaRPr lang="en-IN" dirty="0"/>
          </a:p>
        </p:txBody>
      </p:sp>
    </p:spTree>
    <p:extLst>
      <p:ext uri="{BB962C8B-B14F-4D97-AF65-F5344CB8AC3E}">
        <p14:creationId xmlns:p14="http://schemas.microsoft.com/office/powerpoint/2010/main" val="290830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B005F-0A92-47F2-A9FF-5DA197E92F1B}"/>
              </a:ext>
            </a:extLst>
          </p:cNvPr>
          <p:cNvSpPr>
            <a:spLocks noGrp="1"/>
          </p:cNvSpPr>
          <p:nvPr>
            <p:ph type="title"/>
          </p:nvPr>
        </p:nvSpPr>
        <p:spPr>
          <a:xfrm>
            <a:off x="1097280" y="286603"/>
            <a:ext cx="10058400" cy="1111273"/>
          </a:xfrm>
        </p:spPr>
        <p:txBody>
          <a:bodyPr/>
          <a:lstStyle/>
          <a:p>
            <a:pPr algn="ctr"/>
            <a:r>
              <a:rPr lang="en-IN" dirty="0">
                <a:latin typeface="Baskerville Old Face" panose="02020602080505020303" pitchFamily="18" charset="0"/>
              </a:rPr>
              <a:t>AIR CONDUCTION CALIBRATION</a:t>
            </a:r>
          </a:p>
        </p:txBody>
      </p:sp>
      <p:sp>
        <p:nvSpPr>
          <p:cNvPr id="3" name="Content Placeholder 2">
            <a:extLst>
              <a:ext uri="{FF2B5EF4-FFF2-40B4-BE49-F238E27FC236}">
                <a16:creationId xmlns:a16="http://schemas.microsoft.com/office/drawing/2014/main" xmlns="" id="{802DAAA5-EF51-47C2-BCD1-EA4924FD734A}"/>
              </a:ext>
            </a:extLst>
          </p:cNvPr>
          <p:cNvSpPr>
            <a:spLocks noGrp="1"/>
          </p:cNvSpPr>
          <p:nvPr>
            <p:ph idx="1"/>
          </p:nvPr>
        </p:nvSpPr>
        <p:spPr>
          <a:xfrm>
            <a:off x="4445876" y="1845734"/>
            <a:ext cx="6709804" cy="4023360"/>
          </a:xfrm>
        </p:spPr>
        <p:txBody>
          <a:bodyPr>
            <a:normAutofit lnSpcReduction="10000"/>
          </a:bodyPr>
          <a:lstStyle/>
          <a:p>
            <a:pPr>
              <a:buFont typeface="Arial" panose="020B0604020202020204" pitchFamily="34" charset="0"/>
              <a:buChar char="•"/>
            </a:pPr>
            <a:r>
              <a:rPr lang="en-US" dirty="0"/>
              <a:t>Air-conduction calibration involves measuring the sounds produced by the earphones, and is done separately for each earphone.</a:t>
            </a:r>
          </a:p>
          <a:p>
            <a:pPr>
              <a:buFont typeface="Arial" panose="020B0604020202020204" pitchFamily="34" charset="0"/>
              <a:buChar char="•"/>
            </a:pPr>
            <a:endParaRPr lang="en-US" dirty="0"/>
          </a:p>
          <a:p>
            <a:pPr>
              <a:buFont typeface="Arial" panose="020B0604020202020204" pitchFamily="34" charset="0"/>
              <a:buChar char="•"/>
            </a:pPr>
            <a:r>
              <a:rPr lang="en-US" dirty="0"/>
              <a:t>The earphone is placed on an NBS-9A coupler, which is a metal cavity having a volume of 6 cc. This coupler is used because it roughly approximates the acoustical characteristics of the ear, and is often called a 6-cc coupler or an artificial ear. </a:t>
            </a:r>
          </a:p>
          <a:p>
            <a:pPr>
              <a:buFont typeface="Arial" panose="020B0604020202020204" pitchFamily="34" charset="0"/>
              <a:buChar char="•"/>
            </a:pPr>
            <a:endParaRPr lang="en-US" dirty="0"/>
          </a:p>
          <a:p>
            <a:pPr>
              <a:buFont typeface="Arial" panose="020B0604020202020204" pitchFamily="34" charset="0"/>
              <a:buChar char="•"/>
            </a:pPr>
            <a:r>
              <a:rPr lang="en-US" dirty="0"/>
              <a:t> A high-quality microphone is located at the bottom of the coupler. The microphone is connected to the audiometer calibrator or sound level meter, which measures the actual sound pressure level being produced by the earphone. </a:t>
            </a:r>
          </a:p>
          <a:p>
            <a:pPr>
              <a:buFont typeface="Arial" panose="020B0604020202020204" pitchFamily="34" charset="0"/>
              <a:buChar char="•"/>
            </a:pPr>
            <a:endParaRPr lang="en-IN" dirty="0"/>
          </a:p>
        </p:txBody>
      </p:sp>
      <p:pic>
        <p:nvPicPr>
          <p:cNvPr id="5" name="Picture 4">
            <a:extLst>
              <a:ext uri="{FF2B5EF4-FFF2-40B4-BE49-F238E27FC236}">
                <a16:creationId xmlns:a16="http://schemas.microsoft.com/office/drawing/2014/main" xmlns="" id="{588EFA23-2636-4416-BB1E-8A90F3262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110" y="2452687"/>
            <a:ext cx="3174124" cy="2728913"/>
          </a:xfrm>
          <a:prstGeom prst="rect">
            <a:avLst/>
          </a:prstGeom>
        </p:spPr>
      </p:pic>
    </p:spTree>
    <p:extLst>
      <p:ext uri="{BB962C8B-B14F-4D97-AF65-F5344CB8AC3E}">
        <p14:creationId xmlns:p14="http://schemas.microsoft.com/office/powerpoint/2010/main" val="330308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19CB75-77E9-4BB1-B3A4-00BA4C52B599}"/>
              </a:ext>
            </a:extLst>
          </p:cNvPr>
          <p:cNvSpPr>
            <a:spLocks noGrp="1"/>
          </p:cNvSpPr>
          <p:nvPr>
            <p:ph type="title"/>
          </p:nvPr>
        </p:nvSpPr>
        <p:spPr>
          <a:xfrm>
            <a:off x="1097280" y="286603"/>
            <a:ext cx="10058400" cy="1058721"/>
          </a:xfrm>
        </p:spPr>
        <p:txBody>
          <a:bodyPr/>
          <a:lstStyle/>
          <a:p>
            <a:pPr algn="ctr"/>
            <a:r>
              <a:rPr lang="en-IN" dirty="0">
                <a:latin typeface="Baskerville Old Face" panose="02020602080505020303" pitchFamily="18" charset="0"/>
              </a:rPr>
              <a:t>CONT…</a:t>
            </a:r>
          </a:p>
        </p:txBody>
      </p:sp>
      <p:sp>
        <p:nvSpPr>
          <p:cNvPr id="3" name="Content Placeholder 2">
            <a:extLst>
              <a:ext uri="{FF2B5EF4-FFF2-40B4-BE49-F238E27FC236}">
                <a16:creationId xmlns:a16="http://schemas.microsoft.com/office/drawing/2014/main" xmlns="" id="{3665234F-39DB-4794-A0BE-0F8F04FFBF49}"/>
              </a:ext>
            </a:extLst>
          </p:cNvPr>
          <p:cNvSpPr>
            <a:spLocks noGrp="1"/>
          </p:cNvSpPr>
          <p:nvPr>
            <p:ph idx="1"/>
          </p:nvPr>
        </p:nvSpPr>
        <p:spPr>
          <a:xfrm>
            <a:off x="1097280" y="1860330"/>
            <a:ext cx="6648844" cy="4214649"/>
          </a:xfrm>
        </p:spPr>
        <p:txBody>
          <a:bodyPr>
            <a:normAutofit/>
          </a:bodyPr>
          <a:lstStyle/>
          <a:p>
            <a:pPr>
              <a:buFont typeface="Arial" panose="020B0604020202020204" pitchFamily="34" charset="0"/>
              <a:buChar char="•"/>
            </a:pPr>
            <a:r>
              <a:rPr lang="en-US" dirty="0"/>
              <a:t>The accuracy of the sound level meter itself is often conﬁrmed using a sound level calibrator, which is a device that produces a precisely controlled signal.</a:t>
            </a:r>
          </a:p>
          <a:p>
            <a:pPr>
              <a:buFont typeface="Arial" panose="020B0604020202020204" pitchFamily="34" charset="0"/>
              <a:buChar char="•"/>
            </a:pPr>
            <a:endParaRPr lang="en-US" dirty="0"/>
          </a:p>
          <a:p>
            <a:pPr>
              <a:buFont typeface="Arial" panose="020B0604020202020204" pitchFamily="34" charset="0"/>
              <a:buChar char="•"/>
            </a:pPr>
            <a:r>
              <a:rPr lang="en-US" dirty="0"/>
              <a:t>The reference values for insert earphones are obtained using special types of 2-cc couplers or occluded ear simulators instead of the 6-cc NBS-9A coupler described for use with standard audiometric earphones. </a:t>
            </a:r>
          </a:p>
          <a:p>
            <a:pPr>
              <a:buFont typeface="Arial" panose="020B0604020202020204" pitchFamily="34" charset="0"/>
              <a:buChar char="•"/>
            </a:pPr>
            <a:endParaRPr lang="en-US" dirty="0"/>
          </a:p>
          <a:p>
            <a:pPr>
              <a:buFont typeface="Arial" panose="020B0604020202020204" pitchFamily="34" charset="0"/>
              <a:buChar char="•"/>
            </a:pPr>
            <a:r>
              <a:rPr lang="en-US" dirty="0"/>
              <a:t> Special measurement couplers are used because insert receivers are placed into the ear canal instead of being worn over the ear, and are used for many hearing aid measurements. </a:t>
            </a:r>
          </a:p>
          <a:p>
            <a:endParaRPr lang="en-US" dirty="0"/>
          </a:p>
          <a:p>
            <a:endParaRPr lang="en-IN" dirty="0"/>
          </a:p>
        </p:txBody>
      </p:sp>
      <p:pic>
        <p:nvPicPr>
          <p:cNvPr id="7" name="Picture 6">
            <a:extLst>
              <a:ext uri="{FF2B5EF4-FFF2-40B4-BE49-F238E27FC236}">
                <a16:creationId xmlns:a16="http://schemas.microsoft.com/office/drawing/2014/main" xmlns="" id="{EE2C2C83-4FA7-4276-86C7-525E9F975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256" y="2081048"/>
            <a:ext cx="2768424" cy="3788045"/>
          </a:xfrm>
          <a:prstGeom prst="rect">
            <a:avLst/>
          </a:prstGeom>
        </p:spPr>
      </p:pic>
    </p:spTree>
    <p:extLst>
      <p:ext uri="{BB962C8B-B14F-4D97-AF65-F5344CB8AC3E}">
        <p14:creationId xmlns:p14="http://schemas.microsoft.com/office/powerpoint/2010/main" val="264045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F01ED-C567-483B-BC02-81A4C5142B98}"/>
              </a:ext>
            </a:extLst>
          </p:cNvPr>
          <p:cNvSpPr>
            <a:spLocks noGrp="1"/>
          </p:cNvSpPr>
          <p:nvPr>
            <p:ph type="title"/>
          </p:nvPr>
        </p:nvSpPr>
        <p:spPr>
          <a:xfrm>
            <a:off x="1097280" y="286604"/>
            <a:ext cx="10058400" cy="953618"/>
          </a:xfrm>
        </p:spPr>
        <p:txBody>
          <a:bodyPr/>
          <a:lstStyle/>
          <a:p>
            <a:pPr algn="ctr"/>
            <a:r>
              <a:rPr lang="en-IN" dirty="0">
                <a:latin typeface="Baskerville Old Face" panose="02020602080505020303" pitchFamily="18" charset="0"/>
              </a:rPr>
              <a:t>CONT…</a:t>
            </a:r>
          </a:p>
        </p:txBody>
      </p:sp>
      <p:sp>
        <p:nvSpPr>
          <p:cNvPr id="3" name="Content Placeholder 2">
            <a:extLst>
              <a:ext uri="{FF2B5EF4-FFF2-40B4-BE49-F238E27FC236}">
                <a16:creationId xmlns:a16="http://schemas.microsoft.com/office/drawing/2014/main" xmlns="" id="{4B8190E1-5C3D-44AE-8CBB-B22772468124}"/>
              </a:ext>
            </a:extLst>
          </p:cNvPr>
          <p:cNvSpPr>
            <a:spLocks noGrp="1"/>
          </p:cNvSpPr>
          <p:nvPr>
            <p:ph idx="1"/>
          </p:nvPr>
        </p:nvSpPr>
        <p:spPr>
          <a:xfrm>
            <a:off x="1097280" y="1828801"/>
            <a:ext cx="10190830" cy="4288220"/>
          </a:xfrm>
        </p:spPr>
        <p:txBody>
          <a:bodyPr>
            <a:normAutofit/>
          </a:bodyPr>
          <a:lstStyle/>
          <a:p>
            <a:pPr>
              <a:buFont typeface="Arial" panose="020B0604020202020204" pitchFamily="34" charset="0"/>
              <a:buChar char="•"/>
            </a:pPr>
            <a:r>
              <a:rPr lang="en-US" dirty="0"/>
              <a:t>It is very simple to perform a sound level calibration check once we know the reference SPLs. The following procedure is used at each test frequency and for both earphones: </a:t>
            </a:r>
          </a:p>
          <a:p>
            <a:pPr>
              <a:buFont typeface="Arial" panose="020B0604020202020204" pitchFamily="34" charset="0"/>
              <a:buChar char="•"/>
            </a:pPr>
            <a:endParaRPr lang="en-US" dirty="0"/>
          </a:p>
          <a:p>
            <a:pPr>
              <a:buFont typeface="Arial" panose="020B0604020202020204" pitchFamily="34" charset="0"/>
              <a:buChar char="•"/>
            </a:pPr>
            <a:r>
              <a:rPr lang="en-US" dirty="0"/>
              <a:t> 1. Select the frequency.  </a:t>
            </a:r>
          </a:p>
          <a:p>
            <a:pPr>
              <a:buFont typeface="Arial" panose="020B0604020202020204" pitchFamily="34" charset="0"/>
              <a:buChar char="•"/>
            </a:pPr>
            <a:r>
              <a:rPr lang="en-US" dirty="0"/>
              <a:t>2. Set the attenuator to a convenient level, such as 70 dB HL. (We use a high level so that the intensity of the tone will be well above any noise levels in the room.</a:t>
            </a:r>
          </a:p>
          <a:p>
            <a:pPr>
              <a:buFont typeface="Arial" panose="020B0604020202020204" pitchFamily="34" charset="0"/>
              <a:buChar char="•"/>
            </a:pPr>
            <a:r>
              <a:rPr lang="en-US" dirty="0"/>
              <a:t>3. Turn on the tone.  </a:t>
            </a:r>
          </a:p>
          <a:p>
            <a:pPr>
              <a:buFont typeface="Arial" panose="020B0604020202020204" pitchFamily="34" charset="0"/>
              <a:buChar char="•"/>
            </a:pPr>
            <a:r>
              <a:rPr lang="en-US" dirty="0"/>
              <a:t>4. Read the meter on the audiometer calibrator (or sound level meter) to measure the actual sound pressure level that is produced by the earphone.</a:t>
            </a:r>
          </a:p>
          <a:p>
            <a:pPr>
              <a:buFont typeface="Arial" panose="020B0604020202020204" pitchFamily="34" charset="0"/>
              <a:buChar char="•"/>
            </a:pPr>
            <a:r>
              <a:rPr lang="en-US" dirty="0"/>
              <a:t> 5. Compare the actual sound pressure level to what it is supposed to be and Record any difference.</a:t>
            </a:r>
          </a:p>
          <a:p>
            <a:pPr>
              <a:buFont typeface="Arial" panose="020B0604020202020204" pitchFamily="34" charset="0"/>
              <a:buChar char="•"/>
            </a:pPr>
            <a:endParaRPr lang="en-IN" dirty="0"/>
          </a:p>
        </p:txBody>
      </p:sp>
    </p:spTree>
    <p:extLst>
      <p:ext uri="{BB962C8B-B14F-4D97-AF65-F5344CB8AC3E}">
        <p14:creationId xmlns:p14="http://schemas.microsoft.com/office/powerpoint/2010/main" val="36526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AB0D62-0F6D-403F-B725-388FBDB25A8E}"/>
              </a:ext>
            </a:extLst>
          </p:cNvPr>
          <p:cNvSpPr>
            <a:spLocks noGrp="1"/>
          </p:cNvSpPr>
          <p:nvPr>
            <p:ph type="title"/>
          </p:nvPr>
        </p:nvSpPr>
        <p:spPr>
          <a:xfrm>
            <a:off x="1097280" y="286604"/>
            <a:ext cx="10058400" cy="911576"/>
          </a:xfrm>
        </p:spPr>
        <p:txBody>
          <a:bodyPr/>
          <a:lstStyle/>
          <a:p>
            <a:pPr algn="ctr"/>
            <a:r>
              <a:rPr lang="en-IN" dirty="0">
                <a:latin typeface="Baskerville Old Face" panose="02020602080505020303" pitchFamily="18" charset="0"/>
              </a:rPr>
              <a:t>CONT…</a:t>
            </a:r>
          </a:p>
        </p:txBody>
      </p:sp>
      <p:pic>
        <p:nvPicPr>
          <p:cNvPr id="5" name="Content Placeholder 4">
            <a:extLst>
              <a:ext uri="{FF2B5EF4-FFF2-40B4-BE49-F238E27FC236}">
                <a16:creationId xmlns:a16="http://schemas.microsoft.com/office/drawing/2014/main" xmlns="" id="{59AB7629-58BD-4598-A195-15AE86C955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1167" y="2406870"/>
            <a:ext cx="10054513" cy="2396357"/>
          </a:xfrm>
        </p:spPr>
      </p:pic>
    </p:spTree>
    <p:extLst>
      <p:ext uri="{BB962C8B-B14F-4D97-AF65-F5344CB8AC3E}">
        <p14:creationId xmlns:p14="http://schemas.microsoft.com/office/powerpoint/2010/main" val="308586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60B0C-9CAE-4B29-B72F-B48A92B14450}"/>
              </a:ext>
            </a:extLst>
          </p:cNvPr>
          <p:cNvSpPr>
            <a:spLocks noGrp="1"/>
          </p:cNvSpPr>
          <p:nvPr>
            <p:ph type="title"/>
          </p:nvPr>
        </p:nvSpPr>
        <p:spPr>
          <a:xfrm>
            <a:off x="1097280" y="286603"/>
            <a:ext cx="10058400" cy="1289949"/>
          </a:xfrm>
        </p:spPr>
        <p:txBody>
          <a:bodyPr>
            <a:normAutofit fontScale="90000"/>
          </a:bodyPr>
          <a:lstStyle/>
          <a:p>
            <a:pPr algn="ctr"/>
            <a:r>
              <a:rPr lang="en-IN" dirty="0">
                <a:latin typeface="Baskerville Old Face" panose="02020602080505020303" pitchFamily="18" charset="0"/>
              </a:rPr>
              <a:t>BONE CONDUCTION CALIBRATION</a:t>
            </a:r>
          </a:p>
        </p:txBody>
      </p:sp>
      <p:sp>
        <p:nvSpPr>
          <p:cNvPr id="3" name="Content Placeholder 2">
            <a:extLst>
              <a:ext uri="{FF2B5EF4-FFF2-40B4-BE49-F238E27FC236}">
                <a16:creationId xmlns:a16="http://schemas.microsoft.com/office/drawing/2014/main" xmlns="" id="{5ECBF903-65C0-41FF-BFF1-43A49D9FFB67}"/>
              </a:ext>
            </a:extLst>
          </p:cNvPr>
          <p:cNvSpPr>
            <a:spLocks noGrp="1"/>
          </p:cNvSpPr>
          <p:nvPr>
            <p:ph idx="1"/>
          </p:nvPr>
        </p:nvSpPr>
        <p:spPr>
          <a:xfrm>
            <a:off x="4603530" y="1845734"/>
            <a:ext cx="6552149" cy="4439452"/>
          </a:xfrm>
        </p:spPr>
        <p:txBody>
          <a:bodyPr>
            <a:normAutofit/>
          </a:bodyPr>
          <a:lstStyle/>
          <a:p>
            <a:pPr>
              <a:buFont typeface="Arial" panose="020B0604020202020204" pitchFamily="34" charset="0"/>
              <a:buChar char="•"/>
            </a:pPr>
            <a:r>
              <a:rPr lang="en-US" dirty="0"/>
              <a:t>The bone-conduction system can be calibrated using an artificial mastoid or mechanical coupler This type of measurement is usually done by a service technician because most clinical facilities do not own their own artiﬁcial mastoids. </a:t>
            </a:r>
          </a:p>
          <a:p>
            <a:pPr>
              <a:buFont typeface="Arial" panose="020B0604020202020204" pitchFamily="34" charset="0"/>
              <a:buChar char="•"/>
            </a:pPr>
            <a:endParaRPr lang="en-US" dirty="0"/>
          </a:p>
          <a:p>
            <a:pPr>
              <a:buFont typeface="Arial" panose="020B0604020202020204" pitchFamily="34" charset="0"/>
              <a:buChar char="•"/>
            </a:pPr>
            <a:r>
              <a:rPr lang="en-US" dirty="0"/>
              <a:t>The basic concept is analogous to what is done with the earphone and artiﬁcial ear, but involves reference values in terms of the force needed to achieve 0 dB HL for bone-conduction. </a:t>
            </a:r>
          </a:p>
          <a:p>
            <a:pPr>
              <a:buFont typeface="Arial" panose="020B0604020202020204" pitchFamily="34" charset="0"/>
              <a:buChar char="•"/>
            </a:pPr>
            <a:endParaRPr lang="en-US" dirty="0"/>
          </a:p>
          <a:p>
            <a:pPr>
              <a:buFont typeface="Arial" panose="020B0604020202020204" pitchFamily="34" charset="0"/>
              <a:buChar char="•"/>
            </a:pPr>
            <a:r>
              <a:rPr lang="en-US" dirty="0"/>
              <a:t> These values are called reference equivalent threshold force levels (RETFLs) because they show the force needed to achieve 0 dB HL with bone-conduction stimulation. </a:t>
            </a:r>
            <a:endParaRPr lang="en-IN" dirty="0"/>
          </a:p>
        </p:txBody>
      </p:sp>
      <p:pic>
        <p:nvPicPr>
          <p:cNvPr id="5" name="Picture 4">
            <a:extLst>
              <a:ext uri="{FF2B5EF4-FFF2-40B4-BE49-F238E27FC236}">
                <a16:creationId xmlns:a16="http://schemas.microsoft.com/office/drawing/2014/main" xmlns="" id="{37FB28EB-376B-4CA5-95F8-40409664D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03" y="1576552"/>
            <a:ext cx="3887514" cy="5163012"/>
          </a:xfrm>
          <a:prstGeom prst="rect">
            <a:avLst/>
          </a:prstGeom>
        </p:spPr>
      </p:pic>
    </p:spTree>
    <p:extLst>
      <p:ext uri="{BB962C8B-B14F-4D97-AF65-F5344CB8AC3E}">
        <p14:creationId xmlns:p14="http://schemas.microsoft.com/office/powerpoint/2010/main" val="21148713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1554</TotalTime>
  <Words>1512</Words>
  <Application>Microsoft Office PowerPoint</Application>
  <PresentationFormat>Custom</PresentationFormat>
  <Paragraphs>88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CALIBRATION</vt:lpstr>
      <vt:lpstr>INTRODUCTION </vt:lpstr>
      <vt:lpstr>DAILY LISTENING AND SUBJECTIVE CALIBRATION</vt:lpstr>
      <vt:lpstr>CONT..</vt:lpstr>
      <vt:lpstr>AIR CONDUCTION CALIBRATION</vt:lpstr>
      <vt:lpstr>CONT…</vt:lpstr>
      <vt:lpstr>CONT…</vt:lpstr>
      <vt:lpstr>CONT…</vt:lpstr>
      <vt:lpstr>BONE CONDUCTION CALIBRATION</vt:lpstr>
      <vt:lpstr>CONT…</vt:lpstr>
      <vt:lpstr>CONT..</vt:lpstr>
      <vt:lpstr> CHECKING THE CALIBRATION OF PURETONE AUDIOMETERS </vt:lpstr>
      <vt:lpstr>CONT…</vt:lpstr>
      <vt:lpstr>RISE-FALL TIME</vt:lpstr>
      <vt:lpstr>LINEARITY CHECK</vt:lpstr>
      <vt:lpstr>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CALIBRATION</dc:title>
  <dc:creator>Shreeya Trivedi</dc:creator>
  <cp:lastModifiedBy>Lenovo</cp:lastModifiedBy>
  <cp:revision>16</cp:revision>
  <dcterms:created xsi:type="dcterms:W3CDTF">2020-05-26T08:44:30Z</dcterms:created>
  <dcterms:modified xsi:type="dcterms:W3CDTF">2020-08-29T04:45:38Z</dcterms:modified>
</cp:coreProperties>
</file>