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76" r:id="rId3"/>
    <p:sldId id="277" r:id="rId4"/>
    <p:sldId id="27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highlight>
                  <a:srgbClr val="000000"/>
                </a:highlight>
              </a:rPr>
              <a:t>CONFIGURATION OF AUDIOGRAM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9DA7F-EE53-4132-8E88-5C05B95D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50536"/>
          </a:xfrm>
        </p:spPr>
        <p:txBody>
          <a:bodyPr/>
          <a:lstStyle/>
          <a:p>
            <a:r>
              <a:rPr lang="en-IN" dirty="0"/>
              <a:t>6. Peaked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3C37DA-CB2E-44AA-9FD3-DE78610A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87398"/>
            <a:ext cx="10058400" cy="4528008"/>
          </a:xfrm>
        </p:spPr>
        <p:txBody>
          <a:bodyPr>
            <a:normAutofit/>
          </a:bodyPr>
          <a:lstStyle/>
          <a:p>
            <a:r>
              <a:rPr lang="en-IN" sz="2000" dirty="0"/>
              <a:t>If </a:t>
            </a:r>
            <a:r>
              <a:rPr lang="en-US" sz="2000" dirty="0"/>
              <a:t>20 dB or greater loss at the extreme frequencies, but not at the mid frequencies is seen, it is known as Peaked Configuration.</a:t>
            </a:r>
            <a:endParaRPr lang="en-IN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7889CD-9913-4945-89C9-13C404066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452" y="2601798"/>
            <a:ext cx="6206266" cy="38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9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90CCC-90B9-4683-930B-A44F78E2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12829"/>
          </a:xfrm>
        </p:spPr>
        <p:txBody>
          <a:bodyPr/>
          <a:lstStyle/>
          <a:p>
            <a:r>
              <a:rPr lang="en-IN" dirty="0"/>
              <a:t>7. Trough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F3CDBB-C6E5-4F68-98E1-E920DD236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4532"/>
            <a:ext cx="10058400" cy="4600280"/>
          </a:xfrm>
        </p:spPr>
        <p:txBody>
          <a:bodyPr>
            <a:normAutofit/>
          </a:bodyPr>
          <a:lstStyle/>
          <a:p>
            <a:r>
              <a:rPr lang="en-IN" sz="2000" dirty="0"/>
              <a:t>A Trough Configuration is observed when </a:t>
            </a:r>
            <a:r>
              <a:rPr lang="en-US" sz="2000" dirty="0"/>
              <a:t>20 dB or greater loss in the mid frequencies (1,000–2,000 Hz), but not at the extreme frequencies (500 or 4,000 Hz) is present in Audiogram.</a:t>
            </a:r>
            <a:r>
              <a:rPr lang="en-IN" sz="2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2E63ED-960D-4F1C-9AB3-50AA6260E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92" y="2799761"/>
            <a:ext cx="6353665" cy="36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2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05FBF-1E78-4532-90EE-FFE03858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5950"/>
          </a:xfrm>
        </p:spPr>
        <p:txBody>
          <a:bodyPr/>
          <a:lstStyle/>
          <a:p>
            <a:r>
              <a:rPr lang="en-IN" dirty="0"/>
              <a:t>8. Notch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8BA511-DAAC-4E89-B5FA-DC82F957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4532"/>
            <a:ext cx="10058400" cy="4480874"/>
          </a:xfrm>
        </p:spPr>
        <p:txBody>
          <a:bodyPr>
            <a:normAutofit/>
          </a:bodyPr>
          <a:lstStyle/>
          <a:p>
            <a:r>
              <a:rPr lang="en-IN" sz="2000" dirty="0"/>
              <a:t>When </a:t>
            </a:r>
            <a:r>
              <a:rPr lang="en-US" sz="2000" dirty="0"/>
              <a:t>20 dB or greater loss at one frequency with complete or near-complete recovery at adjacent octave frequencies is observed, this criteria of configuration is called Notch Configuration.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6A70BB-7EBC-4B21-9707-0E818A3D2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14" y="2865748"/>
            <a:ext cx="4666268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8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DEFEE-0E0A-4420-9AD1-A08F808F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A9604B-1F74-40D9-980C-5CA1C5FAA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098" y="2796466"/>
            <a:ext cx="7466121" cy="160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9600" b="1" dirty="0">
                <a:solidFill>
                  <a:srgbClr val="FF0000"/>
                </a:solidFill>
                <a:highlight>
                  <a:srgbClr val="000000"/>
                </a:highligh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700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3031C-4F5E-44E1-BE02-E5190E86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06A7BF-8857-4E60-9875-C6BE1E0D7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000" dirty="0"/>
              <a:t>Audiometric Threshold</a:t>
            </a:r>
            <a:r>
              <a:rPr lang="en-US" sz="2000" dirty="0"/>
              <a:t> are displayed in tabular or graphical formats.</a:t>
            </a:r>
          </a:p>
          <a:p>
            <a:endParaRPr lang="en-US" sz="2000" dirty="0"/>
          </a:p>
          <a:p>
            <a:r>
              <a:rPr lang="en-US" sz="2000" dirty="0"/>
              <a:t> The tabular format is useful for recording the results of serial monitoring of thresholds, as in a hearing conservation program, but in many applications, thresholds are plotted on an audiogram. </a:t>
            </a:r>
          </a:p>
          <a:p>
            <a:endParaRPr lang="en-US" sz="2000" dirty="0"/>
          </a:p>
          <a:p>
            <a:r>
              <a:rPr lang="en-US" sz="2000" dirty="0"/>
              <a:t>Although other formats for plotting audiograms are acceptable, it is helpful to use a standardized format for ease of interpretation across clinics. The audiogram must be consistent with that recommended in the ASHA guidelines.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39801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15CB2-DCAF-4142-8027-C340E72D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IMPORTANCE OF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E624A5-DC3B-487E-A8AE-B4E9C791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4214"/>
            <a:ext cx="10058400" cy="4524866"/>
          </a:xfrm>
        </p:spPr>
        <p:txBody>
          <a:bodyPr>
            <a:normAutofit/>
          </a:bodyPr>
          <a:lstStyle/>
          <a:p>
            <a:r>
              <a:rPr lang="en-US" sz="2000" dirty="0"/>
              <a:t>One important factor, Audiograms can also be described by the hearing-loss configuration. The configuration takes into account the shape of the hearing loss. </a:t>
            </a:r>
          </a:p>
          <a:p>
            <a:endParaRPr lang="en-US" sz="2000" dirty="0"/>
          </a:p>
          <a:p>
            <a:r>
              <a:rPr lang="en-US" sz="2000" dirty="0"/>
              <a:t>A description of the configuration of the loss helps in summarizing the loss to patients and to other professionals and often provides insight into the etiology or cause of the loss.</a:t>
            </a:r>
          </a:p>
          <a:p>
            <a:endParaRPr lang="en-US" sz="2000" dirty="0"/>
          </a:p>
          <a:p>
            <a:r>
              <a:rPr lang="en-US" sz="2000" dirty="0"/>
              <a:t>An audiogram is summarized verbally by the degree, type, and configuration of the hearing loss for both ears.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37385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3E109-6141-46B9-823D-FCE6205A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TYPES OF CONFIGURATIONS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12897C-6D16-434E-9E4E-046373237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1. Flat</a:t>
            </a:r>
          </a:p>
          <a:p>
            <a:r>
              <a:rPr lang="en-IN" sz="2000" dirty="0"/>
              <a:t>2. Gradually falling</a:t>
            </a:r>
          </a:p>
          <a:p>
            <a:r>
              <a:rPr lang="en-IN" sz="2000" dirty="0"/>
              <a:t>3. Sharply falling</a:t>
            </a:r>
          </a:p>
          <a:p>
            <a:r>
              <a:rPr lang="en-IN" sz="2000" dirty="0"/>
              <a:t>4. Precipitously falling</a:t>
            </a:r>
          </a:p>
          <a:p>
            <a:r>
              <a:rPr lang="en-IN" sz="2000" dirty="0"/>
              <a:t>5. Rising</a:t>
            </a:r>
          </a:p>
          <a:p>
            <a:r>
              <a:rPr lang="en-IN" sz="2000" dirty="0"/>
              <a:t>6. Peaked or saucer</a:t>
            </a:r>
          </a:p>
          <a:p>
            <a:r>
              <a:rPr lang="en-IN" sz="2000" dirty="0"/>
              <a:t>7. Trough </a:t>
            </a:r>
          </a:p>
          <a:p>
            <a:r>
              <a:rPr lang="en-IN" sz="2000" dirty="0"/>
              <a:t>8. Notched</a:t>
            </a:r>
          </a:p>
        </p:txBody>
      </p:sp>
    </p:spTree>
    <p:extLst>
      <p:ext uri="{BB962C8B-B14F-4D97-AF65-F5344CB8AC3E}">
        <p14:creationId xmlns:p14="http://schemas.microsoft.com/office/powerpoint/2010/main" val="224440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57C82-CEAB-4045-A176-32168CCC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78816"/>
          </a:xfrm>
        </p:spPr>
        <p:txBody>
          <a:bodyPr/>
          <a:lstStyle/>
          <a:p>
            <a:r>
              <a:rPr lang="en-IN" dirty="0"/>
              <a:t>1. Flat Configuration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2A3EF6-CB30-49DE-8FB7-44BD527E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6252"/>
            <a:ext cx="10058400" cy="4817096"/>
          </a:xfrm>
        </p:spPr>
        <p:txBody>
          <a:bodyPr>
            <a:normAutofit/>
          </a:bodyPr>
          <a:lstStyle/>
          <a:p>
            <a:r>
              <a:rPr lang="en-IN" sz="2000" dirty="0"/>
              <a:t>We can configure an Audiogram as in Flat Configuration when </a:t>
            </a:r>
            <a:r>
              <a:rPr lang="en-US" sz="2000" dirty="0"/>
              <a:t>&lt;5 dB rise or fall per octave is seen.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BFCFEF-FABA-4900-B5E2-51C2B52A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66" y="2384981"/>
            <a:ext cx="6240543" cy="40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1B0C7-9445-4850-983D-C803E668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2. Gradually Falling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B18BBF-2ABC-4F90-B382-0E39C3F6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/>
          </a:bodyPr>
          <a:lstStyle/>
          <a:p>
            <a:r>
              <a:rPr lang="en-IN" sz="2000" dirty="0"/>
              <a:t>This configuration can be seen if 5–12 dB increase per octave is observed in the Audiogram.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AD3B05-A9B7-43D7-BADD-5821DE260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18" y="2582944"/>
            <a:ext cx="5910606" cy="38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4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6C07A7-EE05-4197-887C-F7044600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20218"/>
          </a:xfrm>
        </p:spPr>
        <p:txBody>
          <a:bodyPr/>
          <a:lstStyle/>
          <a:p>
            <a:r>
              <a:rPr lang="en-IN" dirty="0"/>
              <a:t>3. Sharply Falling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C5D38A-346E-449C-987D-601F3EED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7653"/>
            <a:ext cx="10058400" cy="4468305"/>
          </a:xfrm>
        </p:spPr>
        <p:txBody>
          <a:bodyPr>
            <a:normAutofit/>
          </a:bodyPr>
          <a:lstStyle/>
          <a:p>
            <a:r>
              <a:rPr lang="en-IN" sz="2000" dirty="0"/>
              <a:t>If a 15–20 dB increase per octave is seen in an Audiogram, this configuration can be estimated.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ED3C4B-B355-4142-BD3B-44ED3A0D8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59" y="2667786"/>
            <a:ext cx="6721311" cy="36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3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0C5AC-177E-47CD-8789-148FF775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59963"/>
          </a:xfrm>
        </p:spPr>
        <p:txBody>
          <a:bodyPr/>
          <a:lstStyle/>
          <a:p>
            <a:r>
              <a:rPr lang="en-IN" dirty="0"/>
              <a:t>4. Precipitously Falling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A85E42-837B-4D65-B016-8DB7D418B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A Precipitously falling curve can be determined when an Audiogram has </a:t>
            </a:r>
            <a:r>
              <a:rPr lang="en-US" sz="2000" dirty="0"/>
              <a:t>Flat or gradually sloping, then threshold increasing at 25 dB or more per octave.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4149F8-17BE-4F79-815F-AD8E9F912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16" y="2846895"/>
            <a:ext cx="4279768" cy="34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2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A36D2-B518-4261-8E30-85D42FE7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5. Rising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C3FC7A-DB76-47CF-8319-23DFD69A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7654"/>
            <a:ext cx="10058400" cy="4666268"/>
          </a:xfrm>
        </p:spPr>
        <p:txBody>
          <a:bodyPr>
            <a:normAutofit/>
          </a:bodyPr>
          <a:lstStyle/>
          <a:p>
            <a:r>
              <a:rPr lang="en-IN" sz="2000" dirty="0"/>
              <a:t>In this criteria of configuration, if </a:t>
            </a:r>
            <a:r>
              <a:rPr lang="en-US" sz="2000" dirty="0"/>
              <a:t>&gt;5 dB decrease in threshold per octave is observed in an audiogram, we state it as Rising Configuration.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298963-9902-4FBA-B051-866BD6F94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89" y="2743200"/>
            <a:ext cx="5524107" cy="34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2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443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SavonVTI</vt:lpstr>
      <vt:lpstr>CONFIGURATION OF AUDIOGRAM</vt:lpstr>
      <vt:lpstr>INTRODUCTION</vt:lpstr>
      <vt:lpstr>IMPORTANCE OF CONFIGURATION</vt:lpstr>
      <vt:lpstr>TYPES OF CONFIGURATIONS CRITERIA</vt:lpstr>
      <vt:lpstr>1. Flat Configuration</vt:lpstr>
      <vt:lpstr>2. Gradually Falling Configuration</vt:lpstr>
      <vt:lpstr>3. Sharply Falling Configuration</vt:lpstr>
      <vt:lpstr>4. Precipitously Falling Configuration</vt:lpstr>
      <vt:lpstr>5. Rising Configuration</vt:lpstr>
      <vt:lpstr>6. Peaked Configuration</vt:lpstr>
      <vt:lpstr>7. Trough Configuration</vt:lpstr>
      <vt:lpstr>8. Notch Configuration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CONFIGURATION OF AUDIOGRAM</dc:title>
  <dc:creator/>
  <cp:lastModifiedBy/>
  <cp:revision>2</cp:revision>
  <dcterms:created xsi:type="dcterms:W3CDTF">2020-04-19T11:22:07Z</dcterms:created>
  <dcterms:modified xsi:type="dcterms:W3CDTF">2020-08-29T06:28:09Z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dduffy@microsoft.com</vt:lpwstr>
  </property>
  <property fmtid="{D5CDD505-2E9C-101B-9397-08002B2CF9AE}" pid="5" name="MSIP_Label_f42aa342-8706-4288-bd11-ebb85995028c_SetDate">
    <vt:lpwstr>2019-11-08T21:54:46.7713896Z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5d39b300-08da-4902-9840-60c80887c8d1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