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handoutMasterIdLst>
    <p:handoutMasterId r:id="rId28"/>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94" r:id="rId2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696"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1048697"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2020/8/29</a:t>
            </a:fld>
            <a:endParaRPr lang="zh-CN" altLang="en-US"/>
          </a:p>
        </p:txBody>
      </p:sp>
      <p:sp>
        <p:nvSpPr>
          <p:cNvPr id="1048698"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1048699"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6184160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690"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1048691"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2020/8/29</a:t>
            </a:fld>
            <a:endParaRPr lang="zh-CN" altLang="en-US"/>
          </a:p>
        </p:txBody>
      </p:sp>
      <p:sp>
        <p:nvSpPr>
          <p:cNvPr id="1048692"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1048693"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Click to edit Master text style</a:t>
            </a:r>
          </a:p>
          <a:p>
            <a:pPr lvl="1"/>
            <a:r>
              <a:rPr lang="zh-CN" altLang="en-US" smtClean="0"/>
              <a:t>Second level</a:t>
            </a:r>
          </a:p>
          <a:p>
            <a:pPr lvl="2"/>
            <a:r>
              <a:rPr lang="zh-CN" altLang="en-US" smtClean="0"/>
              <a:t>Third level</a:t>
            </a:r>
          </a:p>
          <a:p>
            <a:pPr lvl="3"/>
            <a:r>
              <a:rPr lang="zh-CN" altLang="en-US" smtClean="0"/>
              <a:t>Fourth level</a:t>
            </a:r>
          </a:p>
          <a:p>
            <a:pPr lvl="4"/>
            <a:r>
              <a:rPr lang="zh-CN" altLang="en-US" smtClean="0"/>
              <a:t>Fifth level</a:t>
            </a:r>
          </a:p>
        </p:txBody>
      </p:sp>
      <p:sp>
        <p:nvSpPr>
          <p:cNvPr id="1048694"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1048695"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2801971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1048581" name="标题 1"/>
          <p:cNvSpPr>
            <a:spLocks noGrp="1"/>
          </p:cNvSpPr>
          <p:nvPr>
            <p:ph type="ctrTitle"/>
          </p:nvPr>
        </p:nvSpPr>
        <p:spPr>
          <a:xfrm>
            <a:off x="1524000" y="1122363"/>
            <a:ext cx="9144000" cy="2387600"/>
          </a:xfrm>
        </p:spPr>
        <p:txBody>
          <a:bodyPr anchor="b"/>
          <a:lstStyle>
            <a:lvl1pPr algn="ctr">
              <a:defRPr sz="5400"/>
            </a:lvl1pPr>
          </a:lstStyle>
          <a:p>
            <a:r>
              <a:rPr lang="zh-CN" altLang="en-US" smtClean="0"/>
              <a:t>Click to edit Master title style</a:t>
            </a:r>
          </a:p>
        </p:txBody>
      </p:sp>
      <p:sp>
        <p:nvSpPr>
          <p:cNvPr id="1048582"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Click to edit Master text style</a:t>
            </a:r>
          </a:p>
        </p:txBody>
      </p:sp>
      <p:sp>
        <p:nvSpPr>
          <p:cNvPr id="1048583" name="日期占位符 3"/>
          <p:cNvSpPr>
            <a:spLocks noGrp="1"/>
          </p:cNvSpPr>
          <p:nvPr>
            <p:ph type="dt" sz="half" idx="10"/>
          </p:nvPr>
        </p:nvSpPr>
        <p:spPr/>
        <p:txBody>
          <a:bodyPr/>
          <a:lstStyle/>
          <a:p>
            <a:fld id="{DB004A44-FA30-41CC-93B2-CBE1BCCB16A2}" type="datetimeFigureOut">
              <a:rPr lang="zh-CN" altLang="en-US" smtClean="0"/>
              <a:t>2020/8/29</a:t>
            </a:fld>
            <a:endParaRPr lang="zh-CN" altLang="en-US"/>
          </a:p>
        </p:txBody>
      </p:sp>
      <p:sp>
        <p:nvSpPr>
          <p:cNvPr id="1048584" name="页脚占位符 4"/>
          <p:cNvSpPr>
            <a:spLocks noGrp="1"/>
          </p:cNvSpPr>
          <p:nvPr>
            <p:ph type="ftr" sz="quarter" idx="11"/>
          </p:nvPr>
        </p:nvSpPr>
        <p:spPr/>
        <p:txBody>
          <a:bodyPr/>
          <a:lstStyle/>
          <a:p>
            <a:endParaRPr lang="zh-CN" altLang="en-US"/>
          </a:p>
        </p:txBody>
      </p:sp>
      <p:sp>
        <p:nvSpPr>
          <p:cNvPr id="1048585" name="灯片编号占位符 5"/>
          <p:cNvSpPr>
            <a:spLocks noGrp="1"/>
          </p:cNvSpPr>
          <p:nvPr>
            <p:ph type="sldNum" sz="quarter" idx="12"/>
          </p:nvPr>
        </p:nvSpPr>
        <p:spPr/>
        <p:txBody>
          <a:bodyPr/>
          <a:lstStyle/>
          <a:p>
            <a:fld id="{2280F771-347B-4D1E-BCA0-9CA38B766615}"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1048591" name="标题 1"/>
          <p:cNvSpPr>
            <a:spLocks noGrp="1"/>
          </p:cNvSpPr>
          <p:nvPr>
            <p:ph type="title"/>
          </p:nvPr>
        </p:nvSpPr>
        <p:spPr/>
        <p:txBody>
          <a:bodyPr/>
          <a:lstStyle/>
          <a:p>
            <a:r>
              <a:rPr lang="zh-CN" altLang="en-US" smtClean="0"/>
              <a:t>Click to edit Master title style</a:t>
            </a:r>
          </a:p>
        </p:txBody>
      </p:sp>
      <p:sp>
        <p:nvSpPr>
          <p:cNvPr id="1048592" name="内容占位符 2"/>
          <p:cNvSpPr>
            <a:spLocks noGrp="1"/>
          </p:cNvSpPr>
          <p:nvPr>
            <p:ph idx="1" hasCustomPrompt="1"/>
          </p:nvPr>
        </p:nvSpPr>
        <p:spPr/>
        <p:txBody>
          <a:bodyPr/>
          <a:lstStyle/>
          <a:p>
            <a:pPr lvl="0"/>
            <a:r>
              <a:rPr lang="zh-CN" altLang="en-US" smtClean="0"/>
              <a:t>Click to edit Master text style</a:t>
            </a:r>
          </a:p>
          <a:p>
            <a:pPr lvl="1"/>
            <a:r>
              <a:rPr lang="zh-CN" altLang="en-US" smtClean="0"/>
              <a:t>Second level</a:t>
            </a:r>
          </a:p>
          <a:p>
            <a:pPr lvl="2"/>
            <a:r>
              <a:rPr lang="zh-CN" altLang="en-US" smtClean="0"/>
              <a:t>Third level</a:t>
            </a:r>
          </a:p>
          <a:p>
            <a:pPr lvl="3"/>
            <a:r>
              <a:rPr lang="zh-CN" altLang="en-US" smtClean="0"/>
              <a:t>Fourth level</a:t>
            </a:r>
          </a:p>
          <a:p>
            <a:pPr lvl="4"/>
            <a:r>
              <a:rPr lang="zh-CN" altLang="en-US" smtClean="0"/>
              <a:t>Fifth level</a:t>
            </a:r>
          </a:p>
        </p:txBody>
      </p:sp>
      <p:sp>
        <p:nvSpPr>
          <p:cNvPr id="1048593" name="日期占位符 3"/>
          <p:cNvSpPr>
            <a:spLocks noGrp="1"/>
          </p:cNvSpPr>
          <p:nvPr>
            <p:ph type="dt" sz="half" idx="10"/>
          </p:nvPr>
        </p:nvSpPr>
        <p:spPr/>
        <p:txBody>
          <a:bodyPr/>
          <a:lstStyle/>
          <a:p>
            <a:fld id="{DB004A44-FA30-41CC-93B2-CBE1BCCB16A2}" type="datetimeFigureOut">
              <a:rPr lang="zh-CN" altLang="en-US" smtClean="0"/>
              <a:t>2020/8/29</a:t>
            </a:fld>
            <a:endParaRPr lang="zh-CN" altLang="en-US"/>
          </a:p>
        </p:txBody>
      </p:sp>
      <p:sp>
        <p:nvSpPr>
          <p:cNvPr id="1048594" name="页脚占位符 4"/>
          <p:cNvSpPr>
            <a:spLocks noGrp="1"/>
          </p:cNvSpPr>
          <p:nvPr>
            <p:ph type="ftr" sz="quarter" idx="11"/>
          </p:nvPr>
        </p:nvSpPr>
        <p:spPr/>
        <p:txBody>
          <a:bodyPr/>
          <a:lstStyle/>
          <a:p>
            <a:endParaRPr lang="zh-CN" altLang="en-US"/>
          </a:p>
        </p:txBody>
      </p:sp>
      <p:sp>
        <p:nvSpPr>
          <p:cNvPr id="1048595" name="灯片编号占位符 5"/>
          <p:cNvSpPr>
            <a:spLocks noGrp="1"/>
          </p:cNvSpPr>
          <p:nvPr>
            <p:ph type="sldNum" sz="quarter" idx="12"/>
          </p:nvPr>
        </p:nvSpPr>
        <p:spPr/>
        <p:txBody>
          <a:bodyPr/>
          <a:lstStyle/>
          <a:p>
            <a:fld id="{2280F771-347B-4D1E-BCA0-9CA38B766615}"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t="-1000"/>
          </a:stretch>
        </a:blipFill>
        <a:effectLst/>
      </p:bgPr>
    </p:bg>
    <p:spTree>
      <p:nvGrpSpPr>
        <p:cNvPr id="1" name=""/>
        <p:cNvGrpSpPr/>
        <p:nvPr/>
      </p:nvGrpSpPr>
      <p:grpSpPr>
        <a:xfrm>
          <a:off x="0" y="0"/>
          <a:ext cx="0" cy="0"/>
          <a:chOff x="0" y="0"/>
          <a:chExt cx="0" cy="0"/>
        </a:xfrm>
      </p:grpSpPr>
      <p:sp>
        <p:nvSpPr>
          <p:cNvPr id="1048576"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Click to edit Master title style</a:t>
            </a:r>
          </a:p>
        </p:txBody>
      </p:sp>
      <p:sp>
        <p:nvSpPr>
          <p:cNvPr id="1048577"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Click to edit Master text style</a:t>
            </a:r>
          </a:p>
          <a:p>
            <a:pPr lvl="1"/>
            <a:r>
              <a:rPr lang="zh-CN" altLang="en-US" smtClean="0"/>
              <a:t>Second level</a:t>
            </a:r>
          </a:p>
          <a:p>
            <a:pPr lvl="2"/>
            <a:r>
              <a:rPr lang="zh-CN" altLang="en-US" smtClean="0"/>
              <a:t>Third level</a:t>
            </a:r>
          </a:p>
          <a:p>
            <a:pPr lvl="3"/>
            <a:r>
              <a:rPr lang="zh-CN" altLang="en-US" smtClean="0"/>
              <a:t>Fourth level</a:t>
            </a:r>
          </a:p>
          <a:p>
            <a:pPr lvl="4"/>
            <a:r>
              <a:rPr lang="zh-CN" altLang="en-US" smtClean="0"/>
              <a:t>Fifth level</a:t>
            </a:r>
          </a:p>
        </p:txBody>
      </p:sp>
      <p:sp>
        <p:nvSpPr>
          <p:cNvPr id="1048578"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004A44-FA30-41CC-93B2-CBE1BCCB16A2}" type="datetimeFigureOut">
              <a:rPr lang="zh-CN" altLang="en-US" smtClean="0"/>
              <a:t>2020/8/29</a:t>
            </a:fld>
            <a:endParaRPr lang="zh-CN" altLang="en-US"/>
          </a:p>
        </p:txBody>
      </p:sp>
      <p:sp>
        <p:nvSpPr>
          <p:cNvPr id="1048579"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80F771-347B-4D1E-BCA0-9CA38B766615}"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extBox 1048606"/>
          <p:cNvSpPr txBox="1"/>
          <p:nvPr/>
        </p:nvSpPr>
        <p:spPr>
          <a:xfrm>
            <a:off x="1571380" y="970817"/>
            <a:ext cx="9985067" cy="1894840"/>
          </a:xfrm>
          <a:prstGeom prst="rect">
            <a:avLst/>
          </a:prstGeom>
        </p:spPr>
        <p:txBody>
          <a:bodyPr wrap="square" rtlCol="0">
            <a:spAutoFit/>
          </a:bodyPr>
          <a:lstStyle/>
          <a:p>
            <a:r>
              <a:rPr lang="en-IN" sz="6000" b="1">
                <a:solidFill>
                  <a:srgbClr val="FFFFFF"/>
                </a:solidFill>
              </a:rPr>
              <a:t>Different types of stimuli used in speech audiometry</a:t>
            </a:r>
            <a:r>
              <a:rPr lang="en-IN" sz="2800">
                <a:solidFill>
                  <a:srgbClr val="000000"/>
                </a:solidFill>
              </a:rPr>
              <a:t> </a:t>
            </a:r>
          </a:p>
        </p:txBody>
      </p:sp>
    </p:spTree>
  </p:cSld>
  <p:clrMapOvr>
    <a:masterClrMapping/>
  </p:clrMapOvr>
  <p:transition spd="slow">
    <p:circl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TextBox 1048619"/>
          <p:cNvSpPr txBox="1"/>
          <p:nvPr/>
        </p:nvSpPr>
        <p:spPr>
          <a:xfrm>
            <a:off x="206393" y="219648"/>
            <a:ext cx="10824417" cy="815340"/>
          </a:xfrm>
          <a:prstGeom prst="rect">
            <a:avLst/>
          </a:prstGeom>
        </p:spPr>
        <p:txBody>
          <a:bodyPr wrap="square" rtlCol="0">
            <a:spAutoFit/>
          </a:bodyPr>
          <a:lstStyle/>
          <a:p>
            <a:pPr marL="0" indent="0">
              <a:buNone/>
            </a:pPr>
            <a:r>
              <a:rPr lang="en-US" sz="4900">
                <a:solidFill>
                  <a:srgbClr val="FFFF00"/>
                </a:solidFill>
              </a:rPr>
              <a:t>a. PB -  50 (</a:t>
            </a:r>
            <a:r>
              <a:rPr lang="en-US" sz="3800">
                <a:solidFill>
                  <a:srgbClr val="FFFF00"/>
                </a:solidFill>
              </a:rPr>
              <a:t>Phonetically Balanced 50)</a:t>
            </a:r>
            <a:endParaRPr lang="en-IN" sz="3800">
              <a:solidFill>
                <a:srgbClr val="FFFF00"/>
              </a:solidFill>
            </a:endParaRPr>
          </a:p>
        </p:txBody>
      </p:sp>
      <p:sp>
        <p:nvSpPr>
          <p:cNvPr id="1048621" name="TextBox 1048620"/>
          <p:cNvSpPr txBox="1"/>
          <p:nvPr/>
        </p:nvSpPr>
        <p:spPr>
          <a:xfrm>
            <a:off x="319607" y="1889759"/>
            <a:ext cx="11630270" cy="1615440"/>
          </a:xfrm>
          <a:prstGeom prst="rect">
            <a:avLst/>
          </a:prstGeom>
        </p:spPr>
        <p:txBody>
          <a:bodyPr wrap="square" rtlCol="0">
            <a:spAutoFit/>
          </a:bodyPr>
          <a:lstStyle/>
          <a:p>
            <a:pPr marL="457200" indent="-457200">
              <a:buFont typeface="Arial"/>
              <a:buChar char="•"/>
            </a:pPr>
            <a:r>
              <a:rPr lang="en-IN" sz="3400">
                <a:solidFill>
                  <a:srgbClr val="FFFFFF"/>
                </a:solidFill>
              </a:rPr>
              <a:t>The initial use of monosyllabic words for speech recogni</a:t>
            </a:r>
            <a:r>
              <a:rPr lang="en-US" sz="3400">
                <a:solidFill>
                  <a:srgbClr val="FFFFFF"/>
                </a:solidFill>
              </a:rPr>
              <a:t>t</a:t>
            </a:r>
            <a:r>
              <a:rPr lang="en-IN" sz="3400">
                <a:solidFill>
                  <a:srgbClr val="FFFFFF"/>
                </a:solidFill>
              </a:rPr>
              <a:t>ion testing is attributed to Egan (1948) who worked in the PAL at Harvard University.</a:t>
            </a:r>
            <a:r>
              <a:rPr lang="en-IN" sz="2800">
                <a:solidFill>
                  <a:srgbClr val="000000"/>
                </a:solidFill>
              </a:rPr>
              <a:t> </a:t>
            </a:r>
          </a:p>
        </p:txBody>
      </p:sp>
      <p:sp>
        <p:nvSpPr>
          <p:cNvPr id="1048622" name="TextBox 1048621"/>
          <p:cNvSpPr txBox="1"/>
          <p:nvPr/>
        </p:nvSpPr>
        <p:spPr>
          <a:xfrm>
            <a:off x="319606" y="4321870"/>
            <a:ext cx="11482235" cy="1653539"/>
          </a:xfrm>
          <a:prstGeom prst="rect">
            <a:avLst/>
          </a:prstGeom>
        </p:spPr>
        <p:txBody>
          <a:bodyPr wrap="square" rtlCol="0">
            <a:spAutoFit/>
          </a:bodyPr>
          <a:lstStyle/>
          <a:p>
            <a:pPr marL="457200" indent="-457200">
              <a:buFont typeface="Arial"/>
              <a:buChar char="•"/>
            </a:pPr>
            <a:r>
              <a:rPr lang="en-IN" sz="3500">
                <a:solidFill>
                  <a:srgbClr val="FFFFFF"/>
                </a:solidFill>
              </a:rPr>
              <a:t>His original pool of 1,000 words was divided into 20 lists of 50 words, which collectively are known as the PAL PB-50 word lists.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extBox 1048622"/>
          <p:cNvSpPr txBox="1"/>
          <p:nvPr/>
        </p:nvSpPr>
        <p:spPr>
          <a:xfrm>
            <a:off x="253265" y="623653"/>
            <a:ext cx="11685470" cy="2174240"/>
          </a:xfrm>
          <a:prstGeom prst="rect">
            <a:avLst/>
          </a:prstGeom>
        </p:spPr>
        <p:txBody>
          <a:bodyPr wrap="square" rtlCol="0">
            <a:spAutoFit/>
          </a:bodyPr>
          <a:lstStyle/>
          <a:p>
            <a:pPr marL="457200" indent="-457200">
              <a:buFont typeface="Arial"/>
              <a:buChar char="•"/>
            </a:pPr>
            <a:r>
              <a:rPr lang="en-IN" sz="3500">
                <a:solidFill>
                  <a:srgbClr val="FFFFFF"/>
                </a:solidFill>
              </a:rPr>
              <a:t>Each list was considered to be phonetically balanced such that the 50 words that composed a list were a proportionally correct representa</a:t>
            </a:r>
            <a:r>
              <a:rPr lang="en-US" sz="3500">
                <a:solidFill>
                  <a:srgbClr val="FFFFFF"/>
                </a:solidFill>
              </a:rPr>
              <a:t>ti</a:t>
            </a:r>
            <a:r>
              <a:rPr lang="en-IN" sz="3500">
                <a:solidFill>
                  <a:srgbClr val="FFFFFF"/>
                </a:solidFill>
              </a:rPr>
              <a:t>on of the phonetic elements in English discourse.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TextBox 1048623"/>
          <p:cNvSpPr txBox="1"/>
          <p:nvPr/>
        </p:nvSpPr>
        <p:spPr>
          <a:xfrm>
            <a:off x="406560" y="369934"/>
            <a:ext cx="11626470" cy="789940"/>
          </a:xfrm>
          <a:prstGeom prst="rect">
            <a:avLst/>
          </a:prstGeom>
        </p:spPr>
        <p:txBody>
          <a:bodyPr wrap="square" rtlCol="0">
            <a:spAutoFit/>
          </a:bodyPr>
          <a:lstStyle/>
          <a:p>
            <a:r>
              <a:rPr lang="en-US" sz="4800" b="1">
                <a:solidFill>
                  <a:srgbClr val="FFFF00"/>
                </a:solidFill>
              </a:rPr>
              <a:t>b. </a:t>
            </a:r>
            <a:r>
              <a:rPr lang="en-US" sz="4100" b="1">
                <a:solidFill>
                  <a:srgbClr val="FFFF00"/>
                </a:solidFill>
              </a:rPr>
              <a:t> </a:t>
            </a:r>
            <a:r>
              <a:rPr lang="en-US" sz="4300" b="1">
                <a:solidFill>
                  <a:srgbClr val="FFFF00"/>
                </a:solidFill>
              </a:rPr>
              <a:t>CID W - 20</a:t>
            </a:r>
            <a:r>
              <a:rPr lang="en-US" sz="3800" b="1">
                <a:solidFill>
                  <a:srgbClr val="FFFF00"/>
                </a:solidFill>
              </a:rPr>
              <a:t>  ( Central institute of deaf</a:t>
            </a:r>
            <a:r>
              <a:rPr lang="en-US" sz="4300" b="1">
                <a:solidFill>
                  <a:srgbClr val="FFFF00"/>
                </a:solidFill>
              </a:rPr>
              <a:t>)</a:t>
            </a:r>
            <a:endParaRPr lang="en-IN" sz="4300" b="1">
              <a:solidFill>
                <a:srgbClr val="FFFF00"/>
              </a:solidFill>
            </a:endParaRPr>
          </a:p>
        </p:txBody>
      </p:sp>
      <p:sp>
        <p:nvSpPr>
          <p:cNvPr id="1048625" name="TextBox 1048624"/>
          <p:cNvSpPr txBox="1"/>
          <p:nvPr/>
        </p:nvSpPr>
        <p:spPr>
          <a:xfrm>
            <a:off x="760461" y="1699709"/>
            <a:ext cx="11276373" cy="2631440"/>
          </a:xfrm>
          <a:prstGeom prst="rect">
            <a:avLst/>
          </a:prstGeom>
        </p:spPr>
        <p:txBody>
          <a:bodyPr wrap="square" rtlCol="0">
            <a:spAutoFit/>
          </a:bodyPr>
          <a:lstStyle/>
          <a:p>
            <a:pPr marL="457200" indent="-457200">
              <a:buFont typeface="Arial"/>
              <a:buChar char="•"/>
            </a:pPr>
            <a:r>
              <a:rPr lang="en-IN" sz="3400">
                <a:solidFill>
                  <a:srgbClr val="FFFFFF"/>
                </a:solidFill>
              </a:rPr>
              <a:t>Hirsh et al. (1952) had five judges rate the familiarity of the 1,000 monosyllabic words selected by Egan for the PB-5</a:t>
            </a:r>
            <a:r>
              <a:rPr lang="en-US" sz="3400">
                <a:solidFill>
                  <a:srgbClr val="FFFFFF"/>
                </a:solidFill>
              </a:rPr>
              <a:t>0 word</a:t>
            </a:r>
            <a:r>
              <a:rPr lang="en-IN" sz="3400">
                <a:solidFill>
                  <a:srgbClr val="FFFFFF"/>
                </a:solidFill>
              </a:rPr>
              <a:t> lists, and 120 of the PB-50s were selected along with 80 other words to compose the new word lists.</a:t>
            </a:r>
            <a:r>
              <a:rPr lang="en-IN" sz="2800">
                <a:solidFill>
                  <a:srgbClr val="000000"/>
                </a:solidFill>
              </a:rPr>
              <a:t> </a:t>
            </a:r>
          </a:p>
        </p:txBody>
      </p:sp>
      <p:sp>
        <p:nvSpPr>
          <p:cNvPr id="1048626" name="TextBox 1048625"/>
          <p:cNvSpPr txBox="1"/>
          <p:nvPr/>
        </p:nvSpPr>
        <p:spPr>
          <a:xfrm>
            <a:off x="760461" y="4807484"/>
            <a:ext cx="11254630" cy="1615440"/>
          </a:xfrm>
          <a:prstGeom prst="rect">
            <a:avLst/>
          </a:prstGeom>
        </p:spPr>
        <p:txBody>
          <a:bodyPr wrap="square" rtlCol="0">
            <a:spAutoFit/>
          </a:bodyPr>
          <a:lstStyle/>
          <a:p>
            <a:pPr marL="457200" indent="-457200">
              <a:buFont typeface="Arial"/>
              <a:buChar char="•"/>
            </a:pPr>
            <a:r>
              <a:rPr lang="en-IN" sz="3400">
                <a:solidFill>
                  <a:srgbClr val="FFFFFF"/>
                </a:solidFill>
              </a:rPr>
              <a:t>These 200 very common words were selected and phonetically balanced into four 50-word lists known as the CID W-22 word lists</a:t>
            </a:r>
            <a:r>
              <a:rPr lang="en-US" sz="3400">
                <a:solidFill>
                  <a:srgbClr val="FFFFFF"/>
                </a:solidFill>
              </a:rPr>
              <a:t>.</a:t>
            </a:r>
            <a:r>
              <a:rPr lang="en-IN" sz="2800">
                <a:solidFill>
                  <a:srgbClr val="000000"/>
                </a:solidFill>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7" name="TextBox 1048626"/>
          <p:cNvSpPr txBox="1"/>
          <p:nvPr/>
        </p:nvSpPr>
        <p:spPr>
          <a:xfrm>
            <a:off x="303025" y="668551"/>
            <a:ext cx="11178594" cy="2631440"/>
          </a:xfrm>
          <a:prstGeom prst="rect">
            <a:avLst/>
          </a:prstGeom>
        </p:spPr>
        <p:txBody>
          <a:bodyPr wrap="square" rtlCol="0">
            <a:spAutoFit/>
          </a:bodyPr>
          <a:lstStyle/>
          <a:p>
            <a:pPr marL="457200" indent="-457200">
              <a:buFont typeface="Arial"/>
              <a:buChar char="•"/>
            </a:pPr>
            <a:r>
              <a:rPr lang="en-IN" sz="3400" b="0">
                <a:solidFill>
                  <a:srgbClr val="FFFFFF"/>
                </a:solidFill>
              </a:rPr>
              <a:t>The CID W-22 word lists were recorded onto magnetic tape as spoken by Ira Hirsh who monitored his voice on a VU meter stating the carrier phrase “You will say” and letting each target word fall naturally at the end of the phrase.</a:t>
            </a:r>
            <a:r>
              <a:rPr lang="en-IN" sz="2800">
                <a:solidFill>
                  <a:srgbClr val="000000"/>
                </a:solidFill>
              </a:rPr>
              <a:t> </a:t>
            </a:r>
          </a:p>
        </p:txBody>
      </p:sp>
      <p:sp>
        <p:nvSpPr>
          <p:cNvPr id="1048628" name="TextBox 1048627"/>
          <p:cNvSpPr txBox="1"/>
          <p:nvPr/>
        </p:nvSpPr>
        <p:spPr>
          <a:xfrm>
            <a:off x="303025" y="4303865"/>
            <a:ext cx="11888974" cy="1615439"/>
          </a:xfrm>
          <a:prstGeom prst="rect">
            <a:avLst/>
          </a:prstGeom>
        </p:spPr>
        <p:txBody>
          <a:bodyPr wrap="square" rtlCol="0">
            <a:spAutoFit/>
          </a:bodyPr>
          <a:lstStyle/>
          <a:p>
            <a:pPr marL="457200" indent="-457200">
              <a:buFont typeface="Arial"/>
              <a:buChar char="•"/>
            </a:pPr>
            <a:r>
              <a:rPr lang="en-IN" sz="3400">
                <a:solidFill>
                  <a:srgbClr val="FFFFFF"/>
                </a:solidFill>
              </a:rPr>
              <a:t>The CID W-22 word lists are some of the most popular word lists used by audiologists for measuring suprathreshold word recognition ability in quiet.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9" name="TextBox 1048628"/>
          <p:cNvSpPr txBox="1"/>
          <p:nvPr/>
        </p:nvSpPr>
        <p:spPr>
          <a:xfrm>
            <a:off x="126990" y="224507"/>
            <a:ext cx="11938021" cy="1539241"/>
          </a:xfrm>
          <a:prstGeom prst="rect">
            <a:avLst/>
          </a:prstGeom>
        </p:spPr>
        <p:txBody>
          <a:bodyPr wrap="square" rtlCol="0">
            <a:spAutoFit/>
          </a:bodyPr>
          <a:lstStyle/>
          <a:p>
            <a:r>
              <a:rPr lang="en-US" sz="4800" b="1">
                <a:solidFill>
                  <a:srgbClr val="FFFF00"/>
                </a:solidFill>
              </a:rPr>
              <a:t>C.  NU NO. 6 (</a:t>
            </a:r>
            <a:r>
              <a:rPr lang="en-US" sz="3200" b="1">
                <a:solidFill>
                  <a:srgbClr val="FFFF00"/>
                </a:solidFill>
              </a:rPr>
              <a:t>Northwestern University Auditory Test Number 6 </a:t>
            </a:r>
            <a:r>
              <a:rPr lang="en-US" sz="4800" b="1">
                <a:solidFill>
                  <a:srgbClr val="FFFF00"/>
                </a:solidFill>
              </a:rPr>
              <a:t>)</a:t>
            </a:r>
            <a:r>
              <a:rPr lang="en-US" sz="4800" b="1">
                <a:solidFill>
                  <a:srgbClr val="FFFFFF"/>
                </a:solidFill>
              </a:rPr>
              <a:t>   </a:t>
            </a:r>
            <a:r>
              <a:rPr lang="en-US" sz="2800">
                <a:solidFill>
                  <a:srgbClr val="000000"/>
                </a:solidFill>
              </a:rPr>
              <a:t> </a:t>
            </a:r>
            <a:endParaRPr lang="en-IN" sz="3200">
              <a:solidFill>
                <a:srgbClr val="000000"/>
              </a:solidFill>
            </a:endParaRPr>
          </a:p>
        </p:txBody>
      </p:sp>
      <p:sp>
        <p:nvSpPr>
          <p:cNvPr id="1048630" name="TextBox 1048629"/>
          <p:cNvSpPr txBox="1"/>
          <p:nvPr/>
        </p:nvSpPr>
        <p:spPr>
          <a:xfrm>
            <a:off x="551313" y="2321420"/>
            <a:ext cx="11640687" cy="2021840"/>
          </a:xfrm>
          <a:prstGeom prst="rect">
            <a:avLst/>
          </a:prstGeom>
        </p:spPr>
        <p:txBody>
          <a:bodyPr wrap="square" rtlCol="0">
            <a:spAutoFit/>
          </a:bodyPr>
          <a:lstStyle/>
          <a:p>
            <a:pPr marL="457200" indent="-457200">
              <a:buFont typeface="Arial"/>
              <a:buChar char="•"/>
            </a:pPr>
            <a:r>
              <a:rPr lang="en-US" sz="3200">
                <a:solidFill>
                  <a:srgbClr val="FFFFFF"/>
                </a:solidFill>
              </a:rPr>
              <a:t>The  northwestern university Auditory Test Number Six ( NU) form A( List 1- 4) is aphonetically balanced  word recognition test that employs CNC words. Theale talker has a General American dialect.</a:t>
            </a:r>
            <a:r>
              <a:rPr lang="en-US" sz="2800">
                <a:solidFill>
                  <a:srgbClr val="000000"/>
                </a:solidFill>
              </a:rPr>
              <a:t> </a:t>
            </a:r>
            <a:endParaRPr lang="en-IN" sz="2800">
              <a:solidFill>
                <a:srgbClr val="000000"/>
              </a:solidFill>
            </a:endParaRPr>
          </a:p>
        </p:txBody>
      </p:sp>
      <p:sp>
        <p:nvSpPr>
          <p:cNvPr id="1048631" name="TextBox 1048630"/>
          <p:cNvSpPr txBox="1"/>
          <p:nvPr/>
        </p:nvSpPr>
        <p:spPr>
          <a:xfrm>
            <a:off x="551313" y="4900932"/>
            <a:ext cx="11428137" cy="1056640"/>
          </a:xfrm>
          <a:prstGeom prst="rect">
            <a:avLst/>
          </a:prstGeom>
        </p:spPr>
        <p:txBody>
          <a:bodyPr wrap="square" rtlCol="0">
            <a:spAutoFit/>
          </a:bodyPr>
          <a:lstStyle/>
          <a:p>
            <a:pPr marL="457200" indent="-457200">
              <a:buFont typeface="Arial"/>
              <a:buChar char="•"/>
            </a:pPr>
            <a:r>
              <a:rPr lang="en-US" sz="3300">
                <a:solidFill>
                  <a:srgbClr val="FFFFFF"/>
                </a:solidFill>
              </a:rPr>
              <a:t>The NU - 6 form A (Lists 1- 4 ) includes a) audio recording and b ) printed word list.</a:t>
            </a:r>
            <a:endParaRPr lang="en-IN" sz="3300">
              <a:solidFill>
                <a:srgbClr val="FFFFF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2" name="TextBox 1048631"/>
          <p:cNvSpPr txBox="1"/>
          <p:nvPr/>
        </p:nvSpPr>
        <p:spPr>
          <a:xfrm>
            <a:off x="338269" y="490825"/>
            <a:ext cx="11553254" cy="1056640"/>
          </a:xfrm>
          <a:prstGeom prst="rect">
            <a:avLst/>
          </a:prstGeom>
        </p:spPr>
        <p:txBody>
          <a:bodyPr wrap="square" rtlCol="0">
            <a:spAutoFit/>
          </a:bodyPr>
          <a:lstStyle/>
          <a:p>
            <a:pPr marL="457200" indent="-457200">
              <a:buFont typeface="Arial"/>
              <a:buChar char="•"/>
            </a:pPr>
            <a:r>
              <a:rPr lang="en-IN" sz="3300">
                <a:solidFill>
                  <a:srgbClr val="FFFFFF"/>
                </a:solidFill>
              </a:rPr>
              <a:t>The Lehiste and Peterson lists were condensed into four lists of 50 words known today as the NU No. 6</a:t>
            </a:r>
          </a:p>
        </p:txBody>
      </p:sp>
      <p:sp>
        <p:nvSpPr>
          <p:cNvPr id="1048633" name="TextBox 1048632"/>
          <p:cNvSpPr txBox="1"/>
          <p:nvPr/>
        </p:nvSpPr>
        <p:spPr>
          <a:xfrm>
            <a:off x="338269" y="2014139"/>
            <a:ext cx="11747350" cy="1082040"/>
          </a:xfrm>
          <a:prstGeom prst="rect">
            <a:avLst/>
          </a:prstGeom>
        </p:spPr>
        <p:txBody>
          <a:bodyPr wrap="square" rtlCol="0">
            <a:spAutoFit/>
          </a:bodyPr>
          <a:lstStyle/>
          <a:p>
            <a:pPr marL="457200" indent="-457200">
              <a:buFont typeface="Wingdings" charset="2"/>
              <a:buChar char="ü"/>
            </a:pPr>
            <a:r>
              <a:rPr lang="en-US" sz="3400" b="1">
                <a:solidFill>
                  <a:srgbClr val="FFFF00"/>
                </a:solidFill>
              </a:rPr>
              <a:t>What the difference between forms A, B,C  and D and which one should I choose?</a:t>
            </a:r>
            <a:endParaRPr lang="en-IN" sz="3400" b="1">
              <a:solidFill>
                <a:srgbClr val="FFFF00"/>
              </a:solidFill>
            </a:endParaRPr>
          </a:p>
        </p:txBody>
      </p:sp>
      <p:sp>
        <p:nvSpPr>
          <p:cNvPr id="1048634" name="TextBox 1048633"/>
          <p:cNvSpPr txBox="1"/>
          <p:nvPr/>
        </p:nvSpPr>
        <p:spPr>
          <a:xfrm>
            <a:off x="338269" y="3429000"/>
            <a:ext cx="11294560" cy="1056640"/>
          </a:xfrm>
          <a:prstGeom prst="rect">
            <a:avLst/>
          </a:prstGeom>
        </p:spPr>
        <p:txBody>
          <a:bodyPr wrap="square" rtlCol="0">
            <a:spAutoFit/>
          </a:bodyPr>
          <a:lstStyle/>
          <a:p>
            <a:pPr marL="457200" indent="-457200">
              <a:buFont typeface="Arial"/>
              <a:buChar char="•"/>
            </a:pPr>
            <a:r>
              <a:rPr lang="en-US" sz="3200">
                <a:solidFill>
                  <a:srgbClr val="FFFFFF"/>
                </a:solidFill>
              </a:rPr>
              <a:t>The NU - 6 lists have been recorded in four randomisation called " forms" to prevent  memorization.</a:t>
            </a:r>
            <a:endParaRPr lang="en-IN" sz="3200">
              <a:solidFill>
                <a:srgbClr val="FFFFFF"/>
              </a:solidFill>
            </a:endParaRPr>
          </a:p>
        </p:txBody>
      </p:sp>
      <p:sp>
        <p:nvSpPr>
          <p:cNvPr id="1048635" name="TextBox 1048634"/>
          <p:cNvSpPr txBox="1"/>
          <p:nvPr/>
        </p:nvSpPr>
        <p:spPr>
          <a:xfrm>
            <a:off x="338269" y="4843860"/>
            <a:ext cx="11201074" cy="1082040"/>
          </a:xfrm>
          <a:prstGeom prst="rect">
            <a:avLst/>
          </a:prstGeom>
        </p:spPr>
        <p:txBody>
          <a:bodyPr wrap="square" rtlCol="0">
            <a:spAutoFit/>
          </a:bodyPr>
          <a:lstStyle/>
          <a:p>
            <a:pPr marL="457200" indent="-457200">
              <a:buFont typeface="Arial"/>
              <a:buChar char="•"/>
            </a:pPr>
            <a:r>
              <a:rPr lang="en-US" sz="3300">
                <a:solidFill>
                  <a:srgbClr val="FFFFFF"/>
                </a:solidFill>
              </a:rPr>
              <a:t>For instance, NU - 6 form A includes  all four  lists  of 50  words for a total of 200 words .</a:t>
            </a:r>
            <a:r>
              <a:rPr lang="en-US" sz="2800">
                <a:solidFill>
                  <a:srgbClr val="000000"/>
                </a:solidFill>
              </a:rPr>
              <a:t> </a:t>
            </a:r>
            <a:endParaRPr lang="en-IN" sz="2800">
              <a:solidFill>
                <a:srgbClr val="0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6" name="TextBox 1048635"/>
          <p:cNvSpPr txBox="1"/>
          <p:nvPr/>
        </p:nvSpPr>
        <p:spPr>
          <a:xfrm>
            <a:off x="494804" y="891747"/>
            <a:ext cx="11247544" cy="1056640"/>
          </a:xfrm>
          <a:prstGeom prst="rect">
            <a:avLst/>
          </a:prstGeom>
        </p:spPr>
        <p:txBody>
          <a:bodyPr wrap="square" rtlCol="0">
            <a:spAutoFit/>
          </a:bodyPr>
          <a:lstStyle/>
          <a:p>
            <a:pPr marL="457200" indent="-457200">
              <a:buFont typeface="Arial"/>
              <a:buChar char="•"/>
            </a:pPr>
            <a:r>
              <a:rPr lang="en-US" sz="3300">
                <a:solidFill>
                  <a:srgbClr val="FFFFFF"/>
                </a:solidFill>
              </a:rPr>
              <a:t>NU-6 from B includes the same  200 words in a different sequence.</a:t>
            </a:r>
            <a:r>
              <a:rPr lang="en-US" sz="2800">
                <a:solidFill>
                  <a:srgbClr val="000000"/>
                </a:solidFill>
              </a:rPr>
              <a:t> </a:t>
            </a:r>
            <a:endParaRPr lang="en-IN" sz="2800">
              <a:solidFill>
                <a:srgbClr val="000000"/>
              </a:solidFill>
            </a:endParaRPr>
          </a:p>
        </p:txBody>
      </p:sp>
      <p:sp>
        <p:nvSpPr>
          <p:cNvPr id="1048637" name="TextBox 1048636"/>
          <p:cNvSpPr txBox="1"/>
          <p:nvPr/>
        </p:nvSpPr>
        <p:spPr>
          <a:xfrm>
            <a:off x="494803" y="2723867"/>
            <a:ext cx="11133022" cy="1577340"/>
          </a:xfrm>
          <a:prstGeom prst="rect">
            <a:avLst/>
          </a:prstGeom>
        </p:spPr>
        <p:txBody>
          <a:bodyPr wrap="square" rtlCol="0">
            <a:spAutoFit/>
          </a:bodyPr>
          <a:lstStyle/>
          <a:p>
            <a:pPr marL="457200" indent="-457200">
              <a:buFont typeface="Arial"/>
              <a:buChar char="•"/>
            </a:pPr>
            <a:r>
              <a:rPr lang="en-US" sz="3300">
                <a:solidFill>
                  <a:srgbClr val="FFFFFF"/>
                </a:solidFill>
              </a:rPr>
              <a:t>The NU- 6 from A ( the standard word list ) is usually sufficient unless you plan to retest the same patient using the NU-6 word list.</a:t>
            </a:r>
            <a:endParaRPr lang="en-IN" sz="3300">
              <a:solidFill>
                <a:srgbClr val="FFFFF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8" name="TextBox 1048637"/>
          <p:cNvSpPr txBox="1"/>
          <p:nvPr/>
        </p:nvSpPr>
        <p:spPr>
          <a:xfrm>
            <a:off x="309809" y="321931"/>
            <a:ext cx="7621863" cy="777239"/>
          </a:xfrm>
          <a:prstGeom prst="rect">
            <a:avLst/>
          </a:prstGeom>
        </p:spPr>
        <p:txBody>
          <a:bodyPr wrap="square" rtlCol="0">
            <a:spAutoFit/>
          </a:bodyPr>
          <a:lstStyle/>
          <a:p>
            <a:r>
              <a:rPr lang="en-US" sz="4600" b="1">
                <a:solidFill>
                  <a:srgbClr val="FFFF00"/>
                </a:solidFill>
              </a:rPr>
              <a:t>D.  Sentence Tests</a:t>
            </a:r>
            <a:r>
              <a:rPr lang="en-US" sz="2800">
                <a:solidFill>
                  <a:srgbClr val="000000"/>
                </a:solidFill>
              </a:rPr>
              <a:t>  </a:t>
            </a:r>
            <a:endParaRPr lang="en-IN" sz="2800">
              <a:solidFill>
                <a:srgbClr val="000000"/>
              </a:solidFill>
            </a:endParaRPr>
          </a:p>
        </p:txBody>
      </p:sp>
      <p:sp>
        <p:nvSpPr>
          <p:cNvPr id="1048639" name="TextBox 1048638"/>
          <p:cNvSpPr txBox="1"/>
          <p:nvPr/>
        </p:nvSpPr>
        <p:spPr>
          <a:xfrm>
            <a:off x="533403" y="1492472"/>
            <a:ext cx="11598933" cy="1615439"/>
          </a:xfrm>
          <a:prstGeom prst="rect">
            <a:avLst/>
          </a:prstGeom>
        </p:spPr>
        <p:txBody>
          <a:bodyPr wrap="square" rtlCol="0">
            <a:spAutoFit/>
          </a:bodyPr>
          <a:lstStyle/>
          <a:p>
            <a:pPr marL="457200" indent="-457200">
              <a:buFont typeface="Arial"/>
              <a:buChar char="•"/>
            </a:pPr>
            <a:r>
              <a:rPr lang="en-IN" sz="3400">
                <a:solidFill>
                  <a:srgbClr val="FFFFFF"/>
                </a:solidFill>
              </a:rPr>
              <a:t>Sentence-level tests were developed at Bell Laboratorieand</a:t>
            </a:r>
            <a:r>
              <a:rPr lang="en-US" sz="3400">
                <a:solidFill>
                  <a:srgbClr val="FFFFFF"/>
                </a:solidFill>
              </a:rPr>
              <a:t>s</a:t>
            </a:r>
            <a:r>
              <a:rPr lang="en-IN" sz="3400">
                <a:solidFill>
                  <a:srgbClr val="FFFFFF"/>
                </a:solidFill>
              </a:rPr>
              <a:t> were used during World War II to evaluate military communication equipment</a:t>
            </a:r>
            <a:r>
              <a:rPr lang="en-US" sz="3400">
                <a:solidFill>
                  <a:srgbClr val="FFFFFF"/>
                </a:solidFill>
              </a:rPr>
              <a:t>.</a:t>
            </a:r>
            <a:r>
              <a:rPr lang="en-IN" sz="2800">
                <a:solidFill>
                  <a:srgbClr val="000000"/>
                </a:solidFill>
              </a:rPr>
              <a:t> </a:t>
            </a:r>
          </a:p>
        </p:txBody>
      </p:sp>
      <p:sp>
        <p:nvSpPr>
          <p:cNvPr id="1048640" name="TextBox 1048639"/>
          <p:cNvSpPr txBox="1"/>
          <p:nvPr/>
        </p:nvSpPr>
        <p:spPr>
          <a:xfrm>
            <a:off x="309808" y="3754813"/>
            <a:ext cx="11639421" cy="1615440"/>
          </a:xfrm>
          <a:prstGeom prst="rect">
            <a:avLst/>
          </a:prstGeom>
        </p:spPr>
        <p:txBody>
          <a:bodyPr wrap="square" rtlCol="0">
            <a:spAutoFit/>
          </a:bodyPr>
          <a:lstStyle/>
          <a:p>
            <a:pPr marL="457200" indent="-457200">
              <a:buFont typeface="Arial"/>
              <a:buChar char="•"/>
            </a:pPr>
            <a:r>
              <a:rPr lang="en-IN" sz="3400">
                <a:solidFill>
                  <a:srgbClr val="FFFFFF"/>
                </a:solidFill>
              </a:rPr>
              <a:t>The CID sentences consist of 10 lists of 10 sentences each with 50 key words in each list. Interrogative, imperative, and declarative sentences are included.</a:t>
            </a:r>
            <a:r>
              <a:rPr lang="en-IN" sz="2800">
                <a:solidFill>
                  <a:srgbClr val="000000"/>
                </a:solidFill>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1" name="TextBox 1048640"/>
          <p:cNvSpPr txBox="1"/>
          <p:nvPr/>
        </p:nvSpPr>
        <p:spPr>
          <a:xfrm>
            <a:off x="521274" y="470050"/>
            <a:ext cx="11149451" cy="1082040"/>
          </a:xfrm>
          <a:prstGeom prst="rect">
            <a:avLst/>
          </a:prstGeom>
        </p:spPr>
        <p:txBody>
          <a:bodyPr wrap="square" rtlCol="0">
            <a:spAutoFit/>
          </a:bodyPr>
          <a:lstStyle/>
          <a:p>
            <a:pPr marL="457200" indent="-457200">
              <a:buFont typeface="Arial"/>
              <a:buChar char="•"/>
            </a:pPr>
            <a:r>
              <a:rPr lang="en-IN" sz="3400">
                <a:solidFill>
                  <a:srgbClr val="FFFFFF"/>
                </a:solidFill>
              </a:rPr>
              <a:t>Responses can be spoken or written and are scored as the percentage of key words correctly recognized.</a:t>
            </a:r>
          </a:p>
        </p:txBody>
      </p:sp>
      <p:sp>
        <p:nvSpPr>
          <p:cNvPr id="1048642" name="TextBox 1048641"/>
          <p:cNvSpPr txBox="1"/>
          <p:nvPr/>
        </p:nvSpPr>
        <p:spPr>
          <a:xfrm>
            <a:off x="521274" y="2131453"/>
            <a:ext cx="11564511" cy="2567940"/>
          </a:xfrm>
          <a:prstGeom prst="rect">
            <a:avLst/>
          </a:prstGeom>
        </p:spPr>
        <p:txBody>
          <a:bodyPr wrap="square" rtlCol="0">
            <a:spAutoFit/>
          </a:bodyPr>
          <a:lstStyle/>
          <a:p>
            <a:pPr marL="457200" indent="-457200">
              <a:buFont typeface="Arial"/>
              <a:buChar char="•"/>
            </a:pPr>
            <a:r>
              <a:rPr lang="en-IN" sz="3300">
                <a:solidFill>
                  <a:srgbClr val="FFFFFF"/>
                </a:solidFill>
              </a:rPr>
              <a:t>The basis for the use of sentences in the clinical assessment of speech recognition abilities is that sentences pro</a:t>
            </a:r>
            <a:r>
              <a:rPr lang="en-US" sz="3300">
                <a:solidFill>
                  <a:srgbClr val="FFFFFF"/>
                </a:solidFill>
              </a:rPr>
              <a:t>vi</a:t>
            </a:r>
            <a:r>
              <a:rPr lang="en-IN" sz="3300">
                <a:solidFill>
                  <a:srgbClr val="FFFFFF"/>
                </a:solidFill>
              </a:rPr>
              <a:t>de a more “realistic” listening condition for everyday com</a:t>
            </a:r>
            <a:r>
              <a:rPr lang="en-US" sz="3300">
                <a:solidFill>
                  <a:srgbClr val="FFFFFF"/>
                </a:solidFill>
              </a:rPr>
              <a:t>m</a:t>
            </a:r>
            <a:r>
              <a:rPr lang="en-IN" sz="3300">
                <a:solidFill>
                  <a:srgbClr val="FFFFFF"/>
                </a:solidFill>
              </a:rPr>
              <a:t>unication than does the use of isolated words or nonsense syllables</a:t>
            </a:r>
            <a:r>
              <a:rPr lang="en-US" sz="3300">
                <a:solidFill>
                  <a:srgbClr val="FFFFFF"/>
                </a:solidFill>
              </a:rPr>
              <a:t>.</a:t>
            </a:r>
            <a:r>
              <a:rPr lang="en-IN" sz="2800">
                <a:solidFill>
                  <a:srgbClr val="000000"/>
                </a:solidFill>
              </a:rPr>
              <a:t> </a:t>
            </a:r>
          </a:p>
        </p:txBody>
      </p:sp>
      <p:sp>
        <p:nvSpPr>
          <p:cNvPr id="1048643" name="TextBox 1048642"/>
          <p:cNvSpPr txBox="1"/>
          <p:nvPr/>
        </p:nvSpPr>
        <p:spPr>
          <a:xfrm>
            <a:off x="521273" y="4985168"/>
            <a:ext cx="11368018" cy="1577339"/>
          </a:xfrm>
          <a:prstGeom prst="rect">
            <a:avLst/>
          </a:prstGeom>
        </p:spPr>
        <p:txBody>
          <a:bodyPr wrap="square" rtlCol="0">
            <a:spAutoFit/>
          </a:bodyPr>
          <a:lstStyle/>
          <a:p>
            <a:pPr marL="457200" indent="-457200">
              <a:buFont typeface="Arial"/>
              <a:buChar char="•"/>
            </a:pPr>
            <a:r>
              <a:rPr lang="en-IN" sz="2800">
                <a:solidFill>
                  <a:srgbClr val="FFFFFF"/>
                </a:solidFill>
              </a:rPr>
              <a:t> </a:t>
            </a:r>
            <a:r>
              <a:rPr lang="en-IN" sz="3300">
                <a:solidFill>
                  <a:srgbClr val="FFFFFF"/>
                </a:solidFill>
              </a:rPr>
              <a:t>Although sentences may have greater face validity than other stimuli, they also provide semantic, syntactic, and lexical clues</a:t>
            </a:r>
            <a:r>
              <a:rPr lang="en-US" sz="3300">
                <a:solidFill>
                  <a:srgbClr val="FFFFFF"/>
                </a:solidFill>
              </a:rPr>
              <a:t>.</a:t>
            </a:r>
            <a:endParaRPr lang="en-IN" sz="3300">
              <a:solidFill>
                <a:srgbClr val="FFFFFF"/>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4" name="TextBox 1048643"/>
          <p:cNvSpPr txBox="1"/>
          <p:nvPr/>
        </p:nvSpPr>
        <p:spPr>
          <a:xfrm>
            <a:off x="252626" y="1049659"/>
            <a:ext cx="11686747" cy="1615440"/>
          </a:xfrm>
          <a:prstGeom prst="rect">
            <a:avLst/>
          </a:prstGeom>
        </p:spPr>
        <p:txBody>
          <a:bodyPr wrap="square" rtlCol="0">
            <a:spAutoFit/>
          </a:bodyPr>
          <a:lstStyle/>
          <a:p>
            <a:pPr marL="457200" indent="-457200">
              <a:buFont typeface="Arial"/>
              <a:buChar char="•"/>
            </a:pPr>
            <a:r>
              <a:rPr lang="en-IN" sz="3400">
                <a:solidFill>
                  <a:srgbClr val="FFFFFF"/>
                </a:solidFill>
              </a:rPr>
              <a:t>Thus it is difficult to distin</a:t>
            </a:r>
            <a:r>
              <a:rPr lang="en-US" sz="3400">
                <a:solidFill>
                  <a:srgbClr val="FFFFFF"/>
                </a:solidFill>
              </a:rPr>
              <a:t>g</a:t>
            </a:r>
            <a:r>
              <a:rPr lang="en-IN" sz="3400">
                <a:solidFill>
                  <a:srgbClr val="FFFFFF"/>
                </a:solidFill>
              </a:rPr>
              <a:t>uish individuals who do well on a speech recognition task because they have good speech recognition skills</a:t>
            </a:r>
            <a:r>
              <a:rPr lang="en-US" sz="3400">
                <a:solidFill>
                  <a:srgbClr val="FFFFFF"/>
                </a:solidFill>
              </a:rPr>
              <a:t>.</a:t>
            </a:r>
            <a:endParaRPr lang="en-IN" sz="3400">
              <a:solidFill>
                <a:srgbClr val="FFFFFF"/>
              </a:solidFill>
            </a:endParaRPr>
          </a:p>
        </p:txBody>
      </p:sp>
      <p:sp>
        <p:nvSpPr>
          <p:cNvPr id="1048645" name="TextBox 1048644"/>
          <p:cNvSpPr txBox="1"/>
          <p:nvPr/>
        </p:nvSpPr>
        <p:spPr>
          <a:xfrm>
            <a:off x="252626" y="3429000"/>
            <a:ext cx="11856718" cy="2072640"/>
          </a:xfrm>
          <a:prstGeom prst="rect">
            <a:avLst/>
          </a:prstGeom>
        </p:spPr>
        <p:txBody>
          <a:bodyPr wrap="square" rtlCol="0">
            <a:spAutoFit/>
          </a:bodyPr>
          <a:lstStyle/>
          <a:p>
            <a:pPr marL="457200" indent="-457200">
              <a:buFont typeface="Arial"/>
              <a:buChar char="•"/>
            </a:pPr>
            <a:r>
              <a:rPr lang="en-IN" sz="3300">
                <a:solidFill>
                  <a:srgbClr val="FFFFFF"/>
                </a:solidFill>
              </a:rPr>
              <a:t>Another complication of the use of sentence materials is that, as length exceeds seven to nine syllables, memory constraints, particularly in the elderly, may impact performance</a:t>
            </a:r>
            <a:r>
              <a:rPr lang="en-US" sz="3300">
                <a:solidFill>
                  <a:srgbClr val="FFFFFF"/>
                </a:solidFill>
              </a:rPr>
              <a:t>.</a:t>
            </a:r>
            <a:endParaRPr lang="en-IN" sz="3300">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extBox 1048600"/>
          <p:cNvSpPr txBox="1"/>
          <p:nvPr/>
        </p:nvSpPr>
        <p:spPr>
          <a:xfrm>
            <a:off x="0" y="456286"/>
            <a:ext cx="11464600" cy="777241"/>
          </a:xfrm>
          <a:prstGeom prst="rect">
            <a:avLst/>
          </a:prstGeom>
        </p:spPr>
        <p:txBody>
          <a:bodyPr wrap="square" rtlCol="0">
            <a:spAutoFit/>
          </a:bodyPr>
          <a:lstStyle/>
          <a:p>
            <a:pPr marL="685800" indent="-685800">
              <a:buFont typeface="Wingdings" charset="2"/>
              <a:buChar char="u"/>
            </a:pPr>
            <a:r>
              <a:rPr lang="en-IN" sz="4600" b="1" u="sng">
                <a:solidFill>
                  <a:srgbClr val="FFFF00"/>
                </a:solidFill>
              </a:rPr>
              <a:t>SPEECH RECOGNITION IN QUIET</a:t>
            </a:r>
          </a:p>
        </p:txBody>
      </p:sp>
      <p:sp>
        <p:nvSpPr>
          <p:cNvPr id="1048602" name="TextBox 1048601"/>
          <p:cNvSpPr txBox="1"/>
          <p:nvPr/>
        </p:nvSpPr>
        <p:spPr>
          <a:xfrm>
            <a:off x="568813" y="1661160"/>
            <a:ext cx="11590489" cy="1971040"/>
          </a:xfrm>
          <a:prstGeom prst="rect">
            <a:avLst/>
          </a:prstGeom>
        </p:spPr>
        <p:txBody>
          <a:bodyPr wrap="square" rtlCol="0">
            <a:spAutoFit/>
          </a:bodyPr>
          <a:lstStyle/>
          <a:p>
            <a:pPr marL="457200" indent="-457200">
              <a:buFont typeface="Arial"/>
              <a:buChar char="•"/>
            </a:pPr>
            <a:r>
              <a:rPr lang="en-IN" sz="3100">
                <a:solidFill>
                  <a:srgbClr val="FFFFFF"/>
                </a:solidFill>
              </a:rPr>
              <a:t>The purpose of speech recognition testing in quiet is to assess how well a person can understand speech in a quiet environment when the level of the speech is loud enough to obtain a maximum SRS (PBmax).</a:t>
            </a:r>
          </a:p>
        </p:txBody>
      </p:sp>
      <p:sp>
        <p:nvSpPr>
          <p:cNvPr id="1048603" name="TextBox 1048602"/>
          <p:cNvSpPr txBox="1"/>
          <p:nvPr/>
        </p:nvSpPr>
        <p:spPr>
          <a:xfrm>
            <a:off x="568812" y="3856633"/>
            <a:ext cx="11809479" cy="1971039"/>
          </a:xfrm>
          <a:prstGeom prst="rect">
            <a:avLst/>
          </a:prstGeom>
        </p:spPr>
        <p:txBody>
          <a:bodyPr wrap="square" rtlCol="0">
            <a:spAutoFit/>
          </a:bodyPr>
          <a:lstStyle/>
          <a:p>
            <a:pPr marL="457200" indent="-457200">
              <a:buFont typeface="Arial"/>
              <a:buChar char="•"/>
            </a:pPr>
            <a:r>
              <a:rPr lang="en-IN" sz="3100">
                <a:solidFill>
                  <a:srgbClr val="FFFFFF"/>
                </a:solidFill>
              </a:rPr>
              <a:t>The level necessary for a person with hearing loss to perform maximally is highly variable from person to person and is dependent on the materials used to obtain the SRS (Jerger and Hayes, 1977).</a:t>
            </a:r>
          </a:p>
        </p:txBody>
      </p:sp>
    </p:spTree>
  </p:cSld>
  <p:clrMapOvr>
    <a:masterClrMapping/>
  </p:clrMapOvr>
  <p:transition spd="slow">
    <p:circl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6" name="TextBox 1048645"/>
          <p:cNvSpPr txBox="1"/>
          <p:nvPr/>
        </p:nvSpPr>
        <p:spPr>
          <a:xfrm>
            <a:off x="312605" y="819258"/>
            <a:ext cx="11566790" cy="3063240"/>
          </a:xfrm>
          <a:prstGeom prst="rect">
            <a:avLst/>
          </a:prstGeom>
        </p:spPr>
        <p:txBody>
          <a:bodyPr wrap="square" rtlCol="0">
            <a:spAutoFit/>
          </a:bodyPr>
          <a:lstStyle/>
          <a:p>
            <a:pPr marL="457200" indent="-457200">
              <a:buFont typeface="Arial"/>
              <a:buChar char="•"/>
            </a:pPr>
            <a:r>
              <a:rPr lang="en-IN" sz="3300">
                <a:solidFill>
                  <a:srgbClr val="FFFFFF"/>
                </a:solidFill>
              </a:rPr>
              <a:t>Despite these potential limita</a:t>
            </a:r>
            <a:r>
              <a:rPr lang="en-US" sz="3300">
                <a:solidFill>
                  <a:srgbClr val="FFFFFF"/>
                </a:solidFill>
              </a:rPr>
              <a:t>t</a:t>
            </a:r>
            <a:r>
              <a:rPr lang="en-IN" sz="3300">
                <a:solidFill>
                  <a:srgbClr val="FFFFFF"/>
                </a:solidFill>
              </a:rPr>
              <a:t>ions, several clinically useful sentence tests have been devel</a:t>
            </a:r>
            <a:r>
              <a:rPr lang="en-US" sz="3300">
                <a:solidFill>
                  <a:srgbClr val="FFFFFF"/>
                </a:solidFill>
              </a:rPr>
              <a:t>o</a:t>
            </a:r>
            <a:r>
              <a:rPr lang="en-IN" sz="3300">
                <a:solidFill>
                  <a:srgbClr val="FFFFFF"/>
                </a:solidFill>
              </a:rPr>
              <a:t>ped. Because the ability to use context is preserved even in older adults with hearing loss, for most patient populations</a:t>
            </a:r>
            <a:r>
              <a:rPr lang="en-US" sz="3300">
                <a:solidFill>
                  <a:srgbClr val="FFFFFF"/>
                </a:solidFill>
              </a:rPr>
              <a:t>,sentence</a:t>
            </a:r>
            <a:r>
              <a:rPr lang="en-IN" sz="3300">
                <a:solidFill>
                  <a:srgbClr val="FFFFFF"/>
                </a:solidFill>
              </a:rPr>
              <a:t> tests are typically too easy (ceiling effect) and, therefore, fail to distinguish among levels of difficulty.</a:t>
            </a:r>
            <a:r>
              <a:rPr lang="en-IN" sz="2800">
                <a:solidFill>
                  <a:srgbClr val="000000"/>
                </a:solidFill>
              </a:rPr>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7" name="TextBox 1048646"/>
          <p:cNvSpPr txBox="1"/>
          <p:nvPr/>
        </p:nvSpPr>
        <p:spPr>
          <a:xfrm>
            <a:off x="256514" y="529156"/>
            <a:ext cx="11678973" cy="1539239"/>
          </a:xfrm>
          <a:prstGeom prst="rect">
            <a:avLst/>
          </a:prstGeom>
        </p:spPr>
        <p:txBody>
          <a:bodyPr wrap="square" rtlCol="0">
            <a:spAutoFit/>
          </a:bodyPr>
          <a:lstStyle/>
          <a:p>
            <a:pPr marL="457200" indent="-457200">
              <a:buFont typeface="Wingdings" charset="2"/>
              <a:buChar char="u"/>
            </a:pPr>
            <a:r>
              <a:rPr lang="en-US" sz="4900">
                <a:solidFill>
                  <a:srgbClr val="FFFF00"/>
                </a:solidFill>
              </a:rPr>
              <a:t>Nonsense syllables tests/phoneme recognition test</a:t>
            </a:r>
            <a:endParaRPr lang="en-IN" sz="4900">
              <a:solidFill>
                <a:srgbClr val="FFFF00"/>
              </a:solidFill>
            </a:endParaRPr>
          </a:p>
        </p:txBody>
      </p:sp>
      <p:sp>
        <p:nvSpPr>
          <p:cNvPr id="1048648" name="TextBox 1048647"/>
          <p:cNvSpPr txBox="1"/>
          <p:nvPr/>
        </p:nvSpPr>
        <p:spPr>
          <a:xfrm>
            <a:off x="696259" y="2452405"/>
            <a:ext cx="11975482" cy="1615440"/>
          </a:xfrm>
          <a:prstGeom prst="rect">
            <a:avLst/>
          </a:prstGeom>
        </p:spPr>
        <p:txBody>
          <a:bodyPr wrap="square" rtlCol="0">
            <a:spAutoFit/>
          </a:bodyPr>
          <a:lstStyle/>
          <a:p>
            <a:pPr marL="457200" indent="-457200">
              <a:buFont typeface="Arial"/>
              <a:buChar char="•"/>
            </a:pPr>
            <a:r>
              <a:rPr lang="en-IN" sz="3400">
                <a:solidFill>
                  <a:srgbClr val="FFFFFF"/>
                </a:solidFill>
              </a:rPr>
              <a:t>The effects of lexical context and word familiarity on test performance can be minimized by the use of nonsense sylla</a:t>
            </a:r>
            <a:r>
              <a:rPr lang="en-US" sz="3400">
                <a:solidFill>
                  <a:srgbClr val="FFFFFF"/>
                </a:solidFill>
              </a:rPr>
              <a:t>b</a:t>
            </a:r>
            <a:r>
              <a:rPr lang="en-IN" sz="3400">
                <a:solidFill>
                  <a:srgbClr val="FFFFFF"/>
                </a:solidFill>
              </a:rPr>
              <a:t>le and/or closed-set phoneme recognition tests</a:t>
            </a:r>
            <a:r>
              <a:rPr lang="en-US" sz="3400">
                <a:solidFill>
                  <a:srgbClr val="FFFFFF"/>
                </a:solidFill>
              </a:rPr>
              <a:t>.</a:t>
            </a:r>
            <a:endParaRPr lang="en-IN" sz="3400">
              <a:solidFill>
                <a:srgbClr val="FFFFFF"/>
              </a:solidFill>
            </a:endParaRPr>
          </a:p>
        </p:txBody>
      </p:sp>
      <p:sp>
        <p:nvSpPr>
          <p:cNvPr id="1048649" name="TextBox 1048648"/>
          <p:cNvSpPr txBox="1"/>
          <p:nvPr/>
        </p:nvSpPr>
        <p:spPr>
          <a:xfrm>
            <a:off x="696258" y="4413756"/>
            <a:ext cx="11471656" cy="2123440"/>
          </a:xfrm>
          <a:prstGeom prst="rect">
            <a:avLst/>
          </a:prstGeom>
        </p:spPr>
        <p:txBody>
          <a:bodyPr wrap="square" rtlCol="0">
            <a:spAutoFit/>
          </a:bodyPr>
          <a:lstStyle/>
          <a:p>
            <a:pPr marL="457200" indent="-457200">
              <a:buFont typeface="Arial"/>
              <a:buChar char="•"/>
            </a:pPr>
            <a:r>
              <a:rPr lang="en-IN" sz="3400">
                <a:solidFill>
                  <a:srgbClr val="FFFFFF"/>
                </a:solidFill>
              </a:rPr>
              <a:t>Nonsense syllables were one of the first materials used to assess speech recognition ability during the development of telephone circuits at Bell Telephone Laboratories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0" name="TextBox 1048649"/>
          <p:cNvSpPr txBox="1"/>
          <p:nvPr/>
        </p:nvSpPr>
        <p:spPr>
          <a:xfrm>
            <a:off x="401596" y="1394006"/>
            <a:ext cx="11388806" cy="586740"/>
          </a:xfrm>
          <a:prstGeom prst="rect">
            <a:avLst/>
          </a:prstGeom>
        </p:spPr>
        <p:txBody>
          <a:bodyPr wrap="square" rtlCol="0">
            <a:spAutoFit/>
          </a:bodyPr>
          <a:lstStyle/>
          <a:p>
            <a:r>
              <a:rPr lang="en-US" sz="3500">
                <a:solidFill>
                  <a:srgbClr val="FFFFFF"/>
                </a:solidFill>
              </a:rPr>
              <a:t>Tests name</a:t>
            </a:r>
            <a:r>
              <a:rPr lang="en-US" sz="2800">
                <a:solidFill>
                  <a:srgbClr val="FFFFFF"/>
                </a:solidFill>
              </a:rPr>
              <a:t>  :-</a:t>
            </a:r>
            <a:endParaRPr lang="en-IN" sz="2800">
              <a:solidFill>
                <a:srgbClr val="FFFFFF"/>
              </a:solidFill>
            </a:endParaRPr>
          </a:p>
        </p:txBody>
      </p:sp>
      <p:sp>
        <p:nvSpPr>
          <p:cNvPr id="1048651" name="TextBox 1048650"/>
          <p:cNvSpPr txBox="1"/>
          <p:nvPr/>
        </p:nvSpPr>
        <p:spPr>
          <a:xfrm>
            <a:off x="3603615" y="1394006"/>
            <a:ext cx="7937004" cy="561340"/>
          </a:xfrm>
          <a:prstGeom prst="rect">
            <a:avLst/>
          </a:prstGeom>
        </p:spPr>
        <p:txBody>
          <a:bodyPr wrap="square" rtlCol="0">
            <a:spAutoFit/>
          </a:bodyPr>
          <a:lstStyle/>
          <a:p>
            <a:r>
              <a:rPr lang="en-US" sz="3100">
                <a:solidFill>
                  <a:srgbClr val="FFFFFF"/>
                </a:solidFill>
              </a:rPr>
              <a:t>1. CUNY Nonsense Syllable Test</a:t>
            </a:r>
            <a:r>
              <a:rPr lang="en-US" sz="2800">
                <a:solidFill>
                  <a:srgbClr val="000000"/>
                </a:solidFill>
              </a:rPr>
              <a:t>   </a:t>
            </a:r>
            <a:endParaRPr lang="en-IN" sz="2800">
              <a:solidFill>
                <a:srgbClr val="000000"/>
              </a:solidFill>
            </a:endParaRPr>
          </a:p>
        </p:txBody>
      </p:sp>
      <p:sp>
        <p:nvSpPr>
          <p:cNvPr id="1048652" name="TextBox 1048651"/>
          <p:cNvSpPr txBox="1"/>
          <p:nvPr/>
        </p:nvSpPr>
        <p:spPr>
          <a:xfrm>
            <a:off x="3342534" y="3148329"/>
            <a:ext cx="9123150" cy="561340"/>
          </a:xfrm>
          <a:prstGeom prst="rect">
            <a:avLst/>
          </a:prstGeom>
        </p:spPr>
        <p:txBody>
          <a:bodyPr wrap="square" rtlCol="0">
            <a:spAutoFit/>
          </a:bodyPr>
          <a:lstStyle/>
          <a:p>
            <a:r>
              <a:rPr lang="en-US" sz="3100">
                <a:solidFill>
                  <a:srgbClr val="FFFFFF"/>
                </a:solidFill>
              </a:rPr>
              <a:t>2.  The </a:t>
            </a:r>
            <a:r>
              <a:rPr lang="en-IN" sz="3100">
                <a:solidFill>
                  <a:srgbClr val="FFFFFF"/>
                </a:solidFill>
              </a:rPr>
              <a:t> Nonsense Syllable Test</a:t>
            </a:r>
            <a:r>
              <a:rPr lang="en-IN" sz="2800">
                <a:solidFill>
                  <a:srgbClr val="000000"/>
                </a:solidFill>
              </a:rPr>
              <a:t> </a:t>
            </a:r>
          </a:p>
        </p:txBody>
      </p:sp>
      <p:sp>
        <p:nvSpPr>
          <p:cNvPr id="1048653" name="TextBox 1048652"/>
          <p:cNvSpPr txBox="1"/>
          <p:nvPr/>
        </p:nvSpPr>
        <p:spPr>
          <a:xfrm>
            <a:off x="3236556" y="3770514"/>
            <a:ext cx="9229128" cy="510540"/>
          </a:xfrm>
          <a:prstGeom prst="rect">
            <a:avLst/>
          </a:prstGeom>
        </p:spPr>
        <p:txBody>
          <a:bodyPr wrap="square" rtlCol="0">
            <a:spAutoFit/>
          </a:bodyPr>
          <a:lstStyle/>
          <a:p>
            <a:r>
              <a:rPr lang="en-IN" sz="2800">
                <a:solidFill>
                  <a:srgbClr val="FFFFFF"/>
                </a:solidFill>
              </a:rPr>
              <a:t> (NST; Edgerton and 
Danhauer, 1979)</a:t>
            </a:r>
          </a:p>
        </p:txBody>
      </p:sp>
      <p:sp>
        <p:nvSpPr>
          <p:cNvPr id="1048654" name="TextBox 1048653"/>
          <p:cNvSpPr txBox="1"/>
          <p:nvPr/>
        </p:nvSpPr>
        <p:spPr>
          <a:xfrm>
            <a:off x="3625830" y="1955346"/>
            <a:ext cx="7914790" cy="510540"/>
          </a:xfrm>
          <a:prstGeom prst="rect">
            <a:avLst/>
          </a:prstGeom>
        </p:spPr>
        <p:txBody>
          <a:bodyPr wrap="square" rtlCol="0">
            <a:spAutoFit/>
          </a:bodyPr>
          <a:lstStyle/>
          <a:p>
            <a:r>
              <a:rPr lang="en-IN" sz="2800" b="0">
                <a:solidFill>
                  <a:srgbClr val="FFFFFF"/>
                </a:solidFill>
              </a:rPr>
              <a:t> (CUNY-NST; Levitt and Resnick, </a:t>
            </a:r>
            <a:r>
              <a:rPr lang="en-US" sz="2800" b="0">
                <a:solidFill>
                  <a:srgbClr val="FFFFFF"/>
                </a:solidFill>
              </a:rPr>
              <a:t>1978)</a:t>
            </a:r>
            <a:r>
              <a:rPr lang="en-IN" sz="2800">
                <a:solidFill>
                  <a:srgbClr val="000000"/>
                </a:solidFill>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5" name="TextBox 1048654"/>
          <p:cNvSpPr txBox="1"/>
          <p:nvPr/>
        </p:nvSpPr>
        <p:spPr>
          <a:xfrm>
            <a:off x="413451" y="3824408"/>
            <a:ext cx="11983899" cy="1539239"/>
          </a:xfrm>
          <a:prstGeom prst="rect">
            <a:avLst/>
          </a:prstGeom>
        </p:spPr>
        <p:txBody>
          <a:bodyPr wrap="square" rtlCol="0">
            <a:spAutoFit/>
          </a:bodyPr>
          <a:lstStyle/>
          <a:p>
            <a:pPr marL="457200" indent="-457200">
              <a:buFont typeface="Arial"/>
              <a:buChar char="•"/>
            </a:pPr>
            <a:r>
              <a:rPr lang="en-IN" sz="3200">
                <a:solidFill>
                  <a:srgbClr val="FFFFFF"/>
                </a:solidFill>
              </a:rPr>
              <a:t>The CUNY-NST assesses perception of the consonants most likely to be confused by individuals with hearing loss using three vowel contexts.</a:t>
            </a:r>
          </a:p>
        </p:txBody>
      </p:sp>
      <p:sp>
        <p:nvSpPr>
          <p:cNvPr id="1048656" name="TextBox 1048655"/>
          <p:cNvSpPr txBox="1"/>
          <p:nvPr/>
        </p:nvSpPr>
        <p:spPr>
          <a:xfrm>
            <a:off x="726926" y="1701171"/>
            <a:ext cx="11380018" cy="1577340"/>
          </a:xfrm>
          <a:prstGeom prst="rect">
            <a:avLst/>
          </a:prstGeom>
          <a:noFill/>
        </p:spPr>
        <p:txBody>
          <a:bodyPr wrap="square" rtlCol="0">
            <a:spAutoFit/>
          </a:bodyPr>
          <a:lstStyle/>
          <a:p>
            <a:pPr marL="457200" indent="-457200">
              <a:buFont typeface="Arial"/>
              <a:buChar char="•"/>
            </a:pPr>
            <a:r>
              <a:rPr lang="en-IN" sz="3300">
                <a:solidFill>
                  <a:srgbClr val="FFFFFF"/>
                </a:solidFill>
              </a:rPr>
              <a:t>The CUNY-NST is a closed-set test consisting of seven subtests, each of which has seven to nine consonant–vowel (CV) or vowel–consonant (VC) syllables.</a:t>
            </a:r>
            <a:r>
              <a:rPr lang="en-IN" sz="2800">
                <a:solidFill>
                  <a:srgbClr val="000000"/>
                </a:solidFill>
              </a:rPr>
              <a:t> </a:t>
            </a:r>
          </a:p>
        </p:txBody>
      </p:sp>
      <p:sp>
        <p:nvSpPr>
          <p:cNvPr id="1048657" name="TextBox 1048656"/>
          <p:cNvSpPr txBox="1"/>
          <p:nvPr/>
        </p:nvSpPr>
        <p:spPr>
          <a:xfrm>
            <a:off x="413451" y="530435"/>
            <a:ext cx="7937004" cy="624839"/>
          </a:xfrm>
          <a:prstGeom prst="rect">
            <a:avLst/>
          </a:prstGeom>
        </p:spPr>
        <p:txBody>
          <a:bodyPr wrap="square" rtlCol="0">
            <a:spAutoFit/>
          </a:bodyPr>
          <a:lstStyle/>
          <a:p>
            <a:r>
              <a:rPr lang="en-US" sz="3300">
                <a:solidFill>
                  <a:srgbClr val="FFFF00"/>
                </a:solidFill>
              </a:rPr>
              <a:t>1. </a:t>
            </a:r>
            <a:r>
              <a:rPr lang="en-US" sz="3600">
                <a:solidFill>
                  <a:srgbClr val="FFFF00"/>
                </a:solidFill>
              </a:rPr>
              <a:t>CUNY Nonsense Syllable Test</a:t>
            </a:r>
            <a:r>
              <a:rPr lang="en-US" sz="2800">
                <a:solidFill>
                  <a:srgbClr val="000000"/>
                </a:solidFill>
              </a:rPr>
              <a:t>   </a:t>
            </a:r>
            <a:endParaRPr lang="en-IN" sz="2800">
              <a:solidFill>
                <a:srgbClr val="00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8" name="TextBox 1048657"/>
          <p:cNvSpPr txBox="1"/>
          <p:nvPr/>
        </p:nvSpPr>
        <p:spPr>
          <a:xfrm>
            <a:off x="931394" y="1742535"/>
            <a:ext cx="11018486" cy="2021839"/>
          </a:xfrm>
          <a:prstGeom prst="rect">
            <a:avLst/>
          </a:prstGeom>
        </p:spPr>
        <p:txBody>
          <a:bodyPr wrap="square" rtlCol="0">
            <a:spAutoFit/>
          </a:bodyPr>
          <a:lstStyle/>
          <a:p>
            <a:pPr marL="457200" indent="-457200">
              <a:buFont typeface="Arial"/>
              <a:buChar char="•"/>
            </a:pPr>
            <a:r>
              <a:rPr lang="en-IN" sz="3200">
                <a:solidFill>
                  <a:srgbClr val="FFFFFF"/>
                </a:solidFill>
              </a:rPr>
              <a:t>The Edgerton–Danhauer NST is an 
open-set test consisting of 25 nonsense bisyllabic CVCV 
items, allowing for assessment of the perception of 50 con</a:t>
            </a:r>
            <a:r>
              <a:rPr lang="en-US" sz="3200">
                <a:solidFill>
                  <a:srgbClr val="FFFFFF"/>
                </a:solidFill>
              </a:rPr>
              <a:t>s</a:t>
            </a:r>
            <a:r>
              <a:rPr lang="en-IN" sz="3200">
                <a:solidFill>
                  <a:srgbClr val="FFFFFF"/>
                </a:solidFill>
              </a:rPr>
              <a:t>onant and 50 vowel stimuli.</a:t>
            </a:r>
          </a:p>
        </p:txBody>
      </p:sp>
      <p:sp>
        <p:nvSpPr>
          <p:cNvPr id="1048659" name="TextBox 1048658"/>
          <p:cNvSpPr txBox="1"/>
          <p:nvPr/>
        </p:nvSpPr>
        <p:spPr>
          <a:xfrm>
            <a:off x="266815" y="673017"/>
            <a:ext cx="9123150" cy="624840"/>
          </a:xfrm>
          <a:prstGeom prst="rect">
            <a:avLst/>
          </a:prstGeom>
        </p:spPr>
        <p:txBody>
          <a:bodyPr wrap="square" rtlCol="0">
            <a:spAutoFit/>
          </a:bodyPr>
          <a:lstStyle/>
          <a:p>
            <a:r>
              <a:rPr lang="en-US" sz="3100">
                <a:solidFill>
                  <a:srgbClr val="FFFF00"/>
                </a:solidFill>
              </a:rPr>
              <a:t>2.  </a:t>
            </a:r>
            <a:r>
              <a:rPr lang="en-US" sz="3800">
                <a:solidFill>
                  <a:srgbClr val="FFFF00"/>
                </a:solidFill>
              </a:rPr>
              <a:t>The </a:t>
            </a:r>
            <a:r>
              <a:rPr lang="en-IN" sz="3800">
                <a:solidFill>
                  <a:srgbClr val="FFFF00"/>
                </a:solidFill>
              </a:rPr>
              <a:t> Nonsense Syllable Test</a:t>
            </a:r>
            <a:r>
              <a:rPr lang="en-IN" sz="2800">
                <a:solidFill>
                  <a:srgbClr val="000000"/>
                </a:solidFill>
              </a:rPr>
              <a:t> </a:t>
            </a:r>
          </a:p>
        </p:txBody>
      </p:sp>
      <p:sp>
        <p:nvSpPr>
          <p:cNvPr id="1048660" name="TextBox 1048659"/>
          <p:cNvSpPr txBox="1"/>
          <p:nvPr/>
        </p:nvSpPr>
        <p:spPr>
          <a:xfrm>
            <a:off x="674038" y="4022951"/>
            <a:ext cx="10843924" cy="1082039"/>
          </a:xfrm>
          <a:prstGeom prst="rect">
            <a:avLst/>
          </a:prstGeom>
        </p:spPr>
        <p:txBody>
          <a:bodyPr wrap="square" rtlCol="0">
            <a:spAutoFit/>
          </a:bodyPr>
          <a:lstStyle/>
          <a:p>
            <a:pPr marL="457200" indent="-457200">
              <a:buFont typeface="Arial"/>
              <a:buChar char="•"/>
            </a:pPr>
            <a:r>
              <a:rPr lang="en-IN" sz="3300">
                <a:solidFill>
                  <a:srgbClr val="FFFFFF"/>
                </a:solidFill>
              </a:rPr>
              <a:t>NST that 
can be used with children 7 years of age or older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9" name="TextBox 1048688"/>
          <p:cNvSpPr txBox="1"/>
          <p:nvPr/>
        </p:nvSpPr>
        <p:spPr>
          <a:xfrm>
            <a:off x="3256709" y="2242114"/>
            <a:ext cx="6785410" cy="1844040"/>
          </a:xfrm>
          <a:prstGeom prst="rect">
            <a:avLst/>
          </a:prstGeom>
        </p:spPr>
        <p:txBody>
          <a:bodyPr wrap="square" rtlCol="0">
            <a:spAutoFit/>
          </a:bodyPr>
          <a:lstStyle/>
          <a:p>
            <a:r>
              <a:rPr lang="en-US" sz="11800" b="1">
                <a:solidFill>
                  <a:srgbClr val="CCFECC"/>
                </a:solidFill>
              </a:rPr>
              <a:t>Thanks</a:t>
            </a:r>
            <a:endParaRPr lang="en-IN" sz="11800" b="1">
              <a:solidFill>
                <a:srgbClr val="CCFECC"/>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TextBox 1048595"/>
          <p:cNvSpPr txBox="1"/>
          <p:nvPr/>
        </p:nvSpPr>
        <p:spPr>
          <a:xfrm>
            <a:off x="544020" y="812936"/>
            <a:ext cx="11103959" cy="1539240"/>
          </a:xfrm>
          <a:prstGeom prst="rect">
            <a:avLst/>
          </a:prstGeom>
        </p:spPr>
        <p:txBody>
          <a:bodyPr wrap="square" rtlCol="0">
            <a:spAutoFit/>
          </a:bodyPr>
          <a:lstStyle/>
          <a:p>
            <a:pPr marL="457200" indent="-457200">
              <a:buFont typeface="Arial"/>
              <a:buChar char="•"/>
            </a:pPr>
            <a:r>
              <a:rPr lang="en-IN" sz="3200">
                <a:solidFill>
                  <a:srgbClr val="FFFFFF"/>
                </a:solidFill>
              </a:rPr>
              <a:t>We feel that it is unfortunate that, in most audiology clinics, speech recognition testing is assessed only at one presentation level</a:t>
            </a:r>
            <a:r>
              <a:rPr lang="en-US" sz="3200">
                <a:solidFill>
                  <a:srgbClr val="FFFFFF"/>
                </a:solidFill>
              </a:rPr>
              <a:t>.</a:t>
            </a:r>
            <a:r>
              <a:rPr lang="en-IN" sz="2800">
                <a:solidFill>
                  <a:srgbClr val="000000"/>
                </a:solidFill>
              </a:rPr>
              <a:t> </a:t>
            </a:r>
          </a:p>
        </p:txBody>
      </p:sp>
      <p:sp>
        <p:nvSpPr>
          <p:cNvPr id="1048597" name="TextBox 1048596"/>
          <p:cNvSpPr txBox="1"/>
          <p:nvPr/>
        </p:nvSpPr>
        <p:spPr>
          <a:xfrm>
            <a:off x="544020" y="2754629"/>
            <a:ext cx="11090203" cy="1501140"/>
          </a:xfrm>
          <a:prstGeom prst="rect">
            <a:avLst/>
          </a:prstGeom>
        </p:spPr>
        <p:txBody>
          <a:bodyPr wrap="square" rtlCol="0">
            <a:spAutoFit/>
          </a:bodyPr>
          <a:lstStyle/>
          <a:p>
            <a:pPr marL="457200" indent="-457200">
              <a:buFont typeface="Arial"/>
              <a:buChar char="•"/>
            </a:pPr>
            <a:r>
              <a:rPr lang="en-IN" sz="3100">
                <a:solidFill>
                  <a:srgbClr val="FFFFFF"/>
                </a:solidFill>
              </a:rPr>
              <a:t>The majority of audiologists select a single presentation level 30 to 40 dB SL re: SRT, meaning that the materials are presented 30 to 40 dB above the SRT</a:t>
            </a:r>
            <a:r>
              <a:rPr lang="en-US" sz="3100">
                <a:solidFill>
                  <a:srgbClr val="FFFFFF"/>
                </a:solidFill>
              </a:rPr>
              <a:t>.</a:t>
            </a:r>
            <a:endParaRPr lang="en-IN" sz="3100">
              <a:solidFill>
                <a:srgbClr val="FFFFFF"/>
              </a:solidFill>
            </a:endParaRPr>
          </a:p>
        </p:txBody>
      </p:sp>
      <p:sp>
        <p:nvSpPr>
          <p:cNvPr id="1048598" name="TextBox 1048597"/>
          <p:cNvSpPr txBox="1"/>
          <p:nvPr/>
        </p:nvSpPr>
        <p:spPr>
          <a:xfrm>
            <a:off x="544019" y="4719435"/>
            <a:ext cx="10690458" cy="1501140"/>
          </a:xfrm>
          <a:prstGeom prst="rect">
            <a:avLst/>
          </a:prstGeom>
        </p:spPr>
        <p:txBody>
          <a:bodyPr wrap="square" rtlCol="0">
            <a:spAutoFit/>
          </a:bodyPr>
          <a:lstStyle/>
          <a:p>
            <a:pPr marL="457200" indent="-457200">
              <a:buFont typeface="Arial"/>
              <a:buChar char="•"/>
            </a:pPr>
            <a:r>
              <a:rPr lang="en-IN" sz="3100">
                <a:solidFill>
                  <a:srgbClr val="FFFFFF"/>
                </a:solidFill>
              </a:rPr>
              <a:t>found that speech recognition testing at 40 dB SL re: SRT did not approximate maximal performance for 40% of their 25 subjects with hearing loss.</a:t>
            </a:r>
          </a:p>
        </p:txBody>
      </p:sp>
    </p:spTree>
  </p:cSld>
  <p:clrMapOvr>
    <a:masterClrMapping/>
  </p:clrMapOvr>
  <p:transition spd="slow">
    <p:circl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extBox 1048585"/>
          <p:cNvSpPr txBox="1"/>
          <p:nvPr/>
        </p:nvSpPr>
        <p:spPr>
          <a:xfrm>
            <a:off x="14022" y="274904"/>
            <a:ext cx="12263760" cy="2021840"/>
          </a:xfrm>
          <a:prstGeom prst="rect">
            <a:avLst/>
          </a:prstGeom>
        </p:spPr>
        <p:txBody>
          <a:bodyPr wrap="square" rtlCol="0">
            <a:spAutoFit/>
          </a:bodyPr>
          <a:lstStyle/>
          <a:p>
            <a:pPr marL="457200" indent="-457200">
              <a:buFont typeface="Arial"/>
              <a:buChar char="•"/>
            </a:pPr>
            <a:r>
              <a:rPr lang="en-IN" sz="3200">
                <a:solidFill>
                  <a:srgbClr val="FFFFFF"/>
                </a:solidFill>
              </a:rPr>
              <a:t>Evidence suggests that evaluating speech recognition abilities at more than one level captures a portion of the psychometric function and allows a better estimation of performance at PBmax</a:t>
            </a:r>
            <a:r>
              <a:rPr lang="en-US" sz="3200">
                <a:solidFill>
                  <a:srgbClr val="FFFFFF"/>
                </a:solidFill>
              </a:rPr>
              <a:t>.</a:t>
            </a:r>
            <a:endParaRPr lang="en-IN" sz="3200">
              <a:solidFill>
                <a:srgbClr val="FFFFFF"/>
              </a:solidFill>
            </a:endParaRPr>
          </a:p>
        </p:txBody>
      </p:sp>
      <p:sp>
        <p:nvSpPr>
          <p:cNvPr id="1048587" name="TextBox 1048586"/>
          <p:cNvSpPr txBox="1"/>
          <p:nvPr/>
        </p:nvSpPr>
        <p:spPr>
          <a:xfrm>
            <a:off x="18273" y="2633977"/>
            <a:ext cx="12155454" cy="1539240"/>
          </a:xfrm>
          <a:prstGeom prst="rect">
            <a:avLst/>
          </a:prstGeom>
        </p:spPr>
        <p:txBody>
          <a:bodyPr wrap="square" rtlCol="0">
            <a:spAutoFit/>
          </a:bodyPr>
          <a:lstStyle/>
          <a:p>
            <a:pPr marL="457200" indent="-457200">
              <a:buFont typeface="Arial"/>
              <a:buChar char="•"/>
            </a:pPr>
            <a:r>
              <a:rPr lang="en-IN" sz="3200">
                <a:solidFill>
                  <a:srgbClr val="FFFFFF"/>
                </a:solidFill>
              </a:rPr>
              <a:t>A procedure suggested by Wilson (2005, Personal communication) suggests the use of at least two levels with 25 words presented at each level.</a:t>
            </a:r>
          </a:p>
        </p:txBody>
      </p:sp>
      <p:sp>
        <p:nvSpPr>
          <p:cNvPr id="1048588" name="TextBox 1048587"/>
          <p:cNvSpPr txBox="1"/>
          <p:nvPr/>
        </p:nvSpPr>
        <p:spPr>
          <a:xfrm>
            <a:off x="18273" y="4510450"/>
            <a:ext cx="12259510" cy="1971040"/>
          </a:xfrm>
          <a:prstGeom prst="rect">
            <a:avLst/>
          </a:prstGeom>
        </p:spPr>
        <p:txBody>
          <a:bodyPr wrap="square" rtlCol="0">
            <a:spAutoFit/>
          </a:bodyPr>
          <a:lstStyle/>
          <a:p>
            <a:pPr marL="457200" indent="-457200">
              <a:buFont typeface="Arial"/>
              <a:buChar char="•"/>
            </a:pPr>
            <a:r>
              <a:rPr lang="en-IN" sz="3100">
                <a:solidFill>
                  <a:srgbClr val="FFFFFF"/>
                </a:solidFill>
              </a:rPr>
              <a:t>For persons with normal hearing or mild hearing loss as evidenced by a puretone average (PTA) of ≤35 dB HL for 500, 1,000, and 2,000 Hz, the first level should be 50 dB HL followed by the second level of 70 dB HL.</a:t>
            </a:r>
            <a:r>
              <a:rPr lang="en-IN" sz="2800">
                <a:solidFill>
                  <a:srgbClr val="000000"/>
                </a:solidFill>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9" name="TextBox 1048588"/>
          <p:cNvSpPr txBox="1"/>
          <p:nvPr/>
        </p:nvSpPr>
        <p:spPr>
          <a:xfrm>
            <a:off x="331701" y="1076916"/>
            <a:ext cx="11199123" cy="1971039"/>
          </a:xfrm>
          <a:prstGeom prst="rect">
            <a:avLst/>
          </a:prstGeom>
        </p:spPr>
        <p:txBody>
          <a:bodyPr wrap="square" rtlCol="0">
            <a:spAutoFit/>
          </a:bodyPr>
          <a:lstStyle/>
          <a:p>
            <a:pPr marL="457200" indent="-457200">
              <a:buFont typeface="Arial"/>
              <a:buChar char="•"/>
            </a:pPr>
            <a:r>
              <a:rPr lang="en-IN" sz="3100">
                <a:solidFill>
                  <a:srgbClr val="FFFFFF"/>
                </a:solidFill>
              </a:rPr>
              <a:t>For persons with greater hearing loss, the first level should be 10 dB greater than their PTA of 500, 1,000, and 2,000 Hz, and the second level should be 20 dB greater than the first level.</a:t>
            </a:r>
          </a:p>
        </p:txBody>
      </p:sp>
      <p:sp>
        <p:nvSpPr>
          <p:cNvPr id="1048590" name="TextBox 1048589"/>
          <p:cNvSpPr txBox="1"/>
          <p:nvPr/>
        </p:nvSpPr>
        <p:spPr>
          <a:xfrm>
            <a:off x="423696" y="3860746"/>
            <a:ext cx="11344608" cy="2021840"/>
          </a:xfrm>
          <a:prstGeom prst="rect">
            <a:avLst/>
          </a:prstGeom>
        </p:spPr>
        <p:txBody>
          <a:bodyPr wrap="square" rtlCol="0">
            <a:spAutoFit/>
          </a:bodyPr>
          <a:lstStyle/>
          <a:p>
            <a:pPr marL="457200" indent="-457200">
              <a:buFont typeface="Arial"/>
              <a:buChar char="•"/>
            </a:pPr>
            <a:r>
              <a:rPr lang="en-IN" sz="3200">
                <a:solidFill>
                  <a:srgbClr val="FFFFFF"/>
                </a:solidFill>
              </a:rPr>
              <a:t>If you are unable to raise the second level 20 dB greater than the first level because of loudness discomfort issues, raise the second level as high as possible over the first level.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TextBox 1048598"/>
          <p:cNvSpPr txBox="1"/>
          <p:nvPr/>
        </p:nvSpPr>
        <p:spPr>
          <a:xfrm>
            <a:off x="209137" y="4434564"/>
            <a:ext cx="11859552" cy="1577339"/>
          </a:xfrm>
          <a:prstGeom prst="rect">
            <a:avLst/>
          </a:prstGeom>
        </p:spPr>
        <p:txBody>
          <a:bodyPr wrap="square" rtlCol="0">
            <a:spAutoFit/>
          </a:bodyPr>
          <a:lstStyle/>
          <a:p>
            <a:pPr marL="457200" indent="-457200">
              <a:buFont typeface="Arial"/>
              <a:buChar char="•"/>
            </a:pPr>
            <a:r>
              <a:rPr lang="en-IN" sz="3300">
                <a:solidFill>
                  <a:srgbClr val="FFFFFF"/>
                </a:solidFill>
              </a:rPr>
              <a:t>Recog</a:t>
            </a:r>
            <a:r>
              <a:rPr lang="en-US" sz="3300">
                <a:solidFill>
                  <a:srgbClr val="FFFFFF"/>
                </a:solidFill>
              </a:rPr>
              <a:t>n</a:t>
            </a:r>
            <a:r>
              <a:rPr lang="en-IN" sz="3300">
                <a:solidFill>
                  <a:srgbClr val="FFFFFF"/>
                </a:solidFill>
              </a:rPr>
              <a:t>ition performance of monosyllabic words falls on the per</a:t>
            </a:r>
            <a:r>
              <a:rPr lang="en-US" sz="3300">
                <a:solidFill>
                  <a:srgbClr val="FFFFFF"/>
                </a:solidFill>
              </a:rPr>
              <a:t>fo</a:t>
            </a:r>
            <a:r>
              <a:rPr lang="en-IN" sz="3300">
                <a:solidFill>
                  <a:srgbClr val="FFFFFF"/>
                </a:solidFill>
              </a:rPr>
              <a:t>rmance continuum somewhere between nonsense syllables and sentences.</a:t>
            </a:r>
          </a:p>
        </p:txBody>
      </p:sp>
      <p:sp>
        <p:nvSpPr>
          <p:cNvPr id="1048600" name="TextBox 1048599"/>
          <p:cNvSpPr txBox="1"/>
          <p:nvPr/>
        </p:nvSpPr>
        <p:spPr>
          <a:xfrm>
            <a:off x="0" y="441958"/>
            <a:ext cx="12342358" cy="2987041"/>
          </a:xfrm>
          <a:prstGeom prst="rect">
            <a:avLst/>
          </a:prstGeom>
        </p:spPr>
        <p:txBody>
          <a:bodyPr wrap="square" rtlCol="0">
            <a:spAutoFit/>
          </a:bodyPr>
          <a:lstStyle/>
          <a:p>
            <a:pPr marL="457200" indent="-457200">
              <a:buFont typeface="Arial"/>
              <a:buChar char="•"/>
            </a:pPr>
            <a:r>
              <a:rPr lang="en-IN" sz="3200">
                <a:solidFill>
                  <a:srgbClr val="FFFFFF"/>
                </a:solidFill>
              </a:rPr>
              <a:t>Several types of materials are used to assess speech rec</a:t>
            </a:r>
            <a:r>
              <a:rPr lang="en-US" sz="3200">
                <a:solidFill>
                  <a:srgbClr val="FFFFFF"/>
                </a:solidFill>
              </a:rPr>
              <a:t>o</a:t>
            </a:r>
            <a:r>
              <a:rPr lang="en-IN" sz="3200">
                <a:solidFill>
                  <a:srgbClr val="FFFFFF"/>
                </a:solidFill>
              </a:rPr>
              <a:t>gnition ability in quiet such as sentences, nonsense syllables, and the most commonly used stimuli, monosyllabic words. Previous research has shown that nonsense syllables are the most difficult of the three materials mentioned above for indi</a:t>
            </a:r>
            <a:r>
              <a:rPr lang="en-US" sz="3200">
                <a:solidFill>
                  <a:srgbClr val="FFFFFF"/>
                </a:solidFill>
              </a:rPr>
              <a:t>v</a:t>
            </a:r>
            <a:r>
              <a:rPr lang="en-IN" sz="3200">
                <a:solidFill>
                  <a:srgbClr val="FFFFFF"/>
                </a:solidFill>
              </a:rPr>
              <a:t>iduals to recognize, whereas sentences are the easiest.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TextBox 1048603"/>
          <p:cNvSpPr txBox="1"/>
          <p:nvPr/>
        </p:nvSpPr>
        <p:spPr>
          <a:xfrm>
            <a:off x="36290" y="4289601"/>
            <a:ext cx="12574899" cy="2021840"/>
          </a:xfrm>
          <a:prstGeom prst="rect">
            <a:avLst/>
          </a:prstGeom>
        </p:spPr>
        <p:txBody>
          <a:bodyPr wrap="square" rtlCol="0">
            <a:spAutoFit/>
          </a:bodyPr>
          <a:lstStyle/>
          <a:p>
            <a:pPr marL="457200" indent="-457200">
              <a:buFont typeface="Arial"/>
              <a:buChar char="•"/>
            </a:pPr>
            <a:r>
              <a:rPr lang="en-IN" sz="3200">
                <a:solidFill>
                  <a:srgbClr val="FFFFFF"/>
                </a:solidFill>
              </a:rPr>
              <a:t>Thus, for example, a person scoring 60% correct on a phoneme recognition task would be predicted to score 22% (±6%) for the recognition of words in isolation and 42% (±12%) for the recognition of words in sentences.</a:t>
            </a:r>
          </a:p>
        </p:txBody>
      </p:sp>
      <p:sp>
        <p:nvSpPr>
          <p:cNvPr id="1048605" name="TextBox 1048604"/>
          <p:cNvSpPr txBox="1"/>
          <p:nvPr/>
        </p:nvSpPr>
        <p:spPr>
          <a:xfrm>
            <a:off x="36290" y="2282959"/>
            <a:ext cx="12374338" cy="1539240"/>
          </a:xfrm>
          <a:prstGeom prst="rect">
            <a:avLst/>
          </a:prstGeom>
        </p:spPr>
        <p:txBody>
          <a:bodyPr wrap="square" rtlCol="0">
            <a:spAutoFit/>
          </a:bodyPr>
          <a:lstStyle/>
          <a:p>
            <a:pPr marL="457200" indent="-457200">
              <a:buFont typeface="Arial"/>
              <a:buChar char="•"/>
            </a:pPr>
            <a:r>
              <a:rPr lang="en-IN" sz="3200">
                <a:solidFill>
                  <a:srgbClr val="FFFFFF"/>
                </a:solidFill>
              </a:rPr>
              <a:t>Performance for phonemes, words in isolation, and words in sentences was measured for 875 lis</a:t>
            </a:r>
            <a:r>
              <a:rPr lang="en-US" sz="3200">
                <a:solidFill>
                  <a:srgbClr val="FFFFFF"/>
                </a:solidFill>
              </a:rPr>
              <a:t>t</a:t>
            </a:r>
            <a:r>
              <a:rPr lang="en-IN" sz="3200">
                <a:solidFill>
                  <a:srgbClr val="FFFFFF"/>
                </a:solidFill>
              </a:rPr>
              <a:t>eners with sensory/neural hearing loss.</a:t>
            </a:r>
          </a:p>
        </p:txBody>
      </p:sp>
      <p:sp>
        <p:nvSpPr>
          <p:cNvPr id="1048606" name="TextBox 1048605"/>
          <p:cNvSpPr txBox="1"/>
          <p:nvPr/>
        </p:nvSpPr>
        <p:spPr>
          <a:xfrm>
            <a:off x="0" y="276317"/>
            <a:ext cx="12410628" cy="1539240"/>
          </a:xfrm>
          <a:prstGeom prst="rect">
            <a:avLst/>
          </a:prstGeom>
        </p:spPr>
        <p:txBody>
          <a:bodyPr wrap="square" rtlCol="0">
            <a:spAutoFit/>
          </a:bodyPr>
          <a:lstStyle/>
          <a:p>
            <a:pPr marL="457200" indent="-457200">
              <a:buFont typeface="Arial"/>
              <a:buChar char="•"/>
            </a:pPr>
            <a:r>
              <a:rPr lang="en-IN" sz="3200">
                <a:solidFill>
                  <a:srgbClr val="FFFFFF"/>
                </a:solidFill>
              </a:rPr>
              <a:t>The systematic relationship between recognition per</a:t>
            </a:r>
            <a:r>
              <a:rPr lang="en-US" sz="3200">
                <a:solidFill>
                  <a:srgbClr val="FFFFFF"/>
                </a:solidFill>
              </a:rPr>
              <a:t>f</a:t>
            </a:r>
            <a:r>
              <a:rPr lang="en-IN" sz="3200">
                <a:solidFill>
                  <a:srgbClr val="FFFFFF"/>
                </a:solidFill>
              </a:rPr>
              <a:t>ormances at various levels of linguistic complexity by adults with acquired hearing losses was demonstrated by Olsen et al. (1997).</a:t>
            </a:r>
            <a:r>
              <a:rPr lang="en-IN" sz="2800">
                <a:solidFill>
                  <a:srgbClr val="000000"/>
                </a:solidFill>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0" name="TextBox 1048609"/>
          <p:cNvSpPr txBox="1"/>
          <p:nvPr/>
        </p:nvSpPr>
        <p:spPr>
          <a:xfrm>
            <a:off x="0" y="337386"/>
            <a:ext cx="10585875" cy="878840"/>
          </a:xfrm>
          <a:prstGeom prst="rect">
            <a:avLst/>
          </a:prstGeom>
        </p:spPr>
        <p:txBody>
          <a:bodyPr wrap="square" rtlCol="0">
            <a:spAutoFit/>
          </a:bodyPr>
          <a:lstStyle/>
          <a:p>
            <a:pPr marL="457200" indent="-457200">
              <a:buFont typeface="Wingdings" charset="2"/>
              <a:buChar char="u"/>
            </a:pPr>
            <a:r>
              <a:rPr lang="en-IN" sz="5300" b="1">
                <a:solidFill>
                  <a:srgbClr val="FFFF00"/>
                </a:solidFill>
              </a:rPr>
              <a:t>monosyllabic words</a:t>
            </a:r>
          </a:p>
        </p:txBody>
      </p:sp>
      <p:sp>
        <p:nvSpPr>
          <p:cNvPr id="1048611" name="TextBox 1048610"/>
          <p:cNvSpPr txBox="1"/>
          <p:nvPr/>
        </p:nvSpPr>
        <p:spPr>
          <a:xfrm>
            <a:off x="702265" y="1630505"/>
            <a:ext cx="11265714" cy="2504440"/>
          </a:xfrm>
          <a:prstGeom prst="rect">
            <a:avLst/>
          </a:prstGeom>
        </p:spPr>
        <p:txBody>
          <a:bodyPr wrap="square" rtlCol="0">
            <a:spAutoFit/>
          </a:bodyPr>
          <a:lstStyle/>
          <a:p>
            <a:pPr marL="457200" indent="-457200">
              <a:buFont typeface="Arial"/>
              <a:buChar char="•"/>
            </a:pPr>
            <a:r>
              <a:rPr lang="en-IN" sz="3200">
                <a:solidFill>
                  <a:srgbClr val="FFFFFF"/>
                </a:solidFill>
              </a:rPr>
              <a:t>Historically, word lists such as the Northwestern University Auditory Test Number </a:t>
            </a:r>
            <a:r>
              <a:rPr lang="en-US" sz="3200">
                <a:solidFill>
                  <a:srgbClr val="FFFFFF"/>
                </a:solidFill>
              </a:rPr>
              <a:t>6 , the</a:t>
            </a:r>
            <a:r>
              <a:rPr lang="en-IN" sz="3200">
                <a:solidFill>
                  <a:srgbClr val="FFFFFF"/>
                </a:solidFill>
              </a:rPr>
              <a:t> CID Auditory Test W-22</a:t>
            </a:r>
            <a:r>
              <a:rPr lang="en-US" sz="3200">
                <a:solidFill>
                  <a:srgbClr val="FFFFFF"/>
                </a:solidFill>
              </a:rPr>
              <a:t> and the Phonetically Balanced 50 have been used to assess word recognition performance in a quiet background during audiologic evaluations.</a:t>
            </a:r>
            <a:r>
              <a:rPr lang="en-US" sz="2800">
                <a:solidFill>
                  <a:srgbClr val="000000"/>
                </a:solidFill>
              </a:rPr>
              <a:t> </a:t>
            </a:r>
            <a:endParaRPr lang="en-IN" sz="2800">
              <a:solidFill>
                <a:srgbClr val="000000"/>
              </a:solidFill>
            </a:endParaRPr>
          </a:p>
        </p:txBody>
      </p:sp>
      <p:sp>
        <p:nvSpPr>
          <p:cNvPr id="1048612" name="TextBox 1048611"/>
          <p:cNvSpPr txBox="1"/>
          <p:nvPr/>
        </p:nvSpPr>
        <p:spPr>
          <a:xfrm>
            <a:off x="702264" y="4549223"/>
            <a:ext cx="11475451" cy="1539240"/>
          </a:xfrm>
          <a:prstGeom prst="rect">
            <a:avLst/>
          </a:prstGeom>
        </p:spPr>
        <p:txBody>
          <a:bodyPr wrap="square" rtlCol="0">
            <a:spAutoFit/>
          </a:bodyPr>
          <a:lstStyle/>
          <a:p>
            <a:pPr marL="457200" indent="-457200">
              <a:buFont typeface="Arial"/>
              <a:buChar char="•"/>
            </a:pPr>
            <a:r>
              <a:rPr lang="en-IN" sz="3200">
                <a:solidFill>
                  <a:srgbClr val="FFFFFF"/>
                </a:solidFill>
              </a:rPr>
              <a:t>The initial work of Egan (1944) outlined six principal criteria that the Psychoacoustics Lab at Harvard used to develop the PB-50 word lists.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extBox 1048612"/>
          <p:cNvSpPr txBox="1"/>
          <p:nvPr/>
        </p:nvSpPr>
        <p:spPr>
          <a:xfrm>
            <a:off x="150483" y="346809"/>
            <a:ext cx="11223309" cy="561339"/>
          </a:xfrm>
          <a:prstGeom prst="rect">
            <a:avLst/>
          </a:prstGeom>
        </p:spPr>
        <p:txBody>
          <a:bodyPr wrap="square" rtlCol="0">
            <a:spAutoFit/>
          </a:bodyPr>
          <a:lstStyle/>
          <a:p>
            <a:pPr marL="457200" indent="-457200">
              <a:buFont typeface="Arial"/>
              <a:buChar char="•"/>
            </a:pPr>
            <a:r>
              <a:rPr lang="en-IN" sz="3200" b="1">
                <a:solidFill>
                  <a:srgbClr val="FFFFFF"/>
                </a:solidFill>
              </a:rPr>
              <a:t>The six criteria were</a:t>
            </a:r>
          </a:p>
        </p:txBody>
      </p:sp>
      <p:sp>
        <p:nvSpPr>
          <p:cNvPr id="1048614" name="TextBox 1048613"/>
          <p:cNvSpPr txBox="1"/>
          <p:nvPr/>
        </p:nvSpPr>
        <p:spPr>
          <a:xfrm>
            <a:off x="613570" y="1565477"/>
            <a:ext cx="8154822" cy="561340"/>
          </a:xfrm>
          <a:prstGeom prst="rect">
            <a:avLst/>
          </a:prstGeom>
        </p:spPr>
        <p:txBody>
          <a:bodyPr wrap="square" rtlCol="0">
            <a:spAutoFit/>
          </a:bodyPr>
          <a:lstStyle/>
          <a:p>
            <a:r>
              <a:rPr lang="en-IN" sz="3100">
                <a:solidFill>
                  <a:srgbClr val="FFFFFF"/>
                </a:solidFill>
              </a:rPr>
              <a:t>(1) monosyllabic structure</a:t>
            </a:r>
          </a:p>
        </p:txBody>
      </p:sp>
      <p:sp>
        <p:nvSpPr>
          <p:cNvPr id="1048615" name="TextBox 1048614"/>
          <p:cNvSpPr txBox="1"/>
          <p:nvPr/>
        </p:nvSpPr>
        <p:spPr>
          <a:xfrm>
            <a:off x="484345" y="2323939"/>
            <a:ext cx="10555585" cy="561340"/>
          </a:xfrm>
          <a:prstGeom prst="rect">
            <a:avLst/>
          </a:prstGeom>
        </p:spPr>
        <p:txBody>
          <a:bodyPr wrap="square" rtlCol="0">
            <a:spAutoFit/>
          </a:bodyPr>
          <a:lstStyle/>
          <a:p>
            <a:r>
              <a:rPr lang="en-IN" sz="2800">
                <a:solidFill>
                  <a:srgbClr val="000000"/>
                </a:solidFill>
              </a:rPr>
              <a:t> </a:t>
            </a:r>
            <a:r>
              <a:rPr lang="en-IN" sz="3100">
                <a:solidFill>
                  <a:srgbClr val="FFFFFF"/>
                </a:solidFill>
              </a:rPr>
              <a:t>(2) equal average difficulty of lists</a:t>
            </a:r>
          </a:p>
        </p:txBody>
      </p:sp>
      <p:sp>
        <p:nvSpPr>
          <p:cNvPr id="1048616" name="TextBox 1048615"/>
          <p:cNvSpPr txBox="1"/>
          <p:nvPr/>
        </p:nvSpPr>
        <p:spPr>
          <a:xfrm>
            <a:off x="613570" y="3082401"/>
            <a:ext cx="9990084" cy="561340"/>
          </a:xfrm>
          <a:prstGeom prst="rect">
            <a:avLst/>
          </a:prstGeom>
        </p:spPr>
        <p:txBody>
          <a:bodyPr wrap="square" rtlCol="0">
            <a:spAutoFit/>
          </a:bodyPr>
          <a:lstStyle/>
          <a:p>
            <a:r>
              <a:rPr lang="en-IN" sz="3100">
                <a:solidFill>
                  <a:srgbClr val="FFFFFF"/>
                </a:solidFill>
              </a:rPr>
              <a:t>(3) equal range of difficulty of lists</a:t>
            </a:r>
          </a:p>
        </p:txBody>
      </p:sp>
      <p:sp>
        <p:nvSpPr>
          <p:cNvPr id="1048617" name="TextBox 1048616"/>
          <p:cNvSpPr txBox="1"/>
          <p:nvPr/>
        </p:nvSpPr>
        <p:spPr>
          <a:xfrm>
            <a:off x="484344" y="3891664"/>
            <a:ext cx="8164737" cy="561339"/>
          </a:xfrm>
          <a:prstGeom prst="rect">
            <a:avLst/>
          </a:prstGeom>
        </p:spPr>
        <p:txBody>
          <a:bodyPr wrap="square" rtlCol="0">
            <a:spAutoFit/>
          </a:bodyPr>
          <a:lstStyle/>
          <a:p>
            <a:r>
              <a:rPr lang="en-IN" sz="3100">
                <a:solidFill>
                  <a:srgbClr val="FFFFFF"/>
                </a:solidFill>
              </a:rPr>
              <a:t>(4) equal phonetic composition of lists</a:t>
            </a:r>
          </a:p>
        </p:txBody>
      </p:sp>
      <p:sp>
        <p:nvSpPr>
          <p:cNvPr id="1048618" name="TextBox 1048617"/>
          <p:cNvSpPr txBox="1"/>
          <p:nvPr/>
        </p:nvSpPr>
        <p:spPr>
          <a:xfrm>
            <a:off x="449864" y="4599325"/>
            <a:ext cx="10317495" cy="561339"/>
          </a:xfrm>
          <a:prstGeom prst="rect">
            <a:avLst/>
          </a:prstGeom>
        </p:spPr>
        <p:txBody>
          <a:bodyPr wrap="square" rtlCol="0">
            <a:spAutoFit/>
          </a:bodyPr>
          <a:lstStyle/>
          <a:p>
            <a:r>
              <a:rPr lang="en-IN" sz="3100">
                <a:solidFill>
                  <a:srgbClr val="FFFFFF"/>
                </a:solidFill>
              </a:rPr>
              <a:t> (5) representative sample of American </a:t>
            </a:r>
            <a:r>
              <a:rPr lang="en-US" sz="3100">
                <a:solidFill>
                  <a:srgbClr val="FFFFFF"/>
                </a:solidFill>
              </a:rPr>
              <a:t> English</a:t>
            </a:r>
            <a:endParaRPr lang="en-IN" sz="3100">
              <a:solidFill>
                <a:srgbClr val="FFFFFF"/>
              </a:solidFill>
            </a:endParaRPr>
          </a:p>
        </p:txBody>
      </p:sp>
      <p:sp>
        <p:nvSpPr>
          <p:cNvPr id="1048619" name="TextBox 1048618"/>
          <p:cNvSpPr txBox="1"/>
          <p:nvPr/>
        </p:nvSpPr>
        <p:spPr>
          <a:xfrm>
            <a:off x="8205314" y="1565477"/>
            <a:ext cx="6833875" cy="561339"/>
          </a:xfrm>
          <a:prstGeom prst="rect">
            <a:avLst/>
          </a:prstGeom>
        </p:spPr>
        <p:txBody>
          <a:bodyPr wrap="square" rtlCol="0">
            <a:spAutoFit/>
          </a:bodyPr>
          <a:lstStyle/>
          <a:p>
            <a:r>
              <a:rPr lang="en-IN" sz="3100">
                <a:solidFill>
                  <a:srgbClr val="FFFFFF"/>
                </a:solidFill>
              </a:rPr>
              <a:t> (6) familiar words.</a:t>
            </a:r>
            <a:r>
              <a:rPr lang="en-IN" sz="2800">
                <a:solidFill>
                  <a:srgbClr val="000000"/>
                </a:solidFill>
              </a:rPr>
              <a:t> </a:t>
            </a: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1511</Words>
  <Application>Microsoft Office PowerPoint</Application>
  <PresentationFormat>Custom</PresentationFormat>
  <Paragraphs>69</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Sky123.Org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Sky123.Org</dc:creator>
  <cp:lastModifiedBy>Lenovo</cp:lastModifiedBy>
  <cp:revision>1</cp:revision>
  <dcterms:created xsi:type="dcterms:W3CDTF">2015-12-13T17:35:00Z</dcterms:created>
  <dcterms:modified xsi:type="dcterms:W3CDTF">2020-08-29T05:03:09Z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2052-10.1.0.6930</vt:lpwstr>
  </property>
</Properties>
</file>