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60" r:id="rId4"/>
    <p:sldId id="258" r:id="rId5"/>
    <p:sldId id="259" r:id="rId6"/>
    <p:sldId id="261" r:id="rId7"/>
    <p:sldId id="262" r:id="rId8"/>
    <p:sldId id="263" r:id="rId9"/>
    <p:sldId id="264" r:id="rId10"/>
    <p:sldId id="265" r:id="rId11"/>
    <p:sldId id="266" r:id="rId12"/>
    <p:sldId id="267" r:id="rId13"/>
    <p:sldId id="268" r:id="rId14"/>
    <p:sldId id="269" r:id="rId15"/>
    <p:sldId id="270" r:id="rId16"/>
    <p:sldId id="272"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8F634C1-6374-4024-8753-1A4655056D21}" type="datetimeFigureOut">
              <a:rPr lang="en-US" smtClean="0"/>
              <a:pPr/>
              <a:t>5/19/2020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434AC8B7-9F00-4836-B02E-985AD492670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8F634C1-6374-4024-8753-1A4655056D21}"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4AC8B7-9F00-4836-B02E-985AD492670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8F634C1-6374-4024-8753-1A4655056D21}"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4AC8B7-9F00-4836-B02E-985AD492670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8F634C1-6374-4024-8753-1A4655056D21}" type="datetimeFigureOut">
              <a:rPr lang="en-US" smtClean="0"/>
              <a:pPr/>
              <a:t>5/19/2020</a:t>
            </a:fld>
            <a:endParaRPr lang="en-US"/>
          </a:p>
        </p:txBody>
      </p:sp>
      <p:sp>
        <p:nvSpPr>
          <p:cNvPr id="9" name="Slide Number Placeholder 8"/>
          <p:cNvSpPr>
            <a:spLocks noGrp="1"/>
          </p:cNvSpPr>
          <p:nvPr>
            <p:ph type="sldNum" sz="quarter" idx="15"/>
          </p:nvPr>
        </p:nvSpPr>
        <p:spPr/>
        <p:txBody>
          <a:bodyPr rtlCol="0"/>
          <a:lstStyle/>
          <a:p>
            <a:fld id="{434AC8B7-9F00-4836-B02E-985AD492670F}"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8F634C1-6374-4024-8753-1A4655056D21}" type="datetimeFigureOut">
              <a:rPr lang="en-US" smtClean="0"/>
              <a:pPr/>
              <a:t>5/19/2020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434AC8B7-9F00-4836-B02E-985AD492670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8F634C1-6374-4024-8753-1A4655056D21}" type="datetimeFigureOut">
              <a:rPr lang="en-US" smtClean="0"/>
              <a:pPr/>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4AC8B7-9F00-4836-B02E-985AD492670F}"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8F634C1-6374-4024-8753-1A4655056D21}" type="datetimeFigureOut">
              <a:rPr lang="en-US" smtClean="0"/>
              <a:pPr/>
              <a:t>5/19/2020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4AC8B7-9F00-4836-B02E-985AD492670F}"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8F634C1-6374-4024-8753-1A4655056D21}" type="datetimeFigureOut">
              <a:rPr lang="en-US" smtClean="0"/>
              <a:pPr/>
              <a:t>5/19/2020</a:t>
            </a:fld>
            <a:endParaRPr lang="en-US"/>
          </a:p>
        </p:txBody>
      </p:sp>
      <p:sp>
        <p:nvSpPr>
          <p:cNvPr id="7" name="Slide Number Placeholder 6"/>
          <p:cNvSpPr>
            <a:spLocks noGrp="1"/>
          </p:cNvSpPr>
          <p:nvPr>
            <p:ph type="sldNum" sz="quarter" idx="11"/>
          </p:nvPr>
        </p:nvSpPr>
        <p:spPr/>
        <p:txBody>
          <a:bodyPr rtlCol="0"/>
          <a:lstStyle/>
          <a:p>
            <a:fld id="{434AC8B7-9F00-4836-B02E-985AD492670F}"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F634C1-6374-4024-8753-1A4655056D21}" type="datetimeFigureOut">
              <a:rPr lang="en-US" smtClean="0"/>
              <a:pPr/>
              <a:t>5/19/2020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4AC8B7-9F00-4836-B02E-985AD492670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8F634C1-6374-4024-8753-1A4655056D21}" type="datetimeFigureOut">
              <a:rPr lang="en-US" smtClean="0"/>
              <a:pPr/>
              <a:t>5/19/2020</a:t>
            </a:fld>
            <a:endParaRPr lang="en-US"/>
          </a:p>
        </p:txBody>
      </p:sp>
      <p:sp>
        <p:nvSpPr>
          <p:cNvPr id="22" name="Slide Number Placeholder 21"/>
          <p:cNvSpPr>
            <a:spLocks noGrp="1"/>
          </p:cNvSpPr>
          <p:nvPr>
            <p:ph type="sldNum" sz="quarter" idx="15"/>
          </p:nvPr>
        </p:nvSpPr>
        <p:spPr/>
        <p:txBody>
          <a:bodyPr rtlCol="0"/>
          <a:lstStyle/>
          <a:p>
            <a:fld id="{434AC8B7-9F00-4836-B02E-985AD492670F}"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8F634C1-6374-4024-8753-1A4655056D21}" type="datetimeFigureOut">
              <a:rPr lang="en-US" smtClean="0"/>
              <a:pPr/>
              <a:t>5/19/2020</a:t>
            </a:fld>
            <a:endParaRPr lang="en-US"/>
          </a:p>
        </p:txBody>
      </p:sp>
      <p:sp>
        <p:nvSpPr>
          <p:cNvPr id="18" name="Slide Number Placeholder 17"/>
          <p:cNvSpPr>
            <a:spLocks noGrp="1"/>
          </p:cNvSpPr>
          <p:nvPr>
            <p:ph type="sldNum" sz="quarter" idx="11"/>
          </p:nvPr>
        </p:nvSpPr>
        <p:spPr/>
        <p:txBody>
          <a:bodyPr rtlCol="0"/>
          <a:lstStyle/>
          <a:p>
            <a:fld id="{434AC8B7-9F00-4836-B02E-985AD492670F}"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8F634C1-6374-4024-8753-1A4655056D21}" type="datetimeFigureOut">
              <a:rPr lang="en-US" smtClean="0"/>
              <a:pPr/>
              <a:t>5/19/2020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34AC8B7-9F00-4836-B02E-985AD492670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971800"/>
            <a:ext cx="4419600" cy="1600327"/>
          </a:xfrm>
        </p:spPr>
        <p:txBody>
          <a:bodyPr>
            <a:normAutofit fontScale="90000"/>
          </a:bodyPr>
          <a:lstStyle/>
          <a:p>
            <a:r>
              <a:rPr lang="en-US" b="1" u="sng" dirty="0"/>
              <a:t>FACTORS AFFECTING THRESHOLDS IN AUDIOMETRY</a:t>
            </a:r>
            <a:r>
              <a:rPr lang="en-US" dirty="0"/>
              <a:t/>
            </a:r>
            <a:br>
              <a:rPr lang="en-US" dirty="0"/>
            </a:br>
            <a:endParaRPr lang="en-US" dirty="0"/>
          </a:p>
        </p:txBody>
      </p:sp>
    </p:spTree>
    <p:extLst>
      <p:ext uri="{BB962C8B-B14F-4D97-AF65-F5344CB8AC3E}">
        <p14:creationId xmlns="" xmlns:p14="http://schemas.microsoft.com/office/powerpoint/2010/main" val="16405694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7696200" cy="6169152"/>
          </a:xfrm>
        </p:spPr>
        <p:txBody>
          <a:bodyPr>
            <a:normAutofit/>
          </a:bodyPr>
          <a:lstStyle/>
          <a:p>
            <a:pPr marL="0" indent="0" algn="ctr">
              <a:buNone/>
            </a:pPr>
            <a:r>
              <a:rPr lang="en-US" b="1" dirty="0" smtClean="0"/>
              <a:t>     </a:t>
            </a:r>
            <a:r>
              <a:rPr lang="en-US" b="1" u="sng" dirty="0" smtClean="0"/>
              <a:t> Solutions </a:t>
            </a:r>
            <a:r>
              <a:rPr lang="en-US" b="1" u="sng" dirty="0"/>
              <a:t>for collapsed ear canal </a:t>
            </a:r>
            <a:endParaRPr lang="en-US" b="1" u="sng" dirty="0" smtClean="0"/>
          </a:p>
          <a:p>
            <a:pPr marL="0" indent="0" algn="ctr">
              <a:buNone/>
            </a:pPr>
            <a:endParaRPr lang="en-US" dirty="0"/>
          </a:p>
          <a:p>
            <a:pPr lvl="0"/>
            <a:r>
              <a:rPr lang="en-US" dirty="0"/>
              <a:t>Adjust the earphones, make them looser, or detach them from the headband and hold them over the ear canal with the hand while repeating the test</a:t>
            </a:r>
          </a:p>
          <a:p>
            <a:pPr lvl="0"/>
            <a:r>
              <a:rPr lang="en-US" dirty="0"/>
              <a:t>Insert a small tube in the ear canal which has a diameter similar to the ear canal. So that it can support the walls and prevent a collapse when the earphone is worn (this is not a widely recommended procedure as there are some risks of injury or the tube may go in deeper due to earphone pressure )</a:t>
            </a:r>
          </a:p>
          <a:p>
            <a:r>
              <a:rPr lang="en-US" dirty="0"/>
              <a:t>Use insert earphones to find the AC thresholds. </a:t>
            </a:r>
            <a:r>
              <a:rPr lang="en-US" dirty="0" smtClean="0"/>
              <a:t>(This </a:t>
            </a:r>
            <a:r>
              <a:rPr lang="en-US" dirty="0"/>
              <a:t>is the most acceptable solution, and a precaution against collapse of the ear </a:t>
            </a:r>
            <a:r>
              <a:rPr lang="en-US" dirty="0" smtClean="0"/>
              <a:t>canal)</a:t>
            </a:r>
            <a:endParaRPr lang="en-US" dirty="0"/>
          </a:p>
        </p:txBody>
      </p:sp>
    </p:spTree>
    <p:extLst>
      <p:ext uri="{BB962C8B-B14F-4D97-AF65-F5344CB8AC3E}">
        <p14:creationId xmlns="" xmlns:p14="http://schemas.microsoft.com/office/powerpoint/2010/main" val="586675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a:t>Configurations That Should Be Confirmed</a:t>
            </a:r>
            <a:endParaRPr lang="en-US" dirty="0"/>
          </a:p>
        </p:txBody>
      </p:sp>
      <p:sp>
        <p:nvSpPr>
          <p:cNvPr id="3" name="Content Placeholder 2"/>
          <p:cNvSpPr>
            <a:spLocks noGrp="1"/>
          </p:cNvSpPr>
          <p:nvPr>
            <p:ph sz="quarter" idx="1"/>
          </p:nvPr>
        </p:nvSpPr>
        <p:spPr/>
        <p:txBody>
          <a:bodyPr>
            <a:normAutofit fontScale="92500" lnSpcReduction="10000"/>
          </a:bodyPr>
          <a:lstStyle/>
          <a:p>
            <a:r>
              <a:rPr lang="en-US" b="1" u="sng" dirty="0" smtClean="0"/>
              <a:t>Unilateral </a:t>
            </a:r>
            <a:r>
              <a:rPr lang="en-US" b="1" u="sng" dirty="0"/>
              <a:t>hearing </a:t>
            </a:r>
            <a:r>
              <a:rPr lang="en-US" b="1" u="sng" dirty="0" smtClean="0"/>
              <a:t>losses</a:t>
            </a:r>
            <a:r>
              <a:rPr lang="en-US" b="1" dirty="0" smtClean="0"/>
              <a:t>: </a:t>
            </a:r>
          </a:p>
          <a:p>
            <a:pPr>
              <a:buFont typeface="Wingdings" pitchFamily="2" charset="2"/>
              <a:buChar char="§"/>
            </a:pPr>
            <a:r>
              <a:rPr lang="en-US" dirty="0" smtClean="0"/>
              <a:t>Equipment </a:t>
            </a:r>
            <a:r>
              <a:rPr lang="en-US" dirty="0"/>
              <a:t>problems affecting one earphone, especially when there is no response at all for one ear. </a:t>
            </a:r>
            <a:endParaRPr lang="en-US" dirty="0" smtClean="0"/>
          </a:p>
          <a:p>
            <a:pPr>
              <a:buFont typeface="Wingdings" pitchFamily="2" charset="2"/>
              <a:buChar char="§"/>
            </a:pPr>
            <a:r>
              <a:rPr lang="en-US" dirty="0"/>
              <a:t>D</a:t>
            </a:r>
            <a:r>
              <a:rPr lang="en-US" dirty="0" smtClean="0"/>
              <a:t>amaged </a:t>
            </a:r>
            <a:r>
              <a:rPr lang="en-US" dirty="0"/>
              <a:t>earphone wires or jacks that have been dislodged from their sockets. A typical tester error that can cause a false unilateral loss is setting the output selector to the wrong transducer</a:t>
            </a:r>
            <a:r>
              <a:rPr lang="en-US" dirty="0" smtClean="0"/>
              <a:t>.</a:t>
            </a:r>
          </a:p>
          <a:p>
            <a:pPr>
              <a:buFont typeface="Wingdings" pitchFamily="2" charset="2"/>
              <a:buChar char="§"/>
            </a:pPr>
            <a:r>
              <a:rPr lang="en-US" dirty="0" smtClean="0"/>
              <a:t> </a:t>
            </a:r>
            <a:r>
              <a:rPr lang="en-US" dirty="0"/>
              <a:t>Under these conditions, the clinician </a:t>
            </a:r>
            <a:r>
              <a:rPr lang="en-US" dirty="0" smtClean="0"/>
              <a:t>should</a:t>
            </a:r>
          </a:p>
          <a:p>
            <a:pPr>
              <a:buFont typeface="Wingdings" pitchFamily="2" charset="2"/>
              <a:buChar char="ü"/>
            </a:pPr>
            <a:r>
              <a:rPr lang="en-US" dirty="0" smtClean="0"/>
              <a:t>     listen </a:t>
            </a:r>
            <a:r>
              <a:rPr lang="en-US" dirty="0"/>
              <a:t>to the sounds produced by both </a:t>
            </a:r>
            <a:r>
              <a:rPr lang="en-US" dirty="0" smtClean="0"/>
              <a:t>earphones</a:t>
            </a:r>
            <a:r>
              <a:rPr lang="en-US" dirty="0"/>
              <a:t> </a:t>
            </a:r>
            <a:endParaRPr lang="en-US" dirty="0" smtClean="0"/>
          </a:p>
          <a:p>
            <a:pPr>
              <a:buFont typeface="Wingdings" pitchFamily="2" charset="2"/>
              <a:buChar char="ü"/>
            </a:pPr>
            <a:r>
              <a:rPr lang="en-US" dirty="0" smtClean="0"/>
              <a:t>     retest </a:t>
            </a:r>
            <a:r>
              <a:rPr lang="en-US" dirty="0"/>
              <a:t>the patient with the earphones </a:t>
            </a:r>
            <a:r>
              <a:rPr lang="en-US" dirty="0" smtClean="0"/>
              <a:t>reversed</a:t>
            </a:r>
            <a:endParaRPr lang="en-US" dirty="0"/>
          </a:p>
          <a:p>
            <a:pPr lvl="0"/>
            <a:r>
              <a:rPr lang="en-US" b="1" u="sng" dirty="0"/>
              <a:t>Identical thresholds in both </a:t>
            </a:r>
            <a:r>
              <a:rPr lang="en-US" b="1" u="sng" dirty="0" smtClean="0"/>
              <a:t>ears</a:t>
            </a:r>
            <a:r>
              <a:rPr lang="en-US" b="1" dirty="0" smtClean="0"/>
              <a:t>:</a:t>
            </a:r>
          </a:p>
          <a:p>
            <a:pPr lvl="0">
              <a:buFont typeface="Wingdings" pitchFamily="2" charset="2"/>
              <a:buChar char="§"/>
            </a:pPr>
            <a:r>
              <a:rPr lang="en-US" dirty="0"/>
              <a:t>I</a:t>
            </a:r>
            <a:r>
              <a:rPr lang="en-US" dirty="0" smtClean="0"/>
              <a:t>ndicates </a:t>
            </a:r>
            <a:r>
              <a:rPr lang="en-US" dirty="0"/>
              <a:t>that the clinician tested the same ear twice. It is wise to double-check if there is any question that this error may have occurred.</a:t>
            </a:r>
          </a:p>
          <a:p>
            <a:endParaRPr lang="en-US" dirty="0"/>
          </a:p>
        </p:txBody>
      </p:sp>
    </p:spTree>
    <p:extLst>
      <p:ext uri="{BB962C8B-B14F-4D97-AF65-F5344CB8AC3E}">
        <p14:creationId xmlns="" xmlns:p14="http://schemas.microsoft.com/office/powerpoint/2010/main" val="1999145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477000" cy="487362"/>
          </a:xfrm>
        </p:spPr>
        <p:txBody>
          <a:bodyPr>
            <a:normAutofit fontScale="90000"/>
          </a:bodyPr>
          <a:lstStyle/>
          <a:p>
            <a:pPr algn="ctr"/>
            <a:r>
              <a:rPr lang="en-US" b="1" u="sng" dirty="0"/>
              <a:t>Acoustical </a:t>
            </a:r>
            <a:r>
              <a:rPr lang="en-US" b="1" u="sng" dirty="0" smtClean="0"/>
              <a:t>Radiations</a:t>
            </a:r>
            <a:endParaRPr lang="en-US" dirty="0"/>
          </a:p>
        </p:txBody>
      </p:sp>
      <p:sp>
        <p:nvSpPr>
          <p:cNvPr id="3" name="Content Placeholder 2"/>
          <p:cNvSpPr>
            <a:spLocks noGrp="1"/>
          </p:cNvSpPr>
          <p:nvPr>
            <p:ph sz="quarter" idx="1"/>
          </p:nvPr>
        </p:nvSpPr>
        <p:spPr>
          <a:xfrm>
            <a:off x="457200" y="762000"/>
            <a:ext cx="7924800" cy="5711952"/>
          </a:xfrm>
        </p:spPr>
        <p:txBody>
          <a:bodyPr>
            <a:normAutofit/>
          </a:bodyPr>
          <a:lstStyle/>
          <a:p>
            <a:pPr lvl="0"/>
            <a:r>
              <a:rPr lang="en-US" dirty="0" smtClean="0"/>
              <a:t>The </a:t>
            </a:r>
            <a:r>
              <a:rPr lang="en-US" dirty="0"/>
              <a:t>bone-conduction vibrator can cause a sound to be radiated into the air. The radiations then enter the ear canal, and may be heard via the air-conduction route. </a:t>
            </a:r>
            <a:endParaRPr lang="en-US" dirty="0" smtClean="0"/>
          </a:p>
          <a:p>
            <a:pPr lvl="0"/>
            <a:r>
              <a:rPr lang="en-US" dirty="0" smtClean="0"/>
              <a:t>These </a:t>
            </a:r>
            <a:r>
              <a:rPr lang="en-US" dirty="0"/>
              <a:t>acoustical radiations are sometimes heard at presentation levels that are below (better than) the patient’s true bone-conduction threshold. This causes a false air-bone-gap above 2000 Hz, which is usually most prominent at 4000 Hz. </a:t>
            </a:r>
            <a:endParaRPr lang="en-US" dirty="0" smtClean="0"/>
          </a:p>
          <a:p>
            <a:pPr lvl="0"/>
            <a:r>
              <a:rPr lang="en-US" dirty="0" smtClean="0"/>
              <a:t>The </a:t>
            </a:r>
            <a:r>
              <a:rPr lang="en-US" dirty="0"/>
              <a:t>artificial high frequency air-bone-gap can make a </a:t>
            </a:r>
            <a:r>
              <a:rPr lang="en-US" dirty="0" err="1"/>
              <a:t>sensori</a:t>
            </a:r>
            <a:r>
              <a:rPr lang="en-US" dirty="0"/>
              <a:t> neural loss appear to be mixed. </a:t>
            </a:r>
            <a:endParaRPr lang="en-US" dirty="0" smtClean="0"/>
          </a:p>
          <a:p>
            <a:pPr lvl="0"/>
            <a:r>
              <a:rPr lang="en-US" dirty="0" smtClean="0"/>
              <a:t>The </a:t>
            </a:r>
            <a:r>
              <a:rPr lang="en-US" dirty="0"/>
              <a:t>problem of acoustical radiations is easily alleviated by inserting earplugs into the ears during </a:t>
            </a:r>
            <a:r>
              <a:rPr lang="en-US" dirty="0" smtClean="0"/>
              <a:t>bone conduction </a:t>
            </a:r>
            <a:r>
              <a:rPr lang="en-US" dirty="0"/>
              <a:t>testing</a:t>
            </a:r>
            <a:r>
              <a:rPr lang="en-US" dirty="0" smtClean="0"/>
              <a:t>,</a:t>
            </a:r>
          </a:p>
          <a:p>
            <a:endParaRPr lang="en-US" dirty="0"/>
          </a:p>
        </p:txBody>
      </p:sp>
    </p:spTree>
    <p:extLst>
      <p:ext uri="{BB962C8B-B14F-4D97-AF65-F5344CB8AC3E}">
        <p14:creationId xmlns="" xmlns:p14="http://schemas.microsoft.com/office/powerpoint/2010/main" val="1141393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6400800" cy="563562"/>
          </a:xfrm>
        </p:spPr>
        <p:txBody>
          <a:bodyPr/>
          <a:lstStyle/>
          <a:p>
            <a:pPr algn="ctr"/>
            <a:r>
              <a:rPr lang="en-US" b="1" u="sng" dirty="0"/>
              <a:t>Environmental </a:t>
            </a:r>
            <a:r>
              <a:rPr lang="en-US" b="1" u="sng" dirty="0" smtClean="0"/>
              <a:t>factors</a:t>
            </a:r>
            <a:endParaRPr lang="en-US" dirty="0"/>
          </a:p>
        </p:txBody>
      </p:sp>
      <p:sp>
        <p:nvSpPr>
          <p:cNvPr id="3" name="Content Placeholder 2"/>
          <p:cNvSpPr>
            <a:spLocks noGrp="1"/>
          </p:cNvSpPr>
          <p:nvPr>
            <p:ph sz="quarter" idx="1"/>
          </p:nvPr>
        </p:nvSpPr>
        <p:spPr>
          <a:xfrm>
            <a:off x="457200" y="1143000"/>
            <a:ext cx="7467600" cy="5330952"/>
          </a:xfrm>
        </p:spPr>
        <p:txBody>
          <a:bodyPr/>
          <a:lstStyle/>
          <a:p>
            <a:pPr lvl="0"/>
            <a:r>
              <a:rPr lang="en-US" dirty="0" smtClean="0"/>
              <a:t>Excessive </a:t>
            </a:r>
            <a:r>
              <a:rPr lang="en-US" dirty="0"/>
              <a:t>background </a:t>
            </a:r>
            <a:r>
              <a:rPr lang="en-US" dirty="0" smtClean="0"/>
              <a:t>noises </a:t>
            </a:r>
          </a:p>
          <a:p>
            <a:pPr lvl="0"/>
            <a:r>
              <a:rPr lang="en-US" dirty="0" smtClean="0"/>
              <a:t>Poor </a:t>
            </a:r>
            <a:r>
              <a:rPr lang="en-US" dirty="0"/>
              <a:t>ventilation and poor </a:t>
            </a:r>
            <a:r>
              <a:rPr lang="en-US" dirty="0" smtClean="0"/>
              <a:t>lighting</a:t>
            </a:r>
          </a:p>
          <a:p>
            <a:pPr lvl="0"/>
            <a:r>
              <a:rPr lang="en-US" dirty="0" smtClean="0"/>
              <a:t> </a:t>
            </a:r>
            <a:r>
              <a:rPr lang="en-US" dirty="0"/>
              <a:t>Improper equipment calibration, </a:t>
            </a:r>
            <a:endParaRPr lang="en-US" dirty="0" smtClean="0"/>
          </a:p>
          <a:p>
            <a:pPr lvl="0"/>
            <a:r>
              <a:rPr lang="en-US" dirty="0" smtClean="0"/>
              <a:t>Temperature</a:t>
            </a:r>
          </a:p>
          <a:p>
            <a:pPr lvl="0"/>
            <a:r>
              <a:rPr lang="en-US" dirty="0" smtClean="0"/>
              <a:t> </a:t>
            </a:r>
            <a:r>
              <a:rPr lang="en-US" dirty="0"/>
              <a:t>Humidity are </a:t>
            </a:r>
            <a:r>
              <a:rPr lang="en-US" i="1" dirty="0"/>
              <a:t>environmental </a:t>
            </a:r>
          </a:p>
        </p:txBody>
      </p:sp>
    </p:spTree>
    <p:extLst>
      <p:ext uri="{BB962C8B-B14F-4D97-AF65-F5344CB8AC3E}">
        <p14:creationId xmlns="" xmlns:p14="http://schemas.microsoft.com/office/powerpoint/2010/main" val="735549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6553200" cy="411162"/>
          </a:xfrm>
        </p:spPr>
        <p:txBody>
          <a:bodyPr>
            <a:normAutofit fontScale="90000"/>
          </a:bodyPr>
          <a:lstStyle/>
          <a:p>
            <a:pPr algn="ctr"/>
            <a:r>
              <a:rPr lang="en-US" b="1" u="sng" dirty="0"/>
              <a:t>Test-retest reliability</a:t>
            </a:r>
            <a:endParaRPr lang="en-US" u="sng" dirty="0"/>
          </a:p>
        </p:txBody>
      </p:sp>
      <p:sp>
        <p:nvSpPr>
          <p:cNvPr id="3" name="Content Placeholder 2"/>
          <p:cNvSpPr>
            <a:spLocks noGrp="1"/>
          </p:cNvSpPr>
          <p:nvPr>
            <p:ph sz="quarter" idx="1"/>
          </p:nvPr>
        </p:nvSpPr>
        <p:spPr>
          <a:xfrm>
            <a:off x="457200" y="914400"/>
            <a:ext cx="7467600" cy="5559552"/>
          </a:xfrm>
        </p:spPr>
        <p:txBody>
          <a:bodyPr>
            <a:normAutofit/>
          </a:bodyPr>
          <a:lstStyle/>
          <a:p>
            <a:pPr lvl="0"/>
            <a:r>
              <a:rPr lang="en-US" dirty="0" smtClean="0"/>
              <a:t>Consider </a:t>
            </a:r>
            <a:r>
              <a:rPr lang="en-US" dirty="0"/>
              <a:t>a co-operative adult whose AC thresholds are measured twice at octave intervals between 250 and 8,000 Hz. For these two measures, assume that the earphones are removed and replaced between tests. For this situation, the probability of obtaining identical thresholds at each frequency is small. This is due to test-retest variability. </a:t>
            </a:r>
            <a:endParaRPr lang="en-US" dirty="0" smtClean="0"/>
          </a:p>
          <a:p>
            <a:pPr lvl="0"/>
            <a:r>
              <a:rPr lang="en-US" dirty="0" smtClean="0"/>
              <a:t>Test-retest </a:t>
            </a:r>
            <a:r>
              <a:rPr lang="en-US" dirty="0"/>
              <a:t>variability is also responsible for BC thresholds not always lining up with AC thresholds in persons with pure sensory-neural losses. </a:t>
            </a:r>
          </a:p>
          <a:p>
            <a:endParaRPr lang="en-US" dirty="0"/>
          </a:p>
        </p:txBody>
      </p:sp>
    </p:spTree>
    <p:extLst>
      <p:ext uri="{BB962C8B-B14F-4D97-AF65-F5344CB8AC3E}">
        <p14:creationId xmlns="" xmlns:p14="http://schemas.microsoft.com/office/powerpoint/2010/main" val="4001171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8200"/>
            <a:ext cx="7467600" cy="5635752"/>
          </a:xfrm>
        </p:spPr>
        <p:txBody>
          <a:bodyPr/>
          <a:lstStyle/>
          <a:p>
            <a:r>
              <a:rPr lang="en-US" dirty="0" smtClean="0"/>
              <a:t>The </a:t>
            </a:r>
            <a:r>
              <a:rPr lang="en-US" dirty="0"/>
              <a:t>source of this variability is a combination of variations in the person's </a:t>
            </a:r>
            <a:endParaRPr lang="en-US" dirty="0" smtClean="0"/>
          </a:p>
          <a:p>
            <a:pPr marL="0" indent="0">
              <a:buNone/>
            </a:pPr>
            <a:endParaRPr lang="en-US" dirty="0" smtClean="0"/>
          </a:p>
          <a:p>
            <a:pPr marL="457200" indent="-457200">
              <a:buFont typeface="+mj-lt"/>
              <a:buAutoNum type="alphaLcPeriod"/>
            </a:pPr>
            <a:r>
              <a:rPr lang="en-US" dirty="0" smtClean="0"/>
              <a:t>decision </a:t>
            </a:r>
            <a:r>
              <a:rPr lang="en-US" dirty="0"/>
              <a:t>process, </a:t>
            </a:r>
            <a:endParaRPr lang="en-US" dirty="0" smtClean="0"/>
          </a:p>
          <a:p>
            <a:pPr marL="457200" indent="-457200">
              <a:buFont typeface="+mj-lt"/>
              <a:buAutoNum type="alphaLcPeriod"/>
            </a:pPr>
            <a:r>
              <a:rPr lang="en-US" dirty="0" smtClean="0"/>
              <a:t>physiologic </a:t>
            </a:r>
            <a:r>
              <a:rPr lang="en-US" dirty="0"/>
              <a:t>or bodily noise</a:t>
            </a:r>
            <a:r>
              <a:rPr lang="en-US" dirty="0" smtClean="0"/>
              <a:t>,</a:t>
            </a:r>
          </a:p>
          <a:p>
            <a:pPr marL="457200" indent="-457200">
              <a:buFont typeface="+mj-lt"/>
              <a:buAutoNum type="alphaLcPeriod"/>
            </a:pPr>
            <a:r>
              <a:rPr lang="en-US" dirty="0" smtClean="0"/>
              <a:t> </a:t>
            </a:r>
            <a:r>
              <a:rPr lang="en-US" dirty="0"/>
              <a:t>a shift in the response </a:t>
            </a:r>
            <a:r>
              <a:rPr lang="en-US" dirty="0" smtClean="0"/>
              <a:t>criterion</a:t>
            </a:r>
          </a:p>
          <a:p>
            <a:pPr marL="457200" indent="-457200">
              <a:buFont typeface="+mj-lt"/>
              <a:buAutoNum type="alphaLcPeriod"/>
            </a:pPr>
            <a:r>
              <a:rPr lang="en-US" dirty="0" smtClean="0"/>
              <a:t> </a:t>
            </a:r>
            <a:r>
              <a:rPr lang="en-US" dirty="0"/>
              <a:t>differences in transducer placement</a:t>
            </a:r>
            <a:r>
              <a:rPr lang="en-US" dirty="0" smtClean="0"/>
              <a:t>.</a:t>
            </a:r>
          </a:p>
          <a:p>
            <a:pPr marL="457200" indent="-457200">
              <a:buFont typeface="+mj-lt"/>
              <a:buAutoNum type="alphaLcPeriod"/>
            </a:pPr>
            <a:endParaRPr lang="en-US" dirty="0" smtClean="0"/>
          </a:p>
          <a:p>
            <a:r>
              <a:rPr lang="en-US" dirty="0" smtClean="0"/>
              <a:t> </a:t>
            </a:r>
            <a:r>
              <a:rPr lang="en-US" dirty="0"/>
              <a:t>It is assumed that the equipment is calibrated correctly for successive-tests.</a:t>
            </a:r>
          </a:p>
          <a:p>
            <a:pPr marL="0" indent="0">
              <a:buNone/>
            </a:pPr>
            <a:endParaRPr lang="en-US" dirty="0"/>
          </a:p>
        </p:txBody>
      </p:sp>
    </p:spTree>
    <p:extLst>
      <p:ext uri="{BB962C8B-B14F-4D97-AF65-F5344CB8AC3E}">
        <p14:creationId xmlns="" xmlns:p14="http://schemas.microsoft.com/office/powerpoint/2010/main" val="1862876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7467600" cy="6096000"/>
          </a:xfrm>
        </p:spPr>
        <p:txBody>
          <a:bodyPr>
            <a:normAutofit fontScale="92500"/>
          </a:bodyPr>
          <a:lstStyle/>
          <a:p>
            <a:r>
              <a:rPr lang="en-IN" i="1" dirty="0" smtClean="0"/>
              <a:t>Tactile responses </a:t>
            </a:r>
            <a:r>
              <a:rPr lang="en-IN" dirty="0" smtClean="0"/>
              <a:t>occur in patients with very severe to profound hearing losses. They cannot hear the sounds being presented but are able to feel the vibrations produced by the bone vibrator or earphones (</a:t>
            </a:r>
            <a:r>
              <a:rPr lang="en-IN" dirty="0" err="1" smtClean="0"/>
              <a:t>Nober</a:t>
            </a:r>
            <a:r>
              <a:rPr lang="en-IN" dirty="0" smtClean="0"/>
              <a:t>, 1970). </a:t>
            </a:r>
            <a:endParaRPr lang="en-IN" dirty="0" smtClean="0"/>
          </a:p>
          <a:p>
            <a:r>
              <a:rPr lang="en-IN" dirty="0" smtClean="0"/>
              <a:t>Tactile </a:t>
            </a:r>
            <a:r>
              <a:rPr lang="en-IN" dirty="0" smtClean="0"/>
              <a:t>responses usually occur at low frequencies (125, 250, and 500 Hz). This type of response creates inaccurate thresholds and gives the impression that the patient has better hearing sensitivity than really exists or hearing where there is none (</a:t>
            </a:r>
            <a:r>
              <a:rPr lang="en-IN" dirty="0" err="1" smtClean="0"/>
              <a:t>Gelfand</a:t>
            </a:r>
            <a:r>
              <a:rPr lang="en-IN" dirty="0" smtClean="0"/>
              <a:t>, 1997</a:t>
            </a:r>
            <a:r>
              <a:rPr lang="en-IN" dirty="0" smtClean="0"/>
              <a:t>).</a:t>
            </a:r>
          </a:p>
          <a:p>
            <a:r>
              <a:rPr lang="en-IN" dirty="0" smtClean="0"/>
              <a:t> </a:t>
            </a:r>
            <a:r>
              <a:rPr lang="en-IN" dirty="0" smtClean="0"/>
              <a:t>In bone conduction testing, a false A-B Gap is created and appears as a mixed hearing loss when it is actually </a:t>
            </a:r>
            <a:r>
              <a:rPr lang="en-IN" dirty="0" err="1" smtClean="0"/>
              <a:t>sensorineural</a:t>
            </a:r>
            <a:r>
              <a:rPr lang="en-IN" dirty="0" smtClean="0"/>
              <a:t> (</a:t>
            </a:r>
            <a:r>
              <a:rPr lang="en-IN" dirty="0" err="1" smtClean="0"/>
              <a:t>Gelfand</a:t>
            </a:r>
            <a:r>
              <a:rPr lang="en-IN" dirty="0" smtClean="0"/>
              <a:t>, 1997). This type of response can be avoided by asking the patient if the stimulus was heard or felt</a:t>
            </a:r>
            <a:br>
              <a:rPr lang="en-IN" dirty="0" smtClean="0"/>
            </a:br>
            <a:r>
              <a:rPr lang="en-IN" dirty="0" smtClean="0"/>
              <a:t/>
            </a:r>
            <a:br>
              <a:rPr lang="en-IN" dirty="0" smtClean="0"/>
            </a:b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sz="8800" dirty="0" smtClean="0">
                <a:solidFill>
                  <a:srgbClr val="FF0000"/>
                </a:solidFill>
                <a:latin typeface="Algerian" pitchFamily="82" charset="0"/>
              </a:rPr>
              <a:t>THANK YOU</a:t>
            </a:r>
            <a:endParaRPr lang="en-US" sz="8800" dirty="0">
              <a:solidFill>
                <a:srgbClr val="FF0000"/>
              </a:solidFill>
              <a:latin typeface="Algerian" pitchFamily="82" charset="0"/>
            </a:endParaRPr>
          </a:p>
        </p:txBody>
      </p:sp>
    </p:spTree>
    <p:extLst>
      <p:ext uri="{BB962C8B-B14F-4D97-AF65-F5344CB8AC3E}">
        <p14:creationId xmlns="" xmlns:p14="http://schemas.microsoft.com/office/powerpoint/2010/main" val="4261143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6019800"/>
          </a:xfrm>
        </p:spPr>
        <p:txBody>
          <a:bodyPr>
            <a:normAutofit fontScale="85000" lnSpcReduction="20000"/>
          </a:bodyPr>
          <a:lstStyle/>
          <a:p>
            <a:pPr marL="0" indent="0" algn="ctr">
              <a:buNone/>
            </a:pPr>
            <a:r>
              <a:rPr lang="en-US" b="1" u="sng" dirty="0" smtClean="0">
                <a:solidFill>
                  <a:srgbClr val="0070C0"/>
                </a:solidFill>
                <a:latin typeface="Algerian" pitchFamily="82" charset="0"/>
              </a:rPr>
              <a:t>FACTORS AFFECTING THRESHOLDS IN AUDIOMETRY</a:t>
            </a:r>
          </a:p>
          <a:p>
            <a:pPr marL="0" indent="0" algn="ctr">
              <a:buNone/>
            </a:pPr>
            <a:endParaRPr lang="en-US" b="1" u="sng" dirty="0" smtClean="0">
              <a:solidFill>
                <a:srgbClr val="0070C0"/>
              </a:solidFill>
              <a:latin typeface="Algerian" pitchFamily="82" charset="0"/>
            </a:endParaRPr>
          </a:p>
          <a:p>
            <a:pPr marL="514350" indent="-514350">
              <a:buFont typeface="+mj-lt"/>
              <a:buAutoNum type="arabicPeriod"/>
            </a:pPr>
            <a:r>
              <a:rPr lang="en-US" sz="3500" b="1" dirty="0" smtClean="0">
                <a:latin typeface="Andalus" pitchFamily="18" charset="-78"/>
                <a:cs typeface="Andalus" pitchFamily="18" charset="-78"/>
              </a:rPr>
              <a:t>The </a:t>
            </a:r>
            <a:r>
              <a:rPr lang="en-US" sz="3500" b="1" dirty="0">
                <a:latin typeface="Andalus" pitchFamily="18" charset="-78"/>
                <a:cs typeface="Andalus" pitchFamily="18" charset="-78"/>
              </a:rPr>
              <a:t>method of finding </a:t>
            </a:r>
            <a:r>
              <a:rPr lang="en-US" sz="3500" b="1" dirty="0" smtClean="0">
                <a:latin typeface="Andalus" pitchFamily="18" charset="-78"/>
                <a:cs typeface="Andalus" pitchFamily="18" charset="-78"/>
              </a:rPr>
              <a:t>threshold</a:t>
            </a:r>
          </a:p>
          <a:p>
            <a:pPr marL="514350" indent="-514350">
              <a:buFont typeface="+mj-lt"/>
              <a:buAutoNum type="arabicPeriod"/>
            </a:pPr>
            <a:r>
              <a:rPr lang="en-US" sz="3500" b="1" dirty="0">
                <a:latin typeface="Andalus" pitchFamily="18" charset="-78"/>
                <a:cs typeface="Andalus" pitchFamily="18" charset="-78"/>
              </a:rPr>
              <a:t>The Instructions given to the </a:t>
            </a:r>
            <a:r>
              <a:rPr lang="en-US" sz="3500" b="1" dirty="0" smtClean="0">
                <a:latin typeface="Andalus" pitchFamily="18" charset="-78"/>
                <a:cs typeface="Andalus" pitchFamily="18" charset="-78"/>
              </a:rPr>
              <a:t>subject</a:t>
            </a:r>
          </a:p>
          <a:p>
            <a:pPr marL="514350" indent="-514350">
              <a:buFont typeface="+mj-lt"/>
              <a:buAutoNum type="arabicPeriod"/>
            </a:pPr>
            <a:r>
              <a:rPr lang="en-US" sz="3500" b="1" dirty="0" smtClean="0">
                <a:latin typeface="Andalus" pitchFamily="18" charset="-78"/>
                <a:cs typeface="Andalus" pitchFamily="18" charset="-78"/>
              </a:rPr>
              <a:t>Cooperation </a:t>
            </a:r>
            <a:r>
              <a:rPr lang="en-US" sz="3500" b="1" dirty="0">
                <a:latin typeface="Andalus" pitchFamily="18" charset="-78"/>
                <a:cs typeface="Andalus" pitchFamily="18" charset="-78"/>
              </a:rPr>
              <a:t>of the </a:t>
            </a:r>
            <a:r>
              <a:rPr lang="en-US" sz="3500" b="1" dirty="0" smtClean="0">
                <a:latin typeface="Andalus" pitchFamily="18" charset="-78"/>
                <a:cs typeface="Andalus" pitchFamily="18" charset="-78"/>
              </a:rPr>
              <a:t>subject</a:t>
            </a:r>
            <a:endParaRPr lang="en-US" sz="3500" b="1" dirty="0">
              <a:latin typeface="Andalus" pitchFamily="18" charset="-78"/>
              <a:cs typeface="Andalus" pitchFamily="18" charset="-78"/>
            </a:endParaRPr>
          </a:p>
          <a:p>
            <a:pPr marL="514350" indent="-514350">
              <a:buFont typeface="+mj-lt"/>
              <a:buAutoNum type="arabicPeriod"/>
            </a:pPr>
            <a:r>
              <a:rPr lang="en-US" sz="3500" b="1" dirty="0">
                <a:latin typeface="Andalus" pitchFamily="18" charset="-78"/>
                <a:cs typeface="Andalus" pitchFamily="18" charset="-78"/>
              </a:rPr>
              <a:t>Duration of the test </a:t>
            </a:r>
            <a:r>
              <a:rPr lang="en-US" sz="3500" b="1" dirty="0" smtClean="0">
                <a:latin typeface="Andalus" pitchFamily="18" charset="-78"/>
                <a:cs typeface="Andalus" pitchFamily="18" charset="-78"/>
              </a:rPr>
              <a:t>stimulus</a:t>
            </a:r>
          </a:p>
          <a:p>
            <a:pPr marL="514350" indent="-514350">
              <a:buFont typeface="+mj-lt"/>
              <a:buAutoNum type="arabicPeriod"/>
            </a:pPr>
            <a:r>
              <a:rPr lang="en-US" sz="3500" b="1" dirty="0">
                <a:latin typeface="Andalus" pitchFamily="18" charset="-78"/>
                <a:cs typeface="Andalus" pitchFamily="18" charset="-78"/>
              </a:rPr>
              <a:t>Rise and decay time of the </a:t>
            </a:r>
            <a:r>
              <a:rPr lang="en-US" sz="3500" b="1" dirty="0" smtClean="0">
                <a:latin typeface="Andalus" pitchFamily="18" charset="-78"/>
                <a:cs typeface="Andalus" pitchFamily="18" charset="-78"/>
              </a:rPr>
              <a:t>stimulus</a:t>
            </a:r>
          </a:p>
          <a:p>
            <a:pPr marL="514350" indent="-514350">
              <a:buFont typeface="+mj-lt"/>
              <a:buAutoNum type="arabicPeriod"/>
            </a:pPr>
            <a:r>
              <a:rPr lang="en-US" sz="3500" b="1" dirty="0">
                <a:latin typeface="Andalus" pitchFamily="18" charset="-78"/>
                <a:cs typeface="Andalus" pitchFamily="18" charset="-78"/>
              </a:rPr>
              <a:t>Standing </a:t>
            </a:r>
            <a:r>
              <a:rPr lang="en-US" sz="3500" b="1" dirty="0" smtClean="0">
                <a:latin typeface="Andalus" pitchFamily="18" charset="-78"/>
                <a:cs typeface="Andalus" pitchFamily="18" charset="-78"/>
              </a:rPr>
              <a:t>waves</a:t>
            </a:r>
          </a:p>
          <a:p>
            <a:pPr marL="514350" indent="-514350">
              <a:buFont typeface="+mj-lt"/>
              <a:buAutoNum type="arabicPeriod"/>
            </a:pPr>
            <a:r>
              <a:rPr lang="en-US" sz="3500" b="1" dirty="0">
                <a:latin typeface="Andalus" pitchFamily="18" charset="-78"/>
                <a:cs typeface="Andalus" pitchFamily="18" charset="-78"/>
              </a:rPr>
              <a:t>Collapsed Ear </a:t>
            </a:r>
            <a:r>
              <a:rPr lang="en-US" sz="3500" b="1" dirty="0" smtClean="0">
                <a:latin typeface="Andalus" pitchFamily="18" charset="-78"/>
                <a:cs typeface="Andalus" pitchFamily="18" charset="-78"/>
              </a:rPr>
              <a:t>Canals</a:t>
            </a:r>
          </a:p>
          <a:p>
            <a:pPr marL="514350" indent="-514350">
              <a:buFont typeface="+mj-lt"/>
              <a:buAutoNum type="arabicPeriod"/>
            </a:pPr>
            <a:r>
              <a:rPr lang="en-US" sz="3500" b="1" dirty="0">
                <a:latin typeface="Andalus" pitchFamily="18" charset="-78"/>
                <a:cs typeface="Andalus" pitchFamily="18" charset="-78"/>
              </a:rPr>
              <a:t>Configurations That Should Be </a:t>
            </a:r>
            <a:r>
              <a:rPr lang="en-US" sz="3500" b="1" dirty="0" smtClean="0">
                <a:latin typeface="Andalus" pitchFamily="18" charset="-78"/>
                <a:cs typeface="Andalus" pitchFamily="18" charset="-78"/>
              </a:rPr>
              <a:t>Confirmed</a:t>
            </a:r>
          </a:p>
          <a:p>
            <a:pPr marL="514350" indent="-514350">
              <a:buFont typeface="+mj-lt"/>
              <a:buAutoNum type="arabicPeriod"/>
            </a:pPr>
            <a:r>
              <a:rPr lang="en-US" sz="3500" b="1" dirty="0">
                <a:latin typeface="Andalus" pitchFamily="18" charset="-78"/>
                <a:cs typeface="Andalus" pitchFamily="18" charset="-78"/>
              </a:rPr>
              <a:t>Acoustical </a:t>
            </a:r>
            <a:r>
              <a:rPr lang="en-US" sz="3500" b="1" dirty="0" smtClean="0">
                <a:latin typeface="Andalus" pitchFamily="18" charset="-78"/>
                <a:cs typeface="Andalus" pitchFamily="18" charset="-78"/>
              </a:rPr>
              <a:t>Radiations</a:t>
            </a:r>
          </a:p>
          <a:p>
            <a:pPr marL="514350" indent="-514350">
              <a:buFont typeface="+mj-lt"/>
              <a:buAutoNum type="arabicPeriod"/>
            </a:pPr>
            <a:r>
              <a:rPr lang="en-US" sz="3500" b="1" dirty="0" smtClean="0">
                <a:latin typeface="Andalus" pitchFamily="18" charset="-78"/>
                <a:cs typeface="Andalus" pitchFamily="18" charset="-78"/>
              </a:rPr>
              <a:t> Environmental factors</a:t>
            </a:r>
          </a:p>
          <a:p>
            <a:pPr marL="514350" indent="-514350">
              <a:buFont typeface="+mj-lt"/>
              <a:buAutoNum type="arabicPeriod"/>
            </a:pPr>
            <a:r>
              <a:rPr lang="en-US" sz="3500" b="1" dirty="0" smtClean="0">
                <a:latin typeface="Andalus" pitchFamily="18" charset="-78"/>
                <a:cs typeface="Andalus" pitchFamily="18" charset="-78"/>
              </a:rPr>
              <a:t> Test-retest </a:t>
            </a:r>
            <a:r>
              <a:rPr lang="en-US" sz="3500" b="1" dirty="0" smtClean="0">
                <a:latin typeface="Andalus" pitchFamily="18" charset="-78"/>
                <a:cs typeface="Andalus" pitchFamily="18" charset="-78"/>
              </a:rPr>
              <a:t>reliability</a:t>
            </a:r>
          </a:p>
          <a:p>
            <a:pPr marL="514350" indent="-514350">
              <a:buFont typeface="+mj-lt"/>
              <a:buAutoNum type="arabicPeriod"/>
            </a:pPr>
            <a:r>
              <a:rPr lang="en-US" sz="3500" b="1" dirty="0" err="1" smtClean="0">
                <a:latin typeface="Andalus" pitchFamily="18" charset="-78"/>
                <a:cs typeface="Andalus" pitchFamily="18" charset="-78"/>
              </a:rPr>
              <a:t>vibro</a:t>
            </a:r>
            <a:r>
              <a:rPr lang="en-IN" sz="3200" b="1" i="1" dirty="0" smtClean="0"/>
              <a:t> Tactile responses </a:t>
            </a:r>
            <a:endParaRPr lang="en-US" sz="3500" b="1" dirty="0" smtClean="0">
              <a:latin typeface="Andalus" pitchFamily="18" charset="-78"/>
              <a:cs typeface="Andalus" pitchFamily="18" charset="-78"/>
            </a:endParaRPr>
          </a:p>
          <a:p>
            <a:pPr marL="514350" indent="-514350">
              <a:buFont typeface="+mj-lt"/>
              <a:buAutoNum type="arabicPeriod"/>
            </a:pPr>
            <a:endParaRPr lang="en-US" sz="3500" b="1" dirty="0" smtClean="0">
              <a:latin typeface="Andalus" pitchFamily="18" charset="-78"/>
              <a:cs typeface="Andalus" pitchFamily="18" charset="-78"/>
            </a:endParaRPr>
          </a:p>
          <a:p>
            <a:pPr marL="0" indent="0">
              <a:buNone/>
            </a:pPr>
            <a:endParaRPr lang="en-US" sz="3500" b="1" u="sng" dirty="0" smtClean="0"/>
          </a:p>
          <a:p>
            <a:endParaRPr lang="en-US" sz="3500" dirty="0"/>
          </a:p>
        </p:txBody>
      </p:sp>
    </p:spTree>
    <p:extLst>
      <p:ext uri="{BB962C8B-B14F-4D97-AF65-F5344CB8AC3E}">
        <p14:creationId xmlns="" xmlns:p14="http://schemas.microsoft.com/office/powerpoint/2010/main" val="21800614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latin typeface="Andalus" pitchFamily="18" charset="-78"/>
                <a:cs typeface="Andalus" pitchFamily="18" charset="-78"/>
              </a:rPr>
              <a:t>The method of finding threshold</a:t>
            </a:r>
            <a:br>
              <a:rPr lang="en-US" b="1" dirty="0" smtClean="0">
                <a:latin typeface="Andalus" pitchFamily="18" charset="-78"/>
                <a:cs typeface="Andalus" pitchFamily="18" charset="-78"/>
              </a:rPr>
            </a:br>
            <a:endParaRPr lang="en-US" dirty="0"/>
          </a:p>
        </p:txBody>
      </p:sp>
      <p:sp>
        <p:nvSpPr>
          <p:cNvPr id="3" name="Content Placeholder 2"/>
          <p:cNvSpPr>
            <a:spLocks noGrp="1"/>
          </p:cNvSpPr>
          <p:nvPr>
            <p:ph sz="quarter" idx="1"/>
          </p:nvPr>
        </p:nvSpPr>
        <p:spPr>
          <a:xfrm>
            <a:off x="457200" y="914400"/>
            <a:ext cx="8229600" cy="5211763"/>
          </a:xfrm>
        </p:spPr>
        <p:txBody>
          <a:bodyPr>
            <a:normAutofit lnSpcReduction="10000"/>
          </a:bodyPr>
          <a:lstStyle/>
          <a:p>
            <a:pPr>
              <a:buFont typeface="Wingdings" pitchFamily="2" charset="2"/>
              <a:buChar char="v"/>
            </a:pPr>
            <a:r>
              <a:rPr lang="en-US" dirty="0" smtClean="0"/>
              <a:t> </a:t>
            </a:r>
            <a:r>
              <a:rPr lang="en-US" dirty="0"/>
              <a:t>The specific method used can make a slight difference to the threshold </a:t>
            </a:r>
            <a:r>
              <a:rPr lang="en-US" dirty="0" smtClean="0"/>
              <a:t>measures</a:t>
            </a:r>
          </a:p>
          <a:p>
            <a:pPr>
              <a:buFont typeface="Wingdings" pitchFamily="2" charset="2"/>
              <a:buChar char="v"/>
            </a:pPr>
            <a:r>
              <a:rPr lang="en-US" dirty="0"/>
              <a:t>Suppose we decide that in the modified Hughson-Westlake method, the threshold is the lowest level at which we get a response in all three trials, then our threshold would be higher than what we would get with a two out of three </a:t>
            </a:r>
            <a:r>
              <a:rPr lang="en-US" dirty="0" smtClean="0"/>
              <a:t>criterion</a:t>
            </a:r>
          </a:p>
          <a:p>
            <a:pPr>
              <a:buFont typeface="Wingdings" pitchFamily="2" charset="2"/>
              <a:buChar char="v"/>
            </a:pPr>
            <a:r>
              <a:rPr lang="en-US" dirty="0"/>
              <a:t>A more important aspect related to the method is the criterion for threshold or operational definition of </a:t>
            </a:r>
            <a:r>
              <a:rPr lang="en-US" dirty="0" smtClean="0"/>
              <a:t>threshold</a:t>
            </a:r>
          </a:p>
          <a:p>
            <a:pPr>
              <a:buFont typeface="Wingdings" pitchFamily="2" charset="2"/>
              <a:buChar char="v"/>
            </a:pPr>
            <a:r>
              <a:rPr lang="en-US" dirty="0"/>
              <a:t>audiogram sheet must indicate the method used for threshold tracking. (Mention that the Modified Hughson -Westlake method" was used - it means, that we used the two out of three criterion)</a:t>
            </a:r>
          </a:p>
        </p:txBody>
      </p:sp>
    </p:spTree>
    <p:extLst>
      <p:ext uri="{BB962C8B-B14F-4D97-AF65-F5344CB8AC3E}">
        <p14:creationId xmlns="" xmlns:p14="http://schemas.microsoft.com/office/powerpoint/2010/main" val="3876838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5821363"/>
          </a:xfrm>
        </p:spPr>
        <p:txBody>
          <a:bodyPr>
            <a:normAutofit lnSpcReduction="10000"/>
          </a:bodyPr>
          <a:lstStyle/>
          <a:p>
            <a:pPr marL="0" lvl="0" indent="0" algn="ctr">
              <a:buNone/>
            </a:pPr>
            <a:r>
              <a:rPr lang="en-US" b="1" u="sng" dirty="0" smtClean="0">
                <a:latin typeface="Times New Roman" pitchFamily="18" charset="0"/>
                <a:cs typeface="Times New Roman" pitchFamily="18" charset="0"/>
              </a:rPr>
              <a:t>THE INSTRUCTIONS GIVEN TO THE SUBJECT</a:t>
            </a:r>
          </a:p>
          <a:p>
            <a:pPr marL="0" lvl="0" indent="0" algn="ctr">
              <a:buNone/>
            </a:pPr>
            <a:endParaRPr lang="en-US" b="1" u="sng" dirty="0" smtClean="0">
              <a:latin typeface="Times New Roman" pitchFamily="18" charset="0"/>
              <a:cs typeface="Times New Roman" pitchFamily="18" charset="0"/>
            </a:endParaRPr>
          </a:p>
          <a:p>
            <a:pPr>
              <a:buFont typeface="Wingdings" pitchFamily="2" charset="2"/>
              <a:buChar char="§"/>
            </a:pPr>
            <a:r>
              <a:rPr lang="en-US" dirty="0" smtClean="0"/>
              <a:t>The </a:t>
            </a:r>
            <a:r>
              <a:rPr lang="en-US" dirty="0"/>
              <a:t>threshold is a behavioral response and is dependent on several subject-related factors. The instruction given to the subject should be very clear and understandable</a:t>
            </a:r>
            <a:r>
              <a:rPr lang="en-US" dirty="0" smtClean="0"/>
              <a:t>.</a:t>
            </a:r>
          </a:p>
          <a:p>
            <a:pPr marL="0" lvl="0" indent="0">
              <a:buNone/>
            </a:pPr>
            <a:endParaRPr lang="en-US" dirty="0" smtClean="0"/>
          </a:p>
          <a:p>
            <a:pPr marL="0" lvl="0" indent="0" algn="ctr">
              <a:buNone/>
            </a:pPr>
            <a:r>
              <a:rPr lang="en-US" b="1" u="sng" dirty="0" smtClean="0">
                <a:latin typeface="Times New Roman" pitchFamily="18" charset="0"/>
                <a:cs typeface="Times New Roman" pitchFamily="18" charset="0"/>
              </a:rPr>
              <a:t>COOPERATION OF THE SUBJECT</a:t>
            </a:r>
            <a:r>
              <a:rPr lang="en-US" dirty="0" smtClean="0">
                <a:latin typeface="Times New Roman" pitchFamily="18" charset="0"/>
                <a:cs typeface="Times New Roman" pitchFamily="18" charset="0"/>
              </a:rPr>
              <a:t> </a:t>
            </a:r>
          </a:p>
          <a:p>
            <a:pPr>
              <a:buFont typeface="Wingdings" pitchFamily="2" charset="2"/>
              <a:buChar char="§"/>
            </a:pPr>
            <a:r>
              <a:rPr lang="en-US" dirty="0" smtClean="0"/>
              <a:t>Willingness of the subject to undergo the test</a:t>
            </a:r>
          </a:p>
          <a:p>
            <a:pPr>
              <a:buFont typeface="Wingdings" pitchFamily="2" charset="2"/>
              <a:buChar char="§"/>
            </a:pPr>
            <a:r>
              <a:rPr lang="en-US" dirty="0" smtClean="0"/>
              <a:t>Motivation</a:t>
            </a:r>
          </a:p>
          <a:p>
            <a:pPr>
              <a:buFont typeface="Wingdings" pitchFamily="2" charset="2"/>
              <a:buChar char="§"/>
            </a:pPr>
            <a:r>
              <a:rPr lang="en-US" dirty="0" smtClean="0"/>
              <a:t>Alertness</a:t>
            </a:r>
          </a:p>
          <a:p>
            <a:pPr>
              <a:buFont typeface="Wingdings" pitchFamily="2" charset="2"/>
              <a:buChar char="§"/>
            </a:pPr>
            <a:r>
              <a:rPr lang="en-US" dirty="0"/>
              <a:t>H</a:t>
            </a:r>
            <a:r>
              <a:rPr lang="en-US" dirty="0" smtClean="0"/>
              <a:t>ealth status</a:t>
            </a:r>
          </a:p>
          <a:p>
            <a:pPr>
              <a:buFont typeface="Wingdings" pitchFamily="2" charset="2"/>
              <a:buChar char="§"/>
            </a:pPr>
            <a:r>
              <a:rPr lang="en-US" dirty="0"/>
              <a:t>A</a:t>
            </a:r>
            <a:r>
              <a:rPr lang="en-US" dirty="0" smtClean="0"/>
              <a:t>bility to understand the test instructions</a:t>
            </a:r>
          </a:p>
          <a:p>
            <a:pPr>
              <a:buFont typeface="Wingdings" pitchFamily="2" charset="2"/>
              <a:buChar char="§"/>
            </a:pPr>
            <a:r>
              <a:rPr lang="en-US" dirty="0"/>
              <a:t>E</a:t>
            </a:r>
            <a:r>
              <a:rPr lang="en-US" dirty="0" smtClean="0"/>
              <a:t>motional state to contribute towards the test and to the measured threshold.</a:t>
            </a:r>
          </a:p>
          <a:p>
            <a:endParaRPr lang="en-US" dirty="0"/>
          </a:p>
        </p:txBody>
      </p:sp>
    </p:spTree>
    <p:extLst>
      <p:ext uri="{BB962C8B-B14F-4D97-AF65-F5344CB8AC3E}">
        <p14:creationId xmlns="" xmlns:p14="http://schemas.microsoft.com/office/powerpoint/2010/main" val="2380167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a:t>Duration of the test stimulus</a:t>
            </a:r>
            <a:endParaRPr lang="en-US" dirty="0"/>
          </a:p>
        </p:txBody>
      </p:sp>
      <p:sp>
        <p:nvSpPr>
          <p:cNvPr id="3" name="Content Placeholder 2"/>
          <p:cNvSpPr>
            <a:spLocks noGrp="1"/>
          </p:cNvSpPr>
          <p:nvPr>
            <p:ph sz="quarter" idx="1"/>
          </p:nvPr>
        </p:nvSpPr>
        <p:spPr/>
        <p:txBody>
          <a:bodyPr/>
          <a:lstStyle/>
          <a:p>
            <a:pPr lvl="0"/>
            <a:r>
              <a:rPr lang="en-US" dirty="0" smtClean="0"/>
              <a:t>Our </a:t>
            </a:r>
            <a:r>
              <a:rPr lang="en-US" dirty="0"/>
              <a:t>threshold improves as the duration of the stimulus increases. </a:t>
            </a:r>
          </a:p>
          <a:p>
            <a:pPr lvl="0"/>
            <a:r>
              <a:rPr lang="en-US" dirty="0" smtClean="0"/>
              <a:t>This </a:t>
            </a:r>
            <a:r>
              <a:rPr lang="en-US" dirty="0"/>
              <a:t>occurs due to phenomenon called temporal integration in which the neurons store and add the information that the system receiving over a period of time</a:t>
            </a:r>
            <a:r>
              <a:rPr lang="en-US" dirty="0" smtClean="0"/>
              <a:t>.</a:t>
            </a:r>
          </a:p>
          <a:p>
            <a:pPr lvl="0"/>
            <a:r>
              <a:rPr lang="en-US" dirty="0" smtClean="0"/>
              <a:t> </a:t>
            </a:r>
            <a:r>
              <a:rPr lang="en-US" dirty="0"/>
              <a:t>This improvement of threshold with duration is only up to 200ms. Further increase in stimulus duration does not alter the threshold. </a:t>
            </a:r>
            <a:endParaRPr lang="en-US" dirty="0" smtClean="0"/>
          </a:p>
          <a:p>
            <a:pPr lvl="0"/>
            <a:r>
              <a:rPr lang="en-US" dirty="0" smtClean="0"/>
              <a:t>Stimulus </a:t>
            </a:r>
            <a:r>
              <a:rPr lang="en-US" dirty="0"/>
              <a:t>duration of 1-2 seconds is recommended for pure tone audiometry. </a:t>
            </a:r>
          </a:p>
          <a:p>
            <a:endParaRPr lang="en-US" dirty="0"/>
          </a:p>
        </p:txBody>
      </p:sp>
    </p:spTree>
    <p:extLst>
      <p:ext uri="{BB962C8B-B14F-4D97-AF65-F5344CB8AC3E}">
        <p14:creationId xmlns="" xmlns:p14="http://schemas.microsoft.com/office/powerpoint/2010/main" val="3876838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a:t>Rise and decay time of the stimulus</a:t>
            </a:r>
            <a:endParaRPr lang="en-US" dirty="0"/>
          </a:p>
        </p:txBody>
      </p:sp>
      <p:sp>
        <p:nvSpPr>
          <p:cNvPr id="3" name="Content Placeholder 2"/>
          <p:cNvSpPr>
            <a:spLocks noGrp="1"/>
          </p:cNvSpPr>
          <p:nvPr>
            <p:ph sz="quarter" idx="1"/>
          </p:nvPr>
        </p:nvSpPr>
        <p:spPr/>
        <p:txBody>
          <a:bodyPr>
            <a:normAutofit fontScale="92500"/>
          </a:bodyPr>
          <a:lstStyle/>
          <a:p>
            <a:pPr lvl="0"/>
            <a:r>
              <a:rPr lang="en-US" dirty="0" smtClean="0"/>
              <a:t>Rise </a:t>
            </a:r>
            <a:r>
              <a:rPr lang="en-US" dirty="0"/>
              <a:t>time is the time between the commencement of presentation of a stimulus and the point where the stimulus reaches its full Intensity. </a:t>
            </a:r>
            <a:endParaRPr lang="en-US" dirty="0" smtClean="0"/>
          </a:p>
          <a:p>
            <a:pPr lvl="0"/>
            <a:r>
              <a:rPr lang="en-US" dirty="0" smtClean="0"/>
              <a:t>Decay </a:t>
            </a:r>
            <a:r>
              <a:rPr lang="en-US" dirty="0"/>
              <a:t>time or fall time is the time between Termination of a stimulus and fall of its Intensity back to zero.</a:t>
            </a:r>
          </a:p>
          <a:p>
            <a:r>
              <a:rPr lang="en-US" dirty="0"/>
              <a:t>Rise or decay time that is too short will cause the pure tone to have frequency splatter (the pure tone will lose its frequency-specific characteristic</a:t>
            </a:r>
            <a:r>
              <a:rPr lang="en-US" dirty="0" smtClean="0"/>
              <a:t>).</a:t>
            </a:r>
          </a:p>
          <a:p>
            <a:r>
              <a:rPr lang="en-US" dirty="0" smtClean="0"/>
              <a:t> </a:t>
            </a:r>
            <a:r>
              <a:rPr lang="en-US" dirty="0"/>
              <a:t>If the rise or decay time is too long, it too affects the subject's responses. </a:t>
            </a:r>
            <a:endParaRPr lang="en-US" dirty="0" smtClean="0"/>
          </a:p>
          <a:p>
            <a:r>
              <a:rPr lang="en-US" dirty="0" smtClean="0"/>
              <a:t>(</a:t>
            </a:r>
            <a:r>
              <a:rPr lang="en-US" dirty="0"/>
              <a:t>Audiometric stimulus must follow the standards given by ANSI).</a:t>
            </a:r>
          </a:p>
          <a:p>
            <a:endParaRPr lang="en-US" dirty="0"/>
          </a:p>
        </p:txBody>
      </p:sp>
    </p:spTree>
    <p:extLst>
      <p:ext uri="{BB962C8B-B14F-4D97-AF65-F5344CB8AC3E}">
        <p14:creationId xmlns="" xmlns:p14="http://schemas.microsoft.com/office/powerpoint/2010/main" val="1815996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6934200" cy="563562"/>
          </a:xfrm>
        </p:spPr>
        <p:txBody>
          <a:bodyPr/>
          <a:lstStyle/>
          <a:p>
            <a:pPr algn="ctr"/>
            <a:r>
              <a:rPr lang="en-US" b="1" u="sng" dirty="0"/>
              <a:t>Standing </a:t>
            </a:r>
            <a:r>
              <a:rPr lang="en-US" b="1" u="sng" dirty="0" smtClean="0"/>
              <a:t>waves</a:t>
            </a:r>
            <a:endParaRPr lang="en-US" dirty="0"/>
          </a:p>
        </p:txBody>
      </p:sp>
      <p:sp>
        <p:nvSpPr>
          <p:cNvPr id="3" name="Content Placeholder 2"/>
          <p:cNvSpPr>
            <a:spLocks noGrp="1"/>
          </p:cNvSpPr>
          <p:nvPr>
            <p:ph sz="quarter" idx="1"/>
          </p:nvPr>
        </p:nvSpPr>
        <p:spPr>
          <a:xfrm>
            <a:off x="457200" y="838200"/>
            <a:ext cx="7696200" cy="5635752"/>
          </a:xfrm>
        </p:spPr>
        <p:txBody>
          <a:bodyPr>
            <a:normAutofit fontScale="92500"/>
          </a:bodyPr>
          <a:lstStyle/>
          <a:p>
            <a:pPr lvl="0">
              <a:buNone/>
            </a:pPr>
            <a:r>
              <a:rPr lang="en-IN" i="1" dirty="0" smtClean="0"/>
              <a:t>Standing waves </a:t>
            </a:r>
            <a:r>
              <a:rPr lang="en-IN" dirty="0" smtClean="0"/>
              <a:t>are suspected if the threshold at 8000 Hz is greatly reduced in comparison to the threshold at 4000 Hz. This phenomenon occurs when earphones are utilized to obtain AC thresholds</a:t>
            </a:r>
            <a:r>
              <a:rPr lang="en-IN" dirty="0" smtClean="0"/>
              <a:t>.</a:t>
            </a:r>
          </a:p>
          <a:p>
            <a:pPr lvl="0">
              <a:buNone/>
            </a:pPr>
            <a:r>
              <a:rPr lang="en-IN" dirty="0" smtClean="0"/>
              <a:t> </a:t>
            </a:r>
            <a:r>
              <a:rPr lang="en-IN" dirty="0" smtClean="0"/>
              <a:t>Standing waves may also occur at 6000 Hz. The tester can check for the presence of standing waves by reseating the earphone or pulling the earphone slightly away from the ear</a:t>
            </a:r>
            <a:r>
              <a:rPr lang="en-IN" dirty="0" smtClean="0"/>
              <a:t>.</a:t>
            </a:r>
          </a:p>
          <a:p>
            <a:pPr lvl="0">
              <a:buNone/>
            </a:pPr>
            <a:r>
              <a:rPr lang="en-IN" dirty="0" smtClean="0"/>
              <a:t> </a:t>
            </a:r>
            <a:r>
              <a:rPr lang="en-IN" dirty="0" smtClean="0"/>
              <a:t>If there is an improvement upon re-establishment of the threshold, then standing waves have occurred. The improved threshold is the correct one. The use of insert receivers precludes the incidence of standing waves during pure tone testing, thereby providing another reason to support their routine use.</a:t>
            </a:r>
            <a:br>
              <a:rPr lang="en-IN" dirty="0" smtClean="0"/>
            </a:br>
            <a:r>
              <a:rPr lang="en-IN" dirty="0" smtClean="0"/>
              <a:t/>
            </a:r>
            <a:br>
              <a:rPr lang="en-IN" dirty="0" smtClean="0"/>
            </a:br>
            <a:endParaRPr lang="en-US" dirty="0"/>
          </a:p>
        </p:txBody>
      </p:sp>
    </p:spTree>
    <p:extLst>
      <p:ext uri="{BB962C8B-B14F-4D97-AF65-F5344CB8AC3E}">
        <p14:creationId xmlns="" xmlns:p14="http://schemas.microsoft.com/office/powerpoint/2010/main" val="277887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467600" cy="6016752"/>
          </a:xfrm>
        </p:spPr>
        <p:txBody>
          <a:bodyPr>
            <a:normAutofit/>
          </a:bodyPr>
          <a:lstStyle/>
          <a:p>
            <a:pPr>
              <a:buNone/>
            </a:pPr>
            <a:r>
              <a:rPr lang="en-US" dirty="0" smtClean="0"/>
              <a:t>  </a:t>
            </a:r>
            <a:endParaRPr lang="en-US" dirty="0" smtClean="0"/>
          </a:p>
          <a:p>
            <a:r>
              <a:rPr lang="en-US" dirty="0" smtClean="0"/>
              <a:t>This </a:t>
            </a:r>
            <a:r>
              <a:rPr lang="en-US" dirty="0"/>
              <a:t>can be done by altering the fit of the earphone (e.g. changing its orientation), by using warble tone to test that frequency, or by using insert earphones.</a:t>
            </a:r>
          </a:p>
          <a:p>
            <a:endParaRPr lang="en-US" dirty="0"/>
          </a:p>
          <a:p>
            <a:endParaRPr lang="en-US" dirty="0"/>
          </a:p>
        </p:txBody>
      </p:sp>
    </p:spTree>
    <p:extLst>
      <p:ext uri="{BB962C8B-B14F-4D97-AF65-F5344CB8AC3E}">
        <p14:creationId xmlns="" xmlns:p14="http://schemas.microsoft.com/office/powerpoint/2010/main" val="524593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7086600" cy="639762"/>
          </a:xfrm>
        </p:spPr>
        <p:txBody>
          <a:bodyPr/>
          <a:lstStyle/>
          <a:p>
            <a:pPr algn="ctr"/>
            <a:r>
              <a:rPr lang="en-US" b="1" u="sng" dirty="0"/>
              <a:t>Collapsed Ear Canals</a:t>
            </a:r>
            <a:endParaRPr lang="en-US" dirty="0"/>
          </a:p>
        </p:txBody>
      </p:sp>
      <p:sp>
        <p:nvSpPr>
          <p:cNvPr id="3" name="Content Placeholder 2"/>
          <p:cNvSpPr>
            <a:spLocks noGrp="1"/>
          </p:cNvSpPr>
          <p:nvPr>
            <p:ph sz="quarter" idx="1"/>
          </p:nvPr>
        </p:nvSpPr>
        <p:spPr>
          <a:xfrm>
            <a:off x="457200" y="1066800"/>
            <a:ext cx="7696200" cy="5407152"/>
          </a:xfrm>
        </p:spPr>
        <p:txBody>
          <a:bodyPr>
            <a:normAutofit lnSpcReduction="10000"/>
          </a:bodyPr>
          <a:lstStyle/>
          <a:p>
            <a:pPr lvl="0"/>
            <a:r>
              <a:rPr lang="en-US" b="1" dirty="0" smtClean="0"/>
              <a:t> </a:t>
            </a:r>
            <a:r>
              <a:rPr lang="en-US" dirty="0"/>
              <a:t>It is possible for the pressure from the earphones to cause the cartilaginous portion of the ear canal to collapse during air conduction testing </a:t>
            </a:r>
            <a:r>
              <a:rPr lang="en-US" dirty="0" smtClean="0"/>
              <a:t>.</a:t>
            </a:r>
          </a:p>
          <a:p>
            <a:pPr lvl="0"/>
            <a:r>
              <a:rPr lang="en-US" dirty="0" smtClean="0"/>
              <a:t> </a:t>
            </a:r>
            <a:r>
              <a:rPr lang="en-US" dirty="0"/>
              <a:t>Collapse of the ear canal obstructs the flow of sound while the earphone pressure is being applied, and results </a:t>
            </a:r>
            <a:r>
              <a:rPr lang="en-US" dirty="0" smtClean="0"/>
              <a:t>in an </a:t>
            </a:r>
            <a:r>
              <a:rPr lang="en-US" dirty="0"/>
              <a:t>apparent high-frequency conductive hearing </a:t>
            </a:r>
            <a:r>
              <a:rPr lang="en-US" dirty="0" smtClean="0"/>
              <a:t>loss an Poor </a:t>
            </a:r>
            <a:r>
              <a:rPr lang="en-US" dirty="0"/>
              <a:t>test-retest reliability.</a:t>
            </a:r>
          </a:p>
          <a:p>
            <a:r>
              <a:rPr lang="en-US" dirty="0"/>
              <a:t> The problem is more common in elderly patients than in other groups because tissue elasticity often becomes reduced with age. </a:t>
            </a:r>
            <a:endParaRPr lang="en-US" dirty="0" smtClean="0"/>
          </a:p>
          <a:p>
            <a:r>
              <a:rPr lang="en-US" dirty="0" smtClean="0"/>
              <a:t>One </a:t>
            </a:r>
            <a:r>
              <a:rPr lang="en-US" dirty="0"/>
              <a:t>must be alert to the possibility of a collapsed ear canal when there is an air-bone-gap that is greater in the higher frequencies, because this artifact can lead to misdiagnosis</a:t>
            </a:r>
          </a:p>
          <a:p>
            <a:endParaRPr lang="en-US" dirty="0"/>
          </a:p>
        </p:txBody>
      </p:sp>
    </p:spTree>
    <p:extLst>
      <p:ext uri="{BB962C8B-B14F-4D97-AF65-F5344CB8AC3E}">
        <p14:creationId xmlns="" xmlns:p14="http://schemas.microsoft.com/office/powerpoint/2010/main" val="42546935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113</TotalTime>
  <Words>1339</Words>
  <Application>Microsoft Office PowerPoint</Application>
  <PresentationFormat>On-screen Show (4:3)</PresentationFormat>
  <Paragraphs>98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Oriel</vt:lpstr>
      <vt:lpstr>FACTORS AFFECTING THRESHOLDS IN AUDIOMETRY </vt:lpstr>
      <vt:lpstr>Slide 2</vt:lpstr>
      <vt:lpstr>The method of finding threshold </vt:lpstr>
      <vt:lpstr>Slide 4</vt:lpstr>
      <vt:lpstr>Duration of the test stimulus</vt:lpstr>
      <vt:lpstr>Rise and decay time of the stimulus</vt:lpstr>
      <vt:lpstr>Standing waves</vt:lpstr>
      <vt:lpstr>Slide 8</vt:lpstr>
      <vt:lpstr>Collapsed Ear Canals</vt:lpstr>
      <vt:lpstr>Slide 10</vt:lpstr>
      <vt:lpstr>Configurations That Should Be Confirmed</vt:lpstr>
      <vt:lpstr>Acoustical Radiations</vt:lpstr>
      <vt:lpstr>Environmental factors</vt:lpstr>
      <vt:lpstr>Test-retest reliability</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FACTORS AFFECTING THRESHOLDS IN AUDIOMETRY</dc:title>
  <dc:creator>falsi</dc:creator>
  <cp:lastModifiedBy>user</cp:lastModifiedBy>
  <cp:revision>25</cp:revision>
  <dcterms:created xsi:type="dcterms:W3CDTF">2020-05-13T08:07:35Z</dcterms:created>
  <dcterms:modified xsi:type="dcterms:W3CDTF">2020-05-19T09:20:36Z</dcterms:modified>
</cp:coreProperties>
</file>