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1" d="100"/>
          <a:sy n="61" d="100"/>
        </p:scale>
        <p:origin x="-1038" y="-24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739418F-17EA-464D-9316-A9965B8F1544}" type="datetimeFigureOut">
              <a:rPr lang="en-IN" smtClean="0"/>
              <a:t>29-08-2020</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1607095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39418F-17EA-464D-9316-A9965B8F1544}" type="datetimeFigureOut">
              <a:rPr lang="en-IN" smtClean="0"/>
              <a:t>29-08-2020</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98475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39418F-17EA-464D-9316-A9965B8F1544}" type="datetimeFigureOut">
              <a:rPr lang="en-IN" smtClean="0"/>
              <a:t>29-08-2020</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99631C-3819-485B-B308-47A76D8A892F}"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088851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739418F-17EA-464D-9316-A9965B8F1544}" type="datetimeFigureOut">
              <a:rPr lang="en-IN" smtClean="0"/>
              <a:t>29-08-2020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496731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739418F-17EA-464D-9316-A9965B8F1544}" type="datetimeFigureOut">
              <a:rPr lang="en-IN" smtClean="0"/>
              <a:t>29-08-2020</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99631C-3819-485B-B308-47A76D8A892F}"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784442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9739418F-17EA-464D-9316-A9965B8F1544}" type="datetimeFigureOut">
              <a:rPr lang="en-IN" smtClean="0"/>
              <a:t>29-08-2020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39416138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418F-17EA-464D-9316-A9965B8F1544}" type="datetimeFigureOut">
              <a:rPr lang="en-IN" smtClean="0"/>
              <a:t>29-08-2020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36403518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418F-17EA-464D-9316-A9965B8F1544}" type="datetimeFigureOut">
              <a:rPr lang="en-IN" smtClean="0"/>
              <a:t>29-08-2020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3588983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39418F-17EA-464D-9316-A9965B8F1544}" type="datetimeFigureOut">
              <a:rPr lang="en-IN" smtClean="0"/>
              <a:t>29-08-2020</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2863032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39418F-17EA-464D-9316-A9965B8F1544}" type="datetimeFigureOut">
              <a:rPr lang="en-IN" smtClean="0"/>
              <a:t>29-08-2020</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3313614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739418F-17EA-464D-9316-A9965B8F1544}" type="datetimeFigureOut">
              <a:rPr lang="en-IN" smtClean="0"/>
              <a:t>29-08-2020</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3817395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739418F-17EA-464D-9316-A9965B8F1544}" type="datetimeFigureOut">
              <a:rPr lang="en-IN" smtClean="0"/>
              <a:t>29-08-2020</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21755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739418F-17EA-464D-9316-A9965B8F1544}" type="datetimeFigureOut">
              <a:rPr lang="en-IN" smtClean="0"/>
              <a:t>29-08-2020</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1856486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39418F-17EA-464D-9316-A9965B8F1544}" type="datetimeFigureOut">
              <a:rPr lang="en-IN" smtClean="0"/>
              <a:t>29-08-2020</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2964015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39418F-17EA-464D-9316-A9965B8F1544}" type="datetimeFigureOut">
              <a:rPr lang="en-IN" smtClean="0"/>
              <a:t>29-08-2020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428583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39418F-17EA-464D-9316-A9965B8F1544}" type="datetimeFigureOut">
              <a:rPr lang="en-IN" smtClean="0"/>
              <a:t>29-08-2020</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999631C-3819-485B-B308-47A76D8A892F}" type="slidenum">
              <a:rPr lang="en-IN" smtClean="0"/>
              <a:t>‹#›</a:t>
            </a:fld>
            <a:endParaRPr lang="en-IN"/>
          </a:p>
        </p:txBody>
      </p:sp>
    </p:spTree>
    <p:extLst>
      <p:ext uri="{BB962C8B-B14F-4D97-AF65-F5344CB8AC3E}">
        <p14:creationId xmlns:p14="http://schemas.microsoft.com/office/powerpoint/2010/main" val="29397739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739418F-17EA-464D-9316-A9965B8F1544}" type="datetimeFigureOut">
              <a:rPr lang="en-IN" smtClean="0"/>
              <a:t>29-08-2020</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999631C-3819-485B-B308-47A76D8A892F}" type="slidenum">
              <a:rPr lang="en-IN" smtClean="0"/>
              <a:t>‹#›</a:t>
            </a:fld>
            <a:endParaRPr lang="en-IN"/>
          </a:p>
        </p:txBody>
      </p:sp>
    </p:spTree>
    <p:extLst>
      <p:ext uri="{BB962C8B-B14F-4D97-AF65-F5344CB8AC3E}">
        <p14:creationId xmlns:p14="http://schemas.microsoft.com/office/powerpoint/2010/main" val="45322224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A9BAA0-DB58-43AA-A031-11F630538F5A}"/>
              </a:ext>
            </a:extLst>
          </p:cNvPr>
          <p:cNvSpPr>
            <a:spLocks noGrp="1"/>
          </p:cNvSpPr>
          <p:nvPr>
            <p:ph type="ctrTitle"/>
          </p:nvPr>
        </p:nvSpPr>
        <p:spPr/>
        <p:txBody>
          <a:bodyPr/>
          <a:lstStyle/>
          <a:p>
            <a:pPr algn="ctr"/>
            <a:r>
              <a:rPr lang="en-IN" dirty="0"/>
              <a:t>FACTORS AFFECTING SPEECH AUDIOMETRY</a:t>
            </a:r>
          </a:p>
        </p:txBody>
      </p:sp>
      <p:sp>
        <p:nvSpPr>
          <p:cNvPr id="3" name="Subtitle 2">
            <a:extLst>
              <a:ext uri="{FF2B5EF4-FFF2-40B4-BE49-F238E27FC236}">
                <a16:creationId xmlns:a16="http://schemas.microsoft.com/office/drawing/2014/main" xmlns="" id="{FFA78EE9-F582-4138-B45A-0E614A8F1637}"/>
              </a:ext>
            </a:extLst>
          </p:cNvPr>
          <p:cNvSpPr>
            <a:spLocks noGrp="1"/>
          </p:cNvSpPr>
          <p:nvPr>
            <p:ph type="subTitle" idx="1"/>
          </p:nvPr>
        </p:nvSpPr>
        <p:spPr/>
        <p:txBody>
          <a:bodyPr/>
          <a:lstStyle/>
          <a:p>
            <a:pPr algn="ctr"/>
            <a:endParaRPr lang="en-IN" dirty="0"/>
          </a:p>
        </p:txBody>
      </p:sp>
    </p:spTree>
    <p:extLst>
      <p:ext uri="{BB962C8B-B14F-4D97-AF65-F5344CB8AC3E}">
        <p14:creationId xmlns:p14="http://schemas.microsoft.com/office/powerpoint/2010/main" val="2442283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6B8FF1-1342-4146-BE60-FA9FDC80165B}"/>
              </a:ext>
            </a:extLst>
          </p:cNvPr>
          <p:cNvSpPr>
            <a:spLocks noGrp="1"/>
          </p:cNvSpPr>
          <p:nvPr>
            <p:ph type="title"/>
          </p:nvPr>
        </p:nvSpPr>
        <p:spPr/>
        <p:txBody>
          <a:bodyPr/>
          <a:lstStyle/>
          <a:p>
            <a:r>
              <a:rPr lang="en-IN" dirty="0"/>
              <a:t>INTRODUCTION</a:t>
            </a:r>
          </a:p>
        </p:txBody>
      </p:sp>
      <p:sp>
        <p:nvSpPr>
          <p:cNvPr id="3" name="Content Placeholder 2">
            <a:extLst>
              <a:ext uri="{FF2B5EF4-FFF2-40B4-BE49-F238E27FC236}">
                <a16:creationId xmlns:a16="http://schemas.microsoft.com/office/drawing/2014/main" xmlns="" id="{19A4E73B-5897-4B67-A14C-FE1FFDFE509B}"/>
              </a:ext>
            </a:extLst>
          </p:cNvPr>
          <p:cNvSpPr>
            <a:spLocks noGrp="1"/>
          </p:cNvSpPr>
          <p:nvPr>
            <p:ph idx="1"/>
          </p:nvPr>
        </p:nvSpPr>
        <p:spPr/>
        <p:txBody>
          <a:bodyPr/>
          <a:lstStyle/>
          <a:p>
            <a:r>
              <a:rPr lang="en-US" dirty="0"/>
              <a:t> To ﬁnd out how a patient hears speech involves testing him with speech stimuli, and this process is called speech audiometry</a:t>
            </a:r>
          </a:p>
          <a:p>
            <a:endParaRPr lang="en-US" dirty="0"/>
          </a:p>
          <a:p>
            <a:r>
              <a:rPr lang="en-US" dirty="0"/>
              <a:t>There are several considerations that must be addressed when choosing and administering speech recognition tests.</a:t>
            </a:r>
          </a:p>
          <a:p>
            <a:endParaRPr lang="en-US" dirty="0"/>
          </a:p>
          <a:p>
            <a:r>
              <a:rPr lang="en-US" dirty="0"/>
              <a:t>If not taken in care of, may affect the results of the speech audiometry. Lets take a look on which factors affect the results and how.</a:t>
            </a:r>
            <a:endParaRPr lang="en-IN" dirty="0"/>
          </a:p>
        </p:txBody>
      </p:sp>
    </p:spTree>
    <p:extLst>
      <p:ext uri="{BB962C8B-B14F-4D97-AF65-F5344CB8AC3E}">
        <p14:creationId xmlns:p14="http://schemas.microsoft.com/office/powerpoint/2010/main" val="3974018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3A83F2-EB80-49F5-9A59-9368EBFC5A84}"/>
              </a:ext>
            </a:extLst>
          </p:cNvPr>
          <p:cNvSpPr>
            <a:spLocks noGrp="1"/>
          </p:cNvSpPr>
          <p:nvPr>
            <p:ph type="title"/>
          </p:nvPr>
        </p:nvSpPr>
        <p:spPr/>
        <p:txBody>
          <a:bodyPr/>
          <a:lstStyle/>
          <a:p>
            <a:r>
              <a:rPr lang="en-IN" dirty="0"/>
              <a:t>Factors affecting the Speech audiometry</a:t>
            </a:r>
          </a:p>
        </p:txBody>
      </p:sp>
      <p:sp>
        <p:nvSpPr>
          <p:cNvPr id="3" name="Content Placeholder 2">
            <a:extLst>
              <a:ext uri="{FF2B5EF4-FFF2-40B4-BE49-F238E27FC236}">
                <a16:creationId xmlns:a16="http://schemas.microsoft.com/office/drawing/2014/main" xmlns="" id="{ABEB1421-E6EA-4E78-85CB-4AD0A766F902}"/>
              </a:ext>
            </a:extLst>
          </p:cNvPr>
          <p:cNvSpPr>
            <a:spLocks noGrp="1"/>
          </p:cNvSpPr>
          <p:nvPr>
            <p:ph idx="1"/>
          </p:nvPr>
        </p:nvSpPr>
        <p:spPr/>
        <p:txBody>
          <a:bodyPr/>
          <a:lstStyle/>
          <a:p>
            <a:r>
              <a:rPr lang="en-US" b="1" i="1" u="sng" dirty="0"/>
              <a:t>Familiarity of the word</a:t>
            </a:r>
          </a:p>
          <a:p>
            <a:r>
              <a:rPr lang="en-US" dirty="0"/>
              <a:t> Educated patients would not face any difficulty in understanding the words and hence, will respond easily &amp; quickly. But a rural uneducated patient, may face difficulty in understanding the words or sentences, so they may fail to respond. </a:t>
            </a:r>
          </a:p>
          <a:p>
            <a:endParaRPr lang="en-US" dirty="0"/>
          </a:p>
          <a:p>
            <a:r>
              <a:rPr lang="en-US" dirty="0"/>
              <a:t>So educated patients will have better performance than them. This is will reflect that, even though that patient can recognize the speech, as he fails to respond, will give us a wrong diagnosis.</a:t>
            </a:r>
          </a:p>
          <a:p>
            <a:endParaRPr lang="en-IN" dirty="0"/>
          </a:p>
          <a:p>
            <a:endParaRPr lang="en-IN" dirty="0"/>
          </a:p>
          <a:p>
            <a:endParaRPr lang="en-IN" dirty="0"/>
          </a:p>
        </p:txBody>
      </p:sp>
    </p:spTree>
    <p:extLst>
      <p:ext uri="{BB962C8B-B14F-4D97-AF65-F5344CB8AC3E}">
        <p14:creationId xmlns:p14="http://schemas.microsoft.com/office/powerpoint/2010/main" val="1462519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65D13B0-051A-4C48-9C30-212A34E221B4}"/>
              </a:ext>
            </a:extLst>
          </p:cNvPr>
          <p:cNvSpPr>
            <a:spLocks noGrp="1"/>
          </p:cNvSpPr>
          <p:nvPr>
            <p:ph idx="1"/>
          </p:nvPr>
        </p:nvSpPr>
        <p:spPr>
          <a:xfrm>
            <a:off x="2589212" y="399393"/>
            <a:ext cx="8915400" cy="5896304"/>
          </a:xfrm>
        </p:spPr>
        <p:txBody>
          <a:bodyPr>
            <a:normAutofit lnSpcReduction="10000"/>
          </a:bodyPr>
          <a:lstStyle/>
          <a:p>
            <a:r>
              <a:rPr lang="en-IN" b="1" i="1" u="sng" dirty="0"/>
              <a:t>The Practice Effect</a:t>
            </a:r>
          </a:p>
          <a:p>
            <a:r>
              <a:rPr lang="en-US" dirty="0"/>
              <a:t>If a patient has attempted this assessment for more than 2-3 times, then he may get familiar with the words or sentences used for this, which may show better response.</a:t>
            </a:r>
          </a:p>
          <a:p>
            <a:endParaRPr lang="en-US" dirty="0"/>
          </a:p>
          <a:p>
            <a:r>
              <a:rPr lang="en-US" dirty="0"/>
              <a:t>This will affect the SRT as, even though the patient is not able to recognize, he may respond, and give us a better diagnosis, than the actual condition. This can be avoided by an extent if the words used for the patient visiting again, could be changed.</a:t>
            </a:r>
          </a:p>
          <a:p>
            <a:endParaRPr lang="en-US" dirty="0"/>
          </a:p>
          <a:p>
            <a:r>
              <a:rPr lang="en-US" b="1" i="1" u="sng" dirty="0"/>
              <a:t>Live vs Recorded version</a:t>
            </a:r>
          </a:p>
          <a:p>
            <a:r>
              <a:rPr lang="en-US" dirty="0"/>
              <a:t>Live version is when the clinician uses his own voice during the assessment is going on. Recorded is when clinician records his voice and present the stimulus through tape recorder. </a:t>
            </a:r>
          </a:p>
          <a:p>
            <a:endParaRPr lang="en-US" dirty="0"/>
          </a:p>
          <a:p>
            <a:r>
              <a:rPr lang="en-US" dirty="0"/>
              <a:t>In recorded voice, the player may produce some kind of mechanical noise making it difficult for the patient to distinguish and respond to the sound. So, it is always better to go for live voice rather than recorded. </a:t>
            </a:r>
          </a:p>
          <a:p>
            <a:endParaRPr lang="en-US" dirty="0"/>
          </a:p>
          <a:p>
            <a:endParaRPr lang="en-IN" dirty="0"/>
          </a:p>
        </p:txBody>
      </p:sp>
    </p:spTree>
    <p:extLst>
      <p:ext uri="{BB962C8B-B14F-4D97-AF65-F5344CB8AC3E}">
        <p14:creationId xmlns:p14="http://schemas.microsoft.com/office/powerpoint/2010/main" val="13092301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3A1DE2E-3D50-49EB-8313-25C97FBC2BCB}"/>
              </a:ext>
            </a:extLst>
          </p:cNvPr>
          <p:cNvSpPr>
            <a:spLocks noGrp="1"/>
          </p:cNvSpPr>
          <p:nvPr>
            <p:ph idx="1"/>
          </p:nvPr>
        </p:nvSpPr>
        <p:spPr>
          <a:xfrm>
            <a:off x="2589212" y="409903"/>
            <a:ext cx="8915400" cy="5938345"/>
          </a:xfrm>
        </p:spPr>
        <p:txBody>
          <a:bodyPr/>
          <a:lstStyle/>
          <a:p>
            <a:r>
              <a:rPr lang="en-IN" b="1" i="1" u="sng" dirty="0"/>
              <a:t>Visual clues</a:t>
            </a:r>
          </a:p>
          <a:p>
            <a:r>
              <a:rPr lang="en-IN" dirty="0"/>
              <a:t>Visual clues is when patient could clearly see the word or sentence spoken (lip reading) and responses to the given stimuli. This may give us better results than the actual one.</a:t>
            </a:r>
          </a:p>
          <a:p>
            <a:endParaRPr lang="en-IN" dirty="0"/>
          </a:p>
          <a:p>
            <a:r>
              <a:rPr lang="en-IN" dirty="0"/>
              <a:t>To make sure that the patient doesn’t get any visual clue, make sure to either cover your mouth while giving a stimuli or using one way mirror, where the clinician could see the patient, but the patient isn’t able to.</a:t>
            </a:r>
          </a:p>
          <a:p>
            <a:endParaRPr lang="en-IN" dirty="0"/>
          </a:p>
          <a:p>
            <a:r>
              <a:rPr lang="en-IN" b="1" i="1" u="sng" dirty="0"/>
              <a:t>Close vs Open sets</a:t>
            </a:r>
          </a:p>
          <a:p>
            <a:r>
              <a:rPr lang="en-US" dirty="0"/>
              <a:t>closed set means presenting a speech stimuli using head phone. While Open set is free field situation, using loudspeakers. </a:t>
            </a:r>
          </a:p>
          <a:p>
            <a:endParaRPr lang="en-US" dirty="0"/>
          </a:p>
          <a:p>
            <a:r>
              <a:rPr lang="en-US" dirty="0"/>
              <a:t> Open set may provide the patient to respond through better ear. So closed set has better response than open set. In close sets, monaural and binaural tests could be conducted, which provide a better insight of working of our central auditory system.</a:t>
            </a:r>
          </a:p>
          <a:p>
            <a:endParaRPr lang="en-IN" dirty="0"/>
          </a:p>
        </p:txBody>
      </p:sp>
    </p:spTree>
    <p:extLst>
      <p:ext uri="{BB962C8B-B14F-4D97-AF65-F5344CB8AC3E}">
        <p14:creationId xmlns:p14="http://schemas.microsoft.com/office/powerpoint/2010/main" val="2993251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C305218-0857-4899-A6D8-0A1132BF855C}"/>
              </a:ext>
            </a:extLst>
          </p:cNvPr>
          <p:cNvSpPr>
            <a:spLocks noGrp="1"/>
          </p:cNvSpPr>
          <p:nvPr>
            <p:ph idx="1"/>
          </p:nvPr>
        </p:nvSpPr>
        <p:spPr>
          <a:xfrm>
            <a:off x="2589212" y="367861"/>
            <a:ext cx="8915400" cy="6001407"/>
          </a:xfrm>
        </p:spPr>
        <p:txBody>
          <a:bodyPr/>
          <a:lstStyle/>
          <a:p>
            <a:r>
              <a:rPr lang="en-IN" dirty="0"/>
              <a:t>Carrier Phase</a:t>
            </a:r>
          </a:p>
          <a:p>
            <a:r>
              <a:rPr lang="en-US" dirty="0"/>
              <a:t>It is the instruction part or phase which proceeds the stimulus words during speech audiometry. It is designed to prepare the patient for the test.</a:t>
            </a:r>
          </a:p>
          <a:p>
            <a:endParaRPr lang="en-US" dirty="0"/>
          </a:p>
          <a:p>
            <a:r>
              <a:rPr lang="en-US" dirty="0"/>
              <a:t>This could also give patient an idea of the sentences or words that clinician may be using, as here the patient can access the clinician’s fault, controlling the input loudness of the speech stimuli.</a:t>
            </a:r>
          </a:p>
          <a:p>
            <a:endParaRPr lang="en-US" dirty="0"/>
          </a:p>
          <a:p>
            <a:r>
              <a:rPr lang="en-US" dirty="0"/>
              <a:t>Type of Hearing loss</a:t>
            </a:r>
          </a:p>
          <a:p>
            <a:r>
              <a:rPr lang="en-US" dirty="0"/>
              <a:t>Individuals with conductive hearing loss tend to exhibit little difﬁculty on speech recognition tests, with performance typically at 90% or better when testing is conducted at moderate sensational levels (SL’s).</a:t>
            </a:r>
          </a:p>
          <a:p>
            <a:endParaRPr lang="en-US" dirty="0"/>
          </a:p>
          <a:p>
            <a:r>
              <a:rPr lang="en-US" dirty="0"/>
              <a:t> A patient with a sensory/neural hearing loss will generally have poorer Speech Recognition Score than would a person with the same degree of hearing loss due to conductive pathology. SRSs tend to be poorest among those with retro-cochlear pathology. </a:t>
            </a:r>
          </a:p>
          <a:p>
            <a:pPr marL="0" indent="0">
              <a:buNone/>
            </a:pPr>
            <a:endParaRPr lang="en-IN" dirty="0"/>
          </a:p>
        </p:txBody>
      </p:sp>
    </p:spTree>
    <p:extLst>
      <p:ext uri="{BB962C8B-B14F-4D97-AF65-F5344CB8AC3E}">
        <p14:creationId xmlns:p14="http://schemas.microsoft.com/office/powerpoint/2010/main" val="4221071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4416C5-376A-43FB-BE94-F00094DC56E2}"/>
              </a:ext>
            </a:extLst>
          </p:cNvPr>
          <p:cNvSpPr>
            <a:spLocks noGrp="1"/>
          </p:cNvSpPr>
          <p:nvPr>
            <p:ph type="title"/>
          </p:nvPr>
        </p:nvSpPr>
        <p:spPr>
          <a:xfrm>
            <a:off x="1640156" y="3122886"/>
            <a:ext cx="8911687" cy="612228"/>
          </a:xfrm>
        </p:spPr>
        <p:txBody>
          <a:bodyPr>
            <a:normAutofit fontScale="90000"/>
          </a:bodyPr>
          <a:lstStyle/>
          <a:p>
            <a:pPr algn="ctr"/>
            <a:r>
              <a:rPr lang="en-IN" dirty="0"/>
              <a:t>THANK YOU!</a:t>
            </a:r>
          </a:p>
        </p:txBody>
      </p:sp>
    </p:spTree>
    <p:extLst>
      <p:ext uri="{BB962C8B-B14F-4D97-AF65-F5344CB8AC3E}">
        <p14:creationId xmlns:p14="http://schemas.microsoft.com/office/powerpoint/2010/main" val="251427264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TM02892315[[fn=Wisp]]</Template>
  <TotalTime>58</TotalTime>
  <Words>237</Words>
  <Application>Microsoft Office PowerPoint</Application>
  <PresentationFormat>Custom</PresentationFormat>
  <Paragraphs>41</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Wisp</vt:lpstr>
      <vt:lpstr>FACTORS AFFECTING SPEECH AUDIOMETRY</vt:lpstr>
      <vt:lpstr>INTRODUCTION</vt:lpstr>
      <vt:lpstr>Factors affecting the Speech audiometry</vt:lpstr>
      <vt:lpstr>PowerPoint Presentation</vt:lpstr>
      <vt:lpstr>PowerPoint Presentation</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AFFECTING SPEECH AUDIOMETRY</dc:title>
  <dc:creator>Shreeya Trivedi</dc:creator>
  <cp:lastModifiedBy>Lenovo</cp:lastModifiedBy>
  <cp:revision>9</cp:revision>
  <dcterms:created xsi:type="dcterms:W3CDTF">2020-06-10T09:03:50Z</dcterms:created>
  <dcterms:modified xsi:type="dcterms:W3CDTF">2020-08-29T04:47:14Z</dcterms:modified>
</cp:coreProperties>
</file>