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1"/>
  </p:sldMasterIdLst>
  <p:sldIdLst>
    <p:sldId id="260" r:id="rId2"/>
    <p:sldId id="256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014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k9852048900@gmail.com" userId="10ae6480c6ac9c9e" providerId="LiveId" clId="{0F8FE200-BF46-854E-A7EE-B08C92CD42B4}"/>
    <pc:docChg chg="undo custSel addSld modSld">
      <pc:chgData name="sk9852048900@gmail.com" userId="10ae6480c6ac9c9e" providerId="LiveId" clId="{0F8FE200-BF46-854E-A7EE-B08C92CD42B4}" dt="2020-05-25T16:13:47.497" v="1332" actId="1076"/>
      <pc:docMkLst>
        <pc:docMk/>
      </pc:docMkLst>
      <pc:sldChg chg="modSp">
        <pc:chgData name="sk9852048900@gmail.com" userId="10ae6480c6ac9c9e" providerId="LiveId" clId="{0F8FE200-BF46-854E-A7EE-B08C92CD42B4}" dt="2020-05-25T16:00:14.001" v="1272"/>
        <pc:sldMkLst>
          <pc:docMk/>
          <pc:sldMk cId="96715861" sldId="256"/>
        </pc:sldMkLst>
        <pc:spChg chg="mod">
          <ac:chgData name="sk9852048900@gmail.com" userId="10ae6480c6ac9c9e" providerId="LiveId" clId="{0F8FE200-BF46-854E-A7EE-B08C92CD42B4}" dt="2020-05-25T03:17:22.326" v="27" actId="14100"/>
          <ac:spMkLst>
            <pc:docMk/>
            <pc:sldMk cId="96715861" sldId="256"/>
            <ac:spMk id="2" creationId="{6E35D6C2-91F0-064B-892B-73027213D9DC}"/>
          </ac:spMkLst>
        </pc:spChg>
        <pc:spChg chg="mod">
          <ac:chgData name="sk9852048900@gmail.com" userId="10ae6480c6ac9c9e" providerId="LiveId" clId="{0F8FE200-BF46-854E-A7EE-B08C92CD42B4}" dt="2020-05-25T16:00:14.001" v="1272"/>
          <ac:spMkLst>
            <pc:docMk/>
            <pc:sldMk cId="96715861" sldId="256"/>
            <ac:spMk id="3" creationId="{9A6DB725-28DB-9C46-A4D7-52BD089DB246}"/>
          </ac:spMkLst>
        </pc:spChg>
      </pc:sldChg>
      <pc:sldChg chg="addSp delSp modSp new">
        <pc:chgData name="sk9852048900@gmail.com" userId="10ae6480c6ac9c9e" providerId="LiveId" clId="{0F8FE200-BF46-854E-A7EE-B08C92CD42B4}" dt="2020-05-25T16:13:47.497" v="1332" actId="1076"/>
        <pc:sldMkLst>
          <pc:docMk/>
          <pc:sldMk cId="2804702787" sldId="257"/>
        </pc:sldMkLst>
        <pc:spChg chg="mod">
          <ac:chgData name="sk9852048900@gmail.com" userId="10ae6480c6ac9c9e" providerId="LiveId" clId="{0F8FE200-BF46-854E-A7EE-B08C92CD42B4}" dt="2020-05-25T03:41:30.608" v="840" actId="1076"/>
          <ac:spMkLst>
            <pc:docMk/>
            <pc:sldMk cId="2804702787" sldId="257"/>
            <ac:spMk id="2" creationId="{990E4161-C965-314D-A402-A6D7FB751041}"/>
          </ac:spMkLst>
        </pc:spChg>
        <pc:spChg chg="mod">
          <ac:chgData name="sk9852048900@gmail.com" userId="10ae6480c6ac9c9e" providerId="LiveId" clId="{0F8FE200-BF46-854E-A7EE-B08C92CD42B4}" dt="2020-05-25T16:13:47.497" v="1332" actId="1076"/>
          <ac:spMkLst>
            <pc:docMk/>
            <pc:sldMk cId="2804702787" sldId="257"/>
            <ac:spMk id="3" creationId="{F5A0635D-87F2-2E4A-A5A8-4FB883F78FBE}"/>
          </ac:spMkLst>
        </pc:spChg>
        <pc:spChg chg="add del mod">
          <ac:chgData name="sk9852048900@gmail.com" userId="10ae6480c6ac9c9e" providerId="LiveId" clId="{0F8FE200-BF46-854E-A7EE-B08C92CD42B4}" dt="2020-05-25T16:13:45.979" v="1331" actId="139"/>
          <ac:spMkLst>
            <pc:docMk/>
            <pc:sldMk cId="2804702787" sldId="257"/>
            <ac:spMk id="4" creationId="{DC731F76-1E57-A54D-A1E6-F2D1C5063BE2}"/>
          </ac:spMkLst>
        </pc:spChg>
      </pc:sldChg>
      <pc:sldChg chg="modSp new">
        <pc:chgData name="sk9852048900@gmail.com" userId="10ae6480c6ac9c9e" providerId="LiveId" clId="{0F8FE200-BF46-854E-A7EE-B08C92CD42B4}" dt="2020-05-25T04:00:03.024" v="1148" actId="20577"/>
        <pc:sldMkLst>
          <pc:docMk/>
          <pc:sldMk cId="1346494185" sldId="258"/>
        </pc:sldMkLst>
        <pc:spChg chg="mod">
          <ac:chgData name="sk9852048900@gmail.com" userId="10ae6480c6ac9c9e" providerId="LiveId" clId="{0F8FE200-BF46-854E-A7EE-B08C92CD42B4}" dt="2020-05-25T03:44:49.352" v="910" actId="1076"/>
          <ac:spMkLst>
            <pc:docMk/>
            <pc:sldMk cId="1346494185" sldId="258"/>
            <ac:spMk id="2" creationId="{3709B285-0871-B640-978F-1EA783F92F40}"/>
          </ac:spMkLst>
        </pc:spChg>
        <pc:spChg chg="mod">
          <ac:chgData name="sk9852048900@gmail.com" userId="10ae6480c6ac9c9e" providerId="LiveId" clId="{0F8FE200-BF46-854E-A7EE-B08C92CD42B4}" dt="2020-05-25T04:00:03.024" v="1148" actId="20577"/>
          <ac:spMkLst>
            <pc:docMk/>
            <pc:sldMk cId="1346494185" sldId="258"/>
            <ac:spMk id="3" creationId="{9C970122-60B8-A943-AB82-9BC0099100FF}"/>
          </ac:spMkLst>
        </pc:spChg>
      </pc:sldChg>
      <pc:sldChg chg="modSp new">
        <pc:chgData name="sk9852048900@gmail.com" userId="10ae6480c6ac9c9e" providerId="LiveId" clId="{0F8FE200-BF46-854E-A7EE-B08C92CD42B4}" dt="2020-05-25T04:15:15.819" v="1271" actId="1076"/>
        <pc:sldMkLst>
          <pc:docMk/>
          <pc:sldMk cId="337502077" sldId="259"/>
        </pc:sldMkLst>
        <pc:spChg chg="mod">
          <ac:chgData name="sk9852048900@gmail.com" userId="10ae6480c6ac9c9e" providerId="LiveId" clId="{0F8FE200-BF46-854E-A7EE-B08C92CD42B4}" dt="2020-05-25T04:02:42.461" v="1172" actId="255"/>
          <ac:spMkLst>
            <pc:docMk/>
            <pc:sldMk cId="337502077" sldId="259"/>
            <ac:spMk id="2" creationId="{FDB3D8D5-F7A6-4344-B919-1D312334A8FD}"/>
          </ac:spMkLst>
        </pc:spChg>
        <pc:spChg chg="mod">
          <ac:chgData name="sk9852048900@gmail.com" userId="10ae6480c6ac9c9e" providerId="LiveId" clId="{0F8FE200-BF46-854E-A7EE-B08C92CD42B4}" dt="2020-05-25T04:15:15.819" v="1271" actId="1076"/>
          <ac:spMkLst>
            <pc:docMk/>
            <pc:sldMk cId="337502077" sldId="259"/>
            <ac:spMk id="3" creationId="{DF32FDC6-7AFB-6D46-BFB9-980B3E4A084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731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895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3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3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15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099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716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471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02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724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161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78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36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564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47800"/>
            <a:ext cx="8153400" cy="2590800"/>
          </a:xfrm>
        </p:spPr>
        <p:txBody>
          <a:bodyPr>
            <a:normAutofit/>
          </a:bodyPr>
          <a:lstStyle/>
          <a:p>
            <a:r>
              <a:rPr lang="en-IN" sz="5400" b="1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</a:rPr>
              <a:t>Masking concept </a:t>
            </a:r>
            <a:endParaRPr lang="en-US" sz="5400" b="1" cap="none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10400" y="5029200"/>
            <a:ext cx="4192588" cy="1255713"/>
          </a:xfrm>
        </p:spPr>
        <p:txBody>
          <a:bodyPr/>
          <a:lstStyle/>
          <a:p>
            <a:pPr>
              <a:buNone/>
            </a:pPr>
            <a:endParaRPr lang="en-IN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35D6C2-91F0-064B-892B-73027213D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1800" y="317840"/>
            <a:ext cx="6081790" cy="814828"/>
          </a:xfrm>
        </p:spPr>
        <p:txBody>
          <a:bodyPr/>
          <a:lstStyle/>
          <a:p>
            <a:r>
              <a:rPr lang="en-IN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Masking concept</a:t>
            </a:r>
            <a:endParaRPr lang="en-US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A6DB725-28DB-9C46-A4D7-52BD089DB2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9972" y="1292884"/>
            <a:ext cx="9669657" cy="4792042"/>
          </a:xfrm>
        </p:spPr>
        <p:txBody>
          <a:bodyPr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Generally, masking relates to how sensitivity for one </a:t>
            </a:r>
            <a:r>
              <a:rPr lang="en-IN" dirty="0">
                <a:solidFill>
                  <a:schemeClr val="tx1"/>
                </a:solidFill>
              </a:rPr>
              <a:t>sound i</a:t>
            </a:r>
            <a:r>
              <a:rPr lang="en-US" dirty="0">
                <a:solidFill>
                  <a:schemeClr val="tx1"/>
                </a:solidFill>
              </a:rPr>
              <a:t>s affected by the presence of another sound.</a:t>
            </a:r>
            <a:endParaRPr lang="en-IN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ANSI/ASA (2010) defines masking as </a:t>
            </a:r>
            <a:r>
              <a:rPr lang="en-US" dirty="0" smtClean="0">
                <a:solidFill>
                  <a:schemeClr val="tx1"/>
                </a:solidFill>
              </a:rPr>
              <a:t>follows                                                  </a:t>
            </a:r>
            <a:r>
              <a:rPr lang="en-IN" dirty="0" smtClean="0"/>
              <a:t>       “</a:t>
            </a:r>
            <a:r>
              <a:rPr lang="en-IN" cap="none" dirty="0" smtClean="0">
                <a:solidFill>
                  <a:schemeClr val="tx1"/>
                </a:solidFill>
              </a:rPr>
              <a:t>The process by which the threshold of hearing for one </a:t>
            </a:r>
            <a:endParaRPr lang="en-IN" dirty="0">
              <a:solidFill>
                <a:schemeClr val="tx1"/>
              </a:solidFill>
            </a:endParaRPr>
          </a:p>
          <a:p>
            <a:pPr lvl="1" algn="l"/>
            <a:r>
              <a:rPr lang="en-IN" dirty="0"/>
              <a:t>sound is raised by the presence of another (masking) </a:t>
            </a:r>
          </a:p>
          <a:p>
            <a:pPr lvl="1" algn="l"/>
            <a:r>
              <a:rPr lang="en-IN" dirty="0"/>
              <a:t>sound. The amount by which the threshold of hearing </a:t>
            </a:r>
          </a:p>
          <a:p>
            <a:pPr lvl="1" algn="l"/>
            <a:r>
              <a:rPr lang="en-IN" dirty="0"/>
              <a:t>for one sound is raised by the presence of another </a:t>
            </a:r>
          </a:p>
          <a:p>
            <a:pPr lvl="1" algn="l"/>
            <a:r>
              <a:rPr lang="en-IN" dirty="0"/>
              <a:t>(masking) sound, expressed in </a:t>
            </a:r>
            <a:r>
              <a:rPr lang="en-IN" dirty="0" smtClean="0"/>
              <a:t>decibels.”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15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0E4161-C965-314D-A402-A6D7FB751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0800000" flipV="1">
            <a:off x="4419600" y="0"/>
            <a:ext cx="3320375" cy="1075764"/>
          </a:xfrm>
        </p:spPr>
        <p:txBody>
          <a:bodyPr/>
          <a:lstStyle/>
          <a:p>
            <a:r>
              <a:rPr lang="en-IN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Example</a:t>
            </a:r>
            <a:endParaRPr lang="en-US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5A0635D-87F2-2E4A-A5A8-4FB883F78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6309" y="586779"/>
            <a:ext cx="8239381" cy="5965606"/>
          </a:xfrm>
        </p:spPr>
        <p:txBody>
          <a:bodyPr>
            <a:normAutofit fontScale="70000" lnSpcReduction="20000"/>
          </a:bodyPr>
          <a:lstStyle/>
          <a:p>
            <a:pPr marL="457200" lvl="1" indent="0">
              <a:buNone/>
            </a:pPr>
            <a:endParaRPr lang="en-US" dirty="0"/>
          </a:p>
          <a:p>
            <a:pPr marL="0" indent="0" algn="just">
              <a:buNone/>
            </a:pPr>
            <a:endParaRPr lang="en-IN" sz="3600" dirty="0"/>
          </a:p>
          <a:p>
            <a:pPr marL="0" indent="0" algn="ctr">
              <a:buNone/>
            </a:pPr>
            <a:r>
              <a:rPr lang="en-IN" sz="3600" dirty="0" smtClean="0"/>
              <a:t>Let us take absolute </a:t>
            </a:r>
            <a:r>
              <a:rPr lang="en-IN" sz="3600" dirty="0"/>
              <a:t>threshold for a 1,000-Hz puretone stimulus is initially determined to be 40 dB HL. Another sound, white noise, is now presented simultaneously to the same </a:t>
            </a:r>
            <a:r>
              <a:rPr lang="en-IN" sz="3600" dirty="0" smtClean="0"/>
              <a:t>ear.</a:t>
            </a:r>
          </a:p>
          <a:p>
            <a:pPr marL="0" indent="0" algn="ctr">
              <a:buNone/>
            </a:pPr>
            <a:endParaRPr lang="en-IN" sz="3600" dirty="0" smtClean="0"/>
          </a:p>
          <a:p>
            <a:pPr marL="0" indent="0">
              <a:buNone/>
            </a:pPr>
            <a:r>
              <a:rPr lang="en-IN" sz="3600" dirty="0" smtClean="0"/>
              <a:t>Absolute </a:t>
            </a:r>
            <a:r>
              <a:rPr lang="en-IN" sz="3600" dirty="0"/>
              <a:t>threshold </a:t>
            </a:r>
            <a:r>
              <a:rPr lang="en-IN" sz="3600" dirty="0" smtClean="0"/>
              <a:t>for </a:t>
            </a:r>
            <a:r>
              <a:rPr lang="en-IN" sz="3600" dirty="0"/>
              <a:t> </a:t>
            </a:r>
            <a:r>
              <a:rPr lang="en-IN" sz="3600" dirty="0" smtClean="0"/>
              <a:t>1,000-Hz </a:t>
            </a:r>
            <a:r>
              <a:rPr lang="en-IN" sz="3600" dirty="0"/>
              <a:t>signal is redetermined in the presence of the white </a:t>
            </a:r>
            <a:r>
              <a:rPr lang="en-IN" sz="3600" dirty="0" smtClean="0"/>
              <a:t>noise </a:t>
            </a:r>
            <a:r>
              <a:rPr lang="en-IN" sz="3600" dirty="0"/>
              <a:t>and increases to 60 dB HL. Sensitivity to the </a:t>
            </a:r>
            <a:r>
              <a:rPr lang="en-IN" sz="3600" dirty="0" smtClean="0"/>
              <a:t>pure-tone </a:t>
            </a:r>
            <a:r>
              <a:rPr lang="en-IN" sz="3600" dirty="0"/>
              <a:t> </a:t>
            </a:r>
            <a:r>
              <a:rPr lang="en-IN" sz="3600" dirty="0" smtClean="0"/>
              <a:t>signal </a:t>
            </a:r>
            <a:r>
              <a:rPr lang="en-IN" sz="3600" dirty="0"/>
              <a:t>has been affected by the presence of the white noise. </a:t>
            </a:r>
            <a:endParaRPr lang="en-IN" sz="3600" dirty="0" smtClean="0"/>
          </a:p>
          <a:p>
            <a:pPr marL="0" indent="0">
              <a:buNone/>
            </a:pPr>
            <a:endParaRPr lang="en-IN" sz="3600" dirty="0"/>
          </a:p>
          <a:p>
            <a:pPr marL="0" indent="0" algn="ctr">
              <a:buNone/>
            </a:pPr>
            <a:r>
              <a:rPr lang="en-IN" sz="3600" dirty="0"/>
              <a:t>This increase in threshold of one sound in the presence of </a:t>
            </a:r>
          </a:p>
          <a:p>
            <a:pPr marL="0" indent="0" algn="ctr">
              <a:buNone/>
            </a:pPr>
            <a:r>
              <a:rPr lang="en-IN" sz="3600" dirty="0"/>
              <a:t>another is defined as masking. Because the </a:t>
            </a:r>
            <a:r>
              <a:rPr lang="en-IN" sz="3600" dirty="0" smtClean="0"/>
              <a:t>pure-tone </a:t>
            </a:r>
            <a:r>
              <a:rPr lang="en-IN" sz="3600" dirty="0"/>
              <a:t>thresh-</a:t>
            </a:r>
          </a:p>
          <a:p>
            <a:pPr marL="0" indent="0" algn="ctr">
              <a:buNone/>
            </a:pPr>
            <a:r>
              <a:rPr lang="en-IN" sz="3600" dirty="0"/>
              <a:t>old was raised by 20 dB (i.e., a threshold shift of 20 dB), the </a:t>
            </a:r>
          </a:p>
          <a:p>
            <a:pPr marL="0" indent="0" algn="ctr">
              <a:buNone/>
            </a:pPr>
            <a:r>
              <a:rPr lang="en-IN" sz="3600" i="1" dirty="0"/>
              <a:t>white noise has produced 20 dB of masking.</a:t>
            </a:r>
          </a:p>
        </p:txBody>
      </p:sp>
    </p:spTree>
    <p:extLst>
      <p:ext uri="{BB962C8B-B14F-4D97-AF65-F5344CB8AC3E}">
        <p14:creationId xmlns:p14="http://schemas.microsoft.com/office/powerpoint/2010/main" val="2804702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09B285-0871-B640-978F-1EA783F92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1400" y="152400"/>
            <a:ext cx="4518576" cy="1068477"/>
          </a:xfrm>
        </p:spPr>
        <p:txBody>
          <a:bodyPr>
            <a:normAutofit fontScale="90000"/>
          </a:bodyPr>
          <a:lstStyle/>
          <a:p>
            <a:r>
              <a:rPr lang="en-IN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Masking paradigms</a:t>
            </a:r>
            <a:endParaRPr lang="en-US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970122-60B8-A943-AB82-9BC009910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00200"/>
            <a:ext cx="10341429" cy="488075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There are two basic masking paradigms: </a:t>
            </a:r>
            <a:r>
              <a:rPr lang="en-US" dirty="0">
                <a:solidFill>
                  <a:srgbClr val="002060"/>
                </a:solidFill>
              </a:rPr>
              <a:t>ipsilateral</a:t>
            </a:r>
            <a:r>
              <a:rPr lang="en-US" dirty="0"/>
              <a:t> </a:t>
            </a:r>
            <a:r>
              <a:rPr lang="en-IN" dirty="0"/>
              <a:t>and </a:t>
            </a:r>
            <a:r>
              <a:rPr lang="en-IN" dirty="0">
                <a:solidFill>
                  <a:srgbClr val="002060"/>
                </a:solidFill>
              </a:rPr>
              <a:t>contralateral</a:t>
            </a:r>
            <a:r>
              <a:rPr lang="en-IN" dirty="0"/>
              <a:t>.</a:t>
            </a:r>
            <a:r>
              <a:rPr lang="en-US" dirty="0"/>
              <a:t> </a:t>
            </a:r>
            <a:endParaRPr lang="en-IN" dirty="0"/>
          </a:p>
          <a:p>
            <a:r>
              <a:rPr lang="en-US" dirty="0"/>
              <a:t>In an ipsilateral masking paradigm, </a:t>
            </a:r>
            <a:r>
              <a:rPr lang="en-US" i="1" u="sng" dirty="0"/>
              <a:t>the test </a:t>
            </a:r>
            <a:r>
              <a:rPr lang="en-IN" i="1" u="sng" dirty="0"/>
              <a:t>signal</a:t>
            </a:r>
            <a:r>
              <a:rPr lang="en-US" i="1" u="sng" dirty="0"/>
              <a:t> and the masker are </a:t>
            </a:r>
            <a:r>
              <a:rPr lang="en-US" i="1" u="sng" dirty="0" smtClean="0"/>
              <a:t>  </a:t>
            </a:r>
            <a:r>
              <a:rPr lang="en-IN" i="1" u="sng" dirty="0" smtClean="0"/>
              <a:t> </a:t>
            </a:r>
            <a:r>
              <a:rPr lang="en-US" i="1" u="sng" dirty="0"/>
              <a:t>presented to the same ear.</a:t>
            </a:r>
            <a:endParaRPr lang="en-IN" i="1" u="sng" dirty="0"/>
          </a:p>
          <a:p>
            <a:r>
              <a:rPr lang="en-IN" dirty="0"/>
              <a:t>Example:- Calibration of masking noise in audiometer, SAL,  APT etc.</a:t>
            </a:r>
          </a:p>
          <a:p>
            <a:r>
              <a:rPr lang="en-US" dirty="0"/>
              <a:t>In a</a:t>
            </a:r>
            <a:r>
              <a:rPr lang="en-IN" dirty="0"/>
              <a:t> contralateral</a:t>
            </a:r>
            <a:r>
              <a:rPr lang="en-US" dirty="0"/>
              <a:t> masking paradigm, </a:t>
            </a:r>
            <a:r>
              <a:rPr lang="en-US" i="1" u="sng" dirty="0"/>
              <a:t>the test signal and masker </a:t>
            </a:r>
            <a:r>
              <a:rPr lang="en-IN" i="1" u="sng" dirty="0"/>
              <a:t>are</a:t>
            </a:r>
            <a:endParaRPr lang="en-US" i="1" u="sng" dirty="0"/>
          </a:p>
          <a:p>
            <a:pPr marL="0" indent="0">
              <a:buNone/>
            </a:pPr>
            <a:r>
              <a:rPr lang="en-IN" i="1" u="sng" dirty="0"/>
              <a:t>   </a:t>
            </a:r>
            <a:r>
              <a:rPr lang="en-US" i="1" u="sng" dirty="0"/>
              <a:t>presented to opposite ears.</a:t>
            </a:r>
            <a:endParaRPr lang="en-IN" i="1" u="sng" dirty="0"/>
          </a:p>
          <a:p>
            <a:r>
              <a:rPr lang="en-IN" dirty="0"/>
              <a:t>Example :- Clinical masking ( </a:t>
            </a:r>
            <a:r>
              <a:rPr lang="en-IN" dirty="0" smtClean="0"/>
              <a:t>pure tone </a:t>
            </a:r>
            <a:r>
              <a:rPr lang="en-IN" dirty="0"/>
              <a:t>masking)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494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B3D8D5-F7A6-4344-B919-1D312334A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2425" y="222674"/>
            <a:ext cx="4212379" cy="470053"/>
          </a:xfrm>
        </p:spPr>
        <p:txBody>
          <a:bodyPr>
            <a:noAutofit/>
          </a:bodyPr>
          <a:lstStyle/>
          <a:p>
            <a:r>
              <a:rPr lang="en-IN" sz="3200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Masking concept</a:t>
            </a:r>
            <a:endParaRPr lang="en-US" sz="3200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32FDC6-7AFB-6D46-BFB9-980B3E4A0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3833" y="1732982"/>
            <a:ext cx="9612476" cy="4000355"/>
          </a:xfrm>
        </p:spPr>
        <p:txBody>
          <a:bodyPr anchor="t">
            <a:normAutofit fontScale="85000" lnSpcReduction="10000"/>
          </a:bodyPr>
          <a:lstStyle/>
          <a:p>
            <a:r>
              <a:rPr lang="en-US" dirty="0"/>
              <a:t>Masking is used clinically</a:t>
            </a:r>
            <a:r>
              <a:rPr lang="en-IN" dirty="0"/>
              <a:t> whenever,</a:t>
            </a:r>
            <a:r>
              <a:rPr lang="en-US" dirty="0"/>
              <a:t> it is </a:t>
            </a:r>
            <a:r>
              <a:rPr lang="en-US" u="sng" dirty="0"/>
              <a:t>suspected that the nontest ear is participating </a:t>
            </a:r>
            <a:r>
              <a:rPr lang="en-IN" u="sng" dirty="0"/>
              <a:t>in</a:t>
            </a:r>
            <a:r>
              <a:rPr lang="en-US" u="sng" dirty="0"/>
              <a:t> the evaluation of the test ear</a:t>
            </a:r>
            <a:r>
              <a:rPr lang="en-IN" u="sng" dirty="0"/>
              <a:t>.</a:t>
            </a:r>
          </a:p>
          <a:p>
            <a:r>
              <a:rPr lang="en-US" dirty="0"/>
              <a:t>C</a:t>
            </a:r>
            <a:r>
              <a:rPr lang="en-IN" dirty="0"/>
              <a:t>onse</a:t>
            </a:r>
            <a:r>
              <a:rPr lang="en-US" dirty="0"/>
              <a:t>q</a:t>
            </a:r>
            <a:r>
              <a:rPr lang="en-IN" dirty="0"/>
              <a:t>uently</a:t>
            </a:r>
            <a:r>
              <a:rPr lang="en-US" dirty="0"/>
              <a:t>, masking is always applied to the nontest </a:t>
            </a:r>
            <a:r>
              <a:rPr lang="en-IN" dirty="0"/>
              <a:t>or</a:t>
            </a:r>
            <a:r>
              <a:rPr lang="en-US" dirty="0"/>
              <a:t> contralate</a:t>
            </a:r>
            <a:r>
              <a:rPr lang="en-IN" dirty="0"/>
              <a:t>ral ear.</a:t>
            </a:r>
          </a:p>
          <a:p>
            <a:r>
              <a:rPr lang="en-US" dirty="0"/>
              <a:t>M</a:t>
            </a:r>
            <a:r>
              <a:rPr lang="en-IN" dirty="0"/>
              <a:t>asking </a:t>
            </a:r>
            <a:r>
              <a:rPr lang="en-IN" dirty="0" smtClean="0"/>
              <a:t>reduces</a:t>
            </a:r>
            <a:r>
              <a:rPr lang="en-US" dirty="0" smtClean="0"/>
              <a:t> </a:t>
            </a:r>
            <a:r>
              <a:rPr lang="en-US" dirty="0"/>
              <a:t>sensitivity of the nontest ear to the test signal.</a:t>
            </a:r>
            <a:endParaRPr lang="en-IN" dirty="0"/>
          </a:p>
          <a:p>
            <a:r>
              <a:rPr lang="en-US" dirty="0"/>
              <a:t>The </a:t>
            </a:r>
            <a:r>
              <a:rPr lang="en-US" dirty="0">
                <a:solidFill>
                  <a:srgbClr val="002060"/>
                </a:solidFill>
              </a:rPr>
              <a:t>purpose of contralateral masking</a:t>
            </a:r>
            <a:r>
              <a:rPr lang="en-US" dirty="0"/>
              <a:t>, therefore, is to </a:t>
            </a:r>
            <a:r>
              <a:rPr lang="en-US" i="1" u="sng" dirty="0"/>
              <a:t>raise the threshold of the </a:t>
            </a:r>
            <a:r>
              <a:rPr lang="en-US" i="1" u="sng" dirty="0" smtClean="0"/>
              <a:t>nontest </a:t>
            </a:r>
            <a:r>
              <a:rPr lang="en-US" i="1" u="sng" dirty="0"/>
              <a:t>ear sufficiently so that its contribution to a response from the test ear is eliminated.</a:t>
            </a:r>
          </a:p>
        </p:txBody>
      </p:sp>
    </p:spTree>
    <p:extLst>
      <p:ext uri="{BB962C8B-B14F-4D97-AF65-F5344CB8AC3E}">
        <p14:creationId xmlns:p14="http://schemas.microsoft.com/office/powerpoint/2010/main" val="337502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2819400"/>
            <a:ext cx="2744787" cy="1066800"/>
          </a:xfrm>
        </p:spPr>
        <p:txBody>
          <a:bodyPr>
            <a:normAutofit fontScale="90000"/>
          </a:bodyPr>
          <a:lstStyle/>
          <a:p>
            <a:r>
              <a:rPr lang="en-IN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THANK YOU</a:t>
            </a:r>
            <a:endParaRPr lang="en-US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8800" y="3962400"/>
            <a:ext cx="914400" cy="533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N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ALL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365</Words>
  <Application>Microsoft Office PowerPoint</Application>
  <PresentationFormat>Custom</PresentationFormat>
  <Paragraphs>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Masking concept </vt:lpstr>
      <vt:lpstr>Masking concept</vt:lpstr>
      <vt:lpstr>Example</vt:lpstr>
      <vt:lpstr>Masking paradigms</vt:lpstr>
      <vt:lpstr>Masking concept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Masking concept</dc:title>
  <dc:creator>sk9852048900@gmail.com</dc:creator>
  <cp:lastModifiedBy>Lenovo</cp:lastModifiedBy>
  <cp:revision>13</cp:revision>
  <dcterms:created xsi:type="dcterms:W3CDTF">2020-05-25T03:15:33Z</dcterms:created>
  <dcterms:modified xsi:type="dcterms:W3CDTF">2020-08-29T04:40:55Z</dcterms:modified>
</cp:coreProperties>
</file>