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reeya Trivedi" initials="ST" lastIdx="2" clrIdx="0">
    <p:extLst>
      <p:ext uri="{19B8F6BF-5375-455C-9EA6-DF929625EA0E}">
        <p15:presenceInfo xmlns:p15="http://schemas.microsoft.com/office/powerpoint/2012/main" xmlns="" userId="a2c4dae96e361c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10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C6FBE-1492-4C4A-BC6F-4BDD5396DC8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N"/>
        </a:p>
      </dgm:t>
    </dgm:pt>
    <dgm:pt modelId="{9377C6C6-A3E6-4FF9-B18D-6F2F335E71FE}">
      <dgm:prSet phldrT="[Text]"/>
      <dgm:spPr>
        <a:solidFill>
          <a:schemeClr val="bg1"/>
        </a:solidFill>
      </dgm:spPr>
      <dgm:t>
        <a:bodyPr/>
        <a:lstStyle/>
        <a:p>
          <a:r>
            <a:rPr lang="en-IN" dirty="0">
              <a:solidFill>
                <a:schemeClr val="tx1"/>
              </a:solidFill>
            </a:rPr>
            <a:t>Schwabach</a:t>
          </a:r>
          <a:r>
            <a:rPr lang="en-IN" dirty="0"/>
            <a:t> </a:t>
          </a:r>
          <a:r>
            <a:rPr lang="en-IN" dirty="0">
              <a:solidFill>
                <a:schemeClr val="tx1"/>
              </a:solidFill>
            </a:rPr>
            <a:t>Test</a:t>
          </a:r>
        </a:p>
      </dgm:t>
    </dgm:pt>
    <dgm:pt modelId="{5860437F-A8A7-4667-997A-B53C56DB0822}" type="parTrans" cxnId="{BD1818F7-9522-43D5-AEBA-53EA26CBC9EA}">
      <dgm:prSet/>
      <dgm:spPr/>
      <dgm:t>
        <a:bodyPr/>
        <a:lstStyle/>
        <a:p>
          <a:endParaRPr lang="en-IN"/>
        </a:p>
      </dgm:t>
    </dgm:pt>
    <dgm:pt modelId="{1CAF6EED-3D0D-4B98-A5DB-B439AD5EDDE0}" type="sibTrans" cxnId="{BD1818F7-9522-43D5-AEBA-53EA26CBC9EA}">
      <dgm:prSet/>
      <dgm:spPr/>
      <dgm:t>
        <a:bodyPr/>
        <a:lstStyle/>
        <a:p>
          <a:endParaRPr lang="en-IN"/>
        </a:p>
      </dgm:t>
    </dgm:pt>
    <dgm:pt modelId="{797FAD5B-4DFF-4DB2-B24F-67A98CD75AC9}">
      <dgm:prSet phldrT="[Text]"/>
      <dgm:spPr>
        <a:solidFill>
          <a:schemeClr val="bg1"/>
        </a:solidFill>
      </dgm:spPr>
      <dgm:t>
        <a:bodyPr/>
        <a:lstStyle/>
        <a:p>
          <a:r>
            <a:rPr lang="en-IN" dirty="0">
              <a:solidFill>
                <a:schemeClr val="tx1"/>
              </a:solidFill>
            </a:rPr>
            <a:t>Weber</a:t>
          </a:r>
          <a:r>
            <a:rPr lang="en-IN" dirty="0"/>
            <a:t> </a:t>
          </a:r>
          <a:r>
            <a:rPr lang="en-IN" dirty="0">
              <a:solidFill>
                <a:schemeClr val="tx1"/>
              </a:solidFill>
            </a:rPr>
            <a:t>Test</a:t>
          </a:r>
        </a:p>
      </dgm:t>
    </dgm:pt>
    <dgm:pt modelId="{A2FF1A80-5E44-4C11-9673-E33BFC12AE56}" type="parTrans" cxnId="{C73FEAE4-EC64-424B-8F4E-507BF9E507ED}">
      <dgm:prSet/>
      <dgm:spPr/>
      <dgm:t>
        <a:bodyPr/>
        <a:lstStyle/>
        <a:p>
          <a:endParaRPr lang="en-IN"/>
        </a:p>
      </dgm:t>
    </dgm:pt>
    <dgm:pt modelId="{73B8BCA4-5DC2-416D-A4FB-E051D654CD1C}" type="sibTrans" cxnId="{C73FEAE4-EC64-424B-8F4E-507BF9E507ED}">
      <dgm:prSet/>
      <dgm:spPr/>
      <dgm:t>
        <a:bodyPr/>
        <a:lstStyle/>
        <a:p>
          <a:endParaRPr lang="en-IN"/>
        </a:p>
      </dgm:t>
    </dgm:pt>
    <dgm:pt modelId="{3B3BF847-F340-4C8B-AB3E-A85F7D190116}">
      <dgm:prSet phldrT="[Text]"/>
      <dgm:spPr>
        <a:solidFill>
          <a:schemeClr val="bg1"/>
        </a:solidFill>
      </dgm:spPr>
      <dgm:t>
        <a:bodyPr/>
        <a:lstStyle/>
        <a:p>
          <a:r>
            <a:rPr lang="en-IN" dirty="0">
              <a:solidFill>
                <a:schemeClr val="tx1"/>
              </a:solidFill>
            </a:rPr>
            <a:t>Bing</a:t>
          </a:r>
          <a:r>
            <a:rPr lang="en-IN" dirty="0"/>
            <a:t> </a:t>
          </a:r>
          <a:r>
            <a:rPr lang="en-IN" dirty="0">
              <a:solidFill>
                <a:schemeClr val="tx1"/>
              </a:solidFill>
            </a:rPr>
            <a:t>Test</a:t>
          </a:r>
        </a:p>
      </dgm:t>
    </dgm:pt>
    <dgm:pt modelId="{8B5EABA0-61D0-4556-8531-FC9FF8B5833E}" type="parTrans" cxnId="{E4D093B9-4454-48F7-83B0-9188F7ABF38F}">
      <dgm:prSet/>
      <dgm:spPr/>
      <dgm:t>
        <a:bodyPr/>
        <a:lstStyle/>
        <a:p>
          <a:endParaRPr lang="en-IN"/>
        </a:p>
      </dgm:t>
    </dgm:pt>
    <dgm:pt modelId="{4A231AFE-3478-4B9B-A58F-F8324A29AF85}" type="sibTrans" cxnId="{E4D093B9-4454-48F7-83B0-9188F7ABF38F}">
      <dgm:prSet/>
      <dgm:spPr/>
      <dgm:t>
        <a:bodyPr/>
        <a:lstStyle/>
        <a:p>
          <a:endParaRPr lang="en-IN"/>
        </a:p>
      </dgm:t>
    </dgm:pt>
    <dgm:pt modelId="{CFB167D4-38FD-43C3-8F87-F847CB188E69}">
      <dgm:prSet/>
      <dgm:spPr>
        <a:solidFill>
          <a:schemeClr val="bg1"/>
        </a:solidFill>
      </dgm:spPr>
      <dgm:t>
        <a:bodyPr/>
        <a:lstStyle/>
        <a:p>
          <a:r>
            <a:rPr lang="en-IN" dirty="0">
              <a:solidFill>
                <a:schemeClr val="tx1"/>
              </a:solidFill>
            </a:rPr>
            <a:t>Rinne</a:t>
          </a:r>
          <a:r>
            <a:rPr lang="en-IN" dirty="0"/>
            <a:t> </a:t>
          </a:r>
          <a:r>
            <a:rPr lang="en-IN" dirty="0">
              <a:solidFill>
                <a:schemeClr val="tx1"/>
              </a:solidFill>
            </a:rPr>
            <a:t>Test</a:t>
          </a:r>
        </a:p>
      </dgm:t>
    </dgm:pt>
    <dgm:pt modelId="{BC7811DF-8F8F-45E7-8389-60100BD2F6BF}" type="parTrans" cxnId="{54DDDABC-03E1-4E61-9BB5-2AE6C437AB1A}">
      <dgm:prSet/>
      <dgm:spPr/>
      <dgm:t>
        <a:bodyPr/>
        <a:lstStyle/>
        <a:p>
          <a:endParaRPr lang="en-IN"/>
        </a:p>
      </dgm:t>
    </dgm:pt>
    <dgm:pt modelId="{80387FFB-F726-4EA5-A615-F51B4C18D0C3}" type="sibTrans" cxnId="{54DDDABC-03E1-4E61-9BB5-2AE6C437AB1A}">
      <dgm:prSet/>
      <dgm:spPr/>
      <dgm:t>
        <a:bodyPr/>
        <a:lstStyle/>
        <a:p>
          <a:endParaRPr lang="en-IN"/>
        </a:p>
      </dgm:t>
    </dgm:pt>
    <dgm:pt modelId="{ABB9C5B7-5E86-46C0-B1BF-9A74C73C941B}" type="pres">
      <dgm:prSet presAssocID="{AE5C6FBE-1492-4C4A-BC6F-4BDD5396DC88}" presName="Name0" presStyleCnt="0">
        <dgm:presLayoutVars>
          <dgm:chMax val="7"/>
          <dgm:chPref val="7"/>
          <dgm:dir/>
        </dgm:presLayoutVars>
      </dgm:prSet>
      <dgm:spPr/>
      <dgm:t>
        <a:bodyPr/>
        <a:lstStyle/>
        <a:p>
          <a:endParaRPr lang="en-IN"/>
        </a:p>
      </dgm:t>
    </dgm:pt>
    <dgm:pt modelId="{8ABE4B8F-C71A-4BA5-82E6-1557E7848757}" type="pres">
      <dgm:prSet presAssocID="{AE5C6FBE-1492-4C4A-BC6F-4BDD5396DC88}" presName="Name1" presStyleCnt="0"/>
      <dgm:spPr/>
    </dgm:pt>
    <dgm:pt modelId="{BE82876A-FD07-4306-BB53-23E65007BDE5}" type="pres">
      <dgm:prSet presAssocID="{AE5C6FBE-1492-4C4A-BC6F-4BDD5396DC88}" presName="cycle" presStyleCnt="0"/>
      <dgm:spPr/>
    </dgm:pt>
    <dgm:pt modelId="{F7217FCA-47EB-475B-BA2E-55F1E43FBAE4}" type="pres">
      <dgm:prSet presAssocID="{AE5C6FBE-1492-4C4A-BC6F-4BDD5396DC88}" presName="srcNode" presStyleLbl="node1" presStyleIdx="0" presStyleCnt="4"/>
      <dgm:spPr/>
    </dgm:pt>
    <dgm:pt modelId="{090B76CA-BB87-41A7-8110-DB7AD613BB88}" type="pres">
      <dgm:prSet presAssocID="{AE5C6FBE-1492-4C4A-BC6F-4BDD5396DC88}" presName="conn" presStyleLbl="parChTrans1D2" presStyleIdx="0" presStyleCnt="1"/>
      <dgm:spPr/>
      <dgm:t>
        <a:bodyPr/>
        <a:lstStyle/>
        <a:p>
          <a:endParaRPr lang="en-IN"/>
        </a:p>
      </dgm:t>
    </dgm:pt>
    <dgm:pt modelId="{80EE849F-5EBF-44B4-8CE1-260EE110630E}" type="pres">
      <dgm:prSet presAssocID="{AE5C6FBE-1492-4C4A-BC6F-4BDD5396DC88}" presName="extraNode" presStyleLbl="node1" presStyleIdx="0" presStyleCnt="4"/>
      <dgm:spPr/>
    </dgm:pt>
    <dgm:pt modelId="{F34D6EF6-1A0A-4D6F-B61C-D12CDBAF19B7}" type="pres">
      <dgm:prSet presAssocID="{AE5C6FBE-1492-4C4A-BC6F-4BDD5396DC88}" presName="dstNode" presStyleLbl="node1" presStyleIdx="0" presStyleCnt="4"/>
      <dgm:spPr/>
    </dgm:pt>
    <dgm:pt modelId="{D2CF8C8C-429C-49B4-8450-843E5E74CBBE}" type="pres">
      <dgm:prSet presAssocID="{9377C6C6-A3E6-4FF9-B18D-6F2F335E71FE}" presName="text_1" presStyleLbl="node1" presStyleIdx="0" presStyleCnt="4">
        <dgm:presLayoutVars>
          <dgm:bulletEnabled val="1"/>
        </dgm:presLayoutVars>
      </dgm:prSet>
      <dgm:spPr/>
      <dgm:t>
        <a:bodyPr/>
        <a:lstStyle/>
        <a:p>
          <a:endParaRPr lang="en-IN"/>
        </a:p>
      </dgm:t>
    </dgm:pt>
    <dgm:pt modelId="{D412F213-78DD-4AF2-8DB4-B84FE9A9C8F3}" type="pres">
      <dgm:prSet presAssocID="{9377C6C6-A3E6-4FF9-B18D-6F2F335E71FE}" presName="accent_1" presStyleCnt="0"/>
      <dgm:spPr/>
    </dgm:pt>
    <dgm:pt modelId="{B097BA89-3842-424D-9BC7-D9C67643A7F6}" type="pres">
      <dgm:prSet presAssocID="{9377C6C6-A3E6-4FF9-B18D-6F2F335E71FE}" presName="accentRepeatNode" presStyleLbl="solidFgAcc1" presStyleIdx="0" presStyleCnt="4"/>
      <dgm:spPr>
        <a:solidFill>
          <a:srgbClr val="0099FF"/>
        </a:solidFill>
      </dgm:spPr>
    </dgm:pt>
    <dgm:pt modelId="{098E2B90-3017-43DE-B76A-FA136501AA70}" type="pres">
      <dgm:prSet presAssocID="{CFB167D4-38FD-43C3-8F87-F847CB188E69}" presName="text_2" presStyleLbl="node1" presStyleIdx="1" presStyleCnt="4">
        <dgm:presLayoutVars>
          <dgm:bulletEnabled val="1"/>
        </dgm:presLayoutVars>
      </dgm:prSet>
      <dgm:spPr/>
      <dgm:t>
        <a:bodyPr/>
        <a:lstStyle/>
        <a:p>
          <a:endParaRPr lang="en-IN"/>
        </a:p>
      </dgm:t>
    </dgm:pt>
    <dgm:pt modelId="{FA6F8183-8DDA-4F91-A92B-2D745F931456}" type="pres">
      <dgm:prSet presAssocID="{CFB167D4-38FD-43C3-8F87-F847CB188E69}" presName="accent_2" presStyleCnt="0"/>
      <dgm:spPr/>
    </dgm:pt>
    <dgm:pt modelId="{EE375A82-47C7-428C-BCBE-BE0A1A127D54}" type="pres">
      <dgm:prSet presAssocID="{CFB167D4-38FD-43C3-8F87-F847CB188E69}" presName="accentRepeatNode" presStyleLbl="solidFgAcc1" presStyleIdx="1" presStyleCnt="4"/>
      <dgm:spPr>
        <a:solidFill>
          <a:srgbClr val="0070C0"/>
        </a:solidFill>
      </dgm:spPr>
    </dgm:pt>
    <dgm:pt modelId="{F632A113-F9A5-4A2D-99D2-AE3ECD1B5B31}" type="pres">
      <dgm:prSet presAssocID="{797FAD5B-4DFF-4DB2-B24F-67A98CD75AC9}" presName="text_3" presStyleLbl="node1" presStyleIdx="2" presStyleCnt="4">
        <dgm:presLayoutVars>
          <dgm:bulletEnabled val="1"/>
        </dgm:presLayoutVars>
      </dgm:prSet>
      <dgm:spPr/>
      <dgm:t>
        <a:bodyPr/>
        <a:lstStyle/>
        <a:p>
          <a:endParaRPr lang="en-IN"/>
        </a:p>
      </dgm:t>
    </dgm:pt>
    <dgm:pt modelId="{04903B3C-0FDC-484B-9131-2AFA6FD35E36}" type="pres">
      <dgm:prSet presAssocID="{797FAD5B-4DFF-4DB2-B24F-67A98CD75AC9}" presName="accent_3" presStyleCnt="0"/>
      <dgm:spPr/>
    </dgm:pt>
    <dgm:pt modelId="{EB446B8D-57EB-4E0C-BCCC-58EE4F02C2D5}" type="pres">
      <dgm:prSet presAssocID="{797FAD5B-4DFF-4DB2-B24F-67A98CD75AC9}" presName="accentRepeatNode" presStyleLbl="solidFgAcc1" presStyleIdx="2" presStyleCnt="4"/>
      <dgm:spPr>
        <a:solidFill>
          <a:srgbClr val="002060"/>
        </a:solidFill>
      </dgm:spPr>
    </dgm:pt>
    <dgm:pt modelId="{35914FD4-D720-400C-B648-2491BC954934}" type="pres">
      <dgm:prSet presAssocID="{3B3BF847-F340-4C8B-AB3E-A85F7D190116}" presName="text_4" presStyleLbl="node1" presStyleIdx="3" presStyleCnt="4">
        <dgm:presLayoutVars>
          <dgm:bulletEnabled val="1"/>
        </dgm:presLayoutVars>
      </dgm:prSet>
      <dgm:spPr/>
      <dgm:t>
        <a:bodyPr/>
        <a:lstStyle/>
        <a:p>
          <a:endParaRPr lang="en-IN"/>
        </a:p>
      </dgm:t>
    </dgm:pt>
    <dgm:pt modelId="{52D51279-4712-47E5-A0E4-804466748086}" type="pres">
      <dgm:prSet presAssocID="{3B3BF847-F340-4C8B-AB3E-A85F7D190116}" presName="accent_4" presStyleCnt="0"/>
      <dgm:spPr/>
    </dgm:pt>
    <dgm:pt modelId="{D3FC0E2F-D2D1-483F-B09A-67B3C463CD25}" type="pres">
      <dgm:prSet presAssocID="{3B3BF847-F340-4C8B-AB3E-A85F7D190116}" presName="accentRepeatNode" presStyleLbl="solidFgAcc1" presStyleIdx="3" presStyleCnt="4"/>
      <dgm:spPr>
        <a:solidFill>
          <a:srgbClr val="7030A0"/>
        </a:solidFill>
      </dgm:spPr>
    </dgm:pt>
  </dgm:ptLst>
  <dgm:cxnLst>
    <dgm:cxn modelId="{70CEAE25-980E-4275-B273-30A086D22FE9}" type="presOf" srcId="{1CAF6EED-3D0D-4B98-A5DB-B439AD5EDDE0}" destId="{090B76CA-BB87-41A7-8110-DB7AD613BB88}" srcOrd="0" destOrd="0" presId="urn:microsoft.com/office/officeart/2008/layout/VerticalCurvedList"/>
    <dgm:cxn modelId="{2BEE4B6A-AB51-4A85-813E-385F202A41A8}" type="presOf" srcId="{CFB167D4-38FD-43C3-8F87-F847CB188E69}" destId="{098E2B90-3017-43DE-B76A-FA136501AA70}" srcOrd="0" destOrd="0" presId="urn:microsoft.com/office/officeart/2008/layout/VerticalCurvedList"/>
    <dgm:cxn modelId="{54DDDABC-03E1-4E61-9BB5-2AE6C437AB1A}" srcId="{AE5C6FBE-1492-4C4A-BC6F-4BDD5396DC88}" destId="{CFB167D4-38FD-43C3-8F87-F847CB188E69}" srcOrd="1" destOrd="0" parTransId="{BC7811DF-8F8F-45E7-8389-60100BD2F6BF}" sibTransId="{80387FFB-F726-4EA5-A615-F51B4C18D0C3}"/>
    <dgm:cxn modelId="{A61A03CF-354F-49EC-BDAF-48610F7E5388}" type="presOf" srcId="{9377C6C6-A3E6-4FF9-B18D-6F2F335E71FE}" destId="{D2CF8C8C-429C-49B4-8450-843E5E74CBBE}" srcOrd="0" destOrd="0" presId="urn:microsoft.com/office/officeart/2008/layout/VerticalCurvedList"/>
    <dgm:cxn modelId="{C73FEAE4-EC64-424B-8F4E-507BF9E507ED}" srcId="{AE5C6FBE-1492-4C4A-BC6F-4BDD5396DC88}" destId="{797FAD5B-4DFF-4DB2-B24F-67A98CD75AC9}" srcOrd="2" destOrd="0" parTransId="{A2FF1A80-5E44-4C11-9673-E33BFC12AE56}" sibTransId="{73B8BCA4-5DC2-416D-A4FB-E051D654CD1C}"/>
    <dgm:cxn modelId="{E4D093B9-4454-48F7-83B0-9188F7ABF38F}" srcId="{AE5C6FBE-1492-4C4A-BC6F-4BDD5396DC88}" destId="{3B3BF847-F340-4C8B-AB3E-A85F7D190116}" srcOrd="3" destOrd="0" parTransId="{8B5EABA0-61D0-4556-8531-FC9FF8B5833E}" sibTransId="{4A231AFE-3478-4B9B-A58F-F8324A29AF85}"/>
    <dgm:cxn modelId="{C0BE9AF1-0983-4151-A6FC-21A051D2EE3E}" type="presOf" srcId="{AE5C6FBE-1492-4C4A-BC6F-4BDD5396DC88}" destId="{ABB9C5B7-5E86-46C0-B1BF-9A74C73C941B}" srcOrd="0" destOrd="0" presId="urn:microsoft.com/office/officeart/2008/layout/VerticalCurvedList"/>
    <dgm:cxn modelId="{FE8A87B3-03A8-4DF2-B0F4-79CF8E03C569}" type="presOf" srcId="{797FAD5B-4DFF-4DB2-B24F-67A98CD75AC9}" destId="{F632A113-F9A5-4A2D-99D2-AE3ECD1B5B31}" srcOrd="0" destOrd="0" presId="urn:microsoft.com/office/officeart/2008/layout/VerticalCurvedList"/>
    <dgm:cxn modelId="{BD1818F7-9522-43D5-AEBA-53EA26CBC9EA}" srcId="{AE5C6FBE-1492-4C4A-BC6F-4BDD5396DC88}" destId="{9377C6C6-A3E6-4FF9-B18D-6F2F335E71FE}" srcOrd="0" destOrd="0" parTransId="{5860437F-A8A7-4667-997A-B53C56DB0822}" sibTransId="{1CAF6EED-3D0D-4B98-A5DB-B439AD5EDDE0}"/>
    <dgm:cxn modelId="{54F89439-FA81-48B4-920B-5AEBF856E7B5}" type="presOf" srcId="{3B3BF847-F340-4C8B-AB3E-A85F7D190116}" destId="{35914FD4-D720-400C-B648-2491BC954934}" srcOrd="0" destOrd="0" presId="urn:microsoft.com/office/officeart/2008/layout/VerticalCurvedList"/>
    <dgm:cxn modelId="{81E67D00-4FA8-4738-B0D9-13B19CC302A5}" type="presParOf" srcId="{ABB9C5B7-5E86-46C0-B1BF-9A74C73C941B}" destId="{8ABE4B8F-C71A-4BA5-82E6-1557E7848757}" srcOrd="0" destOrd="0" presId="urn:microsoft.com/office/officeart/2008/layout/VerticalCurvedList"/>
    <dgm:cxn modelId="{D929ED61-846F-48A6-A3B2-174F18540A9B}" type="presParOf" srcId="{8ABE4B8F-C71A-4BA5-82E6-1557E7848757}" destId="{BE82876A-FD07-4306-BB53-23E65007BDE5}" srcOrd="0" destOrd="0" presId="urn:microsoft.com/office/officeart/2008/layout/VerticalCurvedList"/>
    <dgm:cxn modelId="{23DB8685-6766-4158-A58B-6B0F18A0C2BB}" type="presParOf" srcId="{BE82876A-FD07-4306-BB53-23E65007BDE5}" destId="{F7217FCA-47EB-475B-BA2E-55F1E43FBAE4}" srcOrd="0" destOrd="0" presId="urn:microsoft.com/office/officeart/2008/layout/VerticalCurvedList"/>
    <dgm:cxn modelId="{13B04A48-C079-4A6A-95E0-A540BF6FE759}" type="presParOf" srcId="{BE82876A-FD07-4306-BB53-23E65007BDE5}" destId="{090B76CA-BB87-41A7-8110-DB7AD613BB88}" srcOrd="1" destOrd="0" presId="urn:microsoft.com/office/officeart/2008/layout/VerticalCurvedList"/>
    <dgm:cxn modelId="{BB6F151A-F86E-474B-9EC9-1C499782C808}" type="presParOf" srcId="{BE82876A-FD07-4306-BB53-23E65007BDE5}" destId="{80EE849F-5EBF-44B4-8CE1-260EE110630E}" srcOrd="2" destOrd="0" presId="urn:microsoft.com/office/officeart/2008/layout/VerticalCurvedList"/>
    <dgm:cxn modelId="{AD7A0C08-9675-4214-AA14-B5D54C2F8162}" type="presParOf" srcId="{BE82876A-FD07-4306-BB53-23E65007BDE5}" destId="{F34D6EF6-1A0A-4D6F-B61C-D12CDBAF19B7}" srcOrd="3" destOrd="0" presId="urn:microsoft.com/office/officeart/2008/layout/VerticalCurvedList"/>
    <dgm:cxn modelId="{6CA80DFC-375D-445D-B91B-99DC5E9AD95C}" type="presParOf" srcId="{8ABE4B8F-C71A-4BA5-82E6-1557E7848757}" destId="{D2CF8C8C-429C-49B4-8450-843E5E74CBBE}" srcOrd="1" destOrd="0" presId="urn:microsoft.com/office/officeart/2008/layout/VerticalCurvedList"/>
    <dgm:cxn modelId="{CF00B3C2-1E39-47A7-9869-E1CFE0104C14}" type="presParOf" srcId="{8ABE4B8F-C71A-4BA5-82E6-1557E7848757}" destId="{D412F213-78DD-4AF2-8DB4-B84FE9A9C8F3}" srcOrd="2" destOrd="0" presId="urn:microsoft.com/office/officeart/2008/layout/VerticalCurvedList"/>
    <dgm:cxn modelId="{16D8A7CA-9946-40A7-BECF-62B13C342A78}" type="presParOf" srcId="{D412F213-78DD-4AF2-8DB4-B84FE9A9C8F3}" destId="{B097BA89-3842-424D-9BC7-D9C67643A7F6}" srcOrd="0" destOrd="0" presId="urn:microsoft.com/office/officeart/2008/layout/VerticalCurvedList"/>
    <dgm:cxn modelId="{65D6AEB0-7845-42B8-967F-3EA2078C47DB}" type="presParOf" srcId="{8ABE4B8F-C71A-4BA5-82E6-1557E7848757}" destId="{098E2B90-3017-43DE-B76A-FA136501AA70}" srcOrd="3" destOrd="0" presId="urn:microsoft.com/office/officeart/2008/layout/VerticalCurvedList"/>
    <dgm:cxn modelId="{7293A8BE-DA2D-4AE0-9BE6-6DB3E452BE8B}" type="presParOf" srcId="{8ABE4B8F-C71A-4BA5-82E6-1557E7848757}" destId="{FA6F8183-8DDA-4F91-A92B-2D745F931456}" srcOrd="4" destOrd="0" presId="urn:microsoft.com/office/officeart/2008/layout/VerticalCurvedList"/>
    <dgm:cxn modelId="{47F18400-C681-4E73-A7E6-15EFCAD2EC18}" type="presParOf" srcId="{FA6F8183-8DDA-4F91-A92B-2D745F931456}" destId="{EE375A82-47C7-428C-BCBE-BE0A1A127D54}" srcOrd="0" destOrd="0" presId="urn:microsoft.com/office/officeart/2008/layout/VerticalCurvedList"/>
    <dgm:cxn modelId="{014F97C2-CE68-4332-B12A-5E21FB086933}" type="presParOf" srcId="{8ABE4B8F-C71A-4BA5-82E6-1557E7848757}" destId="{F632A113-F9A5-4A2D-99D2-AE3ECD1B5B31}" srcOrd="5" destOrd="0" presId="urn:microsoft.com/office/officeart/2008/layout/VerticalCurvedList"/>
    <dgm:cxn modelId="{17CAEB75-D2E6-49A4-B509-80A4F3B75710}" type="presParOf" srcId="{8ABE4B8F-C71A-4BA5-82E6-1557E7848757}" destId="{04903B3C-0FDC-484B-9131-2AFA6FD35E36}" srcOrd="6" destOrd="0" presId="urn:microsoft.com/office/officeart/2008/layout/VerticalCurvedList"/>
    <dgm:cxn modelId="{CA6F8B85-1BED-401D-8AB5-92222DAB850A}" type="presParOf" srcId="{04903B3C-0FDC-484B-9131-2AFA6FD35E36}" destId="{EB446B8D-57EB-4E0C-BCCC-58EE4F02C2D5}" srcOrd="0" destOrd="0" presId="urn:microsoft.com/office/officeart/2008/layout/VerticalCurvedList"/>
    <dgm:cxn modelId="{15005331-A2E9-468A-94E7-3365E23049BC}" type="presParOf" srcId="{8ABE4B8F-C71A-4BA5-82E6-1557E7848757}" destId="{35914FD4-D720-400C-B648-2491BC954934}" srcOrd="7" destOrd="0" presId="urn:microsoft.com/office/officeart/2008/layout/VerticalCurvedList"/>
    <dgm:cxn modelId="{27B7BE37-94CD-41B7-82B8-B847E41763F5}" type="presParOf" srcId="{8ABE4B8F-C71A-4BA5-82E6-1557E7848757}" destId="{52D51279-4712-47E5-A0E4-804466748086}" srcOrd="8" destOrd="0" presId="urn:microsoft.com/office/officeart/2008/layout/VerticalCurvedList"/>
    <dgm:cxn modelId="{84477FB0-EE58-4366-AFF2-FD6422DE273F}" type="presParOf" srcId="{52D51279-4712-47E5-A0E4-804466748086}" destId="{D3FC0E2F-D2D1-483F-B09A-67B3C463CD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B76CA-BB87-41A7-8110-DB7AD613BB88}">
      <dsp:nvSpPr>
        <dsp:cNvPr id="0" name=""/>
        <dsp:cNvSpPr/>
      </dsp:nvSpPr>
      <dsp:spPr>
        <a:xfrm>
          <a:off x="-5801293" y="-887897"/>
          <a:ext cx="6906595" cy="6906595"/>
        </a:xfrm>
        <a:prstGeom prst="blockArc">
          <a:avLst>
            <a:gd name="adj1" fmla="val 18900000"/>
            <a:gd name="adj2" fmla="val 2700000"/>
            <a:gd name="adj3" fmla="val 313"/>
          </a:avLst>
        </a:pr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CF8C8C-429C-49B4-8450-843E5E74CBBE}">
      <dsp:nvSpPr>
        <dsp:cNvPr id="0" name=""/>
        <dsp:cNvSpPr/>
      </dsp:nvSpPr>
      <dsp:spPr>
        <a:xfrm>
          <a:off x="578549" y="394455"/>
          <a:ext cx="9702454" cy="789322"/>
        </a:xfrm>
        <a:prstGeom prst="rect">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525" tIns="109220" rIns="109220" bIns="109220" numCol="1" spcCol="1270" anchor="ctr" anchorCtr="0">
          <a:noAutofit/>
        </a:bodyPr>
        <a:lstStyle/>
        <a:p>
          <a:pPr lvl="0" algn="l" defTabSz="1911350">
            <a:lnSpc>
              <a:spcPct val="90000"/>
            </a:lnSpc>
            <a:spcBef>
              <a:spcPct val="0"/>
            </a:spcBef>
            <a:spcAft>
              <a:spcPct val="35000"/>
            </a:spcAft>
          </a:pPr>
          <a:r>
            <a:rPr lang="en-IN" sz="4300" kern="1200" dirty="0">
              <a:solidFill>
                <a:schemeClr val="tx1"/>
              </a:solidFill>
            </a:rPr>
            <a:t>Schwabach</a:t>
          </a:r>
          <a:r>
            <a:rPr lang="en-IN" sz="4300" kern="1200" dirty="0"/>
            <a:t> </a:t>
          </a:r>
          <a:r>
            <a:rPr lang="en-IN" sz="4300" kern="1200" dirty="0">
              <a:solidFill>
                <a:schemeClr val="tx1"/>
              </a:solidFill>
            </a:rPr>
            <a:t>Test</a:t>
          </a:r>
        </a:p>
      </dsp:txBody>
      <dsp:txXfrm>
        <a:off x="578549" y="394455"/>
        <a:ext cx="9702454" cy="789322"/>
      </dsp:txXfrm>
    </dsp:sp>
    <dsp:sp modelId="{B097BA89-3842-424D-9BC7-D9C67643A7F6}">
      <dsp:nvSpPr>
        <dsp:cNvPr id="0" name=""/>
        <dsp:cNvSpPr/>
      </dsp:nvSpPr>
      <dsp:spPr>
        <a:xfrm>
          <a:off x="85223" y="295790"/>
          <a:ext cx="986652" cy="986652"/>
        </a:xfrm>
        <a:prstGeom prst="ellipse">
          <a:avLst/>
        </a:prstGeom>
        <a:solidFill>
          <a:srgbClr val="0099FF"/>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8E2B90-3017-43DE-B76A-FA136501AA70}">
      <dsp:nvSpPr>
        <dsp:cNvPr id="0" name=""/>
        <dsp:cNvSpPr/>
      </dsp:nvSpPr>
      <dsp:spPr>
        <a:xfrm>
          <a:off x="1031086" y="1578644"/>
          <a:ext cx="9249918" cy="789322"/>
        </a:xfrm>
        <a:prstGeom prst="rect">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525" tIns="109220" rIns="109220" bIns="109220" numCol="1" spcCol="1270" anchor="ctr" anchorCtr="0">
          <a:noAutofit/>
        </a:bodyPr>
        <a:lstStyle/>
        <a:p>
          <a:pPr lvl="0" algn="l" defTabSz="1911350">
            <a:lnSpc>
              <a:spcPct val="90000"/>
            </a:lnSpc>
            <a:spcBef>
              <a:spcPct val="0"/>
            </a:spcBef>
            <a:spcAft>
              <a:spcPct val="35000"/>
            </a:spcAft>
          </a:pPr>
          <a:r>
            <a:rPr lang="en-IN" sz="4300" kern="1200" dirty="0">
              <a:solidFill>
                <a:schemeClr val="tx1"/>
              </a:solidFill>
            </a:rPr>
            <a:t>Rinne</a:t>
          </a:r>
          <a:r>
            <a:rPr lang="en-IN" sz="4300" kern="1200" dirty="0"/>
            <a:t> </a:t>
          </a:r>
          <a:r>
            <a:rPr lang="en-IN" sz="4300" kern="1200" dirty="0">
              <a:solidFill>
                <a:schemeClr val="tx1"/>
              </a:solidFill>
            </a:rPr>
            <a:t>Test</a:t>
          </a:r>
        </a:p>
      </dsp:txBody>
      <dsp:txXfrm>
        <a:off x="1031086" y="1578644"/>
        <a:ext cx="9249918" cy="789322"/>
      </dsp:txXfrm>
    </dsp:sp>
    <dsp:sp modelId="{EE375A82-47C7-428C-BCBE-BE0A1A127D54}">
      <dsp:nvSpPr>
        <dsp:cNvPr id="0" name=""/>
        <dsp:cNvSpPr/>
      </dsp:nvSpPr>
      <dsp:spPr>
        <a:xfrm>
          <a:off x="537760" y="1479979"/>
          <a:ext cx="986652" cy="986652"/>
        </a:xfrm>
        <a:prstGeom prst="ellipse">
          <a:avLst/>
        </a:prstGeom>
        <a:solidFill>
          <a:srgbClr val="0070C0"/>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32A113-F9A5-4A2D-99D2-AE3ECD1B5B31}">
      <dsp:nvSpPr>
        <dsp:cNvPr id="0" name=""/>
        <dsp:cNvSpPr/>
      </dsp:nvSpPr>
      <dsp:spPr>
        <a:xfrm>
          <a:off x="1031086" y="2762833"/>
          <a:ext cx="9249918" cy="789322"/>
        </a:xfrm>
        <a:prstGeom prst="rect">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525" tIns="109220" rIns="109220" bIns="109220" numCol="1" spcCol="1270" anchor="ctr" anchorCtr="0">
          <a:noAutofit/>
        </a:bodyPr>
        <a:lstStyle/>
        <a:p>
          <a:pPr lvl="0" algn="l" defTabSz="1911350">
            <a:lnSpc>
              <a:spcPct val="90000"/>
            </a:lnSpc>
            <a:spcBef>
              <a:spcPct val="0"/>
            </a:spcBef>
            <a:spcAft>
              <a:spcPct val="35000"/>
            </a:spcAft>
          </a:pPr>
          <a:r>
            <a:rPr lang="en-IN" sz="4300" kern="1200" dirty="0">
              <a:solidFill>
                <a:schemeClr val="tx1"/>
              </a:solidFill>
            </a:rPr>
            <a:t>Weber</a:t>
          </a:r>
          <a:r>
            <a:rPr lang="en-IN" sz="4300" kern="1200" dirty="0"/>
            <a:t> </a:t>
          </a:r>
          <a:r>
            <a:rPr lang="en-IN" sz="4300" kern="1200" dirty="0">
              <a:solidFill>
                <a:schemeClr val="tx1"/>
              </a:solidFill>
            </a:rPr>
            <a:t>Test</a:t>
          </a:r>
        </a:p>
      </dsp:txBody>
      <dsp:txXfrm>
        <a:off x="1031086" y="2762833"/>
        <a:ext cx="9249918" cy="789322"/>
      </dsp:txXfrm>
    </dsp:sp>
    <dsp:sp modelId="{EB446B8D-57EB-4E0C-BCCC-58EE4F02C2D5}">
      <dsp:nvSpPr>
        <dsp:cNvPr id="0" name=""/>
        <dsp:cNvSpPr/>
      </dsp:nvSpPr>
      <dsp:spPr>
        <a:xfrm>
          <a:off x="537760" y="2664167"/>
          <a:ext cx="986652" cy="986652"/>
        </a:xfrm>
        <a:prstGeom prst="ellipse">
          <a:avLst/>
        </a:prstGeom>
        <a:solidFill>
          <a:srgbClr val="002060"/>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914FD4-D720-400C-B648-2491BC954934}">
      <dsp:nvSpPr>
        <dsp:cNvPr id="0" name=""/>
        <dsp:cNvSpPr/>
      </dsp:nvSpPr>
      <dsp:spPr>
        <a:xfrm>
          <a:off x="578549" y="3947021"/>
          <a:ext cx="9702454" cy="789322"/>
        </a:xfrm>
        <a:prstGeom prst="rect">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525" tIns="109220" rIns="109220" bIns="109220" numCol="1" spcCol="1270" anchor="ctr" anchorCtr="0">
          <a:noAutofit/>
        </a:bodyPr>
        <a:lstStyle/>
        <a:p>
          <a:pPr lvl="0" algn="l" defTabSz="1911350">
            <a:lnSpc>
              <a:spcPct val="90000"/>
            </a:lnSpc>
            <a:spcBef>
              <a:spcPct val="0"/>
            </a:spcBef>
            <a:spcAft>
              <a:spcPct val="35000"/>
            </a:spcAft>
          </a:pPr>
          <a:r>
            <a:rPr lang="en-IN" sz="4300" kern="1200" dirty="0">
              <a:solidFill>
                <a:schemeClr val="tx1"/>
              </a:solidFill>
            </a:rPr>
            <a:t>Bing</a:t>
          </a:r>
          <a:r>
            <a:rPr lang="en-IN" sz="4300" kern="1200" dirty="0"/>
            <a:t> </a:t>
          </a:r>
          <a:r>
            <a:rPr lang="en-IN" sz="4300" kern="1200" dirty="0">
              <a:solidFill>
                <a:schemeClr val="tx1"/>
              </a:solidFill>
            </a:rPr>
            <a:t>Test</a:t>
          </a:r>
        </a:p>
      </dsp:txBody>
      <dsp:txXfrm>
        <a:off x="578549" y="3947021"/>
        <a:ext cx="9702454" cy="789322"/>
      </dsp:txXfrm>
    </dsp:sp>
    <dsp:sp modelId="{D3FC0E2F-D2D1-483F-B09A-67B3C463CD25}">
      <dsp:nvSpPr>
        <dsp:cNvPr id="0" name=""/>
        <dsp:cNvSpPr/>
      </dsp:nvSpPr>
      <dsp:spPr>
        <a:xfrm>
          <a:off x="85223" y="3848356"/>
          <a:ext cx="986652" cy="986652"/>
        </a:xfrm>
        <a:prstGeom prst="ellipse">
          <a:avLst/>
        </a:prstGeom>
        <a:solidFill>
          <a:srgbClr val="7030A0"/>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C0EB3C6-42DE-4E23-ACA5-0F3695BF4474}" type="datetimeFigureOut">
              <a:rPr lang="en-IN" smtClean="0"/>
              <a:t>29-08-2020</a:t>
            </a:fld>
            <a:endParaRPr lang="en-IN"/>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3399B07-DEAD-48A6-ADE2-119C01C9D5FE}" type="slidenum">
              <a:rPr lang="en-IN" smtClean="0"/>
              <a:t>‹#›</a:t>
            </a:fld>
            <a:endParaRPr lang="en-IN"/>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073148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EB3C6-42DE-4E23-ACA5-0F3695BF4474}" type="datetimeFigureOut">
              <a:rPr lang="en-IN" smtClean="0"/>
              <a:t>29-08-2020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399B07-DEAD-48A6-ADE2-119C01C9D5FE}" type="slidenum">
              <a:rPr lang="en-IN" smtClean="0"/>
              <a:t>‹#›</a:t>
            </a:fld>
            <a:endParaRPr lang="en-IN"/>
          </a:p>
        </p:txBody>
      </p:sp>
    </p:spTree>
    <p:extLst>
      <p:ext uri="{BB962C8B-B14F-4D97-AF65-F5344CB8AC3E}">
        <p14:creationId xmlns:p14="http://schemas.microsoft.com/office/powerpoint/2010/main" val="51046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EB3C6-42DE-4E23-ACA5-0F3695BF4474}" type="datetimeFigureOut">
              <a:rPr lang="en-IN" smtClean="0"/>
              <a:t>29-08-2020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399B07-DEAD-48A6-ADE2-119C01C9D5FE}" type="slidenum">
              <a:rPr lang="en-IN" smtClean="0"/>
              <a:t>‹#›</a:t>
            </a:fld>
            <a:endParaRPr lang="en-IN"/>
          </a:p>
        </p:txBody>
      </p:sp>
    </p:spTree>
    <p:extLst>
      <p:ext uri="{BB962C8B-B14F-4D97-AF65-F5344CB8AC3E}">
        <p14:creationId xmlns:p14="http://schemas.microsoft.com/office/powerpoint/2010/main" val="26697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EB3C6-42DE-4E23-ACA5-0F3695BF4474}" type="datetimeFigureOut">
              <a:rPr lang="en-IN" smtClean="0"/>
              <a:t>29-08-2020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3399B07-DEAD-48A6-ADE2-119C01C9D5FE}" type="slidenum">
              <a:rPr lang="en-IN" smtClean="0"/>
              <a:t>‹#›</a:t>
            </a:fld>
            <a:endParaRPr lang="en-IN"/>
          </a:p>
        </p:txBody>
      </p:sp>
    </p:spTree>
    <p:extLst>
      <p:ext uri="{BB962C8B-B14F-4D97-AF65-F5344CB8AC3E}">
        <p14:creationId xmlns:p14="http://schemas.microsoft.com/office/powerpoint/2010/main" val="280946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C0EB3C6-42DE-4E23-ACA5-0F3695BF4474}" type="datetimeFigureOut">
              <a:rPr lang="en-IN" smtClean="0"/>
              <a:t>29-08-2020</a:t>
            </a:fld>
            <a:endParaRPr lang="en-IN"/>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3399B07-DEAD-48A6-ADE2-119C01C9D5FE}" type="slidenum">
              <a:rPr lang="en-IN" smtClean="0"/>
              <a:t>‹#›</a:t>
            </a:fld>
            <a:endParaRPr lang="en-IN"/>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255614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0EB3C6-42DE-4E23-ACA5-0F3695BF4474}" type="datetimeFigureOut">
              <a:rPr lang="en-IN" smtClean="0"/>
              <a:t>29-08-2020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3399B07-DEAD-48A6-ADE2-119C01C9D5FE}" type="slidenum">
              <a:rPr lang="en-IN" smtClean="0"/>
              <a:t>‹#›</a:t>
            </a:fld>
            <a:endParaRPr lang="en-IN"/>
          </a:p>
        </p:txBody>
      </p:sp>
    </p:spTree>
    <p:extLst>
      <p:ext uri="{BB962C8B-B14F-4D97-AF65-F5344CB8AC3E}">
        <p14:creationId xmlns:p14="http://schemas.microsoft.com/office/powerpoint/2010/main" val="79725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0EB3C6-42DE-4E23-ACA5-0F3695BF4474}" type="datetimeFigureOut">
              <a:rPr lang="en-IN" smtClean="0"/>
              <a:t>29-08-2020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3399B07-DEAD-48A6-ADE2-119C01C9D5FE}" type="slidenum">
              <a:rPr lang="en-IN" smtClean="0"/>
              <a:t>‹#›</a:t>
            </a:fld>
            <a:endParaRPr lang="en-IN"/>
          </a:p>
        </p:txBody>
      </p:sp>
    </p:spTree>
    <p:extLst>
      <p:ext uri="{BB962C8B-B14F-4D97-AF65-F5344CB8AC3E}">
        <p14:creationId xmlns:p14="http://schemas.microsoft.com/office/powerpoint/2010/main" val="63788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0EB3C6-42DE-4E23-ACA5-0F3695BF4474}" type="datetimeFigureOut">
              <a:rPr lang="en-IN" smtClean="0"/>
              <a:t>29-08-2020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3399B07-DEAD-48A6-ADE2-119C01C9D5FE}" type="slidenum">
              <a:rPr lang="en-IN" smtClean="0"/>
              <a:t>‹#›</a:t>
            </a:fld>
            <a:endParaRPr lang="en-IN"/>
          </a:p>
        </p:txBody>
      </p:sp>
    </p:spTree>
    <p:extLst>
      <p:ext uri="{BB962C8B-B14F-4D97-AF65-F5344CB8AC3E}">
        <p14:creationId xmlns:p14="http://schemas.microsoft.com/office/powerpoint/2010/main" val="9460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EB3C6-42DE-4E23-ACA5-0F3695BF4474}" type="datetimeFigureOut">
              <a:rPr lang="en-IN" smtClean="0"/>
              <a:t>29-08-2020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3399B07-DEAD-48A6-ADE2-119C01C9D5FE}" type="slidenum">
              <a:rPr lang="en-IN" smtClean="0"/>
              <a:t>‹#›</a:t>
            </a:fld>
            <a:endParaRPr lang="en-IN"/>
          </a:p>
        </p:txBody>
      </p:sp>
    </p:spTree>
    <p:extLst>
      <p:ext uri="{BB962C8B-B14F-4D97-AF65-F5344CB8AC3E}">
        <p14:creationId xmlns:p14="http://schemas.microsoft.com/office/powerpoint/2010/main" val="133885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C0EB3C6-42DE-4E23-ACA5-0F3695BF4474}" type="datetimeFigureOut">
              <a:rPr lang="en-IN" smtClean="0"/>
              <a:t>29-08-2020</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3399B07-DEAD-48A6-ADE2-119C01C9D5FE}"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8831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C0EB3C6-42DE-4E23-ACA5-0F3695BF4474}" type="datetimeFigureOut">
              <a:rPr lang="en-IN" smtClean="0"/>
              <a:t>29-08-2020</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3399B07-DEAD-48A6-ADE2-119C01C9D5FE}"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824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C0EB3C6-42DE-4E23-ACA5-0F3695BF4474}" type="datetimeFigureOut">
              <a:rPr lang="en-IN" smtClean="0"/>
              <a:t>29-08-2020</a:t>
            </a:fld>
            <a:endParaRPr lang="en-IN"/>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IN"/>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3399B07-DEAD-48A6-ADE2-119C01C9D5FE}" type="slidenum">
              <a:rPr lang="en-IN" smtClean="0"/>
              <a:t>‹#›</a:t>
            </a:fld>
            <a:endParaRPr lang="en-IN"/>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3138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785601-06B4-4345-A762-4D4BD2AB8755}"/>
              </a:ext>
            </a:extLst>
          </p:cNvPr>
          <p:cNvSpPr>
            <a:spLocks noGrp="1"/>
          </p:cNvSpPr>
          <p:nvPr>
            <p:ph type="ctrTitle"/>
          </p:nvPr>
        </p:nvSpPr>
        <p:spPr/>
        <p:txBody>
          <a:bodyPr/>
          <a:lstStyle/>
          <a:p>
            <a:r>
              <a:rPr lang="en-IN" dirty="0"/>
              <a:t>Tuning fork tests</a:t>
            </a:r>
          </a:p>
        </p:txBody>
      </p:sp>
      <p:sp>
        <p:nvSpPr>
          <p:cNvPr id="3" name="Subtitle 2">
            <a:extLst>
              <a:ext uri="{FF2B5EF4-FFF2-40B4-BE49-F238E27FC236}">
                <a16:creationId xmlns:a16="http://schemas.microsoft.com/office/drawing/2014/main" xmlns="" id="{76A0887C-205F-496D-9F90-69A62F230C7A}"/>
              </a:ext>
            </a:extLst>
          </p:cNvPr>
          <p:cNvSpPr>
            <a:spLocks noGrp="1"/>
          </p:cNvSpPr>
          <p:nvPr>
            <p:ph type="subTitle" idx="1"/>
          </p:nvPr>
        </p:nvSpPr>
        <p:spPr/>
        <p:txBody>
          <a:bodyPr/>
          <a:lstStyle/>
          <a:p>
            <a:endParaRPr lang="en-IN" i="1" dirty="0"/>
          </a:p>
        </p:txBody>
      </p:sp>
    </p:spTree>
    <p:extLst>
      <p:ext uri="{BB962C8B-B14F-4D97-AF65-F5344CB8AC3E}">
        <p14:creationId xmlns:p14="http://schemas.microsoft.com/office/powerpoint/2010/main" val="85173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A37813-05CF-4249-B0D1-E8B577922C1B}"/>
              </a:ext>
            </a:extLst>
          </p:cNvPr>
          <p:cNvSpPr>
            <a:spLocks noGrp="1"/>
          </p:cNvSpPr>
          <p:nvPr>
            <p:ph type="title"/>
          </p:nvPr>
        </p:nvSpPr>
        <p:spPr/>
        <p:txBody>
          <a:bodyPr/>
          <a:lstStyle/>
          <a:p>
            <a:pPr algn="ctr"/>
            <a:r>
              <a:rPr lang="en-IN" dirty="0"/>
              <a:t>CONT..</a:t>
            </a:r>
          </a:p>
        </p:txBody>
      </p:sp>
      <p:sp>
        <p:nvSpPr>
          <p:cNvPr id="3" name="Content Placeholder 2">
            <a:extLst>
              <a:ext uri="{FF2B5EF4-FFF2-40B4-BE49-F238E27FC236}">
                <a16:creationId xmlns:a16="http://schemas.microsoft.com/office/drawing/2014/main" xmlns="" id="{734DB8B3-8A66-4363-8C67-D0AC0138A440}"/>
              </a:ext>
            </a:extLst>
          </p:cNvPr>
          <p:cNvSpPr>
            <a:spLocks noGrp="1"/>
          </p:cNvSpPr>
          <p:nvPr>
            <p:ph idx="1"/>
          </p:nvPr>
        </p:nvSpPr>
        <p:spPr>
          <a:xfrm>
            <a:off x="1371600" y="1500809"/>
            <a:ext cx="9601200" cy="4890052"/>
          </a:xfrm>
        </p:spPr>
        <p:txBody>
          <a:bodyPr/>
          <a:lstStyle/>
          <a:p>
            <a:r>
              <a:rPr lang="en-US" sz="2800" b="1" i="1" u="sng" dirty="0"/>
              <a:t>Response</a:t>
            </a:r>
          </a:p>
          <a:p>
            <a:r>
              <a:rPr lang="en-US" sz="2400" dirty="0"/>
              <a:t>After giving the patient listening time, ask them whether the tone is louder next to the ear or behind the ear. The patient should respond verbally.</a:t>
            </a:r>
          </a:p>
          <a:p>
            <a:endParaRPr lang="en-US" sz="2400" dirty="0"/>
          </a:p>
          <a:p>
            <a:r>
              <a:rPr lang="en-US" sz="2400" dirty="0"/>
              <a:t> Children may choose to point to the ear rather than giving a verbal response.</a:t>
            </a:r>
            <a:endParaRPr lang="en-IN" sz="2400" dirty="0"/>
          </a:p>
        </p:txBody>
      </p:sp>
    </p:spTree>
    <p:extLst>
      <p:ext uri="{BB962C8B-B14F-4D97-AF65-F5344CB8AC3E}">
        <p14:creationId xmlns:p14="http://schemas.microsoft.com/office/powerpoint/2010/main" val="186084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263D3-1E47-470F-93D4-FE0979D81195}"/>
              </a:ext>
            </a:extLst>
          </p:cNvPr>
          <p:cNvSpPr>
            <a:spLocks noGrp="1"/>
          </p:cNvSpPr>
          <p:nvPr>
            <p:ph type="title"/>
          </p:nvPr>
        </p:nvSpPr>
        <p:spPr/>
        <p:txBody>
          <a:bodyPr/>
          <a:lstStyle/>
          <a:p>
            <a:pPr algn="ctr"/>
            <a:r>
              <a:rPr lang="en-IN" dirty="0"/>
              <a:t>CONT…</a:t>
            </a:r>
          </a:p>
        </p:txBody>
      </p:sp>
      <p:sp>
        <p:nvSpPr>
          <p:cNvPr id="3" name="Content Placeholder 2">
            <a:extLst>
              <a:ext uri="{FF2B5EF4-FFF2-40B4-BE49-F238E27FC236}">
                <a16:creationId xmlns:a16="http://schemas.microsoft.com/office/drawing/2014/main" xmlns="" id="{0341773E-FDB3-4D4E-A9AA-BF20F1CB6590}"/>
              </a:ext>
            </a:extLst>
          </p:cNvPr>
          <p:cNvSpPr>
            <a:spLocks noGrp="1"/>
          </p:cNvSpPr>
          <p:nvPr>
            <p:ph idx="1"/>
          </p:nvPr>
        </p:nvSpPr>
        <p:spPr>
          <a:xfrm>
            <a:off x="1371600" y="1361661"/>
            <a:ext cx="9601200" cy="5168348"/>
          </a:xfrm>
        </p:spPr>
        <p:txBody>
          <a:bodyPr>
            <a:normAutofit lnSpcReduction="10000"/>
          </a:bodyPr>
          <a:lstStyle/>
          <a:p>
            <a:r>
              <a:rPr lang="en-IN" sz="2800" b="1" i="1" u="sng" dirty="0"/>
              <a:t>Interpretation</a:t>
            </a:r>
          </a:p>
          <a:p>
            <a:r>
              <a:rPr lang="en-US" sz="2400" dirty="0"/>
              <a:t>1. If air conduction (next to the ear canal) is louder, this is a Rinne positive result, indicating either normal hearing or a sensorineural hearing loss </a:t>
            </a:r>
          </a:p>
          <a:p>
            <a:endParaRPr lang="en-US" sz="2400" dirty="0"/>
          </a:p>
          <a:p>
            <a:r>
              <a:rPr lang="en-US" sz="2400" dirty="0"/>
              <a:t>2. If bone conduction (held on mastoid) is louder, this is a Rinne negative result, indicating a significant conductive element to the hearing loss,</a:t>
            </a:r>
          </a:p>
          <a:p>
            <a:endParaRPr lang="en-US" sz="2400" dirty="0"/>
          </a:p>
          <a:p>
            <a:r>
              <a:rPr lang="en-US" sz="2400" dirty="0"/>
              <a:t>The Rinne test is able to distinguish a conductive hearing loss with an air-bone gap of 17.5 dB - 30 </a:t>
            </a:r>
            <a:r>
              <a:rPr lang="en-US" sz="2400" dirty="0" err="1"/>
              <a:t>dB.</a:t>
            </a:r>
            <a:r>
              <a:rPr lang="en-US" sz="2400" dirty="0"/>
              <a:t> It therefore has limited utility in detecting mild conductive hearing losses or mixed hearing losses where there is an air-bone gap of less than 17.5dB.</a:t>
            </a:r>
            <a:endParaRPr lang="en-IN" sz="2400" b="1" i="1" u="sng" dirty="0"/>
          </a:p>
        </p:txBody>
      </p:sp>
    </p:spTree>
    <p:extLst>
      <p:ext uri="{BB962C8B-B14F-4D97-AF65-F5344CB8AC3E}">
        <p14:creationId xmlns:p14="http://schemas.microsoft.com/office/powerpoint/2010/main" val="199799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65C93-4153-4973-B813-215F04093921}"/>
              </a:ext>
            </a:extLst>
          </p:cNvPr>
          <p:cNvSpPr>
            <a:spLocks noGrp="1"/>
          </p:cNvSpPr>
          <p:nvPr>
            <p:ph type="title"/>
          </p:nvPr>
        </p:nvSpPr>
        <p:spPr/>
        <p:txBody>
          <a:bodyPr/>
          <a:lstStyle/>
          <a:p>
            <a:pPr algn="ctr"/>
            <a:r>
              <a:rPr lang="en-IN" dirty="0"/>
              <a:t>CONT…</a:t>
            </a:r>
          </a:p>
        </p:txBody>
      </p:sp>
      <p:sp>
        <p:nvSpPr>
          <p:cNvPr id="3" name="Content Placeholder 2">
            <a:extLst>
              <a:ext uri="{FF2B5EF4-FFF2-40B4-BE49-F238E27FC236}">
                <a16:creationId xmlns:a16="http://schemas.microsoft.com/office/drawing/2014/main" xmlns="" id="{3DDC4AAB-2E34-4A36-AEF0-B882E85DA7A7}"/>
              </a:ext>
            </a:extLst>
          </p:cNvPr>
          <p:cNvSpPr>
            <a:spLocks noGrp="1"/>
          </p:cNvSpPr>
          <p:nvPr>
            <p:ph idx="1"/>
          </p:nvPr>
        </p:nvSpPr>
        <p:spPr>
          <a:xfrm>
            <a:off x="1371600" y="1510748"/>
            <a:ext cx="9601200" cy="5118652"/>
          </a:xfrm>
        </p:spPr>
        <p:txBody>
          <a:bodyPr>
            <a:normAutofit/>
          </a:bodyPr>
          <a:lstStyle/>
          <a:p>
            <a:r>
              <a:rPr lang="en-US" sz="2400" dirty="0"/>
              <a:t>The tester should be aware that the Rinne test can result in </a:t>
            </a:r>
            <a:r>
              <a:rPr lang="en-US" sz="2400" b="1" i="1" dirty="0"/>
              <a:t>a False Rinne Negative.</a:t>
            </a:r>
            <a:r>
              <a:rPr lang="en-US" sz="2400" dirty="0"/>
              <a:t> This occurs when the bone conduction transmits through the skull to the opposite ear and is detected through cross hearing by the better cochlea (in the non-test ear).</a:t>
            </a:r>
          </a:p>
          <a:p>
            <a:endParaRPr lang="en-US" sz="2400" dirty="0"/>
          </a:p>
          <a:p>
            <a:r>
              <a:rPr lang="en-US" sz="2400" dirty="0"/>
              <a:t> This mostly happens with severe sensorineural loss predominantly on the test side. It can be distinguished through considering if the Weber test result is contradictory and through asking the patient which ear the bone conduction part of the test was heard in.</a:t>
            </a:r>
            <a:endParaRPr lang="en-IN" sz="2400" dirty="0"/>
          </a:p>
        </p:txBody>
      </p:sp>
    </p:spTree>
    <p:extLst>
      <p:ext uri="{BB962C8B-B14F-4D97-AF65-F5344CB8AC3E}">
        <p14:creationId xmlns:p14="http://schemas.microsoft.com/office/powerpoint/2010/main" val="283684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AA142-D728-4BC1-861F-F5E8D017E683}"/>
              </a:ext>
            </a:extLst>
          </p:cNvPr>
          <p:cNvSpPr>
            <a:spLocks noGrp="1"/>
          </p:cNvSpPr>
          <p:nvPr>
            <p:ph type="title"/>
          </p:nvPr>
        </p:nvSpPr>
        <p:spPr/>
        <p:txBody>
          <a:bodyPr/>
          <a:lstStyle/>
          <a:p>
            <a:pPr algn="ctr"/>
            <a:r>
              <a:rPr lang="en-IN" dirty="0"/>
              <a:t>WEBER TEST</a:t>
            </a:r>
          </a:p>
        </p:txBody>
      </p:sp>
      <p:sp>
        <p:nvSpPr>
          <p:cNvPr id="3" name="Content Placeholder 2">
            <a:extLst>
              <a:ext uri="{FF2B5EF4-FFF2-40B4-BE49-F238E27FC236}">
                <a16:creationId xmlns:a16="http://schemas.microsoft.com/office/drawing/2014/main" xmlns="" id="{212B6140-63DF-4EF2-8354-F0D27FA0F75D}"/>
              </a:ext>
            </a:extLst>
          </p:cNvPr>
          <p:cNvSpPr>
            <a:spLocks noGrp="1"/>
          </p:cNvSpPr>
          <p:nvPr>
            <p:ph idx="1"/>
          </p:nvPr>
        </p:nvSpPr>
        <p:spPr>
          <a:xfrm>
            <a:off x="1371600" y="1381539"/>
            <a:ext cx="9601200" cy="4485861"/>
          </a:xfrm>
        </p:spPr>
        <p:txBody>
          <a:bodyPr/>
          <a:lstStyle/>
          <a:p>
            <a:r>
              <a:rPr lang="en-US" sz="2400" dirty="0"/>
              <a:t>The Weber test is a </a:t>
            </a:r>
            <a:r>
              <a:rPr lang="en-US" sz="2400" dirty="0">
                <a:highlight>
                  <a:srgbClr val="FFFF00"/>
                </a:highlight>
              </a:rPr>
              <a:t>test of lateralization </a:t>
            </a:r>
            <a:r>
              <a:rPr lang="en-US" sz="2400" dirty="0"/>
              <a:t>and establishes where a tone is perceived</a:t>
            </a:r>
            <a:r>
              <a:rPr lang="en-US" dirty="0"/>
              <a:t>.</a:t>
            </a:r>
            <a:endParaRPr lang="en-IN" dirty="0"/>
          </a:p>
        </p:txBody>
      </p:sp>
      <p:pic>
        <p:nvPicPr>
          <p:cNvPr id="5" name="Picture 4">
            <a:extLst>
              <a:ext uri="{FF2B5EF4-FFF2-40B4-BE49-F238E27FC236}">
                <a16:creationId xmlns:a16="http://schemas.microsoft.com/office/drawing/2014/main" xmlns="" id="{22AAF32A-C9FE-4513-8141-A32314DF0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204" y="2171700"/>
            <a:ext cx="7185991" cy="4686300"/>
          </a:xfrm>
          <a:prstGeom prst="rect">
            <a:avLst/>
          </a:prstGeom>
          <a:ln>
            <a:solidFill>
              <a:schemeClr val="bg1"/>
            </a:solidFill>
          </a:ln>
          <a:effectLst>
            <a:softEdge rad="127000"/>
          </a:effectLst>
        </p:spPr>
      </p:pic>
    </p:spTree>
    <p:extLst>
      <p:ext uri="{BB962C8B-B14F-4D97-AF65-F5344CB8AC3E}">
        <p14:creationId xmlns:p14="http://schemas.microsoft.com/office/powerpoint/2010/main" val="12481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2A900-881D-4882-9F60-809FC4FB51AE}"/>
              </a:ext>
            </a:extLst>
          </p:cNvPr>
          <p:cNvSpPr>
            <a:spLocks noGrp="1"/>
          </p:cNvSpPr>
          <p:nvPr>
            <p:ph type="title"/>
          </p:nvPr>
        </p:nvSpPr>
        <p:spPr/>
        <p:txBody>
          <a:bodyPr/>
          <a:lstStyle/>
          <a:p>
            <a:pPr algn="ctr"/>
            <a:r>
              <a:rPr lang="en-IN" dirty="0"/>
              <a:t>PROCEDURE AND INTERPRETATIONS</a:t>
            </a:r>
          </a:p>
        </p:txBody>
      </p:sp>
      <p:sp>
        <p:nvSpPr>
          <p:cNvPr id="3" name="Content Placeholder 2">
            <a:extLst>
              <a:ext uri="{FF2B5EF4-FFF2-40B4-BE49-F238E27FC236}">
                <a16:creationId xmlns:a16="http://schemas.microsoft.com/office/drawing/2014/main" xmlns="" id="{DE74243D-CDA0-4BAB-AC08-63748A0D7BA6}"/>
              </a:ext>
            </a:extLst>
          </p:cNvPr>
          <p:cNvSpPr>
            <a:spLocks noGrp="1"/>
          </p:cNvSpPr>
          <p:nvPr>
            <p:ph idx="1"/>
          </p:nvPr>
        </p:nvSpPr>
        <p:spPr>
          <a:xfrm>
            <a:off x="1371600" y="1391477"/>
            <a:ext cx="9601200" cy="5158409"/>
          </a:xfrm>
        </p:spPr>
        <p:txBody>
          <a:bodyPr>
            <a:normAutofit/>
          </a:bodyPr>
          <a:lstStyle/>
          <a:p>
            <a:r>
              <a:rPr lang="en-IN" sz="2800" b="1" i="1" u="sng" dirty="0"/>
              <a:t>Procedure</a:t>
            </a:r>
          </a:p>
          <a:p>
            <a:r>
              <a:rPr lang="en-US" sz="2400" dirty="0"/>
              <a:t>Strike the tuning fork and place it on the midline, typically on the patient’s forehead, (but it can also go on the vertex, bridge of the nose or chin). </a:t>
            </a:r>
          </a:p>
          <a:p>
            <a:endParaRPr lang="en-US" sz="2400" dirty="0"/>
          </a:p>
          <a:p>
            <a:r>
              <a:rPr lang="en-US" sz="2400" dirty="0"/>
              <a:t>Place your other hand gently, but firmly on the back of the patients head to ensure enough counter-pressure is applied. Hold the tuning fork in place for up to 4 seconds</a:t>
            </a:r>
            <a:r>
              <a:rPr lang="en-US" sz="2800" dirty="0"/>
              <a:t>.</a:t>
            </a:r>
          </a:p>
          <a:p>
            <a:endParaRPr lang="en-US" sz="2800" b="1" i="1" u="sng" dirty="0"/>
          </a:p>
          <a:p>
            <a:pPr marL="0" indent="0">
              <a:buNone/>
            </a:pPr>
            <a:endParaRPr lang="en-IN" sz="2800" b="1" i="1" u="sng" dirty="0"/>
          </a:p>
        </p:txBody>
      </p:sp>
    </p:spTree>
    <p:extLst>
      <p:ext uri="{BB962C8B-B14F-4D97-AF65-F5344CB8AC3E}">
        <p14:creationId xmlns:p14="http://schemas.microsoft.com/office/powerpoint/2010/main" val="192285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E346F-C091-49B8-AE1E-D5BFE8F44E1C}"/>
              </a:ext>
            </a:extLst>
          </p:cNvPr>
          <p:cNvSpPr>
            <a:spLocks noGrp="1"/>
          </p:cNvSpPr>
          <p:nvPr>
            <p:ph type="title"/>
          </p:nvPr>
        </p:nvSpPr>
        <p:spPr/>
        <p:txBody>
          <a:bodyPr/>
          <a:lstStyle/>
          <a:p>
            <a:pPr algn="ctr"/>
            <a:r>
              <a:rPr lang="en-IN" dirty="0"/>
              <a:t>CONT…</a:t>
            </a:r>
          </a:p>
        </p:txBody>
      </p:sp>
      <p:sp>
        <p:nvSpPr>
          <p:cNvPr id="3" name="Content Placeholder 2">
            <a:extLst>
              <a:ext uri="{FF2B5EF4-FFF2-40B4-BE49-F238E27FC236}">
                <a16:creationId xmlns:a16="http://schemas.microsoft.com/office/drawing/2014/main" xmlns="" id="{10F3F27D-32A3-4408-AD64-219BAC89AEEA}"/>
              </a:ext>
            </a:extLst>
          </p:cNvPr>
          <p:cNvSpPr>
            <a:spLocks noGrp="1"/>
          </p:cNvSpPr>
          <p:nvPr>
            <p:ph idx="1"/>
          </p:nvPr>
        </p:nvSpPr>
        <p:spPr>
          <a:xfrm>
            <a:off x="1371600" y="1470991"/>
            <a:ext cx="9601200" cy="3906079"/>
          </a:xfrm>
        </p:spPr>
        <p:txBody>
          <a:bodyPr>
            <a:normAutofit/>
          </a:bodyPr>
          <a:lstStyle/>
          <a:p>
            <a:r>
              <a:rPr lang="en-IN" sz="2800" b="1" i="1" u="sng" dirty="0"/>
              <a:t>Response</a:t>
            </a:r>
          </a:p>
          <a:p>
            <a:r>
              <a:rPr lang="en-US" sz="2400" dirty="0"/>
              <a:t>After giving the patient listening time ask them where the tone is heard: is it in both ears / centrally / in the head or towards the left or right.</a:t>
            </a:r>
          </a:p>
          <a:p>
            <a:endParaRPr lang="en-US" sz="2400" dirty="0"/>
          </a:p>
          <a:p>
            <a:r>
              <a:rPr lang="en-US" sz="2400" dirty="0"/>
              <a:t> Children may choose to point to the ear rather than giving a verbal response.</a:t>
            </a:r>
            <a:endParaRPr lang="en-IN" sz="2400" b="1" i="1" u="sng" dirty="0"/>
          </a:p>
        </p:txBody>
      </p:sp>
    </p:spTree>
    <p:extLst>
      <p:ext uri="{BB962C8B-B14F-4D97-AF65-F5344CB8AC3E}">
        <p14:creationId xmlns:p14="http://schemas.microsoft.com/office/powerpoint/2010/main" val="284131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48EB1-FDC0-4009-AC1A-171E300C7777}"/>
              </a:ext>
            </a:extLst>
          </p:cNvPr>
          <p:cNvSpPr>
            <a:spLocks noGrp="1"/>
          </p:cNvSpPr>
          <p:nvPr>
            <p:ph type="title"/>
          </p:nvPr>
        </p:nvSpPr>
        <p:spPr/>
        <p:txBody>
          <a:bodyPr/>
          <a:lstStyle/>
          <a:p>
            <a:pPr algn="ctr"/>
            <a:r>
              <a:rPr lang="en-IN" dirty="0"/>
              <a:t>CONT…</a:t>
            </a:r>
          </a:p>
        </p:txBody>
      </p:sp>
      <p:sp>
        <p:nvSpPr>
          <p:cNvPr id="3" name="Content Placeholder 2">
            <a:extLst>
              <a:ext uri="{FF2B5EF4-FFF2-40B4-BE49-F238E27FC236}">
                <a16:creationId xmlns:a16="http://schemas.microsoft.com/office/drawing/2014/main" xmlns="" id="{2D341407-BBE8-4B30-8B58-D8F879736FC6}"/>
              </a:ext>
            </a:extLst>
          </p:cNvPr>
          <p:cNvSpPr>
            <a:spLocks noGrp="1"/>
          </p:cNvSpPr>
          <p:nvPr>
            <p:ph idx="1"/>
          </p:nvPr>
        </p:nvSpPr>
        <p:spPr>
          <a:xfrm>
            <a:off x="1371600" y="1351722"/>
            <a:ext cx="9601200" cy="5068956"/>
          </a:xfrm>
        </p:spPr>
        <p:txBody>
          <a:bodyPr>
            <a:normAutofit/>
          </a:bodyPr>
          <a:lstStyle/>
          <a:p>
            <a:r>
              <a:rPr lang="en-IN" sz="2800" b="1" i="1" u="sng" dirty="0"/>
              <a:t>Interpretation</a:t>
            </a:r>
          </a:p>
          <a:p>
            <a:r>
              <a:rPr lang="en-US" sz="2400" dirty="0"/>
              <a:t>1. With symmetrical hearing or a symmetrical hearing loss the sound should be central.</a:t>
            </a:r>
          </a:p>
          <a:p>
            <a:endParaRPr lang="en-US" sz="2400" dirty="0"/>
          </a:p>
          <a:p>
            <a:r>
              <a:rPr lang="en-US" sz="2400" dirty="0"/>
              <a:t> 2. With an asymmetrical sensorineural loss the sound should be heard in the better ear.</a:t>
            </a:r>
          </a:p>
          <a:p>
            <a:endParaRPr lang="en-US" sz="2400" dirty="0"/>
          </a:p>
          <a:p>
            <a:r>
              <a:rPr lang="en-US" sz="2400" dirty="0"/>
              <a:t> 3. With an asymmetrical conductive hearing loss the sound should be heard in the poorer ear.</a:t>
            </a:r>
          </a:p>
          <a:p>
            <a:endParaRPr lang="en-US" sz="2200" dirty="0"/>
          </a:p>
        </p:txBody>
      </p:sp>
    </p:spTree>
    <p:extLst>
      <p:ext uri="{BB962C8B-B14F-4D97-AF65-F5344CB8AC3E}">
        <p14:creationId xmlns:p14="http://schemas.microsoft.com/office/powerpoint/2010/main" val="387852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1BACF-320D-43A5-A94D-CF6DC954182A}"/>
              </a:ext>
            </a:extLst>
          </p:cNvPr>
          <p:cNvSpPr>
            <a:spLocks noGrp="1"/>
          </p:cNvSpPr>
          <p:nvPr>
            <p:ph type="title"/>
          </p:nvPr>
        </p:nvSpPr>
        <p:spPr>
          <a:xfrm>
            <a:off x="1371600" y="685800"/>
            <a:ext cx="9601200" cy="1143000"/>
          </a:xfrm>
        </p:spPr>
        <p:txBody>
          <a:bodyPr/>
          <a:lstStyle/>
          <a:p>
            <a:pPr algn="ctr"/>
            <a:r>
              <a:rPr lang="en-IN" dirty="0"/>
              <a:t>CONT…</a:t>
            </a:r>
          </a:p>
        </p:txBody>
      </p:sp>
      <p:sp>
        <p:nvSpPr>
          <p:cNvPr id="3" name="Content Placeholder 2">
            <a:extLst>
              <a:ext uri="{FF2B5EF4-FFF2-40B4-BE49-F238E27FC236}">
                <a16:creationId xmlns:a16="http://schemas.microsoft.com/office/drawing/2014/main" xmlns="" id="{F20D8CDC-4F1F-4C95-A0F4-B49BC9996666}"/>
              </a:ext>
            </a:extLst>
          </p:cNvPr>
          <p:cNvSpPr>
            <a:spLocks noGrp="1"/>
          </p:cNvSpPr>
          <p:nvPr>
            <p:ph idx="1"/>
          </p:nvPr>
        </p:nvSpPr>
        <p:spPr>
          <a:xfrm>
            <a:off x="1371600" y="1381539"/>
            <a:ext cx="9601200" cy="4969565"/>
          </a:xfrm>
        </p:spPr>
        <p:txBody>
          <a:bodyPr/>
          <a:lstStyle/>
          <a:p>
            <a:r>
              <a:rPr lang="en-US" sz="2400" dirty="0"/>
              <a:t>The Weber test can determine a difference of 5 decibels between each ear in terms of bone conduction thresholds at the frequency being tested. </a:t>
            </a:r>
          </a:p>
          <a:p>
            <a:endParaRPr lang="en-US" sz="2400" dirty="0"/>
          </a:p>
          <a:p>
            <a:r>
              <a:rPr lang="en-US" sz="2400" dirty="0"/>
              <a:t>This test can be complicated by the presence of a unilateral or asymmetrical conductive hearing loss, where the tone can be heard on the conductive side or the side with the greater conductive loss. Interpretation of the Weber test in isolation can be prone to error.</a:t>
            </a:r>
            <a:endParaRPr lang="en-IN" sz="2400" b="1" i="1" u="sng" dirty="0"/>
          </a:p>
          <a:p>
            <a:endParaRPr lang="en-IN" dirty="0"/>
          </a:p>
        </p:txBody>
      </p:sp>
    </p:spTree>
    <p:extLst>
      <p:ext uri="{BB962C8B-B14F-4D97-AF65-F5344CB8AC3E}">
        <p14:creationId xmlns:p14="http://schemas.microsoft.com/office/powerpoint/2010/main" val="2729600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1BC24-965A-4306-8A84-8BB5634CC264}"/>
              </a:ext>
            </a:extLst>
          </p:cNvPr>
          <p:cNvSpPr>
            <a:spLocks noGrp="1"/>
          </p:cNvSpPr>
          <p:nvPr>
            <p:ph type="title"/>
          </p:nvPr>
        </p:nvSpPr>
        <p:spPr>
          <a:xfrm>
            <a:off x="1371600" y="377688"/>
            <a:ext cx="9601200" cy="805069"/>
          </a:xfrm>
        </p:spPr>
        <p:txBody>
          <a:bodyPr/>
          <a:lstStyle/>
          <a:p>
            <a:pPr algn="ctr"/>
            <a:r>
              <a:rPr lang="en-IN" dirty="0"/>
              <a:t>BING TEST</a:t>
            </a:r>
          </a:p>
        </p:txBody>
      </p:sp>
      <p:sp>
        <p:nvSpPr>
          <p:cNvPr id="3" name="Content Placeholder 2">
            <a:extLst>
              <a:ext uri="{FF2B5EF4-FFF2-40B4-BE49-F238E27FC236}">
                <a16:creationId xmlns:a16="http://schemas.microsoft.com/office/drawing/2014/main" xmlns="" id="{97D30BEC-C6B8-42CE-B9CD-7E9DD602BEA8}"/>
              </a:ext>
            </a:extLst>
          </p:cNvPr>
          <p:cNvSpPr>
            <a:spLocks noGrp="1"/>
          </p:cNvSpPr>
          <p:nvPr>
            <p:ph idx="1"/>
          </p:nvPr>
        </p:nvSpPr>
        <p:spPr>
          <a:xfrm>
            <a:off x="1371600" y="1043609"/>
            <a:ext cx="9601200" cy="5665304"/>
          </a:xfrm>
        </p:spPr>
        <p:txBody>
          <a:bodyPr>
            <a:normAutofit/>
          </a:bodyPr>
          <a:lstStyle/>
          <a:p>
            <a:r>
              <a:rPr lang="en-US" sz="2400" dirty="0"/>
              <a:t>For some time it has been known that when persons with normal hearing close off the opening into the ear canal, the loudness of a tone presented by bone conduction increases. </a:t>
            </a:r>
            <a:endParaRPr lang="en-US" sz="2400" b="1" i="1" dirty="0"/>
          </a:p>
          <a:p>
            <a:endParaRPr lang="en-US" sz="2400" dirty="0"/>
          </a:p>
          <a:p>
            <a:r>
              <a:rPr lang="en-US" sz="2400" dirty="0"/>
              <a:t>This phenomenon has been called </a:t>
            </a:r>
            <a:r>
              <a:rPr lang="en-US" sz="2400" b="1" i="1" dirty="0">
                <a:highlight>
                  <a:srgbClr val="FFFF00"/>
                </a:highlight>
              </a:rPr>
              <a:t>the occlusion effect</a:t>
            </a:r>
            <a:r>
              <a:rPr lang="en-US" sz="2400" b="1" i="1" dirty="0"/>
              <a:t>. </a:t>
            </a:r>
            <a:r>
              <a:rPr lang="en-US" sz="2400" dirty="0"/>
              <a:t>This is the premise of the</a:t>
            </a:r>
            <a:r>
              <a:rPr lang="en-US" sz="2400" b="1" i="1" dirty="0"/>
              <a:t> Bing test.</a:t>
            </a:r>
            <a:endParaRPr lang="en-IN" sz="2400" b="1" i="1" dirty="0"/>
          </a:p>
        </p:txBody>
      </p:sp>
      <p:pic>
        <p:nvPicPr>
          <p:cNvPr id="10" name="Picture 9">
            <a:extLst>
              <a:ext uri="{FF2B5EF4-FFF2-40B4-BE49-F238E27FC236}">
                <a16:creationId xmlns:a16="http://schemas.microsoft.com/office/drawing/2014/main" xmlns="" id="{F50C1422-A812-4CDA-A7FC-30BC5AE042D0}"/>
              </a:ext>
            </a:extLst>
          </p:cNvPr>
          <p:cNvPicPr>
            <a:picLocks noChangeAspect="1"/>
          </p:cNvPicPr>
          <p:nvPr/>
        </p:nvPicPr>
        <p:blipFill>
          <a:blip r:embed="rId2"/>
          <a:stretch>
            <a:fillRect/>
          </a:stretch>
        </p:blipFill>
        <p:spPr>
          <a:xfrm>
            <a:off x="3468811" y="3568147"/>
            <a:ext cx="5406777" cy="3140766"/>
          </a:xfrm>
          <a:prstGeom prst="rect">
            <a:avLst/>
          </a:prstGeom>
        </p:spPr>
      </p:pic>
    </p:spTree>
    <p:extLst>
      <p:ext uri="{BB962C8B-B14F-4D97-AF65-F5344CB8AC3E}">
        <p14:creationId xmlns:p14="http://schemas.microsoft.com/office/powerpoint/2010/main" val="3336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25E717-D837-4E24-83D5-CAFD7B48671C}"/>
              </a:ext>
            </a:extLst>
          </p:cNvPr>
          <p:cNvSpPr>
            <a:spLocks noGrp="1"/>
          </p:cNvSpPr>
          <p:nvPr>
            <p:ph type="title"/>
          </p:nvPr>
        </p:nvSpPr>
        <p:spPr>
          <a:xfrm>
            <a:off x="1371600" y="685800"/>
            <a:ext cx="9601200" cy="884583"/>
          </a:xfrm>
        </p:spPr>
        <p:txBody>
          <a:bodyPr/>
          <a:lstStyle/>
          <a:p>
            <a:pPr algn="ctr"/>
            <a:r>
              <a:rPr lang="en-IN" dirty="0"/>
              <a:t>PROCEDURE AND INTERPRETATION</a:t>
            </a:r>
          </a:p>
        </p:txBody>
      </p:sp>
      <p:sp>
        <p:nvSpPr>
          <p:cNvPr id="3" name="Content Placeholder 2">
            <a:extLst>
              <a:ext uri="{FF2B5EF4-FFF2-40B4-BE49-F238E27FC236}">
                <a16:creationId xmlns:a16="http://schemas.microsoft.com/office/drawing/2014/main" xmlns="" id="{B1E0C6F9-CFE1-4807-A793-461C63D060B6}"/>
              </a:ext>
            </a:extLst>
          </p:cNvPr>
          <p:cNvSpPr>
            <a:spLocks noGrp="1"/>
          </p:cNvSpPr>
          <p:nvPr>
            <p:ph idx="1"/>
          </p:nvPr>
        </p:nvSpPr>
        <p:spPr>
          <a:xfrm>
            <a:off x="1371600" y="1361661"/>
            <a:ext cx="9601200" cy="5277678"/>
          </a:xfrm>
        </p:spPr>
        <p:txBody>
          <a:bodyPr>
            <a:normAutofit/>
          </a:bodyPr>
          <a:lstStyle/>
          <a:p>
            <a:r>
              <a:rPr lang="en-IN" sz="2800" b="1" i="1" u="sng" dirty="0"/>
              <a:t>Procedure</a:t>
            </a:r>
          </a:p>
          <a:p>
            <a:r>
              <a:rPr lang="en-US" sz="2400" dirty="0"/>
              <a:t>The tuning fork handle is held to the mastoid process behind the ear while the examiner alternately closes and opens the ear canal with a finger.</a:t>
            </a:r>
          </a:p>
          <a:p>
            <a:endParaRPr lang="en-US" sz="2400" dirty="0"/>
          </a:p>
          <a:p>
            <a:r>
              <a:rPr lang="en-US" sz="2800" b="1" i="1" u="sng" dirty="0"/>
              <a:t>Response</a:t>
            </a:r>
          </a:p>
          <a:p>
            <a:r>
              <a:rPr lang="en-IN" sz="2400" dirty="0"/>
              <a:t>The patient is suppose to answer verbally, if the sound given is increased and softer, or there is no change in the loudness of the sound.</a:t>
            </a:r>
          </a:p>
          <a:p>
            <a:endParaRPr lang="en-IN" sz="2800" b="1" i="1" u="sng" dirty="0"/>
          </a:p>
          <a:p>
            <a:endParaRPr lang="en-IN" sz="2800" b="1" i="1" u="sng" dirty="0"/>
          </a:p>
          <a:p>
            <a:pPr marL="0" indent="0">
              <a:buNone/>
            </a:pPr>
            <a:endParaRPr lang="en-IN" sz="2800" b="1" i="1" u="sng" dirty="0"/>
          </a:p>
        </p:txBody>
      </p:sp>
    </p:spTree>
    <p:extLst>
      <p:ext uri="{BB962C8B-B14F-4D97-AF65-F5344CB8AC3E}">
        <p14:creationId xmlns:p14="http://schemas.microsoft.com/office/powerpoint/2010/main" val="118296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C3BBE3-BADC-415D-B64E-21423E7E8A58}"/>
              </a:ext>
            </a:extLst>
          </p:cNvPr>
          <p:cNvSpPr>
            <a:spLocks noGrp="1"/>
          </p:cNvSpPr>
          <p:nvPr>
            <p:ph type="title"/>
          </p:nvPr>
        </p:nvSpPr>
        <p:spPr/>
        <p:txBody>
          <a:bodyPr/>
          <a:lstStyle/>
          <a:p>
            <a:pPr algn="ctr"/>
            <a:r>
              <a:rPr lang="en-IN" dirty="0"/>
              <a:t>TUNING FORK</a:t>
            </a:r>
          </a:p>
        </p:txBody>
      </p:sp>
      <p:sp>
        <p:nvSpPr>
          <p:cNvPr id="3" name="Content Placeholder 2">
            <a:extLst>
              <a:ext uri="{FF2B5EF4-FFF2-40B4-BE49-F238E27FC236}">
                <a16:creationId xmlns:a16="http://schemas.microsoft.com/office/drawing/2014/main" xmlns="" id="{4499272B-B666-4FF5-A954-A58542ED5475}"/>
              </a:ext>
            </a:extLst>
          </p:cNvPr>
          <p:cNvSpPr>
            <a:spLocks noGrp="1"/>
          </p:cNvSpPr>
          <p:nvPr>
            <p:ph idx="1"/>
          </p:nvPr>
        </p:nvSpPr>
        <p:spPr>
          <a:xfrm>
            <a:off x="1371600" y="2285999"/>
            <a:ext cx="9601200" cy="4144617"/>
          </a:xfrm>
        </p:spPr>
        <p:txBody>
          <a:bodyPr>
            <a:normAutofit/>
          </a:bodyPr>
          <a:lstStyle/>
          <a:p>
            <a:r>
              <a:rPr lang="en-IN" sz="2400" dirty="0"/>
              <a:t>Tuning fork is a small metal instrument consisting of a stem, two prongs and one foot piece that produces a constant pitch when held against a firm surface.</a:t>
            </a:r>
          </a:p>
          <a:p>
            <a:endParaRPr lang="en-US" sz="2400" dirty="0"/>
          </a:p>
          <a:p>
            <a:r>
              <a:rPr lang="en-US" sz="2400" dirty="0"/>
              <a:t>The preferred tuning fork, by Audiologists, is a 512Hz tuning fork. At this frequency the tone does not fade too quickly, producing limited overtones and is not vibrotactile in comparison to the 256Hz and 1024 Hz tuning forks.</a:t>
            </a:r>
            <a:endParaRPr lang="en-IN" sz="2400" dirty="0"/>
          </a:p>
        </p:txBody>
      </p:sp>
    </p:spTree>
    <p:extLst>
      <p:ext uri="{BB962C8B-B14F-4D97-AF65-F5344CB8AC3E}">
        <p14:creationId xmlns:p14="http://schemas.microsoft.com/office/powerpoint/2010/main" val="179262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552E6-8BAD-446C-8E87-F43C5B3826B5}"/>
              </a:ext>
            </a:extLst>
          </p:cNvPr>
          <p:cNvSpPr>
            <a:spLocks noGrp="1"/>
          </p:cNvSpPr>
          <p:nvPr>
            <p:ph type="title"/>
          </p:nvPr>
        </p:nvSpPr>
        <p:spPr>
          <a:xfrm>
            <a:off x="1371600" y="685800"/>
            <a:ext cx="9601200" cy="685800"/>
          </a:xfrm>
        </p:spPr>
        <p:txBody>
          <a:bodyPr>
            <a:normAutofit fontScale="90000"/>
          </a:bodyPr>
          <a:lstStyle/>
          <a:p>
            <a:pPr algn="ctr"/>
            <a:r>
              <a:rPr lang="en-IN" dirty="0"/>
              <a:t>CONT…</a:t>
            </a:r>
          </a:p>
        </p:txBody>
      </p:sp>
      <p:sp>
        <p:nvSpPr>
          <p:cNvPr id="3" name="Content Placeholder 2">
            <a:extLst>
              <a:ext uri="{FF2B5EF4-FFF2-40B4-BE49-F238E27FC236}">
                <a16:creationId xmlns:a16="http://schemas.microsoft.com/office/drawing/2014/main" xmlns="" id="{A85A4838-F18D-4441-87C1-A36E3176B86F}"/>
              </a:ext>
            </a:extLst>
          </p:cNvPr>
          <p:cNvSpPr>
            <a:spLocks noGrp="1"/>
          </p:cNvSpPr>
          <p:nvPr>
            <p:ph idx="1"/>
          </p:nvPr>
        </p:nvSpPr>
        <p:spPr>
          <a:xfrm>
            <a:off x="1371600" y="1371600"/>
            <a:ext cx="9601200" cy="4909930"/>
          </a:xfrm>
        </p:spPr>
        <p:txBody>
          <a:bodyPr>
            <a:normAutofit/>
          </a:bodyPr>
          <a:lstStyle/>
          <a:p>
            <a:r>
              <a:rPr lang="en-IN" sz="2800" b="1" i="1" u="sng" dirty="0"/>
              <a:t>Interpretation</a:t>
            </a:r>
          </a:p>
          <a:p>
            <a:r>
              <a:rPr lang="en-IN" sz="2400" dirty="0"/>
              <a:t>Normal hearing or a patient with sensorineural hearing loss, would hear the sound getting louder and softer (Positive Bing).</a:t>
            </a:r>
          </a:p>
          <a:p>
            <a:endParaRPr lang="en-IN" sz="2400" dirty="0"/>
          </a:p>
          <a:p>
            <a:r>
              <a:rPr lang="en-IN" sz="2400" dirty="0"/>
              <a:t>A patient with conductive hearing loss, would not notice any changes in the given sound, and would hear the same loudness (Negative Bing).</a:t>
            </a:r>
          </a:p>
        </p:txBody>
      </p:sp>
    </p:spTree>
    <p:extLst>
      <p:ext uri="{BB962C8B-B14F-4D97-AF65-F5344CB8AC3E}">
        <p14:creationId xmlns:p14="http://schemas.microsoft.com/office/powerpoint/2010/main" val="3639602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E43D2-320B-4B61-91C8-36FBCB38B84A}"/>
              </a:ext>
            </a:extLst>
          </p:cNvPr>
          <p:cNvSpPr>
            <a:spLocks noGrp="1"/>
          </p:cNvSpPr>
          <p:nvPr>
            <p:ph type="title"/>
          </p:nvPr>
        </p:nvSpPr>
        <p:spPr>
          <a:xfrm>
            <a:off x="1371600" y="685800"/>
            <a:ext cx="9601200" cy="304800"/>
          </a:xfrm>
        </p:spPr>
        <p:txBody>
          <a:bodyPr>
            <a:normAutofit fontScale="90000"/>
          </a:bodyPr>
          <a:lstStyle/>
          <a:p>
            <a:endParaRPr lang="en-IN" dirty="0"/>
          </a:p>
        </p:txBody>
      </p:sp>
      <p:pic>
        <p:nvPicPr>
          <p:cNvPr id="5" name="Content Placeholder 4">
            <a:extLst>
              <a:ext uri="{FF2B5EF4-FFF2-40B4-BE49-F238E27FC236}">
                <a16:creationId xmlns:a16="http://schemas.microsoft.com/office/drawing/2014/main" xmlns="" id="{6AB7ECCA-91B1-4157-B495-16DF8637FC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2087" y="248478"/>
            <a:ext cx="10306878" cy="6490252"/>
          </a:xfrm>
        </p:spPr>
      </p:pic>
    </p:spTree>
    <p:extLst>
      <p:ext uri="{BB962C8B-B14F-4D97-AF65-F5344CB8AC3E}">
        <p14:creationId xmlns:p14="http://schemas.microsoft.com/office/powerpoint/2010/main" val="404816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35F9CF-E7C6-4EE5-865D-DEFB641A835D}"/>
              </a:ext>
            </a:extLst>
          </p:cNvPr>
          <p:cNvSpPr>
            <a:spLocks noGrp="1"/>
          </p:cNvSpPr>
          <p:nvPr>
            <p:ph type="title"/>
          </p:nvPr>
        </p:nvSpPr>
        <p:spPr/>
        <p:txBody>
          <a:bodyPr/>
          <a:lstStyle/>
          <a:p>
            <a:pPr algn="ctr"/>
            <a:r>
              <a:rPr lang="en-IN" dirty="0"/>
              <a:t>TUNING FORK</a:t>
            </a:r>
          </a:p>
        </p:txBody>
      </p:sp>
      <p:pic>
        <p:nvPicPr>
          <p:cNvPr id="5" name="Content Placeholder 4">
            <a:extLst>
              <a:ext uri="{FF2B5EF4-FFF2-40B4-BE49-F238E27FC236}">
                <a16:creationId xmlns:a16="http://schemas.microsoft.com/office/drawing/2014/main" xmlns="" id="{F37A3931-B213-49ED-9DA9-0D24E4F10190}"/>
              </a:ext>
            </a:extLst>
          </p:cNvPr>
          <p:cNvPicPr>
            <a:picLocks noGrp="1" noChangeAspect="1"/>
          </p:cNvPicPr>
          <p:nvPr>
            <p:ph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021495" y="1351722"/>
            <a:ext cx="6390861" cy="5257799"/>
          </a:xfrm>
          <a:prstGeom prst="rect">
            <a:avLst/>
          </a:prstGeom>
          <a:ln>
            <a:noFill/>
          </a:ln>
          <a:effectLst>
            <a:softEdge rad="112500"/>
          </a:effectLst>
        </p:spPr>
      </p:pic>
    </p:spTree>
    <p:extLst>
      <p:ext uri="{BB962C8B-B14F-4D97-AF65-F5344CB8AC3E}">
        <p14:creationId xmlns:p14="http://schemas.microsoft.com/office/powerpoint/2010/main" val="408364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DC6A6-CEA8-4577-91D8-A15EA0347B71}"/>
              </a:ext>
            </a:extLst>
          </p:cNvPr>
          <p:cNvSpPr>
            <a:spLocks noGrp="1"/>
          </p:cNvSpPr>
          <p:nvPr>
            <p:ph type="title"/>
          </p:nvPr>
        </p:nvSpPr>
        <p:spPr/>
        <p:txBody>
          <a:bodyPr/>
          <a:lstStyle/>
          <a:p>
            <a:pPr algn="ctr"/>
            <a:r>
              <a:rPr lang="en-IN" dirty="0"/>
              <a:t>TYPES OF TUNING FORK TESTS</a:t>
            </a:r>
          </a:p>
        </p:txBody>
      </p:sp>
      <p:graphicFrame>
        <p:nvGraphicFramePr>
          <p:cNvPr id="4" name="Content Placeholder 3">
            <a:extLst>
              <a:ext uri="{FF2B5EF4-FFF2-40B4-BE49-F238E27FC236}">
                <a16:creationId xmlns:a16="http://schemas.microsoft.com/office/drawing/2014/main" xmlns="" id="{085DD0E6-B124-4FED-BEB6-BDC4C5C0E097}"/>
              </a:ext>
            </a:extLst>
          </p:cNvPr>
          <p:cNvGraphicFramePr>
            <a:graphicFrameLocks noGrp="1"/>
          </p:cNvGraphicFramePr>
          <p:nvPr>
            <p:ph idx="1"/>
            <p:extLst>
              <p:ext uri="{D42A27DB-BD31-4B8C-83A1-F6EECF244321}">
                <p14:modId xmlns:p14="http://schemas.microsoft.com/office/powerpoint/2010/main" val="2204876334"/>
              </p:ext>
            </p:extLst>
          </p:nvPr>
        </p:nvGraphicFramePr>
        <p:xfrm>
          <a:off x="1371600" y="1574800"/>
          <a:ext cx="10353040" cy="513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639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0585C-B580-4708-B75C-044B26CF42F7}"/>
              </a:ext>
            </a:extLst>
          </p:cNvPr>
          <p:cNvSpPr>
            <a:spLocks noGrp="1"/>
          </p:cNvSpPr>
          <p:nvPr>
            <p:ph type="title"/>
          </p:nvPr>
        </p:nvSpPr>
        <p:spPr/>
        <p:txBody>
          <a:bodyPr/>
          <a:lstStyle/>
          <a:p>
            <a:pPr algn="ctr"/>
            <a:r>
              <a:rPr lang="en-IN" dirty="0"/>
              <a:t>SCHWABACH TEST</a:t>
            </a:r>
          </a:p>
        </p:txBody>
      </p:sp>
      <p:sp>
        <p:nvSpPr>
          <p:cNvPr id="3" name="Content Placeholder 2">
            <a:extLst>
              <a:ext uri="{FF2B5EF4-FFF2-40B4-BE49-F238E27FC236}">
                <a16:creationId xmlns:a16="http://schemas.microsoft.com/office/drawing/2014/main" xmlns="" id="{59D225C3-7E0E-49F9-8757-747C175A413E}"/>
              </a:ext>
            </a:extLst>
          </p:cNvPr>
          <p:cNvSpPr>
            <a:spLocks noGrp="1"/>
          </p:cNvSpPr>
          <p:nvPr>
            <p:ph idx="1"/>
          </p:nvPr>
        </p:nvSpPr>
        <p:spPr>
          <a:xfrm>
            <a:off x="1371600" y="1441174"/>
            <a:ext cx="9601200" cy="5237922"/>
          </a:xfrm>
        </p:spPr>
        <p:txBody>
          <a:bodyPr>
            <a:normAutofit/>
          </a:bodyPr>
          <a:lstStyle/>
          <a:p>
            <a:r>
              <a:rPr lang="en-US" sz="2400" dirty="0"/>
              <a:t>In Schwabach's Test for hearing, the </a:t>
            </a:r>
            <a:r>
              <a:rPr lang="en-US" sz="2400" dirty="0">
                <a:highlight>
                  <a:srgbClr val="FFFF00"/>
                </a:highlight>
              </a:rPr>
              <a:t>patient's bone conduction is compared with that of the examiner</a:t>
            </a:r>
            <a:r>
              <a:rPr lang="en-US" sz="2400" dirty="0"/>
              <a:t> (presuming that the examiner's hearing is normal)</a:t>
            </a:r>
          </a:p>
          <a:p>
            <a:endParaRPr lang="en-US" sz="2400" dirty="0"/>
          </a:p>
          <a:p>
            <a:endParaRPr lang="en-IN" sz="2400" dirty="0"/>
          </a:p>
        </p:txBody>
      </p:sp>
      <p:pic>
        <p:nvPicPr>
          <p:cNvPr id="5" name="Picture 4">
            <a:extLst>
              <a:ext uri="{FF2B5EF4-FFF2-40B4-BE49-F238E27FC236}">
                <a16:creationId xmlns:a16="http://schemas.microsoft.com/office/drawing/2014/main" xmlns="" id="{F3CB5AF5-237A-44B9-B163-5F85067BE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187" y="2609022"/>
            <a:ext cx="6636026" cy="4154557"/>
          </a:xfrm>
          <a:prstGeom prst="rect">
            <a:avLst/>
          </a:prstGeom>
        </p:spPr>
      </p:pic>
    </p:spTree>
    <p:extLst>
      <p:ext uri="{BB962C8B-B14F-4D97-AF65-F5344CB8AC3E}">
        <p14:creationId xmlns:p14="http://schemas.microsoft.com/office/powerpoint/2010/main" val="195143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4F935-3982-42A6-9739-BB3F6E0223D0}"/>
              </a:ext>
            </a:extLst>
          </p:cNvPr>
          <p:cNvSpPr>
            <a:spLocks noGrp="1"/>
          </p:cNvSpPr>
          <p:nvPr>
            <p:ph type="title"/>
          </p:nvPr>
        </p:nvSpPr>
        <p:spPr/>
        <p:txBody>
          <a:bodyPr/>
          <a:lstStyle/>
          <a:p>
            <a:pPr algn="ctr"/>
            <a:r>
              <a:rPr lang="en-IN" dirty="0"/>
              <a:t>PROCEDURE AND INTERPRETATION</a:t>
            </a:r>
          </a:p>
        </p:txBody>
      </p:sp>
      <p:sp>
        <p:nvSpPr>
          <p:cNvPr id="3" name="Content Placeholder 2">
            <a:extLst>
              <a:ext uri="{FF2B5EF4-FFF2-40B4-BE49-F238E27FC236}">
                <a16:creationId xmlns:a16="http://schemas.microsoft.com/office/drawing/2014/main" xmlns="" id="{75D8D56F-4F64-4A37-9144-1472374B7AE1}"/>
              </a:ext>
            </a:extLst>
          </p:cNvPr>
          <p:cNvSpPr>
            <a:spLocks noGrp="1"/>
          </p:cNvSpPr>
          <p:nvPr>
            <p:ph idx="1"/>
          </p:nvPr>
        </p:nvSpPr>
        <p:spPr/>
        <p:txBody>
          <a:bodyPr>
            <a:normAutofit/>
          </a:bodyPr>
          <a:lstStyle/>
          <a:p>
            <a:r>
              <a:rPr lang="en-US" sz="2800" b="1" i="1" u="sng" dirty="0"/>
              <a:t>Procedure</a:t>
            </a:r>
            <a:r>
              <a:rPr lang="en-US" sz="2400" dirty="0"/>
              <a:t/>
            </a:r>
            <a:br>
              <a:rPr lang="en-US" sz="2400" dirty="0"/>
            </a:br>
            <a:r>
              <a:rPr lang="en-US" sz="2400" dirty="0"/>
              <a:t/>
            </a:r>
            <a:br>
              <a:rPr lang="en-US" sz="2400" dirty="0"/>
            </a:br>
            <a:r>
              <a:rPr lang="en-US" sz="2400" dirty="0"/>
              <a:t>A vibrating tuning fork is placed on the mastoid process of the patient. Once the patient signals that he/she can no longer hear the sound (i.e., the sound fades completely), the examiner places the tuning fork on his/her mastoid process and repeats the same.</a:t>
            </a:r>
          </a:p>
          <a:p>
            <a:endParaRPr lang="en-IN" sz="2400" dirty="0"/>
          </a:p>
        </p:txBody>
      </p:sp>
    </p:spTree>
    <p:extLst>
      <p:ext uri="{BB962C8B-B14F-4D97-AF65-F5344CB8AC3E}">
        <p14:creationId xmlns:p14="http://schemas.microsoft.com/office/powerpoint/2010/main" val="250643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F2C563-5FE1-4B9B-BCE6-A9504567CE09}"/>
              </a:ext>
            </a:extLst>
          </p:cNvPr>
          <p:cNvSpPr>
            <a:spLocks noGrp="1"/>
          </p:cNvSpPr>
          <p:nvPr>
            <p:ph type="title"/>
          </p:nvPr>
        </p:nvSpPr>
        <p:spPr/>
        <p:txBody>
          <a:bodyPr/>
          <a:lstStyle/>
          <a:p>
            <a:pPr algn="ctr"/>
            <a:r>
              <a:rPr lang="en-IN" dirty="0"/>
              <a:t>CONT..</a:t>
            </a:r>
          </a:p>
        </p:txBody>
      </p:sp>
      <p:sp>
        <p:nvSpPr>
          <p:cNvPr id="3" name="Content Placeholder 2">
            <a:extLst>
              <a:ext uri="{FF2B5EF4-FFF2-40B4-BE49-F238E27FC236}">
                <a16:creationId xmlns:a16="http://schemas.microsoft.com/office/drawing/2014/main" xmlns="" id="{65CB5A66-B5DA-4FBC-B22A-A152ABE3596C}"/>
              </a:ext>
            </a:extLst>
          </p:cNvPr>
          <p:cNvSpPr>
            <a:spLocks noGrp="1"/>
          </p:cNvSpPr>
          <p:nvPr>
            <p:ph idx="1"/>
          </p:nvPr>
        </p:nvSpPr>
        <p:spPr>
          <a:xfrm>
            <a:off x="1371600" y="1500808"/>
            <a:ext cx="9601200" cy="5059017"/>
          </a:xfrm>
        </p:spPr>
        <p:txBody>
          <a:bodyPr>
            <a:normAutofit lnSpcReduction="10000"/>
          </a:bodyPr>
          <a:lstStyle/>
          <a:p>
            <a:r>
              <a:rPr lang="en-US" sz="2800" b="1" i="1" u="sng" dirty="0"/>
              <a:t>Interpretation</a:t>
            </a:r>
            <a:r>
              <a:rPr lang="en-US" dirty="0"/>
              <a:t/>
            </a:r>
            <a:br>
              <a:rPr lang="en-US" dirty="0"/>
            </a:br>
            <a:r>
              <a:rPr lang="en-US" dirty="0"/>
              <a:t/>
            </a:r>
            <a:br>
              <a:rPr lang="en-US" dirty="0"/>
            </a:br>
            <a:r>
              <a:rPr lang="en-US" sz="2400" dirty="0"/>
              <a:t>a) </a:t>
            </a:r>
            <a:r>
              <a:rPr lang="en-US" sz="2400" u="sng" dirty="0"/>
              <a:t>Normal Schwabach </a:t>
            </a:r>
            <a:r>
              <a:rPr lang="en-US" sz="2400" dirty="0"/>
              <a:t>- If the examiner and patient hears the sound equally well, then the patient's hearing is normal.</a:t>
            </a:r>
            <a:br>
              <a:rPr lang="en-US" sz="2400" dirty="0"/>
            </a:br>
            <a:endParaRPr lang="en-US" sz="2400" dirty="0"/>
          </a:p>
          <a:p>
            <a:r>
              <a:rPr lang="en-US" sz="2400" dirty="0"/>
              <a:t>b) </a:t>
            </a:r>
            <a:r>
              <a:rPr lang="en-US" sz="2400" u="sng" dirty="0"/>
              <a:t>Prolonged Schwabach </a:t>
            </a:r>
            <a:r>
              <a:rPr lang="en-US" sz="2400" dirty="0"/>
              <a:t>- If the bone conduction of the patient is better than the examiner (i.e., patient can hear the sound for a longer period due to the absence of masking effect of environmental noise), patient is suffering from conductive deafness.</a:t>
            </a:r>
            <a:br>
              <a:rPr lang="en-US" sz="2400" dirty="0"/>
            </a:br>
            <a:endParaRPr lang="en-US" sz="2400" dirty="0"/>
          </a:p>
          <a:p>
            <a:r>
              <a:rPr lang="en-US" sz="2400" dirty="0"/>
              <a:t>c) </a:t>
            </a:r>
            <a:r>
              <a:rPr lang="en-US" sz="2400" u="sng" dirty="0"/>
              <a:t>Diminished Schwabach </a:t>
            </a:r>
            <a:r>
              <a:rPr lang="en-US" sz="2400" dirty="0"/>
              <a:t>- If the bone conduction of the patient is worse compared to the examiner (</a:t>
            </a:r>
            <a:r>
              <a:rPr lang="en-US" sz="2400" dirty="0" err="1"/>
              <a:t>ie</a:t>
            </a:r>
            <a:r>
              <a:rPr lang="en-US" sz="2400" dirty="0"/>
              <a:t>, patient stops hearing the sound sooner than the examiner), patient is suffering from sensorineural deafness.</a:t>
            </a:r>
            <a:endParaRPr lang="en-IN" sz="2400" dirty="0"/>
          </a:p>
        </p:txBody>
      </p:sp>
    </p:spTree>
    <p:extLst>
      <p:ext uri="{BB962C8B-B14F-4D97-AF65-F5344CB8AC3E}">
        <p14:creationId xmlns:p14="http://schemas.microsoft.com/office/powerpoint/2010/main" val="353197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54AC29-AFD8-4215-B33F-24B2C47A6BF2}"/>
              </a:ext>
            </a:extLst>
          </p:cNvPr>
          <p:cNvSpPr>
            <a:spLocks noGrp="1"/>
          </p:cNvSpPr>
          <p:nvPr>
            <p:ph type="title"/>
          </p:nvPr>
        </p:nvSpPr>
        <p:spPr/>
        <p:txBody>
          <a:bodyPr/>
          <a:lstStyle/>
          <a:p>
            <a:pPr algn="ctr"/>
            <a:r>
              <a:rPr lang="en-IN" dirty="0"/>
              <a:t>RINNE TEST</a:t>
            </a:r>
          </a:p>
        </p:txBody>
      </p:sp>
      <p:sp>
        <p:nvSpPr>
          <p:cNvPr id="3" name="Content Placeholder 2">
            <a:extLst>
              <a:ext uri="{FF2B5EF4-FFF2-40B4-BE49-F238E27FC236}">
                <a16:creationId xmlns:a16="http://schemas.microsoft.com/office/drawing/2014/main" xmlns="" id="{81880C0E-7351-4A22-808B-D5F64AD9F78A}"/>
              </a:ext>
            </a:extLst>
          </p:cNvPr>
          <p:cNvSpPr>
            <a:spLocks noGrp="1"/>
          </p:cNvSpPr>
          <p:nvPr>
            <p:ph idx="1"/>
          </p:nvPr>
        </p:nvSpPr>
        <p:spPr>
          <a:xfrm>
            <a:off x="1371600" y="1321905"/>
            <a:ext cx="9601200" cy="4545496"/>
          </a:xfrm>
        </p:spPr>
        <p:txBody>
          <a:bodyPr>
            <a:normAutofit/>
          </a:bodyPr>
          <a:lstStyle/>
          <a:p>
            <a:r>
              <a:rPr lang="en-US" sz="2400" dirty="0"/>
              <a:t>This test is a </a:t>
            </a:r>
            <a:r>
              <a:rPr lang="en-US" sz="2400" dirty="0">
                <a:highlight>
                  <a:srgbClr val="FFFF00"/>
                </a:highlight>
              </a:rPr>
              <a:t>comparison of loudness</a:t>
            </a:r>
            <a:r>
              <a:rPr lang="en-US" sz="2400" dirty="0"/>
              <a:t> of perceived air conduction to bone conduction in one ear at a time.</a:t>
            </a:r>
            <a:endParaRPr lang="en-IN" sz="2400" dirty="0"/>
          </a:p>
        </p:txBody>
      </p:sp>
      <p:pic>
        <p:nvPicPr>
          <p:cNvPr id="7" name="Picture 6">
            <a:extLst>
              <a:ext uri="{FF2B5EF4-FFF2-40B4-BE49-F238E27FC236}">
                <a16:creationId xmlns:a16="http://schemas.microsoft.com/office/drawing/2014/main" xmlns="" id="{D91CA07A-1A94-433F-A475-4A4B608A9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726" y="2037522"/>
            <a:ext cx="5396947" cy="4644886"/>
          </a:xfrm>
          <a:prstGeom prst="rect">
            <a:avLst/>
          </a:prstGeom>
        </p:spPr>
      </p:pic>
    </p:spTree>
    <p:extLst>
      <p:ext uri="{BB962C8B-B14F-4D97-AF65-F5344CB8AC3E}">
        <p14:creationId xmlns:p14="http://schemas.microsoft.com/office/powerpoint/2010/main" val="129838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13695F-AE09-464F-A8C5-7093C2F330E5}"/>
              </a:ext>
            </a:extLst>
          </p:cNvPr>
          <p:cNvSpPr>
            <a:spLocks noGrp="1"/>
          </p:cNvSpPr>
          <p:nvPr>
            <p:ph type="title"/>
          </p:nvPr>
        </p:nvSpPr>
        <p:spPr/>
        <p:txBody>
          <a:bodyPr/>
          <a:lstStyle/>
          <a:p>
            <a:pPr algn="ctr"/>
            <a:r>
              <a:rPr lang="en-IN" dirty="0"/>
              <a:t>PROCEDURE AND INTERPRETATIONS</a:t>
            </a:r>
          </a:p>
        </p:txBody>
      </p:sp>
      <p:sp>
        <p:nvSpPr>
          <p:cNvPr id="3" name="Content Placeholder 2">
            <a:extLst>
              <a:ext uri="{FF2B5EF4-FFF2-40B4-BE49-F238E27FC236}">
                <a16:creationId xmlns:a16="http://schemas.microsoft.com/office/drawing/2014/main" xmlns="" id="{C3808021-5BC2-4AA7-9CFB-712354C379CE}"/>
              </a:ext>
            </a:extLst>
          </p:cNvPr>
          <p:cNvSpPr>
            <a:spLocks noGrp="1"/>
          </p:cNvSpPr>
          <p:nvPr>
            <p:ph idx="1"/>
          </p:nvPr>
        </p:nvSpPr>
        <p:spPr>
          <a:xfrm>
            <a:off x="1371600" y="1530627"/>
            <a:ext cx="9601200" cy="5158408"/>
          </a:xfrm>
        </p:spPr>
        <p:txBody>
          <a:bodyPr>
            <a:normAutofit fontScale="92500" lnSpcReduction="10000"/>
          </a:bodyPr>
          <a:lstStyle/>
          <a:p>
            <a:r>
              <a:rPr lang="en-US" sz="3000" b="1" i="1" u="sng" dirty="0"/>
              <a:t>Procedure</a:t>
            </a:r>
            <a:r>
              <a:rPr lang="en-US" sz="2400" b="1" i="1" dirty="0"/>
              <a:t> </a:t>
            </a:r>
          </a:p>
          <a:p>
            <a:r>
              <a:rPr lang="en-US" sz="2400" dirty="0"/>
              <a:t>The practitioner should start with the ear where the Weber has lateralized to (if appropriate). Strike the tuning fork and hold the tines of the tuning fork approximately 25mm from the ear canal entrance. The vibrating fork should be held parallel to the acoustic axis .</a:t>
            </a:r>
          </a:p>
          <a:p>
            <a:pPr marL="0" indent="0">
              <a:buNone/>
            </a:pPr>
            <a:r>
              <a:rPr lang="en-US" sz="2400" dirty="0"/>
              <a:t> </a:t>
            </a:r>
          </a:p>
          <a:p>
            <a:r>
              <a:rPr lang="en-US" sz="2400" dirty="0"/>
              <a:t>The orientation of the tuning fork is critical so ensure the acoustic axis is pointing towards the ear canal. Hold the tuning fork there for about 2 seconds. Without any interruption and without touching the tines press the footplate firmly against the mastoid (without any hair getting between the footplate and the mastoid). </a:t>
            </a:r>
          </a:p>
          <a:p>
            <a:endParaRPr lang="en-US" sz="2400" dirty="0"/>
          </a:p>
          <a:p>
            <a:r>
              <a:rPr lang="en-US" sz="2400" dirty="0"/>
              <a:t>Place your other hand gently, but firmly on the opposite side of the patients head to ensure enough counter-pressure is applied. Hold the tuning fork in place for another 2 seconds. </a:t>
            </a:r>
            <a:endParaRPr lang="en-IN" sz="2400" dirty="0"/>
          </a:p>
        </p:txBody>
      </p:sp>
    </p:spTree>
    <p:extLst>
      <p:ext uri="{BB962C8B-B14F-4D97-AF65-F5344CB8AC3E}">
        <p14:creationId xmlns:p14="http://schemas.microsoft.com/office/powerpoint/2010/main" val="1200393182"/>
      </p:ext>
    </p:extLst>
  </p:cSld>
  <p:clrMapOvr>
    <a:masterClrMapping/>
  </p:clrMapOvr>
</p:sld>
</file>

<file path=ppt/theme/theme1.xml><?xml version="1.0" encoding="utf-8"?>
<a:theme xmlns:a="http://schemas.openxmlformats.org/drawingml/2006/main" name="Cr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3130</TotalTime>
  <Words>989</Words>
  <Application>Microsoft Office PowerPoint</Application>
  <PresentationFormat>Custom</PresentationFormat>
  <Paragraphs>83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Crop</vt:lpstr>
      <vt:lpstr>Tuning fork tests</vt:lpstr>
      <vt:lpstr>TUNING FORK</vt:lpstr>
      <vt:lpstr>TUNING FORK</vt:lpstr>
      <vt:lpstr>TYPES OF TUNING FORK TESTS</vt:lpstr>
      <vt:lpstr>SCHWABACH TEST</vt:lpstr>
      <vt:lpstr>PROCEDURE AND INTERPRETATION</vt:lpstr>
      <vt:lpstr>CONT..</vt:lpstr>
      <vt:lpstr>RINNE TEST</vt:lpstr>
      <vt:lpstr>PROCEDURE AND INTERPRETATIONS</vt:lpstr>
      <vt:lpstr>CONT..</vt:lpstr>
      <vt:lpstr>CONT…</vt:lpstr>
      <vt:lpstr>CONT…</vt:lpstr>
      <vt:lpstr>WEBER TEST</vt:lpstr>
      <vt:lpstr>PROCEDURE AND INTERPRETATIONS</vt:lpstr>
      <vt:lpstr>CONT…</vt:lpstr>
      <vt:lpstr>CONT…</vt:lpstr>
      <vt:lpstr>CONT…</vt:lpstr>
      <vt:lpstr>BING TEST</vt:lpstr>
      <vt:lpstr>PROCEDURE AND INTERPRETATION</vt:lpstr>
      <vt:lpstr>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Tuning fork tests</dc:title>
  <dc:creator>Shreeya Trivedi</dc:creator>
  <cp:lastModifiedBy>Lenovo</cp:lastModifiedBy>
  <cp:revision>20</cp:revision>
  <dcterms:created xsi:type="dcterms:W3CDTF">2020-03-19T02:53:57Z</dcterms:created>
  <dcterms:modified xsi:type="dcterms:W3CDTF">2020-08-29T04:15:53Z</dcterms:modified>
</cp:coreProperties>
</file>