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63" r:id="rId8"/>
    <p:sldId id="264" r:id="rId9"/>
    <p:sldId id="272" r:id="rId10"/>
    <p:sldId id="271"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1253B34-2C30-44B1-BC6C-9C0571C23875}" type="datetimeFigureOut">
              <a:rPr lang="en-US" smtClean="0"/>
              <a:pPr/>
              <a:t>8/29/2020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A1650D4-3DD4-44FF-99DB-AAE1CC71B8D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253B34-2C30-44B1-BC6C-9C0571C23875}" type="datetimeFigureOut">
              <a:rPr lang="en-US" smtClean="0"/>
              <a:pPr/>
              <a:t>8/29/2020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A1650D4-3DD4-44FF-99DB-AAE1CC71B8D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1253B34-2C30-44B1-BC6C-9C0571C23875}" type="datetimeFigureOut">
              <a:rPr lang="en-US" smtClean="0"/>
              <a:pPr/>
              <a:t>8/29/2020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A1650D4-3DD4-44FF-99DB-AAE1CC71B8D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253B34-2C30-44B1-BC6C-9C0571C23875}" type="datetimeFigureOut">
              <a:rPr lang="en-US" smtClean="0"/>
              <a:pPr/>
              <a:t>8/29/2020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A1650D4-3DD4-44FF-99DB-AAE1CC71B8D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1253B34-2C30-44B1-BC6C-9C0571C23875}" type="datetimeFigureOut">
              <a:rPr lang="en-US" smtClean="0"/>
              <a:pPr/>
              <a:t>8/29/2020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A1650D4-3DD4-44FF-99DB-AAE1CC71B8D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253B34-2C30-44B1-BC6C-9C0571C23875}" type="datetimeFigureOut">
              <a:rPr lang="en-US" smtClean="0"/>
              <a:pPr/>
              <a:t>8/29/2020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A1650D4-3DD4-44FF-99DB-AAE1CC71B8D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1253B34-2C30-44B1-BC6C-9C0571C23875}" type="datetimeFigureOut">
              <a:rPr lang="en-US" smtClean="0"/>
              <a:pPr/>
              <a:t>8/29/2020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A1650D4-3DD4-44FF-99DB-AAE1CC71B8D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1253B34-2C30-44B1-BC6C-9C0571C23875}" type="datetimeFigureOut">
              <a:rPr lang="en-US" smtClean="0"/>
              <a:pPr/>
              <a:t>8/29/2020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A1650D4-3DD4-44FF-99DB-AAE1CC71B8D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1253B34-2C30-44B1-BC6C-9C0571C23875}" type="datetimeFigureOut">
              <a:rPr lang="en-US" smtClean="0"/>
              <a:pPr/>
              <a:t>8/29/2020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EA1650D4-3DD4-44FF-99DB-AAE1CC71B8D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253B34-2C30-44B1-BC6C-9C0571C23875}" type="datetimeFigureOut">
              <a:rPr lang="en-US" smtClean="0"/>
              <a:pPr/>
              <a:t>8/29/2020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A1650D4-3DD4-44FF-99DB-AAE1CC71B8D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1253B34-2C30-44B1-BC6C-9C0571C23875}" type="datetimeFigureOut">
              <a:rPr lang="en-US" smtClean="0"/>
              <a:pPr/>
              <a:t>8/29/2020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A1650D4-3DD4-44FF-99DB-AAE1CC71B8DC}"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1253B34-2C30-44B1-BC6C-9C0571C23875}" type="datetimeFigureOut">
              <a:rPr lang="en-US" smtClean="0"/>
              <a:pPr/>
              <a:t>8/29/2020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A1650D4-3DD4-44FF-99DB-AAE1CC71B8D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8794" y="1357298"/>
            <a:ext cx="6758006" cy="2714644"/>
          </a:xfrm>
        </p:spPr>
        <p:txBody>
          <a:bodyPr>
            <a:normAutofit/>
          </a:bodyPr>
          <a:lstStyle/>
          <a:p>
            <a:r>
              <a:rPr lang="en-IN" b="1" i="1" u="sng" dirty="0" smtClean="0"/>
              <a:t>ROLE OF CLINICIAN AND PATIENT IN SPEECH AUDIOMETRY</a:t>
            </a:r>
            <a:endParaRPr lang="en-US" b="1" i="1" u="sng" dirty="0"/>
          </a:p>
        </p:txBody>
      </p:sp>
      <p:sp>
        <p:nvSpPr>
          <p:cNvPr id="3" name="Subtitle 2"/>
          <p:cNvSpPr>
            <a:spLocks noGrp="1"/>
          </p:cNvSpPr>
          <p:nvPr>
            <p:ph type="subTitle" idx="1"/>
          </p:nvPr>
        </p:nvSpPr>
        <p:spPr>
          <a:xfrm>
            <a:off x="500034" y="4786322"/>
            <a:ext cx="1928826" cy="1714512"/>
          </a:xfrm>
        </p:spPr>
        <p:txBody>
          <a:bodyPr>
            <a:normAutofit/>
          </a:bodyPr>
          <a:lstStyle/>
          <a:p>
            <a:endParaRPr lang="en-IN" dirty="0" smtClean="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IN" sz="3600" dirty="0" smtClean="0">
                <a:solidFill>
                  <a:srgbClr val="00B0F0"/>
                </a:solidFill>
              </a:rPr>
              <a:t>TWO ROOM SUITE FOR SPEECH AUDIOMETRY</a:t>
            </a:r>
            <a:endParaRPr lang="en-US" sz="3600" dirty="0">
              <a:solidFill>
                <a:srgbClr val="00B0F0"/>
              </a:solidFill>
            </a:endParaRPr>
          </a:p>
        </p:txBody>
      </p:sp>
      <p:pic>
        <p:nvPicPr>
          <p:cNvPr id="5" name="Content Placeholder 4" descr="Screenshot_20200608_184953 (1).jpg"/>
          <p:cNvPicPr>
            <a:picLocks noGrp="1" noChangeAspect="1"/>
          </p:cNvPicPr>
          <p:nvPr>
            <p:ph sz="half" idx="1"/>
          </p:nvPr>
        </p:nvPicPr>
        <p:blipFill>
          <a:blip r:embed="rId2"/>
          <a:srcRect t="34093" r="7822" b="16976"/>
          <a:stretch>
            <a:fillRect/>
          </a:stretch>
        </p:blipFill>
        <p:spPr>
          <a:xfrm>
            <a:off x="285720" y="1500174"/>
            <a:ext cx="4143403" cy="5357826"/>
          </a:xfrm>
        </p:spPr>
      </p:pic>
      <p:sp>
        <p:nvSpPr>
          <p:cNvPr id="4" name="Content Placeholder 3"/>
          <p:cNvSpPr>
            <a:spLocks noGrp="1"/>
          </p:cNvSpPr>
          <p:nvPr>
            <p:ph sz="half" idx="2"/>
          </p:nvPr>
        </p:nvSpPr>
        <p:spPr>
          <a:xfrm>
            <a:off x="4500562" y="1600200"/>
            <a:ext cx="4357718" cy="5043510"/>
          </a:xfrm>
        </p:spPr>
        <p:txBody>
          <a:bodyPr>
            <a:normAutofit/>
          </a:bodyPr>
          <a:lstStyle/>
          <a:p>
            <a:r>
              <a:rPr lang="en-IN" sz="2400" dirty="0" smtClean="0"/>
              <a:t>A= Examiner</a:t>
            </a:r>
          </a:p>
          <a:p>
            <a:r>
              <a:rPr lang="en-IN" sz="2400" dirty="0" smtClean="0"/>
              <a:t>B= Audiometer</a:t>
            </a:r>
          </a:p>
          <a:p>
            <a:r>
              <a:rPr lang="en-IN" sz="2400" dirty="0" smtClean="0"/>
              <a:t>C= Window separating rooms.</a:t>
            </a:r>
          </a:p>
          <a:p>
            <a:r>
              <a:rPr lang="en-IN" sz="2400" dirty="0" smtClean="0"/>
              <a:t>D= Patient</a:t>
            </a:r>
          </a:p>
          <a:p>
            <a:r>
              <a:rPr lang="en-IN" sz="2400" dirty="0" smtClean="0"/>
              <a:t>E= Loudspeakers</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214446"/>
          </a:xfrm>
        </p:spPr>
        <p:txBody>
          <a:bodyPr>
            <a:normAutofit fontScale="90000"/>
          </a:bodyPr>
          <a:lstStyle/>
          <a:p>
            <a:r>
              <a:rPr lang="en-US" b="1" i="1" dirty="0" smtClean="0">
                <a:solidFill>
                  <a:srgbClr val="00B0F0"/>
                </a:solidFill>
              </a:rPr>
              <a:t>The Patient’s Role in Speech Audiometry</a:t>
            </a:r>
            <a:br>
              <a:rPr lang="en-US" b="1" i="1" dirty="0" smtClean="0">
                <a:solidFill>
                  <a:srgbClr val="00B0F0"/>
                </a:solidFill>
              </a:rPr>
            </a:br>
            <a:endParaRPr lang="en-US" dirty="0">
              <a:solidFill>
                <a:srgbClr val="00B0F0"/>
              </a:solidFill>
            </a:endParaRPr>
          </a:p>
        </p:txBody>
      </p:sp>
      <p:sp>
        <p:nvSpPr>
          <p:cNvPr id="3" name="Content Placeholder 2"/>
          <p:cNvSpPr>
            <a:spLocks noGrp="1"/>
          </p:cNvSpPr>
          <p:nvPr>
            <p:ph idx="1"/>
          </p:nvPr>
        </p:nvSpPr>
        <p:spPr/>
        <p:txBody>
          <a:bodyPr>
            <a:normAutofit fontScale="85000" lnSpcReduction="10000"/>
          </a:bodyPr>
          <a:lstStyle/>
          <a:p>
            <a:r>
              <a:rPr lang="en-US" sz="2800" dirty="0" smtClean="0"/>
              <a:t>To use speech Audiometry, patients must know and understand reasonably well the words with which they are to be tested. Depending on the type of test, a response must be obtainable in the form of an oral reply, a written reply, or the identification of a picture or object.</a:t>
            </a:r>
          </a:p>
          <a:p>
            <a:r>
              <a:rPr lang="en-US" sz="2800" dirty="0" smtClean="0"/>
              <a:t>Although spoken responses are more necessary in some speech tests than in others, they have certain advantages and disadvantages. One advantage is in the speed with which answers can be scored. Also, a certain amount of rapport is maintained through the verbal interplay between the patient and the audiologist.</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smtClean="0"/>
              <a:t>The use of pictures or objects is generally reserved for small children, who otherwise cannot or will not participate in a test. Adults with special problems are sometimes tested by this method, in which the patient is instructed to point to a picture or object that matches a stimulus word.</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00B0F0"/>
                </a:solidFill>
              </a:rPr>
              <a:t>FALSE NEGATIVE /POSITIVE RESPONSE</a:t>
            </a:r>
            <a:endParaRPr lang="en-US"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solidFill>
                  <a:srgbClr val="00B0F0"/>
                </a:solidFill>
              </a:rPr>
              <a:t>False responses </a:t>
            </a:r>
            <a:r>
              <a:rPr lang="en-US" dirty="0" smtClean="0"/>
              <a:t>may occur in speech Audiometry, as well as in pure-tone Audiometry.</a:t>
            </a:r>
          </a:p>
          <a:p>
            <a:r>
              <a:rPr lang="en-US" b="1" dirty="0" smtClean="0">
                <a:solidFill>
                  <a:srgbClr val="00B0F0"/>
                </a:solidFill>
              </a:rPr>
              <a:t>False positive responses </a:t>
            </a:r>
            <a:r>
              <a:rPr lang="en-US" dirty="0" smtClean="0"/>
              <a:t>are theoretically impossible, because patients cannot correctly repeat words or sentences that have been presented to them below their thresholds, unless, through the carelessness of the examiner, they have been allowed some visual cues and have actually lip-read the stimulus words.</a:t>
            </a:r>
          </a:p>
          <a:p>
            <a:r>
              <a:rPr lang="en-US" b="1" dirty="0" smtClean="0">
                <a:solidFill>
                  <a:srgbClr val="00B0F0"/>
                </a:solidFill>
              </a:rPr>
              <a:t>False negative responses</a:t>
            </a:r>
            <a:r>
              <a:rPr lang="en-US" dirty="0" smtClean="0"/>
              <a:t>, however, do occur. The audiologist must try to make certain that the patient completely understands the task and will respond in the appropriate manner whenever possible.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IN" dirty="0" smtClean="0"/>
          </a:p>
          <a:p>
            <a:endParaRPr lang="en-IN" dirty="0" smtClean="0"/>
          </a:p>
          <a:p>
            <a:endParaRPr lang="en-IN" dirty="0" smtClean="0"/>
          </a:p>
          <a:p>
            <a:pPr>
              <a:buNone/>
            </a:pPr>
            <a:r>
              <a:rPr lang="en-IN" dirty="0" smtClean="0"/>
              <a:t>                      THANK Q</a:t>
            </a:r>
            <a:endParaRPr lang="en-US" dirty="0"/>
          </a:p>
        </p:txBody>
      </p:sp>
      <p:sp>
        <p:nvSpPr>
          <p:cNvPr id="4" name="Rectangle 3"/>
          <p:cNvSpPr/>
          <p:nvPr/>
        </p:nvSpPr>
        <p:spPr>
          <a:xfrm>
            <a:off x="1417931" y="1720840"/>
            <a:ext cx="6221895" cy="3416320"/>
          </a:xfrm>
          <a:prstGeom prst="rect">
            <a:avLst/>
          </a:prstGeom>
        </p:spPr>
        <p:style>
          <a:lnRef idx="1">
            <a:schemeClr val="accent3"/>
          </a:lnRef>
          <a:fillRef idx="2">
            <a:schemeClr val="accent3"/>
          </a:fillRef>
          <a:effectRef idx="1">
            <a:schemeClr val="accent3"/>
          </a:effectRef>
          <a:fontRef idx="minor">
            <a:schemeClr val="dk1"/>
          </a:fontRef>
        </p:style>
        <p:txBody>
          <a:bodyPr wrap="none" lIns="91440" tIns="45720" rIns="91440" bIns="45720">
            <a:spAutoFit/>
          </a:bodyPr>
          <a:lstStyle/>
          <a:p>
            <a:pPr algn="ctr"/>
            <a:endParaRPr lang="en-I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I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I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buNone/>
            </a:pPr>
            <a:r>
              <a:rPr lang="en-I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THANK Q</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N" dirty="0" smtClean="0">
                <a:solidFill>
                  <a:srgbClr val="00B0F0"/>
                </a:solidFill>
              </a:rPr>
              <a:t>CONTEXT…….</a:t>
            </a:r>
            <a:endParaRPr lang="en-US" dirty="0">
              <a:solidFill>
                <a:srgbClr val="00B0F0"/>
              </a:solidFill>
            </a:endParaRPr>
          </a:p>
        </p:txBody>
      </p:sp>
      <p:sp>
        <p:nvSpPr>
          <p:cNvPr id="3" name="Content Placeholder 2"/>
          <p:cNvSpPr>
            <a:spLocks noGrp="1"/>
          </p:cNvSpPr>
          <p:nvPr>
            <p:ph idx="1"/>
          </p:nvPr>
        </p:nvSpPr>
        <p:spPr/>
        <p:txBody>
          <a:bodyPr/>
          <a:lstStyle/>
          <a:p>
            <a:pPr>
              <a:buFont typeface="Wingdings" pitchFamily="2" charset="2"/>
              <a:buChar char="q"/>
            </a:pPr>
            <a:r>
              <a:rPr lang="en-IN" dirty="0" smtClean="0"/>
              <a:t>WHAT IS SPEECH AUDIOMETRY ?</a:t>
            </a:r>
          </a:p>
          <a:p>
            <a:pPr>
              <a:buFont typeface="Wingdings" pitchFamily="2" charset="2"/>
              <a:buChar char="q"/>
            </a:pPr>
            <a:r>
              <a:rPr lang="en-IN" dirty="0" smtClean="0"/>
              <a:t>NEED OF SPEECH AUDIOMETRY ?</a:t>
            </a:r>
          </a:p>
          <a:p>
            <a:pPr>
              <a:buFont typeface="Wingdings" pitchFamily="2" charset="2"/>
              <a:buChar char="q"/>
            </a:pPr>
            <a:r>
              <a:rPr lang="en-IN" dirty="0" smtClean="0"/>
              <a:t>WHAT IS ROLE OF CLINICIAN IN SPEECH AUDIOMETRY ?</a:t>
            </a:r>
          </a:p>
          <a:p>
            <a:pPr>
              <a:buFont typeface="Wingdings" pitchFamily="2" charset="2"/>
              <a:buChar char="q"/>
            </a:pPr>
            <a:r>
              <a:rPr lang="en-IN" dirty="0" smtClean="0"/>
              <a:t>WHAT IS ROLE OF PATIENT IN SPEECH AUDIOMETRY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N" b="1" i="1" u="sng" dirty="0" smtClean="0">
                <a:solidFill>
                  <a:srgbClr val="00B0F0"/>
                </a:solidFill>
              </a:rPr>
              <a:t>SPEECH AUDIOMETRY</a:t>
            </a:r>
            <a:endParaRPr lang="en-US" b="1" i="1" u="sng" dirty="0">
              <a:solidFill>
                <a:srgbClr val="00B0F0"/>
              </a:solidFill>
            </a:endParaRPr>
          </a:p>
        </p:txBody>
      </p:sp>
      <p:sp>
        <p:nvSpPr>
          <p:cNvPr id="3" name="Content Placeholder 2"/>
          <p:cNvSpPr>
            <a:spLocks noGrp="1"/>
          </p:cNvSpPr>
          <p:nvPr>
            <p:ph idx="1"/>
          </p:nvPr>
        </p:nvSpPr>
        <p:spPr/>
        <p:txBody>
          <a:bodyPr>
            <a:normAutofit/>
          </a:bodyPr>
          <a:lstStyle/>
          <a:p>
            <a:pPr>
              <a:buFont typeface="Wingdings" pitchFamily="2" charset="2"/>
              <a:buChar char="q"/>
            </a:pPr>
            <a:r>
              <a:rPr lang="en-US" sz="2400" dirty="0" smtClean="0"/>
              <a:t>Pure tone Audiometry provides only a partial picture of the patients auditory sensitivity. Because it doesn't give any information about its ability to hear and understand speech. To find out the persons ability to hear and understand speech. We do this testing with speech stimulus and this process is called </a:t>
            </a:r>
            <a:r>
              <a:rPr lang="en-US" sz="2400" b="1" i="1" u="sng" dirty="0" smtClean="0">
                <a:solidFill>
                  <a:srgbClr val="00B0F0"/>
                </a:solidFill>
              </a:rPr>
              <a:t>SPEECH AUDIOMETRY</a:t>
            </a:r>
            <a:r>
              <a:rPr lang="en-US" sz="2400" dirty="0" smtClean="0"/>
              <a:t>.</a:t>
            </a:r>
          </a:p>
          <a:p>
            <a:pPr>
              <a:buFont typeface="Wingdings" pitchFamily="2" charset="2"/>
              <a:buChar char="q"/>
            </a:pPr>
            <a:r>
              <a:rPr lang="en-US" sz="2400" dirty="0" smtClean="0"/>
              <a:t>The instrument use for speech Audiometry is called  </a:t>
            </a:r>
            <a:r>
              <a:rPr lang="en-US" sz="2400" b="1" i="1" u="sng" dirty="0" smtClean="0">
                <a:solidFill>
                  <a:srgbClr val="00B0F0"/>
                </a:solidFill>
              </a:rPr>
              <a:t>SPEECH AUDIOMETER.</a:t>
            </a:r>
            <a:endParaRPr lang="en-US" sz="2400" b="1" i="1" u="sng" dirty="0">
              <a:solidFill>
                <a:srgbClr val="00B0F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Autofit/>
          </a:bodyPr>
          <a:lstStyle/>
          <a:p>
            <a:r>
              <a:rPr lang="en-US" sz="3200" dirty="0" smtClean="0">
                <a:solidFill>
                  <a:srgbClr val="00B0F0"/>
                </a:solidFill>
              </a:rPr>
              <a:t>COMPONENTS WHICH ARE REQUIRED FOR THE SPEECH AUDIOMETRY</a:t>
            </a:r>
            <a:endParaRPr lang="en-US" sz="3200" dirty="0">
              <a:solidFill>
                <a:srgbClr val="00B0F0"/>
              </a:solidFill>
            </a:endParaRPr>
          </a:p>
        </p:txBody>
      </p:sp>
      <p:pic>
        <p:nvPicPr>
          <p:cNvPr id="6" name="Content Placeholder 5" descr="imgd.png"/>
          <p:cNvPicPr>
            <a:picLocks noGrp="1" noChangeAspect="1"/>
          </p:cNvPicPr>
          <p:nvPr>
            <p:ph idx="1"/>
          </p:nvPr>
        </p:nvPicPr>
        <p:blipFill>
          <a:blip r:embed="rId2"/>
          <a:srcRect r="-53" b="29644"/>
          <a:stretch>
            <a:fillRect/>
          </a:stretch>
        </p:blipFill>
        <p:spPr>
          <a:xfrm>
            <a:off x="513332" y="1609725"/>
            <a:ext cx="7487692" cy="524827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endParaRPr lang="en-US" dirty="0"/>
          </a:p>
        </p:txBody>
      </p:sp>
      <p:sp>
        <p:nvSpPr>
          <p:cNvPr id="3" name="Content Placeholder 2"/>
          <p:cNvSpPr>
            <a:spLocks noGrp="1"/>
          </p:cNvSpPr>
          <p:nvPr>
            <p:ph idx="1"/>
          </p:nvPr>
        </p:nvSpPr>
        <p:spPr>
          <a:xfrm>
            <a:off x="457200" y="1071546"/>
            <a:ext cx="8229600" cy="5054617"/>
          </a:xfrm>
        </p:spPr>
        <p:txBody>
          <a:bodyPr>
            <a:normAutofit lnSpcReduction="10000"/>
          </a:bodyPr>
          <a:lstStyle/>
          <a:p>
            <a:pPr>
              <a:buFont typeface="Wingdings" pitchFamily="2" charset="2"/>
              <a:buChar char="q"/>
            </a:pPr>
            <a:r>
              <a:rPr lang="en-US" dirty="0" smtClean="0">
                <a:solidFill>
                  <a:srgbClr val="00B0F0"/>
                </a:solidFill>
              </a:rPr>
              <a:t>Input Selection </a:t>
            </a:r>
            <a:r>
              <a:rPr lang="en-US" dirty="0" smtClean="0"/>
              <a:t>: To select the desired source of speech material Tape, deck, CD player = For recorded speech.</a:t>
            </a:r>
          </a:p>
          <a:p>
            <a:pPr>
              <a:buFont typeface="Wingdings" pitchFamily="2" charset="2"/>
              <a:buChar char="q"/>
            </a:pPr>
            <a:r>
              <a:rPr lang="en-US" dirty="0" smtClean="0">
                <a:solidFill>
                  <a:srgbClr val="00B0F0"/>
                </a:solidFill>
              </a:rPr>
              <a:t> Microphone</a:t>
            </a:r>
            <a:r>
              <a:rPr lang="en-US" dirty="0" smtClean="0"/>
              <a:t> = For live voice.</a:t>
            </a:r>
          </a:p>
          <a:p>
            <a:pPr>
              <a:buFont typeface="Wingdings" pitchFamily="2" charset="2"/>
              <a:buChar char="q"/>
            </a:pPr>
            <a:r>
              <a:rPr lang="en-US" dirty="0" smtClean="0">
                <a:solidFill>
                  <a:srgbClr val="00B0F0"/>
                </a:solidFill>
              </a:rPr>
              <a:t> Input level control </a:t>
            </a:r>
            <a:r>
              <a:rPr lang="en-US" dirty="0" smtClean="0"/>
              <a:t>: Which is used with the V-U (Volume Unit) meter to ensure that the speech signal are of at the level necessary for them to being properly calibrated. </a:t>
            </a:r>
          </a:p>
          <a:p>
            <a:pPr>
              <a:buFont typeface="Wingdings" pitchFamily="2" charset="2"/>
              <a:buChar char="q"/>
            </a:pPr>
            <a:r>
              <a:rPr lang="en-US" dirty="0" smtClean="0">
                <a:solidFill>
                  <a:srgbClr val="00B0F0"/>
                </a:solidFill>
              </a:rPr>
              <a:t>Attenuation</a:t>
            </a:r>
            <a:r>
              <a:rPr lang="en-US" dirty="0" smtClean="0"/>
              <a:t> : To control the level of speech being presented to the patient.</a:t>
            </a:r>
          </a:p>
          <a:p>
            <a:pPr>
              <a:buFont typeface="Wingdings" pitchFamily="2" charset="2"/>
              <a:buChar char="q"/>
            </a:pPr>
            <a:r>
              <a:rPr lang="en-US" dirty="0" smtClean="0">
                <a:solidFill>
                  <a:srgbClr val="00B0F0"/>
                </a:solidFill>
              </a:rPr>
              <a:t> Output selector </a:t>
            </a:r>
            <a:r>
              <a:rPr lang="en-US" dirty="0" smtClean="0"/>
              <a:t>: Through which mode you want to present the speech signal to the patient.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NEED FOR SPEECH AUDIOMETRY</a:t>
            </a:r>
            <a:endParaRPr lang="en-US"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dirty="0" smtClean="0"/>
              <a:t>The PTA doesn't talk about the communication ability of the person. Communication ability of two persons are not same. Thus speech Audiometry helps in different aspects such as :</a:t>
            </a:r>
          </a:p>
          <a:p>
            <a:r>
              <a:rPr lang="en-US" dirty="0" smtClean="0"/>
              <a:t> To cross-check the pure tone threshold.</a:t>
            </a:r>
          </a:p>
          <a:p>
            <a:r>
              <a:rPr lang="en-US" dirty="0" smtClean="0"/>
              <a:t> To find out the type of hearing loss </a:t>
            </a:r>
          </a:p>
          <a:p>
            <a:r>
              <a:rPr lang="en-US" dirty="0" smtClean="0"/>
              <a:t> To find out the degree of hearing loss </a:t>
            </a:r>
          </a:p>
          <a:p>
            <a:r>
              <a:rPr lang="en-US" dirty="0" smtClean="0"/>
              <a:t> Help in hearing aid selection </a:t>
            </a:r>
          </a:p>
          <a:p>
            <a:r>
              <a:rPr lang="en-US" dirty="0" smtClean="0"/>
              <a:t> Help in identifying functional hearing loss </a:t>
            </a:r>
          </a:p>
          <a:p>
            <a:r>
              <a:rPr lang="en-US" dirty="0" smtClean="0"/>
              <a:t> Helps in identifying the site of lesion.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 Advantages of speech Audiometry : </a:t>
            </a:r>
          </a:p>
          <a:p>
            <a:r>
              <a:rPr lang="en-US" dirty="0" smtClean="0"/>
              <a:t> It require less time than PTA. </a:t>
            </a:r>
          </a:p>
          <a:p>
            <a:r>
              <a:rPr lang="en-US" dirty="0" smtClean="0"/>
              <a:t> More validity ( Sp.Stimulus &gt; Non ñ   Sp.Stimulus ) </a:t>
            </a:r>
          </a:p>
          <a:p>
            <a:r>
              <a:rPr lang="en-US" dirty="0" smtClean="0"/>
              <a:t> It tells about the communication ability of the individual.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00B0F0"/>
                </a:solidFill>
              </a:rPr>
              <a:t>ROLE OF CLINICIAN’S IN SPEECH AUDIOMETRY</a:t>
            </a:r>
            <a:endParaRPr lang="en-US" dirty="0">
              <a:solidFill>
                <a:srgbClr val="00B0F0"/>
              </a:solidFill>
            </a:endParaRPr>
          </a:p>
        </p:txBody>
      </p:sp>
      <p:sp>
        <p:nvSpPr>
          <p:cNvPr id="3" name="Content Placeholder 2"/>
          <p:cNvSpPr>
            <a:spLocks noGrp="1"/>
          </p:cNvSpPr>
          <p:nvPr>
            <p:ph idx="1"/>
          </p:nvPr>
        </p:nvSpPr>
        <p:spPr>
          <a:xfrm>
            <a:off x="457200" y="1600200"/>
            <a:ext cx="7543824" cy="4900634"/>
          </a:xfrm>
        </p:spPr>
        <p:txBody>
          <a:bodyPr>
            <a:noAutofit/>
          </a:bodyPr>
          <a:lstStyle/>
          <a:p>
            <a:r>
              <a:rPr lang="en-US" sz="2400" dirty="0" smtClean="0"/>
              <a:t>First and foremost in speech Audiometry, through whatever means necessary, the audiologist must convey to patients what is expected of them during the session. A combination of written and verbal instructions is usually successful with adults and older children, whereas gestures and pantomime may be required for small children and certain adults. At times, the instructions are given to patients through their hearing aids or, if this is not feasible, through a portable amplifier or the microphone circuit of the audiometer.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It is just as important that the patient not observe the examiner’s face during speech Audiometry as it is during pure-tone Audiometry, and even more so if monitored live-voice testing is used.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148</TotalTime>
  <Words>760</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ROLE OF CLINICIAN AND PATIENT IN SPEECH AUDIOMETRY</vt:lpstr>
      <vt:lpstr>CONTEXT…….</vt:lpstr>
      <vt:lpstr>SPEECH AUDIOMETRY</vt:lpstr>
      <vt:lpstr>COMPONENTS WHICH ARE REQUIRED FOR THE SPEECH AUDIOMETRY</vt:lpstr>
      <vt:lpstr>PowerPoint Presentation</vt:lpstr>
      <vt:lpstr>NEED FOR SPEECH AUDIOMETRY</vt:lpstr>
      <vt:lpstr>PowerPoint Presentation</vt:lpstr>
      <vt:lpstr>ROLE OF CLINICIAN’S IN SPEECH AUDIOMETRY</vt:lpstr>
      <vt:lpstr>PowerPoint Presentation</vt:lpstr>
      <vt:lpstr>TWO ROOM SUITE FOR SPEECH AUDIOMETRY</vt:lpstr>
      <vt:lpstr>The Patient’s Role in Speech Audiometry </vt:lpstr>
      <vt:lpstr>PowerPoint Presentation</vt:lpstr>
      <vt:lpstr>FALSE NEGATIVE /POSITIVE RESPONSE</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CLINICIAN AND PATIENT IN SPEECH AUDIOMETRY</dc:title>
  <dc:creator>Admin</dc:creator>
  <cp:lastModifiedBy>Lenovo</cp:lastModifiedBy>
  <cp:revision>18</cp:revision>
  <dcterms:created xsi:type="dcterms:W3CDTF">2020-06-08T11:49:50Z</dcterms:created>
  <dcterms:modified xsi:type="dcterms:W3CDTF">2020-08-29T04:49:03Z</dcterms:modified>
</cp:coreProperties>
</file>