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2"/>
  </p:notesMasterIdLst>
  <p:sldIdLst>
    <p:sldId id="257" r:id="rId2"/>
    <p:sldId id="258" r:id="rId3"/>
    <p:sldId id="259" r:id="rId4"/>
    <p:sldId id="264" r:id="rId5"/>
    <p:sldId id="260" r:id="rId6"/>
    <p:sldId id="261" r:id="rId7"/>
    <p:sldId id="262" r:id="rId8"/>
    <p:sldId id="263" r:id="rId9"/>
    <p:sldId id="265" r:id="rId10"/>
    <p:sldId id="266" r:id="rId11"/>
  </p:sldIdLst>
  <p:sldSz cx="12192000" cy="6858000"/>
  <p:notesSz cx="6858000" cy="9144000"/>
  <p:embeddedFontLst>
    <p:embeddedFont>
      <p:font typeface="Calibri" pitchFamily="34" charset="0"/>
      <p:regular r:id="rId13"/>
      <p:bold r:id="rId14"/>
      <p:italic r:id="rId15"/>
      <p:boldItalic r:id="rId16"/>
    </p:embeddedFont>
  </p:embeddedFont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430"/>
    <a:srgbClr val="FF2E6F"/>
    <a:srgbClr val="FF4E50"/>
    <a:srgbClr val="272D58"/>
    <a:srgbClr val="FF2C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41" autoAdjust="0"/>
    <p:restoredTop sz="94660"/>
  </p:normalViewPr>
  <p:slideViewPr>
    <p:cSldViewPr snapToGrid="0">
      <p:cViewPr varScale="1">
        <p:scale>
          <a:sx n="44" d="100"/>
          <a:sy n="44" d="100"/>
        </p:scale>
        <p:origin x="-81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8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8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8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8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8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8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387829938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048581"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1048582"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1048583" name="日期占位符 3"/>
          <p:cNvSpPr>
            <a:spLocks noGrp="1"/>
          </p:cNvSpPr>
          <p:nvPr>
            <p:ph type="dt" sz="half" idx="10"/>
          </p:nvPr>
        </p:nvSpPr>
        <p:spPr/>
        <p:txBody>
          <a:bodyPr/>
          <a:lstStyle/>
          <a:p>
            <a:fld id="{DB75B134-9E54-4233-9AD4-A661A84126CB}" type="datetimeFigureOut">
              <a:rPr lang="zh-CN" altLang="en-US" smtClean="0"/>
              <a:t>2020/8/29</a:t>
            </a:fld>
            <a:endParaRPr lang="zh-CN" altLang="en-US"/>
          </a:p>
        </p:txBody>
      </p:sp>
      <p:sp>
        <p:nvSpPr>
          <p:cNvPr id="1048584" name="页脚占位符 4"/>
          <p:cNvSpPr>
            <a:spLocks noGrp="1"/>
          </p:cNvSpPr>
          <p:nvPr>
            <p:ph type="ftr" sz="quarter" idx="11"/>
          </p:nvPr>
        </p:nvSpPr>
        <p:spPr/>
        <p:txBody>
          <a:bodyPr/>
          <a:lstStyle/>
          <a:p>
            <a:endParaRPr lang="zh-CN" altLang="en-US"/>
          </a:p>
        </p:txBody>
      </p:sp>
      <p:sp>
        <p:nvSpPr>
          <p:cNvPr id="1048585" name="灯片编号占位符 5"/>
          <p:cNvSpPr>
            <a:spLocks noGrp="1"/>
          </p:cNvSpPr>
          <p:nvPr>
            <p:ph type="sldNum" sz="quarter" idx="12"/>
          </p:nvPr>
        </p:nvSpPr>
        <p:spPr/>
        <p:txBody>
          <a:bodyPr/>
          <a:lstStyle/>
          <a:p>
            <a:fld id="{9B45ECC8-A750-41F8-9F51-0C19912CE8E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1048649" name="标题 1"/>
          <p:cNvSpPr>
            <a:spLocks noGrp="1"/>
          </p:cNvSpPr>
          <p:nvPr>
            <p:ph type="title"/>
          </p:nvPr>
        </p:nvSpPr>
        <p:spPr/>
        <p:txBody>
          <a:bodyPr/>
          <a:lstStyle/>
          <a:p>
            <a:r>
              <a:rPr lang="zh-CN" altLang="en-US"/>
              <a:t>单击此处编辑母版标题样式</a:t>
            </a:r>
          </a:p>
        </p:txBody>
      </p:sp>
      <p:sp>
        <p:nvSpPr>
          <p:cNvPr id="1048650"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48651" name="日期占位符 3"/>
          <p:cNvSpPr>
            <a:spLocks noGrp="1"/>
          </p:cNvSpPr>
          <p:nvPr>
            <p:ph type="dt" sz="half" idx="10"/>
          </p:nvPr>
        </p:nvSpPr>
        <p:spPr/>
        <p:txBody>
          <a:bodyPr/>
          <a:lstStyle/>
          <a:p>
            <a:fld id="{DB75B134-9E54-4233-9AD4-A661A84126CB}" type="datetimeFigureOut">
              <a:rPr lang="zh-CN" altLang="en-US" smtClean="0"/>
              <a:t>2020/8/29</a:t>
            </a:fld>
            <a:endParaRPr lang="zh-CN" altLang="en-US"/>
          </a:p>
        </p:txBody>
      </p:sp>
      <p:sp>
        <p:nvSpPr>
          <p:cNvPr id="1048652" name="页脚占位符 4"/>
          <p:cNvSpPr>
            <a:spLocks noGrp="1"/>
          </p:cNvSpPr>
          <p:nvPr>
            <p:ph type="ftr" sz="quarter" idx="11"/>
          </p:nvPr>
        </p:nvSpPr>
        <p:spPr/>
        <p:txBody>
          <a:bodyPr/>
          <a:lstStyle/>
          <a:p>
            <a:endParaRPr lang="zh-CN" altLang="en-US"/>
          </a:p>
        </p:txBody>
      </p:sp>
      <p:sp>
        <p:nvSpPr>
          <p:cNvPr id="1048653" name="灯片编号占位符 5"/>
          <p:cNvSpPr>
            <a:spLocks noGrp="1"/>
          </p:cNvSpPr>
          <p:nvPr>
            <p:ph type="sldNum" sz="quarter" idx="12"/>
          </p:nvPr>
        </p:nvSpPr>
        <p:spPr/>
        <p:txBody>
          <a:bodyPr/>
          <a:lstStyle/>
          <a:p>
            <a:fld id="{9B45ECC8-A750-41F8-9F51-0C19912CE8E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1048633"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1048634"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48635" name="日期占位符 3"/>
          <p:cNvSpPr>
            <a:spLocks noGrp="1"/>
          </p:cNvSpPr>
          <p:nvPr>
            <p:ph type="dt" sz="half" idx="10"/>
          </p:nvPr>
        </p:nvSpPr>
        <p:spPr/>
        <p:txBody>
          <a:bodyPr/>
          <a:lstStyle/>
          <a:p>
            <a:fld id="{DB75B134-9E54-4233-9AD4-A661A84126CB}" type="datetimeFigureOut">
              <a:rPr lang="zh-CN" altLang="en-US" smtClean="0"/>
              <a:t>2020/8/29</a:t>
            </a:fld>
            <a:endParaRPr lang="zh-CN" altLang="en-US"/>
          </a:p>
        </p:txBody>
      </p:sp>
      <p:sp>
        <p:nvSpPr>
          <p:cNvPr id="1048636" name="页脚占位符 4"/>
          <p:cNvSpPr>
            <a:spLocks noGrp="1"/>
          </p:cNvSpPr>
          <p:nvPr>
            <p:ph type="ftr" sz="quarter" idx="11"/>
          </p:nvPr>
        </p:nvSpPr>
        <p:spPr/>
        <p:txBody>
          <a:bodyPr/>
          <a:lstStyle/>
          <a:p>
            <a:endParaRPr lang="zh-CN" altLang="en-US"/>
          </a:p>
        </p:txBody>
      </p:sp>
      <p:sp>
        <p:nvSpPr>
          <p:cNvPr id="1048637" name="灯片编号占位符 5"/>
          <p:cNvSpPr>
            <a:spLocks noGrp="1"/>
          </p:cNvSpPr>
          <p:nvPr>
            <p:ph type="sldNum" sz="quarter" idx="12"/>
          </p:nvPr>
        </p:nvSpPr>
        <p:spPr/>
        <p:txBody>
          <a:bodyPr/>
          <a:lstStyle/>
          <a:p>
            <a:fld id="{9B45ECC8-A750-41F8-9F51-0C19912CE8E6}"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1048638" name="标题 1"/>
          <p:cNvSpPr>
            <a:spLocks noGrp="1"/>
          </p:cNvSpPr>
          <p:nvPr>
            <p:ph type="title"/>
          </p:nvPr>
        </p:nvSpPr>
        <p:spPr/>
        <p:txBody>
          <a:bodyPr/>
          <a:lstStyle/>
          <a:p>
            <a:r>
              <a:rPr lang="zh-CN" altLang="en-US"/>
              <a:t>单击此处编辑母版标题样式</a:t>
            </a:r>
          </a:p>
        </p:txBody>
      </p:sp>
      <p:sp>
        <p:nvSpPr>
          <p:cNvPr id="1048639"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48640" name="日期占位符 3"/>
          <p:cNvSpPr>
            <a:spLocks noGrp="1"/>
          </p:cNvSpPr>
          <p:nvPr>
            <p:ph type="dt" sz="half" idx="10"/>
          </p:nvPr>
        </p:nvSpPr>
        <p:spPr/>
        <p:txBody>
          <a:bodyPr/>
          <a:lstStyle/>
          <a:p>
            <a:fld id="{DB75B134-9E54-4233-9AD4-A661A84126CB}" type="datetimeFigureOut">
              <a:rPr lang="zh-CN" altLang="en-US" smtClean="0"/>
              <a:t>2020/8/29</a:t>
            </a:fld>
            <a:endParaRPr lang="zh-CN" altLang="en-US"/>
          </a:p>
        </p:txBody>
      </p:sp>
      <p:sp>
        <p:nvSpPr>
          <p:cNvPr id="1048641" name="页脚占位符 4"/>
          <p:cNvSpPr>
            <a:spLocks noGrp="1"/>
          </p:cNvSpPr>
          <p:nvPr>
            <p:ph type="ftr" sz="quarter" idx="11"/>
          </p:nvPr>
        </p:nvSpPr>
        <p:spPr/>
        <p:txBody>
          <a:bodyPr/>
          <a:lstStyle/>
          <a:p>
            <a:endParaRPr lang="zh-CN" altLang="en-US"/>
          </a:p>
        </p:txBody>
      </p:sp>
      <p:sp>
        <p:nvSpPr>
          <p:cNvPr id="1048642" name="灯片编号占位符 5"/>
          <p:cNvSpPr>
            <a:spLocks noGrp="1"/>
          </p:cNvSpPr>
          <p:nvPr>
            <p:ph type="sldNum" sz="quarter" idx="12"/>
          </p:nvPr>
        </p:nvSpPr>
        <p:spPr/>
        <p:txBody>
          <a:bodyPr/>
          <a:lstStyle/>
          <a:p>
            <a:fld id="{9B45ECC8-A750-41F8-9F51-0C19912CE8E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1048654"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1048655"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1048656" name="日期占位符 3"/>
          <p:cNvSpPr>
            <a:spLocks noGrp="1"/>
          </p:cNvSpPr>
          <p:nvPr>
            <p:ph type="dt" sz="half" idx="10"/>
          </p:nvPr>
        </p:nvSpPr>
        <p:spPr/>
        <p:txBody>
          <a:bodyPr/>
          <a:lstStyle/>
          <a:p>
            <a:fld id="{DB75B134-9E54-4233-9AD4-A661A84126CB}" type="datetimeFigureOut">
              <a:rPr lang="zh-CN" altLang="en-US" smtClean="0"/>
              <a:t>2020/8/29</a:t>
            </a:fld>
            <a:endParaRPr lang="zh-CN" altLang="en-US"/>
          </a:p>
        </p:txBody>
      </p:sp>
      <p:sp>
        <p:nvSpPr>
          <p:cNvPr id="1048657" name="页脚占位符 4"/>
          <p:cNvSpPr>
            <a:spLocks noGrp="1"/>
          </p:cNvSpPr>
          <p:nvPr>
            <p:ph type="ftr" sz="quarter" idx="11"/>
          </p:nvPr>
        </p:nvSpPr>
        <p:spPr/>
        <p:txBody>
          <a:bodyPr/>
          <a:lstStyle/>
          <a:p>
            <a:endParaRPr lang="zh-CN" altLang="en-US"/>
          </a:p>
        </p:txBody>
      </p:sp>
      <p:sp>
        <p:nvSpPr>
          <p:cNvPr id="1048658" name="灯片编号占位符 5"/>
          <p:cNvSpPr>
            <a:spLocks noGrp="1"/>
          </p:cNvSpPr>
          <p:nvPr>
            <p:ph type="sldNum" sz="quarter" idx="12"/>
          </p:nvPr>
        </p:nvSpPr>
        <p:spPr/>
        <p:txBody>
          <a:bodyPr/>
          <a:lstStyle/>
          <a:p>
            <a:fld id="{9B45ECC8-A750-41F8-9F51-0C19912CE8E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1048659" name="标题 1"/>
          <p:cNvSpPr>
            <a:spLocks noGrp="1"/>
          </p:cNvSpPr>
          <p:nvPr>
            <p:ph type="title"/>
          </p:nvPr>
        </p:nvSpPr>
        <p:spPr/>
        <p:txBody>
          <a:bodyPr/>
          <a:lstStyle/>
          <a:p>
            <a:r>
              <a:rPr lang="zh-CN" altLang="en-US"/>
              <a:t>单击此处编辑母版标题样式</a:t>
            </a:r>
          </a:p>
        </p:txBody>
      </p:sp>
      <p:sp>
        <p:nvSpPr>
          <p:cNvPr id="1048660"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48661"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48662" name="日期占位符 4"/>
          <p:cNvSpPr>
            <a:spLocks noGrp="1"/>
          </p:cNvSpPr>
          <p:nvPr>
            <p:ph type="dt" sz="half" idx="10"/>
          </p:nvPr>
        </p:nvSpPr>
        <p:spPr/>
        <p:txBody>
          <a:bodyPr/>
          <a:lstStyle/>
          <a:p>
            <a:fld id="{DB75B134-9E54-4233-9AD4-A661A84126CB}" type="datetimeFigureOut">
              <a:rPr lang="zh-CN" altLang="en-US" smtClean="0"/>
              <a:t>2020/8/29</a:t>
            </a:fld>
            <a:endParaRPr lang="zh-CN" altLang="en-US"/>
          </a:p>
        </p:txBody>
      </p:sp>
      <p:sp>
        <p:nvSpPr>
          <p:cNvPr id="1048663" name="页脚占位符 5"/>
          <p:cNvSpPr>
            <a:spLocks noGrp="1"/>
          </p:cNvSpPr>
          <p:nvPr>
            <p:ph type="ftr" sz="quarter" idx="11"/>
          </p:nvPr>
        </p:nvSpPr>
        <p:spPr/>
        <p:txBody>
          <a:bodyPr/>
          <a:lstStyle/>
          <a:p>
            <a:endParaRPr lang="zh-CN" altLang="en-US"/>
          </a:p>
        </p:txBody>
      </p:sp>
      <p:sp>
        <p:nvSpPr>
          <p:cNvPr id="1048664" name="灯片编号占位符 6"/>
          <p:cNvSpPr>
            <a:spLocks noGrp="1"/>
          </p:cNvSpPr>
          <p:nvPr>
            <p:ph type="sldNum" sz="quarter" idx="12"/>
          </p:nvPr>
        </p:nvSpPr>
        <p:spPr/>
        <p:txBody>
          <a:bodyPr/>
          <a:lstStyle/>
          <a:p>
            <a:fld id="{9B45ECC8-A750-41F8-9F51-0C19912CE8E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48665"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1048666"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1048667"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48668"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1048669"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48670" name="日期占位符 6"/>
          <p:cNvSpPr>
            <a:spLocks noGrp="1"/>
          </p:cNvSpPr>
          <p:nvPr>
            <p:ph type="dt" sz="half" idx="10"/>
          </p:nvPr>
        </p:nvSpPr>
        <p:spPr/>
        <p:txBody>
          <a:bodyPr/>
          <a:lstStyle/>
          <a:p>
            <a:fld id="{DB75B134-9E54-4233-9AD4-A661A84126CB}" type="datetimeFigureOut">
              <a:rPr lang="zh-CN" altLang="en-US" smtClean="0"/>
              <a:t>2020/8/29</a:t>
            </a:fld>
            <a:endParaRPr lang="zh-CN" altLang="en-US"/>
          </a:p>
        </p:txBody>
      </p:sp>
      <p:sp>
        <p:nvSpPr>
          <p:cNvPr id="1048671" name="页脚占位符 7"/>
          <p:cNvSpPr>
            <a:spLocks noGrp="1"/>
          </p:cNvSpPr>
          <p:nvPr>
            <p:ph type="ftr" sz="quarter" idx="11"/>
          </p:nvPr>
        </p:nvSpPr>
        <p:spPr/>
        <p:txBody>
          <a:bodyPr/>
          <a:lstStyle/>
          <a:p>
            <a:endParaRPr lang="zh-CN" altLang="en-US"/>
          </a:p>
        </p:txBody>
      </p:sp>
      <p:sp>
        <p:nvSpPr>
          <p:cNvPr id="1048672" name="灯片编号占位符 8"/>
          <p:cNvSpPr>
            <a:spLocks noGrp="1"/>
          </p:cNvSpPr>
          <p:nvPr>
            <p:ph type="sldNum" sz="quarter" idx="12"/>
          </p:nvPr>
        </p:nvSpPr>
        <p:spPr/>
        <p:txBody>
          <a:bodyPr/>
          <a:lstStyle/>
          <a:p>
            <a:fld id="{9B45ECC8-A750-41F8-9F51-0C19912CE8E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1048629" name="标题 1"/>
          <p:cNvSpPr>
            <a:spLocks noGrp="1"/>
          </p:cNvSpPr>
          <p:nvPr>
            <p:ph type="title"/>
          </p:nvPr>
        </p:nvSpPr>
        <p:spPr/>
        <p:txBody>
          <a:bodyPr/>
          <a:lstStyle/>
          <a:p>
            <a:r>
              <a:rPr lang="zh-CN" altLang="en-US"/>
              <a:t>单击此处编辑母版标题样式</a:t>
            </a:r>
          </a:p>
        </p:txBody>
      </p:sp>
      <p:sp>
        <p:nvSpPr>
          <p:cNvPr id="1048630" name="日期占位符 2"/>
          <p:cNvSpPr>
            <a:spLocks noGrp="1"/>
          </p:cNvSpPr>
          <p:nvPr>
            <p:ph type="dt" sz="half" idx="10"/>
          </p:nvPr>
        </p:nvSpPr>
        <p:spPr/>
        <p:txBody>
          <a:bodyPr/>
          <a:lstStyle/>
          <a:p>
            <a:fld id="{DB75B134-9E54-4233-9AD4-A661A84126CB}" type="datetimeFigureOut">
              <a:rPr lang="zh-CN" altLang="en-US" smtClean="0"/>
              <a:t>2020/8/29</a:t>
            </a:fld>
            <a:endParaRPr lang="zh-CN" altLang="en-US"/>
          </a:p>
        </p:txBody>
      </p:sp>
      <p:sp>
        <p:nvSpPr>
          <p:cNvPr id="1048631" name="页脚占位符 3"/>
          <p:cNvSpPr>
            <a:spLocks noGrp="1"/>
          </p:cNvSpPr>
          <p:nvPr>
            <p:ph type="ftr" sz="quarter" idx="11"/>
          </p:nvPr>
        </p:nvSpPr>
        <p:spPr/>
        <p:txBody>
          <a:bodyPr/>
          <a:lstStyle/>
          <a:p>
            <a:endParaRPr lang="zh-CN" altLang="en-US"/>
          </a:p>
        </p:txBody>
      </p:sp>
      <p:sp>
        <p:nvSpPr>
          <p:cNvPr id="1048632" name="灯片编号占位符 4"/>
          <p:cNvSpPr>
            <a:spLocks noGrp="1"/>
          </p:cNvSpPr>
          <p:nvPr>
            <p:ph type="sldNum" sz="quarter" idx="12"/>
          </p:nvPr>
        </p:nvSpPr>
        <p:spPr/>
        <p:txBody>
          <a:bodyPr/>
          <a:lstStyle/>
          <a:p>
            <a:fld id="{9B45ECC8-A750-41F8-9F51-0C19912CE8E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1048673" name="日期占位符 1"/>
          <p:cNvSpPr>
            <a:spLocks noGrp="1"/>
          </p:cNvSpPr>
          <p:nvPr>
            <p:ph type="dt" sz="half" idx="10"/>
          </p:nvPr>
        </p:nvSpPr>
        <p:spPr/>
        <p:txBody>
          <a:bodyPr/>
          <a:lstStyle/>
          <a:p>
            <a:fld id="{DB75B134-9E54-4233-9AD4-A661A84126CB}" type="datetimeFigureOut">
              <a:rPr lang="zh-CN" altLang="en-US" smtClean="0"/>
              <a:t>2020/8/29</a:t>
            </a:fld>
            <a:endParaRPr lang="zh-CN" altLang="en-US"/>
          </a:p>
        </p:txBody>
      </p:sp>
      <p:sp>
        <p:nvSpPr>
          <p:cNvPr id="1048674" name="页脚占位符 2"/>
          <p:cNvSpPr>
            <a:spLocks noGrp="1"/>
          </p:cNvSpPr>
          <p:nvPr>
            <p:ph type="ftr" sz="quarter" idx="11"/>
          </p:nvPr>
        </p:nvSpPr>
        <p:spPr/>
        <p:txBody>
          <a:bodyPr/>
          <a:lstStyle/>
          <a:p>
            <a:endParaRPr lang="zh-CN" altLang="en-US"/>
          </a:p>
        </p:txBody>
      </p:sp>
      <p:sp>
        <p:nvSpPr>
          <p:cNvPr id="1048675" name="灯片编号占位符 3"/>
          <p:cNvSpPr>
            <a:spLocks noGrp="1"/>
          </p:cNvSpPr>
          <p:nvPr>
            <p:ph type="sldNum" sz="quarter" idx="12"/>
          </p:nvPr>
        </p:nvSpPr>
        <p:spPr/>
        <p:txBody>
          <a:bodyPr/>
          <a:lstStyle/>
          <a:p>
            <a:fld id="{9B45ECC8-A750-41F8-9F51-0C19912CE8E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1048676"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1048677"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48678"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1048679" name="日期占位符 4"/>
          <p:cNvSpPr>
            <a:spLocks noGrp="1"/>
          </p:cNvSpPr>
          <p:nvPr>
            <p:ph type="dt" sz="half" idx="10"/>
          </p:nvPr>
        </p:nvSpPr>
        <p:spPr/>
        <p:txBody>
          <a:bodyPr/>
          <a:lstStyle/>
          <a:p>
            <a:fld id="{DB75B134-9E54-4233-9AD4-A661A84126CB}" type="datetimeFigureOut">
              <a:rPr lang="zh-CN" altLang="en-US" smtClean="0"/>
              <a:t>2020/8/29</a:t>
            </a:fld>
            <a:endParaRPr lang="zh-CN" altLang="en-US"/>
          </a:p>
        </p:txBody>
      </p:sp>
      <p:sp>
        <p:nvSpPr>
          <p:cNvPr id="1048680" name="页脚占位符 5"/>
          <p:cNvSpPr>
            <a:spLocks noGrp="1"/>
          </p:cNvSpPr>
          <p:nvPr>
            <p:ph type="ftr" sz="quarter" idx="11"/>
          </p:nvPr>
        </p:nvSpPr>
        <p:spPr/>
        <p:txBody>
          <a:bodyPr/>
          <a:lstStyle/>
          <a:p>
            <a:endParaRPr lang="zh-CN" altLang="en-US"/>
          </a:p>
        </p:txBody>
      </p:sp>
      <p:sp>
        <p:nvSpPr>
          <p:cNvPr id="1048681" name="灯片编号占位符 6"/>
          <p:cNvSpPr>
            <a:spLocks noGrp="1"/>
          </p:cNvSpPr>
          <p:nvPr>
            <p:ph type="sldNum" sz="quarter" idx="12"/>
          </p:nvPr>
        </p:nvSpPr>
        <p:spPr/>
        <p:txBody>
          <a:bodyPr/>
          <a:lstStyle/>
          <a:p>
            <a:fld id="{9B45ECC8-A750-41F8-9F51-0C19912CE8E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1048643"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1048644"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1048645"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1048646" name="日期占位符 4"/>
          <p:cNvSpPr>
            <a:spLocks noGrp="1"/>
          </p:cNvSpPr>
          <p:nvPr>
            <p:ph type="dt" sz="half" idx="10"/>
          </p:nvPr>
        </p:nvSpPr>
        <p:spPr/>
        <p:txBody>
          <a:bodyPr/>
          <a:lstStyle/>
          <a:p>
            <a:fld id="{DB75B134-9E54-4233-9AD4-A661A84126CB}" type="datetimeFigureOut">
              <a:rPr lang="zh-CN" altLang="en-US" smtClean="0"/>
              <a:t>2020/8/29</a:t>
            </a:fld>
            <a:endParaRPr lang="zh-CN" altLang="en-US"/>
          </a:p>
        </p:txBody>
      </p:sp>
      <p:sp>
        <p:nvSpPr>
          <p:cNvPr id="1048647" name="页脚占位符 5"/>
          <p:cNvSpPr>
            <a:spLocks noGrp="1"/>
          </p:cNvSpPr>
          <p:nvPr>
            <p:ph type="ftr" sz="quarter" idx="11"/>
          </p:nvPr>
        </p:nvSpPr>
        <p:spPr/>
        <p:txBody>
          <a:bodyPr/>
          <a:lstStyle/>
          <a:p>
            <a:endParaRPr lang="zh-CN" altLang="en-US"/>
          </a:p>
        </p:txBody>
      </p:sp>
      <p:sp>
        <p:nvSpPr>
          <p:cNvPr id="1048648" name="灯片编号占位符 6"/>
          <p:cNvSpPr>
            <a:spLocks noGrp="1"/>
          </p:cNvSpPr>
          <p:nvPr>
            <p:ph type="sldNum" sz="quarter" idx="12"/>
          </p:nvPr>
        </p:nvSpPr>
        <p:spPr/>
        <p:txBody>
          <a:bodyPr/>
          <a:lstStyle/>
          <a:p>
            <a:fld id="{9B45ECC8-A750-41F8-9F51-0C19912CE8E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1048577"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48578"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75B134-9E54-4233-9AD4-A661A84126CB}" type="datetimeFigureOut">
              <a:rPr lang="zh-CN" altLang="en-US" smtClean="0"/>
              <a:t>2020/8/29</a:t>
            </a:fld>
            <a:endParaRPr lang="zh-CN" altLang="en-US"/>
          </a:p>
        </p:txBody>
      </p:sp>
      <p:sp>
        <p:nvSpPr>
          <p:cNvPr id="1048579"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5ECC8-A750-41F8-9F51-0C19912CE8E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图片 2"/>
          <p:cNvPicPr>
            <a:picLocks noChangeAspect="1"/>
          </p:cNvPicPr>
          <p:nvPr/>
        </p:nvPicPr>
        <p:blipFill rotWithShape="1">
          <a:blip r:embed="rId2"/>
          <a:srcRect t="10000"/>
          <a:stretch>
            <a:fillRect/>
          </a:stretch>
        </p:blipFill>
        <p:spPr>
          <a:xfrm>
            <a:off x="0" y="0"/>
            <a:ext cx="12192000" cy="6858000"/>
          </a:xfrm>
          <a:prstGeom prst="rect">
            <a:avLst/>
          </a:prstGeom>
        </p:spPr>
      </p:pic>
      <p:sp>
        <p:nvSpPr>
          <p:cNvPr id="1048586" name="矩形 4"/>
          <p:cNvSpPr/>
          <p:nvPr/>
        </p:nvSpPr>
        <p:spPr>
          <a:xfrm>
            <a:off x="0" y="0"/>
            <a:ext cx="12192000" cy="6858000"/>
          </a:xfrm>
          <a:prstGeom prst="rect">
            <a:avLst/>
          </a:prstGeom>
          <a:solidFill>
            <a:srgbClr val="272D58">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587" name="矩形 5"/>
          <p:cNvSpPr/>
          <p:nvPr/>
        </p:nvSpPr>
        <p:spPr>
          <a:xfrm>
            <a:off x="348343" y="402772"/>
            <a:ext cx="11495314" cy="6052457"/>
          </a:xfrm>
          <a:prstGeom prst="rect">
            <a:avLst/>
          </a:prstGeom>
          <a:noFill/>
          <a:ln w="101600">
            <a:gradFill>
              <a:gsLst>
                <a:gs pos="0">
                  <a:srgbClr val="FF6430"/>
                </a:gs>
                <a:gs pos="100000">
                  <a:srgbClr val="FF2E6F"/>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588" name="矩形 8"/>
          <p:cNvSpPr/>
          <p:nvPr/>
        </p:nvSpPr>
        <p:spPr>
          <a:xfrm>
            <a:off x="145143" y="185057"/>
            <a:ext cx="11901715" cy="648788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589" name="TextBox 1048588"/>
          <p:cNvSpPr txBox="1"/>
          <p:nvPr/>
        </p:nvSpPr>
        <p:spPr>
          <a:xfrm>
            <a:off x="1562404" y="1207107"/>
            <a:ext cx="9067189" cy="1844040"/>
          </a:xfrm>
          <a:prstGeom prst="rect">
            <a:avLst/>
          </a:prstGeom>
          <a:noFill/>
          <a:ln>
            <a:noFill/>
            <a:prstDash val="solid"/>
          </a:ln>
        </p:spPr>
        <p:txBody>
          <a:bodyPr wrap="square" rtlCol="0">
            <a:spAutoFit/>
          </a:bodyPr>
          <a:lstStyle/>
          <a:p>
            <a:r>
              <a:rPr lang="en-US" sz="5900">
                <a:solidFill>
                  <a:srgbClr val="FFFFFF"/>
                </a:solidFill>
              </a:rPr>
              <a:t>Speech Recognition Threshold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63" name="图片 2"/>
          <p:cNvPicPr>
            <a:picLocks noChangeAspect="1"/>
          </p:cNvPicPr>
          <p:nvPr/>
        </p:nvPicPr>
        <p:blipFill rotWithShape="1">
          <a:blip r:embed="rId2"/>
          <a:srcRect t="10000"/>
          <a:stretch>
            <a:fillRect/>
          </a:stretch>
        </p:blipFill>
        <p:spPr>
          <a:xfrm>
            <a:off x="0" y="0"/>
            <a:ext cx="12192000" cy="6858000"/>
          </a:xfrm>
          <a:prstGeom prst="rect">
            <a:avLst/>
          </a:prstGeom>
        </p:spPr>
      </p:pic>
      <p:sp>
        <p:nvSpPr>
          <p:cNvPr id="1048698" name="矩形 4"/>
          <p:cNvSpPr/>
          <p:nvPr/>
        </p:nvSpPr>
        <p:spPr>
          <a:xfrm>
            <a:off x="0" y="0"/>
            <a:ext cx="12192000" cy="6858000"/>
          </a:xfrm>
          <a:prstGeom prst="rect">
            <a:avLst/>
          </a:prstGeom>
          <a:solidFill>
            <a:srgbClr val="272D58">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700" name="矩形 5"/>
          <p:cNvSpPr/>
          <p:nvPr/>
        </p:nvSpPr>
        <p:spPr>
          <a:xfrm>
            <a:off x="348343" y="402772"/>
            <a:ext cx="11495314" cy="6052457"/>
          </a:xfrm>
          <a:prstGeom prst="rect">
            <a:avLst/>
          </a:prstGeom>
          <a:noFill/>
          <a:ln w="101600">
            <a:gradFill>
              <a:gsLst>
                <a:gs pos="0">
                  <a:srgbClr val="FF6430"/>
                </a:gs>
                <a:gs pos="100000">
                  <a:srgbClr val="FF2E6F"/>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702" name="矩形 8"/>
          <p:cNvSpPr/>
          <p:nvPr/>
        </p:nvSpPr>
        <p:spPr>
          <a:xfrm>
            <a:off x="145143" y="185057"/>
            <a:ext cx="11901715" cy="648788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704" name="文本框 15"/>
          <p:cNvSpPr txBox="1"/>
          <p:nvPr/>
        </p:nvSpPr>
        <p:spPr>
          <a:xfrm>
            <a:off x="1289827" y="3195902"/>
            <a:ext cx="9612347" cy="891541"/>
          </a:xfrm>
          <a:prstGeom prst="rect">
            <a:avLst/>
          </a:prstGeom>
          <a:noFill/>
        </p:spPr>
        <p:txBody>
          <a:bodyPr wrap="square" rtlCol="0">
            <a:spAutoFit/>
          </a:bodyPr>
          <a:lstStyle/>
          <a:p>
            <a:pPr algn="ctr"/>
            <a:r>
              <a:rPr lang="en-US" altLang="zh-CN" sz="5400" dirty="0">
                <a:solidFill>
                  <a:schemeClr val="bg1"/>
                </a:solidFill>
                <a:latin typeface="Montserrat Extra Bold" panose="00000900000000000000" pitchFamily="50" charset="0"/>
                <a:cs typeface="+mn-ea"/>
                <a:sym typeface="+mn-lt"/>
              </a:rPr>
              <a:t>THANK YOU</a:t>
            </a:r>
            <a:endParaRPr lang="zh-CN" altLang="en-US" sz="5400" dirty="0">
              <a:solidFill>
                <a:schemeClr val="bg1"/>
              </a:solidFill>
              <a:latin typeface="Montserrat Extra Bold" panose="00000900000000000000" pitchFamily="50" charset="0"/>
              <a:cs typeface="+mn-ea"/>
              <a:sym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3" name="图片 2"/>
          <p:cNvPicPr>
            <a:picLocks noChangeAspect="1"/>
          </p:cNvPicPr>
          <p:nvPr/>
        </p:nvPicPr>
        <p:blipFill rotWithShape="1">
          <a:blip r:embed="rId2"/>
          <a:srcRect t="10000"/>
          <a:stretch>
            <a:fillRect/>
          </a:stretch>
        </p:blipFill>
        <p:spPr>
          <a:xfrm>
            <a:off x="0" y="0"/>
            <a:ext cx="12192000" cy="6858000"/>
          </a:xfrm>
          <a:prstGeom prst="rect">
            <a:avLst/>
          </a:prstGeom>
        </p:spPr>
      </p:pic>
      <p:sp>
        <p:nvSpPr>
          <p:cNvPr id="1048591" name="矩形 4"/>
          <p:cNvSpPr/>
          <p:nvPr/>
        </p:nvSpPr>
        <p:spPr>
          <a:xfrm>
            <a:off x="0" y="0"/>
            <a:ext cx="12192000" cy="6858000"/>
          </a:xfrm>
          <a:prstGeom prst="rect">
            <a:avLst/>
          </a:prstGeom>
          <a:solidFill>
            <a:srgbClr val="272D58">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592" name="矩形 5"/>
          <p:cNvSpPr/>
          <p:nvPr/>
        </p:nvSpPr>
        <p:spPr>
          <a:xfrm>
            <a:off x="348343" y="402772"/>
            <a:ext cx="11495314" cy="6052457"/>
          </a:xfrm>
          <a:prstGeom prst="rect">
            <a:avLst/>
          </a:prstGeom>
          <a:noFill/>
          <a:ln w="101600">
            <a:gradFill>
              <a:gsLst>
                <a:gs pos="0">
                  <a:srgbClr val="FF6430"/>
                </a:gs>
                <a:gs pos="100000">
                  <a:srgbClr val="FF2E6F"/>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593" name="矩形 8"/>
          <p:cNvSpPr/>
          <p:nvPr/>
        </p:nvSpPr>
        <p:spPr>
          <a:xfrm>
            <a:off x="145143" y="185057"/>
            <a:ext cx="11901715" cy="648788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594" name="TextBox 1048593"/>
          <p:cNvSpPr txBox="1"/>
          <p:nvPr/>
        </p:nvSpPr>
        <p:spPr>
          <a:xfrm>
            <a:off x="1017638" y="965638"/>
            <a:ext cx="8045442" cy="751840"/>
          </a:xfrm>
          <a:prstGeom prst="rect">
            <a:avLst/>
          </a:prstGeom>
        </p:spPr>
        <p:txBody>
          <a:bodyPr wrap="square" rtlCol="0">
            <a:spAutoFit/>
          </a:bodyPr>
          <a:lstStyle/>
          <a:p>
            <a:r>
              <a:rPr lang="en-US" sz="4400">
                <a:solidFill>
                  <a:srgbClr val="FFFFFF"/>
                </a:solidFill>
              </a:rPr>
              <a:t>Speech recognition threshold:</a:t>
            </a:r>
            <a:endParaRPr lang="en-US" sz="4400">
              <a:solidFill>
                <a:srgbClr val="000000"/>
              </a:solidFill>
            </a:endParaRPr>
          </a:p>
        </p:txBody>
      </p:sp>
      <p:sp>
        <p:nvSpPr>
          <p:cNvPr id="1048595" name="TextBox 1048594"/>
          <p:cNvSpPr txBox="1"/>
          <p:nvPr/>
        </p:nvSpPr>
        <p:spPr>
          <a:xfrm>
            <a:off x="1017638" y="3428999"/>
            <a:ext cx="9763218" cy="2567940"/>
          </a:xfrm>
          <a:prstGeom prst="rect">
            <a:avLst/>
          </a:prstGeom>
        </p:spPr>
        <p:txBody>
          <a:bodyPr wrap="square" rtlCol="0">
            <a:spAutoFit/>
          </a:bodyPr>
          <a:lstStyle/>
          <a:p>
            <a:pPr marL="457200" indent="-457200">
              <a:buFont typeface="Arial"/>
              <a:buChar char="•"/>
            </a:pPr>
            <a:r>
              <a:rPr lang="en-US" sz="3300">
                <a:solidFill>
                  <a:srgbClr val="FFFFFF"/>
                </a:solidFill>
              </a:rPr>
              <a:t>Most audiologists agree that the speech should be so soft that about half of it can be recognized. For a number of reasons, the SRT has become more popular with audiologists than the SDT and is thus the preferred speech-threshold test.</a:t>
            </a:r>
          </a:p>
        </p:txBody>
      </p:sp>
      <p:sp>
        <p:nvSpPr>
          <p:cNvPr id="1048596" name="TextBox 1048595"/>
          <p:cNvSpPr txBox="1"/>
          <p:nvPr/>
        </p:nvSpPr>
        <p:spPr>
          <a:xfrm>
            <a:off x="1017638" y="2108417"/>
            <a:ext cx="10295449" cy="1107441"/>
          </a:xfrm>
          <a:prstGeom prst="rect">
            <a:avLst/>
          </a:prstGeom>
        </p:spPr>
        <p:txBody>
          <a:bodyPr wrap="square" rtlCol="0">
            <a:spAutoFit/>
          </a:bodyPr>
          <a:lstStyle/>
          <a:p>
            <a:pPr marL="457200" indent="-457200">
              <a:buFont typeface="Arial"/>
              <a:buChar char="•"/>
            </a:pPr>
            <a:r>
              <a:rPr lang="en-US" sz="3400">
                <a:solidFill>
                  <a:srgbClr val="FFFFFF"/>
                </a:solidFill>
              </a:rPr>
              <a:t>It is a measure of intensity level at which listener is able to correctly repeat 50% of word presented.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4" name="图片 2"/>
          <p:cNvPicPr>
            <a:picLocks noChangeAspect="1"/>
          </p:cNvPicPr>
          <p:nvPr/>
        </p:nvPicPr>
        <p:blipFill rotWithShape="1">
          <a:blip r:embed="rId2"/>
          <a:srcRect t="10000"/>
          <a:stretch>
            <a:fillRect/>
          </a:stretch>
        </p:blipFill>
        <p:spPr>
          <a:xfrm>
            <a:off x="0" y="0"/>
            <a:ext cx="12192000" cy="6858000"/>
          </a:xfrm>
          <a:prstGeom prst="rect">
            <a:avLst/>
          </a:prstGeom>
        </p:spPr>
      </p:pic>
      <p:sp>
        <p:nvSpPr>
          <p:cNvPr id="1048597" name="矩形 4"/>
          <p:cNvSpPr/>
          <p:nvPr/>
        </p:nvSpPr>
        <p:spPr>
          <a:xfrm>
            <a:off x="0" y="0"/>
            <a:ext cx="12192000" cy="6858000"/>
          </a:xfrm>
          <a:prstGeom prst="rect">
            <a:avLst/>
          </a:prstGeom>
          <a:solidFill>
            <a:srgbClr val="272D58">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598" name="矩形 5"/>
          <p:cNvSpPr/>
          <p:nvPr/>
        </p:nvSpPr>
        <p:spPr>
          <a:xfrm>
            <a:off x="348343" y="402772"/>
            <a:ext cx="11495314" cy="6052457"/>
          </a:xfrm>
          <a:prstGeom prst="rect">
            <a:avLst/>
          </a:prstGeom>
          <a:noFill/>
          <a:ln w="101600">
            <a:gradFill>
              <a:gsLst>
                <a:gs pos="0">
                  <a:srgbClr val="FF6430"/>
                </a:gs>
                <a:gs pos="100000">
                  <a:srgbClr val="FF2E6F"/>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599" name="矩形 8"/>
          <p:cNvSpPr/>
          <p:nvPr/>
        </p:nvSpPr>
        <p:spPr>
          <a:xfrm>
            <a:off x="145143" y="185057"/>
            <a:ext cx="11901715" cy="648788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600" name="TextBox 1048599"/>
          <p:cNvSpPr txBox="1"/>
          <p:nvPr/>
        </p:nvSpPr>
        <p:spPr>
          <a:xfrm>
            <a:off x="836049" y="914025"/>
            <a:ext cx="10144431" cy="2021840"/>
          </a:xfrm>
          <a:prstGeom prst="rect">
            <a:avLst/>
          </a:prstGeom>
        </p:spPr>
        <p:txBody>
          <a:bodyPr wrap="square" rtlCol="0">
            <a:spAutoFit/>
          </a:bodyPr>
          <a:lstStyle/>
          <a:p>
            <a:pPr marL="457200" indent="-457200">
              <a:buFont typeface="Arial"/>
              <a:buChar char="•"/>
            </a:pPr>
            <a:r>
              <a:rPr lang="en-US" sz="3200">
                <a:solidFill>
                  <a:srgbClr val="FFFFFF"/>
                </a:solidFill>
              </a:rPr>
              <a:t>Today most SRTs are obtained with the use of spondaic words, often called spondees. A spondee is a word with two syllables, both pronounced with equal stress and effort.</a:t>
            </a:r>
          </a:p>
        </p:txBody>
      </p:sp>
      <p:sp>
        <p:nvSpPr>
          <p:cNvPr id="1048601" name="TextBox 1048600"/>
          <p:cNvSpPr txBox="1"/>
          <p:nvPr/>
        </p:nvSpPr>
        <p:spPr>
          <a:xfrm>
            <a:off x="836048" y="3173729"/>
            <a:ext cx="8689079" cy="599440"/>
          </a:xfrm>
          <a:prstGeom prst="rect">
            <a:avLst/>
          </a:prstGeom>
        </p:spPr>
        <p:txBody>
          <a:bodyPr wrap="square" rtlCol="0">
            <a:spAutoFit/>
          </a:bodyPr>
          <a:lstStyle/>
          <a:p>
            <a:pPr marL="457200" indent="-457200">
              <a:buFont typeface="Arial"/>
              <a:buChar char="•"/>
            </a:pPr>
            <a:r>
              <a:rPr lang="en-US" sz="3400">
                <a:solidFill>
                  <a:srgbClr val="FFFFFF"/>
                </a:solidFill>
              </a:rPr>
              <a:t>Example of English Spondees words:</a:t>
            </a:r>
          </a:p>
        </p:txBody>
      </p:sp>
      <p:sp>
        <p:nvSpPr>
          <p:cNvPr id="1048602" name="TextBox 1048601"/>
          <p:cNvSpPr txBox="1"/>
          <p:nvPr/>
        </p:nvSpPr>
        <p:spPr>
          <a:xfrm>
            <a:off x="1180587" y="3922133"/>
            <a:ext cx="4000000" cy="2072640"/>
          </a:xfrm>
          <a:prstGeom prst="rect">
            <a:avLst/>
          </a:prstGeom>
        </p:spPr>
        <p:txBody>
          <a:bodyPr wrap="square" rtlCol="0">
            <a:spAutoFit/>
          </a:bodyPr>
          <a:lstStyle/>
          <a:p>
            <a:pPr marL="514350" indent="-514350">
              <a:buFont typeface="+mj-lt"/>
              <a:buAutoNum type="arabicPeriod"/>
            </a:pPr>
            <a:r>
              <a:rPr lang="en-US" sz="3300">
                <a:solidFill>
                  <a:srgbClr val="FFFFFF"/>
                </a:solidFill>
              </a:rPr>
              <a:t>Earthquake</a:t>
            </a:r>
          </a:p>
          <a:p>
            <a:pPr marL="514350" indent="-514350">
              <a:buFont typeface="+mj-lt"/>
              <a:buAutoNum type="arabicPeriod"/>
            </a:pPr>
            <a:r>
              <a:rPr lang="en-US" sz="3300">
                <a:solidFill>
                  <a:srgbClr val="FFFFFF"/>
                </a:solidFill>
              </a:rPr>
              <a:t>Handshake</a:t>
            </a:r>
          </a:p>
          <a:p>
            <a:pPr marL="514350" indent="-514350">
              <a:buFont typeface="+mj-lt"/>
              <a:buAutoNum type="arabicPeriod"/>
            </a:pPr>
            <a:r>
              <a:rPr lang="en-US" sz="3300">
                <a:solidFill>
                  <a:srgbClr val="FFFFFF"/>
                </a:solidFill>
              </a:rPr>
              <a:t>Toothache</a:t>
            </a:r>
          </a:p>
          <a:p>
            <a:pPr marL="514350" indent="-514350">
              <a:buFont typeface="+mj-lt"/>
              <a:buAutoNum type="arabicPeriod"/>
            </a:pPr>
            <a:r>
              <a:rPr lang="en-US" sz="3300">
                <a:solidFill>
                  <a:srgbClr val="FFFFFF"/>
                </a:solidFill>
              </a:rPr>
              <a:t>Headache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9" name="图片 2"/>
          <p:cNvPicPr>
            <a:picLocks noChangeAspect="1"/>
          </p:cNvPicPr>
          <p:nvPr/>
        </p:nvPicPr>
        <p:blipFill rotWithShape="1">
          <a:blip r:embed="rId2"/>
          <a:srcRect t="10000"/>
          <a:stretch>
            <a:fillRect/>
          </a:stretch>
        </p:blipFill>
        <p:spPr>
          <a:xfrm>
            <a:off x="0" y="0"/>
            <a:ext cx="12192000" cy="6858000"/>
          </a:xfrm>
          <a:prstGeom prst="rect">
            <a:avLst/>
          </a:prstGeom>
        </p:spPr>
      </p:pic>
      <p:sp>
        <p:nvSpPr>
          <p:cNvPr id="1048625" name="矩形 4"/>
          <p:cNvSpPr/>
          <p:nvPr/>
        </p:nvSpPr>
        <p:spPr>
          <a:xfrm>
            <a:off x="0" y="0"/>
            <a:ext cx="12192000" cy="6858000"/>
          </a:xfrm>
          <a:prstGeom prst="rect">
            <a:avLst/>
          </a:prstGeom>
          <a:solidFill>
            <a:srgbClr val="272D58">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626" name="矩形 5"/>
          <p:cNvSpPr/>
          <p:nvPr/>
        </p:nvSpPr>
        <p:spPr>
          <a:xfrm>
            <a:off x="348343" y="402772"/>
            <a:ext cx="11495314" cy="6052457"/>
          </a:xfrm>
          <a:prstGeom prst="rect">
            <a:avLst/>
          </a:prstGeom>
          <a:noFill/>
          <a:ln w="101600">
            <a:gradFill>
              <a:gsLst>
                <a:gs pos="0">
                  <a:srgbClr val="FF6430"/>
                </a:gs>
                <a:gs pos="100000">
                  <a:srgbClr val="FF2E6F"/>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627" name="矩形 8"/>
          <p:cNvSpPr/>
          <p:nvPr/>
        </p:nvSpPr>
        <p:spPr>
          <a:xfrm>
            <a:off x="145143" y="185057"/>
            <a:ext cx="11901715" cy="648788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706" name="TextBox 1048705"/>
          <p:cNvSpPr txBox="1"/>
          <p:nvPr/>
        </p:nvSpPr>
        <p:spPr>
          <a:xfrm>
            <a:off x="1017634" y="566744"/>
            <a:ext cx="7337773" cy="637540"/>
          </a:xfrm>
          <a:prstGeom prst="rect">
            <a:avLst/>
          </a:prstGeom>
        </p:spPr>
        <p:txBody>
          <a:bodyPr wrap="square" rtlCol="0">
            <a:spAutoFit/>
          </a:bodyPr>
          <a:lstStyle/>
          <a:p>
            <a:r>
              <a:rPr lang="en-US" sz="3800">
                <a:solidFill>
                  <a:srgbClr val="FFFFFF"/>
                </a:solidFill>
              </a:rPr>
              <a:t>Examples of Hindi Spondees:</a:t>
            </a:r>
          </a:p>
        </p:txBody>
      </p:sp>
      <p:sp>
        <p:nvSpPr>
          <p:cNvPr id="1048707" name="TextBox 1048706"/>
          <p:cNvSpPr txBox="1"/>
          <p:nvPr/>
        </p:nvSpPr>
        <p:spPr>
          <a:xfrm>
            <a:off x="1085585" y="1547874"/>
            <a:ext cx="9672486" cy="4460240"/>
          </a:xfrm>
          <a:prstGeom prst="rect">
            <a:avLst/>
          </a:prstGeom>
        </p:spPr>
        <p:txBody>
          <a:bodyPr wrap="square" rtlCol="0">
            <a:spAutoFit/>
          </a:bodyPr>
          <a:lstStyle/>
          <a:p>
            <a:pPr marL="457200" indent="-457200">
              <a:buFont typeface="Arial"/>
              <a:buChar char="•"/>
            </a:pPr>
            <a:r>
              <a:rPr lang="en-US" sz="3700">
                <a:solidFill>
                  <a:srgbClr val="FFFFFF"/>
                </a:solidFill>
              </a:rPr>
              <a:t>फल- फूल</a:t>
            </a:r>
          </a:p>
          <a:p>
            <a:pPr marL="457200" indent="-457200">
              <a:buFont typeface="Arial"/>
              <a:buChar char="•"/>
            </a:pPr>
            <a:r>
              <a:rPr lang="en-US" sz="3700">
                <a:solidFill>
                  <a:srgbClr val="FFFFFF"/>
                </a:solidFill>
              </a:rPr>
              <a:t>धूप- छाव</a:t>
            </a:r>
          </a:p>
          <a:p>
            <a:pPr marL="457200" indent="-457200">
              <a:buFont typeface="Arial"/>
              <a:buChar char="•"/>
            </a:pPr>
            <a:r>
              <a:rPr lang="en-US" sz="3700">
                <a:solidFill>
                  <a:srgbClr val="FFFFFF"/>
                </a:solidFill>
              </a:rPr>
              <a:t>चुप- चाप</a:t>
            </a:r>
          </a:p>
          <a:p>
            <a:pPr marL="457200" indent="-457200">
              <a:buFont typeface="Arial"/>
              <a:buChar char="•"/>
            </a:pPr>
            <a:r>
              <a:rPr lang="en-US" sz="3700">
                <a:solidFill>
                  <a:srgbClr val="FFFFFF"/>
                </a:solidFill>
              </a:rPr>
              <a:t>दिन- रात</a:t>
            </a:r>
          </a:p>
          <a:p>
            <a:pPr marL="457200" indent="-457200">
              <a:buFont typeface="Arial"/>
              <a:buChar char="•"/>
            </a:pPr>
            <a:r>
              <a:rPr lang="en-US" sz="3700">
                <a:solidFill>
                  <a:srgbClr val="FFFFFF"/>
                </a:solidFill>
              </a:rPr>
              <a:t>सून- सान</a:t>
            </a:r>
          </a:p>
          <a:p>
            <a:pPr marL="457200" indent="-457200">
              <a:buFont typeface="Arial"/>
              <a:buChar char="•"/>
            </a:pPr>
            <a:r>
              <a:rPr lang="en-US" sz="3700">
                <a:solidFill>
                  <a:srgbClr val="FFFFFF"/>
                </a:solidFill>
              </a:rPr>
              <a:t>आस- पास</a:t>
            </a:r>
          </a:p>
          <a:p>
            <a:pPr marL="457200" indent="-457200">
              <a:buFont typeface="Arial"/>
              <a:buChar char="•"/>
            </a:pPr>
            <a:r>
              <a:rPr lang="en-US" sz="3700">
                <a:solidFill>
                  <a:srgbClr val="FFFFFF"/>
                </a:solidFill>
              </a:rPr>
              <a:t>हाल- चाल</a:t>
            </a:r>
          </a:p>
          <a:p>
            <a:pPr marL="457200" indent="-457200">
              <a:buFont typeface="Arial"/>
              <a:buChar char="•"/>
            </a:pPr>
            <a:r>
              <a:rPr lang="en-US" sz="3700">
                <a:solidFill>
                  <a:srgbClr val="FFFFFF"/>
                </a:solidFill>
              </a:rPr>
              <a:t>ठिक- ठाक</a:t>
            </a:r>
          </a:p>
        </p:txBody>
      </p:sp>
      <p:sp>
        <p:nvSpPr>
          <p:cNvPr id="1048708" name="TextBox 1048707"/>
          <p:cNvSpPr txBox="1"/>
          <p:nvPr/>
        </p:nvSpPr>
        <p:spPr>
          <a:xfrm>
            <a:off x="5326406" y="1547873"/>
            <a:ext cx="6058005" cy="4892040"/>
          </a:xfrm>
          <a:prstGeom prst="rect">
            <a:avLst/>
          </a:prstGeom>
        </p:spPr>
        <p:txBody>
          <a:bodyPr wrap="square" rtlCol="0">
            <a:spAutoFit/>
          </a:bodyPr>
          <a:lstStyle/>
          <a:p>
            <a:pPr marL="457200" indent="-457200">
              <a:buFont typeface="Arial"/>
              <a:buChar char="•"/>
            </a:pPr>
            <a:r>
              <a:rPr lang="en-US" sz="3600">
                <a:solidFill>
                  <a:srgbClr val="FFFFFF"/>
                </a:solidFill>
              </a:rPr>
              <a:t>बात- चित</a:t>
            </a:r>
          </a:p>
          <a:p>
            <a:pPr marL="457200" indent="-457200">
              <a:buFont typeface="Arial"/>
              <a:buChar char="•"/>
            </a:pPr>
            <a:r>
              <a:rPr lang="en-US" sz="3600">
                <a:solidFill>
                  <a:srgbClr val="FFFFFF"/>
                </a:solidFill>
              </a:rPr>
              <a:t>सुन- सान</a:t>
            </a:r>
          </a:p>
          <a:p>
            <a:pPr marL="457200" indent="-457200">
              <a:buFont typeface="Arial"/>
              <a:buChar char="•"/>
            </a:pPr>
            <a:r>
              <a:rPr lang="en-US" sz="3600">
                <a:solidFill>
                  <a:srgbClr val="FFFFFF"/>
                </a:solidFill>
              </a:rPr>
              <a:t>आज- कल</a:t>
            </a:r>
          </a:p>
          <a:p>
            <a:pPr marL="457200" indent="-457200">
              <a:buFont typeface="Arial"/>
              <a:buChar char="•"/>
            </a:pPr>
            <a:r>
              <a:rPr lang="en-US" sz="3600">
                <a:solidFill>
                  <a:srgbClr val="FFFFFF"/>
                </a:solidFill>
              </a:rPr>
              <a:t>रोक - टोक</a:t>
            </a:r>
          </a:p>
          <a:p>
            <a:pPr marL="457200" indent="-457200">
              <a:buFont typeface="Arial"/>
              <a:buChar char="•"/>
            </a:pPr>
            <a:r>
              <a:rPr lang="en-US" sz="3600">
                <a:solidFill>
                  <a:srgbClr val="FFFFFF"/>
                </a:solidFill>
              </a:rPr>
              <a:t>साव- धान</a:t>
            </a:r>
          </a:p>
          <a:p>
            <a:pPr marL="457200" indent="-457200">
              <a:buFont typeface="Arial"/>
              <a:buChar char="•"/>
            </a:pPr>
            <a:r>
              <a:rPr lang="en-US" sz="3600">
                <a:solidFill>
                  <a:srgbClr val="FFFFFF"/>
                </a:solidFill>
              </a:rPr>
              <a:t>डाक- घर</a:t>
            </a:r>
          </a:p>
          <a:p>
            <a:pPr marL="457200" indent="-457200">
              <a:buFont typeface="Arial"/>
              <a:buChar char="•"/>
            </a:pPr>
            <a:r>
              <a:rPr lang="en-US" sz="3600">
                <a:solidFill>
                  <a:srgbClr val="FFFFFF"/>
                </a:solidFill>
              </a:rPr>
              <a:t>हार- जीत</a:t>
            </a:r>
          </a:p>
          <a:p>
            <a:pPr marL="457200" indent="-457200">
              <a:buFont typeface="Arial"/>
              <a:buChar char="•"/>
            </a:pPr>
            <a:r>
              <a:rPr lang="en-US" sz="3600">
                <a:solidFill>
                  <a:srgbClr val="FFFFFF"/>
                </a:solidFill>
              </a:rPr>
              <a:t>देख- रेख</a:t>
            </a:r>
          </a:p>
          <a:p>
            <a:pPr marL="457200" indent="-457200">
              <a:buFont typeface="Arial"/>
              <a:buChar char="•"/>
            </a:pPr>
            <a:endParaRPr lang="en-US" sz="36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5" name="图片 2"/>
          <p:cNvPicPr>
            <a:picLocks noChangeAspect="1"/>
          </p:cNvPicPr>
          <p:nvPr/>
        </p:nvPicPr>
        <p:blipFill rotWithShape="1">
          <a:blip r:embed="rId2"/>
          <a:srcRect t="10000"/>
          <a:stretch>
            <a:fillRect/>
          </a:stretch>
        </p:blipFill>
        <p:spPr>
          <a:xfrm>
            <a:off x="0" y="0"/>
            <a:ext cx="12192000" cy="6858000"/>
          </a:xfrm>
          <a:prstGeom prst="rect">
            <a:avLst/>
          </a:prstGeom>
        </p:spPr>
      </p:pic>
      <p:sp>
        <p:nvSpPr>
          <p:cNvPr id="1048603" name="矩形 4"/>
          <p:cNvSpPr/>
          <p:nvPr/>
        </p:nvSpPr>
        <p:spPr>
          <a:xfrm>
            <a:off x="0" y="0"/>
            <a:ext cx="12192000" cy="6858000"/>
          </a:xfrm>
          <a:prstGeom prst="rect">
            <a:avLst/>
          </a:prstGeom>
          <a:solidFill>
            <a:srgbClr val="272D58">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604" name="矩形 5"/>
          <p:cNvSpPr/>
          <p:nvPr/>
        </p:nvSpPr>
        <p:spPr>
          <a:xfrm>
            <a:off x="348343" y="402772"/>
            <a:ext cx="11495314" cy="6052457"/>
          </a:xfrm>
          <a:prstGeom prst="rect">
            <a:avLst/>
          </a:prstGeom>
          <a:noFill/>
          <a:ln w="101600">
            <a:gradFill>
              <a:gsLst>
                <a:gs pos="0">
                  <a:srgbClr val="FF6430"/>
                </a:gs>
                <a:gs pos="100000">
                  <a:srgbClr val="FF2E6F"/>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605" name="矩形 8"/>
          <p:cNvSpPr/>
          <p:nvPr/>
        </p:nvSpPr>
        <p:spPr>
          <a:xfrm>
            <a:off x="145143" y="185057"/>
            <a:ext cx="11901715" cy="648788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606" name="TextBox 1048605"/>
          <p:cNvSpPr txBox="1"/>
          <p:nvPr/>
        </p:nvSpPr>
        <p:spPr>
          <a:xfrm>
            <a:off x="775519" y="828001"/>
            <a:ext cx="9776251" cy="1361440"/>
          </a:xfrm>
          <a:prstGeom prst="rect">
            <a:avLst/>
          </a:prstGeom>
        </p:spPr>
        <p:txBody>
          <a:bodyPr wrap="square" rtlCol="0">
            <a:spAutoFit/>
          </a:bodyPr>
          <a:lstStyle/>
          <a:p>
            <a:r>
              <a:rPr lang="en-US" sz="4300">
                <a:solidFill>
                  <a:srgbClr val="FFFFFF"/>
                </a:solidFill>
              </a:rPr>
              <a:t>Procedures by Martin and Dowdy (1986):</a:t>
            </a:r>
          </a:p>
        </p:txBody>
      </p:sp>
      <p:sp>
        <p:nvSpPr>
          <p:cNvPr id="1048607" name="TextBox 1048606"/>
          <p:cNvSpPr txBox="1"/>
          <p:nvPr/>
        </p:nvSpPr>
        <p:spPr>
          <a:xfrm>
            <a:off x="766874" y="2397014"/>
            <a:ext cx="10658252" cy="3850640"/>
          </a:xfrm>
          <a:prstGeom prst="rect">
            <a:avLst/>
          </a:prstGeom>
        </p:spPr>
        <p:txBody>
          <a:bodyPr wrap="square" rtlCol="0">
            <a:spAutoFit/>
          </a:bodyPr>
          <a:lstStyle/>
          <a:p>
            <a:r>
              <a:rPr lang="en-US" sz="3100">
                <a:solidFill>
                  <a:srgbClr val="FFFFFF"/>
                </a:solidFill>
              </a:rPr>
              <a:t>1. Set the start level at 30 dB HL. Present one spondee. If a correct response is obtained, this suggests that the word is above the patient’s SRT.</a:t>
            </a:r>
          </a:p>
          <a:p>
            <a:endParaRPr lang="en-US" sz="3100">
              <a:solidFill>
                <a:srgbClr val="FFFFFF"/>
              </a:solidFill>
            </a:endParaRPr>
          </a:p>
          <a:p>
            <a:r>
              <a:rPr lang="en-US" sz="3100">
                <a:solidFill>
                  <a:srgbClr val="FFFFFF"/>
                </a:solidFill>
              </a:rPr>
              <a:t>2. If no correct response is obtained, raise the presentation level to 50 dB HL. Present one spondee. If there is no correct response, raise the intensity in 10 dB steps, presenting one spondee at each increment.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6" name="图片 2"/>
          <p:cNvPicPr>
            <a:picLocks noChangeAspect="1"/>
          </p:cNvPicPr>
          <p:nvPr/>
        </p:nvPicPr>
        <p:blipFill rotWithShape="1">
          <a:blip r:embed="rId2"/>
          <a:srcRect t="10000"/>
          <a:stretch>
            <a:fillRect/>
          </a:stretch>
        </p:blipFill>
        <p:spPr>
          <a:xfrm>
            <a:off x="0" y="0"/>
            <a:ext cx="12192000" cy="6858000"/>
          </a:xfrm>
          <a:prstGeom prst="rect">
            <a:avLst/>
          </a:prstGeom>
        </p:spPr>
      </p:pic>
      <p:sp>
        <p:nvSpPr>
          <p:cNvPr id="1048608" name="矩形 4"/>
          <p:cNvSpPr/>
          <p:nvPr/>
        </p:nvSpPr>
        <p:spPr>
          <a:xfrm>
            <a:off x="0" y="0"/>
            <a:ext cx="12192000" cy="6858000"/>
          </a:xfrm>
          <a:prstGeom prst="rect">
            <a:avLst/>
          </a:prstGeom>
          <a:solidFill>
            <a:srgbClr val="272D58">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609" name="矩形 5"/>
          <p:cNvSpPr/>
          <p:nvPr/>
        </p:nvSpPr>
        <p:spPr>
          <a:xfrm>
            <a:off x="348343" y="402772"/>
            <a:ext cx="11495314" cy="6052457"/>
          </a:xfrm>
          <a:prstGeom prst="rect">
            <a:avLst/>
          </a:prstGeom>
          <a:noFill/>
          <a:ln w="101600">
            <a:gradFill>
              <a:gsLst>
                <a:gs pos="0">
                  <a:srgbClr val="FF6430"/>
                </a:gs>
                <a:gs pos="100000">
                  <a:srgbClr val="FF2E6F"/>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610" name="矩形 8"/>
          <p:cNvSpPr/>
          <p:nvPr/>
        </p:nvSpPr>
        <p:spPr>
          <a:xfrm>
            <a:off x="145143" y="185057"/>
            <a:ext cx="11901715" cy="648788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611" name="TextBox 1048610"/>
          <p:cNvSpPr txBox="1"/>
          <p:nvPr/>
        </p:nvSpPr>
        <p:spPr>
          <a:xfrm>
            <a:off x="860760" y="895894"/>
            <a:ext cx="10122134" cy="4663440"/>
          </a:xfrm>
          <a:prstGeom prst="rect">
            <a:avLst/>
          </a:prstGeom>
        </p:spPr>
        <p:txBody>
          <a:bodyPr wrap="square" rtlCol="0">
            <a:spAutoFit/>
          </a:bodyPr>
          <a:lstStyle/>
          <a:p>
            <a:r>
              <a:rPr lang="en-US" sz="3400">
                <a:solidFill>
                  <a:srgbClr val="FFFFFF"/>
                </a:solidFill>
              </a:rPr>
              <a:t>3. After a correct response is obtained, lower the intensity 10 dB and present one spondee.</a:t>
            </a:r>
          </a:p>
          <a:p>
            <a:endParaRPr lang="en-US" sz="3400">
              <a:solidFill>
                <a:srgbClr val="FFFFFF"/>
              </a:solidFill>
            </a:endParaRPr>
          </a:p>
          <a:p>
            <a:r>
              <a:rPr lang="en-US" sz="3400">
                <a:solidFill>
                  <a:srgbClr val="FFFFFF"/>
                </a:solidFill>
              </a:rPr>
              <a:t>4. When an incorrect response is given, raise the level 5 dB and present one spondee. If a correct response is given, lower the intensity 10 dB. If an incorrect response is given, continue raising the intensity in 5 dB steps until a correct response is obtained.</a:t>
            </a:r>
          </a:p>
        </p:txBody>
      </p:sp>
      <p:sp>
        <p:nvSpPr>
          <p:cNvPr id="1048612" name="TextBox 1048611"/>
          <p:cNvSpPr txBox="1"/>
          <p:nvPr/>
        </p:nvSpPr>
        <p:spPr>
          <a:xfrm>
            <a:off x="3921826" y="7899119"/>
            <a:ext cx="4000000" cy="510540"/>
          </a:xfrm>
          <a:prstGeom prst="rect">
            <a:avLst/>
          </a:prstGeom>
        </p:spPr>
        <p:txBody>
          <a:bodyPr wrap="square" rtlCol="0">
            <a:spAutoFit/>
          </a:bodyPr>
          <a:lstStyle/>
          <a:p>
            <a:endParaRPr lang="en-US" sz="2800">
              <a:solidFill>
                <a:srgbClr val="000000"/>
              </a:solidFill>
            </a:endParaRPr>
          </a:p>
        </p:txBody>
      </p:sp>
      <p:sp>
        <p:nvSpPr>
          <p:cNvPr id="1048613" name="TextBox 1048612"/>
          <p:cNvSpPr txBox="1"/>
          <p:nvPr/>
        </p:nvSpPr>
        <p:spPr>
          <a:xfrm>
            <a:off x="4095999" y="-913311"/>
            <a:ext cx="4000000" cy="510540"/>
          </a:xfrm>
          <a:prstGeom prst="rect">
            <a:avLst/>
          </a:prstGeom>
        </p:spPr>
        <p:txBody>
          <a:bodyPr wrap="square" rtlCol="0">
            <a:spAutoFit/>
          </a:bodyPr>
          <a:lstStyle/>
          <a:p>
            <a:endParaRPr lang="en-US" sz="2800">
              <a:solidFill>
                <a:srgbClr val="000000"/>
              </a:solidFill>
            </a:endParaRPr>
          </a:p>
        </p:txBody>
      </p:sp>
      <p:sp>
        <p:nvSpPr>
          <p:cNvPr id="1048614" name="TextBox 1048613"/>
          <p:cNvSpPr txBox="1"/>
          <p:nvPr/>
        </p:nvSpPr>
        <p:spPr>
          <a:xfrm>
            <a:off x="2949935" y="7899119"/>
            <a:ext cx="4000000" cy="510540"/>
          </a:xfrm>
          <a:prstGeom prst="rect">
            <a:avLst/>
          </a:prstGeom>
        </p:spPr>
        <p:txBody>
          <a:bodyPr wrap="square" rtlCol="0">
            <a:spAutoFit/>
          </a:bodyPr>
          <a:lstStyle/>
          <a:p>
            <a:endParaRPr lang="en-US" sz="28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7" name="图片 2"/>
          <p:cNvPicPr>
            <a:picLocks noChangeAspect="1"/>
          </p:cNvPicPr>
          <p:nvPr/>
        </p:nvPicPr>
        <p:blipFill rotWithShape="1">
          <a:blip r:embed="rId2"/>
          <a:srcRect t="10000"/>
          <a:stretch>
            <a:fillRect/>
          </a:stretch>
        </p:blipFill>
        <p:spPr>
          <a:xfrm>
            <a:off x="0" y="0"/>
            <a:ext cx="12192000" cy="6858000"/>
          </a:xfrm>
          <a:prstGeom prst="rect">
            <a:avLst/>
          </a:prstGeom>
        </p:spPr>
      </p:pic>
      <p:sp>
        <p:nvSpPr>
          <p:cNvPr id="1048615" name="矩形 4"/>
          <p:cNvSpPr/>
          <p:nvPr/>
        </p:nvSpPr>
        <p:spPr>
          <a:xfrm>
            <a:off x="0" y="0"/>
            <a:ext cx="12192000" cy="6858000"/>
          </a:xfrm>
          <a:prstGeom prst="rect">
            <a:avLst/>
          </a:prstGeom>
          <a:solidFill>
            <a:srgbClr val="272D58">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616" name="矩形 5"/>
          <p:cNvSpPr/>
          <p:nvPr/>
        </p:nvSpPr>
        <p:spPr>
          <a:xfrm>
            <a:off x="348343" y="402772"/>
            <a:ext cx="11495314" cy="6052457"/>
          </a:xfrm>
          <a:prstGeom prst="rect">
            <a:avLst/>
          </a:prstGeom>
          <a:noFill/>
          <a:ln w="101600">
            <a:gradFill>
              <a:gsLst>
                <a:gs pos="0">
                  <a:srgbClr val="FF6430"/>
                </a:gs>
                <a:gs pos="100000">
                  <a:srgbClr val="FF2E6F"/>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617" name="矩形 8"/>
          <p:cNvSpPr/>
          <p:nvPr/>
        </p:nvSpPr>
        <p:spPr>
          <a:xfrm>
            <a:off x="145143" y="185057"/>
            <a:ext cx="11901715" cy="648788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618" name="TextBox 1048617"/>
          <p:cNvSpPr txBox="1"/>
          <p:nvPr/>
        </p:nvSpPr>
        <p:spPr>
          <a:xfrm>
            <a:off x="789327" y="3900200"/>
            <a:ext cx="10110319" cy="2225040"/>
          </a:xfrm>
          <a:prstGeom prst="rect">
            <a:avLst/>
          </a:prstGeom>
        </p:spPr>
        <p:txBody>
          <a:bodyPr wrap="square" rtlCol="0">
            <a:spAutoFit/>
          </a:bodyPr>
          <a:lstStyle/>
          <a:p>
            <a:r>
              <a:rPr lang="en-US" sz="3600">
                <a:solidFill>
                  <a:srgbClr val="FFFFFF"/>
                </a:solidFill>
              </a:rPr>
              <a:t>6. Threshold is defined as the lowest level at which at least 50% of the responses are correct,</a:t>
            </a:r>
          </a:p>
          <a:p>
            <a:r>
              <a:rPr lang="en-US" sz="3600">
                <a:solidFill>
                  <a:srgbClr val="FFFFFF"/>
                </a:solidFill>
              </a:rPr>
              <a:t>with a minimum of at least three correct responses at that intensity</a:t>
            </a:r>
          </a:p>
        </p:txBody>
      </p:sp>
      <p:sp>
        <p:nvSpPr>
          <p:cNvPr id="1048619" name="TextBox 1048618"/>
          <p:cNvSpPr txBox="1"/>
          <p:nvPr/>
        </p:nvSpPr>
        <p:spPr>
          <a:xfrm>
            <a:off x="866668" y="875272"/>
            <a:ext cx="10032978" cy="2694940"/>
          </a:xfrm>
          <a:prstGeom prst="rect">
            <a:avLst/>
          </a:prstGeom>
        </p:spPr>
        <p:txBody>
          <a:bodyPr wrap="square" rtlCol="0">
            <a:spAutoFit/>
          </a:bodyPr>
          <a:lstStyle/>
          <a:p>
            <a:r>
              <a:rPr lang="en-US" sz="3500">
                <a:solidFill>
                  <a:srgbClr val="FFFFFF"/>
                </a:solidFill>
              </a:rPr>
              <a:t>5. From this point on the intensity is increased in 5 dB steps and decreased in 10 dB steps, with one spondee presented at each level until three correct responses have been obtained at a given level.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8" name="图片 2"/>
          <p:cNvPicPr>
            <a:picLocks noChangeAspect="1"/>
          </p:cNvPicPr>
          <p:nvPr/>
        </p:nvPicPr>
        <p:blipFill rotWithShape="1">
          <a:blip r:embed="rId2"/>
          <a:srcRect t="10000"/>
          <a:stretch>
            <a:fillRect/>
          </a:stretch>
        </p:blipFill>
        <p:spPr>
          <a:xfrm>
            <a:off x="0" y="0"/>
            <a:ext cx="12192000" cy="6858000"/>
          </a:xfrm>
          <a:prstGeom prst="rect">
            <a:avLst/>
          </a:prstGeom>
        </p:spPr>
      </p:pic>
      <p:sp>
        <p:nvSpPr>
          <p:cNvPr id="1048620" name="矩形 4"/>
          <p:cNvSpPr/>
          <p:nvPr/>
        </p:nvSpPr>
        <p:spPr>
          <a:xfrm>
            <a:off x="0" y="0"/>
            <a:ext cx="12192000" cy="6858000"/>
          </a:xfrm>
          <a:prstGeom prst="rect">
            <a:avLst/>
          </a:prstGeom>
          <a:solidFill>
            <a:srgbClr val="272D58">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621" name="矩形 5"/>
          <p:cNvSpPr/>
          <p:nvPr/>
        </p:nvSpPr>
        <p:spPr>
          <a:xfrm>
            <a:off x="348343" y="402772"/>
            <a:ext cx="11495314" cy="6052457"/>
          </a:xfrm>
          <a:prstGeom prst="rect">
            <a:avLst/>
          </a:prstGeom>
          <a:noFill/>
          <a:ln w="101600">
            <a:gradFill>
              <a:gsLst>
                <a:gs pos="0">
                  <a:srgbClr val="FF6430"/>
                </a:gs>
                <a:gs pos="100000">
                  <a:srgbClr val="FF2E6F"/>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622" name="矩形 8"/>
          <p:cNvSpPr/>
          <p:nvPr/>
        </p:nvSpPr>
        <p:spPr>
          <a:xfrm>
            <a:off x="145143" y="185057"/>
            <a:ext cx="11901715" cy="648788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623" name="TextBox 1048622"/>
          <p:cNvSpPr txBox="1"/>
          <p:nvPr/>
        </p:nvSpPr>
        <p:spPr>
          <a:xfrm>
            <a:off x="1005916" y="835939"/>
            <a:ext cx="7676608" cy="815339"/>
          </a:xfrm>
          <a:prstGeom prst="rect">
            <a:avLst/>
          </a:prstGeom>
        </p:spPr>
        <p:txBody>
          <a:bodyPr wrap="square" rtlCol="0">
            <a:spAutoFit/>
          </a:bodyPr>
          <a:lstStyle/>
          <a:p>
            <a:pPr marL="685800" indent="-685800">
              <a:buFont typeface="Wingdings" charset="2"/>
              <a:buChar char="l"/>
            </a:pPr>
            <a:r>
              <a:rPr lang="en-US" sz="5000">
                <a:solidFill>
                  <a:srgbClr val="FFFFFF"/>
                </a:solidFill>
              </a:rPr>
              <a:t>Applications:</a:t>
            </a:r>
          </a:p>
        </p:txBody>
      </p:sp>
      <p:sp>
        <p:nvSpPr>
          <p:cNvPr id="1048624" name="TextBox 1048623"/>
          <p:cNvSpPr txBox="1"/>
          <p:nvPr/>
        </p:nvSpPr>
        <p:spPr>
          <a:xfrm>
            <a:off x="1005916" y="1943757"/>
            <a:ext cx="8261523" cy="3825240"/>
          </a:xfrm>
          <a:prstGeom prst="rect">
            <a:avLst/>
          </a:prstGeom>
        </p:spPr>
        <p:txBody>
          <a:bodyPr wrap="square" rtlCol="0">
            <a:spAutoFit/>
          </a:bodyPr>
          <a:lstStyle/>
          <a:p>
            <a:pPr marL="0" indent="0">
              <a:buNone/>
            </a:pPr>
            <a:r>
              <a:rPr lang="en-US" sz="3600">
                <a:solidFill>
                  <a:srgbClr val="FFFFFF"/>
                </a:solidFill>
              </a:rPr>
              <a:t>✓To cross check the PT threshold</a:t>
            </a:r>
          </a:p>
          <a:p>
            <a:pPr marL="0" indent="0">
              <a:buNone/>
            </a:pPr>
            <a:endParaRPr lang="en-US" sz="3600">
              <a:solidFill>
                <a:srgbClr val="FFFFFF"/>
              </a:solidFill>
            </a:endParaRPr>
          </a:p>
          <a:p>
            <a:pPr marL="0" indent="0">
              <a:buNone/>
            </a:pPr>
            <a:r>
              <a:rPr lang="en-US" sz="3600">
                <a:solidFill>
                  <a:srgbClr val="FFFFFF"/>
                </a:solidFill>
              </a:rPr>
              <a:t>✓To find out the speech recognition</a:t>
            </a:r>
          </a:p>
          <a:p>
            <a:pPr marL="0" indent="0">
              <a:buNone/>
            </a:pPr>
            <a:endParaRPr lang="en-US" sz="3600">
              <a:solidFill>
                <a:srgbClr val="FFFFFF"/>
              </a:solidFill>
            </a:endParaRPr>
          </a:p>
          <a:p>
            <a:pPr marL="0" indent="0">
              <a:buNone/>
            </a:pPr>
            <a:r>
              <a:rPr lang="en-US" sz="3600">
                <a:solidFill>
                  <a:srgbClr val="FFFFFF"/>
                </a:solidFill>
              </a:rPr>
              <a:t>✓Hearing aid selection</a:t>
            </a:r>
          </a:p>
          <a:p>
            <a:pPr marL="0" indent="0">
              <a:buNone/>
            </a:pPr>
            <a:endParaRPr lang="en-US" sz="3600">
              <a:solidFill>
                <a:srgbClr val="FFFFFF"/>
              </a:solidFill>
            </a:endParaRPr>
          </a:p>
          <a:p>
            <a:pPr marL="0" indent="0">
              <a:buNone/>
            </a:pPr>
            <a:r>
              <a:rPr lang="en-US" sz="3600">
                <a:solidFill>
                  <a:srgbClr val="FFFFFF"/>
                </a:solidFill>
              </a:rPr>
              <a:t>✓To detect functional hearing loss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61" name="图片 2"/>
          <p:cNvPicPr>
            <a:picLocks noChangeAspect="1"/>
          </p:cNvPicPr>
          <p:nvPr/>
        </p:nvPicPr>
        <p:blipFill rotWithShape="1">
          <a:blip r:embed="rId2"/>
          <a:srcRect t="10000"/>
          <a:stretch>
            <a:fillRect/>
          </a:stretch>
        </p:blipFill>
        <p:spPr>
          <a:xfrm>
            <a:off x="0" y="0"/>
            <a:ext cx="12192000" cy="6858000"/>
          </a:xfrm>
          <a:prstGeom prst="rect">
            <a:avLst/>
          </a:prstGeom>
        </p:spPr>
      </p:pic>
      <p:sp>
        <p:nvSpPr>
          <p:cNvPr id="1048689" name="矩形 4"/>
          <p:cNvSpPr/>
          <p:nvPr/>
        </p:nvSpPr>
        <p:spPr>
          <a:xfrm>
            <a:off x="0" y="0"/>
            <a:ext cx="12192000" cy="6858000"/>
          </a:xfrm>
          <a:prstGeom prst="rect">
            <a:avLst/>
          </a:prstGeom>
          <a:solidFill>
            <a:srgbClr val="272D58">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691" name="矩形 5"/>
          <p:cNvSpPr/>
          <p:nvPr/>
        </p:nvSpPr>
        <p:spPr>
          <a:xfrm>
            <a:off x="348343" y="402772"/>
            <a:ext cx="11495314" cy="6052457"/>
          </a:xfrm>
          <a:prstGeom prst="rect">
            <a:avLst/>
          </a:prstGeom>
          <a:noFill/>
          <a:ln w="101600">
            <a:gradFill>
              <a:gsLst>
                <a:gs pos="0">
                  <a:srgbClr val="FF6430"/>
                </a:gs>
                <a:gs pos="100000">
                  <a:srgbClr val="FF2E6F"/>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693" name="矩形 8"/>
          <p:cNvSpPr/>
          <p:nvPr/>
        </p:nvSpPr>
        <p:spPr>
          <a:xfrm>
            <a:off x="145143" y="185057"/>
            <a:ext cx="11901715" cy="648788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48705" name="TextBox 1048704"/>
          <p:cNvSpPr txBox="1"/>
          <p:nvPr/>
        </p:nvSpPr>
        <p:spPr>
          <a:xfrm>
            <a:off x="1383275" y="687251"/>
            <a:ext cx="9077107" cy="5298440"/>
          </a:xfrm>
          <a:prstGeom prst="rect">
            <a:avLst/>
          </a:prstGeom>
        </p:spPr>
        <p:txBody>
          <a:bodyPr wrap="square" rtlCol="0">
            <a:spAutoFit/>
          </a:bodyPr>
          <a:lstStyle/>
          <a:p>
            <a:pPr marL="457200" indent="-457200">
              <a:buFont typeface="Arial"/>
              <a:buChar char="•"/>
            </a:pPr>
            <a:r>
              <a:rPr lang="en-US" sz="3500">
                <a:solidFill>
                  <a:srgbClr val="FFFFFF"/>
                </a:solidFill>
              </a:rPr>
              <a:t>In some cases the SRT may be much lower (better) than the pure-tone average (PTA), such as when the audiogram falls precipitously in the high frequencies.</a:t>
            </a:r>
          </a:p>
          <a:p>
            <a:pPr marL="457200" indent="-457200">
              <a:buFont typeface="Arial"/>
              <a:buChar char="•"/>
            </a:pPr>
            <a:endParaRPr lang="en-US" sz="3500">
              <a:solidFill>
                <a:srgbClr val="FFFFFF"/>
              </a:solidFill>
            </a:endParaRPr>
          </a:p>
          <a:p>
            <a:pPr marL="457200" indent="-457200">
              <a:buFont typeface="Arial"/>
              <a:buChar char="•"/>
            </a:pPr>
            <a:r>
              <a:rPr lang="en-US" sz="3500">
                <a:solidFill>
                  <a:srgbClr val="FFFFFF"/>
                </a:solidFill>
              </a:rPr>
              <a:t> In other cases the SRT may be higher (poorer) than even the three-frequency PTA, for example, with some elderly patients or those with disorders of the central auditory nervous system.</a:t>
            </a: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2aqm3xcj">
      <a:majorFont>
        <a:latin typeface="Montserrat Light"/>
        <a:ea typeface="Arial"/>
        <a:cs typeface=""/>
      </a:majorFont>
      <a:minorFont>
        <a:latin typeface="Montserrat Light"/>
        <a:ea typeface="Ari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479</Words>
  <Application>Microsoft Office PowerPoint</Application>
  <PresentationFormat>Custom</PresentationFormat>
  <Paragraphs>49</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Montserrat Extra Bold</vt:lpstr>
      <vt:lpstr>Wingdings</vt:lpstr>
      <vt:lpstr>Montserrat Light</vt:lpstr>
      <vt:lpstr>Calibri</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Lenovo</cp:lastModifiedBy>
  <cp:revision>2</cp:revision>
  <dcterms:created xsi:type="dcterms:W3CDTF">2017-04-13T05:14:35Z</dcterms:created>
  <dcterms:modified xsi:type="dcterms:W3CDTF">2020-08-29T04:46:38Z</dcterms:modified>
</cp:coreProperties>
</file>