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 autoAdjust="0"/>
    <p:restoredTop sz="94590" autoAdjust="0"/>
  </p:normalViewPr>
  <p:slideViewPr>
    <p:cSldViewPr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DE3B8-FA6E-43D8-930E-9FBD54C70452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94F36-9C37-4F28-91B3-11E60A3A5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94F36-9C37-4F28-91B3-11E60A3A55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C2AD1E-9467-4CE0-A5E0-276778490EF7}" type="datetimeFigureOut">
              <a:rPr lang="en-US" smtClean="0"/>
              <a:pPr/>
              <a:t>8/24/20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2E509D-25CE-4798-B7CC-3DE0A0335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3.png"/><Relationship Id="rId2" Type="http://schemas.microsoft.com/office/2007/relationships/media" Target="../media/media14.m4a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media22.m4a"/><Relationship Id="rId7" Type="http://schemas.openxmlformats.org/officeDocument/2006/relationships/image" Target="../media/image16.jpeg"/><Relationship Id="rId2" Type="http://schemas.microsoft.com/office/2007/relationships/media" Target="../media/media22.m4a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m4a"/><Relationship Id="rId7" Type="http://schemas.openxmlformats.org/officeDocument/2006/relationships/image" Target="../media/image7.jpeg"/><Relationship Id="rId2" Type="http://schemas.microsoft.com/office/2007/relationships/media" Target="../media/media8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8.gif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200400"/>
            <a:ext cx="7543800" cy="1828800"/>
          </a:xfrm>
        </p:spPr>
        <p:txBody>
          <a:bodyPr>
            <a:normAutofit/>
          </a:bodyPr>
          <a:lstStyle/>
          <a:p>
            <a:r>
              <a:rPr lang="en-US" sz="5000" dirty="0"/>
              <a:t>CHRONIC PERIODONTITIS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172200"/>
            <a:ext cx="67056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Dr. Prasad Nadig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6072B17-D288-6944-B83B-E8DA3802C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4"/>
    </mc:Choice>
    <mc:Fallback>
      <p:transition spd="slow" advTm="6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 err="1"/>
              <a:t>Differntial</a:t>
            </a:r>
            <a:r>
              <a:rPr lang="en-US" sz="2600" dirty="0"/>
              <a:t> diagnosis</a:t>
            </a:r>
            <a:r>
              <a:rPr lang="en-US" dirty="0"/>
              <a:t>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AGGRESSIVE PERIODONTITITS</a:t>
            </a:r>
          </a:p>
          <a:p>
            <a:r>
              <a:rPr lang="en-US" dirty="0"/>
              <a:t>Differential diagnosis is based 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Age of the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Rate of disease progression over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Familial nature of the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Relative absence of local factors in aggressive disease compared with the presence of abundant plaque and calculus in chronic form.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DF36B4D-B03A-F14E-BCBC-9C03BFFAE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416"/>
    </mc:Choice>
    <mc:Fallback>
      <p:transition spd="slow" advTm="74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SYMPTOMS</a:t>
            </a:r>
          </a:p>
          <a:p>
            <a:r>
              <a:rPr lang="en-US" dirty="0"/>
              <a:t>Bleeding of gums when brushing or eating</a:t>
            </a:r>
          </a:p>
          <a:p>
            <a:r>
              <a:rPr lang="en-US" dirty="0"/>
              <a:t>Spaces between the teeth as a result of tooth movement or teeth become loose </a:t>
            </a:r>
          </a:p>
          <a:p>
            <a:pPr>
              <a:buNone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It occurs because usually painless –patient are unaware that they have the disease and less likely to seek treatment </a:t>
            </a:r>
          </a:p>
          <a:p>
            <a:r>
              <a:rPr lang="en-US" dirty="0"/>
              <a:t>Sometimes localized dull pain, radiating deep into the jaw . Sensitivity to hot and cold or both due to root exposure</a:t>
            </a:r>
          </a:p>
          <a:p>
            <a:r>
              <a:rPr lang="en-US" dirty="0"/>
              <a:t> Areas of food impaction cause discomfort </a:t>
            </a:r>
          </a:p>
          <a:p>
            <a:r>
              <a:rPr lang="en-US" dirty="0"/>
              <a:t>Itchiness in </a:t>
            </a:r>
            <a:r>
              <a:rPr lang="en-US" dirty="0" err="1"/>
              <a:t>gingiva</a:t>
            </a:r>
            <a:r>
              <a:rPr lang="en-US" dirty="0"/>
              <a:t>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3886200" cy="173887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85ED6ED-7231-6143-AC05-CED4EB27D9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44"/>
    </mc:Choice>
    <mc:Fallback>
      <p:transition spd="slow" advTm="66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DISEASE DISTRIBUTION</a:t>
            </a:r>
          </a:p>
          <a:p>
            <a:r>
              <a:rPr lang="en-US" dirty="0"/>
              <a:t>Chronic periodontitis : </a:t>
            </a:r>
            <a:r>
              <a:rPr lang="en-US" b="1" dirty="0"/>
              <a:t>Site specific </a:t>
            </a:r>
          </a:p>
          <a:p>
            <a:pPr>
              <a:buNone/>
            </a:pPr>
            <a:r>
              <a:rPr lang="en-US" dirty="0"/>
              <a:t>i.e. Present only at the sites where there is plaque and calculus. </a:t>
            </a:r>
          </a:p>
          <a:p>
            <a:pPr>
              <a:buNone/>
            </a:pPr>
            <a:r>
              <a:rPr lang="en-US" dirty="0"/>
              <a:t>    </a:t>
            </a:r>
          </a:p>
          <a:p>
            <a:r>
              <a:rPr lang="en-US" dirty="0"/>
              <a:t>Can be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localized </a:t>
            </a:r>
            <a:r>
              <a:rPr lang="en-US" dirty="0"/>
              <a:t>or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generalized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0AD88D9-5A70-514E-914F-1F4CFD562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73"/>
    </mc:Choice>
    <mc:Fallback>
      <p:transition spd="slow" advTm="20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LOCALIZED PERIODONTITIS</a:t>
            </a:r>
          </a:p>
          <a:p>
            <a:pPr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en-US" dirty="0"/>
              <a:t>when less than 30% of sites assessed in mouth demonstrate attachment loss and bone loss.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GENERALIZED PERIODONTITIS</a:t>
            </a:r>
          </a:p>
          <a:p>
            <a:pPr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en-US" dirty="0"/>
              <a:t>when 30%or more of the sites assessed in the mouth demonstrate attachment loss and bone loss.</a:t>
            </a:r>
            <a:endParaRPr lang="en-US"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F1732A1-F1A4-4E47-9562-960BA4B903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89"/>
    </mc:Choice>
    <mc:Fallback>
      <p:transition spd="slow" advTm="30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Patterns of bone loss observed:</a:t>
            </a:r>
          </a:p>
          <a:p>
            <a:pPr marL="514350" indent="-514350">
              <a:buNone/>
            </a:pPr>
            <a:r>
              <a:rPr lang="en-US" dirty="0"/>
              <a:t>1. VERTICAL: </a:t>
            </a:r>
            <a:r>
              <a:rPr lang="en-US" sz="2500" dirty="0"/>
              <a:t>when attachment and bone loss on one tooth surface is greater than that on an adjacent surface.</a:t>
            </a:r>
          </a:p>
          <a:p>
            <a:pPr marL="514350" indent="-514350">
              <a:buNone/>
            </a:pPr>
            <a:r>
              <a:rPr lang="en-US" sz="2500" dirty="0"/>
              <a:t>       -associated with angular bony defects and </a:t>
            </a:r>
            <a:r>
              <a:rPr lang="en-US" sz="2500" dirty="0" err="1"/>
              <a:t>intrabony</a:t>
            </a:r>
            <a:r>
              <a:rPr lang="en-US" sz="2500" dirty="0"/>
              <a:t> pocket formation.</a:t>
            </a:r>
          </a:p>
          <a:p>
            <a:pPr marL="514350" indent="-514350">
              <a:buNone/>
            </a:pPr>
            <a:r>
              <a:rPr lang="en-US" dirty="0"/>
              <a:t>2. HORIZONTAL: </a:t>
            </a:r>
            <a:r>
              <a:rPr lang="en-US" sz="2500" dirty="0"/>
              <a:t>when attachment and bone loss precedes at a uniform rate on the majority of the tooth surfaces.</a:t>
            </a:r>
          </a:p>
          <a:p>
            <a:pPr marL="514350" indent="-514350">
              <a:buNone/>
            </a:pPr>
            <a:r>
              <a:rPr lang="en-US" sz="2500" dirty="0"/>
              <a:t>       - associated with </a:t>
            </a:r>
            <a:r>
              <a:rPr lang="en-US" sz="2500" dirty="0" err="1"/>
              <a:t>suprabony</a:t>
            </a:r>
            <a:r>
              <a:rPr lang="en-US" sz="2500" dirty="0"/>
              <a:t> pockets.</a:t>
            </a:r>
          </a:p>
        </p:txBody>
      </p:sp>
      <p:pic>
        <p:nvPicPr>
          <p:cNvPr id="25602" name="Picture 2" descr="http://bestsacramentodentist.files.wordpress.com/2012/10/dentist-sacramento_periodontal-bone-loss.jpg?w=386&amp;h=2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724400"/>
            <a:ext cx="2428875" cy="1809751"/>
          </a:xfrm>
          <a:prstGeom prst="rect">
            <a:avLst/>
          </a:prstGeom>
          <a:noFill/>
        </p:spPr>
      </p:pic>
      <p:pic>
        <p:nvPicPr>
          <p:cNvPr id="25604" name="Picture 4" descr="http://rickwilsondmd.typepad.com/.a/6a01156e42deab970c0133f3a42599970b-500w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1828800"/>
            <a:ext cx="2209800" cy="22098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7B6CADE-FF4E-8345-8FCC-33A15F6BB85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47"/>
    </mc:Choice>
    <mc:Fallback>
      <p:transition spd="slow" advTm="48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DISEASE SEVERITY</a:t>
            </a:r>
          </a:p>
          <a:p>
            <a:pPr fontAlgn="base"/>
            <a:r>
              <a:rPr lang="en-US" dirty="0"/>
              <a:t>The terms describing the disease severity of disease : The entire mouth or a part of the mouth, such quadrant or sextant are as follows:</a:t>
            </a:r>
          </a:p>
          <a:p>
            <a:pPr>
              <a:buNone/>
            </a:pPr>
            <a:r>
              <a:rPr lang="en-US" dirty="0"/>
              <a:t>   1.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Slight (mild ) periodontitis </a:t>
            </a:r>
            <a:r>
              <a:rPr lang="en-US" dirty="0"/>
              <a:t>: Periodontal destruction not more than 1 - 2 mm of clinical attachment loss . </a:t>
            </a:r>
          </a:p>
          <a:p>
            <a:pPr>
              <a:buNone/>
            </a:pPr>
            <a:r>
              <a:rPr lang="en-US" dirty="0"/>
              <a:t>   2.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Moderate periodontitis</a:t>
            </a:r>
            <a:r>
              <a:rPr lang="en-US" dirty="0"/>
              <a:t> : 3 – 4 mm of clinical attachment loss . </a:t>
            </a:r>
          </a:p>
          <a:p>
            <a:pPr>
              <a:buNone/>
            </a:pPr>
            <a:r>
              <a:rPr lang="en-US" dirty="0"/>
              <a:t>   3.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Severe periodontitis </a:t>
            </a:r>
            <a:r>
              <a:rPr lang="en-US" dirty="0"/>
              <a:t>: 5 mm or more clinical attachment loss.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BAA09AC-4F5A-E247-8EEA-EA34377F6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32"/>
    </mc:Choice>
    <mc:Fallback>
      <p:transition spd="slow" advTm="34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michaelroesslerdds.com/wp-content/uploads/2011/10/periodontitisCom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077" y="1828800"/>
            <a:ext cx="5793523" cy="40431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F4E0049-7F0D-6048-9239-379470B99B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06"/>
    </mc:Choice>
    <mc:Fallback>
      <p:transition spd="slow" advTm="20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9530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DISEASE PROGRESSION</a:t>
            </a:r>
          </a:p>
          <a:p>
            <a:r>
              <a:rPr lang="en-US" b="1" dirty="0"/>
              <a:t>Slow rate </a:t>
            </a:r>
            <a:r>
              <a:rPr lang="en-US" sz="2700" dirty="0"/>
              <a:t>but may be modified by systemic and / or environmental and behavioral factors </a:t>
            </a:r>
          </a:p>
          <a:p>
            <a:r>
              <a:rPr lang="en-US" sz="2700" dirty="0"/>
              <a:t>Onset can occur any time in the presence of plaque and calculus . Usually becomes more evident in the </a:t>
            </a:r>
            <a:r>
              <a:rPr lang="en-US" b="1" dirty="0"/>
              <a:t>mid - 30s </a:t>
            </a:r>
            <a:r>
              <a:rPr lang="en-US" sz="2700" dirty="0"/>
              <a:t>therefore has accumulative effect </a:t>
            </a:r>
          </a:p>
          <a:p>
            <a:r>
              <a:rPr lang="en-US" sz="2700" dirty="0"/>
              <a:t>Does not progress at an equal rate in all affected sites . Some areas may remain static . </a:t>
            </a:r>
            <a:r>
              <a:rPr lang="en-US" b="1" dirty="0"/>
              <a:t>More rapid progress in inter-dental areas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D6E6022-58E9-5640-835F-74A0D294D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87"/>
    </mc:Choice>
    <mc:Fallback>
      <p:transition spd="slow" advTm="42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PREVALENCE</a:t>
            </a:r>
          </a:p>
          <a:p>
            <a:r>
              <a:rPr lang="en-US" dirty="0"/>
              <a:t>Increases with age -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age associated disease</a:t>
            </a:r>
            <a:r>
              <a:rPr lang="en-US" dirty="0"/>
              <a:t>. </a:t>
            </a:r>
          </a:p>
          <a:p>
            <a:r>
              <a:rPr lang="en-US" dirty="0"/>
              <a:t>Affects both genders equally .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512205C-4DF6-C941-BEEC-E6C65B1A3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08"/>
    </mc:Choice>
    <mc:Fallback>
      <p:transition spd="slow" advTm="1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PRIOR HISTORY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Not a true risk factor but rather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disease predictor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Prior history of periodontitis puts the patient at greater risk for developing further loss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Patient has to take more care for maintenance of oral hygiene and regular scaling and root </a:t>
            </a:r>
            <a:r>
              <a:rPr lang="en-US" dirty="0" err="1"/>
              <a:t>planing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Proper monitoring required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 following risk factors contribute to patient’s susceptibility to disease: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CF05100-0791-3D48-A664-BE35C18AB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57"/>
    </mc:Choice>
    <mc:Fallback>
      <p:transition spd="slow" advTm="39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b="1" dirty="0"/>
              <a:t>Definition</a:t>
            </a:r>
          </a:p>
          <a:p>
            <a:r>
              <a:rPr lang="en-US" b="1" dirty="0"/>
              <a:t>Clinical features</a:t>
            </a:r>
          </a:p>
          <a:p>
            <a:pPr>
              <a:buNone/>
            </a:pPr>
            <a:r>
              <a:rPr lang="en-US" dirty="0"/>
              <a:t>    - General characteristics</a:t>
            </a:r>
          </a:p>
          <a:p>
            <a:pPr>
              <a:buNone/>
            </a:pPr>
            <a:r>
              <a:rPr lang="en-US" dirty="0"/>
              <a:t>    - Symptoms</a:t>
            </a:r>
          </a:p>
          <a:p>
            <a:pPr>
              <a:buNone/>
            </a:pPr>
            <a:r>
              <a:rPr lang="en-US" dirty="0"/>
              <a:t>    - Disease distribution</a:t>
            </a:r>
          </a:p>
          <a:p>
            <a:pPr>
              <a:buNone/>
            </a:pPr>
            <a:r>
              <a:rPr lang="en-US" dirty="0"/>
              <a:t>    - Disease severity</a:t>
            </a:r>
          </a:p>
          <a:p>
            <a:pPr>
              <a:buNone/>
            </a:pPr>
            <a:r>
              <a:rPr lang="en-US" dirty="0"/>
              <a:t>    - Disease progression</a:t>
            </a:r>
          </a:p>
          <a:p>
            <a:pPr>
              <a:buNone/>
            </a:pPr>
            <a:r>
              <a:rPr lang="en-US" dirty="0"/>
              <a:t>    - Prevalence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D064A85-DFBB-D04F-A047-02F7557FE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90"/>
    </mc:Choice>
    <mc:Fallback>
      <p:transition spd="slow" advTm="18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u="sng" dirty="0"/>
              <a:t>1.LOCAL FACTORS</a:t>
            </a:r>
          </a:p>
          <a:p>
            <a:pPr marL="514350" indent="-514350"/>
            <a:r>
              <a:rPr lang="en-US" dirty="0"/>
              <a:t>Plaque accumulation on tooth and gingival surfaces is considered primary etiologic agent </a:t>
            </a:r>
          </a:p>
          <a:p>
            <a:pPr marL="514350" indent="-514350"/>
            <a:r>
              <a:rPr lang="en-US" dirty="0"/>
              <a:t> Increase in the proportion of gram negative organisms in the sub-gingival plaque </a:t>
            </a:r>
            <a:r>
              <a:rPr lang="en-US" dirty="0" err="1"/>
              <a:t>biofilm</a:t>
            </a:r>
            <a:r>
              <a:rPr lang="en-US" dirty="0"/>
              <a:t> like </a:t>
            </a:r>
            <a:r>
              <a:rPr lang="en-US" i="1" dirty="0" err="1"/>
              <a:t>Bacteroides</a:t>
            </a:r>
            <a:r>
              <a:rPr lang="en-US" dirty="0"/>
              <a:t> </a:t>
            </a:r>
            <a:r>
              <a:rPr lang="en-US" i="1" dirty="0" err="1"/>
              <a:t>gingivalis</a:t>
            </a:r>
            <a:r>
              <a:rPr lang="en-US" dirty="0"/>
              <a:t>, </a:t>
            </a:r>
            <a:r>
              <a:rPr lang="en-US" i="1" dirty="0" err="1"/>
              <a:t>Bacteroides</a:t>
            </a:r>
            <a:r>
              <a:rPr lang="en-US" i="1" dirty="0"/>
              <a:t> </a:t>
            </a:r>
            <a:r>
              <a:rPr lang="en-US" i="1" dirty="0" err="1"/>
              <a:t>forsythus</a:t>
            </a:r>
            <a:r>
              <a:rPr lang="en-US" dirty="0"/>
              <a:t>, and </a:t>
            </a:r>
            <a:r>
              <a:rPr lang="en-US" i="1" dirty="0" err="1"/>
              <a:t>Treponema</a:t>
            </a:r>
            <a:r>
              <a:rPr lang="en-US" dirty="0"/>
              <a:t> </a:t>
            </a:r>
            <a:r>
              <a:rPr lang="en-US" dirty="0" err="1"/>
              <a:t>denticola</a:t>
            </a:r>
            <a:r>
              <a:rPr lang="en-US" dirty="0"/>
              <a:t> – forming the </a:t>
            </a:r>
            <a:r>
              <a:rPr lang="en-US" b="1" dirty="0">
                <a:solidFill>
                  <a:srgbClr val="C00000"/>
                </a:solidFill>
              </a:rPr>
              <a:t>RED COMPLEX </a:t>
            </a:r>
          </a:p>
          <a:p>
            <a:pPr marL="514350" indent="-514350"/>
            <a:r>
              <a:rPr lang="en-US" dirty="0"/>
              <a:t> These microorganisms are associated with attachment and bone loss in chronic periodontitis as they impart a local effect on : 1.The cells of inflammatory response. 2. Cells and tissues of the host - resulting in 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local site specific disease process .</a:t>
            </a:r>
          </a:p>
          <a:p>
            <a:pPr marL="514350" indent="-514350">
              <a:buNone/>
            </a:pPr>
            <a:endParaRPr lang="en-US" u="sng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DC52FD1-2CDD-724F-AE19-2C8C362AB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13"/>
    </mc:Choice>
    <mc:Fallback>
      <p:transition spd="slow" advTm="39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PLAQUE RETENTIVE FACTORS 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sz="2700" dirty="0"/>
              <a:t>Important in the development and progression of periodontitis .</a:t>
            </a:r>
          </a:p>
          <a:p>
            <a:pPr>
              <a:buFontTx/>
              <a:buChar char="-"/>
            </a:pPr>
            <a:r>
              <a:rPr lang="en-US" sz="2700" dirty="0"/>
              <a:t>They retain plaque microorganisms in close proximity to the periodontal tissues providing an </a:t>
            </a:r>
            <a:r>
              <a:rPr lang="en-US" sz="2700" b="1" dirty="0"/>
              <a:t>ecologic</a:t>
            </a:r>
            <a:r>
              <a:rPr lang="en-US" sz="2700" dirty="0"/>
              <a:t> </a:t>
            </a:r>
            <a:r>
              <a:rPr lang="en-US" sz="2700" b="1" dirty="0"/>
              <a:t>niche</a:t>
            </a:r>
            <a:r>
              <a:rPr lang="en-US" sz="2700" dirty="0"/>
              <a:t> for plaque growth and maturation .</a:t>
            </a:r>
          </a:p>
          <a:p>
            <a:pPr>
              <a:buFontTx/>
              <a:buChar char="-"/>
            </a:pPr>
            <a:r>
              <a:rPr lang="en-US" sz="2700" dirty="0"/>
              <a:t> 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</a:rPr>
              <a:t>Calculus</a:t>
            </a:r>
            <a:r>
              <a:rPr lang="en-US" sz="2700" dirty="0"/>
              <a:t> is the most important </a:t>
            </a:r>
          </a:p>
          <a:p>
            <a:pPr>
              <a:buNone/>
            </a:pPr>
            <a:r>
              <a:rPr lang="en-US" sz="2700" dirty="0"/>
              <a:t>plaque retentive factor because of</a:t>
            </a:r>
          </a:p>
          <a:p>
            <a:pPr>
              <a:buNone/>
            </a:pPr>
            <a:r>
              <a:rPr lang="en-US" sz="2700" dirty="0"/>
              <a:t> its ability to retain and harbor</a:t>
            </a:r>
          </a:p>
          <a:p>
            <a:pPr>
              <a:buNone/>
            </a:pPr>
            <a:r>
              <a:rPr lang="en-US" sz="2700" dirty="0"/>
              <a:t> plaque of chronic bacteria on its </a:t>
            </a:r>
          </a:p>
          <a:p>
            <a:pPr>
              <a:buNone/>
            </a:pPr>
            <a:r>
              <a:rPr lang="en-US" sz="2700" dirty="0"/>
              <a:t>rough surface .</a:t>
            </a:r>
          </a:p>
          <a:p>
            <a:endParaRPr lang="en-US" dirty="0"/>
          </a:p>
        </p:txBody>
      </p:sp>
      <p:pic>
        <p:nvPicPr>
          <p:cNvPr id="35842" name="Picture 2" descr="http://www.westkelownadentists.ca/images/westkelownadentistsca/uploaded/1340309902dt-westbank_dentists_dental_calcul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962400"/>
            <a:ext cx="3581400" cy="23876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A5EC99F-665D-F840-B310-05AE2D6BE4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34"/>
    </mc:Choice>
    <mc:Fallback>
      <p:transition spd="slow" advTm="35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Other factors that retain plaque or prevent its removal are : 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 err="1"/>
              <a:t>Subgingival</a:t>
            </a:r>
            <a:r>
              <a:rPr lang="en-US" sz="2700" dirty="0"/>
              <a:t> and / or overhanging </a:t>
            </a:r>
          </a:p>
          <a:p>
            <a:pPr>
              <a:buNone/>
            </a:pPr>
            <a:r>
              <a:rPr lang="en-US" sz="2700" dirty="0"/>
              <a:t>    margins of restorations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 </a:t>
            </a:r>
            <a:r>
              <a:rPr lang="en-US" sz="2700" dirty="0" err="1"/>
              <a:t>Furcations</a:t>
            </a:r>
            <a:r>
              <a:rPr lang="en-US" sz="2700" dirty="0"/>
              <a:t> exposed by loss of attachment and bone 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Crowded or </a:t>
            </a:r>
            <a:r>
              <a:rPr lang="en-US" sz="2700" dirty="0" err="1"/>
              <a:t>malaligned</a:t>
            </a:r>
            <a:r>
              <a:rPr lang="en-US" sz="2700" dirty="0"/>
              <a:t> teeth 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Root grooves and concavities </a:t>
            </a:r>
          </a:p>
        </p:txBody>
      </p:sp>
      <p:pic>
        <p:nvPicPr>
          <p:cNvPr id="34818" name="Picture 2" descr="http://www.toothiq.com/dental-images-thumb/240px-dental-x-ray-overhang-silver-filling-contour-tooth-periodont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905000"/>
            <a:ext cx="2362200" cy="17716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4820" name="Picture 4" descr="http://72.9.248.58/~thegelle/wp-content/uploads/2011/05/bone_loss_furc_page1_imag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962400"/>
            <a:ext cx="2286000" cy="17240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4822" name="Picture 6" descr="http://www.citydental.com.au/Willfrontteethbefo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3962400"/>
            <a:ext cx="2533650" cy="2026920"/>
          </a:xfrm>
          <a:prstGeom prst="rect">
            <a:avLst/>
          </a:prstGeom>
          <a:noFill/>
        </p:spPr>
      </p:pic>
      <p:pic>
        <p:nvPicPr>
          <p:cNvPr id="34824" name="Picture 8" descr="http://intranet.tdmu.edu.ua/data/kafedra/internal/stomat_ter/classes_stud/%D1%82%D0%B5%D1%80%D0%B0%D0%BF%D0%B5%D0%B2%D1%82%D0%B8%D1%87%D0%BD%D0%B0%20%D1%81%D1%82%D0%BE%D0%BC%D0%B0%D1%82%D0%BE%D0%BB%D0%BE%D0%B3%D1%96%D1%8F/4%20%D0%BA%D1%83%D1%80%D1%81/English/11.%20Surgical%20and%20orthopedic%20local%20interference..files/image008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4495800"/>
            <a:ext cx="2743200" cy="19377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477E97D-0902-0844-A4B2-BE5500E1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43"/>
    </mc:Choice>
    <mc:Fallback>
      <p:transition spd="slow" advTm="35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700" u="sng" dirty="0"/>
              <a:t>2. SYSTEMIC FACTORS</a:t>
            </a:r>
          </a:p>
          <a:p>
            <a:pPr>
              <a:buFontTx/>
              <a:buChar char="-"/>
            </a:pPr>
            <a:r>
              <a:rPr lang="en-US" sz="2700" dirty="0"/>
              <a:t>The rate of periodontal destruction is increased in patient suffering from systemic disease </a:t>
            </a:r>
          </a:p>
          <a:p>
            <a:pPr>
              <a:buFontTx/>
              <a:buChar char="-"/>
            </a:pPr>
            <a:r>
              <a:rPr lang="en-US" sz="2700" dirty="0"/>
              <a:t> Diabetes is a systemic condition that increase the severity and extent of periodontal disease in an affected patient </a:t>
            </a:r>
          </a:p>
          <a:p>
            <a:pPr>
              <a:buFontTx/>
              <a:buChar char="-"/>
            </a:pPr>
            <a:r>
              <a:rPr lang="en-US" sz="2700" dirty="0"/>
              <a:t> Type 1 or Insulin dependent diabetes mellitus ( IDDM ) is observed in children, teenagers, and young adults may lead to increased periodontal destruction when it is uncontrolled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580F049-E768-814F-B2D5-8BB295EC8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62"/>
    </mc:Choice>
    <mc:Fallback>
      <p:transition spd="slow" advTm="15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systemic diseases affecting chronic periodontitis: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Blood diseases- Leukemia, Anemia, Thrombocytopenia, Leukocyte disorders.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Female sex hormones- at puberty, menstrual cycle, pregnancy and menopause.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Nutritional deficiencies-Vitamin B complex, </a:t>
            </a:r>
            <a:r>
              <a:rPr lang="en-US" dirty="0" err="1"/>
              <a:t>Vit</a:t>
            </a:r>
            <a:r>
              <a:rPr lang="en-US" dirty="0"/>
              <a:t>. D, </a:t>
            </a:r>
            <a:r>
              <a:rPr lang="en-US" dirty="0" err="1"/>
              <a:t>Vit</a:t>
            </a:r>
            <a:r>
              <a:rPr lang="en-US" dirty="0"/>
              <a:t>. C,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Stress and many others.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E2113DD-12C2-9D4A-B142-499DEC495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73"/>
    </mc:Choice>
    <mc:Fallback>
      <p:transition spd="slow" advTm="23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344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700" u="sng" dirty="0"/>
              <a:t>3. ENVIRONMENTAL &amp; BEHAVIOURAL FACTORS</a:t>
            </a:r>
          </a:p>
          <a:p>
            <a:pPr fontAlgn="base"/>
            <a:r>
              <a:rPr lang="en-US" sz="2700" dirty="0"/>
              <a:t>Smoking increase the severity and extent of periodontal disease </a:t>
            </a:r>
          </a:p>
          <a:p>
            <a:pPr fontAlgn="base"/>
            <a:r>
              <a:rPr lang="en-US" sz="2700" dirty="0"/>
              <a:t> Smokers with chronic periodontitis have : More attachment and bone loss, more </a:t>
            </a:r>
            <a:r>
              <a:rPr lang="en-US" sz="2700" dirty="0" err="1"/>
              <a:t>furcation</a:t>
            </a:r>
            <a:r>
              <a:rPr lang="en-US" sz="2700" dirty="0"/>
              <a:t> involvements,  Deeper pockets</a:t>
            </a:r>
          </a:p>
          <a:p>
            <a:r>
              <a:rPr lang="en-US" sz="2700" dirty="0"/>
              <a:t>Smokers form more supra-gingival and less sub-gingival calculus </a:t>
            </a:r>
          </a:p>
          <a:p>
            <a:r>
              <a:rPr lang="en-US" sz="2700" dirty="0"/>
              <a:t>They demonstrate </a:t>
            </a:r>
            <a:r>
              <a:rPr lang="en-US" sz="2700" u="sng" dirty="0"/>
              <a:t>less bleeding on probing</a:t>
            </a:r>
            <a:r>
              <a:rPr lang="en-US" sz="2700" dirty="0"/>
              <a:t> than nonsmokers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A6911A1-C787-DA4E-8ECE-BC90DD673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33"/>
    </mc:Choice>
    <mc:Fallback>
      <p:transition spd="slow" advTm="3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u="sng" dirty="0"/>
              <a:t>4. GENTIC FACTORS</a:t>
            </a:r>
          </a:p>
          <a:p>
            <a:pPr>
              <a:buFontTx/>
              <a:buChar char="-"/>
            </a:pPr>
            <a:r>
              <a:rPr lang="en-US" sz="3500" dirty="0"/>
              <a:t>Periodontal destruction seen among family members and across different generations within family. E.g. a familial aggregation of localized and generalized aggressive periodontitis.</a:t>
            </a:r>
          </a:p>
          <a:p>
            <a:pPr>
              <a:buFontTx/>
              <a:buChar char="-"/>
            </a:pPr>
            <a:r>
              <a:rPr lang="en-US" sz="3500" dirty="0"/>
              <a:t> Studies of monozygotic twins suggest a genetic component to chronic periodontitis . </a:t>
            </a:r>
          </a:p>
          <a:p>
            <a:pPr>
              <a:buFontTx/>
              <a:buChar char="-"/>
            </a:pPr>
            <a:r>
              <a:rPr lang="en-US" sz="3500" dirty="0"/>
              <a:t>More aggressive periodontal breakdown in response to plaque and calculus accumulation may exist . </a:t>
            </a:r>
          </a:p>
          <a:p>
            <a:pPr>
              <a:buFontTx/>
              <a:buChar char="-"/>
            </a:pPr>
            <a:r>
              <a:rPr lang="en-US" sz="3500" dirty="0"/>
              <a:t> Genetic variation or polymorphism in the genes encoding interleukin 1</a:t>
            </a:r>
            <a:r>
              <a:rPr lang="el-GR" sz="3500" dirty="0">
                <a:latin typeface="Times New Roman"/>
                <a:cs typeface="Times New Roman"/>
              </a:rPr>
              <a:t>α</a:t>
            </a:r>
            <a:r>
              <a:rPr lang="en-US" sz="3500" dirty="0"/>
              <a:t> and interleukin 1</a:t>
            </a:r>
            <a:r>
              <a:rPr lang="el-GR" sz="3500" dirty="0">
                <a:latin typeface="Times New Roman"/>
                <a:cs typeface="Times New Roman"/>
              </a:rPr>
              <a:t>β</a:t>
            </a:r>
            <a:r>
              <a:rPr lang="en-US" sz="3500" dirty="0"/>
              <a:t> are associated with an increased susceptibility to a more aggressive form of chronic periodontitis. </a:t>
            </a:r>
          </a:p>
          <a:p>
            <a:pPr>
              <a:buFontTx/>
              <a:buChar char="-"/>
            </a:pPr>
            <a:r>
              <a:rPr lang="en-US" sz="3500" dirty="0"/>
              <a:t>Heavy smokers and IL- 1 genotype increase risk of tooth loss by 2.9 times . The combined effect of IL- 1genotype and smoking increased the risk of tooth loss by 7.7 times 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089CBD4-A0F1-3F4F-BA38-8456C45ED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72"/>
    </mc:Choice>
    <mc:Fallback>
      <p:transition spd="slow" advTm="42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dentalcollectibles.com/mcart/images/i%20tawt%20i%20taw%20best%20web%20image%20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0" y="1066800"/>
            <a:ext cx="3810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1752600"/>
            <a:ext cx="365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AF8440F-E9E9-0A44-8841-B10EC90358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9"/>
    </mc:Choice>
    <mc:Fallback>
      <p:transition spd="slow" advTm="4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Risk factors</a:t>
            </a:r>
          </a:p>
          <a:p>
            <a:pPr>
              <a:buNone/>
            </a:pPr>
            <a:r>
              <a:rPr lang="en-US" dirty="0"/>
              <a:t>   # Prior history</a:t>
            </a:r>
          </a:p>
          <a:p>
            <a:pPr>
              <a:buNone/>
            </a:pPr>
            <a:r>
              <a:rPr lang="en-US" dirty="0"/>
              <a:t>      - Local factors</a:t>
            </a:r>
          </a:p>
          <a:p>
            <a:pPr>
              <a:buNone/>
            </a:pPr>
            <a:r>
              <a:rPr lang="en-US" dirty="0"/>
              <a:t>      - Systemic factors</a:t>
            </a:r>
          </a:p>
          <a:p>
            <a:pPr>
              <a:buNone/>
            </a:pPr>
            <a:r>
              <a:rPr lang="en-US" dirty="0"/>
              <a:t>      - Environmental and Behavioral factors</a:t>
            </a:r>
          </a:p>
          <a:p>
            <a:pPr>
              <a:buNone/>
            </a:pPr>
            <a:r>
              <a:rPr lang="en-US" dirty="0"/>
              <a:t>      - Genetic factors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97A487-393F-104F-B6A4-4765C00E8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81"/>
    </mc:Choice>
    <mc:Fallback>
      <p:transition spd="slow" advTm="15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Formerly known as “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ADULT PERIODONTITIS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/>
              </a:rPr>
              <a:t>”</a:t>
            </a:r>
            <a:r>
              <a:rPr lang="en-US" dirty="0">
                <a:effectLst/>
              </a:rPr>
              <a:t> </a:t>
            </a:r>
            <a:r>
              <a:rPr lang="en-US" dirty="0"/>
              <a:t>or    “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CHRONIC ADULT PERIODONTITIS</a:t>
            </a:r>
            <a:r>
              <a:rPr lang="en-US" dirty="0"/>
              <a:t>” </a:t>
            </a:r>
          </a:p>
          <a:p>
            <a:r>
              <a:rPr lang="en-US" dirty="0"/>
              <a:t> generally considered -</a:t>
            </a:r>
            <a:r>
              <a:rPr lang="en-US" i="1" dirty="0"/>
              <a:t>Slowly progressing disease </a:t>
            </a:r>
          </a:p>
          <a:p>
            <a:endParaRPr lang="en-US" i="1" dirty="0"/>
          </a:p>
          <a:p>
            <a:r>
              <a:rPr lang="en-US" dirty="0"/>
              <a:t> As it also occur in children and adolescents in response to plaque and calculus, this is the reason it is </a:t>
            </a:r>
            <a:r>
              <a:rPr lang="en-US" u="sng" dirty="0"/>
              <a:t>no more </a:t>
            </a:r>
            <a:r>
              <a:rPr lang="en-US" dirty="0"/>
              <a:t>termed as adult periodontitis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0671450-9557-B046-BEC0-9667AE8C6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89"/>
    </mc:Choice>
    <mc:Fallback>
      <p:transition spd="slow" advTm="31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“ An infectious disease resulting in inflammation within the supporting tissues of the teeth, progressive attachment loss and bone loss”</a:t>
            </a:r>
          </a:p>
          <a:p>
            <a:pPr>
              <a:buNone/>
            </a:pPr>
            <a:r>
              <a:rPr lang="en-US" dirty="0"/>
              <a:t>                                            </a:t>
            </a:r>
            <a:r>
              <a:rPr lang="en-US" sz="2000" i="1" dirty="0"/>
              <a:t>-Batista, 1999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FF40688-501B-0D4D-8227-0836BD353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48"/>
    </mc:Choice>
    <mc:Fallback>
      <p:transition spd="slow" advTm="15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154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GENERAL CHARACTERSTICS</a:t>
            </a:r>
          </a:p>
          <a:p>
            <a:r>
              <a:rPr lang="en-US" sz="2400" dirty="0"/>
              <a:t>Supra-gingival and sub-gingival </a:t>
            </a:r>
          </a:p>
          <a:p>
            <a:pPr>
              <a:buNone/>
            </a:pPr>
            <a:r>
              <a:rPr lang="en-US" sz="2400" dirty="0"/>
              <a:t>    plaque accumulation</a:t>
            </a:r>
          </a:p>
          <a:p>
            <a:r>
              <a:rPr lang="en-US" sz="2400" dirty="0"/>
              <a:t>Gingival inflammation</a:t>
            </a:r>
          </a:p>
          <a:p>
            <a:r>
              <a:rPr lang="en-US" sz="2400" dirty="0"/>
              <a:t>Pocket formation</a:t>
            </a:r>
          </a:p>
          <a:p>
            <a:r>
              <a:rPr lang="en-US" sz="2400" dirty="0"/>
              <a:t>Loss of periodontal attachment</a:t>
            </a:r>
          </a:p>
          <a:p>
            <a:r>
              <a:rPr lang="en-US" sz="2400" dirty="0"/>
              <a:t>Loss of alveolar bone</a:t>
            </a:r>
          </a:p>
          <a:p>
            <a:r>
              <a:rPr lang="en-US" sz="2400" dirty="0" err="1"/>
              <a:t>Gingiva</a:t>
            </a:r>
            <a:r>
              <a:rPr lang="en-US" sz="2400" dirty="0"/>
              <a:t> – slightly to moderately swollen</a:t>
            </a:r>
          </a:p>
          <a:p>
            <a:pPr>
              <a:buNone/>
            </a:pPr>
            <a:r>
              <a:rPr lang="en-US" sz="2400" dirty="0"/>
              <a:t>                 - color change ranges from pale red to magenta</a:t>
            </a:r>
          </a:p>
          <a:p>
            <a:pPr>
              <a:buNone/>
            </a:pPr>
            <a:r>
              <a:rPr lang="en-US" sz="2400" dirty="0"/>
              <a:t>                 -Loss of gingival stippling </a:t>
            </a:r>
          </a:p>
          <a:p>
            <a:pPr>
              <a:buNone/>
            </a:pPr>
            <a:r>
              <a:rPr lang="en-US" sz="2400" dirty="0"/>
              <a:t>                 -Blunted or rolled gingival margins and flattened or</a:t>
            </a:r>
          </a:p>
          <a:p>
            <a:pPr>
              <a:buNone/>
            </a:pPr>
            <a:r>
              <a:rPr lang="en-US" sz="2400" dirty="0"/>
              <a:t>                  cratered papillae.</a:t>
            </a:r>
          </a:p>
        </p:txBody>
      </p:sp>
      <p:pic>
        <p:nvPicPr>
          <p:cNvPr id="1028" name="Picture 4" descr="http://www.chitradentalclinic.co.in/images/patient-education/chronic-periodontitis-p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209800"/>
            <a:ext cx="3581400" cy="2651305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DCB855A-4B30-A74D-9665-EF209F26C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16"/>
    </mc:Choice>
    <mc:Fallback>
      <p:transition spd="slow" advTm="57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those cases where regular home care measures are performed,</a:t>
            </a:r>
          </a:p>
          <a:p>
            <a:pPr fontAlgn="base">
              <a:buNone/>
            </a:pPr>
            <a:r>
              <a:rPr lang="en-US" dirty="0"/>
              <a:t> -All the signs of inflammation may not always be present.</a:t>
            </a:r>
          </a:p>
          <a:p>
            <a:pPr fontAlgn="base">
              <a:buNone/>
            </a:pPr>
            <a:r>
              <a:rPr lang="en-US" dirty="0"/>
              <a:t>- Only sign may be bleeding on probing the pocket- either spontaneous or in response to probing.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07BF29F-CA0C-B443-BE10-D117EC12F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57"/>
    </mc:Choice>
    <mc:Fallback>
      <p:transition spd="slow" advTm="22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long standing cases,</a:t>
            </a:r>
          </a:p>
          <a:p>
            <a:pPr>
              <a:buNone/>
            </a:pPr>
            <a:r>
              <a:rPr lang="en-US" dirty="0"/>
              <a:t>-Signs of inflammation may be masked because of the fibrotic changes.</a:t>
            </a:r>
          </a:p>
          <a:p>
            <a:pPr>
              <a:buNone/>
            </a:pPr>
            <a:r>
              <a:rPr lang="en-US" dirty="0"/>
              <a:t> -Horizontal and vertical bone loss.</a:t>
            </a:r>
          </a:p>
          <a:p>
            <a:pPr>
              <a:buNone/>
            </a:pPr>
            <a:r>
              <a:rPr lang="en-US" dirty="0"/>
              <a:t> -Progressive increase in the mobility of the teeth involved. </a:t>
            </a:r>
          </a:p>
        </p:txBody>
      </p:sp>
      <p:pic>
        <p:nvPicPr>
          <p:cNvPr id="19458" name="Picture 2" descr="http://www.intelligentdental.com/wp-content/uploads/2011/09/unhealthygum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600200"/>
            <a:ext cx="4038600" cy="26818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3505200"/>
            <a:ext cx="1866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 descr="http://deh33classof2012.wikispaces.com/file/view/0403_Mealey_03_(1).jpg/265363076/0403_Mealey_03_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505200"/>
            <a:ext cx="1905000" cy="1295401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4260EF8-36D6-554E-B3D2-B8EDF6FB9D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64"/>
    </mc:Choice>
    <mc:Fallback>
      <p:transition spd="slow" advTm="33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 be clinically diagnosed by: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Detection of chronic inflammatory changes in the marginal </a:t>
            </a:r>
            <a:r>
              <a:rPr lang="en-US" dirty="0" err="1"/>
              <a:t>gingiva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Presence of periodontal pockets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Loss of clinical attachment.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/>
            <a:r>
              <a:rPr lang="en-US" dirty="0" err="1"/>
              <a:t>Radiographically</a:t>
            </a:r>
            <a:r>
              <a:rPr lang="en-US" dirty="0"/>
              <a:t> by:</a:t>
            </a:r>
          </a:p>
          <a:p>
            <a:pPr marL="514350" indent="-514350">
              <a:buNone/>
            </a:pPr>
            <a:r>
              <a:rPr lang="en-US" dirty="0"/>
              <a:t>     evidence of bone loss</a:t>
            </a:r>
          </a:p>
        </p:txBody>
      </p:sp>
      <p:pic>
        <p:nvPicPr>
          <p:cNvPr id="23554" name="Picture 2" descr="http://www.oaklandperio.com/portals/0/toothdiagram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571874"/>
            <a:ext cx="2952750" cy="328612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747B520-96DB-1F41-B5F4-133F7395D7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44"/>
    </mc:Choice>
    <mc:Fallback>
      <p:transition spd="slow" advTm="39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5|8.1|2.2|4.1|0.1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1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7.8|11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8|19.2|7.8|1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8|5.9|1.2|4.2|1.9|1.5|1.8|1.8|1.5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1055</TotalTime>
  <Words>1272</Words>
  <Application>Microsoft Macintosh PowerPoint</Application>
  <PresentationFormat>On-screen Show (4:3)</PresentationFormat>
  <Paragraphs>139</Paragraphs>
  <Slides>27</Slides>
  <Notes>1</Notes>
  <HiddenSlides>0</HiddenSlides>
  <MMClips>27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CHRONIC PERIODONTITIS</vt:lpstr>
      <vt:lpstr>CONTENTS</vt:lpstr>
      <vt:lpstr>PowerPoint Presentation</vt:lpstr>
      <vt:lpstr>INTRODUCTION</vt:lpstr>
      <vt:lpstr>DEFINITION</vt:lpstr>
      <vt:lpstr>CLINICAL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PERIODONTITIS</dc:title>
  <dc:creator>dell</dc:creator>
  <cp:lastModifiedBy>Monali Shah</cp:lastModifiedBy>
  <cp:revision>62</cp:revision>
  <dcterms:created xsi:type="dcterms:W3CDTF">2013-02-02T02:40:44Z</dcterms:created>
  <dcterms:modified xsi:type="dcterms:W3CDTF">2020-08-24T05:32:30Z</dcterms:modified>
</cp:coreProperties>
</file>