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3" r:id="rId4"/>
    <p:sldId id="294" r:id="rId5"/>
    <p:sldId id="295" r:id="rId6"/>
    <p:sldId id="299" r:id="rId7"/>
    <p:sldId id="300" r:id="rId8"/>
    <p:sldId id="308" r:id="rId9"/>
    <p:sldId id="301" r:id="rId10"/>
    <p:sldId id="352" r:id="rId11"/>
    <p:sldId id="302" r:id="rId12"/>
    <p:sldId id="303" r:id="rId13"/>
    <p:sldId id="306" r:id="rId14"/>
    <p:sldId id="353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20" r:id="rId24"/>
    <p:sldId id="292" r:id="rId25"/>
    <p:sldId id="321" r:id="rId26"/>
    <p:sldId id="322" r:id="rId27"/>
    <p:sldId id="323" r:id="rId28"/>
    <p:sldId id="324" r:id="rId29"/>
    <p:sldId id="341" r:id="rId30"/>
    <p:sldId id="35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7917787-750A-4C9E-84AE-B84A2D459F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95BFBCE-039E-4E9A-8A19-0DF490BCC4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7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.wav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1.wav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MINOR PERIODONTAL SURGERIES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				</a:t>
            </a:r>
          </a:p>
          <a:p>
            <a:endParaRPr lang="en-US" dirty="0" smtClean="0"/>
          </a:p>
          <a:p>
            <a:pPr algn="r"/>
            <a:r>
              <a:rPr lang="en-US" dirty="0" smtClean="0"/>
              <a:t>				</a:t>
            </a:r>
            <a:r>
              <a:rPr lang="en-US" b="1" dirty="0" smtClean="0"/>
              <a:t> Dr. </a:t>
            </a:r>
            <a:r>
              <a:rPr lang="en-US" sz="3600" b="1" dirty="0" err="1" smtClean="0"/>
              <a:t>Ekta</a:t>
            </a:r>
            <a:r>
              <a:rPr lang="en-US" sz="3600" b="1" dirty="0" smtClean="0"/>
              <a:t> Shah</a:t>
            </a:r>
            <a:endParaRPr lang="en-US" dirty="0" smtClean="0"/>
          </a:p>
          <a:p>
            <a:pPr algn="r"/>
            <a:r>
              <a:rPr lang="en-US" dirty="0" smtClean="0"/>
              <a:t> Dept. of Periodontology</a:t>
            </a:r>
          </a:p>
          <a:p>
            <a:endParaRPr lang="en-US" dirty="0"/>
          </a:p>
        </p:txBody>
      </p:sp>
      <p:pic>
        <p:nvPicPr>
          <p:cNvPr id="4" name="~PP3165.WAV">
            <a:hlinkClick r:id="" action="ppaction://media"/>
          </p:cNvPr>
          <p:cNvPicPr>
            <a:picLocks noRot="1" noChangeAspect="1"/>
          </p:cNvPicPr>
          <p:nvPr>
            <a:wavAudioFile r:embed="rId1" name="~PP3165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SC0011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t="49383"/>
          <a:stretch>
            <a:fillRect/>
          </a:stretch>
        </p:blipFill>
        <p:spPr>
          <a:xfrm>
            <a:off x="1828800" y="304800"/>
            <a:ext cx="5653668" cy="5943600"/>
          </a:xfrm>
        </p:spPr>
      </p:pic>
      <p:pic>
        <p:nvPicPr>
          <p:cNvPr id="4" name="~PP791.WAV">
            <a:hlinkClick r:id="" action="ppaction://media"/>
          </p:cNvPr>
          <p:cNvPicPr>
            <a:picLocks noRot="1" noChangeAspect="1"/>
          </p:cNvPicPr>
          <p:nvPr>
            <a:wavAudioFile r:embed="rId1" name="~PP791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0011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85057"/>
            <a:ext cx="3429000" cy="6368143"/>
          </a:xfrm>
        </p:spPr>
      </p:pic>
      <p:pic>
        <p:nvPicPr>
          <p:cNvPr id="39939" name="Picture 3" descr="DSC00118"/>
          <p:cNvPicPr>
            <a:picLocks noGrp="1" noChangeAspect="1" noChangeArrowheads="1"/>
          </p:cNvPicPr>
          <p:nvPr>
            <p:ph type="body" sz="half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029200" y="152400"/>
            <a:ext cx="3581400" cy="6366934"/>
          </a:xfrm>
          <a:ln/>
        </p:spPr>
      </p:pic>
      <p:pic>
        <p:nvPicPr>
          <p:cNvPr id="4" name="~PP1067.WAV">
            <a:hlinkClick r:id="" action="ppaction://media"/>
          </p:cNvPr>
          <p:cNvPicPr>
            <a:picLocks noRot="1" noChangeAspect="1"/>
          </p:cNvPicPr>
          <p:nvPr>
            <a:wavAudioFile r:embed="rId1" name="~PP1067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DSC00119"/>
          <p:cNvPicPr>
            <a:picLocks noGrp="1" noChangeAspect="1" noChangeArrowheads="1"/>
          </p:cNvPicPr>
          <p:nvPr>
            <p:ph type="body" sz="half" idx="3"/>
          </p:nvPr>
        </p:nvPicPr>
        <p:blipFill>
          <a:blip r:embed="rId3"/>
          <a:srcRect b="31884"/>
          <a:stretch>
            <a:fillRect/>
          </a:stretch>
        </p:blipFill>
        <p:spPr>
          <a:xfrm>
            <a:off x="2667000" y="209550"/>
            <a:ext cx="4267200" cy="6267450"/>
          </a:xfrm>
          <a:ln/>
        </p:spPr>
      </p:pic>
      <p:pic>
        <p:nvPicPr>
          <p:cNvPr id="3" name="~PP2476.WAV">
            <a:hlinkClick r:id="" action="ppaction://media"/>
          </p:cNvPr>
          <p:cNvPicPr>
            <a:picLocks noRot="1" noChangeAspect="1"/>
          </p:cNvPicPr>
          <p:nvPr>
            <a:wavAudioFile r:embed="rId1" name="~PP2476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6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/>
              <a:t>Frenotomy</a:t>
            </a:r>
            <a:endParaRPr lang="en-US" sz="3600" b="1" dirty="0"/>
          </a:p>
        </p:txBody>
      </p:sp>
      <p:pic>
        <p:nvPicPr>
          <p:cNvPr id="44035" name="Picture 3" descr="DSC001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905000" y="1295400"/>
            <a:ext cx="5791200" cy="5059913"/>
          </a:xfrm>
          <a:ln/>
        </p:spPr>
      </p:pic>
      <p:pic>
        <p:nvPicPr>
          <p:cNvPr id="4" name="~PP1455.WAV">
            <a:hlinkClick r:id="" action="ppaction://media"/>
          </p:cNvPr>
          <p:cNvPicPr>
            <a:picLocks noRot="1" noChangeAspect="1"/>
          </p:cNvPicPr>
          <p:nvPr>
            <a:wavAudioFile r:embed="rId1" name="~PP1455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/>
              <a:t>Frenotomy</a:t>
            </a:r>
            <a:endParaRPr lang="en-US" sz="3600" b="1" dirty="0"/>
          </a:p>
        </p:txBody>
      </p:sp>
      <p:pic>
        <p:nvPicPr>
          <p:cNvPr id="44037" name="Picture 5" descr="DSC00126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/>
          <a:srcRect b="50000"/>
          <a:stretch>
            <a:fillRect/>
          </a:stretch>
        </p:blipFill>
        <p:spPr>
          <a:xfrm>
            <a:off x="304800" y="1371600"/>
            <a:ext cx="4168942" cy="4800600"/>
          </a:xfrm>
          <a:ln/>
        </p:spPr>
      </p:pic>
      <p:pic>
        <p:nvPicPr>
          <p:cNvPr id="6" name="Content Placeholder 5" descr="DSC0012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t="50065" r="4701"/>
          <a:stretch>
            <a:fillRect/>
          </a:stretch>
        </p:blipFill>
        <p:spPr>
          <a:xfrm>
            <a:off x="5211949" y="1371600"/>
            <a:ext cx="3093851" cy="4870420"/>
          </a:xfrm>
          <a:ln/>
        </p:spPr>
      </p:pic>
      <p:pic>
        <p:nvPicPr>
          <p:cNvPr id="5" name="~PP2698.WAV">
            <a:hlinkClick r:id="" action="ppaction://media"/>
          </p:cNvPr>
          <p:cNvPicPr>
            <a:picLocks noRot="1" noChangeAspect="1"/>
          </p:cNvPicPr>
          <p:nvPr>
            <a:wavAudioFile r:embed="rId1" name="~PP269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1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696200" cy="914400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Crown  Lengthening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 Surgical  Procedure  to  expose  adequate  clinical crown  to  prevent  placement  of  the  crown  margin  into  the  area  of  biologic  width.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/>
              <a:t>Atleast</a:t>
            </a:r>
            <a:r>
              <a:rPr lang="en-US" sz="2400" dirty="0"/>
              <a:t>  3 mm.  </a:t>
            </a:r>
            <a:r>
              <a:rPr lang="en-US" sz="2400" dirty="0" smtClean="0"/>
              <a:t>between  </a:t>
            </a:r>
            <a:r>
              <a:rPr lang="en-US" sz="2400" dirty="0"/>
              <a:t>the  most  apical  extension  of  the  restorative  margin  and  alveolar  bone.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			Source :- Carranza 9</a:t>
            </a:r>
            <a:r>
              <a:rPr lang="en-US" sz="2400" baseline="30000" dirty="0"/>
              <a:t>th</a:t>
            </a:r>
            <a:r>
              <a:rPr lang="en-US" sz="2400" dirty="0"/>
              <a:t>  Edi.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~PP2603.WAV">
            <a:hlinkClick r:id="" action="ppaction://media"/>
          </p:cNvPr>
          <p:cNvPicPr>
            <a:picLocks noRot="1" noChangeAspect="1"/>
          </p:cNvPicPr>
          <p:nvPr>
            <a:wavAudioFile r:embed="rId1" name="~PP2603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6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2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696200" cy="914400"/>
          </a:xfrm>
        </p:spPr>
        <p:txBody>
          <a:bodyPr>
            <a:normAutofit fontScale="90000"/>
          </a:bodyPr>
          <a:lstStyle/>
          <a:p>
            <a:r>
              <a:rPr lang="en-US" sz="6000" b="1" u="sng" dirty="0"/>
              <a:t>Indications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95400"/>
            <a:ext cx="7696200" cy="4572000"/>
          </a:xfrm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1.) Reduced  clinical  crowns  which  can  be  caused  due  to  :-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Char char="l"/>
            </a:pPr>
            <a:endParaRPr lang="en-US" sz="2400" dirty="0"/>
          </a:p>
          <a:p>
            <a:pPr marL="609600" indent="-609600">
              <a:lnSpc>
                <a:spcPct val="80000"/>
              </a:lnSpc>
            </a:pPr>
            <a:r>
              <a:rPr lang="en-US" sz="2400" dirty="0" err="1"/>
              <a:t>Subgingival</a:t>
            </a:r>
            <a:r>
              <a:rPr lang="en-US" sz="2400" dirty="0"/>
              <a:t>  or  </a:t>
            </a:r>
            <a:r>
              <a:rPr lang="en-US" sz="2400" dirty="0" err="1"/>
              <a:t>subcrestal</a:t>
            </a:r>
            <a:r>
              <a:rPr lang="en-US" sz="2400" dirty="0"/>
              <a:t>  root  fracture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</a:pPr>
            <a:r>
              <a:rPr lang="en-US" sz="2400" dirty="0"/>
              <a:t>Perforations  of  the  root  at  the  coronal third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</a:pPr>
            <a:r>
              <a:rPr lang="en-US" sz="2400" dirty="0"/>
              <a:t>Caries  with  </a:t>
            </a:r>
            <a:r>
              <a:rPr lang="en-US" sz="2400" dirty="0" err="1"/>
              <a:t>subgingival</a:t>
            </a:r>
            <a:r>
              <a:rPr lang="en-US" sz="2400" dirty="0"/>
              <a:t>  extension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</a:pPr>
            <a:r>
              <a:rPr lang="en-US" sz="2400" dirty="0"/>
              <a:t>Excessive  wear  of  the  dentition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80000"/>
              </a:lnSpc>
            </a:pPr>
            <a:r>
              <a:rPr lang="en-US" sz="2400" dirty="0"/>
              <a:t>Presence  of  previous  </a:t>
            </a:r>
            <a:r>
              <a:rPr lang="en-US" sz="2400" dirty="0" err="1"/>
              <a:t>subgingival</a:t>
            </a:r>
            <a:r>
              <a:rPr lang="en-US" sz="2400" dirty="0"/>
              <a:t> margins  of  restorations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400" dirty="0"/>
              <a:t>			Source :-  Hughes  – Compendium 1996</a:t>
            </a:r>
          </a:p>
          <a:p>
            <a:pPr marL="609600" indent="-609600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" name="~PP1621.WAV">
            <a:hlinkClick r:id="" action="ppaction://media"/>
          </p:cNvPr>
          <p:cNvPicPr>
            <a:picLocks noRot="1" noChangeAspect="1"/>
          </p:cNvPicPr>
          <p:nvPr>
            <a:wavAudioFile r:embed="rId1" name="~PP1621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73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696200" cy="914400"/>
          </a:xfrm>
        </p:spPr>
        <p:txBody>
          <a:bodyPr/>
          <a:lstStyle/>
          <a:p>
            <a:r>
              <a:rPr lang="en-US" sz="5400" b="1" u="sng" dirty="0" smtClean="0"/>
              <a:t>Indications</a:t>
            </a:r>
            <a:endParaRPr lang="en-US" sz="5400" b="1" u="sng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524000"/>
            <a:ext cx="7696200" cy="4724400"/>
          </a:xfrm>
        </p:spPr>
        <p:txBody>
          <a:bodyPr/>
          <a:lstStyle/>
          <a:p>
            <a:pPr marL="609600" indent="-609600"/>
            <a:r>
              <a:rPr lang="en-US" sz="2400" dirty="0" smtClean="0"/>
              <a:t>To correct  </a:t>
            </a:r>
            <a:r>
              <a:rPr lang="en-US" sz="2400" dirty="0"/>
              <a:t>violation  of  biologic  width </a:t>
            </a:r>
          </a:p>
          <a:p>
            <a:pPr marL="609600" indent="-609600">
              <a:buFontTx/>
              <a:buNone/>
            </a:pPr>
            <a:r>
              <a:rPr lang="en-US" sz="2400" dirty="0"/>
              <a:t>				( </a:t>
            </a:r>
            <a:r>
              <a:rPr lang="en-US" sz="2400" dirty="0" err="1"/>
              <a:t>Kois</a:t>
            </a:r>
            <a:r>
              <a:rPr lang="en-US" sz="2400" dirty="0"/>
              <a:t> – J. </a:t>
            </a:r>
            <a:r>
              <a:rPr lang="en-US" sz="2400" dirty="0" err="1"/>
              <a:t>Esthet</a:t>
            </a:r>
            <a:r>
              <a:rPr lang="en-US" sz="2400" dirty="0"/>
              <a:t>. Dent. 1994)</a:t>
            </a:r>
          </a:p>
          <a:p>
            <a:pPr marL="609600" indent="-609600"/>
            <a:r>
              <a:rPr lang="en-US" sz="2400" dirty="0"/>
              <a:t>Esthetic  Reasons</a:t>
            </a:r>
          </a:p>
          <a:p>
            <a:pPr marL="609600" indent="-609600"/>
            <a:r>
              <a:rPr lang="en-US" sz="2400" dirty="0"/>
              <a:t>Short  teeth</a:t>
            </a:r>
          </a:p>
          <a:p>
            <a:pPr marL="609600" indent="-609600"/>
            <a:r>
              <a:rPr lang="en-US" sz="2400" dirty="0"/>
              <a:t>Excessive  wear</a:t>
            </a:r>
          </a:p>
          <a:p>
            <a:pPr marL="609600" indent="-609600"/>
            <a:r>
              <a:rPr lang="en-US" sz="2400" dirty="0"/>
              <a:t>Uneven  gingival contours</a:t>
            </a:r>
          </a:p>
          <a:p>
            <a:pPr marL="609600" indent="-609600"/>
            <a:r>
              <a:rPr lang="en-US" sz="2400" dirty="0"/>
              <a:t>Gummy  smile   ( Minsk – Compendium  2001)</a:t>
            </a:r>
          </a:p>
          <a:p>
            <a:pPr marL="609600" indent="-609600"/>
            <a:r>
              <a:rPr lang="en-US" sz="2400" dirty="0"/>
              <a:t>To  Gain  additional  tooth  structures  to  meet  the  mechanical  needs  of  the  restorative  procedures</a:t>
            </a:r>
          </a:p>
          <a:p>
            <a:pPr marL="609600" indent="-609600">
              <a:buFontTx/>
              <a:buNone/>
            </a:pPr>
            <a:endParaRPr lang="en-US" sz="2400" dirty="0"/>
          </a:p>
        </p:txBody>
      </p:sp>
      <p:pic>
        <p:nvPicPr>
          <p:cNvPr id="4" name="~PP141.WAV">
            <a:hlinkClick r:id="" action="ppaction://media"/>
          </p:cNvPr>
          <p:cNvPicPr>
            <a:picLocks noRot="1" noChangeAspect="1"/>
          </p:cNvPicPr>
          <p:nvPr>
            <a:wavAudioFile r:embed="rId2" name="~PP141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50"/>
                            </p:stCondLst>
                            <p:childTnLst>
                              <p:par>
                                <p:cTn id="3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50"/>
                            </p:stCondLst>
                            <p:childTnLst>
                              <p:par>
                                <p:cTn id="4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83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696200" cy="914400"/>
          </a:xfrm>
        </p:spPr>
        <p:txBody>
          <a:bodyPr/>
          <a:lstStyle/>
          <a:p>
            <a:r>
              <a:rPr lang="en-US" sz="4800" u="sng" dirty="0"/>
              <a:t>Contraindications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524000"/>
            <a:ext cx="7696200" cy="3962400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</a:pPr>
            <a:endParaRPr lang="en-US" sz="2400" dirty="0"/>
          </a:p>
          <a:p>
            <a:pPr marL="609600" indent="-609600">
              <a:lnSpc>
                <a:spcPct val="90000"/>
              </a:lnSpc>
            </a:pPr>
            <a:r>
              <a:rPr lang="en-US" sz="2400" dirty="0"/>
              <a:t>Deep  carious  lesions  or  fractures  that  are  non  restorable</a:t>
            </a:r>
          </a:p>
          <a:p>
            <a:pPr marL="609600" indent="-609600">
              <a:lnSpc>
                <a:spcPct val="90000"/>
              </a:lnSpc>
            </a:pPr>
            <a:endParaRPr lang="en-US" sz="2400" dirty="0"/>
          </a:p>
          <a:p>
            <a:pPr marL="609600" indent="-609600">
              <a:lnSpc>
                <a:spcPct val="90000"/>
              </a:lnSpc>
            </a:pPr>
            <a:r>
              <a:rPr lang="en-US" sz="2400" dirty="0"/>
              <a:t>Unfavorable  crown  to  root  ratio  due  to  short  roots  or  reduced  bone  support</a:t>
            </a:r>
          </a:p>
          <a:p>
            <a:pPr marL="609600" indent="-609600">
              <a:lnSpc>
                <a:spcPct val="90000"/>
              </a:lnSpc>
            </a:pPr>
            <a:endParaRPr lang="en-US" sz="2400" dirty="0"/>
          </a:p>
          <a:p>
            <a:pPr marL="609600" indent="-609600">
              <a:lnSpc>
                <a:spcPct val="90000"/>
              </a:lnSpc>
            </a:pPr>
            <a:r>
              <a:rPr lang="en-US" sz="2400" dirty="0"/>
              <a:t>When  there is risk  of  </a:t>
            </a:r>
            <a:r>
              <a:rPr lang="en-US" sz="2400" dirty="0" err="1"/>
              <a:t>furcation</a:t>
            </a:r>
            <a:r>
              <a:rPr lang="en-US" sz="2400" dirty="0"/>
              <a:t>  exposure</a:t>
            </a:r>
          </a:p>
          <a:p>
            <a:pPr marL="609600" indent="-609600">
              <a:lnSpc>
                <a:spcPct val="90000"/>
              </a:lnSpc>
            </a:pPr>
            <a:endParaRPr lang="en-US" sz="2400" dirty="0"/>
          </a:p>
          <a:p>
            <a:pPr marL="609600" indent="-609600">
              <a:lnSpc>
                <a:spcPct val="90000"/>
              </a:lnSpc>
            </a:pPr>
            <a:r>
              <a:rPr lang="en-US" sz="2400" dirty="0"/>
              <a:t>High  Smile  line</a:t>
            </a:r>
          </a:p>
          <a:p>
            <a:pPr marL="609600" indent="-609600">
              <a:lnSpc>
                <a:spcPct val="90000"/>
              </a:lnSpc>
            </a:pPr>
            <a:endParaRPr lang="en-US" sz="2400" dirty="0"/>
          </a:p>
          <a:p>
            <a:pPr marL="609600" indent="-609600">
              <a:lnSpc>
                <a:spcPct val="90000"/>
              </a:lnSpc>
            </a:pPr>
            <a:r>
              <a:rPr lang="en-US" sz="2400" dirty="0"/>
              <a:t>Anterior  teeth  with  long  clinical crowns</a:t>
            </a:r>
          </a:p>
        </p:txBody>
      </p:sp>
      <p:pic>
        <p:nvPicPr>
          <p:cNvPr id="4" name="~PP458.WAV">
            <a:hlinkClick r:id="" action="ppaction://media"/>
          </p:cNvPr>
          <p:cNvPicPr>
            <a:picLocks noRot="1" noChangeAspect="1"/>
          </p:cNvPicPr>
          <p:nvPr>
            <a:wavAudioFile r:embed="rId1" name="~PP458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3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10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93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u="sng" dirty="0"/>
              <a:t>Biologic  Width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sz="2400" dirty="0"/>
          </a:p>
          <a:p>
            <a:r>
              <a:rPr lang="en-US" sz="2400" dirty="0"/>
              <a:t>Term  Coined  by  Cohen  in  1962</a:t>
            </a:r>
          </a:p>
          <a:p>
            <a:endParaRPr lang="en-US" sz="2400" dirty="0"/>
          </a:p>
          <a:p>
            <a:r>
              <a:rPr lang="en-US" sz="2400" dirty="0"/>
              <a:t>Based  on  work  of  </a:t>
            </a:r>
            <a:r>
              <a:rPr lang="en-US" sz="2400" dirty="0" err="1"/>
              <a:t>Gargiulo</a:t>
            </a:r>
            <a:r>
              <a:rPr lang="en-US" sz="2400" dirty="0"/>
              <a:t>  et  al  in 1961</a:t>
            </a:r>
          </a:p>
        </p:txBody>
      </p:sp>
      <p:pic>
        <p:nvPicPr>
          <p:cNvPr id="4" name="~PP3151.WAV">
            <a:hlinkClick r:id="" action="ppaction://media"/>
          </p:cNvPr>
          <p:cNvPicPr>
            <a:picLocks noRot="1" noChangeAspect="1"/>
          </p:cNvPicPr>
          <p:nvPr>
            <a:wavAudioFile r:embed="rId1" name="~PP3151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FRENECTOMY</a:t>
            </a:r>
          </a:p>
          <a:p>
            <a:r>
              <a:rPr lang="en-US" dirty="0" smtClean="0"/>
              <a:t>FRENOTOMY</a:t>
            </a:r>
          </a:p>
          <a:p>
            <a:r>
              <a:rPr lang="en-US" dirty="0" smtClean="0"/>
              <a:t>CROWN LENTHENING</a:t>
            </a:r>
          </a:p>
          <a:p>
            <a:endParaRPr lang="en-US" dirty="0"/>
          </a:p>
        </p:txBody>
      </p:sp>
      <p:pic>
        <p:nvPicPr>
          <p:cNvPr id="5" name="~PP993.WAV">
            <a:hlinkClick r:id="" action="ppaction://media"/>
          </p:cNvPr>
          <p:cNvPicPr>
            <a:picLocks noRot="1" noChangeAspect="1"/>
          </p:cNvPicPr>
          <p:nvPr>
            <a:wavAudioFile r:embed="rId1" name="~PP993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u="sng" dirty="0"/>
              <a:t>DEFINITION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u="sng" dirty="0"/>
              <a:t>Carranza, 9</a:t>
            </a:r>
            <a:r>
              <a:rPr lang="en-US" u="sng" baseline="30000" dirty="0"/>
              <a:t>th</a:t>
            </a:r>
            <a:r>
              <a:rPr lang="en-US" u="sng" dirty="0"/>
              <a:t> edition :- </a:t>
            </a:r>
          </a:p>
          <a:p>
            <a:pPr>
              <a:buFontTx/>
              <a:buNone/>
            </a:pPr>
            <a:r>
              <a:rPr lang="en-US" dirty="0"/>
              <a:t>“ The  dimensions  of  space  that  the  healthy gingival  tissues  occupy  above  the  alveolar  bone.”</a:t>
            </a:r>
          </a:p>
        </p:txBody>
      </p:sp>
      <p:pic>
        <p:nvPicPr>
          <p:cNvPr id="4" name="~PP2095.WAV">
            <a:hlinkClick r:id="" action="ppaction://media"/>
          </p:cNvPr>
          <p:cNvPicPr>
            <a:picLocks noRot="1" noChangeAspect="1"/>
          </p:cNvPicPr>
          <p:nvPr>
            <a:wavAudioFile r:embed="rId2" name="~PP2095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4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u="sng" dirty="0"/>
              <a:t>DEFINITION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u="sng" dirty="0" err="1"/>
              <a:t>Gargiulo</a:t>
            </a:r>
            <a:r>
              <a:rPr lang="en-US" u="sng" dirty="0"/>
              <a:t> et al in 1961,</a:t>
            </a:r>
          </a:p>
          <a:p>
            <a:pPr>
              <a:buFontTx/>
              <a:buNone/>
            </a:pPr>
            <a:r>
              <a:rPr lang="en-US" dirty="0"/>
              <a:t>“ Biologic  width  is  the  combined  width  of  connective  tissue  and epithelial  attachment  superior  to the  </a:t>
            </a:r>
            <a:r>
              <a:rPr lang="en-US" dirty="0" err="1"/>
              <a:t>crestal</a:t>
            </a:r>
            <a:r>
              <a:rPr lang="en-US" dirty="0"/>
              <a:t>  bone.”</a:t>
            </a:r>
          </a:p>
        </p:txBody>
      </p:sp>
      <p:pic>
        <p:nvPicPr>
          <p:cNvPr id="4" name="~PP2434.WAV">
            <a:hlinkClick r:id="" action="ppaction://media"/>
          </p:cNvPr>
          <p:cNvPicPr>
            <a:picLocks noRot="1" noChangeAspect="1"/>
          </p:cNvPicPr>
          <p:nvPr>
            <a:wavAudioFile r:embed="rId2" name="~PP2434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2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2" name="Picture 4" descr="biologic wid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28600"/>
            <a:ext cx="6118225" cy="6400800"/>
          </a:xfrm>
          <a:prstGeom prst="rect">
            <a:avLst/>
          </a:prstGeom>
          <a:noFill/>
        </p:spPr>
      </p:pic>
      <p:pic>
        <p:nvPicPr>
          <p:cNvPr id="7" name="~PP1090.WAV">
            <a:hlinkClick r:id="" action="ppaction://media"/>
          </p:cNvPr>
          <p:cNvPicPr>
            <a:picLocks noRot="1" noChangeAspect="1"/>
          </p:cNvPicPr>
          <p:nvPr>
            <a:wavAudioFile r:embed="rId1" name="~PP1090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6200" b="1" u="sng" dirty="0"/>
              <a:t>Cohen  in  1962</a:t>
            </a:r>
            <a:r>
              <a:rPr lang="en-US" sz="5400" b="1" u="sng" dirty="0"/>
              <a:t> </a:t>
            </a:r>
            <a:br>
              <a:rPr lang="en-US" sz="5400" b="1" u="sng" dirty="0"/>
            </a:br>
            <a:endParaRPr lang="en-US" sz="5400" b="1" u="sng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dirty="0"/>
              <a:t>Gave  the  term  Biologic  Width</a:t>
            </a:r>
          </a:p>
          <a:p>
            <a:pPr>
              <a:buFontTx/>
              <a:buNone/>
            </a:pPr>
            <a:endParaRPr lang="en-US" sz="2400" dirty="0"/>
          </a:p>
          <a:p>
            <a:r>
              <a:rPr lang="en-US" sz="2400" dirty="0" err="1"/>
              <a:t>Junctional</a:t>
            </a:r>
            <a:r>
              <a:rPr lang="en-US" sz="2400" dirty="0"/>
              <a:t>  Epithelium – 0.97 mm.</a:t>
            </a:r>
          </a:p>
          <a:p>
            <a:pPr>
              <a:buFontTx/>
              <a:buNone/>
            </a:pPr>
            <a:endParaRPr lang="en-US" sz="2400" dirty="0"/>
          </a:p>
          <a:p>
            <a:r>
              <a:rPr lang="en-US" sz="2400" dirty="0"/>
              <a:t>Connective  tissue  attachment - 1.07 mm.</a:t>
            </a:r>
          </a:p>
          <a:p>
            <a:endParaRPr lang="en-US" sz="2400" dirty="0"/>
          </a:p>
          <a:p>
            <a:r>
              <a:rPr lang="en-US" sz="2400" dirty="0"/>
              <a:t>Hence  Average  Biologic  Width  - </a:t>
            </a:r>
          </a:p>
          <a:p>
            <a:pPr>
              <a:buFontTx/>
              <a:buNone/>
            </a:pPr>
            <a:r>
              <a:rPr lang="en-US" sz="2400" dirty="0"/>
              <a:t>   0.97 + 1.07  =  </a:t>
            </a:r>
            <a:r>
              <a:rPr lang="en-US" sz="2400" u="sng" dirty="0"/>
              <a:t>2.04 mm.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pic>
        <p:nvPicPr>
          <p:cNvPr id="6" name="~PP962.WAV">
            <a:hlinkClick r:id="" action="ppaction://media"/>
          </p:cNvPr>
          <p:cNvPicPr>
            <a:picLocks noRot="1" noChangeAspect="1"/>
          </p:cNvPicPr>
          <p:nvPr>
            <a:wavAudioFile r:embed="rId1" name="~PP962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38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APPROCH</a:t>
            </a:r>
            <a:endParaRPr lang="en-US" dirty="0"/>
          </a:p>
        </p:txBody>
      </p:sp>
      <p:pic>
        <p:nvPicPr>
          <p:cNvPr id="4" name="Content Placeholder 3" descr="IMG_97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1667" t="37778" r="30833" b="32222"/>
          <a:stretch>
            <a:fillRect/>
          </a:stretch>
        </p:blipFill>
        <p:spPr>
          <a:xfrm>
            <a:off x="2133600" y="1676399"/>
            <a:ext cx="4343400" cy="3553691"/>
          </a:xfrm>
          <a:prstGeom prst="rect">
            <a:avLst/>
          </a:prstGeom>
        </p:spPr>
      </p:pic>
      <p:pic>
        <p:nvPicPr>
          <p:cNvPr id="5" name="~PP389.WAV">
            <a:hlinkClick r:id="" action="ppaction://media"/>
          </p:cNvPr>
          <p:cNvPicPr>
            <a:picLocks noRot="1" noChangeAspect="1"/>
          </p:cNvPicPr>
          <p:nvPr>
            <a:wavAudioFile r:embed="rId1" name="~PP389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APPROCH</a:t>
            </a:r>
            <a:endParaRPr lang="en-US" dirty="0"/>
          </a:p>
        </p:txBody>
      </p:sp>
      <p:pic>
        <p:nvPicPr>
          <p:cNvPr id="4" name="Content Placeholder 3" descr="IMG_971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36549" t="33264" r="30713" b="24077"/>
          <a:stretch>
            <a:fillRect/>
          </a:stretch>
        </p:blipFill>
        <p:spPr>
          <a:xfrm>
            <a:off x="337410" y="1569720"/>
            <a:ext cx="3929790" cy="3840480"/>
          </a:xfrm>
        </p:spPr>
      </p:pic>
      <p:pic>
        <p:nvPicPr>
          <p:cNvPr id="5" name="Picture 4" descr="IMG_9728.JPG"/>
          <p:cNvPicPr>
            <a:picLocks noChangeAspect="1"/>
          </p:cNvPicPr>
          <p:nvPr/>
        </p:nvPicPr>
        <p:blipFill>
          <a:blip r:embed="rId4" cstate="print"/>
          <a:srcRect l="39167" t="41111" r="30833" b="21111"/>
          <a:stretch>
            <a:fillRect/>
          </a:stretch>
        </p:blipFill>
        <p:spPr>
          <a:xfrm>
            <a:off x="4696607" y="1600200"/>
            <a:ext cx="4066393" cy="3840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5493603"/>
            <a:ext cx="598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A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5486400"/>
            <a:ext cx="587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B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~PP1870.WAV">
            <a:hlinkClick r:id="" action="ppaction://media"/>
          </p:cNvPr>
          <p:cNvPicPr>
            <a:picLocks noRot="1" noChangeAspect="1"/>
          </p:cNvPicPr>
          <p:nvPr>
            <a:wavAudioFile r:embed="rId1" name="~PP1870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APPROCH</a:t>
            </a:r>
            <a:endParaRPr lang="en-US" dirty="0"/>
          </a:p>
        </p:txBody>
      </p:sp>
      <p:pic>
        <p:nvPicPr>
          <p:cNvPr id="4" name="Content Placeholder 3" descr="IMG_973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37799" t="41597" r="36576" b="22609"/>
          <a:stretch>
            <a:fillRect/>
          </a:stretch>
        </p:blipFill>
        <p:spPr>
          <a:xfrm>
            <a:off x="426713" y="1600200"/>
            <a:ext cx="3840487" cy="4023360"/>
          </a:xfrm>
        </p:spPr>
      </p:pic>
      <p:pic>
        <p:nvPicPr>
          <p:cNvPr id="5" name="Picture 4" descr="IMG_9735.JPG"/>
          <p:cNvPicPr>
            <a:picLocks noChangeAspect="1"/>
          </p:cNvPicPr>
          <p:nvPr/>
        </p:nvPicPr>
        <p:blipFill>
          <a:blip r:embed="rId4" cstate="print"/>
          <a:srcRect l="27500" t="24445" r="29166" b="9999"/>
          <a:stretch>
            <a:fillRect/>
          </a:stretch>
        </p:blipFill>
        <p:spPr>
          <a:xfrm>
            <a:off x="5029200" y="1600200"/>
            <a:ext cx="3546013" cy="40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5569803"/>
            <a:ext cx="580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C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0269" y="5562600"/>
            <a:ext cx="646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D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~PP383.WAV">
            <a:hlinkClick r:id="" action="ppaction://media"/>
          </p:cNvPr>
          <p:cNvPicPr>
            <a:picLocks noRot="1" noChangeAspect="1"/>
          </p:cNvPicPr>
          <p:nvPr>
            <a:wavAudioFile r:embed="rId1" name="~PP383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APPROCH</a:t>
            </a:r>
            <a:endParaRPr lang="en-US" dirty="0"/>
          </a:p>
        </p:txBody>
      </p:sp>
      <p:pic>
        <p:nvPicPr>
          <p:cNvPr id="4" name="Content Placeholder 3" descr="IMG_974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25171" t="31598" r="41368" b="32440"/>
          <a:stretch>
            <a:fillRect/>
          </a:stretch>
        </p:blipFill>
        <p:spPr>
          <a:xfrm>
            <a:off x="339134" y="1676400"/>
            <a:ext cx="4310782" cy="3474720"/>
          </a:xfrm>
        </p:spPr>
      </p:pic>
      <p:pic>
        <p:nvPicPr>
          <p:cNvPr id="5" name="Picture 4" descr="IMG_9751.JPG"/>
          <p:cNvPicPr>
            <a:picLocks noChangeAspect="1"/>
          </p:cNvPicPr>
          <p:nvPr/>
        </p:nvPicPr>
        <p:blipFill>
          <a:blip r:embed="rId4" cstate="print"/>
          <a:srcRect l="33333" t="21111" r="30919" b="34268"/>
          <a:stretch>
            <a:fillRect/>
          </a:stretch>
        </p:blipFill>
        <p:spPr>
          <a:xfrm>
            <a:off x="4975168" y="1676400"/>
            <a:ext cx="3711632" cy="3474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9980" y="5334000"/>
            <a:ext cx="587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E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5600" y="5257800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</a:rPr>
              <a:t>F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~PP3116.WAV">
            <a:hlinkClick r:id="" action="ppaction://media"/>
          </p:cNvPr>
          <p:cNvPicPr>
            <a:picLocks noRot="1" noChangeAspect="1"/>
          </p:cNvPicPr>
          <p:nvPr>
            <a:wavAudioFile r:embed="rId1" name="~PP3116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IMG_038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31549" t="33264" r="35951" b="28636"/>
          <a:stretch>
            <a:fillRect/>
          </a:stretch>
        </p:blipFill>
        <p:spPr>
          <a:xfrm>
            <a:off x="4648200" y="2438400"/>
            <a:ext cx="4159933" cy="3657600"/>
          </a:xfrm>
        </p:spPr>
      </p:pic>
      <p:pic>
        <p:nvPicPr>
          <p:cNvPr id="9" name="Picture 8" descr="IMG_9714.JPG"/>
          <p:cNvPicPr>
            <a:picLocks noChangeAspect="1"/>
          </p:cNvPicPr>
          <p:nvPr/>
        </p:nvPicPr>
        <p:blipFill>
          <a:blip r:embed="rId4" cstate="print"/>
          <a:srcRect l="37500" t="32222" r="39723" b="38356"/>
          <a:stretch>
            <a:fillRect/>
          </a:stretch>
        </p:blipFill>
        <p:spPr>
          <a:xfrm>
            <a:off x="457200" y="2438400"/>
            <a:ext cx="377559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7526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PRE-OPERATIVE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17526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POST-OPERATIVE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~PP919.WAV">
            <a:hlinkClick r:id="" action="ppaction://media"/>
          </p:cNvPr>
          <p:cNvPicPr>
            <a:picLocks noRot="1" noChangeAspect="1"/>
          </p:cNvPicPr>
          <p:nvPr>
            <a:wavAudioFile r:embed="rId1" name="~PP919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E:\patient photo record\major surgery\special case\full mouth crown lengthening (heena)\selected photos\CROP HEENA\IMG_5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276600"/>
            <a:ext cx="5029200" cy="3352800"/>
          </a:xfrm>
          <a:prstGeom prst="rect">
            <a:avLst/>
          </a:prstGeom>
          <a:noFill/>
        </p:spPr>
      </p:pic>
      <p:pic>
        <p:nvPicPr>
          <p:cNvPr id="3076" name="Picture 4" descr="E:\patient photo record\major surgery\special case\full mouth crown lengthening (heena)\selected photos\CROP HEENA\IMG_401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5029200" cy="3352800"/>
          </a:xfrm>
          <a:prstGeom prst="rect">
            <a:avLst/>
          </a:prstGeom>
          <a:noFill/>
        </p:spPr>
      </p:pic>
      <p:pic>
        <p:nvPicPr>
          <p:cNvPr id="7" name="~PP1698.WAV">
            <a:hlinkClick r:id="" action="ppaction://media"/>
          </p:cNvPr>
          <p:cNvPicPr>
            <a:picLocks noRot="1" noChangeAspect="1"/>
          </p:cNvPicPr>
          <p:nvPr>
            <a:wavAudioFile r:embed="rId1" name="~PP1698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FRENECTOMY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2400" dirty="0" err="1"/>
              <a:t>Frena</a:t>
            </a:r>
            <a:r>
              <a:rPr lang="en-US" sz="2400" dirty="0"/>
              <a:t> / </a:t>
            </a:r>
            <a:r>
              <a:rPr lang="en-US" sz="2400" dirty="0" err="1"/>
              <a:t>Frenum</a:t>
            </a:r>
            <a:r>
              <a:rPr lang="en-US" sz="2400" dirty="0"/>
              <a:t> / </a:t>
            </a:r>
            <a:r>
              <a:rPr lang="en-US" sz="2400" dirty="0" err="1" smtClean="0"/>
              <a:t>Frenulum</a:t>
            </a:r>
            <a:r>
              <a:rPr lang="en-US" sz="2400" dirty="0" smtClean="0"/>
              <a:t> is </a:t>
            </a:r>
            <a:r>
              <a:rPr lang="en-US" sz="2400" dirty="0"/>
              <a:t>a fold of mucous membrane, </a:t>
            </a:r>
            <a:r>
              <a:rPr lang="en-US" sz="2400" dirty="0" smtClean="0"/>
              <a:t>which attaches </a:t>
            </a:r>
            <a:r>
              <a:rPr lang="en-US" sz="2400" dirty="0"/>
              <a:t>the lips and cheek to the alveolar mucosa and / or </a:t>
            </a:r>
            <a:r>
              <a:rPr lang="en-US" sz="2400" dirty="0" err="1"/>
              <a:t>gingiva</a:t>
            </a:r>
            <a:r>
              <a:rPr lang="en-US" sz="2400" dirty="0"/>
              <a:t> and </a:t>
            </a:r>
            <a:r>
              <a:rPr lang="en-US" sz="2400" dirty="0" err="1"/>
              <a:t>periosteum</a:t>
            </a:r>
            <a:r>
              <a:rPr lang="en-US" sz="2400" dirty="0"/>
              <a:t>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  <a:buNone/>
            </a:pPr>
            <a:r>
              <a:rPr lang="en-US" sz="2400" dirty="0"/>
              <a:t>Anatomy: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Mostly sickle shaped and normally found in the maxillary and </a:t>
            </a:r>
            <a:r>
              <a:rPr lang="en-US" sz="2400" dirty="0" err="1"/>
              <a:t>mandibular</a:t>
            </a:r>
            <a:r>
              <a:rPr lang="en-US" sz="2400" dirty="0"/>
              <a:t> alveolar mucosa, in between the central incisors and the canine-premolar area</a:t>
            </a:r>
            <a:r>
              <a:rPr lang="en-US" sz="24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  <a:buNone/>
            </a:pPr>
            <a:r>
              <a:rPr lang="en-US" sz="2400" dirty="0"/>
              <a:t>It can be: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Single / multiple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	Labial / </a:t>
            </a:r>
            <a:r>
              <a:rPr lang="en-US" sz="2400" dirty="0" err="1"/>
              <a:t>buccal</a:t>
            </a:r>
            <a:r>
              <a:rPr lang="en-US" sz="2400" dirty="0"/>
              <a:t> / lingual</a:t>
            </a:r>
          </a:p>
        </p:txBody>
      </p:sp>
      <p:pic>
        <p:nvPicPr>
          <p:cNvPr id="5" name="~PP3898.WAV">
            <a:hlinkClick r:id="" action="ppaction://media"/>
          </p:cNvPr>
          <p:cNvPicPr>
            <a:picLocks noRot="1" noChangeAspect="1"/>
          </p:cNvPicPr>
          <p:nvPr>
            <a:wavAudioFile r:embed="rId1" name="~PP3898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en-US" sz="6000" dirty="0" smtClean="0"/>
          </a:p>
          <a:p>
            <a:pPr algn="r">
              <a:buNone/>
            </a:pPr>
            <a:endParaRPr lang="en-US" sz="6000" dirty="0" smtClean="0"/>
          </a:p>
          <a:p>
            <a:pPr algn="r">
              <a:buNone/>
            </a:pPr>
            <a:r>
              <a:rPr lang="en-US" sz="6000" dirty="0" smtClean="0"/>
              <a:t>THANK YOU…</a:t>
            </a:r>
            <a:endParaRPr lang="en-US" sz="6000" dirty="0"/>
          </a:p>
        </p:txBody>
      </p:sp>
      <p:pic>
        <p:nvPicPr>
          <p:cNvPr id="4" name="~PP3726.WAV">
            <a:hlinkClick r:id="" action="ppaction://media"/>
          </p:cNvPr>
          <p:cNvPicPr>
            <a:picLocks noRot="1" noChangeAspect="1"/>
          </p:cNvPicPr>
          <p:nvPr>
            <a:wavAudioFile r:embed="rId1" name="~PP3726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105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400" dirty="0" err="1"/>
              <a:t>Placek</a:t>
            </a:r>
            <a:r>
              <a:rPr lang="en-US" sz="2400" dirty="0"/>
              <a:t> et al (1974) gave a morphologic-functional classification of labial </a:t>
            </a:r>
            <a:r>
              <a:rPr lang="en-US" sz="2400" dirty="0" err="1"/>
              <a:t>frenal</a:t>
            </a:r>
            <a:r>
              <a:rPr lang="en-US" sz="2400" dirty="0"/>
              <a:t> attachments: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Mucosal attachment: refers to an attachment of the </a:t>
            </a:r>
            <a:r>
              <a:rPr lang="en-US" sz="2400" dirty="0" err="1"/>
              <a:t>frenum</a:t>
            </a:r>
            <a:r>
              <a:rPr lang="en-US" sz="2400" dirty="0"/>
              <a:t> to the </a:t>
            </a:r>
            <a:r>
              <a:rPr lang="en-US" sz="2400" dirty="0" err="1"/>
              <a:t>mucogingival</a:t>
            </a:r>
            <a:r>
              <a:rPr lang="en-US" sz="2400" dirty="0"/>
              <a:t> junction. About 1.4% in maxillary </a:t>
            </a:r>
            <a:r>
              <a:rPr lang="en-US" sz="2400" dirty="0" err="1"/>
              <a:t>frena</a:t>
            </a:r>
            <a:r>
              <a:rPr lang="en-US" sz="2400" dirty="0"/>
              <a:t> and 14% in </a:t>
            </a:r>
            <a:r>
              <a:rPr lang="en-US" sz="2400" dirty="0" err="1"/>
              <a:t>mandibular</a:t>
            </a:r>
            <a:r>
              <a:rPr lang="en-US" sz="2400" dirty="0"/>
              <a:t> </a:t>
            </a:r>
            <a:r>
              <a:rPr lang="en-US" sz="2400" dirty="0" err="1"/>
              <a:t>frenae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Gingival attachment: refers to an attachment of the </a:t>
            </a:r>
            <a:r>
              <a:rPr lang="en-US" sz="2400" dirty="0" err="1"/>
              <a:t>frenum</a:t>
            </a:r>
            <a:r>
              <a:rPr lang="en-US" sz="2400" dirty="0"/>
              <a:t> within the attached </a:t>
            </a:r>
            <a:r>
              <a:rPr lang="en-US" sz="2400" dirty="0" err="1"/>
              <a:t>gingiva</a:t>
            </a:r>
            <a:r>
              <a:rPr lang="en-US" sz="2400" dirty="0"/>
              <a:t>. Most common and the incidence is about 80%.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Papillary attachment: refers to the attachment of the </a:t>
            </a:r>
            <a:r>
              <a:rPr lang="en-US" sz="2400" dirty="0" err="1"/>
              <a:t>frenum</a:t>
            </a:r>
            <a:r>
              <a:rPr lang="en-US" sz="2400" dirty="0"/>
              <a:t> within the papilla. The incidence is about 16%.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Papilla-penetrating attachment: refers to the attachment of the </a:t>
            </a:r>
            <a:r>
              <a:rPr lang="en-US" sz="2400" dirty="0" err="1"/>
              <a:t>frenum</a:t>
            </a:r>
            <a:r>
              <a:rPr lang="en-US" sz="2400" dirty="0"/>
              <a:t> passing through the papilla while inserting into attached </a:t>
            </a:r>
            <a:r>
              <a:rPr lang="en-US" sz="2400" dirty="0" err="1"/>
              <a:t>gingiva</a:t>
            </a:r>
            <a:r>
              <a:rPr lang="en-US" sz="2400" dirty="0"/>
              <a:t> (of the palate). This is rare and the incidence in the maxillary and </a:t>
            </a:r>
            <a:r>
              <a:rPr lang="en-US" sz="2400" dirty="0" err="1"/>
              <a:t>mandibular</a:t>
            </a:r>
            <a:r>
              <a:rPr lang="en-US" sz="2400" dirty="0"/>
              <a:t> </a:t>
            </a:r>
            <a:r>
              <a:rPr lang="en-US" sz="2400" dirty="0" err="1"/>
              <a:t>frenae</a:t>
            </a:r>
            <a:r>
              <a:rPr lang="en-US" sz="2400" dirty="0"/>
              <a:t> is about 2%.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3" name="~PP2153.WAV">
            <a:hlinkClick r:id="" action="ppaction://media"/>
          </p:cNvPr>
          <p:cNvPicPr>
            <a:picLocks noRot="1" noChangeAspect="1"/>
          </p:cNvPicPr>
          <p:nvPr>
            <a:wavAudioFile r:embed="rId1" name="~PP2153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"/>
            <a:ext cx="8229600" cy="5791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/>
              <a:t>An aberrant </a:t>
            </a:r>
            <a:r>
              <a:rPr lang="en-US" sz="2400" b="1" dirty="0" err="1"/>
              <a:t>frenum</a:t>
            </a:r>
            <a:r>
              <a:rPr lang="en-US" sz="2400" b="1" dirty="0"/>
              <a:t> can:</a:t>
            </a:r>
          </a:p>
          <a:p>
            <a:pPr>
              <a:buFontTx/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Create spacing between teeth. </a:t>
            </a:r>
            <a:r>
              <a:rPr lang="en-US" sz="2400" dirty="0" err="1"/>
              <a:t>eg</a:t>
            </a:r>
            <a:r>
              <a:rPr lang="en-US" sz="2400" dirty="0"/>
              <a:t>. midline </a:t>
            </a:r>
            <a:r>
              <a:rPr lang="en-US" sz="2400" dirty="0" err="1"/>
              <a:t>diastema</a:t>
            </a:r>
            <a:r>
              <a:rPr lang="en-US" sz="2400" dirty="0"/>
              <a:t> in central incisors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Lead to poor oral hygiene due to difficulty in </a:t>
            </a:r>
            <a:r>
              <a:rPr lang="en-US" sz="2400" dirty="0" err="1"/>
              <a:t>toothbrushing</a:t>
            </a:r>
            <a:r>
              <a:rPr lang="en-US" sz="2400" dirty="0"/>
              <a:t> and maintenance in the area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Create distension of the orifice of the </a:t>
            </a:r>
            <a:r>
              <a:rPr lang="en-US" sz="2400" dirty="0" err="1"/>
              <a:t>sulcus</a:t>
            </a:r>
            <a:r>
              <a:rPr lang="en-US" sz="2400" dirty="0"/>
              <a:t> leading to an area of debris and/or food impaction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Recession of marginal </a:t>
            </a:r>
            <a:r>
              <a:rPr lang="en-US" sz="2400" dirty="0" err="1"/>
              <a:t>gingiva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 Resultant inflammation and periodontal destruction. (</a:t>
            </a:r>
            <a:r>
              <a:rPr lang="en-US" sz="2400" dirty="0" err="1"/>
              <a:t>Hirshfield</a:t>
            </a:r>
            <a:r>
              <a:rPr lang="en-US" sz="2400" dirty="0"/>
              <a:t> 1939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 Increase the severity of the pocket, impairing healing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" name="~PP2257.WAV">
            <a:hlinkClick r:id="" action="ppaction://media"/>
          </p:cNvPr>
          <p:cNvPicPr>
            <a:picLocks noRot="1" noChangeAspect="1"/>
          </p:cNvPicPr>
          <p:nvPr>
            <a:wavAudioFile r:embed="rId1" name="~PP2257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686800" cy="6400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3600" b="1" dirty="0" err="1"/>
              <a:t>Frenectomy</a:t>
            </a:r>
            <a:r>
              <a:rPr lang="en-US" sz="3600" b="1" dirty="0"/>
              <a:t> and </a:t>
            </a:r>
            <a:r>
              <a:rPr lang="en-US" sz="3600" b="1" dirty="0" err="1"/>
              <a:t>Frenotomy</a:t>
            </a:r>
            <a:endParaRPr lang="en-US" sz="3600" b="1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Frenectomy</a:t>
            </a:r>
            <a:r>
              <a:rPr lang="en-US" sz="2400" dirty="0"/>
              <a:t> is the excision of the </a:t>
            </a:r>
            <a:r>
              <a:rPr lang="en-US" sz="2400" dirty="0" err="1"/>
              <a:t>frenum</a:t>
            </a:r>
            <a:r>
              <a:rPr lang="en-US" sz="2400" dirty="0"/>
              <a:t>, including its attachments to the underlying bone.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Frenotomy</a:t>
            </a:r>
            <a:r>
              <a:rPr lang="en-US" sz="2400" dirty="0"/>
              <a:t> is the incision of the </a:t>
            </a:r>
            <a:r>
              <a:rPr lang="en-US" sz="2400" dirty="0" err="1"/>
              <a:t>frenum</a:t>
            </a:r>
            <a:r>
              <a:rPr lang="en-US" sz="2400" dirty="0"/>
              <a:t>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Both procedures are used, but </a:t>
            </a:r>
            <a:r>
              <a:rPr lang="en-US" sz="2400" dirty="0" err="1"/>
              <a:t>Frenotomy</a:t>
            </a:r>
            <a:r>
              <a:rPr lang="en-US" sz="2400" dirty="0"/>
              <a:t> generally suffices for periodontal purposes- that is, relocating the </a:t>
            </a:r>
            <a:r>
              <a:rPr lang="en-US" sz="2400" dirty="0" err="1"/>
              <a:t>frenal</a:t>
            </a:r>
            <a:r>
              <a:rPr lang="en-US" sz="2400" dirty="0"/>
              <a:t> attachment so as to create a zone of attached </a:t>
            </a:r>
            <a:r>
              <a:rPr lang="en-US" sz="2400" dirty="0" err="1"/>
              <a:t>gingiva</a:t>
            </a:r>
            <a:r>
              <a:rPr lang="en-US" sz="2400" dirty="0"/>
              <a:t> between the gingival margin and the </a:t>
            </a:r>
            <a:r>
              <a:rPr lang="en-US" sz="2400" dirty="0" err="1"/>
              <a:t>frenum</a:t>
            </a:r>
            <a:r>
              <a:rPr lang="en-US" sz="2400" dirty="0"/>
              <a:t>. </a:t>
            </a:r>
          </a:p>
          <a:p>
            <a:pPr>
              <a:lnSpc>
                <a:spcPct val="80000"/>
              </a:lnSpc>
              <a:buNone/>
            </a:pPr>
            <a:endParaRPr lang="en-US" sz="2400" dirty="0"/>
          </a:p>
        </p:txBody>
      </p:sp>
      <p:pic>
        <p:nvPicPr>
          <p:cNvPr id="3" name="~PP269.WAV">
            <a:hlinkClick r:id="" action="ppaction://media"/>
          </p:cNvPr>
          <p:cNvPicPr>
            <a:picLocks noRot="1" noChangeAspect="1"/>
          </p:cNvPicPr>
          <p:nvPr>
            <a:wavAudioFile r:embed="rId1" name="~PP269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en-US" sz="4000"/>
              <a:t>V-Rhomboid plasty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09600" y="1600200"/>
            <a:ext cx="8077200" cy="4525963"/>
          </a:xfrm>
        </p:spPr>
        <p:txBody>
          <a:bodyPr/>
          <a:lstStyle/>
          <a:p>
            <a:endParaRPr lang="en-US" sz="2800" dirty="0"/>
          </a:p>
        </p:txBody>
      </p:sp>
      <p:pic>
        <p:nvPicPr>
          <p:cNvPr id="37892" name="Picture 4" descr="DSC001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676400"/>
            <a:ext cx="7761111" cy="3810000"/>
          </a:xfrm>
        </p:spPr>
      </p:pic>
      <p:pic>
        <p:nvPicPr>
          <p:cNvPr id="5" name="~PP2440.WAV">
            <a:hlinkClick r:id="" action="ppaction://media"/>
          </p:cNvPr>
          <p:cNvPicPr>
            <a:picLocks noRot="1" noChangeAspect="1"/>
          </p:cNvPicPr>
          <p:nvPr>
            <a:wavAudioFile r:embed="rId1" name="~PP2440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5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0"/>
          </a:xfrm>
        </p:spPr>
        <p:txBody>
          <a:bodyPr>
            <a:normAutofit fontScale="90000"/>
          </a:bodyPr>
          <a:lstStyle/>
          <a:p>
            <a:r>
              <a:rPr lang="en-US" sz="4000"/>
              <a:t>V-Rhomboid plasty</a:t>
            </a:r>
          </a:p>
        </p:txBody>
      </p:sp>
      <p:pic>
        <p:nvPicPr>
          <p:cNvPr id="37893" name="Picture 5" descr="DSC001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0" y="1301620"/>
            <a:ext cx="4419600" cy="4870580"/>
          </a:xfrm>
        </p:spPr>
      </p:pic>
      <p:pic>
        <p:nvPicPr>
          <p:cNvPr id="4" name="~PP87.WAV">
            <a:hlinkClick r:id="" action="ppaction://media"/>
          </p:cNvPr>
          <p:cNvPicPr>
            <a:picLocks noRot="1" noChangeAspect="1"/>
          </p:cNvPicPr>
          <p:nvPr>
            <a:wavAudioFile r:embed="rId1" name="~PP87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SC0011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b="49383"/>
          <a:stretch>
            <a:fillRect/>
          </a:stretch>
        </p:blipFill>
        <p:spPr>
          <a:xfrm>
            <a:off x="1905000" y="457200"/>
            <a:ext cx="5867400" cy="6168292"/>
          </a:xfrm>
        </p:spPr>
      </p:pic>
      <p:pic>
        <p:nvPicPr>
          <p:cNvPr id="5" name="~PP2761.WAV">
            <a:hlinkClick r:id="" action="ppaction://media"/>
          </p:cNvPr>
          <p:cNvPicPr>
            <a:picLocks noRot="1" noChangeAspect="1"/>
          </p:cNvPicPr>
          <p:nvPr>
            <a:wavAudioFile r:embed="rId1" name="~PP2761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586</Words>
  <Application>Microsoft Office PowerPoint</Application>
  <PresentationFormat>On-screen Show (4:3)</PresentationFormat>
  <Paragraphs>120</Paragraphs>
  <Slides>30</Slides>
  <Notes>0</Notes>
  <HiddenSlides>0</HiddenSlides>
  <MMClips>30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MINOR PERIODONTAL SURGERIES</vt:lpstr>
      <vt:lpstr>Slide 2</vt:lpstr>
      <vt:lpstr>FRENECTOMY</vt:lpstr>
      <vt:lpstr>Slide 4</vt:lpstr>
      <vt:lpstr>Slide 5</vt:lpstr>
      <vt:lpstr>Slide 6</vt:lpstr>
      <vt:lpstr>V-Rhomboid plasty</vt:lpstr>
      <vt:lpstr>V-Rhomboid plasty</vt:lpstr>
      <vt:lpstr>Slide 9</vt:lpstr>
      <vt:lpstr>Slide 10</vt:lpstr>
      <vt:lpstr>Slide 11</vt:lpstr>
      <vt:lpstr>Slide 12</vt:lpstr>
      <vt:lpstr>Frenotomy</vt:lpstr>
      <vt:lpstr>Frenotomy</vt:lpstr>
      <vt:lpstr>Crown  Lengthening</vt:lpstr>
      <vt:lpstr>Indications</vt:lpstr>
      <vt:lpstr>Indications</vt:lpstr>
      <vt:lpstr>Contraindications</vt:lpstr>
      <vt:lpstr>Biologic  Width</vt:lpstr>
      <vt:lpstr>DEFINITION</vt:lpstr>
      <vt:lpstr>DEFINITION</vt:lpstr>
      <vt:lpstr>Slide 22</vt:lpstr>
      <vt:lpstr> Cohen  in  1962  </vt:lpstr>
      <vt:lpstr>SURGICAL APPROCH</vt:lpstr>
      <vt:lpstr>SURGICAL APPROCH</vt:lpstr>
      <vt:lpstr>SURGICAL APPROCH</vt:lpstr>
      <vt:lpstr>SURGICAL APPROCH</vt:lpstr>
      <vt:lpstr>Slide 28</vt:lpstr>
      <vt:lpstr>Slide 29</vt:lpstr>
      <vt:lpstr>Slide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MINOR PERIODONTAL SURGERIES</dc:title>
  <dc:creator>Ekta</dc:creator>
  <cp:lastModifiedBy>Ekta</cp:lastModifiedBy>
  <cp:revision>34</cp:revision>
  <dcterms:created xsi:type="dcterms:W3CDTF">2006-08-16T00:00:00Z</dcterms:created>
  <dcterms:modified xsi:type="dcterms:W3CDTF">2020-08-21T05:04:50Z</dcterms:modified>
</cp:coreProperties>
</file>