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0" r:id="rId3"/>
    <p:sldId id="279" r:id="rId4"/>
    <p:sldId id="271" r:id="rId5"/>
    <p:sldId id="257" r:id="rId6"/>
    <p:sldId id="258" r:id="rId7"/>
    <p:sldId id="259" r:id="rId8"/>
    <p:sldId id="372" r:id="rId9"/>
    <p:sldId id="373" r:id="rId10"/>
    <p:sldId id="374" r:id="rId11"/>
    <p:sldId id="375" r:id="rId12"/>
    <p:sldId id="379" r:id="rId13"/>
    <p:sldId id="381" r:id="rId14"/>
    <p:sldId id="382" r:id="rId15"/>
    <p:sldId id="355" r:id="rId16"/>
    <p:sldId id="364" r:id="rId17"/>
    <p:sldId id="365" r:id="rId18"/>
    <p:sldId id="368" r:id="rId19"/>
    <p:sldId id="260" r:id="rId20"/>
    <p:sldId id="263" r:id="rId21"/>
    <p:sldId id="264" r:id="rId22"/>
    <p:sldId id="265" r:id="rId23"/>
    <p:sldId id="261" r:id="rId24"/>
    <p:sldId id="262" r:id="rId25"/>
    <p:sldId id="276" r:id="rId26"/>
    <p:sldId id="277" r:id="rId27"/>
    <p:sldId id="272" r:id="rId28"/>
    <p:sldId id="27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1023" autoAdjust="0"/>
  </p:normalViewPr>
  <p:slideViewPr>
    <p:cSldViewPr>
      <p:cViewPr varScale="1">
        <p:scale>
          <a:sx n="66" d="100"/>
          <a:sy n="66" d="100"/>
        </p:scale>
        <p:origin x="150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5CD5D-13A3-4316-B70A-DE255886561A}" type="datetimeFigureOut">
              <a:rPr lang="en-IN" smtClean="0"/>
              <a:t>25-08-2020</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0B72C-2E21-48EA-AEE1-00D55C1E186B}" type="slidenum">
              <a:rPr lang="en-IN" smtClean="0"/>
              <a:t>‹#›</a:t>
            </a:fld>
            <a:endParaRPr lang="en-IN"/>
          </a:p>
        </p:txBody>
      </p:sp>
    </p:spTree>
    <p:extLst>
      <p:ext uri="{BB962C8B-B14F-4D97-AF65-F5344CB8AC3E}">
        <p14:creationId xmlns:p14="http://schemas.microsoft.com/office/powerpoint/2010/main" val="2000502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9EFD9E00-E2CB-4936-A3C9-2D7B4A2C06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12B1CE70-433A-42A0-A44E-C8FC0788A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98308" name="Slide Number Placeholder 3">
            <a:extLst>
              <a:ext uri="{FF2B5EF4-FFF2-40B4-BE49-F238E27FC236}">
                <a16:creationId xmlns:a16="http://schemas.microsoft.com/office/drawing/2014/main" id="{21EBA839-9B31-4603-B9EC-66A7CC8203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BB50417-0A9E-4BD1-857D-38D4ACE31E6D}" type="slidenum">
              <a:rPr lang="en-IN" altLang="en-US" sz="1200"/>
              <a:pPr/>
              <a:t>15</a:t>
            </a:fld>
            <a:endParaRPr lang="en-IN"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DA4FE8-3FE1-4A99-A376-72F2EFB1A7CF}"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46B93-963D-4F22-B656-D006440100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DA4FE8-3FE1-4A99-A376-72F2EFB1A7CF}"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46B93-963D-4F22-B656-D006440100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DA4FE8-3FE1-4A99-A376-72F2EFB1A7CF}"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46B93-963D-4F22-B656-D0064401000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 name="Date Placeholder 2">
            <a:extLst>
              <a:ext uri="{FF2B5EF4-FFF2-40B4-BE49-F238E27FC236}">
                <a16:creationId xmlns:a16="http://schemas.microsoft.com/office/drawing/2014/main" id="{20CF2DDF-1AC2-4A2A-8718-DF5EE26FE3B8}"/>
              </a:ext>
            </a:extLst>
          </p:cNvPr>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4F98B0B7-0F6E-442D-AB08-811C03CCA2E5}"/>
              </a:ext>
            </a:extLst>
          </p:cNvPr>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41B67FAB-F050-4B75-8D78-08E746251E7F}"/>
              </a:ext>
            </a:extLst>
          </p:cNvPr>
          <p:cNvSpPr>
            <a:spLocks noGrp="1"/>
          </p:cNvSpPr>
          <p:nvPr>
            <p:ph type="sldNum" sz="quarter" idx="12"/>
          </p:nvPr>
        </p:nvSpPr>
        <p:spPr>
          <a:xfrm>
            <a:off x="6553200" y="6248400"/>
            <a:ext cx="2133600" cy="457200"/>
          </a:xfrm>
        </p:spPr>
        <p:txBody>
          <a:bodyPr/>
          <a:lstStyle>
            <a:lvl1pPr>
              <a:defRPr/>
            </a:lvl1pPr>
          </a:lstStyle>
          <a:p>
            <a:fld id="{F215388A-50AC-4A85-8386-E4303411F376}" type="slidenum">
              <a:rPr lang="en-US" altLang="en-US"/>
              <a:pPr/>
              <a:t>‹#›</a:t>
            </a:fld>
            <a:endParaRPr lang="en-US" altLang="en-US"/>
          </a:p>
        </p:txBody>
      </p:sp>
    </p:spTree>
    <p:extLst>
      <p:ext uri="{BB962C8B-B14F-4D97-AF65-F5344CB8AC3E}">
        <p14:creationId xmlns:p14="http://schemas.microsoft.com/office/powerpoint/2010/main" val="88376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DA4FE8-3FE1-4A99-A376-72F2EFB1A7CF}"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46B93-963D-4F22-B656-D006440100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DA4FE8-3FE1-4A99-A376-72F2EFB1A7CF}"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46B93-963D-4F22-B656-D006440100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DA4FE8-3FE1-4A99-A376-72F2EFB1A7CF}" type="datetimeFigureOut">
              <a:rPr lang="en-US" smtClean="0"/>
              <a:pPr/>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46B93-963D-4F22-B656-D006440100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DA4FE8-3FE1-4A99-A376-72F2EFB1A7CF}" type="datetimeFigureOut">
              <a:rPr lang="en-US" smtClean="0"/>
              <a:pPr/>
              <a:t>8/25/2020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A46B93-963D-4F22-B656-D006440100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DA4FE8-3FE1-4A99-A376-72F2EFB1A7CF}" type="datetimeFigureOut">
              <a:rPr lang="en-US" smtClean="0"/>
              <a:pPr/>
              <a:t>8/25/2020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A46B93-963D-4F22-B656-D006440100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DA4FE8-3FE1-4A99-A376-72F2EFB1A7CF}" type="datetimeFigureOut">
              <a:rPr lang="en-US" smtClean="0"/>
              <a:pPr/>
              <a:t>8/25/2020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A46B93-963D-4F22-B656-D006440100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DA4FE8-3FE1-4A99-A376-72F2EFB1A7CF}" type="datetimeFigureOut">
              <a:rPr lang="en-US" smtClean="0"/>
              <a:pPr/>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46B93-963D-4F22-B656-D006440100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DA4FE8-3FE1-4A99-A376-72F2EFB1A7CF}" type="datetimeFigureOut">
              <a:rPr lang="en-US" smtClean="0"/>
              <a:pPr/>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46B93-963D-4F22-B656-D006440100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A4FE8-3FE1-4A99-A376-72F2EFB1A7CF}" type="datetimeFigureOut">
              <a:rPr lang="en-US" smtClean="0"/>
              <a:pPr/>
              <a:t>8/25/2020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46B93-963D-4F22-B656-D006440100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png"/><Relationship Id="rId4" Type="http://schemas.openxmlformats.org/officeDocument/2006/relationships/image" Target="../media/image21.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7.xml"/><Relationship Id="rId7" Type="http://schemas.openxmlformats.org/officeDocument/2006/relationships/image" Target="../media/image30.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2.png"/><Relationship Id="rId4" Type="http://schemas.openxmlformats.org/officeDocument/2006/relationships/image" Target="../media/image27.jpe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36.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12.xml"/><Relationship Id="rId7" Type="http://schemas.openxmlformats.org/officeDocument/2006/relationships/image" Target="../media/image39.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52.jpe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5.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2.png"/><Relationship Id="rId4" Type="http://schemas.openxmlformats.org/officeDocument/2006/relationships/image" Target="../media/image10.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ree\Desktop\crown-and-bridge-300x200.jpg"/>
          <p:cNvPicPr>
            <a:picLocks noChangeAspect="1" noChangeArrowheads="1"/>
          </p:cNvPicPr>
          <p:nvPr/>
        </p:nvPicPr>
        <p:blipFill>
          <a:blip r:embed="rId4"/>
          <a:srcRect/>
          <a:stretch>
            <a:fillRect/>
          </a:stretch>
        </p:blipFill>
        <p:spPr bwMode="auto">
          <a:xfrm>
            <a:off x="-22976" y="0"/>
            <a:ext cx="9166975" cy="6858000"/>
          </a:xfrm>
          <a:prstGeom prst="rect">
            <a:avLst/>
          </a:prstGeom>
          <a:noFill/>
        </p:spPr>
      </p:pic>
      <p:sp>
        <p:nvSpPr>
          <p:cNvPr id="2" name="Title 1"/>
          <p:cNvSpPr>
            <a:spLocks noGrp="1"/>
          </p:cNvSpPr>
          <p:nvPr>
            <p:ph type="ctrTitle"/>
          </p:nvPr>
        </p:nvSpPr>
        <p:spPr>
          <a:xfrm>
            <a:off x="762000" y="0"/>
            <a:ext cx="7772400" cy="1470025"/>
          </a:xfrm>
        </p:spPr>
        <p:txBody>
          <a:bodyPr/>
          <a:lstStyle/>
          <a:p>
            <a:r>
              <a:rPr lang="en-US" b="1" dirty="0">
                <a:solidFill>
                  <a:schemeClr val="bg1"/>
                </a:solidFill>
              </a:rPr>
              <a:t>Principles of tooth Preparation -Esthetic </a:t>
            </a:r>
          </a:p>
        </p:txBody>
      </p:sp>
      <p:pic>
        <p:nvPicPr>
          <p:cNvPr id="3" name="Audio 2">
            <a:hlinkClick r:id="" action="ppaction://media"/>
            <a:extLst>
              <a:ext uri="{FF2B5EF4-FFF2-40B4-BE49-F238E27FC236}">
                <a16:creationId xmlns:a16="http://schemas.microsoft.com/office/drawing/2014/main" id="{07065E39-5E54-403D-AEF5-524F1D5324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621"/>
    </mc:Choice>
    <mc:Fallback>
      <p:transition spd="slow" advTm="2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id="{6C2F6AF1-9563-49A1-AB1D-1642F03CA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22375"/>
            <a:ext cx="36576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a:extLst>
              <a:ext uri="{FF2B5EF4-FFF2-40B4-BE49-F238E27FC236}">
                <a16:creationId xmlns:a16="http://schemas.microsoft.com/office/drawing/2014/main" id="{FFBE8FD4-9A40-4964-BE61-7F38C31D6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255713"/>
            <a:ext cx="29718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6">
            <a:extLst>
              <a:ext uri="{FF2B5EF4-FFF2-40B4-BE49-F238E27FC236}">
                <a16:creationId xmlns:a16="http://schemas.microsoft.com/office/drawing/2014/main" id="{B9EA7D8A-9724-46D5-B7BB-71B0B5BE4060}"/>
              </a:ext>
            </a:extLst>
          </p:cNvPr>
          <p:cNvSpPr txBox="1">
            <a:spLocks noChangeArrowheads="1"/>
          </p:cNvSpPr>
          <p:nvPr/>
        </p:nvSpPr>
        <p:spPr bwMode="auto">
          <a:xfrm>
            <a:off x="381000" y="3810000"/>
            <a:ext cx="2335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folHlink"/>
                </a:solidFill>
              </a:rPr>
              <a:t>4.Ceramic inserts</a:t>
            </a:r>
          </a:p>
        </p:txBody>
      </p:sp>
      <p:pic>
        <p:nvPicPr>
          <p:cNvPr id="28677" name="Picture 7" descr="ceramic inserts4">
            <a:extLst>
              <a:ext uri="{FF2B5EF4-FFF2-40B4-BE49-F238E27FC236}">
                <a16:creationId xmlns:a16="http://schemas.microsoft.com/office/drawing/2014/main" id="{21BC363C-262C-45D1-A819-137B2CD574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313238"/>
            <a:ext cx="22860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descr="ceramic inserts1">
            <a:extLst>
              <a:ext uri="{FF2B5EF4-FFF2-40B4-BE49-F238E27FC236}">
                <a16:creationId xmlns:a16="http://schemas.microsoft.com/office/drawing/2014/main" id="{5814D09F-C8CB-4227-824A-9EDEDD1819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308475"/>
            <a:ext cx="2219325"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9" descr="ceramic inserts3">
            <a:extLst>
              <a:ext uri="{FF2B5EF4-FFF2-40B4-BE49-F238E27FC236}">
                <a16:creationId xmlns:a16="http://schemas.microsoft.com/office/drawing/2014/main" id="{943096E5-346E-476C-B68A-AAB4802920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4313238"/>
            <a:ext cx="228600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10">
            <a:extLst>
              <a:ext uri="{FF2B5EF4-FFF2-40B4-BE49-F238E27FC236}">
                <a16:creationId xmlns:a16="http://schemas.microsoft.com/office/drawing/2014/main" id="{E4653A08-81F0-4CE6-970F-2726021A5921}"/>
              </a:ext>
            </a:extLst>
          </p:cNvPr>
          <p:cNvSpPr txBox="1">
            <a:spLocks noChangeArrowheads="1"/>
          </p:cNvSpPr>
          <p:nvPr/>
        </p:nvSpPr>
        <p:spPr bwMode="auto">
          <a:xfrm>
            <a:off x="381000" y="685800"/>
            <a:ext cx="2432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folHlink"/>
                </a:solidFill>
              </a:rPr>
              <a:t>3.Inlays &amp; Onlays</a:t>
            </a:r>
          </a:p>
        </p:txBody>
      </p:sp>
      <p:sp>
        <p:nvSpPr>
          <p:cNvPr id="28681" name="Slide Number Placeholder 9">
            <a:extLst>
              <a:ext uri="{FF2B5EF4-FFF2-40B4-BE49-F238E27FC236}">
                <a16:creationId xmlns:a16="http://schemas.microsoft.com/office/drawing/2014/main" id="{1EF9242C-5BCB-4301-93EE-DDEB83DC3F59}"/>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0B50064-534F-4DC3-8D22-E0149BC6E4FE}" type="slidenum">
              <a:rPr lang="en-US" altLang="en-US" sz="1400">
                <a:solidFill>
                  <a:srgbClr val="FFFFFF"/>
                </a:solidFill>
              </a:rPr>
              <a:pPr/>
              <a:t>10</a:t>
            </a:fld>
            <a:endParaRPr lang="en-US" altLang="en-US" sz="1400">
              <a:solidFill>
                <a:srgbClr val="FFFFFF"/>
              </a:solidFill>
            </a:endParaRPr>
          </a:p>
        </p:txBody>
      </p:sp>
      <p:pic>
        <p:nvPicPr>
          <p:cNvPr id="2" name="Audio 1">
            <a:hlinkClick r:id="" action="ppaction://media"/>
            <a:extLst>
              <a:ext uri="{FF2B5EF4-FFF2-40B4-BE49-F238E27FC236}">
                <a16:creationId xmlns:a16="http://schemas.microsoft.com/office/drawing/2014/main" id="{91F281D1-992F-409E-9134-9C1ADB65BD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advTm="491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9698" name="Text Box 4">
            <a:extLst>
              <a:ext uri="{FF2B5EF4-FFF2-40B4-BE49-F238E27FC236}">
                <a16:creationId xmlns:a16="http://schemas.microsoft.com/office/drawing/2014/main" id="{8AA5ACC6-B219-44B0-AF0F-97DF276C59B4}"/>
              </a:ext>
            </a:extLst>
          </p:cNvPr>
          <p:cNvSpPr txBox="1">
            <a:spLocks noChangeArrowheads="1"/>
          </p:cNvSpPr>
          <p:nvPr/>
        </p:nvSpPr>
        <p:spPr bwMode="auto">
          <a:xfrm>
            <a:off x="381000" y="533400"/>
            <a:ext cx="2886111" cy="369332"/>
          </a:xfrm>
          <a:prstGeom prst="rect">
            <a:avLst/>
          </a:prstGeom>
          <a:noFill/>
          <a:ln w="9525">
            <a:noFill/>
            <a:miter lim="800000"/>
            <a:headEnd/>
            <a:tailEnd/>
          </a:ln>
        </p:spPr>
        <p:txBody>
          <a:bodyPr wrap="none">
            <a:spAutoFit/>
          </a:bodyPr>
          <a:lstStyle/>
          <a:p>
            <a:pPr>
              <a:defRPr/>
            </a:pPr>
            <a:r>
              <a:rPr lang="en-US" dirty="0">
                <a:solidFill>
                  <a:schemeClr val="accent6">
                    <a:lumMod val="50000"/>
                  </a:schemeClr>
                </a:solidFill>
              </a:rPr>
              <a:t>5.</a:t>
            </a:r>
            <a:r>
              <a:rPr lang="en-US" dirty="0">
                <a:solidFill>
                  <a:srgbClr val="C00000"/>
                </a:solidFill>
              </a:rPr>
              <a:t>Porcelain laminate veneers</a:t>
            </a:r>
          </a:p>
        </p:txBody>
      </p:sp>
      <p:pic>
        <p:nvPicPr>
          <p:cNvPr id="29699" name="Picture 5" descr="laminates3">
            <a:extLst>
              <a:ext uri="{FF2B5EF4-FFF2-40B4-BE49-F238E27FC236}">
                <a16:creationId xmlns:a16="http://schemas.microsoft.com/office/drawing/2014/main" id="{05BF7A9A-F028-4AA0-A13E-3F59DE1C0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2322513"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8">
            <a:extLst>
              <a:ext uri="{FF2B5EF4-FFF2-40B4-BE49-F238E27FC236}">
                <a16:creationId xmlns:a16="http://schemas.microsoft.com/office/drawing/2014/main" id="{976D6026-44AD-4B45-A337-4662C3B05DE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245A046-1638-42EC-A817-3CF7EDA80A8B}" type="slidenum">
              <a:rPr lang="en-US" altLang="en-US" sz="1400">
                <a:solidFill>
                  <a:schemeClr val="tx2"/>
                </a:solidFill>
              </a:rPr>
              <a:pPr/>
              <a:t>11</a:t>
            </a:fld>
            <a:endParaRPr lang="en-US" altLang="en-US" sz="1400">
              <a:solidFill>
                <a:schemeClr val="tx2"/>
              </a:solidFill>
            </a:endParaRPr>
          </a:p>
        </p:txBody>
      </p:sp>
      <p:pic>
        <p:nvPicPr>
          <p:cNvPr id="29701" name="Picture 4" descr="laminates2">
            <a:extLst>
              <a:ext uri="{FF2B5EF4-FFF2-40B4-BE49-F238E27FC236}">
                <a16:creationId xmlns:a16="http://schemas.microsoft.com/office/drawing/2014/main" id="{DA3FD088-E338-40A3-B581-9D7E4B2E2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219200"/>
            <a:ext cx="250983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laminates1">
            <a:extLst>
              <a:ext uri="{FF2B5EF4-FFF2-40B4-BE49-F238E27FC236}">
                <a16:creationId xmlns:a16="http://schemas.microsoft.com/office/drawing/2014/main" id="{96B60A74-F70B-403D-8B71-CD2BD79459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219200"/>
            <a:ext cx="25050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3" descr="allceramic fpd6">
            <a:extLst>
              <a:ext uri="{FF2B5EF4-FFF2-40B4-BE49-F238E27FC236}">
                <a16:creationId xmlns:a16="http://schemas.microsoft.com/office/drawing/2014/main" id="{CA9650C4-B4B1-48BE-84E3-F04B3BF173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4114800"/>
            <a:ext cx="2505075" cy="15541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9704" name="Picture 4" descr="allceramic fpd4">
            <a:extLst>
              <a:ext uri="{FF2B5EF4-FFF2-40B4-BE49-F238E27FC236}">
                <a16:creationId xmlns:a16="http://schemas.microsoft.com/office/drawing/2014/main" id="{F7B92FC0-5CE2-4765-8C23-9A2BE94074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144963"/>
            <a:ext cx="2482850" cy="15636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9705" name="Picture 5" descr="allceramic fpd5">
            <a:extLst>
              <a:ext uri="{FF2B5EF4-FFF2-40B4-BE49-F238E27FC236}">
                <a16:creationId xmlns:a16="http://schemas.microsoft.com/office/drawing/2014/main" id="{A90BC01F-DEB1-4797-AA84-1CB79063F5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800"/>
            <a:ext cx="2524125" cy="15541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6">
            <a:extLst>
              <a:ext uri="{FF2B5EF4-FFF2-40B4-BE49-F238E27FC236}">
                <a16:creationId xmlns:a16="http://schemas.microsoft.com/office/drawing/2014/main" id="{F9999E17-9DA8-4C55-9235-2C3599921F78}"/>
              </a:ext>
            </a:extLst>
          </p:cNvPr>
          <p:cNvSpPr txBox="1">
            <a:spLocks noChangeArrowheads="1"/>
          </p:cNvSpPr>
          <p:nvPr/>
        </p:nvSpPr>
        <p:spPr bwMode="auto">
          <a:xfrm>
            <a:off x="475343" y="3298825"/>
            <a:ext cx="2720617" cy="369332"/>
          </a:xfrm>
          <a:prstGeom prst="rect">
            <a:avLst/>
          </a:prstGeom>
          <a:noFill/>
          <a:ln w="9525">
            <a:noFill/>
            <a:miter lim="800000"/>
            <a:headEnd/>
            <a:tailEnd/>
          </a:ln>
        </p:spPr>
        <p:txBody>
          <a:bodyPr wrap="none">
            <a:spAutoFit/>
          </a:bodyPr>
          <a:lstStyle/>
          <a:p>
            <a:pPr>
              <a:defRPr/>
            </a:pPr>
            <a:r>
              <a:rPr lang="en-US" dirty="0">
                <a:solidFill>
                  <a:srgbClr val="C00000"/>
                </a:solidFill>
              </a:rPr>
              <a:t>6.All ceramic anterior F P D</a:t>
            </a:r>
          </a:p>
        </p:txBody>
      </p:sp>
      <p:sp>
        <p:nvSpPr>
          <p:cNvPr id="29707" name="Text Box 21">
            <a:extLst>
              <a:ext uri="{FF2B5EF4-FFF2-40B4-BE49-F238E27FC236}">
                <a16:creationId xmlns:a16="http://schemas.microsoft.com/office/drawing/2014/main" id="{EDAD8FFD-1E90-4CA9-9582-C75EEFAAB18A}"/>
              </a:ext>
            </a:extLst>
          </p:cNvPr>
          <p:cNvSpPr txBox="1">
            <a:spLocks noChangeArrowheads="1"/>
          </p:cNvSpPr>
          <p:nvPr/>
        </p:nvSpPr>
        <p:spPr bwMode="auto">
          <a:xfrm>
            <a:off x="898525" y="5791200"/>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chemeClr val="tx2"/>
                </a:solidFill>
                <a:latin typeface="Arial" panose="020B0604020202020204" pitchFamily="34" charset="0"/>
              </a:rPr>
              <a:t>Pre (PFM)</a:t>
            </a:r>
          </a:p>
        </p:txBody>
      </p:sp>
      <p:sp>
        <p:nvSpPr>
          <p:cNvPr id="29708" name="Text Box 22">
            <a:extLst>
              <a:ext uri="{FF2B5EF4-FFF2-40B4-BE49-F238E27FC236}">
                <a16:creationId xmlns:a16="http://schemas.microsoft.com/office/drawing/2014/main" id="{432D9DF4-4F58-4F1B-B33C-21244BD39992}"/>
              </a:ext>
            </a:extLst>
          </p:cNvPr>
          <p:cNvSpPr txBox="1">
            <a:spLocks noChangeArrowheads="1"/>
          </p:cNvSpPr>
          <p:nvPr/>
        </p:nvSpPr>
        <p:spPr bwMode="auto">
          <a:xfrm>
            <a:off x="6172200" y="5867400"/>
            <a:ext cx="202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chemeClr val="tx2"/>
                </a:solidFill>
                <a:latin typeface="Arial" panose="020B0604020202020204" pitchFamily="34" charset="0"/>
              </a:rPr>
              <a:t>Post (All Ceramic)</a:t>
            </a:r>
          </a:p>
        </p:txBody>
      </p:sp>
      <p:sp>
        <p:nvSpPr>
          <p:cNvPr id="29709" name="Text Box 23">
            <a:extLst>
              <a:ext uri="{FF2B5EF4-FFF2-40B4-BE49-F238E27FC236}">
                <a16:creationId xmlns:a16="http://schemas.microsoft.com/office/drawing/2014/main" id="{525399C7-8621-4D18-96D1-21A9671BC213}"/>
              </a:ext>
            </a:extLst>
          </p:cNvPr>
          <p:cNvSpPr txBox="1">
            <a:spLocks noChangeArrowheads="1"/>
          </p:cNvSpPr>
          <p:nvPr/>
        </p:nvSpPr>
        <p:spPr bwMode="auto">
          <a:xfrm>
            <a:off x="3994150" y="5921375"/>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chemeClr val="tx2"/>
                </a:solidFill>
                <a:latin typeface="Arial" panose="020B0604020202020204" pitchFamily="34" charset="0"/>
              </a:rPr>
              <a:t>3 unit FPD</a:t>
            </a:r>
          </a:p>
        </p:txBody>
      </p:sp>
      <p:sp>
        <p:nvSpPr>
          <p:cNvPr id="29710" name="Text Box 21">
            <a:extLst>
              <a:ext uri="{FF2B5EF4-FFF2-40B4-BE49-F238E27FC236}">
                <a16:creationId xmlns:a16="http://schemas.microsoft.com/office/drawing/2014/main" id="{1AA94D03-402C-4E7D-9EE3-5EFCC6A0769F}"/>
              </a:ext>
            </a:extLst>
          </p:cNvPr>
          <p:cNvSpPr txBox="1">
            <a:spLocks noChangeArrowheads="1"/>
          </p:cNvSpPr>
          <p:nvPr/>
        </p:nvSpPr>
        <p:spPr bwMode="auto">
          <a:xfrm>
            <a:off x="3733800" y="2971800"/>
            <a:ext cx="158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chemeClr val="tx2"/>
                </a:solidFill>
                <a:latin typeface="Arial" panose="020B0604020202020204" pitchFamily="34" charset="0"/>
              </a:rPr>
              <a:t>Pre treatment</a:t>
            </a:r>
          </a:p>
        </p:txBody>
      </p:sp>
      <p:sp>
        <p:nvSpPr>
          <p:cNvPr id="29711" name="Text Box 21">
            <a:extLst>
              <a:ext uri="{FF2B5EF4-FFF2-40B4-BE49-F238E27FC236}">
                <a16:creationId xmlns:a16="http://schemas.microsoft.com/office/drawing/2014/main" id="{3FE845C5-C8D7-4658-AC3F-BEA03B0740F4}"/>
              </a:ext>
            </a:extLst>
          </p:cNvPr>
          <p:cNvSpPr txBox="1">
            <a:spLocks noChangeArrowheads="1"/>
          </p:cNvSpPr>
          <p:nvPr/>
        </p:nvSpPr>
        <p:spPr bwMode="auto">
          <a:xfrm>
            <a:off x="6629400" y="2986088"/>
            <a:ext cx="1684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chemeClr val="tx2"/>
                </a:solidFill>
                <a:latin typeface="Arial" panose="020B0604020202020204" pitchFamily="34" charset="0"/>
              </a:rPr>
              <a:t>Post treatment</a:t>
            </a:r>
          </a:p>
        </p:txBody>
      </p:sp>
      <p:pic>
        <p:nvPicPr>
          <p:cNvPr id="2" name="Audio 1">
            <a:hlinkClick r:id="" action="ppaction://media"/>
            <a:extLst>
              <a:ext uri="{FF2B5EF4-FFF2-40B4-BE49-F238E27FC236}">
                <a16:creationId xmlns:a16="http://schemas.microsoft.com/office/drawing/2014/main" id="{426FA938-40AD-4E5C-B198-EF0F05DD9C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ransition advTm="360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1746" name="Text Box 4">
            <a:extLst>
              <a:ext uri="{FF2B5EF4-FFF2-40B4-BE49-F238E27FC236}">
                <a16:creationId xmlns:a16="http://schemas.microsoft.com/office/drawing/2014/main" id="{D737C6AD-A91B-4F5B-B716-C3C8153DBD03}"/>
              </a:ext>
            </a:extLst>
          </p:cNvPr>
          <p:cNvSpPr txBox="1">
            <a:spLocks noChangeArrowheads="1"/>
          </p:cNvSpPr>
          <p:nvPr/>
        </p:nvSpPr>
        <p:spPr bwMode="auto">
          <a:xfrm>
            <a:off x="457200" y="381000"/>
            <a:ext cx="6305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folHlink"/>
                </a:solidFill>
              </a:rPr>
              <a:t>8.All ceramic Resin bonded fixed partial dentures</a:t>
            </a:r>
          </a:p>
        </p:txBody>
      </p:sp>
      <p:sp>
        <p:nvSpPr>
          <p:cNvPr id="31747" name="Text Box 6">
            <a:extLst>
              <a:ext uri="{FF2B5EF4-FFF2-40B4-BE49-F238E27FC236}">
                <a16:creationId xmlns:a16="http://schemas.microsoft.com/office/drawing/2014/main" id="{3C2F8B04-1868-4AB7-B64B-9616629BF914}"/>
              </a:ext>
            </a:extLst>
          </p:cNvPr>
          <p:cNvSpPr txBox="1">
            <a:spLocks noChangeArrowheads="1"/>
          </p:cNvSpPr>
          <p:nvPr/>
        </p:nvSpPr>
        <p:spPr bwMode="auto">
          <a:xfrm>
            <a:off x="1600200" y="838200"/>
            <a:ext cx="6424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hlink"/>
                </a:solidFill>
              </a:rPr>
              <a:t>Introduced 1986-1988 </a:t>
            </a:r>
            <a:r>
              <a:rPr lang="en-US" altLang="en-US" i="1">
                <a:solidFill>
                  <a:schemeClr val="folHlink"/>
                </a:solidFill>
              </a:rPr>
              <a:t>Ibsen et al and Garber et al</a:t>
            </a:r>
            <a:r>
              <a:rPr lang="en-US" altLang="en-US" sz="2000" i="1">
                <a:solidFill>
                  <a:schemeClr val="folHlink"/>
                </a:solidFill>
              </a:rPr>
              <a:t> </a:t>
            </a:r>
          </a:p>
        </p:txBody>
      </p:sp>
      <p:pic>
        <p:nvPicPr>
          <p:cNvPr id="31748" name="Picture 7" descr="resin bonded FPD8">
            <a:extLst>
              <a:ext uri="{FF2B5EF4-FFF2-40B4-BE49-F238E27FC236}">
                <a16:creationId xmlns:a16="http://schemas.microsoft.com/office/drawing/2014/main" id="{4C63E531-7891-4D6C-9980-C2D8CAE25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638" y="3886200"/>
            <a:ext cx="2392362" cy="16256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8" descr="resin bonded FPD1">
            <a:extLst>
              <a:ext uri="{FF2B5EF4-FFF2-40B4-BE49-F238E27FC236}">
                <a16:creationId xmlns:a16="http://schemas.microsoft.com/office/drawing/2014/main" id="{DE11EF51-B0DB-4FD6-B756-8591E3B40E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57375"/>
            <a:ext cx="2370138" cy="16430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1750" name="Picture 9" descr="resin bonded FPD2">
            <a:extLst>
              <a:ext uri="{FF2B5EF4-FFF2-40B4-BE49-F238E27FC236}">
                <a16:creationId xmlns:a16="http://schemas.microsoft.com/office/drawing/2014/main" id="{AE202D99-E42D-4BBE-B6EF-C3A364F043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1413" y="4343400"/>
            <a:ext cx="2338387" cy="1603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1751" name="Picture 10" descr="resin bonded FPD3">
            <a:extLst>
              <a:ext uri="{FF2B5EF4-FFF2-40B4-BE49-F238E27FC236}">
                <a16:creationId xmlns:a16="http://schemas.microsoft.com/office/drawing/2014/main" id="{663FFDB7-A7E0-4373-A607-363085FD94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2009775"/>
            <a:ext cx="2362200" cy="15716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1752" name="Picture 14" descr="resin bonded FPD7">
            <a:extLst>
              <a:ext uri="{FF2B5EF4-FFF2-40B4-BE49-F238E27FC236}">
                <a16:creationId xmlns:a16="http://schemas.microsoft.com/office/drawing/2014/main" id="{88A7C00B-2BD3-4A6D-A9C5-754E8143D1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810000"/>
            <a:ext cx="2381250" cy="16256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1753" name="Picture 15" descr="resin bonded FPD">
            <a:extLst>
              <a:ext uri="{FF2B5EF4-FFF2-40B4-BE49-F238E27FC236}">
                <a16:creationId xmlns:a16="http://schemas.microsoft.com/office/drawing/2014/main" id="{8868069D-748C-4F33-B968-F5CBD39F9C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4100" y="1552575"/>
            <a:ext cx="2349500" cy="15605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1754" name="Text Box 16">
            <a:extLst>
              <a:ext uri="{FF2B5EF4-FFF2-40B4-BE49-F238E27FC236}">
                <a16:creationId xmlns:a16="http://schemas.microsoft.com/office/drawing/2014/main" id="{8634427A-73D7-4D22-97D4-5F0023079664}"/>
              </a:ext>
            </a:extLst>
          </p:cNvPr>
          <p:cNvSpPr txBox="1">
            <a:spLocks noChangeArrowheads="1"/>
          </p:cNvSpPr>
          <p:nvPr/>
        </p:nvSpPr>
        <p:spPr bwMode="auto">
          <a:xfrm>
            <a:off x="1219200" y="6099175"/>
            <a:ext cx="692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i="1">
                <a:solidFill>
                  <a:schemeClr val="folHlink"/>
                </a:solidFill>
                <a:latin typeface="Arial" panose="020B0604020202020204" pitchFamily="34" charset="0"/>
              </a:rPr>
              <a:t>Matthias kern 2005</a:t>
            </a:r>
            <a:r>
              <a:rPr lang="en-US" altLang="en-US">
                <a:solidFill>
                  <a:schemeClr val="folHlink"/>
                </a:solidFill>
                <a:latin typeface="Arial" panose="020B0604020202020204" pitchFamily="34" charset="0"/>
              </a:rPr>
              <a:t> :</a:t>
            </a:r>
            <a:r>
              <a:rPr lang="en-US" altLang="en-US">
                <a:solidFill>
                  <a:schemeClr val="hlink"/>
                </a:solidFill>
                <a:latin typeface="Arial" panose="020B0604020202020204" pitchFamily="34" charset="0"/>
              </a:rPr>
              <a:t>Cantilever resin bonded FPD</a:t>
            </a:r>
            <a:r>
              <a:rPr lang="en-US" altLang="en-US" sz="1800">
                <a:latin typeface="Arial" panose="020B0604020202020204" pitchFamily="34" charset="0"/>
              </a:rPr>
              <a:t> </a:t>
            </a:r>
          </a:p>
        </p:txBody>
      </p:sp>
      <p:sp>
        <p:nvSpPr>
          <p:cNvPr id="31755" name="Slide Number Placeholder 11">
            <a:extLst>
              <a:ext uri="{FF2B5EF4-FFF2-40B4-BE49-F238E27FC236}">
                <a16:creationId xmlns:a16="http://schemas.microsoft.com/office/drawing/2014/main" id="{2F33704D-4825-4FEC-892C-D6DB0481112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186C858-D368-42B8-86E8-B3EB32B93362}" type="slidenum">
              <a:rPr lang="en-US" altLang="en-US" sz="1400">
                <a:solidFill>
                  <a:srgbClr val="FFFFFF"/>
                </a:solidFill>
              </a:rPr>
              <a:pPr/>
              <a:t>12</a:t>
            </a:fld>
            <a:endParaRPr lang="en-US" altLang="en-US" sz="1400">
              <a:solidFill>
                <a:srgbClr val="FFFFFF"/>
              </a:solidFill>
            </a:endParaRPr>
          </a:p>
        </p:txBody>
      </p:sp>
      <p:pic>
        <p:nvPicPr>
          <p:cNvPr id="2" name="Audio 1">
            <a:hlinkClick r:id="" action="ppaction://media"/>
            <a:extLst>
              <a:ext uri="{FF2B5EF4-FFF2-40B4-BE49-F238E27FC236}">
                <a16:creationId xmlns:a16="http://schemas.microsoft.com/office/drawing/2014/main" id="{9DFD4F9D-D7B2-4204-B0FD-D0009B4C59F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ransition advTm="176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2770" name="Picture 2" descr="zirconia posts1">
            <a:extLst>
              <a:ext uri="{FF2B5EF4-FFF2-40B4-BE49-F238E27FC236}">
                <a16:creationId xmlns:a16="http://schemas.microsoft.com/office/drawing/2014/main" id="{8816C15E-7DD7-4CFC-BC3E-6AF112FF7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733800"/>
            <a:ext cx="13716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a:extLst>
              <a:ext uri="{FF2B5EF4-FFF2-40B4-BE49-F238E27FC236}">
                <a16:creationId xmlns:a16="http://schemas.microsoft.com/office/drawing/2014/main" id="{70419BD5-F2A4-42A3-99F6-03BB6BD8E7F8}"/>
              </a:ext>
            </a:extLst>
          </p:cNvPr>
          <p:cNvSpPr txBox="1">
            <a:spLocks noChangeArrowheads="1"/>
          </p:cNvSpPr>
          <p:nvPr/>
        </p:nvSpPr>
        <p:spPr bwMode="auto">
          <a:xfrm>
            <a:off x="755576" y="236616"/>
            <a:ext cx="2046394" cy="369332"/>
          </a:xfrm>
          <a:prstGeom prst="rect">
            <a:avLst/>
          </a:prstGeom>
          <a:noFill/>
          <a:ln w="9525">
            <a:noFill/>
            <a:miter lim="800000"/>
            <a:headEnd/>
            <a:tailEnd/>
          </a:ln>
        </p:spPr>
        <p:txBody>
          <a:bodyPr wrap="none">
            <a:spAutoFit/>
          </a:bodyPr>
          <a:lstStyle/>
          <a:p>
            <a:pPr>
              <a:defRPr/>
            </a:pPr>
            <a:r>
              <a:rPr lang="en-US" dirty="0">
                <a:solidFill>
                  <a:srgbClr val="C00000"/>
                </a:solidFill>
              </a:rPr>
              <a:t>10.All ceramic Posts</a:t>
            </a:r>
          </a:p>
        </p:txBody>
      </p:sp>
      <p:pic>
        <p:nvPicPr>
          <p:cNvPr id="32772" name="Picture 22" descr="zirconia posts7">
            <a:extLst>
              <a:ext uri="{FF2B5EF4-FFF2-40B4-BE49-F238E27FC236}">
                <a16:creationId xmlns:a16="http://schemas.microsoft.com/office/drawing/2014/main" id="{D9BDE324-983C-4631-800B-795A7E995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912813"/>
            <a:ext cx="3048000" cy="2127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26" descr="zirconia posts4">
            <a:extLst>
              <a:ext uri="{FF2B5EF4-FFF2-40B4-BE49-F238E27FC236}">
                <a16:creationId xmlns:a16="http://schemas.microsoft.com/office/drawing/2014/main" id="{679F64DE-0958-4C01-ACF1-2EACE317AD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3886200"/>
            <a:ext cx="3151187" cy="2286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29" descr="zirconia posts6">
            <a:extLst>
              <a:ext uri="{FF2B5EF4-FFF2-40B4-BE49-F238E27FC236}">
                <a16:creationId xmlns:a16="http://schemas.microsoft.com/office/drawing/2014/main" id="{4D55CD5B-7D30-42DE-99F7-E2654E4361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990600"/>
            <a:ext cx="3124200" cy="20939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2775" name="Slide Number Placeholder 21">
            <a:extLst>
              <a:ext uri="{FF2B5EF4-FFF2-40B4-BE49-F238E27FC236}">
                <a16:creationId xmlns:a16="http://schemas.microsoft.com/office/drawing/2014/main" id="{66D1A80B-2914-4DAF-9D9B-6E3239E53E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41905BE-7491-4568-9E27-BDD1791867B9}" type="slidenum">
              <a:rPr lang="en-US" altLang="en-US" sz="1400">
                <a:solidFill>
                  <a:schemeClr val="tx2"/>
                </a:solidFill>
              </a:rPr>
              <a:pPr/>
              <a:t>13</a:t>
            </a:fld>
            <a:endParaRPr lang="en-US" altLang="en-US" sz="1400">
              <a:solidFill>
                <a:schemeClr val="tx2"/>
              </a:solidFill>
            </a:endParaRPr>
          </a:p>
        </p:txBody>
      </p:sp>
      <p:pic>
        <p:nvPicPr>
          <p:cNvPr id="2" name="Audio 1">
            <a:hlinkClick r:id="" action="ppaction://media"/>
            <a:extLst>
              <a:ext uri="{FF2B5EF4-FFF2-40B4-BE49-F238E27FC236}">
                <a16:creationId xmlns:a16="http://schemas.microsoft.com/office/drawing/2014/main" id="{F329CCF4-D3AA-48FA-9879-BD730FE06F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advTm="101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B7459A-6606-4AC8-9D42-47511A0EDAFB}"/>
              </a:ext>
            </a:extLst>
          </p:cNvPr>
          <p:cNvSpPr>
            <a:spLocks noGrp="1"/>
          </p:cNvSpPr>
          <p:nvPr>
            <p:ph idx="1"/>
          </p:nvPr>
        </p:nvSpPr>
        <p:spPr/>
        <p:txBody>
          <a:bodyPr/>
          <a:lstStyle/>
          <a:p>
            <a:r>
              <a:rPr lang="en-IN" dirty="0">
                <a:solidFill>
                  <a:srgbClr val="C00000"/>
                </a:solidFill>
              </a:rPr>
              <a:t>Considerations during  crown preparation</a:t>
            </a:r>
          </a:p>
        </p:txBody>
      </p:sp>
      <p:pic>
        <p:nvPicPr>
          <p:cNvPr id="4" name="Audio 3">
            <a:hlinkClick r:id="" action="ppaction://media"/>
            <a:extLst>
              <a:ext uri="{FF2B5EF4-FFF2-40B4-BE49-F238E27FC236}">
                <a16:creationId xmlns:a16="http://schemas.microsoft.com/office/drawing/2014/main" id="{4386814D-DEEF-4A92-9FB3-ABF712C32B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0394059"/>
      </p:ext>
    </p:extLst>
  </p:cSld>
  <p:clrMapOvr>
    <a:masterClrMapping/>
  </p:clrMapOvr>
  <mc:AlternateContent xmlns:mc="http://schemas.openxmlformats.org/markup-compatibility/2006">
    <mc:Choice xmlns:p14="http://schemas.microsoft.com/office/powerpoint/2010/main" Requires="p14">
      <p:transition spd="slow" p14:dur="2000" advTm="2267"/>
    </mc:Choice>
    <mc:Fallback>
      <p:transition spd="slow" advTm="2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7A17CF10-1214-45A5-A40E-C3FD23A721D6}"/>
              </a:ext>
            </a:extLst>
          </p:cNvPr>
          <p:cNvSpPr txBox="1">
            <a:spLocks noChangeArrowheads="1"/>
          </p:cNvSpPr>
          <p:nvPr/>
        </p:nvSpPr>
        <p:spPr bwMode="auto">
          <a:xfrm>
            <a:off x="228600" y="6519863"/>
            <a:ext cx="8001000" cy="338137"/>
          </a:xfrm>
          <a:prstGeom prst="rect">
            <a:avLst/>
          </a:prstGeom>
          <a:noFill/>
          <a:ln w="9525">
            <a:noFill/>
            <a:miter lim="800000"/>
            <a:headEnd/>
            <a:tailEnd/>
          </a:ln>
        </p:spPr>
        <p:txBody>
          <a:bodyPr>
            <a:spAutoFit/>
          </a:bodyPr>
          <a:lstStyle/>
          <a:p>
            <a:pPr algn="ctr">
              <a:defRPr/>
            </a:pPr>
            <a:r>
              <a:rPr lang="en-US" sz="1600" b="1" dirty="0">
                <a:solidFill>
                  <a:schemeClr val="tx2">
                    <a:lumMod val="95000"/>
                    <a:lumOff val="5000"/>
                  </a:schemeClr>
                </a:solidFill>
              </a:rPr>
              <a:t>PORCELAIN JACKET CROWN PREPARATION</a:t>
            </a:r>
          </a:p>
        </p:txBody>
      </p:sp>
      <p:sp>
        <p:nvSpPr>
          <p:cNvPr id="5" name="Text Box 4">
            <a:extLst>
              <a:ext uri="{FF2B5EF4-FFF2-40B4-BE49-F238E27FC236}">
                <a16:creationId xmlns:a16="http://schemas.microsoft.com/office/drawing/2014/main" id="{6E100AB9-93DA-408C-9B4E-6AEDCD019879}"/>
              </a:ext>
            </a:extLst>
          </p:cNvPr>
          <p:cNvSpPr txBox="1">
            <a:spLocks noChangeArrowheads="1"/>
          </p:cNvSpPr>
          <p:nvPr/>
        </p:nvSpPr>
        <p:spPr>
          <a:xfrm>
            <a:off x="0" y="2743200"/>
            <a:ext cx="4267200" cy="762000"/>
          </a:xfrm>
          <a:prstGeom prst="rect">
            <a:avLst/>
          </a:prstGeom>
          <a:noFill/>
          <a:ln/>
        </p:spPr>
        <p:txBody>
          <a:bodyPr/>
          <a:lstStyle/>
          <a:p>
            <a:pPr marL="274320" indent="-274320" algn="just" eaLnBrk="1" fontAlgn="auto" hangingPunct="1">
              <a:lnSpc>
                <a:spcPct val="90000"/>
              </a:lnSpc>
              <a:spcBef>
                <a:spcPts val="600"/>
              </a:spcBef>
              <a:spcAft>
                <a:spcPts val="0"/>
              </a:spcAft>
              <a:buClr>
                <a:schemeClr val="accent1"/>
              </a:buClr>
              <a:buSzPct val="70000"/>
              <a:defRPr/>
            </a:pPr>
            <a:r>
              <a:rPr lang="en-US" sz="1600" dirty="0">
                <a:solidFill>
                  <a:schemeClr val="tx2">
                    <a:lumMod val="95000"/>
                    <a:lumOff val="5000"/>
                  </a:schemeClr>
                </a:solidFill>
                <a:latin typeface="+mn-lt"/>
              </a:rPr>
              <a:t>    Depth orientation </a:t>
            </a:r>
          </a:p>
          <a:p>
            <a:pPr marL="274320" indent="-274320" algn="just" eaLnBrk="1" fontAlgn="auto" hangingPunct="1">
              <a:lnSpc>
                <a:spcPct val="90000"/>
              </a:lnSpc>
              <a:spcBef>
                <a:spcPts val="600"/>
              </a:spcBef>
              <a:spcAft>
                <a:spcPts val="0"/>
              </a:spcAft>
              <a:buClr>
                <a:schemeClr val="accent1"/>
              </a:buClr>
              <a:buSzPct val="70000"/>
              <a:defRPr/>
            </a:pPr>
            <a:r>
              <a:rPr lang="en-US" sz="1600" dirty="0">
                <a:solidFill>
                  <a:schemeClr val="tx2">
                    <a:lumMod val="95000"/>
                    <a:lumOff val="5000"/>
                  </a:schemeClr>
                </a:solidFill>
                <a:latin typeface="+mn-lt"/>
              </a:rPr>
              <a:t>    grooves-</a:t>
            </a:r>
            <a:r>
              <a:rPr lang="en-US" sz="1600" b="1" dirty="0">
                <a:solidFill>
                  <a:schemeClr val="tx2">
                    <a:lumMod val="95000"/>
                    <a:lumOff val="5000"/>
                  </a:schemeClr>
                </a:solidFill>
                <a:latin typeface="+mn-lt"/>
              </a:rPr>
              <a:t>0.8 </a:t>
            </a:r>
            <a:r>
              <a:rPr lang="en-US" sz="1600" dirty="0">
                <a:solidFill>
                  <a:schemeClr val="tx2">
                    <a:lumMod val="95000"/>
                    <a:lumOff val="5000"/>
                  </a:schemeClr>
                </a:solidFill>
              </a:rPr>
              <a:t>mm Deep</a:t>
            </a:r>
            <a:endParaRPr lang="en-US" sz="1600" dirty="0">
              <a:solidFill>
                <a:schemeClr val="tx2">
                  <a:lumMod val="95000"/>
                  <a:lumOff val="5000"/>
                </a:schemeClr>
              </a:solidFill>
              <a:latin typeface="+mn-lt"/>
            </a:endParaRPr>
          </a:p>
          <a:p>
            <a:pPr marL="274320" indent="-274320" algn="just" eaLnBrk="1" fontAlgn="auto" hangingPunct="1">
              <a:lnSpc>
                <a:spcPct val="90000"/>
              </a:lnSpc>
              <a:spcBef>
                <a:spcPts val="600"/>
              </a:spcBef>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lnSpc>
                <a:spcPct val="90000"/>
              </a:lnSpc>
              <a:spcBef>
                <a:spcPts val="600"/>
              </a:spcBef>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lnSpc>
                <a:spcPct val="90000"/>
              </a:lnSpc>
              <a:spcBef>
                <a:spcPts val="600"/>
              </a:spcBef>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lnSpc>
                <a:spcPct val="90000"/>
              </a:lnSpc>
              <a:spcBef>
                <a:spcPts val="600"/>
              </a:spcBef>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lnSpc>
                <a:spcPct val="90000"/>
              </a:lnSpc>
              <a:spcBef>
                <a:spcPts val="600"/>
              </a:spcBef>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lnSpc>
                <a:spcPct val="90000"/>
              </a:lnSpc>
              <a:spcBef>
                <a:spcPts val="600"/>
              </a:spcBef>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lnSpc>
                <a:spcPct val="90000"/>
              </a:lnSpc>
              <a:spcBef>
                <a:spcPts val="600"/>
              </a:spcBef>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lnSpc>
                <a:spcPct val="90000"/>
              </a:lnSpc>
              <a:spcBef>
                <a:spcPts val="600"/>
              </a:spcBef>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lnSpc>
                <a:spcPct val="90000"/>
              </a:lnSpc>
              <a:spcBef>
                <a:spcPts val="600"/>
              </a:spcBef>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lnSpc>
                <a:spcPct val="90000"/>
              </a:lnSpc>
              <a:spcBef>
                <a:spcPts val="600"/>
              </a:spcBef>
              <a:spcAft>
                <a:spcPts val="0"/>
              </a:spcAft>
              <a:buClr>
                <a:schemeClr val="accent1"/>
              </a:buClr>
              <a:buSzPct val="70000"/>
              <a:defRPr/>
            </a:pPr>
            <a:endParaRPr lang="en-US" sz="1600" dirty="0">
              <a:solidFill>
                <a:schemeClr val="tx2">
                  <a:lumMod val="95000"/>
                  <a:lumOff val="5000"/>
                </a:schemeClr>
              </a:solidFill>
              <a:latin typeface="+mn-lt"/>
            </a:endParaRPr>
          </a:p>
        </p:txBody>
      </p:sp>
      <p:pic>
        <p:nvPicPr>
          <p:cNvPr id="28677" name="Picture 8" descr="190">
            <a:extLst>
              <a:ext uri="{FF2B5EF4-FFF2-40B4-BE49-F238E27FC236}">
                <a16:creationId xmlns:a16="http://schemas.microsoft.com/office/drawing/2014/main" id="{3110ABEB-17D6-417B-8E9E-EFBE39FA2712}"/>
              </a:ext>
            </a:extLst>
          </p:cNvPr>
          <p:cNvPicPr>
            <a:picLocks noChangeAspect="1" noChangeArrowheads="1"/>
          </p:cNvPicPr>
          <p:nvPr/>
        </p:nvPicPr>
        <p:blipFill>
          <a:blip r:embed="rId5"/>
          <a:srcRect l="4914" t="7739" r="4950" b="3648"/>
          <a:stretch>
            <a:fillRect/>
          </a:stretch>
        </p:blipFill>
        <p:spPr bwMode="auto">
          <a:xfrm>
            <a:off x="228600" y="228600"/>
            <a:ext cx="2590800" cy="2362200"/>
          </a:xfrm>
          <a:prstGeom prst="rect">
            <a:avLst/>
          </a:prstGeom>
          <a:ln>
            <a:noFill/>
          </a:ln>
          <a:effectLst>
            <a:outerShdw blurRad="190500" algn="tl" rotWithShape="0">
              <a:srgbClr val="000000">
                <a:alpha val="70000"/>
              </a:srgbClr>
            </a:outerShdw>
          </a:effectLst>
        </p:spPr>
      </p:pic>
      <p:pic>
        <p:nvPicPr>
          <p:cNvPr id="6" name="Picture 7" descr="191">
            <a:extLst>
              <a:ext uri="{FF2B5EF4-FFF2-40B4-BE49-F238E27FC236}">
                <a16:creationId xmlns:a16="http://schemas.microsoft.com/office/drawing/2014/main" id="{04FAA5F8-A682-4AB5-B01E-E92B88A0E48E}"/>
              </a:ext>
            </a:extLst>
          </p:cNvPr>
          <p:cNvPicPr>
            <a:picLocks noChangeAspect="1" noChangeArrowheads="1"/>
          </p:cNvPicPr>
          <p:nvPr/>
        </p:nvPicPr>
        <p:blipFill>
          <a:blip r:embed="rId6"/>
          <a:srcRect l="12012" t="8427" r="6328" b="15692"/>
          <a:stretch>
            <a:fillRect/>
          </a:stretch>
        </p:blipFill>
        <p:spPr bwMode="auto">
          <a:xfrm>
            <a:off x="3048000" y="228600"/>
            <a:ext cx="2590800" cy="2362200"/>
          </a:xfrm>
          <a:prstGeom prst="rect">
            <a:avLst/>
          </a:prstGeom>
          <a:ln>
            <a:noFill/>
          </a:ln>
          <a:effectLst>
            <a:outerShdw blurRad="190500" algn="tl" rotWithShape="0">
              <a:srgbClr val="000000">
                <a:alpha val="70000"/>
              </a:srgbClr>
            </a:outerShdw>
          </a:effectLst>
        </p:spPr>
      </p:pic>
      <p:sp>
        <p:nvSpPr>
          <p:cNvPr id="7" name="Text Box 3">
            <a:extLst>
              <a:ext uri="{FF2B5EF4-FFF2-40B4-BE49-F238E27FC236}">
                <a16:creationId xmlns:a16="http://schemas.microsoft.com/office/drawing/2014/main" id="{1B71463E-92B3-4F82-B1AA-0B91EE8DA658}"/>
              </a:ext>
            </a:extLst>
          </p:cNvPr>
          <p:cNvSpPr txBox="1">
            <a:spLocks noChangeArrowheads="1"/>
          </p:cNvSpPr>
          <p:nvPr/>
        </p:nvSpPr>
        <p:spPr>
          <a:xfrm>
            <a:off x="2286000" y="2667000"/>
            <a:ext cx="4648200" cy="838200"/>
          </a:xfrm>
          <a:prstGeom prst="rect">
            <a:avLst/>
          </a:prstGeom>
          <a:noFill/>
          <a:ln/>
        </p:spPr>
        <p:txBody>
          <a:bodyPr/>
          <a:lstStyle/>
          <a:p>
            <a:pPr marL="627063" indent="-273050" algn="just" eaLnBrk="1" fontAlgn="auto" hangingPunct="1">
              <a:spcAft>
                <a:spcPts val="0"/>
              </a:spcAft>
              <a:buClr>
                <a:schemeClr val="accent1"/>
              </a:buClr>
              <a:buSzPct val="70000"/>
              <a:defRPr/>
            </a:pPr>
            <a:r>
              <a:rPr lang="en-US" sz="1600" b="1" dirty="0">
                <a:solidFill>
                  <a:schemeClr val="tx2">
                    <a:lumMod val="95000"/>
                    <a:lumOff val="5000"/>
                  </a:schemeClr>
                </a:solidFill>
                <a:latin typeface="+mn-lt"/>
              </a:rPr>
              <a:t>      </a:t>
            </a:r>
            <a:r>
              <a:rPr lang="en-US" sz="1600" dirty="0">
                <a:solidFill>
                  <a:schemeClr val="tx2">
                    <a:lumMod val="95000"/>
                    <a:lumOff val="5000"/>
                  </a:schemeClr>
                </a:solidFill>
                <a:latin typeface="+mn-lt"/>
              </a:rPr>
              <a:t>Incisal reduction</a:t>
            </a:r>
          </a:p>
          <a:p>
            <a:pPr marL="627063" indent="-273050" algn="just" eaLnBrk="1" fontAlgn="auto" hangingPunct="1">
              <a:spcAft>
                <a:spcPts val="0"/>
              </a:spcAft>
              <a:buClr>
                <a:schemeClr val="accent1"/>
              </a:buClr>
              <a:buSzPct val="70000"/>
              <a:defRPr/>
            </a:pPr>
            <a:r>
              <a:rPr lang="en-US" sz="1600" dirty="0">
                <a:solidFill>
                  <a:schemeClr val="tx2">
                    <a:lumMod val="95000"/>
                    <a:lumOff val="5000"/>
                  </a:schemeClr>
                </a:solidFill>
                <a:latin typeface="+mn-lt"/>
              </a:rPr>
              <a:t>       1.5mm  </a:t>
            </a:r>
          </a:p>
          <a:p>
            <a:pPr marL="274320" indent="-274320" algn="just" eaLnBrk="1" fontAlgn="auto" hangingPunct="1">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spcAft>
                <a:spcPts val="0"/>
              </a:spcAft>
              <a:buClr>
                <a:schemeClr val="accent1"/>
              </a:buClr>
              <a:buSzPct val="70000"/>
              <a:defRPr/>
            </a:pPr>
            <a:endParaRPr lang="en-US" sz="1600" dirty="0">
              <a:solidFill>
                <a:schemeClr val="tx2">
                  <a:lumMod val="95000"/>
                  <a:lumOff val="5000"/>
                </a:schemeClr>
              </a:solidFill>
              <a:latin typeface="+mn-lt"/>
            </a:endParaRPr>
          </a:p>
          <a:p>
            <a:pPr marL="274320" indent="-274320" algn="just" eaLnBrk="1" fontAlgn="auto" hangingPunct="1">
              <a:spcAft>
                <a:spcPts val="0"/>
              </a:spcAft>
              <a:buClr>
                <a:schemeClr val="accent1"/>
              </a:buClr>
              <a:buSzPct val="70000"/>
              <a:defRPr/>
            </a:pPr>
            <a:endParaRPr lang="en-US" sz="1600" dirty="0">
              <a:solidFill>
                <a:schemeClr val="tx2">
                  <a:lumMod val="95000"/>
                  <a:lumOff val="5000"/>
                </a:schemeClr>
              </a:solidFill>
              <a:latin typeface="+mn-lt"/>
            </a:endParaRPr>
          </a:p>
        </p:txBody>
      </p:sp>
      <p:pic>
        <p:nvPicPr>
          <p:cNvPr id="8" name="Picture 7" descr="192">
            <a:extLst>
              <a:ext uri="{FF2B5EF4-FFF2-40B4-BE49-F238E27FC236}">
                <a16:creationId xmlns:a16="http://schemas.microsoft.com/office/drawing/2014/main" id="{C7783F52-C6DD-40DE-A3A5-8108674DD608}"/>
              </a:ext>
            </a:extLst>
          </p:cNvPr>
          <p:cNvPicPr>
            <a:picLocks noChangeAspect="1" noChangeArrowheads="1"/>
          </p:cNvPicPr>
          <p:nvPr/>
        </p:nvPicPr>
        <p:blipFill>
          <a:blip r:embed="rId7"/>
          <a:srcRect l="11475" t="17033" r="8789" b="7083"/>
          <a:stretch>
            <a:fillRect/>
          </a:stretch>
        </p:blipFill>
        <p:spPr bwMode="auto">
          <a:xfrm>
            <a:off x="5867400" y="304800"/>
            <a:ext cx="2530475" cy="2362200"/>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6F0C4561-3F1A-4ABC-94C1-2723753BE364}"/>
              </a:ext>
            </a:extLst>
          </p:cNvPr>
          <p:cNvSpPr/>
          <p:nvPr/>
        </p:nvSpPr>
        <p:spPr>
          <a:xfrm>
            <a:off x="5800725" y="2667000"/>
            <a:ext cx="2530475" cy="830263"/>
          </a:xfrm>
          <a:prstGeom prst="rect">
            <a:avLst/>
          </a:prstGeom>
        </p:spPr>
        <p:txBody>
          <a:bodyPr wrap="none">
            <a:spAutoFit/>
          </a:bodyPr>
          <a:lstStyle/>
          <a:p>
            <a:pPr>
              <a:defRPr/>
            </a:pPr>
            <a:r>
              <a:rPr lang="en-US" sz="1600" dirty="0">
                <a:solidFill>
                  <a:schemeClr val="tx2">
                    <a:lumMod val="95000"/>
                    <a:lumOff val="5000"/>
                  </a:schemeClr>
                </a:solidFill>
              </a:rPr>
              <a:t>Facial reduction, incisal half</a:t>
            </a:r>
          </a:p>
          <a:p>
            <a:pPr>
              <a:defRPr/>
            </a:pPr>
            <a:r>
              <a:rPr lang="en-US" sz="1600" dirty="0">
                <a:solidFill>
                  <a:schemeClr val="tx2">
                    <a:lumMod val="95000"/>
                    <a:lumOff val="5000"/>
                  </a:schemeClr>
                </a:solidFill>
              </a:rPr>
              <a:t>1mm </a:t>
            </a:r>
          </a:p>
          <a:p>
            <a:pPr>
              <a:defRPr/>
            </a:pPr>
            <a:endParaRPr lang="en-IN" sz="1600" dirty="0">
              <a:solidFill>
                <a:schemeClr val="tx2">
                  <a:lumMod val="95000"/>
                  <a:lumOff val="5000"/>
                </a:schemeClr>
              </a:solidFill>
            </a:endParaRPr>
          </a:p>
        </p:txBody>
      </p:sp>
      <p:pic>
        <p:nvPicPr>
          <p:cNvPr id="10" name="Picture 7" descr="193">
            <a:extLst>
              <a:ext uri="{FF2B5EF4-FFF2-40B4-BE49-F238E27FC236}">
                <a16:creationId xmlns:a16="http://schemas.microsoft.com/office/drawing/2014/main" id="{EF1B3A25-E868-4D47-81E5-54D6F3A88DB8}"/>
              </a:ext>
            </a:extLst>
          </p:cNvPr>
          <p:cNvPicPr>
            <a:picLocks noChangeAspect="1" noChangeArrowheads="1"/>
          </p:cNvPicPr>
          <p:nvPr/>
        </p:nvPicPr>
        <p:blipFill>
          <a:blip r:embed="rId8"/>
          <a:srcRect l="8824" t="62170" r="12238" b="4833"/>
          <a:stretch>
            <a:fillRect/>
          </a:stretch>
        </p:blipFill>
        <p:spPr bwMode="auto">
          <a:xfrm>
            <a:off x="3048000" y="3505200"/>
            <a:ext cx="2592388" cy="2362200"/>
          </a:xfrm>
          <a:prstGeom prst="rect">
            <a:avLst/>
          </a:prstGeom>
          <a:ln>
            <a:noFill/>
          </a:ln>
          <a:effectLst>
            <a:outerShdw blurRad="190500" algn="tl" rotWithShape="0">
              <a:srgbClr val="000000">
                <a:alpha val="70000"/>
              </a:srgbClr>
            </a:outerShdw>
          </a:effectLst>
        </p:spPr>
      </p:pic>
      <p:pic>
        <p:nvPicPr>
          <p:cNvPr id="11" name="Picture 7" descr="193">
            <a:extLst>
              <a:ext uri="{FF2B5EF4-FFF2-40B4-BE49-F238E27FC236}">
                <a16:creationId xmlns:a16="http://schemas.microsoft.com/office/drawing/2014/main" id="{C9FB58EF-50DC-4D4E-B722-4860294A428B}"/>
              </a:ext>
            </a:extLst>
          </p:cNvPr>
          <p:cNvPicPr>
            <a:picLocks noChangeAspect="1" noChangeArrowheads="1"/>
          </p:cNvPicPr>
          <p:nvPr/>
        </p:nvPicPr>
        <p:blipFill>
          <a:blip r:embed="rId8"/>
          <a:srcRect l="16863" t="6676" r="16389" b="64226"/>
          <a:stretch>
            <a:fillRect/>
          </a:stretch>
        </p:blipFill>
        <p:spPr bwMode="auto">
          <a:xfrm>
            <a:off x="304800" y="3505200"/>
            <a:ext cx="2578100" cy="2362200"/>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DDC240DC-57DE-45B0-8BC4-B8CEF8FD268A}"/>
              </a:ext>
            </a:extLst>
          </p:cNvPr>
          <p:cNvSpPr/>
          <p:nvPr/>
        </p:nvSpPr>
        <p:spPr>
          <a:xfrm>
            <a:off x="228600" y="5867400"/>
            <a:ext cx="4038600" cy="584200"/>
          </a:xfrm>
          <a:prstGeom prst="rect">
            <a:avLst/>
          </a:prstGeom>
        </p:spPr>
        <p:txBody>
          <a:bodyPr>
            <a:spAutoFit/>
          </a:bodyPr>
          <a:lstStyle/>
          <a:p>
            <a:pPr>
              <a:defRPr/>
            </a:pPr>
            <a:r>
              <a:rPr lang="en-US" sz="1600" dirty="0">
                <a:solidFill>
                  <a:schemeClr val="tx2">
                    <a:lumMod val="95000"/>
                    <a:lumOff val="5000"/>
                  </a:schemeClr>
                </a:solidFill>
              </a:rPr>
              <a:t> Facial reduction,</a:t>
            </a:r>
          </a:p>
          <a:p>
            <a:pPr>
              <a:defRPr/>
            </a:pPr>
            <a:r>
              <a:rPr lang="en-US" sz="1600" dirty="0">
                <a:solidFill>
                  <a:schemeClr val="tx2">
                    <a:lumMod val="95000"/>
                    <a:lumOff val="5000"/>
                  </a:schemeClr>
                </a:solidFill>
              </a:rPr>
              <a:t> gingival  half 1mm </a:t>
            </a:r>
            <a:endParaRPr lang="en-IN" sz="1600" dirty="0">
              <a:solidFill>
                <a:schemeClr val="tx2">
                  <a:lumMod val="95000"/>
                  <a:lumOff val="5000"/>
                </a:schemeClr>
              </a:solidFill>
            </a:endParaRPr>
          </a:p>
        </p:txBody>
      </p:sp>
      <p:sp>
        <p:nvSpPr>
          <p:cNvPr id="13" name="Rectangle 12">
            <a:extLst>
              <a:ext uri="{FF2B5EF4-FFF2-40B4-BE49-F238E27FC236}">
                <a16:creationId xmlns:a16="http://schemas.microsoft.com/office/drawing/2014/main" id="{35F6B720-1009-4CDA-A43B-D96CB2B43CF6}"/>
              </a:ext>
            </a:extLst>
          </p:cNvPr>
          <p:cNvSpPr/>
          <p:nvPr/>
        </p:nvSpPr>
        <p:spPr>
          <a:xfrm>
            <a:off x="2971800" y="5838825"/>
            <a:ext cx="3505200" cy="584200"/>
          </a:xfrm>
          <a:prstGeom prst="rect">
            <a:avLst/>
          </a:prstGeom>
        </p:spPr>
        <p:txBody>
          <a:bodyPr>
            <a:spAutoFit/>
          </a:bodyPr>
          <a:lstStyle/>
          <a:p>
            <a:pPr>
              <a:defRPr/>
            </a:pPr>
            <a:r>
              <a:rPr lang="en-US" sz="1600" dirty="0">
                <a:solidFill>
                  <a:schemeClr val="tx2">
                    <a:lumMod val="95000"/>
                    <a:lumOff val="5000"/>
                  </a:schemeClr>
                </a:solidFill>
              </a:rPr>
              <a:t>Lingual reduction</a:t>
            </a:r>
          </a:p>
          <a:p>
            <a:pPr>
              <a:defRPr/>
            </a:pPr>
            <a:r>
              <a:rPr lang="en-US" sz="1600" dirty="0">
                <a:solidFill>
                  <a:schemeClr val="tx2">
                    <a:lumMod val="95000"/>
                    <a:lumOff val="5000"/>
                  </a:schemeClr>
                </a:solidFill>
              </a:rPr>
              <a:t>A small round diamond </a:t>
            </a:r>
          </a:p>
        </p:txBody>
      </p:sp>
      <p:sp>
        <p:nvSpPr>
          <p:cNvPr id="14" name="Rectangle 13">
            <a:extLst>
              <a:ext uri="{FF2B5EF4-FFF2-40B4-BE49-F238E27FC236}">
                <a16:creationId xmlns:a16="http://schemas.microsoft.com/office/drawing/2014/main" id="{8A4A341B-09AB-459C-9C87-DEA6FEFF19CE}"/>
              </a:ext>
            </a:extLst>
          </p:cNvPr>
          <p:cNvSpPr/>
          <p:nvPr/>
        </p:nvSpPr>
        <p:spPr>
          <a:xfrm>
            <a:off x="5845175" y="5867400"/>
            <a:ext cx="2155825" cy="830263"/>
          </a:xfrm>
          <a:prstGeom prst="rect">
            <a:avLst/>
          </a:prstGeom>
        </p:spPr>
        <p:txBody>
          <a:bodyPr wrap="none">
            <a:spAutoFit/>
          </a:bodyPr>
          <a:lstStyle/>
          <a:p>
            <a:pPr>
              <a:defRPr/>
            </a:pPr>
            <a:r>
              <a:rPr lang="en-US" sz="1600" dirty="0">
                <a:solidFill>
                  <a:schemeClr val="tx2">
                    <a:lumMod val="95000"/>
                    <a:lumOff val="5000"/>
                  </a:schemeClr>
                </a:solidFill>
              </a:rPr>
              <a:t>Lingual axial reduction </a:t>
            </a:r>
          </a:p>
          <a:p>
            <a:pPr>
              <a:defRPr/>
            </a:pPr>
            <a:r>
              <a:rPr lang="en-US" sz="1600" dirty="0">
                <a:solidFill>
                  <a:schemeClr val="tx2">
                    <a:lumMod val="95000"/>
                    <a:lumOff val="5000"/>
                  </a:schemeClr>
                </a:solidFill>
              </a:rPr>
              <a:t>and finishing 1mm</a:t>
            </a:r>
          </a:p>
          <a:p>
            <a:pPr>
              <a:defRPr/>
            </a:pPr>
            <a:endParaRPr lang="en-IN" sz="1600" dirty="0">
              <a:solidFill>
                <a:schemeClr val="tx2">
                  <a:lumMod val="95000"/>
                  <a:lumOff val="5000"/>
                </a:schemeClr>
              </a:solidFill>
            </a:endParaRPr>
          </a:p>
        </p:txBody>
      </p:sp>
      <p:pic>
        <p:nvPicPr>
          <p:cNvPr id="15" name="Picture 7" descr="194">
            <a:extLst>
              <a:ext uri="{FF2B5EF4-FFF2-40B4-BE49-F238E27FC236}">
                <a16:creationId xmlns:a16="http://schemas.microsoft.com/office/drawing/2014/main" id="{19F62E1A-F9C5-4DF6-A336-90CCF1A20469}"/>
              </a:ext>
            </a:extLst>
          </p:cNvPr>
          <p:cNvPicPr>
            <a:picLocks noChangeAspect="1" noChangeArrowheads="1"/>
          </p:cNvPicPr>
          <p:nvPr/>
        </p:nvPicPr>
        <p:blipFill>
          <a:blip r:embed="rId9"/>
          <a:srcRect l="10146" t="13551" r="10828" b="13255"/>
          <a:stretch>
            <a:fillRect/>
          </a:stretch>
        </p:blipFill>
        <p:spPr bwMode="auto">
          <a:xfrm>
            <a:off x="5867400" y="3505200"/>
            <a:ext cx="2590800" cy="2286000"/>
          </a:xfrm>
          <a:prstGeom prst="rect">
            <a:avLst/>
          </a:prstGeom>
          <a:ln>
            <a:noFill/>
          </a:ln>
          <a:effectLst>
            <a:outerShdw blurRad="190500" algn="tl" rotWithShape="0">
              <a:srgbClr val="000000">
                <a:alpha val="70000"/>
              </a:srgbClr>
            </a:outerShdw>
          </a:effectLst>
        </p:spPr>
      </p:pic>
      <p:sp>
        <p:nvSpPr>
          <p:cNvPr id="34831" name="Slide Number Placeholder 15">
            <a:extLst>
              <a:ext uri="{FF2B5EF4-FFF2-40B4-BE49-F238E27FC236}">
                <a16:creationId xmlns:a16="http://schemas.microsoft.com/office/drawing/2014/main" id="{3200F822-E6B6-41D8-B8D0-83E263DFF0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D8B3C3F-5291-44DF-90A9-23451489A136}" type="slidenum">
              <a:rPr lang="en-US" altLang="en-US" sz="1400">
                <a:solidFill>
                  <a:srgbClr val="FFFFFF"/>
                </a:solidFill>
              </a:rPr>
              <a:pPr/>
              <a:t>15</a:t>
            </a:fld>
            <a:endParaRPr lang="en-US" altLang="en-US" sz="1400">
              <a:solidFill>
                <a:srgbClr val="FFFFFF"/>
              </a:solidFill>
            </a:endParaRPr>
          </a:p>
        </p:txBody>
      </p:sp>
      <p:pic>
        <p:nvPicPr>
          <p:cNvPr id="2" name="Audio 1">
            <a:hlinkClick r:id="" action="ppaction://media"/>
            <a:extLst>
              <a:ext uri="{FF2B5EF4-FFF2-40B4-BE49-F238E27FC236}">
                <a16:creationId xmlns:a16="http://schemas.microsoft.com/office/drawing/2014/main" id="{8C2F4F8B-DB81-4BEC-AEF1-E380910F02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344"/>
    </mc:Choice>
    <mc:Fallback>
      <p:transition spd="slow" advTm="2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74DD528-0DF2-4239-83E7-1D9697B988B2}"/>
              </a:ext>
            </a:extLst>
          </p:cNvPr>
          <p:cNvSpPr txBox="1">
            <a:spLocks noChangeArrowheads="1"/>
          </p:cNvSpPr>
          <p:nvPr/>
        </p:nvSpPr>
        <p:spPr>
          <a:xfrm>
            <a:off x="152400" y="381000"/>
            <a:ext cx="8686800" cy="838200"/>
          </a:xfrm>
          <a:prstGeom prst="rect">
            <a:avLst/>
          </a:prstGeom>
        </p:spPr>
        <p:txBody>
          <a:bodyPr/>
          <a:lstStyle/>
          <a:p>
            <a:pPr marL="274320" indent="-274320" eaLnBrk="1" fontAlgn="auto" hangingPunct="1">
              <a:lnSpc>
                <a:spcPct val="80000"/>
              </a:lnSpc>
              <a:spcBef>
                <a:spcPts val="600"/>
              </a:spcBef>
              <a:spcAft>
                <a:spcPts val="0"/>
              </a:spcAft>
              <a:buClr>
                <a:schemeClr val="accent1"/>
              </a:buClr>
              <a:buSzPct val="70000"/>
              <a:defRPr/>
            </a:pPr>
            <a:br>
              <a:rPr lang="en-US" dirty="0">
                <a:solidFill>
                  <a:srgbClr val="CC3300"/>
                </a:solidFill>
                <a:cs typeface="Times New Roman" pitchFamily="18" charset="0"/>
              </a:rPr>
            </a:br>
            <a:r>
              <a:rPr lang="en-US" sz="2800" dirty="0">
                <a:solidFill>
                  <a:schemeClr val="tx2">
                    <a:lumMod val="95000"/>
                    <a:lumOff val="5000"/>
                  </a:schemeClr>
                </a:solidFill>
                <a:cs typeface="Times New Roman" pitchFamily="18" charset="0"/>
              </a:rPr>
              <a:t>The features of all ceramic crowns preparation for a porcelain jacket crown on an anterior tooth.</a:t>
            </a:r>
          </a:p>
        </p:txBody>
      </p:sp>
      <p:pic>
        <p:nvPicPr>
          <p:cNvPr id="37892" name="Picture 3" descr="m2">
            <a:extLst>
              <a:ext uri="{FF2B5EF4-FFF2-40B4-BE49-F238E27FC236}">
                <a16:creationId xmlns:a16="http://schemas.microsoft.com/office/drawing/2014/main" id="{E6C069E4-C1BC-4874-B8DB-82A9110F9F41}"/>
              </a:ext>
            </a:extLst>
          </p:cNvPr>
          <p:cNvPicPr>
            <a:picLocks noChangeAspect="1" noChangeArrowheads="1"/>
          </p:cNvPicPr>
          <p:nvPr/>
        </p:nvPicPr>
        <p:blipFill>
          <a:blip r:embed="rId4">
            <a:lum contrast="12000"/>
          </a:blip>
          <a:srcRect l="5425" t="9120" r="6674" b="11658"/>
          <a:stretch>
            <a:fillRect/>
          </a:stretch>
        </p:blipFill>
        <p:spPr bwMode="auto">
          <a:xfrm>
            <a:off x="152400" y="1752600"/>
            <a:ext cx="8534400" cy="4648200"/>
          </a:xfrm>
          <a:prstGeom prst="rect">
            <a:avLst/>
          </a:prstGeom>
          <a:ln>
            <a:noFill/>
          </a:ln>
          <a:effectLst>
            <a:outerShdw blurRad="190500" algn="tl" rotWithShape="0">
              <a:srgbClr val="000000">
                <a:alpha val="70000"/>
              </a:srgbClr>
            </a:outerShdw>
          </a:effectLst>
        </p:spPr>
      </p:pic>
      <p:sp>
        <p:nvSpPr>
          <p:cNvPr id="35844" name="Slide Number Placeholder 4">
            <a:extLst>
              <a:ext uri="{FF2B5EF4-FFF2-40B4-BE49-F238E27FC236}">
                <a16:creationId xmlns:a16="http://schemas.microsoft.com/office/drawing/2014/main" id="{A26BB980-F361-4AB9-ADD6-76FAF7D244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91EF605-7682-4323-BD12-4E8C36AD5612}" type="slidenum">
              <a:rPr lang="en-US" altLang="en-US" sz="1400">
                <a:solidFill>
                  <a:srgbClr val="FFFFFF"/>
                </a:solidFill>
              </a:rPr>
              <a:pPr/>
              <a:t>16</a:t>
            </a:fld>
            <a:endParaRPr lang="en-US" altLang="en-US" sz="1400">
              <a:solidFill>
                <a:srgbClr val="FFFFFF"/>
              </a:solidFill>
            </a:endParaRPr>
          </a:p>
        </p:txBody>
      </p:sp>
      <p:sp>
        <p:nvSpPr>
          <p:cNvPr id="35845" name="TextBox 4">
            <a:extLst>
              <a:ext uri="{FF2B5EF4-FFF2-40B4-BE49-F238E27FC236}">
                <a16:creationId xmlns:a16="http://schemas.microsoft.com/office/drawing/2014/main" id="{94FE36A6-A551-491F-9C6E-3214D9D80A82}"/>
              </a:ext>
            </a:extLst>
          </p:cNvPr>
          <p:cNvSpPr txBox="1">
            <a:spLocks noChangeArrowheads="1"/>
          </p:cNvSpPr>
          <p:nvPr/>
        </p:nvSpPr>
        <p:spPr bwMode="auto">
          <a:xfrm>
            <a:off x="6172200" y="3200400"/>
            <a:ext cx="815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tx2"/>
                </a:solidFill>
              </a:rPr>
              <a:t>1mm</a:t>
            </a:r>
            <a:endParaRPr lang="en-IN" altLang="en-US">
              <a:solidFill>
                <a:schemeClr val="tx2"/>
              </a:solidFill>
            </a:endParaRPr>
          </a:p>
        </p:txBody>
      </p:sp>
      <p:sp>
        <p:nvSpPr>
          <p:cNvPr id="35846" name="TextBox 5">
            <a:extLst>
              <a:ext uri="{FF2B5EF4-FFF2-40B4-BE49-F238E27FC236}">
                <a16:creationId xmlns:a16="http://schemas.microsoft.com/office/drawing/2014/main" id="{5D247E08-6580-4CE5-9993-EFCFB3A481F5}"/>
              </a:ext>
            </a:extLst>
          </p:cNvPr>
          <p:cNvSpPr txBox="1">
            <a:spLocks noChangeArrowheads="1"/>
          </p:cNvSpPr>
          <p:nvPr/>
        </p:nvSpPr>
        <p:spPr bwMode="auto">
          <a:xfrm>
            <a:off x="4098925" y="6248400"/>
            <a:ext cx="115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tx2"/>
                </a:solidFill>
              </a:rPr>
              <a:t>1.5 mm</a:t>
            </a:r>
            <a:endParaRPr lang="en-IN" altLang="en-US">
              <a:solidFill>
                <a:schemeClr val="tx2"/>
              </a:solidFill>
            </a:endParaRPr>
          </a:p>
        </p:txBody>
      </p:sp>
      <p:sp>
        <p:nvSpPr>
          <p:cNvPr id="35847" name="TextBox 6">
            <a:extLst>
              <a:ext uri="{FF2B5EF4-FFF2-40B4-BE49-F238E27FC236}">
                <a16:creationId xmlns:a16="http://schemas.microsoft.com/office/drawing/2014/main" id="{E01B93D8-2A4F-4155-ACF9-6BA03500FB73}"/>
              </a:ext>
            </a:extLst>
          </p:cNvPr>
          <p:cNvSpPr txBox="1">
            <a:spLocks noChangeArrowheads="1"/>
          </p:cNvSpPr>
          <p:nvPr/>
        </p:nvSpPr>
        <p:spPr bwMode="auto">
          <a:xfrm>
            <a:off x="936625" y="3048000"/>
            <a:ext cx="815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tx2"/>
                </a:solidFill>
              </a:rPr>
              <a:t>1mm</a:t>
            </a:r>
            <a:endParaRPr lang="en-IN" altLang="en-US">
              <a:solidFill>
                <a:schemeClr val="tx2"/>
              </a:solidFill>
            </a:endParaRPr>
          </a:p>
        </p:txBody>
      </p:sp>
      <p:cxnSp>
        <p:nvCxnSpPr>
          <p:cNvPr id="9" name="Straight Connector 8">
            <a:extLst>
              <a:ext uri="{FF2B5EF4-FFF2-40B4-BE49-F238E27FC236}">
                <a16:creationId xmlns:a16="http://schemas.microsoft.com/office/drawing/2014/main" id="{B15255C4-3900-4B24-BF6C-0E541A19609C}"/>
              </a:ext>
            </a:extLst>
          </p:cNvPr>
          <p:cNvCxnSpPr/>
          <p:nvPr/>
        </p:nvCxnSpPr>
        <p:spPr>
          <a:xfrm>
            <a:off x="5181600" y="3505200"/>
            <a:ext cx="838200" cy="1588"/>
          </a:xfrm>
          <a:prstGeom prst="line">
            <a:avLst/>
          </a:prstGeom>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C91C19AB-0F5E-4065-8528-E9513D64574E}"/>
              </a:ext>
            </a:extLst>
          </p:cNvPr>
          <p:cNvCxnSpPr/>
          <p:nvPr/>
        </p:nvCxnSpPr>
        <p:spPr>
          <a:xfrm rot="5400000">
            <a:off x="4495801" y="6248400"/>
            <a:ext cx="304800" cy="3175"/>
          </a:xfrm>
          <a:prstGeom prst="line">
            <a:avLst/>
          </a:prstGeom>
        </p:spPr>
        <p:style>
          <a:lnRef idx="2">
            <a:schemeClr val="accent4"/>
          </a:lnRef>
          <a:fillRef idx="0">
            <a:schemeClr val="accent4"/>
          </a:fillRef>
          <a:effectRef idx="1">
            <a:schemeClr val="accent4"/>
          </a:effectRef>
          <a:fontRef idx="minor">
            <a:schemeClr val="tx1"/>
          </a:fontRef>
        </p:style>
      </p:cxnSp>
      <p:pic>
        <p:nvPicPr>
          <p:cNvPr id="2" name="Audio 1">
            <a:hlinkClick r:id="" action="ppaction://media"/>
            <a:extLst>
              <a:ext uri="{FF2B5EF4-FFF2-40B4-BE49-F238E27FC236}">
                <a16:creationId xmlns:a16="http://schemas.microsoft.com/office/drawing/2014/main" id="{22245951-076E-4CDC-A495-142DBC28FF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028"/>
    </mc:Choice>
    <mc:Fallback>
      <p:transition spd="slow" advTm="26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6866" name="Text Box 3">
            <a:extLst>
              <a:ext uri="{FF2B5EF4-FFF2-40B4-BE49-F238E27FC236}">
                <a16:creationId xmlns:a16="http://schemas.microsoft.com/office/drawing/2014/main" id="{D6D1D5C2-22C7-4A97-924C-106361E45E61}"/>
              </a:ext>
            </a:extLst>
          </p:cNvPr>
          <p:cNvSpPr txBox="1">
            <a:spLocks noChangeArrowheads="1"/>
          </p:cNvSpPr>
          <p:nvPr/>
        </p:nvSpPr>
        <p:spPr bwMode="auto">
          <a:xfrm>
            <a:off x="228600" y="6096000"/>
            <a:ext cx="822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a:solidFill>
                  <a:srgbClr val="3333CC"/>
                </a:solidFill>
              </a:rPr>
              <a:t>CAST CERAMIC CROWN PREPARATION</a:t>
            </a:r>
          </a:p>
        </p:txBody>
      </p:sp>
      <p:sp>
        <p:nvSpPr>
          <p:cNvPr id="5" name="Text Box 4">
            <a:extLst>
              <a:ext uri="{FF2B5EF4-FFF2-40B4-BE49-F238E27FC236}">
                <a16:creationId xmlns:a16="http://schemas.microsoft.com/office/drawing/2014/main" id="{91B41AF2-6088-40A0-9744-F7F409E4A96A}"/>
              </a:ext>
            </a:extLst>
          </p:cNvPr>
          <p:cNvSpPr txBox="1">
            <a:spLocks noChangeArrowheads="1"/>
          </p:cNvSpPr>
          <p:nvPr/>
        </p:nvSpPr>
        <p:spPr>
          <a:xfrm>
            <a:off x="1676400" y="2286000"/>
            <a:ext cx="3429000" cy="838200"/>
          </a:xfrm>
          <a:prstGeom prst="rect">
            <a:avLst/>
          </a:prstGeom>
          <a:noFill/>
          <a:ln/>
        </p:spPr>
        <p:txBody>
          <a:bodyPr/>
          <a:lstStyle/>
          <a:p>
            <a:pPr marL="274320" indent="-274320" algn="just" eaLnBrk="1" fontAlgn="auto" hangingPunct="1">
              <a:lnSpc>
                <a:spcPct val="90000"/>
              </a:lnSpc>
              <a:spcAft>
                <a:spcPts val="0"/>
              </a:spcAft>
              <a:buClr>
                <a:schemeClr val="accent1"/>
              </a:buClr>
              <a:buSzPct val="70000"/>
              <a:defRPr/>
            </a:pPr>
            <a:r>
              <a:rPr lang="en-US" sz="2000" dirty="0">
                <a:solidFill>
                  <a:srgbClr val="CC3300"/>
                </a:solidFill>
                <a:latin typeface="+mn-lt"/>
              </a:rPr>
              <a:t>Occlusal reduction</a:t>
            </a:r>
            <a:endParaRPr lang="en-US" sz="2000" dirty="0">
              <a:latin typeface="+mn-lt"/>
            </a:endParaRPr>
          </a:p>
          <a:p>
            <a:pPr marL="274320" indent="-274320" algn="just" eaLnBrk="1" fontAlgn="auto" hangingPunct="1">
              <a:lnSpc>
                <a:spcPct val="90000"/>
              </a:lnSpc>
              <a:spcAft>
                <a:spcPts val="0"/>
              </a:spcAft>
              <a:buClr>
                <a:schemeClr val="accent1"/>
              </a:buClr>
              <a:buSzPct val="70000"/>
              <a:defRPr/>
            </a:pPr>
            <a:r>
              <a:rPr lang="en-US" sz="2000" dirty="0">
                <a:latin typeface="+mn-lt"/>
              </a:rPr>
              <a:t>1.5 mm -2.0 mm deep </a:t>
            </a:r>
          </a:p>
        </p:txBody>
      </p:sp>
      <p:pic>
        <p:nvPicPr>
          <p:cNvPr id="38917" name="Picture 5" descr="198">
            <a:extLst>
              <a:ext uri="{FF2B5EF4-FFF2-40B4-BE49-F238E27FC236}">
                <a16:creationId xmlns:a16="http://schemas.microsoft.com/office/drawing/2014/main" id="{C7E3C5C7-B053-4144-B7CC-D7589EC0DA55}"/>
              </a:ext>
            </a:extLst>
          </p:cNvPr>
          <p:cNvPicPr>
            <a:picLocks noChangeAspect="1" noChangeArrowheads="1"/>
          </p:cNvPicPr>
          <p:nvPr/>
        </p:nvPicPr>
        <p:blipFill>
          <a:blip r:embed="rId4"/>
          <a:srcRect l="15503" t="4031" r="23009" b="62704"/>
          <a:stretch>
            <a:fillRect/>
          </a:stretch>
        </p:blipFill>
        <p:spPr bwMode="auto">
          <a:xfrm>
            <a:off x="1676400" y="228600"/>
            <a:ext cx="1905000" cy="1981200"/>
          </a:xfrm>
          <a:prstGeom prst="rect">
            <a:avLst/>
          </a:prstGeom>
          <a:ln>
            <a:noFill/>
          </a:ln>
          <a:effectLst>
            <a:outerShdw blurRad="190500" algn="tl" rotWithShape="0">
              <a:srgbClr val="000000">
                <a:alpha val="70000"/>
              </a:srgbClr>
            </a:outerShdw>
          </a:effectLst>
        </p:spPr>
      </p:pic>
      <p:sp>
        <p:nvSpPr>
          <p:cNvPr id="36869" name="Rectangle 5">
            <a:extLst>
              <a:ext uri="{FF2B5EF4-FFF2-40B4-BE49-F238E27FC236}">
                <a16:creationId xmlns:a16="http://schemas.microsoft.com/office/drawing/2014/main" id="{48AA061C-EC72-4FE2-8F0B-D1973AB5C3C9}"/>
              </a:ext>
            </a:extLst>
          </p:cNvPr>
          <p:cNvSpPr>
            <a:spLocks noChangeArrowheads="1"/>
          </p:cNvSpPr>
          <p:nvPr/>
        </p:nvSpPr>
        <p:spPr bwMode="auto">
          <a:xfrm>
            <a:off x="4648200" y="2362200"/>
            <a:ext cx="2432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CC3300"/>
                </a:solidFill>
              </a:rPr>
              <a:t>Functional cusp bevel</a:t>
            </a:r>
            <a:endParaRPr lang="en-IN" altLang="en-US" sz="2000"/>
          </a:p>
        </p:txBody>
      </p:sp>
      <p:pic>
        <p:nvPicPr>
          <p:cNvPr id="7" name="Picture 4" descr="198">
            <a:extLst>
              <a:ext uri="{FF2B5EF4-FFF2-40B4-BE49-F238E27FC236}">
                <a16:creationId xmlns:a16="http://schemas.microsoft.com/office/drawing/2014/main" id="{48CDBB88-6F0C-489D-8B33-8FB33F0C9E24}"/>
              </a:ext>
            </a:extLst>
          </p:cNvPr>
          <p:cNvPicPr>
            <a:picLocks noChangeAspect="1" noChangeArrowheads="1"/>
          </p:cNvPicPr>
          <p:nvPr/>
        </p:nvPicPr>
        <p:blipFill>
          <a:blip r:embed="rId4"/>
          <a:srcRect l="9499" t="59605" r="30387" b="6529"/>
          <a:stretch>
            <a:fillRect/>
          </a:stretch>
        </p:blipFill>
        <p:spPr bwMode="auto">
          <a:xfrm>
            <a:off x="4648200" y="228600"/>
            <a:ext cx="1828800" cy="1981200"/>
          </a:xfrm>
          <a:prstGeom prst="rect">
            <a:avLst/>
          </a:prstGeom>
          <a:ln>
            <a:noFill/>
          </a:ln>
          <a:effectLst>
            <a:outerShdw blurRad="190500" algn="tl" rotWithShape="0">
              <a:srgbClr val="000000">
                <a:alpha val="70000"/>
              </a:srgbClr>
            </a:outerShdw>
          </a:effectLst>
        </p:spPr>
      </p:pic>
      <p:sp>
        <p:nvSpPr>
          <p:cNvPr id="36871" name="Rectangle 7">
            <a:extLst>
              <a:ext uri="{FF2B5EF4-FFF2-40B4-BE49-F238E27FC236}">
                <a16:creationId xmlns:a16="http://schemas.microsoft.com/office/drawing/2014/main" id="{DD665713-4423-4A47-904B-8954425C353B}"/>
              </a:ext>
            </a:extLst>
          </p:cNvPr>
          <p:cNvSpPr>
            <a:spLocks noChangeArrowheads="1"/>
          </p:cNvSpPr>
          <p:nvPr/>
        </p:nvSpPr>
        <p:spPr bwMode="auto">
          <a:xfrm>
            <a:off x="431800" y="5105400"/>
            <a:ext cx="2082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CC3300"/>
                </a:solidFill>
              </a:rPr>
              <a:t>Facial and lingual </a:t>
            </a:r>
          </a:p>
          <a:p>
            <a:r>
              <a:rPr lang="en-US" altLang="en-US" sz="2000">
                <a:solidFill>
                  <a:srgbClr val="CC3300"/>
                </a:solidFill>
              </a:rPr>
              <a:t>axial reduction</a:t>
            </a:r>
            <a:r>
              <a:rPr lang="en-US" altLang="en-US" sz="2000"/>
              <a:t> </a:t>
            </a:r>
          </a:p>
          <a:p>
            <a:r>
              <a:rPr lang="en-US" altLang="en-US" sz="2000"/>
              <a:t>1.0 to 1.5 mm </a:t>
            </a:r>
            <a:endParaRPr lang="en-IN" altLang="en-US" sz="2000"/>
          </a:p>
        </p:txBody>
      </p:sp>
      <p:pic>
        <p:nvPicPr>
          <p:cNvPr id="9" name="Picture 4" descr="199">
            <a:extLst>
              <a:ext uri="{FF2B5EF4-FFF2-40B4-BE49-F238E27FC236}">
                <a16:creationId xmlns:a16="http://schemas.microsoft.com/office/drawing/2014/main" id="{FE6623E6-2168-4886-B167-20E13DE415AB}"/>
              </a:ext>
            </a:extLst>
          </p:cNvPr>
          <p:cNvPicPr>
            <a:picLocks noChangeAspect="1" noChangeArrowheads="1"/>
          </p:cNvPicPr>
          <p:nvPr/>
        </p:nvPicPr>
        <p:blipFill>
          <a:blip r:embed="rId5"/>
          <a:srcRect l="13102" t="5372" r="27385" b="63583"/>
          <a:stretch>
            <a:fillRect/>
          </a:stretch>
        </p:blipFill>
        <p:spPr bwMode="auto">
          <a:xfrm>
            <a:off x="533400" y="3048000"/>
            <a:ext cx="1905000" cy="1981200"/>
          </a:xfrm>
          <a:prstGeom prst="rect">
            <a:avLst/>
          </a:prstGeom>
          <a:ln>
            <a:noFill/>
          </a:ln>
          <a:effectLst>
            <a:outerShdw blurRad="190500" algn="tl" rotWithShape="0">
              <a:srgbClr val="000000">
                <a:alpha val="70000"/>
              </a:srgbClr>
            </a:outerShdw>
          </a:effectLst>
        </p:spPr>
      </p:pic>
      <p:sp>
        <p:nvSpPr>
          <p:cNvPr id="36873" name="Rectangle 9">
            <a:extLst>
              <a:ext uri="{FF2B5EF4-FFF2-40B4-BE49-F238E27FC236}">
                <a16:creationId xmlns:a16="http://schemas.microsoft.com/office/drawing/2014/main" id="{2F1A1149-854F-4957-B397-6845ED6B9812}"/>
              </a:ext>
            </a:extLst>
          </p:cNvPr>
          <p:cNvSpPr>
            <a:spLocks noChangeArrowheads="1"/>
          </p:cNvSpPr>
          <p:nvPr/>
        </p:nvSpPr>
        <p:spPr bwMode="auto">
          <a:xfrm>
            <a:off x="3048000" y="5105400"/>
            <a:ext cx="2771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CC3300"/>
                </a:solidFill>
              </a:rPr>
              <a:t>Complete axial reduction</a:t>
            </a:r>
            <a:endParaRPr lang="en-IN" altLang="en-US" sz="2000"/>
          </a:p>
        </p:txBody>
      </p:sp>
      <p:pic>
        <p:nvPicPr>
          <p:cNvPr id="11" name="Picture 4" descr="199">
            <a:extLst>
              <a:ext uri="{FF2B5EF4-FFF2-40B4-BE49-F238E27FC236}">
                <a16:creationId xmlns:a16="http://schemas.microsoft.com/office/drawing/2014/main" id="{6FCF13CB-AC91-4530-8EB6-386221CF0DFD}"/>
              </a:ext>
            </a:extLst>
          </p:cNvPr>
          <p:cNvPicPr>
            <a:picLocks noChangeAspect="1" noChangeArrowheads="1"/>
          </p:cNvPicPr>
          <p:nvPr/>
        </p:nvPicPr>
        <p:blipFill>
          <a:blip r:embed="rId5"/>
          <a:srcRect l="8686" t="60698" r="40642" b="9647"/>
          <a:stretch>
            <a:fillRect/>
          </a:stretch>
        </p:blipFill>
        <p:spPr bwMode="auto">
          <a:xfrm>
            <a:off x="3352800" y="3048000"/>
            <a:ext cx="1828800" cy="1981200"/>
          </a:xfrm>
          <a:prstGeom prst="rect">
            <a:avLst/>
          </a:prstGeom>
          <a:ln>
            <a:noFill/>
          </a:ln>
          <a:effectLst>
            <a:outerShdw blurRad="190500" algn="tl" rotWithShape="0">
              <a:srgbClr val="000000">
                <a:alpha val="70000"/>
              </a:srgbClr>
            </a:outerShdw>
          </a:effectLst>
        </p:spPr>
      </p:pic>
      <p:sp>
        <p:nvSpPr>
          <p:cNvPr id="36875" name="Rectangle 11">
            <a:extLst>
              <a:ext uri="{FF2B5EF4-FFF2-40B4-BE49-F238E27FC236}">
                <a16:creationId xmlns:a16="http://schemas.microsoft.com/office/drawing/2014/main" id="{22AA7A6A-1DA1-4217-9034-EA325A4F3AC7}"/>
              </a:ext>
            </a:extLst>
          </p:cNvPr>
          <p:cNvSpPr>
            <a:spLocks noChangeArrowheads="1"/>
          </p:cNvSpPr>
          <p:nvPr/>
        </p:nvSpPr>
        <p:spPr bwMode="auto">
          <a:xfrm>
            <a:off x="5943600" y="5086350"/>
            <a:ext cx="233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CC3300"/>
                </a:solidFill>
              </a:rPr>
              <a:t>Preparation finishing</a:t>
            </a:r>
            <a:endParaRPr lang="en-IN" altLang="en-US" sz="2000"/>
          </a:p>
        </p:txBody>
      </p:sp>
      <p:pic>
        <p:nvPicPr>
          <p:cNvPr id="13" name="Picture 4" descr="202">
            <a:extLst>
              <a:ext uri="{FF2B5EF4-FFF2-40B4-BE49-F238E27FC236}">
                <a16:creationId xmlns:a16="http://schemas.microsoft.com/office/drawing/2014/main" id="{8092C3C7-5C80-47E1-83F0-468315933923}"/>
              </a:ext>
            </a:extLst>
          </p:cNvPr>
          <p:cNvPicPr>
            <a:picLocks noChangeAspect="1" noChangeArrowheads="1"/>
          </p:cNvPicPr>
          <p:nvPr/>
        </p:nvPicPr>
        <p:blipFill>
          <a:blip r:embed="rId6"/>
          <a:srcRect l="9327" t="8480" r="37254" b="15195"/>
          <a:stretch>
            <a:fillRect/>
          </a:stretch>
        </p:blipFill>
        <p:spPr bwMode="auto">
          <a:xfrm>
            <a:off x="6019800" y="3048000"/>
            <a:ext cx="1828800" cy="1981200"/>
          </a:xfrm>
          <a:prstGeom prst="rect">
            <a:avLst/>
          </a:prstGeom>
          <a:ln>
            <a:noFill/>
          </a:ln>
          <a:effectLst>
            <a:outerShdw blurRad="190500" algn="tl" rotWithShape="0">
              <a:srgbClr val="000000">
                <a:alpha val="70000"/>
              </a:srgbClr>
            </a:outerShdw>
          </a:effectLst>
        </p:spPr>
      </p:pic>
      <p:sp>
        <p:nvSpPr>
          <p:cNvPr id="36877" name="Slide Number Placeholder 13">
            <a:extLst>
              <a:ext uri="{FF2B5EF4-FFF2-40B4-BE49-F238E27FC236}">
                <a16:creationId xmlns:a16="http://schemas.microsoft.com/office/drawing/2014/main" id="{768FBC58-87A4-4F8F-8431-717A3BD381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DCD0397-6007-45E4-9568-57BC99285CD6}" type="slidenum">
              <a:rPr lang="en-US" altLang="en-US" sz="1400">
                <a:solidFill>
                  <a:srgbClr val="FFFFFF"/>
                </a:solidFill>
              </a:rPr>
              <a:pPr/>
              <a:t>17</a:t>
            </a:fld>
            <a:endParaRPr lang="en-US" altLang="en-US" sz="1400">
              <a:solidFill>
                <a:srgbClr val="FFFFFF"/>
              </a:solidFill>
            </a:endParaRPr>
          </a:p>
        </p:txBody>
      </p:sp>
      <p:pic>
        <p:nvPicPr>
          <p:cNvPr id="2" name="Audio 1">
            <a:hlinkClick r:id="" action="ppaction://media"/>
            <a:extLst>
              <a:ext uri="{FF2B5EF4-FFF2-40B4-BE49-F238E27FC236}">
                <a16:creationId xmlns:a16="http://schemas.microsoft.com/office/drawing/2014/main" id="{67165624-4E15-44F6-B1FC-A52399C0E6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023"/>
    </mc:Choice>
    <mc:Fallback>
      <p:transition spd="slow" advTm="1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781BE9A-A4AD-4653-BD23-9F456D2C68EB}"/>
              </a:ext>
            </a:extLst>
          </p:cNvPr>
          <p:cNvSpPr txBox="1">
            <a:spLocks noChangeArrowheads="1"/>
          </p:cNvSpPr>
          <p:nvPr/>
        </p:nvSpPr>
        <p:spPr>
          <a:xfrm>
            <a:off x="152400" y="304800"/>
            <a:ext cx="8686800" cy="1371600"/>
          </a:xfrm>
          <a:prstGeom prst="rect">
            <a:avLst/>
          </a:prstGeom>
        </p:spPr>
        <p:txBody>
          <a:bodyPr/>
          <a:lstStyle/>
          <a:p>
            <a:pPr marL="274320" indent="-274320" eaLnBrk="1" fontAlgn="auto" hangingPunct="1">
              <a:lnSpc>
                <a:spcPct val="80000"/>
              </a:lnSpc>
              <a:spcBef>
                <a:spcPts val="600"/>
              </a:spcBef>
              <a:spcAft>
                <a:spcPts val="0"/>
              </a:spcAft>
              <a:buClr>
                <a:schemeClr val="accent1"/>
              </a:buClr>
              <a:buSzPct val="70000"/>
              <a:defRPr/>
            </a:pPr>
            <a:r>
              <a:rPr lang="en-US" sz="1400" dirty="0">
                <a:solidFill>
                  <a:schemeClr val="tx2">
                    <a:lumMod val="95000"/>
                    <a:lumOff val="5000"/>
                  </a:schemeClr>
                </a:solidFill>
                <a:latin typeface="+mn-lt"/>
              </a:rPr>
              <a:t>     </a:t>
            </a:r>
            <a:r>
              <a:rPr lang="en-US" sz="2800" dirty="0">
                <a:solidFill>
                  <a:schemeClr val="tx2">
                    <a:lumMod val="95000"/>
                    <a:lumOff val="5000"/>
                  </a:schemeClr>
                </a:solidFill>
                <a:cs typeface="Times New Roman" pitchFamily="18" charset="0"/>
              </a:rPr>
              <a:t>The features of a cast ceramic crown preparation for an all ceramic crown on a posterior tooth.</a:t>
            </a:r>
            <a:endParaRPr lang="en-US" sz="1600" dirty="0">
              <a:solidFill>
                <a:schemeClr val="tx2">
                  <a:lumMod val="95000"/>
                  <a:lumOff val="5000"/>
                </a:schemeClr>
              </a:solidFill>
              <a:cs typeface="Times New Roman" pitchFamily="18" charset="0"/>
            </a:endParaRPr>
          </a:p>
        </p:txBody>
      </p:sp>
      <p:pic>
        <p:nvPicPr>
          <p:cNvPr id="44036" name="Picture 3" descr="203">
            <a:extLst>
              <a:ext uri="{FF2B5EF4-FFF2-40B4-BE49-F238E27FC236}">
                <a16:creationId xmlns:a16="http://schemas.microsoft.com/office/drawing/2014/main" id="{DFDBE12B-FEC6-44E2-9FDF-1C7B20BF1B4C}"/>
              </a:ext>
            </a:extLst>
          </p:cNvPr>
          <p:cNvPicPr>
            <a:picLocks noChangeAspect="1" noChangeArrowheads="1"/>
          </p:cNvPicPr>
          <p:nvPr/>
        </p:nvPicPr>
        <p:blipFill>
          <a:blip r:embed="rId4"/>
          <a:srcRect l="5084" t="9010" r="4200" b="11971"/>
          <a:stretch>
            <a:fillRect/>
          </a:stretch>
        </p:blipFill>
        <p:spPr bwMode="auto">
          <a:xfrm>
            <a:off x="207963" y="1524000"/>
            <a:ext cx="8555037" cy="5221288"/>
          </a:xfrm>
          <a:prstGeom prst="rect">
            <a:avLst/>
          </a:prstGeom>
          <a:ln>
            <a:noFill/>
          </a:ln>
          <a:effectLst>
            <a:outerShdw blurRad="190500" algn="tl" rotWithShape="0">
              <a:srgbClr val="000000">
                <a:alpha val="70000"/>
              </a:srgbClr>
            </a:outerShdw>
          </a:effectLst>
        </p:spPr>
      </p:pic>
      <p:sp>
        <p:nvSpPr>
          <p:cNvPr id="37892" name="Slide Number Placeholder 4">
            <a:extLst>
              <a:ext uri="{FF2B5EF4-FFF2-40B4-BE49-F238E27FC236}">
                <a16:creationId xmlns:a16="http://schemas.microsoft.com/office/drawing/2014/main" id="{C14B1321-C11E-4F2E-BF97-0CF1F4DCBE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A80E395-B6D5-4F74-B747-9550DF26D5CD}" type="slidenum">
              <a:rPr lang="en-US" altLang="en-US" sz="1400">
                <a:solidFill>
                  <a:srgbClr val="FFFFFF"/>
                </a:solidFill>
              </a:rPr>
              <a:pPr/>
              <a:t>18</a:t>
            </a:fld>
            <a:endParaRPr lang="en-US" altLang="en-US" sz="1400">
              <a:solidFill>
                <a:srgbClr val="FFFFFF"/>
              </a:solidFill>
            </a:endParaRPr>
          </a:p>
        </p:txBody>
      </p:sp>
      <p:pic>
        <p:nvPicPr>
          <p:cNvPr id="2" name="Audio 1">
            <a:hlinkClick r:id="" action="ppaction://media"/>
            <a:extLst>
              <a:ext uri="{FF2B5EF4-FFF2-40B4-BE49-F238E27FC236}">
                <a16:creationId xmlns:a16="http://schemas.microsoft.com/office/drawing/2014/main" id="{F3B45CED-43BD-4A2F-8985-98CED4551A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42"/>
    </mc:Choice>
    <mc:Fallback>
      <p:transition spd="slow" advTm="2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hree\Desktop\images (1).jpg"/>
          <p:cNvPicPr>
            <a:picLocks noChangeAspect="1" noChangeArrowheads="1"/>
          </p:cNvPicPr>
          <p:nvPr/>
        </p:nvPicPr>
        <p:blipFill>
          <a:blip r:embed="rId4">
            <a:lum bright="54000" contrast="63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p:txBody>
          <a:bodyPr/>
          <a:lstStyle/>
          <a:p>
            <a:pPr algn="ctr">
              <a:buNone/>
            </a:pPr>
            <a:r>
              <a:rPr lang="en-US" b="1" dirty="0">
                <a:solidFill>
                  <a:srgbClr val="FF0000"/>
                </a:solidFill>
              </a:rPr>
              <a:t>  </a:t>
            </a:r>
          </a:p>
          <a:p>
            <a:pPr algn="ctr">
              <a:buNone/>
            </a:pPr>
            <a:r>
              <a:rPr lang="en-US" b="1" dirty="0">
                <a:solidFill>
                  <a:srgbClr val="FF0000"/>
                </a:solidFill>
              </a:rPr>
              <a:t>Metal Ceramic restoration</a:t>
            </a:r>
          </a:p>
        </p:txBody>
      </p:sp>
      <p:sp>
        <p:nvSpPr>
          <p:cNvPr id="4" name="Title 1"/>
          <p:cNvSpPr>
            <a:spLocks noGrp="1"/>
          </p:cNvSpPr>
          <p:nvPr>
            <p:ph type="title"/>
          </p:nvPr>
        </p:nvSpPr>
        <p:spPr/>
        <p:txBody>
          <a:bodyPr>
            <a:normAutofit/>
          </a:bodyPr>
          <a:lstStyle/>
          <a:p>
            <a:r>
              <a:rPr lang="en-US" sz="3600" b="1" dirty="0">
                <a:solidFill>
                  <a:srgbClr val="FFFF00"/>
                </a:solidFill>
              </a:rPr>
              <a:t>Esthetic Consideration</a:t>
            </a:r>
            <a:endParaRPr lang="en-US" sz="3600" dirty="0">
              <a:solidFill>
                <a:srgbClr val="FFFF00"/>
              </a:solidFill>
            </a:endParaRPr>
          </a:p>
        </p:txBody>
      </p:sp>
      <p:pic>
        <p:nvPicPr>
          <p:cNvPr id="5123" name="Picture 3" descr="C:\Users\shree\Desktop\download.jpg"/>
          <p:cNvPicPr>
            <a:picLocks noChangeAspect="1" noChangeArrowheads="1"/>
          </p:cNvPicPr>
          <p:nvPr/>
        </p:nvPicPr>
        <p:blipFill>
          <a:blip r:embed="rId5"/>
          <a:srcRect/>
          <a:stretch>
            <a:fillRect/>
          </a:stretch>
        </p:blipFill>
        <p:spPr bwMode="auto">
          <a:xfrm>
            <a:off x="533400" y="3371850"/>
            <a:ext cx="3934097" cy="2647950"/>
          </a:xfrm>
          <a:prstGeom prst="rect">
            <a:avLst/>
          </a:prstGeom>
          <a:noFill/>
        </p:spPr>
      </p:pic>
      <p:pic>
        <p:nvPicPr>
          <p:cNvPr id="5124" name="Picture 4" descr="C:\Users\shree\Desktop\fig-1.jpg"/>
          <p:cNvPicPr>
            <a:picLocks noChangeAspect="1" noChangeArrowheads="1"/>
          </p:cNvPicPr>
          <p:nvPr/>
        </p:nvPicPr>
        <p:blipFill>
          <a:blip r:embed="rId6"/>
          <a:srcRect/>
          <a:stretch>
            <a:fillRect/>
          </a:stretch>
        </p:blipFill>
        <p:spPr bwMode="auto">
          <a:xfrm>
            <a:off x="4724400" y="3505200"/>
            <a:ext cx="4191000" cy="2514600"/>
          </a:xfrm>
          <a:prstGeom prst="rect">
            <a:avLst/>
          </a:prstGeom>
          <a:noFill/>
        </p:spPr>
      </p:pic>
      <p:pic>
        <p:nvPicPr>
          <p:cNvPr id="2" name="Audio 1">
            <a:hlinkClick r:id="" action="ppaction://media"/>
            <a:extLst>
              <a:ext uri="{FF2B5EF4-FFF2-40B4-BE49-F238E27FC236}">
                <a16:creationId xmlns:a16="http://schemas.microsoft.com/office/drawing/2014/main" id="{87783430-D6D5-4CE5-8DA6-F83CB4FB57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63"/>
    </mc:Choice>
    <mc:Fallback>
      <p:transition spd="slow" advTm="7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4" name="Oval 3"/>
          <p:cNvSpPr>
            <a:spLocks noChangeArrowheads="1"/>
          </p:cNvSpPr>
          <p:nvPr/>
        </p:nvSpPr>
        <p:spPr bwMode="auto">
          <a:xfrm>
            <a:off x="860612" y="910697"/>
            <a:ext cx="4530538" cy="3642253"/>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35" name="Oval 4"/>
          <p:cNvSpPr>
            <a:spLocks noChangeArrowheads="1"/>
          </p:cNvSpPr>
          <p:nvPr/>
        </p:nvSpPr>
        <p:spPr bwMode="auto">
          <a:xfrm>
            <a:off x="4114800" y="1057728"/>
            <a:ext cx="3810000" cy="350520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36" name="Oval 5"/>
          <p:cNvSpPr>
            <a:spLocks noChangeArrowheads="1"/>
          </p:cNvSpPr>
          <p:nvPr/>
        </p:nvSpPr>
        <p:spPr bwMode="auto">
          <a:xfrm>
            <a:off x="2686050" y="3390900"/>
            <a:ext cx="4114800" cy="335280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37" name="Text Box 7"/>
          <p:cNvSpPr txBox="1">
            <a:spLocks noChangeArrowheads="1"/>
          </p:cNvSpPr>
          <p:nvPr/>
        </p:nvSpPr>
        <p:spPr bwMode="auto">
          <a:xfrm>
            <a:off x="1149492" y="1061129"/>
            <a:ext cx="2836442"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fontAlgn="base">
              <a:lnSpc>
                <a:spcPct val="55000"/>
              </a:lnSpc>
              <a:spcBef>
                <a:spcPct val="50000"/>
              </a:spcBef>
              <a:spcAft>
                <a:spcPct val="0"/>
              </a:spcAft>
            </a:pPr>
            <a:endParaRPr lang="en-US" sz="1600" dirty="0">
              <a:solidFill>
                <a:prstClr val="black"/>
              </a:solidFill>
              <a:latin typeface="Times New Roman" panose="02020603050405020304" pitchFamily="18" charset="0"/>
            </a:endParaRPr>
          </a:p>
          <a:p>
            <a:pPr algn="ctr" defTabSz="914400" fontAlgn="base">
              <a:lnSpc>
                <a:spcPct val="55000"/>
              </a:lnSpc>
              <a:spcBef>
                <a:spcPct val="50000"/>
              </a:spcBef>
              <a:spcAft>
                <a:spcPct val="0"/>
              </a:spcAft>
            </a:pPr>
            <a:r>
              <a:rPr lang="en-US" sz="1600" dirty="0">
                <a:solidFill>
                  <a:srgbClr val="C00000"/>
                </a:solidFill>
                <a:latin typeface="Times New Roman" panose="02020603050405020304" pitchFamily="18" charset="0"/>
              </a:rPr>
              <a:t>BIOLOGIC</a:t>
            </a:r>
            <a:r>
              <a:rPr lang="en-US" sz="1400" dirty="0">
                <a:solidFill>
                  <a:srgbClr val="C00000"/>
                </a:solidFill>
                <a:latin typeface="Times New Roman" panose="02020603050405020304" pitchFamily="18" charset="0"/>
              </a:rPr>
              <a:t> </a:t>
            </a:r>
          </a:p>
          <a:p>
            <a:pPr algn="ctr" defTabSz="914400" fontAlgn="base">
              <a:lnSpc>
                <a:spcPct val="55000"/>
              </a:lnSpc>
              <a:spcBef>
                <a:spcPct val="50000"/>
              </a:spcBef>
              <a:spcAft>
                <a:spcPct val="0"/>
              </a:spcAft>
            </a:pPr>
            <a:endParaRPr lang="en-US" sz="1400" dirty="0">
              <a:solidFill>
                <a:srgbClr val="CEB966"/>
              </a:solidFill>
              <a:latin typeface="Times New Roman" panose="02020603050405020304" pitchFamily="18" charset="0"/>
            </a:endParaRPr>
          </a:p>
          <a:p>
            <a:pPr defTabSz="914400" fontAlgn="base">
              <a:spcBef>
                <a:spcPct val="50000"/>
              </a:spcBef>
              <a:spcAft>
                <a:spcPct val="0"/>
              </a:spcAft>
            </a:pPr>
            <a:r>
              <a:rPr lang="en-US" sz="1600" dirty="0">
                <a:solidFill>
                  <a:prstClr val="black"/>
                </a:solidFill>
                <a:latin typeface="Times New Roman" panose="02020603050405020304" pitchFamily="18" charset="0"/>
              </a:rPr>
              <a:t>Conservation of tooth structure </a:t>
            </a:r>
          </a:p>
          <a:p>
            <a:pPr defTabSz="914400" fontAlgn="base">
              <a:spcBef>
                <a:spcPct val="50000"/>
              </a:spcBef>
              <a:spcAft>
                <a:spcPct val="0"/>
              </a:spcAft>
            </a:pPr>
            <a:r>
              <a:rPr lang="en-US" sz="1600" dirty="0">
                <a:solidFill>
                  <a:prstClr val="black"/>
                </a:solidFill>
                <a:latin typeface="Times New Roman" panose="02020603050405020304" pitchFamily="18" charset="0"/>
              </a:rPr>
              <a:t>Avoidance of over contouring </a:t>
            </a:r>
          </a:p>
          <a:p>
            <a:pPr defTabSz="914400" fontAlgn="base">
              <a:spcBef>
                <a:spcPct val="50000"/>
              </a:spcBef>
              <a:spcAft>
                <a:spcPct val="0"/>
              </a:spcAft>
            </a:pPr>
            <a:r>
              <a:rPr lang="en-US" sz="1600" dirty="0">
                <a:solidFill>
                  <a:prstClr val="black"/>
                </a:solidFill>
                <a:latin typeface="Times New Roman" panose="02020603050405020304" pitchFamily="18" charset="0"/>
              </a:rPr>
              <a:t>Supra gingival margins </a:t>
            </a:r>
          </a:p>
          <a:p>
            <a:pPr defTabSz="914400" fontAlgn="base">
              <a:spcBef>
                <a:spcPct val="50000"/>
              </a:spcBef>
              <a:spcAft>
                <a:spcPct val="0"/>
              </a:spcAft>
            </a:pPr>
            <a:r>
              <a:rPr lang="en-US" sz="1600" dirty="0">
                <a:solidFill>
                  <a:prstClr val="black"/>
                </a:solidFill>
                <a:latin typeface="Times New Roman" panose="02020603050405020304" pitchFamily="18" charset="0"/>
              </a:rPr>
              <a:t>Harmonious occlusion </a:t>
            </a:r>
          </a:p>
          <a:p>
            <a:pPr defTabSz="914400" fontAlgn="base">
              <a:spcBef>
                <a:spcPct val="50000"/>
              </a:spcBef>
              <a:spcAft>
                <a:spcPct val="0"/>
              </a:spcAft>
            </a:pPr>
            <a:r>
              <a:rPr lang="en-US" sz="1600" dirty="0">
                <a:solidFill>
                  <a:prstClr val="black"/>
                </a:solidFill>
                <a:latin typeface="Times New Roman" panose="02020603050405020304" pitchFamily="18" charset="0"/>
              </a:rPr>
              <a:t>Protection against tooth fracture    </a:t>
            </a:r>
          </a:p>
          <a:p>
            <a:pPr defTabSz="914400" fontAlgn="base">
              <a:lnSpc>
                <a:spcPct val="55000"/>
              </a:lnSpc>
              <a:spcBef>
                <a:spcPct val="50000"/>
              </a:spcBef>
              <a:spcAft>
                <a:spcPct val="0"/>
              </a:spcAft>
            </a:pPr>
            <a:endParaRPr lang="en-US" sz="1400" dirty="0">
              <a:solidFill>
                <a:prstClr val="black"/>
              </a:solidFill>
              <a:latin typeface="Times New Roman" panose="02020603050405020304" pitchFamily="18" charset="0"/>
            </a:endParaRPr>
          </a:p>
        </p:txBody>
      </p:sp>
      <p:sp>
        <p:nvSpPr>
          <p:cNvPr id="38" name="Text Box 8"/>
          <p:cNvSpPr txBox="1">
            <a:spLocks noChangeArrowheads="1"/>
          </p:cNvSpPr>
          <p:nvPr/>
        </p:nvSpPr>
        <p:spPr bwMode="auto">
          <a:xfrm>
            <a:off x="5772150" y="1524000"/>
            <a:ext cx="2038350" cy="17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fontAlgn="base">
              <a:lnSpc>
                <a:spcPct val="55000"/>
              </a:lnSpc>
              <a:spcBef>
                <a:spcPct val="50000"/>
              </a:spcBef>
              <a:spcAft>
                <a:spcPct val="0"/>
              </a:spcAft>
            </a:pPr>
            <a:endParaRPr lang="en-US" sz="1400" dirty="0">
              <a:solidFill>
                <a:srgbClr val="C00000"/>
              </a:solidFill>
              <a:latin typeface="Times New Roman" panose="02020603050405020304" pitchFamily="18" charset="0"/>
            </a:endParaRPr>
          </a:p>
          <a:p>
            <a:pPr algn="just" defTabSz="914400" fontAlgn="base">
              <a:lnSpc>
                <a:spcPct val="55000"/>
              </a:lnSpc>
              <a:spcBef>
                <a:spcPct val="50000"/>
              </a:spcBef>
              <a:spcAft>
                <a:spcPct val="0"/>
              </a:spcAft>
            </a:pPr>
            <a:r>
              <a:rPr lang="en-US" sz="1600" dirty="0">
                <a:solidFill>
                  <a:srgbClr val="C00000"/>
                </a:solidFill>
                <a:latin typeface="Times New Roman" panose="02020603050405020304" pitchFamily="18" charset="0"/>
              </a:rPr>
              <a:t>MECHANICAL</a:t>
            </a:r>
          </a:p>
          <a:p>
            <a:pPr defTabSz="914400" fontAlgn="base">
              <a:lnSpc>
                <a:spcPct val="55000"/>
              </a:lnSpc>
              <a:spcBef>
                <a:spcPct val="50000"/>
              </a:spcBef>
              <a:spcAft>
                <a:spcPct val="0"/>
              </a:spcAft>
            </a:pPr>
            <a:endParaRPr lang="en-US" sz="1400" dirty="0">
              <a:solidFill>
                <a:prstClr val="black"/>
              </a:solidFill>
              <a:latin typeface="Times New Roman" panose="02020603050405020304" pitchFamily="18" charset="0"/>
            </a:endParaRPr>
          </a:p>
          <a:p>
            <a:pPr defTabSz="914400" fontAlgn="base">
              <a:lnSpc>
                <a:spcPct val="55000"/>
              </a:lnSpc>
              <a:spcBef>
                <a:spcPct val="50000"/>
              </a:spcBef>
              <a:spcAft>
                <a:spcPct val="0"/>
              </a:spcAft>
            </a:pPr>
            <a:r>
              <a:rPr lang="en-US" dirty="0">
                <a:solidFill>
                  <a:prstClr val="black"/>
                </a:solidFill>
                <a:latin typeface="Times New Roman" panose="02020603050405020304" pitchFamily="18" charset="0"/>
              </a:rPr>
              <a:t>Retention form </a:t>
            </a:r>
          </a:p>
          <a:p>
            <a:pPr defTabSz="914400" fontAlgn="base">
              <a:lnSpc>
                <a:spcPct val="55000"/>
              </a:lnSpc>
              <a:spcBef>
                <a:spcPct val="50000"/>
              </a:spcBef>
              <a:spcAft>
                <a:spcPct val="0"/>
              </a:spcAft>
            </a:pPr>
            <a:r>
              <a:rPr lang="en-US" dirty="0">
                <a:solidFill>
                  <a:prstClr val="black"/>
                </a:solidFill>
                <a:latin typeface="Times New Roman" panose="02020603050405020304" pitchFamily="18" charset="0"/>
              </a:rPr>
              <a:t>Resistance form </a:t>
            </a:r>
          </a:p>
          <a:p>
            <a:pPr defTabSz="914400" fontAlgn="base">
              <a:lnSpc>
                <a:spcPct val="55000"/>
              </a:lnSpc>
              <a:spcBef>
                <a:spcPct val="50000"/>
              </a:spcBef>
              <a:spcAft>
                <a:spcPct val="0"/>
              </a:spcAft>
            </a:pPr>
            <a:r>
              <a:rPr lang="en-US" dirty="0">
                <a:solidFill>
                  <a:prstClr val="black"/>
                </a:solidFill>
                <a:latin typeface="Times New Roman" panose="02020603050405020304" pitchFamily="18" charset="0"/>
              </a:rPr>
              <a:t>Deformation  </a:t>
            </a:r>
          </a:p>
          <a:p>
            <a:pPr defTabSz="914400" fontAlgn="base">
              <a:lnSpc>
                <a:spcPct val="55000"/>
              </a:lnSpc>
              <a:spcBef>
                <a:spcPct val="50000"/>
              </a:spcBef>
              <a:spcAft>
                <a:spcPct val="0"/>
              </a:spcAft>
            </a:pPr>
            <a:endParaRPr lang="en-US" sz="1400" dirty="0">
              <a:solidFill>
                <a:prstClr val="black"/>
              </a:solidFill>
              <a:latin typeface="Times New Roman" panose="02020603050405020304" pitchFamily="18" charset="0"/>
            </a:endParaRPr>
          </a:p>
        </p:txBody>
      </p:sp>
      <p:sp>
        <p:nvSpPr>
          <p:cNvPr id="39" name="Text Box 9"/>
          <p:cNvSpPr txBox="1">
            <a:spLocks noChangeArrowheads="1"/>
          </p:cNvSpPr>
          <p:nvPr/>
        </p:nvSpPr>
        <p:spPr bwMode="auto">
          <a:xfrm>
            <a:off x="3426292" y="4006900"/>
            <a:ext cx="301214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50000"/>
              </a:spcBef>
              <a:spcAft>
                <a:spcPct val="0"/>
              </a:spcAft>
            </a:pPr>
            <a:endParaRPr lang="en-US" sz="1400" dirty="0">
              <a:solidFill>
                <a:prstClr val="black"/>
              </a:solidFill>
              <a:latin typeface="Times New Roman" panose="02020603050405020304" pitchFamily="18" charset="0"/>
            </a:endParaRPr>
          </a:p>
          <a:p>
            <a:pPr algn="ctr" defTabSz="914400" fontAlgn="base">
              <a:spcBef>
                <a:spcPct val="50000"/>
              </a:spcBef>
              <a:spcAft>
                <a:spcPct val="0"/>
              </a:spcAft>
            </a:pPr>
            <a:r>
              <a:rPr lang="en-US" sz="1600" dirty="0">
                <a:solidFill>
                  <a:srgbClr val="C00000"/>
                </a:solidFill>
                <a:latin typeface="Times New Roman" panose="02020603050405020304" pitchFamily="18" charset="0"/>
              </a:rPr>
              <a:t>ESTHETIC</a:t>
            </a:r>
            <a:r>
              <a:rPr lang="en-US" sz="1400" dirty="0">
                <a:solidFill>
                  <a:prstClr val="black"/>
                </a:solidFill>
                <a:latin typeface="Times New Roman" panose="02020603050405020304" pitchFamily="18" charset="0"/>
              </a:rPr>
              <a:t> </a:t>
            </a:r>
          </a:p>
          <a:p>
            <a:pPr algn="ctr" defTabSz="914400" fontAlgn="base">
              <a:spcBef>
                <a:spcPct val="50000"/>
              </a:spcBef>
              <a:spcAft>
                <a:spcPct val="0"/>
              </a:spcAft>
            </a:pPr>
            <a:endParaRPr lang="en-US" sz="1400" dirty="0">
              <a:solidFill>
                <a:prstClr val="black"/>
              </a:solidFill>
              <a:latin typeface="Times New Roman" panose="02020603050405020304" pitchFamily="18" charset="0"/>
            </a:endParaRPr>
          </a:p>
          <a:p>
            <a:pPr defTabSz="914400" fontAlgn="base">
              <a:spcBef>
                <a:spcPct val="50000"/>
              </a:spcBef>
              <a:spcAft>
                <a:spcPct val="0"/>
              </a:spcAft>
            </a:pPr>
            <a:r>
              <a:rPr lang="en-US" sz="1600" dirty="0">
                <a:solidFill>
                  <a:prstClr val="black"/>
                </a:solidFill>
                <a:latin typeface="Times New Roman" panose="02020603050405020304" pitchFamily="18" charset="0"/>
              </a:rPr>
              <a:t>Minimum display of metal </a:t>
            </a:r>
          </a:p>
          <a:p>
            <a:pPr defTabSz="914400" fontAlgn="base">
              <a:spcBef>
                <a:spcPct val="50000"/>
              </a:spcBef>
              <a:spcAft>
                <a:spcPct val="0"/>
              </a:spcAft>
            </a:pPr>
            <a:r>
              <a:rPr lang="en-US" sz="1600" dirty="0">
                <a:solidFill>
                  <a:prstClr val="black"/>
                </a:solidFill>
                <a:latin typeface="Times New Roman" panose="02020603050405020304" pitchFamily="18" charset="0"/>
              </a:rPr>
              <a:t>Maximum thickness of porcelain </a:t>
            </a:r>
          </a:p>
          <a:p>
            <a:pPr defTabSz="914400" fontAlgn="base">
              <a:spcBef>
                <a:spcPct val="50000"/>
              </a:spcBef>
              <a:spcAft>
                <a:spcPct val="0"/>
              </a:spcAft>
            </a:pPr>
            <a:r>
              <a:rPr lang="en-US" sz="1600" dirty="0">
                <a:solidFill>
                  <a:prstClr val="black"/>
                </a:solidFill>
                <a:latin typeface="Times New Roman" panose="02020603050405020304" pitchFamily="18" charset="0"/>
              </a:rPr>
              <a:t>Porcelain </a:t>
            </a:r>
            <a:r>
              <a:rPr lang="en-US" sz="1600" dirty="0" err="1">
                <a:solidFill>
                  <a:prstClr val="black"/>
                </a:solidFill>
                <a:latin typeface="Times New Roman" panose="02020603050405020304" pitchFamily="18" charset="0"/>
              </a:rPr>
              <a:t>occlusal</a:t>
            </a:r>
            <a:r>
              <a:rPr lang="en-US" sz="1600" dirty="0">
                <a:solidFill>
                  <a:prstClr val="black"/>
                </a:solidFill>
                <a:latin typeface="Times New Roman" panose="02020603050405020304" pitchFamily="18" charset="0"/>
              </a:rPr>
              <a:t> surfaces </a:t>
            </a:r>
          </a:p>
          <a:p>
            <a:pPr defTabSz="914400" fontAlgn="base">
              <a:spcBef>
                <a:spcPct val="50000"/>
              </a:spcBef>
              <a:spcAft>
                <a:spcPct val="0"/>
              </a:spcAft>
            </a:pPr>
            <a:r>
              <a:rPr lang="en-US" sz="1600" dirty="0" err="1">
                <a:solidFill>
                  <a:prstClr val="black"/>
                </a:solidFill>
                <a:latin typeface="Times New Roman" panose="02020603050405020304" pitchFamily="18" charset="0"/>
              </a:rPr>
              <a:t>Subgingival</a:t>
            </a:r>
            <a:r>
              <a:rPr lang="en-US" sz="1600" dirty="0">
                <a:solidFill>
                  <a:prstClr val="black"/>
                </a:solidFill>
                <a:latin typeface="Times New Roman" panose="02020603050405020304" pitchFamily="18" charset="0"/>
              </a:rPr>
              <a:t>  margins </a:t>
            </a:r>
          </a:p>
          <a:p>
            <a:pPr defTabSz="914400" fontAlgn="base">
              <a:spcBef>
                <a:spcPct val="50000"/>
              </a:spcBef>
              <a:spcAft>
                <a:spcPct val="0"/>
              </a:spcAft>
            </a:pPr>
            <a:endParaRPr lang="en-US" sz="1400" dirty="0">
              <a:solidFill>
                <a:prstClr val="black"/>
              </a:solidFill>
              <a:latin typeface="Times New Roman" panose="02020603050405020304" pitchFamily="18" charset="0"/>
            </a:endParaRPr>
          </a:p>
        </p:txBody>
      </p:sp>
      <p:sp>
        <p:nvSpPr>
          <p:cNvPr id="40" name="Text Box 11"/>
          <p:cNvSpPr txBox="1">
            <a:spLocks noChangeArrowheads="1"/>
          </p:cNvSpPr>
          <p:nvPr/>
        </p:nvSpPr>
        <p:spPr bwMode="auto">
          <a:xfrm>
            <a:off x="541338" y="190500"/>
            <a:ext cx="8153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fontAlgn="base">
              <a:lnSpc>
                <a:spcPct val="60000"/>
              </a:lnSpc>
              <a:spcBef>
                <a:spcPct val="50000"/>
              </a:spcBef>
              <a:spcAft>
                <a:spcPct val="0"/>
              </a:spcAft>
            </a:pPr>
            <a:r>
              <a:rPr lang="en-US" sz="2400" b="1" dirty="0">
                <a:solidFill>
                  <a:schemeClr val="accent1">
                    <a:lumMod val="75000"/>
                  </a:schemeClr>
                </a:solidFill>
                <a:latin typeface="Times New Roman" panose="02020603050405020304" pitchFamily="18" charset="0"/>
              </a:rPr>
              <a:t>PRINCIPLES OF TOOTH PREPARATION</a:t>
            </a:r>
          </a:p>
          <a:p>
            <a:pPr algn="ctr" defTabSz="914400" fontAlgn="base">
              <a:lnSpc>
                <a:spcPct val="60000"/>
              </a:lnSpc>
              <a:spcBef>
                <a:spcPct val="50000"/>
              </a:spcBef>
              <a:spcAft>
                <a:spcPct val="0"/>
              </a:spcAft>
            </a:pPr>
            <a:r>
              <a:rPr lang="en-US" sz="2400" b="1" dirty="0">
                <a:solidFill>
                  <a:schemeClr val="accent1">
                    <a:lumMod val="75000"/>
                  </a:schemeClr>
                </a:solidFill>
                <a:latin typeface="Times New Roman" panose="02020603050405020304" pitchFamily="18" charset="0"/>
              </a:rPr>
              <a:t>(According to </a:t>
            </a:r>
            <a:r>
              <a:rPr lang="en-US" sz="2400" b="1" dirty="0" err="1">
                <a:solidFill>
                  <a:schemeClr val="accent1">
                    <a:lumMod val="75000"/>
                  </a:schemeClr>
                </a:solidFill>
                <a:latin typeface="Times New Roman" panose="02020603050405020304" pitchFamily="18" charset="0"/>
              </a:rPr>
              <a:t>Rosenstiel</a:t>
            </a:r>
            <a:r>
              <a:rPr lang="en-US" sz="2400" b="1" dirty="0">
                <a:solidFill>
                  <a:schemeClr val="accent1">
                    <a:lumMod val="75000"/>
                  </a:schemeClr>
                </a:solidFill>
                <a:latin typeface="Times New Roman" panose="02020603050405020304" pitchFamily="18" charset="0"/>
              </a:rPr>
              <a:t>) </a:t>
            </a:r>
          </a:p>
        </p:txBody>
      </p:sp>
      <p:sp>
        <p:nvSpPr>
          <p:cNvPr id="41" name="Line 14"/>
          <p:cNvSpPr>
            <a:spLocks noChangeShapeType="1"/>
          </p:cNvSpPr>
          <p:nvPr/>
        </p:nvSpPr>
        <p:spPr bwMode="auto">
          <a:xfrm flipV="1">
            <a:off x="4343400" y="3429000"/>
            <a:ext cx="152400" cy="1524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2" name="Line 15"/>
          <p:cNvSpPr>
            <a:spLocks noChangeShapeType="1"/>
          </p:cNvSpPr>
          <p:nvPr/>
        </p:nvSpPr>
        <p:spPr bwMode="auto">
          <a:xfrm flipV="1">
            <a:off x="4419600" y="3429000"/>
            <a:ext cx="152400" cy="2286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3" name="Line 16"/>
          <p:cNvSpPr>
            <a:spLocks noChangeShapeType="1"/>
          </p:cNvSpPr>
          <p:nvPr/>
        </p:nvSpPr>
        <p:spPr bwMode="auto">
          <a:xfrm flipV="1">
            <a:off x="4495800" y="3429000"/>
            <a:ext cx="228600" cy="3048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4" name="Line 17"/>
          <p:cNvSpPr>
            <a:spLocks noChangeShapeType="1"/>
          </p:cNvSpPr>
          <p:nvPr/>
        </p:nvSpPr>
        <p:spPr bwMode="auto">
          <a:xfrm flipV="1">
            <a:off x="4572000" y="3429000"/>
            <a:ext cx="304800" cy="4572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5" name="Line 18"/>
          <p:cNvSpPr>
            <a:spLocks noChangeShapeType="1"/>
          </p:cNvSpPr>
          <p:nvPr/>
        </p:nvSpPr>
        <p:spPr bwMode="auto">
          <a:xfrm flipV="1">
            <a:off x="4648200" y="3429000"/>
            <a:ext cx="381000" cy="5334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6" name="Line 19"/>
          <p:cNvSpPr>
            <a:spLocks noChangeShapeType="1"/>
          </p:cNvSpPr>
          <p:nvPr/>
        </p:nvSpPr>
        <p:spPr bwMode="auto">
          <a:xfrm flipV="1">
            <a:off x="4703763" y="3429000"/>
            <a:ext cx="457200" cy="6096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7" name="Line 20"/>
          <p:cNvSpPr>
            <a:spLocks noChangeShapeType="1"/>
          </p:cNvSpPr>
          <p:nvPr/>
        </p:nvSpPr>
        <p:spPr bwMode="auto">
          <a:xfrm>
            <a:off x="5029200" y="3429000"/>
            <a:ext cx="152400" cy="1524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8" name="Line 21"/>
          <p:cNvSpPr>
            <a:spLocks noChangeShapeType="1"/>
          </p:cNvSpPr>
          <p:nvPr/>
        </p:nvSpPr>
        <p:spPr bwMode="auto">
          <a:xfrm>
            <a:off x="4841875" y="3367088"/>
            <a:ext cx="304800" cy="3048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9" name="Line 22"/>
          <p:cNvSpPr>
            <a:spLocks noChangeShapeType="1"/>
          </p:cNvSpPr>
          <p:nvPr/>
        </p:nvSpPr>
        <p:spPr bwMode="auto">
          <a:xfrm>
            <a:off x="4724400" y="3408363"/>
            <a:ext cx="381000" cy="3048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0" name="Line 23"/>
          <p:cNvSpPr>
            <a:spLocks noChangeShapeType="1"/>
          </p:cNvSpPr>
          <p:nvPr/>
        </p:nvSpPr>
        <p:spPr bwMode="auto">
          <a:xfrm>
            <a:off x="4572000" y="3429000"/>
            <a:ext cx="457200" cy="381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1" name="Line 24"/>
          <p:cNvSpPr>
            <a:spLocks noChangeShapeType="1"/>
          </p:cNvSpPr>
          <p:nvPr/>
        </p:nvSpPr>
        <p:spPr bwMode="auto">
          <a:xfrm>
            <a:off x="4343400" y="3429000"/>
            <a:ext cx="609600" cy="4572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2" name="Line 25"/>
          <p:cNvSpPr>
            <a:spLocks noChangeShapeType="1"/>
          </p:cNvSpPr>
          <p:nvPr/>
        </p:nvSpPr>
        <p:spPr bwMode="auto">
          <a:xfrm>
            <a:off x="4343400" y="3581400"/>
            <a:ext cx="533400" cy="381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grpSp>
        <p:nvGrpSpPr>
          <p:cNvPr id="53" name="Group 36"/>
          <p:cNvGrpSpPr>
            <a:grpSpLocks/>
          </p:cNvGrpSpPr>
          <p:nvPr/>
        </p:nvGrpSpPr>
        <p:grpSpPr bwMode="auto">
          <a:xfrm>
            <a:off x="6934200" y="6096000"/>
            <a:ext cx="2189163" cy="381000"/>
            <a:chOff x="4368" y="3840"/>
            <a:chExt cx="1379" cy="240"/>
          </a:xfrm>
        </p:grpSpPr>
        <p:sp>
          <p:nvSpPr>
            <p:cNvPr id="54" name="Text Box 12"/>
            <p:cNvSpPr txBox="1">
              <a:spLocks noChangeArrowheads="1"/>
            </p:cNvSpPr>
            <p:nvPr/>
          </p:nvSpPr>
          <p:spPr bwMode="auto">
            <a:xfrm>
              <a:off x="4643" y="3888"/>
              <a:ext cx="11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rPr>
                <a:t>Optimal restoration </a:t>
              </a:r>
            </a:p>
          </p:txBody>
        </p:sp>
        <p:sp>
          <p:nvSpPr>
            <p:cNvPr id="55" name="Rectangle 26"/>
            <p:cNvSpPr>
              <a:spLocks noChangeArrowheads="1"/>
            </p:cNvSpPr>
            <p:nvPr/>
          </p:nvSpPr>
          <p:spPr bwMode="auto">
            <a:xfrm>
              <a:off x="4368" y="3840"/>
              <a:ext cx="240" cy="240"/>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6" name="Line 28"/>
            <p:cNvSpPr>
              <a:spLocks noChangeShapeType="1"/>
            </p:cNvSpPr>
            <p:nvPr/>
          </p:nvSpPr>
          <p:spPr bwMode="auto">
            <a:xfrm flipV="1">
              <a:off x="4368" y="3840"/>
              <a:ext cx="96" cy="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7" name="Line 29"/>
            <p:cNvSpPr>
              <a:spLocks noChangeShapeType="1"/>
            </p:cNvSpPr>
            <p:nvPr/>
          </p:nvSpPr>
          <p:spPr bwMode="auto">
            <a:xfrm flipV="1">
              <a:off x="4377" y="3862"/>
              <a:ext cx="144" cy="14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8" name="Line 30"/>
            <p:cNvSpPr>
              <a:spLocks noChangeShapeType="1"/>
            </p:cNvSpPr>
            <p:nvPr/>
          </p:nvSpPr>
          <p:spPr bwMode="auto">
            <a:xfrm flipV="1">
              <a:off x="4403" y="3862"/>
              <a:ext cx="192" cy="19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9" name="Line 31"/>
            <p:cNvSpPr>
              <a:spLocks noChangeShapeType="1"/>
            </p:cNvSpPr>
            <p:nvPr/>
          </p:nvSpPr>
          <p:spPr bwMode="auto">
            <a:xfrm flipV="1">
              <a:off x="4486" y="3923"/>
              <a:ext cx="96" cy="14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60" name="Line 32"/>
            <p:cNvSpPr>
              <a:spLocks noChangeShapeType="1"/>
            </p:cNvSpPr>
            <p:nvPr/>
          </p:nvSpPr>
          <p:spPr bwMode="auto">
            <a:xfrm>
              <a:off x="4512" y="3888"/>
              <a:ext cx="48" cy="4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61" name="Line 33"/>
            <p:cNvSpPr>
              <a:spLocks noChangeShapeType="1"/>
            </p:cNvSpPr>
            <p:nvPr/>
          </p:nvSpPr>
          <p:spPr bwMode="auto">
            <a:xfrm>
              <a:off x="4416" y="3840"/>
              <a:ext cx="192" cy="24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62" name="Line 34"/>
            <p:cNvSpPr>
              <a:spLocks noChangeShapeType="1"/>
            </p:cNvSpPr>
            <p:nvPr/>
          </p:nvSpPr>
          <p:spPr bwMode="auto">
            <a:xfrm>
              <a:off x="4390" y="3888"/>
              <a:ext cx="144" cy="19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63" name="Line 35"/>
            <p:cNvSpPr>
              <a:spLocks noChangeShapeType="1"/>
            </p:cNvSpPr>
            <p:nvPr/>
          </p:nvSpPr>
          <p:spPr bwMode="auto">
            <a:xfrm>
              <a:off x="4377" y="3984"/>
              <a:ext cx="96" cy="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grpSp>
      <p:pic>
        <p:nvPicPr>
          <p:cNvPr id="2" name="Audio 1">
            <a:hlinkClick r:id="" action="ppaction://media"/>
            <a:extLst>
              <a:ext uri="{FF2B5EF4-FFF2-40B4-BE49-F238E27FC236}">
                <a16:creationId xmlns:a16="http://schemas.microsoft.com/office/drawing/2014/main" id="{BB809AA4-E357-4D84-910D-8E849B9FFF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3478300"/>
      </p:ext>
    </p:extLst>
  </p:cSld>
  <p:clrMapOvr>
    <a:masterClrMapping/>
  </p:clrMapOvr>
  <mc:AlternateContent xmlns:mc="http://schemas.openxmlformats.org/markup-compatibility/2006">
    <mc:Choice xmlns:p14="http://schemas.microsoft.com/office/powerpoint/2010/main" Requires="p14">
      <p:transition spd="slow" p14:dur="2000" advTm="45975"/>
    </mc:Choice>
    <mc:Fallback>
      <p:transition spd="slow" advTm="4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ree\Desktop\BRUXZIR-HEADER-IMAGE.jpg"/>
          <p:cNvPicPr>
            <a:picLocks noChangeAspect="1" noChangeArrowheads="1"/>
          </p:cNvPicPr>
          <p:nvPr/>
        </p:nvPicPr>
        <p:blipFill>
          <a:blip r:embed="rId4">
            <a:lum bright="72000" contrast="-71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8229600" cy="868362"/>
          </a:xfrm>
        </p:spPr>
        <p:txBody>
          <a:bodyPr>
            <a:normAutofit/>
          </a:bodyPr>
          <a:lstStyle/>
          <a:p>
            <a:r>
              <a:rPr lang="en-US" sz="3600" b="1" dirty="0"/>
              <a:t>Facial tooth reduction</a:t>
            </a:r>
          </a:p>
        </p:txBody>
      </p:sp>
      <p:sp>
        <p:nvSpPr>
          <p:cNvPr id="3" name="Content Placeholder 2"/>
          <p:cNvSpPr>
            <a:spLocks noGrp="1"/>
          </p:cNvSpPr>
          <p:nvPr>
            <p:ph idx="1"/>
          </p:nvPr>
        </p:nvSpPr>
        <p:spPr>
          <a:xfrm>
            <a:off x="381000" y="1219200"/>
            <a:ext cx="8458200" cy="5334000"/>
          </a:xfrm>
        </p:spPr>
        <p:txBody>
          <a:bodyPr>
            <a:normAutofit/>
          </a:bodyPr>
          <a:lstStyle/>
          <a:p>
            <a:pPr algn="just"/>
            <a:r>
              <a:rPr lang="en-US" sz="2800" dirty="0"/>
              <a:t>If there is to be sufficient bulk of porcelain for appearance and metal for strength, adequate reduction of the facial surface is essential.</a:t>
            </a:r>
          </a:p>
          <a:p>
            <a:pPr algn="just"/>
            <a:endParaRPr lang="en-US" sz="2800" dirty="0"/>
          </a:p>
          <a:p>
            <a:pPr algn="just"/>
            <a:r>
              <a:rPr lang="en-US" sz="2800" dirty="0"/>
              <a:t>The exact amount of reduction depends to some extent on the physical properties of the alloy used for the substructure, as well as on the manufacturer and the shade of the porcelain. </a:t>
            </a:r>
          </a:p>
        </p:txBody>
      </p:sp>
      <p:pic>
        <p:nvPicPr>
          <p:cNvPr id="6146" name="Picture 2" descr="C:\Users\shree\Desktop\OH-20080401-040-incisalandproxi-154565_MI0002.jpg"/>
          <p:cNvPicPr>
            <a:picLocks noChangeAspect="1" noChangeArrowheads="1"/>
          </p:cNvPicPr>
          <p:nvPr/>
        </p:nvPicPr>
        <p:blipFill>
          <a:blip r:embed="rId5"/>
          <a:srcRect/>
          <a:stretch>
            <a:fillRect/>
          </a:stretch>
        </p:blipFill>
        <p:spPr bwMode="auto">
          <a:xfrm>
            <a:off x="5105400" y="4509008"/>
            <a:ext cx="3657600" cy="2145792"/>
          </a:xfrm>
          <a:prstGeom prst="rect">
            <a:avLst/>
          </a:prstGeom>
          <a:noFill/>
        </p:spPr>
      </p:pic>
      <p:pic>
        <p:nvPicPr>
          <p:cNvPr id="5" name="Audio 4">
            <a:hlinkClick r:id="" action="ppaction://media"/>
            <a:extLst>
              <a:ext uri="{FF2B5EF4-FFF2-40B4-BE49-F238E27FC236}">
                <a16:creationId xmlns:a16="http://schemas.microsoft.com/office/drawing/2014/main" id="{906A0E93-A3D8-4945-AA66-2E5D29B7DE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469"/>
    </mc:Choice>
    <mc:Fallback>
      <p:transition spd="slow" advTm="1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ree\Desktop\BRUXZIR-HEADER-IMAGE.jpg"/>
          <p:cNvPicPr>
            <a:picLocks noChangeAspect="1" noChangeArrowheads="1"/>
          </p:cNvPicPr>
          <p:nvPr/>
        </p:nvPicPr>
        <p:blipFill>
          <a:blip r:embed="rId4">
            <a:lum bright="72000" contrast="-71000"/>
          </a:blip>
          <a:srcRect/>
          <a:stretch>
            <a:fillRect/>
          </a:stretch>
        </p:blipFill>
        <p:spPr bwMode="auto">
          <a:xfrm>
            <a:off x="0" y="-27384"/>
            <a:ext cx="9144000" cy="6858000"/>
          </a:xfrm>
          <a:prstGeom prst="rect">
            <a:avLst/>
          </a:prstGeom>
          <a:noFill/>
        </p:spPr>
      </p:pic>
      <p:sp>
        <p:nvSpPr>
          <p:cNvPr id="2" name="Title 1"/>
          <p:cNvSpPr>
            <a:spLocks noGrp="1"/>
          </p:cNvSpPr>
          <p:nvPr>
            <p:ph type="title"/>
          </p:nvPr>
        </p:nvSpPr>
        <p:spPr>
          <a:xfrm>
            <a:off x="457200" y="0"/>
            <a:ext cx="8229600" cy="685800"/>
          </a:xfrm>
        </p:spPr>
        <p:txBody>
          <a:bodyPr>
            <a:normAutofit/>
          </a:bodyPr>
          <a:lstStyle/>
          <a:p>
            <a:r>
              <a:rPr lang="en-US" sz="3200" b="1" dirty="0"/>
              <a:t>Incisal tooth reduction</a:t>
            </a:r>
          </a:p>
        </p:txBody>
      </p:sp>
      <p:sp>
        <p:nvSpPr>
          <p:cNvPr id="3" name="Content Placeholder 2"/>
          <p:cNvSpPr>
            <a:spLocks noGrp="1"/>
          </p:cNvSpPr>
          <p:nvPr>
            <p:ph idx="1"/>
          </p:nvPr>
        </p:nvSpPr>
        <p:spPr>
          <a:xfrm>
            <a:off x="381000" y="609600"/>
            <a:ext cx="8458200" cy="5334000"/>
          </a:xfrm>
        </p:spPr>
        <p:txBody>
          <a:bodyPr>
            <a:normAutofit/>
          </a:bodyPr>
          <a:lstStyle/>
          <a:p>
            <a:pPr algn="just"/>
            <a:r>
              <a:rPr lang="en-US" sz="2800" dirty="0"/>
              <a:t>The </a:t>
            </a:r>
            <a:r>
              <a:rPr lang="en-US" sz="2800" dirty="0" err="1"/>
              <a:t>incisal</a:t>
            </a:r>
            <a:r>
              <a:rPr lang="en-US" sz="2800" dirty="0"/>
              <a:t> edge of a metal ceramic restoration has no metal backing and can be made with a translucency similar to that of natural tooth structure.</a:t>
            </a:r>
          </a:p>
          <a:p>
            <a:pPr algn="just"/>
            <a:r>
              <a:rPr lang="en-US" sz="2800" dirty="0"/>
              <a:t>An ideal </a:t>
            </a:r>
            <a:r>
              <a:rPr lang="en-US" sz="2800" dirty="0" err="1"/>
              <a:t>incisal</a:t>
            </a:r>
            <a:r>
              <a:rPr lang="en-US" sz="2800" dirty="0"/>
              <a:t> reduction of 2mm is recommended for good esthetics.</a:t>
            </a:r>
          </a:p>
          <a:p>
            <a:pPr algn="just"/>
            <a:r>
              <a:rPr lang="en-US" sz="2800" dirty="0"/>
              <a:t>Excessive </a:t>
            </a:r>
            <a:r>
              <a:rPr lang="en-US" sz="2800" dirty="0" err="1"/>
              <a:t>incisal</a:t>
            </a:r>
            <a:r>
              <a:rPr lang="en-US" sz="2800" dirty="0"/>
              <a:t> reduction must be avoided because it reduces the resistance and retention form of the preparation.</a:t>
            </a:r>
          </a:p>
        </p:txBody>
      </p:sp>
      <p:pic>
        <p:nvPicPr>
          <p:cNvPr id="7170" name="Picture 2" descr="C:\Users\shree\Desktop\download.jpg"/>
          <p:cNvPicPr>
            <a:picLocks noChangeAspect="1" noChangeArrowheads="1"/>
          </p:cNvPicPr>
          <p:nvPr/>
        </p:nvPicPr>
        <p:blipFill>
          <a:blip r:embed="rId5"/>
          <a:srcRect/>
          <a:stretch>
            <a:fillRect/>
          </a:stretch>
        </p:blipFill>
        <p:spPr bwMode="auto">
          <a:xfrm>
            <a:off x="5057775" y="3962400"/>
            <a:ext cx="3705225" cy="2781769"/>
          </a:xfrm>
          <a:prstGeom prst="rect">
            <a:avLst/>
          </a:prstGeom>
          <a:noFill/>
        </p:spPr>
      </p:pic>
      <p:pic>
        <p:nvPicPr>
          <p:cNvPr id="5" name="Audio 4">
            <a:hlinkClick r:id="" action="ppaction://media"/>
            <a:extLst>
              <a:ext uri="{FF2B5EF4-FFF2-40B4-BE49-F238E27FC236}">
                <a16:creationId xmlns:a16="http://schemas.microsoft.com/office/drawing/2014/main" id="{6EF69DCD-42CE-4829-B26D-2B8556E53B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460"/>
    </mc:Choice>
    <mc:Fallback>
      <p:transition spd="slow" advTm="1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ree\Desktop\BRUXZIR-HEADER-IMAGE.jpg"/>
          <p:cNvPicPr>
            <a:picLocks noChangeAspect="1" noChangeArrowheads="1"/>
          </p:cNvPicPr>
          <p:nvPr/>
        </p:nvPicPr>
        <p:blipFill>
          <a:blip r:embed="rId4">
            <a:lum bright="72000" contrast="-71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0"/>
            <a:ext cx="8229600" cy="685800"/>
          </a:xfrm>
        </p:spPr>
        <p:txBody>
          <a:bodyPr>
            <a:normAutofit/>
          </a:bodyPr>
          <a:lstStyle/>
          <a:p>
            <a:r>
              <a:rPr lang="en-US" sz="3200" b="1" dirty="0">
                <a:solidFill>
                  <a:schemeClr val="tx2">
                    <a:lumMod val="50000"/>
                  </a:schemeClr>
                </a:solidFill>
              </a:rPr>
              <a:t>Proximal reduction</a:t>
            </a:r>
          </a:p>
        </p:txBody>
      </p:sp>
      <p:sp>
        <p:nvSpPr>
          <p:cNvPr id="3" name="Content Placeholder 2"/>
          <p:cNvSpPr>
            <a:spLocks noGrp="1"/>
          </p:cNvSpPr>
          <p:nvPr>
            <p:ph idx="1"/>
          </p:nvPr>
        </p:nvSpPr>
        <p:spPr>
          <a:xfrm>
            <a:off x="381000" y="609600"/>
            <a:ext cx="8458200" cy="5334000"/>
          </a:xfrm>
        </p:spPr>
        <p:txBody>
          <a:bodyPr>
            <a:normAutofit/>
          </a:bodyPr>
          <a:lstStyle/>
          <a:p>
            <a:pPr algn="just"/>
            <a:r>
              <a:rPr lang="en-US" sz="2800" dirty="0"/>
              <a:t>The exact of proximal reduction is contingent on exact predetermination of the location of the metal ceramic junction in the completed restoration.</a:t>
            </a:r>
          </a:p>
          <a:p>
            <a:pPr algn="just"/>
            <a:r>
              <a:rPr lang="en-US" sz="2800" dirty="0"/>
              <a:t>The proximal surfaces of anterior teeth look most natural if they are restored at the </a:t>
            </a:r>
            <a:r>
              <a:rPr lang="en-US" sz="2800" dirty="0" err="1"/>
              <a:t>incisal</a:t>
            </a:r>
            <a:r>
              <a:rPr lang="en-US" sz="2800" dirty="0"/>
              <a:t> edges, without metal backing.</a:t>
            </a:r>
          </a:p>
          <a:p>
            <a:pPr algn="just"/>
            <a:r>
              <a:rPr lang="en-US" sz="2800" dirty="0"/>
              <a:t>It allows some light to pass from the restoration in a manner similar to what occurs on a natural tooth.</a:t>
            </a:r>
          </a:p>
        </p:txBody>
      </p:sp>
      <p:pic>
        <p:nvPicPr>
          <p:cNvPr id="8194" name="Picture 2" descr="C:\Users\shree\Desktop\34.jpg"/>
          <p:cNvPicPr>
            <a:picLocks noChangeAspect="1" noChangeArrowheads="1"/>
          </p:cNvPicPr>
          <p:nvPr/>
        </p:nvPicPr>
        <p:blipFill>
          <a:blip r:embed="rId5"/>
          <a:srcRect/>
          <a:stretch>
            <a:fillRect/>
          </a:stretch>
        </p:blipFill>
        <p:spPr bwMode="auto">
          <a:xfrm>
            <a:off x="3886200" y="4395710"/>
            <a:ext cx="1559124" cy="2157490"/>
          </a:xfrm>
          <a:prstGeom prst="rect">
            <a:avLst/>
          </a:prstGeom>
          <a:noFill/>
        </p:spPr>
      </p:pic>
      <p:pic>
        <p:nvPicPr>
          <p:cNvPr id="5" name="Audio 4">
            <a:hlinkClick r:id="" action="ppaction://media"/>
            <a:extLst>
              <a:ext uri="{FF2B5EF4-FFF2-40B4-BE49-F238E27FC236}">
                <a16:creationId xmlns:a16="http://schemas.microsoft.com/office/drawing/2014/main" id="{DA1848FE-8BCF-4108-A8C2-DE3B0A63DB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491"/>
    </mc:Choice>
    <mc:Fallback>
      <p:transition spd="slow" advTm="25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shree\Desktop\BRUXZIR-HEADER-IMAGE.jpg"/>
          <p:cNvPicPr>
            <a:picLocks noChangeAspect="1" noChangeArrowheads="1"/>
          </p:cNvPicPr>
          <p:nvPr/>
        </p:nvPicPr>
        <p:blipFill>
          <a:blip r:embed="rId4">
            <a:lum bright="72000" contrast="-71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0"/>
            <a:ext cx="8229600" cy="762000"/>
          </a:xfrm>
        </p:spPr>
        <p:txBody>
          <a:bodyPr>
            <a:normAutofit/>
          </a:bodyPr>
          <a:lstStyle/>
          <a:p>
            <a:r>
              <a:rPr lang="en-US" sz="3600" b="1" dirty="0">
                <a:solidFill>
                  <a:srgbClr val="FF0000"/>
                </a:solidFill>
              </a:rPr>
              <a:t>Labial margin placement</a:t>
            </a:r>
          </a:p>
        </p:txBody>
      </p:sp>
      <p:pic>
        <p:nvPicPr>
          <p:cNvPr id="9219" name="Picture 3" descr="C:\Users\shree\Desktop\prepared_tooth_shape.jpg"/>
          <p:cNvPicPr>
            <a:picLocks noGrp="1" noChangeAspect="1" noChangeArrowheads="1"/>
          </p:cNvPicPr>
          <p:nvPr>
            <p:ph idx="1"/>
          </p:nvPr>
        </p:nvPicPr>
        <p:blipFill>
          <a:blip r:embed="rId5"/>
          <a:srcRect/>
          <a:stretch>
            <a:fillRect/>
          </a:stretch>
        </p:blipFill>
        <p:spPr bwMode="auto">
          <a:xfrm rot="10800000">
            <a:off x="533400" y="1219200"/>
            <a:ext cx="3810000" cy="2540000"/>
          </a:xfrm>
          <a:prstGeom prst="rect">
            <a:avLst/>
          </a:prstGeom>
          <a:noFill/>
        </p:spPr>
      </p:pic>
      <p:pic>
        <p:nvPicPr>
          <p:cNvPr id="9220" name="Picture 4" descr="C:\Users\shree\Desktop\Figure06.jpg"/>
          <p:cNvPicPr>
            <a:picLocks noChangeAspect="1" noChangeArrowheads="1"/>
          </p:cNvPicPr>
          <p:nvPr/>
        </p:nvPicPr>
        <p:blipFill>
          <a:blip r:embed="rId6"/>
          <a:srcRect/>
          <a:stretch>
            <a:fillRect/>
          </a:stretch>
        </p:blipFill>
        <p:spPr bwMode="auto">
          <a:xfrm>
            <a:off x="4724400" y="1204912"/>
            <a:ext cx="4069475" cy="2528888"/>
          </a:xfrm>
          <a:prstGeom prst="rect">
            <a:avLst/>
          </a:prstGeom>
          <a:noFill/>
        </p:spPr>
      </p:pic>
      <p:pic>
        <p:nvPicPr>
          <p:cNvPr id="9221" name="Picture 5" descr="C:\Users\shree\Desktop\download (2).jpg"/>
          <p:cNvPicPr>
            <a:picLocks noChangeAspect="1" noChangeArrowheads="1"/>
          </p:cNvPicPr>
          <p:nvPr/>
        </p:nvPicPr>
        <p:blipFill>
          <a:blip r:embed="rId7"/>
          <a:srcRect/>
          <a:stretch>
            <a:fillRect/>
          </a:stretch>
        </p:blipFill>
        <p:spPr bwMode="auto">
          <a:xfrm>
            <a:off x="2819400" y="4191000"/>
            <a:ext cx="3437594" cy="2286000"/>
          </a:xfrm>
          <a:prstGeom prst="rect">
            <a:avLst/>
          </a:prstGeom>
          <a:noFill/>
        </p:spPr>
      </p:pic>
      <p:pic>
        <p:nvPicPr>
          <p:cNvPr id="3" name="Audio 2">
            <a:hlinkClick r:id="" action="ppaction://media"/>
            <a:extLst>
              <a:ext uri="{FF2B5EF4-FFF2-40B4-BE49-F238E27FC236}">
                <a16:creationId xmlns:a16="http://schemas.microsoft.com/office/drawing/2014/main" id="{CEFD940F-59D8-471A-9B05-CB523B9C63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29"/>
    </mc:Choice>
    <mc:Fallback>
      <p:transition spd="slow" advTm="9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32229"/>
            <a:ext cx="8229600" cy="609600"/>
          </a:xfrm>
          <a:noFill/>
        </p:spPr>
        <p:txBody>
          <a:bodyPr>
            <a:normAutofit fontScale="90000"/>
          </a:bodyPr>
          <a:lstStyle/>
          <a:p>
            <a:r>
              <a:rPr lang="en-US" sz="3600" b="1" dirty="0">
                <a:solidFill>
                  <a:srgbClr val="C00000"/>
                </a:solidFill>
              </a:rPr>
              <a:t>Partial coverage restorations</a:t>
            </a:r>
          </a:p>
        </p:txBody>
      </p:sp>
      <p:sp>
        <p:nvSpPr>
          <p:cNvPr id="3" name="Content Placeholder 2"/>
          <p:cNvSpPr>
            <a:spLocks noGrp="1"/>
          </p:cNvSpPr>
          <p:nvPr>
            <p:ph idx="1"/>
          </p:nvPr>
        </p:nvSpPr>
        <p:spPr>
          <a:xfrm>
            <a:off x="0" y="1219200"/>
            <a:ext cx="9144000" cy="5638800"/>
          </a:xfrm>
        </p:spPr>
        <p:txBody>
          <a:bodyPr>
            <a:normAutofit/>
          </a:bodyPr>
          <a:lstStyle/>
          <a:p>
            <a:pPr algn="just"/>
            <a:r>
              <a:rPr lang="en-US" sz="2800" dirty="0"/>
              <a:t>Whenever possible, accomplishment of an esthetically acceptable result without the use of complete crowns is preferred.</a:t>
            </a:r>
          </a:p>
          <a:p>
            <a:pPr algn="just"/>
            <a:endParaRPr lang="en-US" sz="2800" dirty="0"/>
          </a:p>
          <a:p>
            <a:pPr algn="just"/>
            <a:r>
              <a:rPr lang="en-US" sz="2800" dirty="0"/>
              <a:t>Because tooth structure is conserved and because no restorative material can approach the appearance of intact tooth enamel.</a:t>
            </a:r>
          </a:p>
          <a:p>
            <a:pPr algn="just"/>
            <a:endParaRPr lang="en-US" sz="2800" dirty="0"/>
          </a:p>
          <a:p>
            <a:pPr algn="just"/>
            <a:r>
              <a:rPr lang="en-US" sz="2800" dirty="0"/>
              <a:t>Esthetic partial coverage restoration depends on the placement of facial and proximal margins</a:t>
            </a:r>
            <a:r>
              <a:rPr lang="en-US" sz="2800" dirty="0">
                <a:solidFill>
                  <a:schemeClr val="accent6">
                    <a:lumMod val="75000"/>
                  </a:schemeClr>
                </a:solidFill>
              </a:rPr>
              <a:t>.</a:t>
            </a:r>
          </a:p>
        </p:txBody>
      </p:sp>
      <p:pic>
        <p:nvPicPr>
          <p:cNvPr id="4" name="Audio 3">
            <a:hlinkClick r:id="" action="ppaction://media"/>
            <a:extLst>
              <a:ext uri="{FF2B5EF4-FFF2-40B4-BE49-F238E27FC236}">
                <a16:creationId xmlns:a16="http://schemas.microsoft.com/office/drawing/2014/main" id="{A3F62496-3148-47BD-A420-508001696E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857"/>
    </mc:Choice>
    <mc:Fallback>
      <p:transition spd="slow" advTm="2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DECE9-8B73-4319-B2B3-76507EACBA63}"/>
              </a:ext>
            </a:extLst>
          </p:cNvPr>
          <p:cNvSpPr>
            <a:spLocks noGrp="1"/>
          </p:cNvSpPr>
          <p:nvPr>
            <p:ph idx="1"/>
          </p:nvPr>
        </p:nvSpPr>
        <p:spPr/>
        <p:txBody>
          <a:bodyPr>
            <a:normAutofit fontScale="85000" lnSpcReduction="20000"/>
          </a:bodyPr>
          <a:lstStyle/>
          <a:p>
            <a:pPr>
              <a:lnSpc>
                <a:spcPct val="90000"/>
              </a:lnSpc>
              <a:buFontTx/>
              <a:buNone/>
            </a:pPr>
            <a:r>
              <a:rPr lang="en-US" u="sng" dirty="0"/>
              <a:t>PARTIAL COVERAGE RESTORATION</a:t>
            </a:r>
          </a:p>
          <a:p>
            <a:pPr>
              <a:lnSpc>
                <a:spcPct val="90000"/>
              </a:lnSpc>
              <a:buFontTx/>
              <a:buChar char="-"/>
            </a:pPr>
            <a:r>
              <a:rPr lang="en-US" dirty="0"/>
              <a:t>No restorative material can achieve the appearance of intact tooth enamel</a:t>
            </a:r>
          </a:p>
          <a:p>
            <a:pPr>
              <a:lnSpc>
                <a:spcPct val="90000"/>
              </a:lnSpc>
              <a:buFontTx/>
              <a:buChar char="-"/>
            </a:pPr>
            <a:r>
              <a:rPr lang="en-US" dirty="0"/>
              <a:t>Esthetic depends on accurate placement of potentially visible facial and proximal margins</a:t>
            </a:r>
          </a:p>
          <a:p>
            <a:pPr>
              <a:lnSpc>
                <a:spcPct val="90000"/>
              </a:lnSpc>
              <a:buFontTx/>
              <a:buNone/>
            </a:pPr>
            <a:r>
              <a:rPr lang="en-US" u="sng" dirty="0"/>
              <a:t>PROXIMAL MARGIN</a:t>
            </a:r>
          </a:p>
          <a:p>
            <a:pPr>
              <a:lnSpc>
                <a:spcPct val="90000"/>
              </a:lnSpc>
              <a:buFontTx/>
              <a:buChar char="-"/>
            </a:pPr>
            <a:r>
              <a:rPr lang="en-US" dirty="0"/>
              <a:t>Mesial margin </a:t>
            </a:r>
            <a:r>
              <a:rPr lang="en-US" dirty="0">
                <a:sym typeface="Wingdings" pitchFamily="2" charset="2"/>
              </a:rPr>
              <a:t></a:t>
            </a:r>
            <a:r>
              <a:rPr lang="en-US" dirty="0"/>
              <a:t> buccal to contact area</a:t>
            </a:r>
          </a:p>
          <a:p>
            <a:pPr>
              <a:lnSpc>
                <a:spcPct val="90000"/>
              </a:lnSpc>
              <a:buFontTx/>
              <a:buChar char="-"/>
            </a:pPr>
            <a:r>
              <a:rPr lang="en-US" dirty="0"/>
              <a:t>Distal margin  </a:t>
            </a:r>
            <a:r>
              <a:rPr lang="en-US" dirty="0">
                <a:sym typeface="Wingdings" pitchFamily="2" charset="2"/>
              </a:rPr>
              <a:t> can be extended beyond the contact </a:t>
            </a:r>
          </a:p>
          <a:p>
            <a:pPr>
              <a:lnSpc>
                <a:spcPct val="90000"/>
              </a:lnSpc>
              <a:buFontTx/>
              <a:buNone/>
            </a:pPr>
            <a:r>
              <a:rPr lang="en-US" dirty="0">
                <a:sym typeface="Wingdings" pitchFamily="2" charset="2"/>
              </a:rPr>
              <a:t>                                point</a:t>
            </a:r>
          </a:p>
          <a:p>
            <a:pPr>
              <a:lnSpc>
                <a:spcPct val="90000"/>
              </a:lnSpc>
              <a:buFontTx/>
              <a:buChar char="-"/>
            </a:pPr>
            <a:r>
              <a:rPr lang="en-US" dirty="0">
                <a:sym typeface="Wingdings" pitchFamily="2" charset="2"/>
              </a:rPr>
              <a:t>Tooth preparation angulation </a:t>
            </a:r>
            <a:r>
              <a:rPr lang="en-US" dirty="0"/>
              <a:t> </a:t>
            </a:r>
            <a:r>
              <a:rPr lang="en-US" dirty="0">
                <a:sym typeface="Wingdings" pitchFamily="2" charset="2"/>
              </a:rPr>
              <a:t>long axis of posterior </a:t>
            </a:r>
          </a:p>
          <a:p>
            <a:pPr>
              <a:lnSpc>
                <a:spcPct val="90000"/>
              </a:lnSpc>
              <a:buFontTx/>
              <a:buNone/>
            </a:pPr>
            <a:r>
              <a:rPr lang="en-US" dirty="0">
                <a:sym typeface="Wingdings" pitchFamily="2" charset="2"/>
              </a:rPr>
              <a:t>                                                        teeth and incisal 2/3</a:t>
            </a:r>
            <a:r>
              <a:rPr lang="en-US" baseline="30000" dirty="0">
                <a:sym typeface="Wingdings" pitchFamily="2" charset="2"/>
              </a:rPr>
              <a:t>rd</a:t>
            </a:r>
            <a:r>
              <a:rPr lang="en-US" dirty="0">
                <a:sym typeface="Wingdings" pitchFamily="2" charset="2"/>
              </a:rPr>
              <a:t> of </a:t>
            </a:r>
          </a:p>
          <a:p>
            <a:pPr>
              <a:lnSpc>
                <a:spcPct val="90000"/>
              </a:lnSpc>
              <a:buFontTx/>
              <a:buNone/>
            </a:pPr>
            <a:r>
              <a:rPr lang="en-US" dirty="0">
                <a:sym typeface="Wingdings" pitchFamily="2" charset="2"/>
              </a:rPr>
              <a:t>                                                        facial surface of anterior </a:t>
            </a:r>
          </a:p>
          <a:p>
            <a:endParaRPr lang="en-IN" dirty="0"/>
          </a:p>
        </p:txBody>
      </p:sp>
      <p:pic>
        <p:nvPicPr>
          <p:cNvPr id="5" name="Picture 4">
            <a:extLst>
              <a:ext uri="{FF2B5EF4-FFF2-40B4-BE49-F238E27FC236}">
                <a16:creationId xmlns:a16="http://schemas.microsoft.com/office/drawing/2014/main" id="{BE27F50C-F449-48CE-B385-6CA71B414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188640"/>
            <a:ext cx="2466975" cy="1847850"/>
          </a:xfrm>
          <a:prstGeom prst="rect">
            <a:avLst/>
          </a:prstGeom>
        </p:spPr>
      </p:pic>
      <p:pic>
        <p:nvPicPr>
          <p:cNvPr id="2" name="Audio 1">
            <a:hlinkClick r:id="" action="ppaction://media"/>
            <a:extLst>
              <a:ext uri="{FF2B5EF4-FFF2-40B4-BE49-F238E27FC236}">
                <a16:creationId xmlns:a16="http://schemas.microsoft.com/office/drawing/2014/main" id="{E8ED46F9-EAC6-4409-8E2D-BB94CD3748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1859762"/>
      </p:ext>
    </p:extLst>
  </p:cSld>
  <p:clrMapOvr>
    <a:masterClrMapping/>
  </p:clrMapOvr>
  <mc:AlternateContent xmlns:mc="http://schemas.openxmlformats.org/markup-compatibility/2006">
    <mc:Choice xmlns:p14="http://schemas.microsoft.com/office/powerpoint/2010/main" Requires="p14">
      <p:transition spd="slow" p14:dur="2000" advTm="17664"/>
    </mc:Choice>
    <mc:Fallback>
      <p:transition spd="slow" advTm="17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A2AE10-A47B-4BB2-9154-A96E370288C2}"/>
              </a:ext>
            </a:extLst>
          </p:cNvPr>
          <p:cNvSpPr>
            <a:spLocks noGrp="1"/>
          </p:cNvSpPr>
          <p:nvPr>
            <p:ph idx="1"/>
          </p:nvPr>
        </p:nvSpPr>
        <p:spPr>
          <a:xfrm>
            <a:off x="457200" y="404664"/>
            <a:ext cx="8229600" cy="5721499"/>
          </a:xfrm>
        </p:spPr>
        <p:txBody>
          <a:bodyPr>
            <a:normAutofit fontScale="77500" lnSpcReduction="20000"/>
          </a:bodyPr>
          <a:lstStyle/>
          <a:p>
            <a:pPr>
              <a:lnSpc>
                <a:spcPct val="90000"/>
              </a:lnSpc>
              <a:buFontTx/>
              <a:buNone/>
            </a:pPr>
            <a:r>
              <a:rPr lang="en-US" u="sng" dirty="0"/>
              <a:t>FACIAL MARGIN</a:t>
            </a:r>
          </a:p>
          <a:p>
            <a:pPr>
              <a:lnSpc>
                <a:spcPct val="90000"/>
              </a:lnSpc>
              <a:buFontTx/>
              <a:buChar char="-"/>
            </a:pPr>
            <a:endParaRPr lang="en-US" dirty="0"/>
          </a:p>
          <a:p>
            <a:pPr>
              <a:lnSpc>
                <a:spcPct val="90000"/>
              </a:lnSpc>
              <a:buFontTx/>
              <a:buChar char="-"/>
            </a:pPr>
            <a:r>
              <a:rPr lang="en-US" dirty="0"/>
              <a:t>Maxillary </a:t>
            </a:r>
            <a:r>
              <a:rPr lang="en-US" dirty="0">
                <a:sym typeface="Wingdings" pitchFamily="2" charset="2"/>
              </a:rPr>
              <a:t> margin should be extended just beyond the </a:t>
            </a:r>
            <a:r>
              <a:rPr lang="en-US" dirty="0" err="1">
                <a:sym typeface="Wingdings" pitchFamily="2" charset="2"/>
              </a:rPr>
              <a:t>occlusofacial</a:t>
            </a:r>
            <a:r>
              <a:rPr lang="en-US" dirty="0">
                <a:sym typeface="Wingdings" pitchFamily="2" charset="2"/>
              </a:rPr>
              <a:t> line angle</a:t>
            </a:r>
          </a:p>
          <a:p>
            <a:pPr>
              <a:lnSpc>
                <a:spcPct val="90000"/>
              </a:lnSpc>
              <a:buFontTx/>
              <a:buChar char="-"/>
            </a:pPr>
            <a:r>
              <a:rPr lang="en-US" dirty="0">
                <a:sym typeface="Wingdings" pitchFamily="2" charset="2"/>
              </a:rPr>
              <a:t>If buccal margin is correctly shaped following the original </a:t>
            </a:r>
            <a:r>
              <a:rPr lang="en-US" dirty="0" err="1">
                <a:sym typeface="Wingdings" pitchFamily="2" charset="2"/>
              </a:rPr>
              <a:t>cuspal</a:t>
            </a:r>
            <a:r>
              <a:rPr lang="en-US" dirty="0">
                <a:sym typeface="Wingdings" pitchFamily="2" charset="2"/>
              </a:rPr>
              <a:t> contour, it will not reflect light to an observer and tooth will appear merely a little shorter than normal</a:t>
            </a:r>
          </a:p>
          <a:p>
            <a:pPr>
              <a:lnSpc>
                <a:spcPct val="90000"/>
              </a:lnSpc>
              <a:buFontTx/>
              <a:buChar char="-"/>
            </a:pPr>
            <a:endParaRPr lang="en-US" dirty="0">
              <a:sym typeface="Wingdings" pitchFamily="2" charset="2"/>
            </a:endParaRPr>
          </a:p>
          <a:p>
            <a:pPr>
              <a:lnSpc>
                <a:spcPct val="90000"/>
              </a:lnSpc>
              <a:buFontTx/>
              <a:buChar char="-"/>
            </a:pPr>
            <a:endParaRPr lang="en-US" dirty="0">
              <a:sym typeface="Wingdings" pitchFamily="2" charset="2"/>
            </a:endParaRPr>
          </a:p>
          <a:p>
            <a:pPr>
              <a:lnSpc>
                <a:spcPct val="90000"/>
              </a:lnSpc>
              <a:buFontTx/>
              <a:buChar char="-"/>
            </a:pPr>
            <a:endParaRPr lang="en-US" dirty="0">
              <a:sym typeface="Wingdings" pitchFamily="2" charset="2"/>
            </a:endParaRPr>
          </a:p>
          <a:p>
            <a:pPr>
              <a:lnSpc>
                <a:spcPct val="90000"/>
              </a:lnSpc>
              <a:buFontTx/>
              <a:buChar char="-"/>
            </a:pPr>
            <a:endParaRPr lang="en-US" dirty="0">
              <a:sym typeface="Wingdings" pitchFamily="2" charset="2"/>
            </a:endParaRPr>
          </a:p>
          <a:p>
            <a:pPr>
              <a:lnSpc>
                <a:spcPct val="90000"/>
              </a:lnSpc>
              <a:buFontTx/>
              <a:buChar char="-"/>
            </a:pPr>
            <a:endParaRPr lang="en-US" dirty="0">
              <a:sym typeface="Wingdings" pitchFamily="2" charset="2"/>
            </a:endParaRPr>
          </a:p>
          <a:p>
            <a:pPr>
              <a:lnSpc>
                <a:spcPct val="90000"/>
              </a:lnSpc>
              <a:buFontTx/>
              <a:buChar char="-"/>
            </a:pPr>
            <a:endParaRPr lang="en-US" dirty="0">
              <a:sym typeface="Wingdings" pitchFamily="2" charset="2"/>
            </a:endParaRPr>
          </a:p>
          <a:p>
            <a:pPr>
              <a:lnSpc>
                <a:spcPct val="90000"/>
              </a:lnSpc>
              <a:buFontTx/>
              <a:buChar char="-"/>
            </a:pPr>
            <a:r>
              <a:rPr lang="en-US" dirty="0">
                <a:sym typeface="Wingdings" pitchFamily="2" charset="2"/>
              </a:rPr>
              <a:t>Mandibular</a:t>
            </a:r>
            <a:r>
              <a:rPr lang="en-US" dirty="0"/>
              <a:t> </a:t>
            </a:r>
            <a:r>
              <a:rPr lang="en-US" dirty="0">
                <a:sym typeface="Wingdings" pitchFamily="2" charset="2"/>
              </a:rPr>
              <a:t> metal display is unavoidable because ….</a:t>
            </a:r>
          </a:p>
          <a:p>
            <a:pPr>
              <a:lnSpc>
                <a:spcPct val="90000"/>
              </a:lnSpc>
              <a:buFontTx/>
              <a:buChar char="-"/>
            </a:pPr>
            <a:r>
              <a:rPr lang="en-US" dirty="0">
                <a:sym typeface="Wingdings" pitchFamily="2" charset="2"/>
              </a:rPr>
              <a:t>If unacceptable to the patient</a:t>
            </a:r>
            <a:r>
              <a:rPr lang="en-US" dirty="0"/>
              <a:t> </a:t>
            </a:r>
            <a:r>
              <a:rPr lang="en-US" dirty="0">
                <a:sym typeface="Wingdings" pitchFamily="2" charset="2"/>
              </a:rPr>
              <a:t> metal ceramic </a:t>
            </a:r>
          </a:p>
          <a:p>
            <a:pPr>
              <a:lnSpc>
                <a:spcPct val="90000"/>
              </a:lnSpc>
              <a:buFontTx/>
              <a:buNone/>
            </a:pPr>
            <a:r>
              <a:rPr lang="en-US" dirty="0">
                <a:sym typeface="Wingdings" pitchFamily="2" charset="2"/>
              </a:rPr>
              <a:t>    restoration with porcelain coverage on occlusal surface</a:t>
            </a:r>
          </a:p>
          <a:p>
            <a:endParaRPr lang="en-IN" dirty="0"/>
          </a:p>
        </p:txBody>
      </p:sp>
      <p:pic>
        <p:nvPicPr>
          <p:cNvPr id="4" name="Picture 4">
            <a:extLst>
              <a:ext uri="{FF2B5EF4-FFF2-40B4-BE49-F238E27FC236}">
                <a16:creationId xmlns:a16="http://schemas.microsoft.com/office/drawing/2014/main" id="{5757820C-C39A-40C6-9040-7D74E35BE5D1}"/>
              </a:ext>
            </a:extLst>
          </p:cNvPr>
          <p:cNvPicPr>
            <a:picLocks noChangeAspect="1" noChangeArrowheads="1"/>
          </p:cNvPicPr>
          <p:nvPr/>
        </p:nvPicPr>
        <p:blipFill>
          <a:blip r:embed="rId4" cstate="print"/>
          <a:srcRect l="5499" t="62221" r="54604"/>
          <a:stretch>
            <a:fillRect/>
          </a:stretch>
        </p:blipFill>
        <p:spPr bwMode="auto">
          <a:xfrm>
            <a:off x="3419872" y="2665660"/>
            <a:ext cx="1605136" cy="1526680"/>
          </a:xfrm>
          <a:prstGeom prst="rect">
            <a:avLst/>
          </a:prstGeom>
          <a:noFill/>
          <a:ln w="12700" cap="sq">
            <a:noFill/>
            <a:miter lim="800000"/>
            <a:headEnd type="none" w="sm" len="sm"/>
            <a:tailEnd type="none" w="sm" len="sm"/>
          </a:ln>
        </p:spPr>
      </p:pic>
      <p:pic>
        <p:nvPicPr>
          <p:cNvPr id="2" name="Audio 1">
            <a:hlinkClick r:id="" action="ppaction://media"/>
            <a:extLst>
              <a:ext uri="{FF2B5EF4-FFF2-40B4-BE49-F238E27FC236}">
                <a16:creationId xmlns:a16="http://schemas.microsoft.com/office/drawing/2014/main" id="{72EB253C-D193-42FE-A962-7B45A01979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88960841"/>
      </p:ext>
    </p:extLst>
  </p:cSld>
  <p:clrMapOvr>
    <a:masterClrMapping/>
  </p:clrMapOvr>
  <mc:AlternateContent xmlns:mc="http://schemas.openxmlformats.org/markup-compatibility/2006">
    <mc:Choice xmlns:p14="http://schemas.microsoft.com/office/powerpoint/2010/main" Requires="p14">
      <p:transition spd="slow" p14:dur="2000" advTm="27762"/>
    </mc:Choice>
    <mc:Fallback>
      <p:transition spd="slow" advTm="2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3275799"/>
              </p:ext>
            </p:extLst>
          </p:nvPr>
        </p:nvGraphicFramePr>
        <p:xfrm>
          <a:off x="457200" y="304800"/>
          <a:ext cx="8229600" cy="5840871"/>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tblGrid>
              <a:tr h="955093">
                <a:tc>
                  <a:txBody>
                    <a:bodyPr/>
                    <a:lstStyle/>
                    <a:p>
                      <a:r>
                        <a:rPr lang="en-IN" dirty="0"/>
                        <a:t>Title</a:t>
                      </a:r>
                    </a:p>
                  </a:txBody>
                  <a:tcPr/>
                </a:tc>
                <a:tc>
                  <a:txBody>
                    <a:bodyPr/>
                    <a:lstStyle/>
                    <a:p>
                      <a:r>
                        <a:rPr lang="en-IN" dirty="0"/>
                        <a:t>source</a:t>
                      </a:r>
                    </a:p>
                  </a:txBody>
                  <a:tcPr/>
                </a:tc>
                <a:tc>
                  <a:txBody>
                    <a:bodyPr/>
                    <a:lstStyle/>
                    <a:p>
                      <a:r>
                        <a:rPr lang="en-IN" dirty="0"/>
                        <a:t>Materials and Method</a:t>
                      </a:r>
                    </a:p>
                  </a:txBody>
                  <a:tcPr/>
                </a:tc>
                <a:tc>
                  <a:txBody>
                    <a:bodyPr/>
                    <a:lstStyle/>
                    <a:p>
                      <a:r>
                        <a:rPr lang="en-IN" dirty="0"/>
                        <a:t>conclusion</a:t>
                      </a:r>
                    </a:p>
                  </a:txBody>
                  <a:tcPr/>
                </a:tc>
                <a:tc>
                  <a:txBody>
                    <a:bodyPr/>
                    <a:lstStyle/>
                    <a:p>
                      <a:r>
                        <a:rPr lang="en-IN" dirty="0"/>
                        <a:t>Level of Evidence</a:t>
                      </a:r>
                    </a:p>
                  </a:txBody>
                  <a:tcPr/>
                </a:tc>
                <a:extLst>
                  <a:ext uri="{0D108BD9-81ED-4DB2-BD59-A6C34878D82A}">
                    <a16:rowId xmlns:a16="http://schemas.microsoft.com/office/drawing/2014/main" val="10000"/>
                  </a:ext>
                </a:extLst>
              </a:tr>
              <a:tr h="465215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400" b="0" i="0" kern="1200" dirty="0">
                          <a:solidFill>
                            <a:schemeClr val="dk1"/>
                          </a:solidFill>
                          <a:effectLst/>
                          <a:latin typeface="+mn-lt"/>
                          <a:ea typeface="+mn-ea"/>
                          <a:cs typeface="+mn-cs"/>
                        </a:rPr>
                        <a:t>The safety and efficacy of anterior ceramic fixed partial dentures: A review of the literature</a:t>
                      </a:r>
                    </a:p>
                    <a:p>
                      <a:pPr algn="just"/>
                      <a:endParaRPr lang="en-IN" sz="1400" dirty="0"/>
                    </a:p>
                  </a:txBody>
                  <a:tcPr/>
                </a:tc>
                <a:tc>
                  <a:txBody>
                    <a:bodyPr/>
                    <a:lstStyle/>
                    <a:p>
                      <a:pPr algn="just"/>
                      <a:r>
                        <a:rPr lang="en-IN" sz="1400" b="1" i="0" kern="1200" dirty="0">
                          <a:solidFill>
                            <a:schemeClr val="dk1"/>
                          </a:solidFill>
                          <a:effectLst/>
                          <a:latin typeface="+mn-lt"/>
                          <a:ea typeface="+mn-ea"/>
                          <a:cs typeface="+mn-cs"/>
                        </a:rPr>
                        <a:t>J </a:t>
                      </a:r>
                      <a:r>
                        <a:rPr lang="en-IN" sz="1400" b="1" i="0" kern="1200" dirty="0" err="1">
                          <a:solidFill>
                            <a:schemeClr val="dk1"/>
                          </a:solidFill>
                          <a:effectLst/>
                          <a:latin typeface="+mn-lt"/>
                          <a:ea typeface="+mn-ea"/>
                          <a:cs typeface="+mn-cs"/>
                        </a:rPr>
                        <a:t>Prosthet</a:t>
                      </a:r>
                      <a:r>
                        <a:rPr lang="en-IN" sz="1400" b="1" i="0" kern="1200" dirty="0">
                          <a:solidFill>
                            <a:schemeClr val="dk1"/>
                          </a:solidFill>
                          <a:effectLst/>
                          <a:latin typeface="+mn-lt"/>
                          <a:ea typeface="+mn-ea"/>
                          <a:cs typeface="+mn-cs"/>
                        </a:rPr>
                        <a:t> Dent 2001;86:520-5. http://dx.doi.org/10.1067/mpr.2001.120111</a:t>
                      </a:r>
                      <a:endParaRPr lang="en-IN" sz="1400" dirty="0"/>
                    </a:p>
                  </a:txBody>
                  <a:tcPr/>
                </a:tc>
                <a:tc>
                  <a:txBody>
                    <a:bodyPr/>
                    <a:lstStyle/>
                    <a:p>
                      <a:pPr algn="just"/>
                      <a:r>
                        <a:rPr lang="en-IN" sz="1400" dirty="0"/>
                        <a:t>This article reviews data on ceramic FPDs published between 1966 and 2001 in the English language. Peer-reviewed articles were identified through a MEDLINE search and a hand search of relevant textbooks and annual publications; abstracts were not considered for inclusion.</a:t>
                      </a:r>
                    </a:p>
                  </a:txBody>
                  <a:tcPr/>
                </a:tc>
                <a:tc>
                  <a:txBody>
                    <a:bodyPr/>
                    <a:lstStyle/>
                    <a:p>
                      <a:pPr marL="0" indent="0" algn="just">
                        <a:buNone/>
                      </a:pPr>
                      <a:r>
                        <a:rPr lang="en-IN" sz="1400" dirty="0"/>
                        <a:t>The available data suggest that more clinical studies (preferably randomized clinical trials) that assess the long-term outcome of anterior ceramic FPDs are required to determine whether they can serve as a viable replacement for a maxillary anterior missing tooth and, at the same time, provide patients with a safe and effective restoration, oral health, and social comfort.</a:t>
                      </a:r>
                    </a:p>
                  </a:txBody>
                  <a:tcPr/>
                </a:tc>
                <a:tc>
                  <a:txBody>
                    <a:bodyPr/>
                    <a:lstStyle/>
                    <a:p>
                      <a:pPr algn="just"/>
                      <a:r>
                        <a:rPr lang="en-IN" sz="1400" dirty="0"/>
                        <a:t>1B</a:t>
                      </a:r>
                    </a:p>
                  </a:txBody>
                  <a:tcPr/>
                </a:tc>
                <a:extLst>
                  <a:ext uri="{0D108BD9-81ED-4DB2-BD59-A6C34878D82A}">
                    <a16:rowId xmlns:a16="http://schemas.microsoft.com/office/drawing/2014/main" val="10001"/>
                  </a:ext>
                </a:extLst>
              </a:tr>
            </a:tbl>
          </a:graphicData>
        </a:graphic>
      </p:graphicFrame>
      <p:pic>
        <p:nvPicPr>
          <p:cNvPr id="3" name="Audio 2">
            <a:hlinkClick r:id="" action="ppaction://media"/>
            <a:extLst>
              <a:ext uri="{FF2B5EF4-FFF2-40B4-BE49-F238E27FC236}">
                <a16:creationId xmlns:a16="http://schemas.microsoft.com/office/drawing/2014/main" id="{2AEA73CE-C8FA-439B-8748-DC2FECC1E6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4635934"/>
      </p:ext>
    </p:extLst>
  </p:cSld>
  <p:clrMapOvr>
    <a:masterClrMapping/>
  </p:clrMapOvr>
  <mc:AlternateContent xmlns:mc="http://schemas.openxmlformats.org/markup-compatibility/2006">
    <mc:Choice xmlns:p14="http://schemas.microsoft.com/office/powerpoint/2010/main" Requires="p14">
      <p:transition spd="slow" p14:dur="2000" advTm="31520"/>
    </mc:Choice>
    <mc:Fallback>
      <p:transition spd="slow" advTm="31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B41A6-2AE7-42FF-A01E-0AAFA1DD1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1124744"/>
            <a:ext cx="7704856" cy="4248472"/>
          </a:xfrm>
          <a:prstGeom prst="rect">
            <a:avLst/>
          </a:prstGeom>
        </p:spPr>
      </p:pic>
      <p:pic>
        <p:nvPicPr>
          <p:cNvPr id="2" name="Audio 1">
            <a:hlinkClick r:id="" action="ppaction://media"/>
            <a:extLst>
              <a:ext uri="{FF2B5EF4-FFF2-40B4-BE49-F238E27FC236}">
                <a16:creationId xmlns:a16="http://schemas.microsoft.com/office/drawing/2014/main" id="{75885C0F-3EE1-44AC-B626-DED4776218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8155090"/>
      </p:ext>
    </p:extLst>
  </p:cSld>
  <p:clrMapOvr>
    <a:masterClrMapping/>
  </p:clrMapOvr>
  <mc:AlternateContent xmlns:mc="http://schemas.openxmlformats.org/markup-compatibility/2006">
    <mc:Choice xmlns:p14="http://schemas.microsoft.com/office/powerpoint/2010/main" Requires="p14">
      <p:transition spd="slow" p14:dur="2000" advTm="5337"/>
    </mc:Choice>
    <mc:Fallback>
      <p:transition spd="slow" advTm="5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D457-DE62-4310-A390-25345CDDD857}"/>
              </a:ext>
            </a:extLst>
          </p:cNvPr>
          <p:cNvSpPr>
            <a:spLocks noGrp="1"/>
          </p:cNvSpPr>
          <p:nvPr>
            <p:ph type="title"/>
          </p:nvPr>
        </p:nvSpPr>
        <p:spPr/>
        <p:txBody>
          <a:bodyPr/>
          <a:lstStyle/>
          <a:p>
            <a:r>
              <a:rPr lang="en-IN" dirty="0">
                <a:solidFill>
                  <a:srgbClr val="C00000"/>
                </a:solidFill>
              </a:rPr>
              <a:t>Learning objectives </a:t>
            </a:r>
          </a:p>
        </p:txBody>
      </p:sp>
      <p:sp>
        <p:nvSpPr>
          <p:cNvPr id="3" name="Content Placeholder 2">
            <a:extLst>
              <a:ext uri="{FF2B5EF4-FFF2-40B4-BE49-F238E27FC236}">
                <a16:creationId xmlns:a16="http://schemas.microsoft.com/office/drawing/2014/main" id="{2609CB54-BB9E-42F1-8ECC-DE04B213506B}"/>
              </a:ext>
            </a:extLst>
          </p:cNvPr>
          <p:cNvSpPr>
            <a:spLocks noGrp="1"/>
          </p:cNvSpPr>
          <p:nvPr>
            <p:ph idx="1"/>
          </p:nvPr>
        </p:nvSpPr>
        <p:sp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10000"/>
          </a:bodyPr>
          <a:lstStyle/>
          <a:p>
            <a:r>
              <a:rPr lang="en-IN" dirty="0"/>
              <a:t>Factors affecting aesthetics in full  ceramic restorations</a:t>
            </a:r>
          </a:p>
          <a:p>
            <a:r>
              <a:rPr lang="en-IN" dirty="0"/>
              <a:t> Factors affecting aesthetics in Metal ceramic restorations</a:t>
            </a:r>
          </a:p>
          <a:p>
            <a:r>
              <a:rPr lang="en-IN" dirty="0"/>
              <a:t>Factors affecting aesthetics in Partial coverage restorations </a:t>
            </a:r>
          </a:p>
          <a:p>
            <a:endParaRPr lang="en-IN" dirty="0"/>
          </a:p>
          <a:p>
            <a:endParaRPr lang="en-IN" dirty="0"/>
          </a:p>
          <a:p>
            <a:pPr marL="0" indent="0">
              <a:buNone/>
            </a:pPr>
            <a:r>
              <a:rPr lang="en-IN" dirty="0"/>
              <a:t>    </a:t>
            </a:r>
          </a:p>
        </p:txBody>
      </p:sp>
      <p:pic>
        <p:nvPicPr>
          <p:cNvPr id="4" name="Audio 3">
            <a:hlinkClick r:id="" action="ppaction://media"/>
            <a:extLst>
              <a:ext uri="{FF2B5EF4-FFF2-40B4-BE49-F238E27FC236}">
                <a16:creationId xmlns:a16="http://schemas.microsoft.com/office/drawing/2014/main" id="{42D6A0B7-F0F6-42E0-8152-B4C91B41B5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0992599"/>
      </p:ext>
    </p:extLst>
  </p:cSld>
  <p:clrMapOvr>
    <a:masterClrMapping/>
  </p:clrMapOvr>
  <mc:AlternateContent xmlns:mc="http://schemas.openxmlformats.org/markup-compatibility/2006">
    <mc:Choice xmlns:p14="http://schemas.microsoft.com/office/powerpoint/2010/main" Requires="p14">
      <p:transition spd="slow" p14:dur="2000" advTm="9791"/>
    </mc:Choice>
    <mc:Fallback>
      <p:transition spd="slow" advTm="9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04303" y="457200"/>
            <a:ext cx="3808059" cy="2678335"/>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303" y="3447885"/>
            <a:ext cx="3709174" cy="292829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3733800"/>
            <a:ext cx="3347015" cy="2642380"/>
          </a:xfrm>
          <a:prstGeom prst="rect">
            <a:avLst/>
          </a:prstGeom>
        </p:spPr>
      </p:pic>
      <p:pic>
        <p:nvPicPr>
          <p:cNvPr id="1026" name="Picture 2" descr="bridge met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457200"/>
            <a:ext cx="340291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58C4BDF2-CD6B-419D-8765-867EA5EF3B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28483643"/>
      </p:ext>
    </p:extLst>
  </p:cSld>
  <p:clrMapOvr>
    <a:masterClrMapping/>
  </p:clrMapOvr>
  <mc:AlternateContent xmlns:mc="http://schemas.openxmlformats.org/markup-compatibility/2006">
    <mc:Choice xmlns:p14="http://schemas.microsoft.com/office/powerpoint/2010/main" Requires="p14">
      <p:transition spd="slow" p14:dur="2000" advTm="47478"/>
    </mc:Choice>
    <mc:Fallback>
      <p:transition spd="slow" advTm="4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ree\Desktop\BRUXZIR-HEADER-IMAGE.jpg"/>
          <p:cNvPicPr>
            <a:picLocks noChangeAspect="1" noChangeArrowheads="1"/>
          </p:cNvPicPr>
          <p:nvPr/>
        </p:nvPicPr>
        <p:blipFill>
          <a:blip r:embed="rId4"/>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152400"/>
            <a:ext cx="8229600" cy="914400"/>
          </a:xfrm>
        </p:spPr>
        <p:txBody>
          <a:bodyPr>
            <a:normAutofit/>
          </a:bodyPr>
          <a:lstStyle/>
          <a:p>
            <a:r>
              <a:rPr lang="en-US" sz="3600" b="1" dirty="0">
                <a:solidFill>
                  <a:srgbClr val="FFFF00"/>
                </a:solidFill>
              </a:rPr>
              <a:t>   Esthetic Consideration</a:t>
            </a:r>
          </a:p>
        </p:txBody>
      </p:sp>
      <p:sp>
        <p:nvSpPr>
          <p:cNvPr id="3" name="Content Placeholder 2"/>
          <p:cNvSpPr>
            <a:spLocks noGrp="1"/>
          </p:cNvSpPr>
          <p:nvPr>
            <p:ph idx="1"/>
          </p:nvPr>
        </p:nvSpPr>
        <p:spPr>
          <a:xfrm>
            <a:off x="457200" y="2438400"/>
            <a:ext cx="8610600" cy="3687763"/>
          </a:xfrm>
        </p:spPr>
        <p:txBody>
          <a:bodyPr/>
          <a:lstStyle/>
          <a:p>
            <a:pPr algn="ctr">
              <a:buNone/>
            </a:pPr>
            <a:r>
              <a:rPr lang="en-US" b="1" dirty="0">
                <a:solidFill>
                  <a:srgbClr val="FF0000"/>
                </a:solidFill>
              </a:rPr>
              <a:t>   Affects appearance of the patient</a:t>
            </a:r>
          </a:p>
        </p:txBody>
      </p:sp>
      <p:pic>
        <p:nvPicPr>
          <p:cNvPr id="4" name="Audio 3">
            <a:hlinkClick r:id="" action="ppaction://media"/>
            <a:extLst>
              <a:ext uri="{FF2B5EF4-FFF2-40B4-BE49-F238E27FC236}">
                <a16:creationId xmlns:a16="http://schemas.microsoft.com/office/drawing/2014/main" id="{76D6D13D-9BCB-42B7-AD32-992059B910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503"/>
    </mc:Choice>
    <mc:Fallback>
      <p:transition spd="slow" advTm="3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chemeClr val="tx2">
                    <a:lumMod val="50000"/>
                  </a:schemeClr>
                </a:solidFill>
              </a:rPr>
              <a:t>Esthetic Consideration- patients </a:t>
            </a:r>
            <a:endParaRPr lang="en-US" sz="3600" dirty="0">
              <a:solidFill>
                <a:schemeClr val="tx2">
                  <a:lumMod val="50000"/>
                </a:schemeClr>
              </a:solidFill>
            </a:endParaRPr>
          </a:p>
        </p:txBody>
      </p:sp>
      <p:pic>
        <p:nvPicPr>
          <p:cNvPr id="3075" name="Picture 3" descr="C:\Users\shree\Desktop\images.png"/>
          <p:cNvPicPr>
            <a:picLocks noGrp="1" noChangeAspect="1" noChangeArrowheads="1"/>
          </p:cNvPicPr>
          <p:nvPr>
            <p:ph idx="1"/>
          </p:nvPr>
        </p:nvPicPr>
        <p:blipFill>
          <a:blip r:embed="rId4">
            <a:lum bright="36000" contrast="-25000"/>
          </a:blip>
          <a:srcRect/>
          <a:stretch>
            <a:fillRect/>
          </a:stretch>
        </p:blipFill>
        <p:spPr bwMode="auto">
          <a:xfrm>
            <a:off x="0" y="1698848"/>
            <a:ext cx="9144000" cy="3962400"/>
          </a:xfrm>
          <a:prstGeom prst="rect">
            <a:avLst/>
          </a:prstGeom>
          <a:noFill/>
        </p:spPr>
      </p:pic>
      <p:pic>
        <p:nvPicPr>
          <p:cNvPr id="3" name="Audio 2">
            <a:hlinkClick r:id="" action="ppaction://media"/>
            <a:extLst>
              <a:ext uri="{FF2B5EF4-FFF2-40B4-BE49-F238E27FC236}">
                <a16:creationId xmlns:a16="http://schemas.microsoft.com/office/drawing/2014/main" id="{18F6B98F-8BEA-4C8D-8EE2-7E8B3092E9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30"/>
    </mc:Choice>
    <mc:Fallback>
      <p:transition spd="slow" advTm="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2" descr="C:\Users\shree\Desktop\BRUXZIR-HEADER-IMAGE.jpg"/>
          <p:cNvPicPr>
            <a:picLocks noChangeAspect="1" noChangeArrowheads="1"/>
          </p:cNvPicPr>
          <p:nvPr/>
        </p:nvPicPr>
        <p:blipFill>
          <a:blip r:embed="rId4">
            <a:lum bright="48000" contrast="-55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r>
              <a:rPr lang="en-US" sz="3600" b="1" dirty="0"/>
              <a:t>Esthetic Consideration</a:t>
            </a:r>
            <a:endParaRPr lang="en-US" sz="3600" dirty="0"/>
          </a:p>
        </p:txBody>
      </p:sp>
      <p:sp>
        <p:nvSpPr>
          <p:cNvPr id="3" name="Content Placeholder 2"/>
          <p:cNvSpPr>
            <a:spLocks noGrp="1"/>
          </p:cNvSpPr>
          <p:nvPr>
            <p:ph idx="1"/>
          </p:nvPr>
        </p:nvSpPr>
        <p:spPr/>
        <p:txBody>
          <a:bodyPr/>
          <a:lstStyle/>
          <a:p>
            <a:pPr algn="ctr">
              <a:buNone/>
            </a:pPr>
            <a:r>
              <a:rPr lang="en-US" b="1" dirty="0">
                <a:solidFill>
                  <a:srgbClr val="FF0000"/>
                </a:solidFill>
              </a:rPr>
              <a:t>All ceramic restoration</a:t>
            </a:r>
          </a:p>
          <a:p>
            <a:pPr algn="ctr">
              <a:buNone/>
            </a:pPr>
            <a:r>
              <a:rPr lang="en-US" b="1" dirty="0"/>
              <a:t>   One of the most pleasing esthetic restoration is all ceramic restoration.</a:t>
            </a:r>
          </a:p>
        </p:txBody>
      </p:sp>
      <p:pic>
        <p:nvPicPr>
          <p:cNvPr id="4098" name="Picture 2" descr="C:\Users\shree\Desktop\images.jpg"/>
          <p:cNvPicPr>
            <a:picLocks noChangeAspect="1" noChangeArrowheads="1"/>
          </p:cNvPicPr>
          <p:nvPr/>
        </p:nvPicPr>
        <p:blipFill>
          <a:blip r:embed="rId5"/>
          <a:srcRect/>
          <a:stretch>
            <a:fillRect/>
          </a:stretch>
        </p:blipFill>
        <p:spPr bwMode="auto">
          <a:xfrm>
            <a:off x="3048000" y="3702940"/>
            <a:ext cx="3352800" cy="2231136"/>
          </a:xfrm>
          <a:prstGeom prst="rect">
            <a:avLst/>
          </a:prstGeom>
          <a:noFill/>
        </p:spPr>
      </p:pic>
      <p:pic>
        <p:nvPicPr>
          <p:cNvPr id="4" name="Audio 3">
            <a:hlinkClick r:id="" action="ppaction://media"/>
            <a:extLst>
              <a:ext uri="{FF2B5EF4-FFF2-40B4-BE49-F238E27FC236}">
                <a16:creationId xmlns:a16="http://schemas.microsoft.com/office/drawing/2014/main" id="{8677A992-EF1A-4702-8BCF-856D7F5C5B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88"/>
    </mc:Choice>
    <mc:Fallback>
      <p:transition spd="slow" advTm="8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2932E6E1-FCCA-4F9D-8427-AEE07E8A0E9B}"/>
              </a:ext>
            </a:extLst>
          </p:cNvPr>
          <p:cNvSpPr>
            <a:spLocks noGrp="1" noChangeArrowheads="1"/>
          </p:cNvSpPr>
          <p:nvPr>
            <p:ph type="title"/>
          </p:nvPr>
        </p:nvSpPr>
        <p:spPr>
          <a:xfrm>
            <a:off x="457200" y="2286000"/>
            <a:ext cx="8229600" cy="1371600"/>
          </a:xfrm>
        </p:spPr>
        <p:txBody>
          <a:bodyPr/>
          <a:lstStyle/>
          <a:p>
            <a:pPr eaLnBrk="1" fontAlgn="auto" hangingPunct="1">
              <a:spcAft>
                <a:spcPts val="0"/>
              </a:spcAft>
              <a:defRPr/>
            </a:pPr>
            <a:r>
              <a:rPr lang="en-US" sz="5400" b="1">
                <a:solidFill>
                  <a:schemeClr val="accent1"/>
                </a:solidFill>
                <a:latin typeface="Bradley Hand ITC" pitchFamily="66" charset="0"/>
              </a:rPr>
              <a:t>Scope of All-Ceramic</a:t>
            </a:r>
          </a:p>
        </p:txBody>
      </p:sp>
      <p:sp>
        <p:nvSpPr>
          <p:cNvPr id="26627" name="Slide Number Placeholder 3">
            <a:extLst>
              <a:ext uri="{FF2B5EF4-FFF2-40B4-BE49-F238E27FC236}">
                <a16:creationId xmlns:a16="http://schemas.microsoft.com/office/drawing/2014/main" id="{97773869-2671-416D-A8B0-D8CB9C017641}"/>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DA5786-E38C-4516-9E36-88FEC2C680C1}" type="slidenum">
              <a:rPr lang="en-US" altLang="en-US" sz="1400">
                <a:solidFill>
                  <a:srgbClr val="FFFFFF"/>
                </a:solidFill>
              </a:rPr>
              <a:pPr/>
              <a:t>8</a:t>
            </a:fld>
            <a:endParaRPr lang="en-US" altLang="en-US" sz="1400">
              <a:solidFill>
                <a:srgbClr val="FFFFFF"/>
              </a:solidFill>
            </a:endParaRPr>
          </a:p>
        </p:txBody>
      </p:sp>
      <p:pic>
        <p:nvPicPr>
          <p:cNvPr id="2" name="Audio 1">
            <a:hlinkClick r:id="" action="ppaction://media"/>
            <a:extLst>
              <a:ext uri="{FF2B5EF4-FFF2-40B4-BE49-F238E27FC236}">
                <a16:creationId xmlns:a16="http://schemas.microsoft.com/office/drawing/2014/main" id="{8A5F7C27-86A6-4A95-A873-D29D24DC1D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0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7650" name="Picture 10" descr="anterior fpd3">
            <a:extLst>
              <a:ext uri="{FF2B5EF4-FFF2-40B4-BE49-F238E27FC236}">
                <a16:creationId xmlns:a16="http://schemas.microsoft.com/office/drawing/2014/main" id="{FAB11183-E135-4A68-9F08-EBB3F37DF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25550"/>
            <a:ext cx="2492375" cy="15176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11" descr="anterior fpd2">
            <a:extLst>
              <a:ext uri="{FF2B5EF4-FFF2-40B4-BE49-F238E27FC236}">
                <a16:creationId xmlns:a16="http://schemas.microsoft.com/office/drawing/2014/main" id="{873ADDB9-BF6A-44CF-8F7E-6B0BF04FED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238" y="1295400"/>
            <a:ext cx="2519362" cy="15732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12" descr="anterior fpd1">
            <a:extLst>
              <a:ext uri="{FF2B5EF4-FFF2-40B4-BE49-F238E27FC236}">
                <a16:creationId xmlns:a16="http://schemas.microsoft.com/office/drawing/2014/main" id="{98CCE08E-58A7-4B04-A5FF-A719F44799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282700"/>
            <a:ext cx="2492375" cy="15367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7653" name="Text Box 13">
            <a:extLst>
              <a:ext uri="{FF2B5EF4-FFF2-40B4-BE49-F238E27FC236}">
                <a16:creationId xmlns:a16="http://schemas.microsoft.com/office/drawing/2014/main" id="{6BF669C4-B382-4CB2-956C-380785CDFB42}"/>
              </a:ext>
            </a:extLst>
          </p:cNvPr>
          <p:cNvSpPr txBox="1">
            <a:spLocks noChangeArrowheads="1"/>
          </p:cNvSpPr>
          <p:nvPr/>
        </p:nvSpPr>
        <p:spPr bwMode="auto">
          <a:xfrm>
            <a:off x="228600" y="560388"/>
            <a:ext cx="2492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folHlink"/>
                </a:solidFill>
              </a:rPr>
              <a:t>1.Anterior Crowns</a:t>
            </a:r>
          </a:p>
        </p:txBody>
      </p:sp>
      <p:pic>
        <p:nvPicPr>
          <p:cNvPr id="27654" name="Picture 14" descr="Pressed Ceramic Crowns">
            <a:extLst>
              <a:ext uri="{FF2B5EF4-FFF2-40B4-BE49-F238E27FC236}">
                <a16:creationId xmlns:a16="http://schemas.microsoft.com/office/drawing/2014/main" id="{07AD8BE7-E61A-4242-BB2C-D01D02B21A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267200"/>
            <a:ext cx="1981200" cy="14859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16" descr="a3p006">
            <a:extLst>
              <a:ext uri="{FF2B5EF4-FFF2-40B4-BE49-F238E27FC236}">
                <a16:creationId xmlns:a16="http://schemas.microsoft.com/office/drawing/2014/main" id="{9425BEF3-2F63-421C-AEA5-4E8B70A283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267200"/>
            <a:ext cx="27432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7" descr="h2pm01">
            <a:extLst>
              <a:ext uri="{FF2B5EF4-FFF2-40B4-BE49-F238E27FC236}">
                <a16:creationId xmlns:a16="http://schemas.microsoft.com/office/drawing/2014/main" id="{8E4E7F56-F433-406E-A1A9-0B33D5910F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4286250"/>
            <a:ext cx="2743200" cy="15049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7657" name="Text Box 18">
            <a:extLst>
              <a:ext uri="{FF2B5EF4-FFF2-40B4-BE49-F238E27FC236}">
                <a16:creationId xmlns:a16="http://schemas.microsoft.com/office/drawing/2014/main" id="{990292C4-107B-4AF9-9A53-117EBE4D4A3F}"/>
              </a:ext>
            </a:extLst>
          </p:cNvPr>
          <p:cNvSpPr txBox="1">
            <a:spLocks noChangeArrowheads="1"/>
          </p:cNvSpPr>
          <p:nvPr/>
        </p:nvSpPr>
        <p:spPr bwMode="auto">
          <a:xfrm>
            <a:off x="228600" y="3505200"/>
            <a:ext cx="2562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folHlink"/>
                </a:solidFill>
              </a:rPr>
              <a:t>2.Posterior Crowns</a:t>
            </a:r>
          </a:p>
        </p:txBody>
      </p:sp>
      <p:sp>
        <p:nvSpPr>
          <p:cNvPr id="27658" name="Slide Number Placeholder 10">
            <a:extLst>
              <a:ext uri="{FF2B5EF4-FFF2-40B4-BE49-F238E27FC236}">
                <a16:creationId xmlns:a16="http://schemas.microsoft.com/office/drawing/2014/main" id="{AA79933A-C108-4331-9105-EF931B6679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76D3C64-09A9-4821-88EF-95D58BFACC2D}" type="slidenum">
              <a:rPr lang="en-US" altLang="en-US" sz="1400">
                <a:solidFill>
                  <a:srgbClr val="FFFFFF"/>
                </a:solidFill>
              </a:rPr>
              <a:pPr/>
              <a:t>9</a:t>
            </a:fld>
            <a:endParaRPr lang="en-US" altLang="en-US" sz="1400">
              <a:solidFill>
                <a:srgbClr val="FFFFFF"/>
              </a:solidFill>
            </a:endParaRPr>
          </a:p>
        </p:txBody>
      </p:sp>
      <p:pic>
        <p:nvPicPr>
          <p:cNvPr id="2" name="Audio 1">
            <a:hlinkClick r:id="" action="ppaction://media"/>
            <a:extLst>
              <a:ext uri="{FF2B5EF4-FFF2-40B4-BE49-F238E27FC236}">
                <a16:creationId xmlns:a16="http://schemas.microsoft.com/office/drawing/2014/main" id="{16785F2A-AE68-4CA2-BF59-5807E90951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ransition advTm="282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854</Words>
  <Application>Microsoft Office PowerPoint</Application>
  <PresentationFormat>On-screen Show (4:3)</PresentationFormat>
  <Paragraphs>164</Paragraphs>
  <Slides>28</Slides>
  <Notes>1</Notes>
  <HiddenSlides>0</HiddenSlides>
  <MMClips>28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Bradley Hand ITC</vt:lpstr>
      <vt:lpstr>Calibri</vt:lpstr>
      <vt:lpstr>Times New Roman</vt:lpstr>
      <vt:lpstr>Office Theme</vt:lpstr>
      <vt:lpstr>Principles of tooth Preparation -Esthetic </vt:lpstr>
      <vt:lpstr>PowerPoint Presentation</vt:lpstr>
      <vt:lpstr>Learning objectives </vt:lpstr>
      <vt:lpstr>PowerPoint Presentation</vt:lpstr>
      <vt:lpstr>   Esthetic Consideration</vt:lpstr>
      <vt:lpstr>Esthetic Consideration- patients </vt:lpstr>
      <vt:lpstr>Esthetic Consideration</vt:lpstr>
      <vt:lpstr>Scope of All-Ceramic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Esthetic Consideration</vt:lpstr>
      <vt:lpstr>Facial tooth reduction</vt:lpstr>
      <vt:lpstr>Incisal tooth reduction</vt:lpstr>
      <vt:lpstr>Proximal reduction</vt:lpstr>
      <vt:lpstr>Labial margin placement</vt:lpstr>
      <vt:lpstr>Partial coverage restorations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Esthetic Consideration</dc:title>
  <dc:creator>shree</dc:creator>
  <cp:lastModifiedBy>NEERJA MAHAJAN</cp:lastModifiedBy>
  <cp:revision>34</cp:revision>
  <dcterms:created xsi:type="dcterms:W3CDTF">2015-08-13T16:33:32Z</dcterms:created>
  <dcterms:modified xsi:type="dcterms:W3CDTF">2020-08-25T09:20:10Z</dcterms:modified>
</cp:coreProperties>
</file>