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3"/>
  </p:notesMasterIdLst>
  <p:sldIdLst>
    <p:sldId id="256" r:id="rId2"/>
    <p:sldId id="425" r:id="rId3"/>
    <p:sldId id="418" r:id="rId4"/>
    <p:sldId id="317" r:id="rId5"/>
    <p:sldId id="343" r:id="rId6"/>
    <p:sldId id="320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416" r:id="rId18"/>
    <p:sldId id="417" r:id="rId19"/>
    <p:sldId id="423" r:id="rId20"/>
    <p:sldId id="380" r:id="rId21"/>
    <p:sldId id="381" r:id="rId22"/>
    <p:sldId id="388" r:id="rId23"/>
    <p:sldId id="400" r:id="rId24"/>
    <p:sldId id="401" r:id="rId25"/>
    <p:sldId id="402" r:id="rId26"/>
    <p:sldId id="420" r:id="rId27"/>
    <p:sldId id="421" r:id="rId28"/>
    <p:sldId id="422" r:id="rId29"/>
    <p:sldId id="279" r:id="rId30"/>
    <p:sldId id="419" r:id="rId31"/>
    <p:sldId id="424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6600"/>
    <a:srgbClr val="FF00FF"/>
    <a:srgbClr val="008000"/>
    <a:srgbClr val="00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9" autoAdjust="0"/>
    <p:restoredTop sz="94660"/>
  </p:normalViewPr>
  <p:slideViewPr>
    <p:cSldViewPr>
      <p:cViewPr varScale="1">
        <p:scale>
          <a:sx n="70" d="100"/>
          <a:sy n="70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298FCA-4777-479A-B0D5-01CCA184958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C1CCD34-6C49-4157-83F1-903A53D37A9A}">
      <dgm:prSet phldrT="[Text]" custT="1"/>
      <dgm:spPr/>
      <dgm:t>
        <a:bodyPr/>
        <a:lstStyle/>
        <a:p>
          <a:r>
            <a:rPr lang="en-US" altLang="en-US" sz="2800" dirty="0" smtClean="0">
              <a:solidFill>
                <a:schemeClr val="tx1"/>
              </a:solidFill>
              <a:latin typeface="Times New Roman" panose="02020603050405020304" pitchFamily="18" charset="0"/>
            </a:rPr>
            <a:t>High quality impressions. </a:t>
          </a:r>
          <a:endParaRPr lang="en-IN" sz="2800" dirty="0">
            <a:solidFill>
              <a:schemeClr val="tx1"/>
            </a:solidFill>
          </a:endParaRPr>
        </a:p>
      </dgm:t>
    </dgm:pt>
    <dgm:pt modelId="{35D49930-C6E3-4336-AC3D-F7CDF9C3E4CF}" type="parTrans" cxnId="{37B45DA4-1269-479C-B7B7-88784742CF2D}">
      <dgm:prSet/>
      <dgm:spPr/>
      <dgm:t>
        <a:bodyPr/>
        <a:lstStyle/>
        <a:p>
          <a:endParaRPr lang="en-IN" sz="2000">
            <a:solidFill>
              <a:schemeClr val="tx1"/>
            </a:solidFill>
          </a:endParaRPr>
        </a:p>
      </dgm:t>
    </dgm:pt>
    <dgm:pt modelId="{46814DAD-422F-4783-A516-1CB374B7C0F2}" type="sibTrans" cxnId="{37B45DA4-1269-479C-B7B7-88784742CF2D}">
      <dgm:prSet custT="1"/>
      <dgm:spPr/>
      <dgm:t>
        <a:bodyPr/>
        <a:lstStyle/>
        <a:p>
          <a:endParaRPr lang="en-IN" sz="2400">
            <a:solidFill>
              <a:schemeClr val="tx1"/>
            </a:solidFill>
          </a:endParaRPr>
        </a:p>
      </dgm:t>
    </dgm:pt>
    <dgm:pt modelId="{4C3953CC-0CEE-4678-BB57-34D380780D18}">
      <dgm:prSet custT="1"/>
      <dgm:spPr/>
      <dgm:t>
        <a:bodyPr/>
        <a:lstStyle/>
        <a:p>
          <a:r>
            <a:rPr lang="en-US" altLang="en-US" sz="2800" dirty="0" smtClean="0">
              <a:solidFill>
                <a:schemeClr val="tx1"/>
              </a:solidFill>
              <a:latin typeface="Times New Roman" panose="02020603050405020304" pitchFamily="18" charset="0"/>
            </a:rPr>
            <a:t>accurate casts of the oral tissues </a:t>
          </a:r>
        </a:p>
      </dgm:t>
    </dgm:pt>
    <dgm:pt modelId="{D87B23CA-8048-4CC3-A1A7-C2E83E20326B}" type="parTrans" cxnId="{FFF2DB08-0243-4D51-9AD8-4A4D04C5C78F}">
      <dgm:prSet/>
      <dgm:spPr/>
      <dgm:t>
        <a:bodyPr/>
        <a:lstStyle/>
        <a:p>
          <a:endParaRPr lang="en-IN" sz="2000">
            <a:solidFill>
              <a:schemeClr val="tx1"/>
            </a:solidFill>
          </a:endParaRPr>
        </a:p>
      </dgm:t>
    </dgm:pt>
    <dgm:pt modelId="{F92C3156-2DF2-4E3A-836F-3CA5752188D8}" type="sibTrans" cxnId="{FFF2DB08-0243-4D51-9AD8-4A4D04C5C78F}">
      <dgm:prSet custT="1"/>
      <dgm:spPr/>
      <dgm:t>
        <a:bodyPr/>
        <a:lstStyle/>
        <a:p>
          <a:endParaRPr lang="en-IN" sz="2400">
            <a:solidFill>
              <a:schemeClr val="tx1"/>
            </a:solidFill>
          </a:endParaRPr>
        </a:p>
      </dgm:t>
    </dgm:pt>
    <dgm:pt modelId="{13523699-EB4E-4B3B-AEC8-CF08CF0F6C69}">
      <dgm:prSet phldrT="[Text]" custT="1"/>
      <dgm:spPr/>
      <dgm:t>
        <a:bodyPr/>
        <a:lstStyle/>
        <a:p>
          <a:r>
            <a:rPr lang="en-US" altLang="en-US" sz="2800" dirty="0" smtClean="0">
              <a:solidFill>
                <a:schemeClr val="tx1"/>
              </a:solidFill>
              <a:latin typeface="Times New Roman" panose="02020603050405020304" pitchFamily="18" charset="0"/>
            </a:rPr>
            <a:t>Well-fitting indirect restorations </a:t>
          </a:r>
          <a:endParaRPr lang="en-IN" sz="2800" dirty="0">
            <a:solidFill>
              <a:schemeClr val="tx1"/>
            </a:solidFill>
          </a:endParaRPr>
        </a:p>
      </dgm:t>
    </dgm:pt>
    <dgm:pt modelId="{4FC788B7-689D-446E-9DF7-2B7393D3AC26}" type="parTrans" cxnId="{9C30CEA3-647A-4C20-BA39-808C722DDD3E}">
      <dgm:prSet/>
      <dgm:spPr/>
      <dgm:t>
        <a:bodyPr/>
        <a:lstStyle/>
        <a:p>
          <a:endParaRPr lang="en-IN" sz="2000">
            <a:solidFill>
              <a:schemeClr val="tx1"/>
            </a:solidFill>
          </a:endParaRPr>
        </a:p>
      </dgm:t>
    </dgm:pt>
    <dgm:pt modelId="{12614C73-9963-4CA7-BCC8-CF18297DF066}" type="sibTrans" cxnId="{9C30CEA3-647A-4C20-BA39-808C722DDD3E}">
      <dgm:prSet/>
      <dgm:spPr/>
      <dgm:t>
        <a:bodyPr/>
        <a:lstStyle/>
        <a:p>
          <a:endParaRPr lang="en-IN" sz="2000">
            <a:solidFill>
              <a:schemeClr val="tx1"/>
            </a:solidFill>
          </a:endParaRPr>
        </a:p>
      </dgm:t>
    </dgm:pt>
    <dgm:pt modelId="{1D73C4F6-BA21-4DC7-842E-A000E19DCA79}" type="pres">
      <dgm:prSet presAssocID="{83298FCA-4777-479A-B0D5-01CCA1849589}" presName="Name0" presStyleCnt="0">
        <dgm:presLayoutVars>
          <dgm:dir/>
          <dgm:resizeHandles val="exact"/>
        </dgm:presLayoutVars>
      </dgm:prSet>
      <dgm:spPr/>
    </dgm:pt>
    <dgm:pt modelId="{12D7F942-9EF1-44D4-811F-9B5856FDE256}" type="pres">
      <dgm:prSet presAssocID="{9C1CCD34-6C49-4157-83F1-903A53D37A9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8D43E5C-B6CA-4A92-B783-0A30D8C3347A}" type="pres">
      <dgm:prSet presAssocID="{46814DAD-422F-4783-A516-1CB374B7C0F2}" presName="sibTrans" presStyleLbl="sibTrans2D1" presStyleIdx="0" presStyleCnt="2"/>
      <dgm:spPr/>
      <dgm:t>
        <a:bodyPr/>
        <a:lstStyle/>
        <a:p>
          <a:endParaRPr lang="en-IN"/>
        </a:p>
      </dgm:t>
    </dgm:pt>
    <dgm:pt modelId="{44DEBB75-C81C-4FB1-B9E0-5155C022800A}" type="pres">
      <dgm:prSet presAssocID="{46814DAD-422F-4783-A516-1CB374B7C0F2}" presName="connectorText" presStyleLbl="sibTrans2D1" presStyleIdx="0" presStyleCnt="2"/>
      <dgm:spPr/>
      <dgm:t>
        <a:bodyPr/>
        <a:lstStyle/>
        <a:p>
          <a:endParaRPr lang="en-IN"/>
        </a:p>
      </dgm:t>
    </dgm:pt>
    <dgm:pt modelId="{E2FEE242-B7DD-4943-A976-FA3C2A0B4FE9}" type="pres">
      <dgm:prSet presAssocID="{4C3953CC-0CEE-4678-BB57-34D380780D1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E259DE0-9DF8-4C4F-BD1A-6464CED241B8}" type="pres">
      <dgm:prSet presAssocID="{F92C3156-2DF2-4E3A-836F-3CA5752188D8}" presName="sibTrans" presStyleLbl="sibTrans2D1" presStyleIdx="1" presStyleCnt="2"/>
      <dgm:spPr/>
      <dgm:t>
        <a:bodyPr/>
        <a:lstStyle/>
        <a:p>
          <a:endParaRPr lang="en-IN"/>
        </a:p>
      </dgm:t>
    </dgm:pt>
    <dgm:pt modelId="{FA50FD10-AB8E-4D76-906C-B9DFA0292431}" type="pres">
      <dgm:prSet presAssocID="{F92C3156-2DF2-4E3A-836F-3CA5752188D8}" presName="connectorText" presStyleLbl="sibTrans2D1" presStyleIdx="1" presStyleCnt="2"/>
      <dgm:spPr/>
      <dgm:t>
        <a:bodyPr/>
        <a:lstStyle/>
        <a:p>
          <a:endParaRPr lang="en-IN"/>
        </a:p>
      </dgm:t>
    </dgm:pt>
    <dgm:pt modelId="{E5F40F7B-B66D-4E4B-9D95-9D8187AE3C04}" type="pres">
      <dgm:prSet presAssocID="{13523699-EB4E-4B3B-AEC8-CF08CF0F6C6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37B45DA4-1269-479C-B7B7-88784742CF2D}" srcId="{83298FCA-4777-479A-B0D5-01CCA1849589}" destId="{9C1CCD34-6C49-4157-83F1-903A53D37A9A}" srcOrd="0" destOrd="0" parTransId="{35D49930-C6E3-4336-AC3D-F7CDF9C3E4CF}" sibTransId="{46814DAD-422F-4783-A516-1CB374B7C0F2}"/>
    <dgm:cxn modelId="{FFF2DB08-0243-4D51-9AD8-4A4D04C5C78F}" srcId="{83298FCA-4777-479A-B0D5-01CCA1849589}" destId="{4C3953CC-0CEE-4678-BB57-34D380780D18}" srcOrd="1" destOrd="0" parTransId="{D87B23CA-8048-4CC3-A1A7-C2E83E20326B}" sibTransId="{F92C3156-2DF2-4E3A-836F-3CA5752188D8}"/>
    <dgm:cxn modelId="{B100EF86-79A8-4876-A332-8B67B3A43DD8}" type="presOf" srcId="{46814DAD-422F-4783-A516-1CB374B7C0F2}" destId="{38D43E5C-B6CA-4A92-B783-0A30D8C3347A}" srcOrd="0" destOrd="0" presId="urn:microsoft.com/office/officeart/2005/8/layout/process1"/>
    <dgm:cxn modelId="{11F08F45-BBFA-42F3-BB40-31D386A66A51}" type="presOf" srcId="{F92C3156-2DF2-4E3A-836F-3CA5752188D8}" destId="{FA50FD10-AB8E-4D76-906C-B9DFA0292431}" srcOrd="1" destOrd="0" presId="urn:microsoft.com/office/officeart/2005/8/layout/process1"/>
    <dgm:cxn modelId="{2BF7E3A0-3755-418F-93BA-5CA626B568C5}" type="presOf" srcId="{83298FCA-4777-479A-B0D5-01CCA1849589}" destId="{1D73C4F6-BA21-4DC7-842E-A000E19DCA79}" srcOrd="0" destOrd="0" presId="urn:microsoft.com/office/officeart/2005/8/layout/process1"/>
    <dgm:cxn modelId="{718576BD-76E5-47A2-B671-DB3D1F9B20A5}" type="presOf" srcId="{4C3953CC-0CEE-4678-BB57-34D380780D18}" destId="{E2FEE242-B7DD-4943-A976-FA3C2A0B4FE9}" srcOrd="0" destOrd="0" presId="urn:microsoft.com/office/officeart/2005/8/layout/process1"/>
    <dgm:cxn modelId="{92894680-ECD0-4C0A-B84C-6B3F72C92C10}" type="presOf" srcId="{46814DAD-422F-4783-A516-1CB374B7C0F2}" destId="{44DEBB75-C81C-4FB1-B9E0-5155C022800A}" srcOrd="1" destOrd="0" presId="urn:microsoft.com/office/officeart/2005/8/layout/process1"/>
    <dgm:cxn modelId="{C68869F2-5879-4F38-B375-CFC06132B5DA}" type="presOf" srcId="{F92C3156-2DF2-4E3A-836F-3CA5752188D8}" destId="{CE259DE0-9DF8-4C4F-BD1A-6464CED241B8}" srcOrd="0" destOrd="0" presId="urn:microsoft.com/office/officeart/2005/8/layout/process1"/>
    <dgm:cxn modelId="{9C30CEA3-647A-4C20-BA39-808C722DDD3E}" srcId="{83298FCA-4777-479A-B0D5-01CCA1849589}" destId="{13523699-EB4E-4B3B-AEC8-CF08CF0F6C69}" srcOrd="2" destOrd="0" parTransId="{4FC788B7-689D-446E-9DF7-2B7393D3AC26}" sibTransId="{12614C73-9963-4CA7-BCC8-CF18297DF066}"/>
    <dgm:cxn modelId="{9E4BDB6C-1E7A-41E0-92D1-B5204E278914}" type="presOf" srcId="{13523699-EB4E-4B3B-AEC8-CF08CF0F6C69}" destId="{E5F40F7B-B66D-4E4B-9D95-9D8187AE3C04}" srcOrd="0" destOrd="0" presId="urn:microsoft.com/office/officeart/2005/8/layout/process1"/>
    <dgm:cxn modelId="{67CF302D-8E66-403A-8BD8-C83F1CCB5FB0}" type="presOf" srcId="{9C1CCD34-6C49-4157-83F1-903A53D37A9A}" destId="{12D7F942-9EF1-44D4-811F-9B5856FDE256}" srcOrd="0" destOrd="0" presId="urn:microsoft.com/office/officeart/2005/8/layout/process1"/>
    <dgm:cxn modelId="{5F121ABB-F2A2-4ACE-A598-6B30CED961F8}" type="presParOf" srcId="{1D73C4F6-BA21-4DC7-842E-A000E19DCA79}" destId="{12D7F942-9EF1-44D4-811F-9B5856FDE256}" srcOrd="0" destOrd="0" presId="urn:microsoft.com/office/officeart/2005/8/layout/process1"/>
    <dgm:cxn modelId="{3BB60435-1BB4-4FB9-9A5F-63AB21020E29}" type="presParOf" srcId="{1D73C4F6-BA21-4DC7-842E-A000E19DCA79}" destId="{38D43E5C-B6CA-4A92-B783-0A30D8C3347A}" srcOrd="1" destOrd="0" presId="urn:microsoft.com/office/officeart/2005/8/layout/process1"/>
    <dgm:cxn modelId="{36EC8E37-3FDE-41A5-90DA-A18B69755F08}" type="presParOf" srcId="{38D43E5C-B6CA-4A92-B783-0A30D8C3347A}" destId="{44DEBB75-C81C-4FB1-B9E0-5155C022800A}" srcOrd="0" destOrd="0" presId="urn:microsoft.com/office/officeart/2005/8/layout/process1"/>
    <dgm:cxn modelId="{7DD6A6DB-8FC3-44B2-815E-93B8DF25C804}" type="presParOf" srcId="{1D73C4F6-BA21-4DC7-842E-A000E19DCA79}" destId="{E2FEE242-B7DD-4943-A976-FA3C2A0B4FE9}" srcOrd="2" destOrd="0" presId="urn:microsoft.com/office/officeart/2005/8/layout/process1"/>
    <dgm:cxn modelId="{A94CF641-2F64-4DC5-862A-E49924C059B1}" type="presParOf" srcId="{1D73C4F6-BA21-4DC7-842E-A000E19DCA79}" destId="{CE259DE0-9DF8-4C4F-BD1A-6464CED241B8}" srcOrd="3" destOrd="0" presId="urn:microsoft.com/office/officeart/2005/8/layout/process1"/>
    <dgm:cxn modelId="{A23EFA4D-AE50-4180-838B-6CEA4F0E7109}" type="presParOf" srcId="{CE259DE0-9DF8-4C4F-BD1A-6464CED241B8}" destId="{FA50FD10-AB8E-4D76-906C-B9DFA0292431}" srcOrd="0" destOrd="0" presId="urn:microsoft.com/office/officeart/2005/8/layout/process1"/>
    <dgm:cxn modelId="{D1FCF616-7562-47F9-80F6-A4DF912D2FE1}" type="presParOf" srcId="{1D73C4F6-BA21-4DC7-842E-A000E19DCA79}" destId="{E5F40F7B-B66D-4E4B-9D95-9D8187AE3C0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7F942-9EF1-44D4-811F-9B5856FDE256}">
      <dsp:nvSpPr>
        <dsp:cNvPr id="0" name=""/>
        <dsp:cNvSpPr/>
      </dsp:nvSpPr>
      <dsp:spPr>
        <a:xfrm>
          <a:off x="7366" y="1868297"/>
          <a:ext cx="2201912" cy="1445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</a:rPr>
            <a:t>High quality impressions. </a:t>
          </a:r>
          <a:endParaRPr lang="en-IN" sz="2800" kern="1200" dirty="0">
            <a:solidFill>
              <a:schemeClr val="tx1"/>
            </a:solidFill>
          </a:endParaRPr>
        </a:p>
      </dsp:txBody>
      <dsp:txXfrm>
        <a:off x="49689" y="1910620"/>
        <a:ext cx="2117266" cy="1360358"/>
      </dsp:txXfrm>
    </dsp:sp>
    <dsp:sp modelId="{38D43E5C-B6CA-4A92-B783-0A30D8C3347A}">
      <dsp:nvSpPr>
        <dsp:cNvPr id="0" name=""/>
        <dsp:cNvSpPr/>
      </dsp:nvSpPr>
      <dsp:spPr>
        <a:xfrm>
          <a:off x="2429470" y="2317762"/>
          <a:ext cx="466805" cy="546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400" kern="1200">
            <a:solidFill>
              <a:schemeClr val="tx1"/>
            </a:solidFill>
          </a:endParaRPr>
        </a:p>
      </dsp:txBody>
      <dsp:txXfrm>
        <a:off x="2429470" y="2426977"/>
        <a:ext cx="326764" cy="327644"/>
      </dsp:txXfrm>
    </dsp:sp>
    <dsp:sp modelId="{E2FEE242-B7DD-4943-A976-FA3C2A0B4FE9}">
      <dsp:nvSpPr>
        <dsp:cNvPr id="0" name=""/>
        <dsp:cNvSpPr/>
      </dsp:nvSpPr>
      <dsp:spPr>
        <a:xfrm>
          <a:off x="3090043" y="1868297"/>
          <a:ext cx="2201912" cy="1445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</a:rPr>
            <a:t>accurate casts of the oral tissues </a:t>
          </a:r>
        </a:p>
      </dsp:txBody>
      <dsp:txXfrm>
        <a:off x="3132366" y="1910620"/>
        <a:ext cx="2117266" cy="1360358"/>
      </dsp:txXfrm>
    </dsp:sp>
    <dsp:sp modelId="{CE259DE0-9DF8-4C4F-BD1A-6464CED241B8}">
      <dsp:nvSpPr>
        <dsp:cNvPr id="0" name=""/>
        <dsp:cNvSpPr/>
      </dsp:nvSpPr>
      <dsp:spPr>
        <a:xfrm>
          <a:off x="5512147" y="2317762"/>
          <a:ext cx="466805" cy="546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400" kern="1200">
            <a:solidFill>
              <a:schemeClr val="tx1"/>
            </a:solidFill>
          </a:endParaRPr>
        </a:p>
      </dsp:txBody>
      <dsp:txXfrm>
        <a:off x="5512147" y="2426977"/>
        <a:ext cx="326764" cy="327644"/>
      </dsp:txXfrm>
    </dsp:sp>
    <dsp:sp modelId="{E5F40F7B-B66D-4E4B-9D95-9D8187AE3C04}">
      <dsp:nvSpPr>
        <dsp:cNvPr id="0" name=""/>
        <dsp:cNvSpPr/>
      </dsp:nvSpPr>
      <dsp:spPr>
        <a:xfrm>
          <a:off x="6172720" y="1868297"/>
          <a:ext cx="2201912" cy="1445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</a:rPr>
            <a:t>Well-fitting indirect restorations </a:t>
          </a:r>
          <a:endParaRPr lang="en-IN" sz="2800" kern="1200" dirty="0">
            <a:solidFill>
              <a:schemeClr val="tx1"/>
            </a:solidFill>
          </a:endParaRPr>
        </a:p>
      </dsp:txBody>
      <dsp:txXfrm>
        <a:off x="6215043" y="1910620"/>
        <a:ext cx="2117266" cy="1360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121BE6-CA72-4911-8DD6-8CF43C2DC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922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DD6679D-B549-4996-B96D-A5222363B4BE}" type="slidenum">
              <a:rPr lang="en-US" altLang="en-US" sz="1200" smtClean="0">
                <a:latin typeface="Arial" panose="020B0604020202020204" pitchFamily="34" charset="0"/>
              </a:rPr>
              <a:pPr/>
              <a:t>1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6610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FA2968C-C291-4F2D-B055-27A913021747}" type="slidenum">
              <a:rPr lang="en-US" altLang="en-US" sz="1200" smtClean="0">
                <a:latin typeface="Arial" panose="020B0604020202020204" pitchFamily="34" charset="0"/>
              </a:rPr>
              <a:pPr/>
              <a:t>4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95252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0878A5-B73D-4598-B53B-4EDCB3A4071F}" type="slidenum">
              <a:rPr lang="en-US" altLang="en-US" sz="1200" smtClean="0">
                <a:latin typeface="Arial" panose="020B0604020202020204" pitchFamily="34" charset="0"/>
              </a:rPr>
              <a:pPr/>
              <a:t>6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5569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3D632E-56AA-42AF-A932-9C95347AB7E4}" type="slidenum">
              <a:rPr lang="en-US" altLang="en-US" sz="1200" smtClean="0">
                <a:latin typeface="Arial" panose="020B0604020202020204" pitchFamily="34" charset="0"/>
              </a:rPr>
              <a:pPr/>
              <a:t>29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6620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DFC4A-232A-493F-BE2F-71EE859AD7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29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1A2DA-2D96-400B-A3A3-DF28E1F6BD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33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33D3E-8D62-49E7-9180-9C3753A592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20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451CA-B956-419E-A40A-2D6126C31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753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2A08A-4B2F-4276-A698-91DB3A2977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945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1CAC0-CF38-45ED-878F-F8BF20FFF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9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FEC02-DFF2-450B-BF34-A1B5803AE9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896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13736-A4D8-4CCC-82C7-276C04424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702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C3620-578E-4B98-A182-72C189BCED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1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F2B24-0FEC-4BF6-B822-AD61A9C0BA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25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9BF4A-F672-498D-8D2E-54386184B7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130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798AD-1632-4881-9EF7-5DD620BEB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92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2611-A5E0-49A5-8298-AE0EFFD111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390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C606B-7B5E-4333-A9F5-BF4001C2F0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90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D7F1E-E9AF-4A13-8C04-1BA4536807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327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1CE0A-D160-4C6B-8851-CE7DED8CAA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24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D3E2A-6DA9-4819-A3AF-8EA99069BE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72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fld id="{39994BB2-02B8-4AA2-8085-0B667A14FB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jpe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1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2.jpe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51.jpeg"/><Relationship Id="rId11" Type="http://schemas.openxmlformats.org/officeDocument/2006/relationships/image" Target="../media/image1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1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04800" y="7620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457200" y="1676400"/>
            <a:ext cx="8382000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chemeClr val="hlink"/>
                </a:solidFill>
              </a:rPr>
              <a:t>  </a:t>
            </a:r>
            <a:r>
              <a:rPr lang="en-US" altLang="en-US" sz="4800" b="1">
                <a:solidFill>
                  <a:schemeClr val="accent1"/>
                </a:solidFill>
              </a:rPr>
              <a:t>IMPRESSIONS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chemeClr val="accent1"/>
                </a:solidFill>
              </a:rPr>
              <a:t>IN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chemeClr val="accent1"/>
                </a:solidFill>
              </a:rPr>
              <a:t>FIXED PARTIAL DENTURES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7"/>
    </mc:Choice>
    <mc:Fallback>
      <p:transition spd="slow" advTm="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N" altLang="en-US" smtClean="0"/>
              <a:t>Copper band Impressions</a:t>
            </a:r>
          </a:p>
        </p:txBody>
      </p:sp>
      <p:pic>
        <p:nvPicPr>
          <p:cNvPr id="15363" name="Content Placeholder 6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49450"/>
            <a:ext cx="1752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949450"/>
            <a:ext cx="17049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822450"/>
            <a:ext cx="17335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3592513"/>
            <a:ext cx="17621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0438"/>
            <a:ext cx="17240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592513"/>
            <a:ext cx="17240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5029200"/>
            <a:ext cx="17335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876800"/>
            <a:ext cx="17272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7" descr="C:\Users\Sameer\Desktop\IMG_20150702_23040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385888" cy="1362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75"/>
    </mc:Choice>
    <mc:Fallback>
      <p:transition spd="slow" advTm="128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N" altLang="en-US" smtClean="0"/>
              <a:t>Reversible Hydrocolloid Impression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420813"/>
            <a:ext cx="26003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1303338"/>
            <a:ext cx="3008312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1341438"/>
            <a:ext cx="28606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3581400"/>
            <a:ext cx="22955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41700"/>
            <a:ext cx="22383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12"/>
    </mc:Choice>
    <mc:Fallback>
      <p:transition spd="slow" advTm="10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39825"/>
          </a:xfrm>
        </p:spPr>
        <p:txBody>
          <a:bodyPr/>
          <a:lstStyle/>
          <a:p>
            <a:pPr eaLnBrk="1" hangingPunct="1"/>
            <a:r>
              <a:rPr lang="en-IN" altLang="en-US" smtClean="0"/>
              <a:t>Laminate Technique</a:t>
            </a:r>
          </a:p>
        </p:txBody>
      </p:sp>
      <p:pic>
        <p:nvPicPr>
          <p:cNvPr id="17411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3416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3603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37"/>
    </mc:Choice>
    <mc:Fallback>
      <p:transition spd="slow" advTm="7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Static auto mixing technique</a:t>
            </a:r>
            <a:endParaRPr lang="en-IN" altLang="en-US" smtClean="0"/>
          </a:p>
        </p:txBody>
      </p:sp>
      <p:pic>
        <p:nvPicPr>
          <p:cNvPr id="18435" name="Content Placeholder 6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262063"/>
            <a:ext cx="16192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57300"/>
            <a:ext cx="2281238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578225"/>
            <a:ext cx="246856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3581400"/>
            <a:ext cx="25987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79"/>
    </mc:Choice>
    <mc:Fallback>
      <p:transition spd="slow" advTm="11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Machine mixing</a:t>
            </a:r>
            <a:endParaRPr lang="en-IN" altLang="en-US" smtClean="0"/>
          </a:p>
        </p:txBody>
      </p:sp>
      <p:pic>
        <p:nvPicPr>
          <p:cNvPr id="19459" name="Picture 39" descr="01224pentami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44613"/>
            <a:ext cx="28067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3" descr="MT-270 Dynamic_3-500x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2" b="15094"/>
          <a:stretch>
            <a:fillRect/>
          </a:stretch>
        </p:blipFill>
        <p:spPr bwMode="auto">
          <a:xfrm>
            <a:off x="4572000" y="1392238"/>
            <a:ext cx="2724150" cy="2078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3" descr="Pentami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3754438"/>
            <a:ext cx="28194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0" descr="IMG2-500x5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4584" r="2083" b="8749"/>
          <a:stretch>
            <a:fillRect/>
          </a:stretch>
        </p:blipFill>
        <p:spPr bwMode="auto">
          <a:xfrm>
            <a:off x="1295400" y="3733800"/>
            <a:ext cx="2806700" cy="232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39"/>
    </mc:Choice>
    <mc:Fallback>
      <p:transition spd="slow" advTm="9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/>
              <a:t>Single-step, single mix impression technique</a:t>
            </a:r>
            <a:endParaRPr lang="en-IN" altLang="en-US" sz="4000" smtClean="0"/>
          </a:p>
        </p:txBody>
      </p:sp>
      <p:pic>
        <p:nvPicPr>
          <p:cNvPr id="20483" name="Picture 54" descr="IMG_20150703_1103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2479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5" descr="IMG_20150703_1103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828800"/>
            <a:ext cx="2686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6" descr="IMG_20150703_1103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857375"/>
            <a:ext cx="25622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93" descr="download (2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878263"/>
            <a:ext cx="21145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92" descr="maxresdefaul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5"/>
          <a:stretch>
            <a:fillRect/>
          </a:stretch>
        </p:blipFill>
        <p:spPr bwMode="auto">
          <a:xfrm>
            <a:off x="3338513" y="3863975"/>
            <a:ext cx="2314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63" descr="Silagum_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3878263"/>
            <a:ext cx="24955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25"/>
    </mc:Choice>
    <mc:Fallback>
      <p:transition spd="slow" advTm="9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Single-step, double mix impression technique</a:t>
            </a:r>
            <a:endParaRPr lang="en-IN" altLang="en-US" smtClean="0"/>
          </a:p>
        </p:txBody>
      </p:sp>
      <p:pic>
        <p:nvPicPr>
          <p:cNvPr id="21507" name="Picture 61" descr="IMG_20150703_1103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55788"/>
            <a:ext cx="32766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2" descr="IMG_20150703_1103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55788"/>
            <a:ext cx="33337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2" descr="IMG_20150703_1103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299085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15"/>
    </mc:Choice>
    <mc:Fallback>
      <p:transition spd="slow" advTm="5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/>
              <a:t>Double-step, double mix impression technique</a:t>
            </a:r>
            <a:endParaRPr lang="en-IN" altLang="en-US" sz="3600" smtClean="0"/>
          </a:p>
        </p:txBody>
      </p:sp>
      <p:pic>
        <p:nvPicPr>
          <p:cNvPr id="22531" name="Picture 194" descr="C:\Users\Sameer\Desktop\putty pics\IMG_20150703_0107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17638"/>
            <a:ext cx="1658938" cy="1604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195" descr="C:\Users\Sameer\AppData\Local\Microsoft\Windows\INetCache\Content.Word\IMG-20150703-WA0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444625"/>
            <a:ext cx="145256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1" descr="IMG_20150703_1231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3171825"/>
            <a:ext cx="21336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IMG_20150703_1231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08113"/>
            <a:ext cx="1524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IMG_20150703_1231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1412875"/>
            <a:ext cx="24860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7" descr="IMG_20150703_1231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3146425"/>
            <a:ext cx="18002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6" descr="IMG_20150703_12315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4692650"/>
            <a:ext cx="17383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5" descr="IMG_20150703_1232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4675188"/>
            <a:ext cx="165417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4" descr="IMG_20150703_12320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4610100"/>
            <a:ext cx="16668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363"/>
    </mc:Choice>
    <mc:Fallback>
      <p:transition spd="slow" advTm="203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3886200" cy="1139825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Dual arch impression trays</a:t>
            </a:r>
            <a:endParaRPr lang="en-IN" altLang="en-US" sz="4000" smtClean="0"/>
          </a:p>
        </p:txBody>
      </p:sp>
      <p:pic>
        <p:nvPicPr>
          <p:cNvPr id="23555" name="Picture 2" descr="3f02d8b4-bae7-496a-942f-9f6c00f673bb_300x2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285750"/>
            <a:ext cx="2667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IMG_20150703_1300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2740025"/>
            <a:ext cx="26908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IMG_20150703_1301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2740025"/>
            <a:ext cx="2617787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IMG_20150703_1301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2740025"/>
            <a:ext cx="27432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5" descr="IMG_20150703_1301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2576513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4" descr="IMG_20150703_1301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4430713"/>
            <a:ext cx="277336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3" descr="IMG_20150703_13014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4637088"/>
            <a:ext cx="18335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71"/>
    </mc:Choice>
    <mc:Fallback>
      <p:transition spd="slow" advTm="107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593725"/>
          <a:ext cx="8458201" cy="591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914400"/>
                <a:gridCol w="4114800"/>
                <a:gridCol w="1143000"/>
                <a:gridCol w="1143001"/>
              </a:tblGrid>
              <a:tr h="914449"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Methodlogy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Inferences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of </a:t>
                      </a:r>
                      <a:r>
                        <a:rPr lang="en-IN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eveidence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/>
                </a:tc>
              </a:tr>
              <a:tr h="4998989">
                <a:tc>
                  <a:txBody>
                    <a:bodyPr/>
                    <a:lstStyle/>
                    <a:p>
                      <a:r>
                        <a:rPr lang="en-IN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Dimensional accuracy of resultant casts made by a </a:t>
                      </a:r>
                      <a:r>
                        <a:rPr lang="en-IN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monophase</a:t>
                      </a:r>
                      <a:r>
                        <a:rPr lang="en-IN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one-step and two-step, and a novel two-step putty/light-body impression technique: an in vitro study</a:t>
                      </a:r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nb-NO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 Prosthet Dent. 2008 Apr;99(4):274-81</a:t>
                      </a:r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stainless steel model with 2 abutment preparations was fabricated, and impressions were made 15 times with each technique. All impressions were made with an addition-reaction silicone impression material (</a:t>
                      </a:r>
                      <a:r>
                        <a:rPr lang="en-IN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Aquasil</a:t>
                      </a:r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and a stock perforated metal tray. The </a:t>
                      </a:r>
                      <a:r>
                        <a:rPr lang="en-IN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monophase</a:t>
                      </a:r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impressions were made with regular body material. The 1-step putty/light-body impressions were made with simultaneous use of putty and light-body materials. The 2-step putty/light-body impressions were made with 2-mm-thick resin-prefabricated copings. The 2-step injection impressions were made with simultaneous use of putty and light-body materials. In this injection technique, after removing the preliminary impression, a hole was made through the polymerized material at each abutment edge, to coincide with holes present in the stock trays. Extra-light-body material was then added to the preliminary impression and further injected through the hole after reinsertion of the preliminary impression on the stainless steel model.</a:t>
                      </a:r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2-step putty/light-body and 2-step injection techniques were the most dimensionally accurate impression methods in terms of resultant casts.</a:t>
                      </a:r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IN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V</a:t>
                      </a:r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55"/>
    </mc:Choice>
    <mc:Fallback>
      <p:transition spd="slow" advTm="4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0000"/>
                </a:solidFill>
              </a:rPr>
              <a:t>Lesson Plan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30725"/>
          </a:xfrm>
        </p:spPr>
        <p:txBody>
          <a:bodyPr/>
          <a:lstStyle/>
          <a:p>
            <a:r>
              <a:rPr lang="en-IN" sz="2400" dirty="0" smtClean="0">
                <a:solidFill>
                  <a:srgbClr val="00B0F0"/>
                </a:solidFill>
              </a:rPr>
              <a:t>Target</a:t>
            </a:r>
            <a:r>
              <a:rPr lang="en-IN" sz="2400" dirty="0" smtClean="0"/>
              <a:t>: Final</a:t>
            </a:r>
            <a:r>
              <a:rPr lang="en-IN" sz="2400" dirty="0" smtClean="0"/>
              <a:t> </a:t>
            </a:r>
            <a:r>
              <a:rPr lang="en-IN" sz="2400" dirty="0" smtClean="0"/>
              <a:t>BDS students</a:t>
            </a:r>
          </a:p>
          <a:p>
            <a:r>
              <a:rPr lang="en-IN" sz="2400" dirty="0" smtClean="0">
                <a:solidFill>
                  <a:srgbClr val="00B0F0"/>
                </a:solidFill>
              </a:rPr>
              <a:t>Duration</a:t>
            </a:r>
            <a:r>
              <a:rPr lang="en-IN" sz="2400" dirty="0" smtClean="0"/>
              <a:t>: </a:t>
            </a:r>
            <a:r>
              <a:rPr lang="en-IN" sz="2400" dirty="0" smtClean="0"/>
              <a:t>50 </a:t>
            </a:r>
            <a:r>
              <a:rPr lang="en-IN" sz="2400" dirty="0" smtClean="0"/>
              <a:t>Minutes</a:t>
            </a:r>
          </a:p>
          <a:p>
            <a:r>
              <a:rPr lang="en-IN" sz="2400" dirty="0" smtClean="0">
                <a:solidFill>
                  <a:srgbClr val="00B0F0"/>
                </a:solidFill>
              </a:rPr>
              <a:t>Topic</a:t>
            </a:r>
            <a:r>
              <a:rPr lang="en-IN" sz="2400" dirty="0" smtClean="0"/>
              <a:t>: </a:t>
            </a:r>
            <a:r>
              <a:rPr lang="en-IN" sz="2400" dirty="0" smtClean="0"/>
              <a:t>Impressions in Fixed Prosthodontics</a:t>
            </a:r>
            <a:endParaRPr lang="en-IN" sz="2400" dirty="0" smtClean="0"/>
          </a:p>
          <a:p>
            <a:endParaRPr lang="en-IN" sz="2400" dirty="0" smtClean="0"/>
          </a:p>
          <a:p>
            <a:endParaRPr lang="en-IN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77836"/>
              </p:ext>
            </p:extLst>
          </p:nvPr>
        </p:nvGraphicFramePr>
        <p:xfrm>
          <a:off x="1066800" y="2743200"/>
          <a:ext cx="6096000" cy="32359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Content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Duration in Minutes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Introduction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05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Terminologies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05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Techniques of making Impressions in FDP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20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Evaluating Impressions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05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Summary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02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Discussion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08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CCES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05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3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50"/>
    </mc:Choice>
    <mc:Fallback>
      <p:transition spd="slow" advTm="31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 smtClean="0"/>
              <a:t>Evaluating final impression</a:t>
            </a:r>
          </a:p>
        </p:txBody>
      </p:sp>
      <p:sp>
        <p:nvSpPr>
          <p:cNvPr id="256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397000"/>
            <a:ext cx="4495800" cy="4530725"/>
          </a:xfrm>
        </p:spPr>
        <p:txBody>
          <a:bodyPr/>
          <a:lstStyle/>
          <a:p>
            <a:pPr marL="571500" indent="-571500" eaLnBrk="1" hangingPunct="1">
              <a:lnSpc>
                <a:spcPct val="80000"/>
              </a:lnSpc>
            </a:pPr>
            <a:r>
              <a:rPr lang="en-US" altLang="en-US" sz="2600" smtClean="0">
                <a:latin typeface="Times New Roman" panose="02020603050405020304" pitchFamily="18" charset="0"/>
              </a:rPr>
              <a:t>Elastomeric material should be </a:t>
            </a:r>
            <a:r>
              <a:rPr lang="en-US" altLang="en-US" sz="2600" smtClean="0">
                <a:solidFill>
                  <a:srgbClr val="FF0000"/>
                </a:solidFill>
                <a:latin typeface="Times New Roman" panose="02020603050405020304" pitchFamily="18" charset="0"/>
              </a:rPr>
              <a:t>present 0.5 mm beyond visible finish line.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n-US" altLang="en-US" sz="2600" smtClean="0">
                <a:latin typeface="Times New Roman" panose="02020603050405020304" pitchFamily="18" charset="0"/>
              </a:rPr>
              <a:t>Note presence of bur marks, the junction of smooth root surface, and continuous finish line.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n-US" altLang="en-US" sz="2600" smtClean="0">
                <a:latin typeface="Times New Roman" panose="02020603050405020304" pitchFamily="18" charset="0"/>
              </a:rPr>
              <a:t>There should be </a:t>
            </a:r>
            <a:r>
              <a:rPr lang="en-US" altLang="en-US" sz="2600" smtClean="0">
                <a:solidFill>
                  <a:srgbClr val="FF0000"/>
                </a:solidFill>
                <a:latin typeface="Times New Roman" panose="02020603050405020304" pitchFamily="18" charset="0"/>
              </a:rPr>
              <a:t>no shiny smooth areas</a:t>
            </a:r>
            <a:r>
              <a:rPr lang="en-US" altLang="en-US" sz="2600" smtClean="0">
                <a:latin typeface="Times New Roman" panose="02020603050405020304" pitchFamily="18" charset="0"/>
              </a:rPr>
              <a:t>; if present, they suggest moisture contamination.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n-US" altLang="en-US" sz="2600" smtClean="0">
                <a:latin typeface="Times New Roman" panose="02020603050405020304" pitchFamily="18" charset="0"/>
              </a:rPr>
              <a:t>There should </a:t>
            </a:r>
            <a:r>
              <a:rPr lang="en-US" altLang="en-US" sz="2600" smtClean="0">
                <a:solidFill>
                  <a:srgbClr val="FF0000"/>
                </a:solidFill>
                <a:latin typeface="Times New Roman" panose="02020603050405020304" pitchFamily="18" charset="0"/>
              </a:rPr>
              <a:t>be no tray show-though</a:t>
            </a:r>
            <a:r>
              <a:rPr lang="en-US" altLang="en-US" sz="2600" smtClean="0">
                <a:latin typeface="Times New Roman" panose="02020603050405020304" pitchFamily="18" charset="0"/>
              </a:rPr>
              <a:t> in any areas of the impression except at tissue stops.</a:t>
            </a:r>
          </a:p>
        </p:txBody>
      </p:sp>
      <p:pic>
        <p:nvPicPr>
          <p:cNvPr id="25604" name="Picture 6" descr="Image result for impressions in dentis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0200"/>
            <a:ext cx="2062163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22"/>
    </mc:Choice>
    <mc:Fallback>
      <p:transition spd="slow" advTm="69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600200"/>
            <a:ext cx="4191000" cy="4530725"/>
          </a:xfrm>
        </p:spPr>
        <p:txBody>
          <a:bodyPr/>
          <a:lstStyle/>
          <a:p>
            <a:pPr marL="571500" indent="-571500" eaLnBrk="1" hangingPunct="1"/>
            <a:r>
              <a:rPr lang="en-US" altLang="en-US" sz="2400" smtClean="0">
                <a:latin typeface="Times New Roman" panose="02020603050405020304" pitchFamily="18" charset="0"/>
              </a:rPr>
              <a:t>There must be </a:t>
            </a:r>
            <a:r>
              <a:rPr lang="en-US" altLang="en-US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no voids present</a:t>
            </a:r>
            <a:r>
              <a:rPr lang="en-US" altLang="en-US" sz="2400" smtClean="0">
                <a:latin typeface="Times New Roman" panose="02020603050405020304" pitchFamily="18" charset="0"/>
              </a:rPr>
              <a:t>, they suggest mixing problems or contamination. </a:t>
            </a:r>
          </a:p>
          <a:p>
            <a:pPr marL="571500" indent="-571500" eaLnBrk="1" hangingPunct="1"/>
            <a:r>
              <a:rPr lang="en-US" altLang="en-US" sz="2400" smtClean="0">
                <a:latin typeface="Times New Roman" panose="02020603050405020304" pitchFamily="18" charset="0"/>
              </a:rPr>
              <a:t>There should be </a:t>
            </a:r>
            <a:r>
              <a:rPr lang="en-US" altLang="en-US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no thin areas leaving the finish line unsupported</a:t>
            </a:r>
            <a:r>
              <a:rPr lang="en-US" altLang="en-US" sz="2400" smtClean="0">
                <a:latin typeface="Times New Roman" panose="02020603050405020304" pitchFamily="18" charset="0"/>
              </a:rPr>
              <a:t>. These areas distort under the weight of the stone.</a:t>
            </a:r>
          </a:p>
        </p:txBody>
      </p:sp>
      <p:pic>
        <p:nvPicPr>
          <p:cNvPr id="26627" name="Picture 6" descr="Image result for impressions in dentis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00200"/>
            <a:ext cx="2062163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05"/>
    </mc:Choice>
    <mc:Fallback>
      <p:transition spd="slow" advTm="1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smtClean="0"/>
              <a:t>The matrix impression system</a:t>
            </a:r>
            <a:r>
              <a:rPr lang="en-US" altLang="en-US" smtClean="0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IN" altLang="en-US" sz="2400" dirty="0" smtClean="0">
                <a:latin typeface="Times New Roman" panose="02020603050405020304" pitchFamily="18" charset="0"/>
              </a:rPr>
              <a:t>The MIS uses three impression materials: </a:t>
            </a:r>
          </a:p>
          <a:p>
            <a:pPr marL="514350" indent="-514350" eaLnBrk="1" hangingPunct="1">
              <a:buFont typeface="+mj-lt"/>
              <a:buAutoNum type="alphaUcPeriod"/>
              <a:defRPr/>
            </a:pPr>
            <a:r>
              <a:rPr lang="en-IN" altLang="en-US" sz="2400" dirty="0" smtClean="0">
                <a:latin typeface="Times New Roman" panose="02020603050405020304" pitchFamily="18" charset="0"/>
              </a:rPr>
              <a:t>A suitable elastomeric </a:t>
            </a:r>
            <a:r>
              <a:rPr lang="en-I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semi rigid material </a:t>
            </a:r>
            <a:r>
              <a:rPr lang="en-IN" altLang="en-US" sz="2400" dirty="0" smtClean="0">
                <a:latin typeface="Times New Roman" panose="02020603050405020304" pitchFamily="18" charset="0"/>
              </a:rPr>
              <a:t>required to form the matrix; </a:t>
            </a:r>
          </a:p>
          <a:p>
            <a:pPr marL="514350" indent="-514350" eaLnBrk="1" hangingPunct="1">
              <a:buFont typeface="+mj-lt"/>
              <a:buAutoNum type="alphaUcPeriod"/>
              <a:defRPr/>
            </a:pPr>
            <a:r>
              <a:rPr lang="en-IN" altLang="en-US" sz="2400" dirty="0" smtClean="0">
                <a:latin typeface="Times New Roman" panose="02020603050405020304" pitchFamily="18" charset="0"/>
              </a:rPr>
              <a:t>A high </a:t>
            </a:r>
            <a:r>
              <a:rPr lang="en-I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viscosity elastomeric impression material</a:t>
            </a:r>
            <a:r>
              <a:rPr lang="en-IN" altLang="en-US" sz="2400" dirty="0" smtClean="0">
                <a:latin typeface="Times New Roman" panose="02020603050405020304" pitchFamily="18" charset="0"/>
              </a:rPr>
              <a:t>, which will preferably bond to the matrix-forming material, required to make an impression of the preparations in the matrix; and </a:t>
            </a:r>
          </a:p>
          <a:p>
            <a:pPr marL="514350" indent="-514350" eaLnBrk="1" hangingPunct="1">
              <a:buFont typeface="+mj-lt"/>
              <a:buAutoNum type="alphaUcPeriod"/>
              <a:defRPr/>
            </a:pPr>
            <a:r>
              <a:rPr lang="en-IN" altLang="en-US" sz="2400" dirty="0" smtClean="0">
                <a:latin typeface="Times New Roman" panose="02020603050405020304" pitchFamily="18" charset="0"/>
              </a:rPr>
              <a:t>A </a:t>
            </a:r>
            <a:r>
              <a:rPr lang="en-I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stock tray with a medium viscosity elastomeric</a:t>
            </a:r>
            <a:r>
              <a:rPr lang="en-IN" altLang="en-US" sz="2400" dirty="0" smtClean="0">
                <a:latin typeface="Times New Roman" panose="02020603050405020304" pitchFamily="18" charset="0"/>
              </a:rPr>
              <a:t> impression material to pick up the matrix impression and the remaining arch not covered by the matrix.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48"/>
    </mc:Choice>
    <mc:Fallback>
      <p:transition spd="slow" advTm="5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8675" name="Picture 4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8333" r="6087" b="5556"/>
          <a:stretch>
            <a:fillRect/>
          </a:stretch>
        </p:blipFill>
        <p:spPr>
          <a:xfrm>
            <a:off x="1550988" y="1600200"/>
            <a:ext cx="6040437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8"/>
    </mc:Choice>
    <mc:Fallback>
      <p:transition spd="slow" advTm="20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304800"/>
            <a:ext cx="7462838" cy="559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01"/>
    </mc:Choice>
    <mc:Fallback>
      <p:transition spd="slow" advTm="15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8333" r="6087" b="5556"/>
          <a:stretch>
            <a:fillRect/>
          </a:stretch>
        </p:blipFill>
        <p:spPr>
          <a:xfrm>
            <a:off x="990600" y="533400"/>
            <a:ext cx="7158038" cy="5368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23"/>
    </mc:Choice>
    <mc:Fallback>
      <p:transition spd="slow" advTm="58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mtClean="0"/>
              <a:t>Digital Impressions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8788" y="2049463"/>
            <a:ext cx="4114800" cy="306546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sz="2400" smtClean="0"/>
              <a:t>CAD/CAM systems are composed of three major parts:</a:t>
            </a:r>
          </a:p>
          <a:p>
            <a:pPr marL="327025" lvl="1" indent="0">
              <a:buFont typeface="Wingdings" panose="05000000000000000000" pitchFamily="2" charset="2"/>
              <a:buNone/>
            </a:pPr>
            <a:r>
              <a:rPr lang="en-US" sz="2000" smtClean="0"/>
              <a:t>1. Data acquisition unit,</a:t>
            </a:r>
          </a:p>
          <a:p>
            <a:pPr marL="327025" lvl="1" indent="0">
              <a:buFont typeface="Wingdings" panose="05000000000000000000" pitchFamily="2" charset="2"/>
              <a:buNone/>
            </a:pPr>
            <a:r>
              <a:rPr lang="en-US" sz="2000" smtClean="0"/>
              <a:t>2. Software for designing virtual models</a:t>
            </a:r>
          </a:p>
          <a:p>
            <a:pPr marL="327025" lvl="1" indent="0">
              <a:buFont typeface="Wingdings" panose="05000000000000000000" pitchFamily="2" charset="2"/>
              <a:buNone/>
            </a:pPr>
            <a:r>
              <a:rPr lang="en-US" sz="2000" smtClean="0"/>
              <a:t>3. Computerized milling device </a:t>
            </a:r>
            <a:endParaRPr lang="en-IN" sz="2000" smtClean="0"/>
          </a:p>
        </p:txBody>
      </p:sp>
      <p:pic>
        <p:nvPicPr>
          <p:cNvPr id="31748" name="Picture 1" descr="C:\Users\Sameer\Desktop\sirona-cerec-advanced-technology-3d-digital-imag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396240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34"/>
    </mc:Choice>
    <mc:Fallback>
      <p:transition spd="slow" advTm="96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593725"/>
          <a:ext cx="8229600" cy="5670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799"/>
                <a:gridCol w="903515"/>
                <a:gridCol w="2351314"/>
                <a:gridCol w="2309314"/>
                <a:gridCol w="1217658"/>
              </a:tblGrid>
              <a:tr h="914605"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Methodlogy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Inferences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of </a:t>
                      </a:r>
                      <a:r>
                        <a:rPr lang="en-IN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eveidence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/>
                </a:tc>
              </a:tr>
              <a:tr h="4755945"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evaluation of all-ceramic crowns fabricated from intraoral digital impressions based on the principle of active </a:t>
                      </a:r>
                      <a:r>
                        <a:rPr lang="en-IN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wavefront</a:t>
                      </a:r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sampling.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 Dent. 2010; 38(7):553-559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crown was fabricated from intraoral scans using the Lava™ </a:t>
                      </a:r>
                      <a:r>
                        <a:rPr lang="en-IN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Chairside</a:t>
                      </a:r>
                      <a:r>
                        <a:rPr lang="en-I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Oral Scanner (Lava C.O.S.), and the other crown from a two-step silicone impression. Prior to cementation the fit of both crowns was clinically evaluated by two calibrated and blinded examiners; the marginal fit was also scored from replicas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Although  the  marginal discrepancies  obtained  from  both  the techniques  were  within  clinical acceptable  limits,  the  crowns  obtained from  the  digital  impressions  had significantly better marginal fit.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3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66"/>
    </mc:Choice>
    <mc:Fallback>
      <p:transition spd="slow" advTm="4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593725"/>
          <a:ext cx="8229600" cy="588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99"/>
                <a:gridCol w="914400"/>
                <a:gridCol w="3124200"/>
                <a:gridCol w="1830343"/>
                <a:gridCol w="1217658"/>
              </a:tblGrid>
              <a:tr h="914499"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Methodlogy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Inferences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of </a:t>
                      </a:r>
                      <a:r>
                        <a:rPr lang="en-IN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eveidence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/>
                </a:tc>
              </a:tr>
              <a:tr h="4968776">
                <a:tc>
                  <a:txBody>
                    <a:bodyPr/>
                    <a:lstStyle/>
                    <a:p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Diagnostic accuracy of impression-free digital models</a:t>
                      </a:r>
                      <a:endParaRPr lang="en-IN" sz="16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 J </a:t>
                      </a:r>
                      <a:r>
                        <a:rPr lang="en-IN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Orthod</a:t>
                      </a:r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Dentofacial</a:t>
                      </a:r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Orthop</a:t>
                      </a:r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2013 Dec;144(6):916-22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study sample comprised 60 dry skulls. Each skull had the maxillary and mandibular arches scanned with a Cadent </a:t>
                      </a:r>
                      <a:r>
                        <a:rPr lang="en-IN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iTero</a:t>
                      </a:r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scanner (Align Technology, San Jose, </a:t>
                      </a:r>
                      <a:r>
                        <a:rPr lang="en-IN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Calif</a:t>
                      </a:r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and had a cone-beam computed tomography scan taken with a CS 9300 unit (</a:t>
                      </a:r>
                      <a:r>
                        <a:rPr lang="en-IN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Carestream</a:t>
                      </a:r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Health, Atlanta, </a:t>
                      </a:r>
                      <a:r>
                        <a:rPr lang="en-IN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</a:t>
                      </a:r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). Linear measurements in all 3 dimensions of the space in each dental arch together with tooth-size arch-length analysis for both the maxillary and mandibular arches were carried out manually on the dry skulls with </a:t>
                      </a:r>
                      <a:r>
                        <a:rPr lang="en-IN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calipers</a:t>
                      </a:r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and digitally on the scanned 3-dimensional models and cone-beam computed tomography images.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 digital acquisition of the dental arches with a </a:t>
                      </a:r>
                      <a:r>
                        <a:rPr lang="en-IN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chairside</a:t>
                      </a:r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scanner provided almost 1-to-1 diagnostic information of the investigated anatomy and was superior to the cone-beam computed tomography measurements.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V</a:t>
                      </a:r>
                      <a:endParaRPr lang="en-I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35"/>
    </mc:Choice>
    <mc:Fallback>
      <p:transition spd="slow" advTm="77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458200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3200" b="1">
                <a:solidFill>
                  <a:srgbClr val="006600"/>
                </a:solidFill>
                <a:latin typeface="Comic Sans MS" panose="030F0702030302020204" pitchFamily="66" charset="0"/>
              </a:rPr>
              <a:t>Summary</a:t>
            </a:r>
          </a:p>
          <a:p>
            <a:pPr algn="just" eaLnBrk="1" hangingPunct="1">
              <a:lnSpc>
                <a:spcPct val="140000"/>
              </a:lnSpc>
            </a:pPr>
            <a:r>
              <a:rPr lang="en-US" altLang="en-US" sz="2400">
                <a:solidFill>
                  <a:srgbClr val="006600"/>
                </a:solidFill>
                <a:latin typeface="Arial" panose="020B0604020202020204" pitchFamily="34" charset="0"/>
              </a:rPr>
              <a:t>Impression technique and material should 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be selected on the basis of  biologic factor </a:t>
            </a:r>
            <a:r>
              <a:rPr lang="en-US" altLang="en-US" sz="2400">
                <a:solidFill>
                  <a:srgbClr val="006600"/>
                </a:solidFill>
                <a:latin typeface="Arial" panose="020B0604020202020204" pitchFamily="34" charset="0"/>
              </a:rPr>
              <a:t>dictated by the anatomy and the physiology of the mouth dictated by the orofacial tissues. </a:t>
            </a:r>
          </a:p>
          <a:p>
            <a:pPr algn="just" eaLnBrk="1" hangingPunct="1">
              <a:lnSpc>
                <a:spcPct val="140000"/>
              </a:lnSpc>
            </a:pPr>
            <a:endParaRPr lang="en-US" altLang="en-US" sz="24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40000"/>
              </a:lnSpc>
            </a:pPr>
            <a:r>
              <a:rPr lang="en-US" altLang="en-US" sz="2400">
                <a:solidFill>
                  <a:srgbClr val="006600"/>
                </a:solidFill>
                <a:latin typeface="Arial" panose="020B0604020202020204" pitchFamily="34" charset="0"/>
              </a:rPr>
              <a:t>Even though there are innumerable techniques and procedure for impression making ,it is the 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responsibility of the dentist to select the best possible procedure</a:t>
            </a:r>
            <a:r>
              <a:rPr lang="en-US" altLang="en-US" sz="2400">
                <a:solidFill>
                  <a:srgbClr val="006600"/>
                </a:solidFill>
                <a:latin typeface="Arial" panose="020B0604020202020204" pitchFamily="34" charset="0"/>
              </a:rPr>
              <a:t> based on sound knowledge , for achieving the best possible result for the patient.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83"/>
    </mc:Choice>
    <mc:Fallback>
      <p:transition spd="slow" advTm="3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475" y="2362200"/>
            <a:ext cx="7197725" cy="1752600"/>
          </a:xfrm>
        </p:spPr>
        <p:txBody>
          <a:bodyPr/>
          <a:lstStyle/>
          <a:p>
            <a:pPr>
              <a:defRPr/>
            </a:pPr>
            <a:r>
              <a:rPr lang="en-I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 are MADE;</a:t>
            </a:r>
            <a:br>
              <a:rPr lang="en-I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TAKEN.</a:t>
            </a:r>
            <a:endParaRPr lang="en-I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40"/>
    </mc:Choice>
    <mc:Fallback>
      <p:transition spd="slow" advTm="3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305800" cy="3276600"/>
          </a:xfrm>
        </p:spPr>
        <p:txBody>
          <a:bodyPr/>
          <a:lstStyle/>
          <a:p>
            <a:pPr algn="ctr"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Excellent Restoration Begins with Mastering the Art of Creating Accurate Impressions</a:t>
            </a:r>
            <a:b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86"/>
    </mc:Choice>
    <mc:Fallback>
      <p:transition spd="slow" advTm="25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7327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14"/>
    </mc:Choice>
    <mc:Fallback>
      <p:transition spd="slow" advTm="1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460375"/>
            <a:ext cx="8229600" cy="1139825"/>
          </a:xfrm>
        </p:spPr>
        <p:txBody>
          <a:bodyPr/>
          <a:lstStyle/>
          <a:p>
            <a:pPr algn="ctr">
              <a:defRPr/>
            </a:pPr>
            <a:r>
              <a:rPr lang="en-I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en-I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To obtain an impression is the first step necessary for  the indirect fabrication of a prosthesis.</a:t>
            </a:r>
          </a:p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 An impression is an imprint or negative likeness of teeth and tissues. </a:t>
            </a:r>
          </a:p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Fixed prosthodontics is practiced as indirect restorations.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22"/>
    </mc:Choice>
    <mc:Fallback>
      <p:transition spd="slow" advTm="64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04800" y="990600"/>
          <a:ext cx="8382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81"/>
    </mc:Choice>
    <mc:Fallback>
      <p:transition spd="slow" advTm="48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2819400"/>
            <a:ext cx="5181600" cy="1143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400" b="1" u="sng" smtClean="0">
                <a:solidFill>
                  <a:schemeClr val="accent1"/>
                </a:solidFill>
                <a:latin typeface="Times New Roman" panose="02020603050405020304" pitchFamily="18" charset="0"/>
              </a:rPr>
              <a:t>TERMINOLOGIES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47"/>
    </mc:Choice>
    <mc:Fallback>
      <p:transition spd="slow" advTm="4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N" altLang="en-US" smtClean="0"/>
              <a:t>Initial Impressions</a:t>
            </a:r>
          </a:p>
        </p:txBody>
      </p:sp>
      <p:pic>
        <p:nvPicPr>
          <p:cNvPr id="12291" name="Picture 8" descr="C:\Users\Sameer\Desktop\alginate_impre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660775"/>
            <a:ext cx="2903538" cy="223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3" descr="C:\Users\Sameer\Desktop\how-to-make-vampire-teeth-v1-mixing-alginat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1"/>
          <a:stretch>
            <a:fillRect/>
          </a:stretch>
        </p:blipFill>
        <p:spPr bwMode="auto">
          <a:xfrm>
            <a:off x="4464050" y="1143000"/>
            <a:ext cx="2898775" cy="2309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4" descr="C:\Users\Sameer\Desktop\how-to-make-vampire-teeth-v1-mixing-alginate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6"/>
          <a:stretch>
            <a:fillRect/>
          </a:stretch>
        </p:blipFill>
        <p:spPr bwMode="auto">
          <a:xfrm>
            <a:off x="996950" y="1143000"/>
            <a:ext cx="2986088" cy="2309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7" descr="C:\Users\Sameer\Desktop\Boksman_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3657600"/>
            <a:ext cx="2984500" cy="2238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45"/>
    </mc:Choice>
    <mc:Fallback>
      <p:transition spd="slow" advTm="60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N" altLang="en-US" smtClean="0"/>
              <a:t>Initial Impressions</a:t>
            </a:r>
          </a:p>
        </p:txBody>
      </p:sp>
      <p:pic>
        <p:nvPicPr>
          <p:cNvPr id="13315" name="Picture 11" descr="C:\Users\Sameer\Desktop\dental-impress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"/>
          <a:stretch>
            <a:fillRect/>
          </a:stretch>
        </p:blipFill>
        <p:spPr bwMode="auto">
          <a:xfrm>
            <a:off x="2090738" y="1524000"/>
            <a:ext cx="4962525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56"/>
    </mc:Choice>
    <mc:Fallback>
      <p:transition spd="slow" advTm="25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Techniques for final impression procedure:</a:t>
            </a:r>
            <a:r>
              <a:rPr lang="en-IN" altLang="en-US" sz="3600" smtClean="0"/>
              <a:t/>
            </a:r>
            <a:br>
              <a:rPr lang="en-IN" altLang="en-US" sz="3600" smtClean="0"/>
            </a:br>
            <a:endParaRPr lang="en-IN" altLang="en-US" sz="400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Copper band impression technique</a:t>
            </a:r>
            <a:endParaRPr lang="en-IN" sz="1600" dirty="0" smtClean="0">
              <a:solidFill>
                <a:srgbClr val="FF0000"/>
              </a:solidFill>
            </a:endParaRPr>
          </a:p>
          <a:p>
            <a:pPr lvl="1" eaLnBrk="1" hangingPunct="1">
              <a:defRPr/>
            </a:pPr>
            <a:r>
              <a:rPr lang="en-US" sz="1600" dirty="0" smtClean="0"/>
              <a:t>Copper band technique with low fusing compound</a:t>
            </a:r>
            <a:endParaRPr lang="en-IN" sz="1100" dirty="0" smtClean="0"/>
          </a:p>
          <a:p>
            <a:pPr lvl="1" eaLnBrk="1" hangingPunct="1">
              <a:defRPr/>
            </a:pPr>
            <a:r>
              <a:rPr lang="en-US" sz="1600" dirty="0" smtClean="0"/>
              <a:t>Copper band technique with putty and light body consistency elastomeric impression material</a:t>
            </a:r>
          </a:p>
          <a:p>
            <a:pPr marL="344487" lvl="1" indent="0" eaLnBrk="1" hangingPunct="1">
              <a:buFont typeface="Wingdings" panose="05000000000000000000" pitchFamily="2" charset="2"/>
              <a:buNone/>
              <a:defRPr/>
            </a:pPr>
            <a:endParaRPr lang="en-IN" sz="1100" dirty="0" smtClean="0"/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Final impression with reversible hydrocolloid impression material.</a:t>
            </a:r>
            <a:endParaRPr lang="en-IN" sz="1600" dirty="0" smtClean="0">
              <a:solidFill>
                <a:srgbClr val="FF0000"/>
              </a:solidFill>
            </a:endParaRPr>
          </a:p>
          <a:p>
            <a:pPr lvl="1" eaLnBrk="1" hangingPunct="1">
              <a:defRPr/>
            </a:pPr>
            <a:r>
              <a:rPr lang="en-US" sz="1600" dirty="0" smtClean="0"/>
              <a:t>Traditional reversible hydrocolloid impression</a:t>
            </a:r>
            <a:endParaRPr lang="en-IN" sz="1100" dirty="0" smtClean="0"/>
          </a:p>
          <a:p>
            <a:pPr lvl="1" eaLnBrk="1" hangingPunct="1">
              <a:defRPr/>
            </a:pPr>
            <a:r>
              <a:rPr lang="en-US" sz="1600" dirty="0" smtClean="0"/>
              <a:t>Wet-field technique</a:t>
            </a:r>
            <a:endParaRPr lang="en-IN" sz="1100" dirty="0" smtClean="0"/>
          </a:p>
          <a:p>
            <a:pPr lvl="1" eaLnBrk="1" hangingPunct="1">
              <a:defRPr/>
            </a:pPr>
            <a:r>
              <a:rPr lang="en-US" sz="1600" dirty="0" smtClean="0"/>
              <a:t>Laminated/ Combination reversible and irreversible hydrocolloid impression technique</a:t>
            </a:r>
            <a:endParaRPr lang="en-IN" sz="1100" dirty="0" smtClean="0"/>
          </a:p>
          <a:p>
            <a:pPr eaLnBrk="1" hangingPunct="1">
              <a:defRPr/>
            </a:pPr>
            <a:endParaRPr lang="en-IN" sz="1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Elastomeric impressions</a:t>
            </a:r>
            <a:endParaRPr lang="en-IN" sz="1600" dirty="0" smtClean="0">
              <a:solidFill>
                <a:srgbClr val="FF0000"/>
              </a:solidFill>
            </a:endParaRPr>
          </a:p>
          <a:p>
            <a:pPr lvl="1" eaLnBrk="1" hangingPunct="1">
              <a:defRPr/>
            </a:pPr>
            <a:r>
              <a:rPr lang="en-US" sz="1600" dirty="0" smtClean="0"/>
              <a:t>Single step, single mix technique</a:t>
            </a:r>
            <a:endParaRPr lang="en-IN" sz="1100" dirty="0" smtClean="0"/>
          </a:p>
          <a:p>
            <a:pPr lvl="1" eaLnBrk="1" hangingPunct="1">
              <a:defRPr/>
            </a:pPr>
            <a:r>
              <a:rPr lang="en-US" sz="1600" dirty="0" smtClean="0"/>
              <a:t>Single step, double mix technique</a:t>
            </a:r>
            <a:endParaRPr lang="en-IN" sz="1100" dirty="0" smtClean="0"/>
          </a:p>
          <a:p>
            <a:pPr lvl="1" eaLnBrk="1" hangingPunct="1">
              <a:defRPr/>
            </a:pPr>
            <a:r>
              <a:rPr lang="en-US" sz="1600" dirty="0" smtClean="0"/>
              <a:t>Double step, double mix technique</a:t>
            </a:r>
          </a:p>
          <a:p>
            <a:pPr marL="344487" lvl="1" indent="0" eaLnBrk="1" hangingPunct="1">
              <a:buFont typeface="Wingdings" panose="05000000000000000000" pitchFamily="2" charset="2"/>
              <a:buNone/>
              <a:defRPr/>
            </a:pPr>
            <a:endParaRPr lang="en-IN" sz="1100" dirty="0" smtClean="0"/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Dual arch impression/ triple tray impression technique</a:t>
            </a:r>
            <a:endParaRPr lang="en-IN" sz="1600" dirty="0" smtClean="0">
              <a:solidFill>
                <a:srgbClr val="FF0000"/>
              </a:solidFill>
            </a:endParaRPr>
          </a:p>
          <a:p>
            <a:pPr lvl="1" eaLnBrk="1" hangingPunct="1">
              <a:defRPr/>
            </a:pPr>
            <a:r>
              <a:rPr lang="en-US" sz="1600" dirty="0" smtClean="0"/>
              <a:t>Single step dual arch impression technique</a:t>
            </a:r>
            <a:endParaRPr lang="en-IN" sz="1100" dirty="0" smtClean="0"/>
          </a:p>
          <a:p>
            <a:pPr lvl="1" eaLnBrk="1" hangingPunct="1">
              <a:defRPr/>
            </a:pPr>
            <a:r>
              <a:rPr lang="en-US" sz="1600" dirty="0" smtClean="0"/>
              <a:t>Hydraulic and Hydrophobic Impressions</a:t>
            </a:r>
            <a:endParaRPr lang="en-IN" sz="1100" dirty="0" smtClean="0"/>
          </a:p>
          <a:p>
            <a:pPr lvl="1" eaLnBrk="1" hangingPunct="1">
              <a:defRPr/>
            </a:pPr>
            <a:r>
              <a:rPr lang="en-US" sz="1600" dirty="0" smtClean="0"/>
              <a:t>Laminar technique</a:t>
            </a:r>
          </a:p>
          <a:p>
            <a:pPr marL="344487" lvl="1" indent="0" eaLnBrk="1" hangingPunct="1">
              <a:buFont typeface="Wingdings" panose="05000000000000000000" pitchFamily="2" charset="2"/>
              <a:buNone/>
              <a:defRPr/>
            </a:pPr>
            <a:endParaRPr lang="en-IN" sz="1100" dirty="0" smtClean="0"/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Matrix impression technique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IN" sz="16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Digital impression techniques</a:t>
            </a:r>
            <a:endParaRPr lang="en-IN" sz="3200" dirty="0" smtClean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16"/>
    </mc:Choice>
    <mc:Fallback>
      <p:transition spd="slow" advTm="3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1491</TotalTime>
  <Words>887</Words>
  <Application>Microsoft Office PowerPoint</Application>
  <PresentationFormat>On-screen Show (4:3)</PresentationFormat>
  <Paragraphs>121</Paragraphs>
  <Slides>31</Slides>
  <Notes>4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Times New Roman</vt:lpstr>
      <vt:lpstr>Arial</vt:lpstr>
      <vt:lpstr>Garamond</vt:lpstr>
      <vt:lpstr>Wingdings</vt:lpstr>
      <vt:lpstr>Comic Sans MS</vt:lpstr>
      <vt:lpstr>Edge</vt:lpstr>
      <vt:lpstr>PowerPoint Presentation</vt:lpstr>
      <vt:lpstr>Lesson Plan</vt:lpstr>
      <vt:lpstr>Impression are MADE; Not TAKEN.</vt:lpstr>
      <vt:lpstr>INTRODUCTION</vt:lpstr>
      <vt:lpstr>PowerPoint Presentation</vt:lpstr>
      <vt:lpstr>PowerPoint Presentation</vt:lpstr>
      <vt:lpstr>Initial Impressions</vt:lpstr>
      <vt:lpstr>Initial Impressions</vt:lpstr>
      <vt:lpstr>Techniques for final impression procedure: </vt:lpstr>
      <vt:lpstr>Copper band Impressions</vt:lpstr>
      <vt:lpstr>Reversible Hydrocolloid Impression</vt:lpstr>
      <vt:lpstr>Laminate Technique</vt:lpstr>
      <vt:lpstr>Static auto mixing technique</vt:lpstr>
      <vt:lpstr>Machine mixing</vt:lpstr>
      <vt:lpstr>Single-step, single mix impression technique</vt:lpstr>
      <vt:lpstr>Single-step, double mix impression technique</vt:lpstr>
      <vt:lpstr>Double-step, double mix impression technique</vt:lpstr>
      <vt:lpstr>Dual arch impression trays</vt:lpstr>
      <vt:lpstr>PowerPoint Presentation</vt:lpstr>
      <vt:lpstr>Evaluating final impression</vt:lpstr>
      <vt:lpstr>PowerPoint Presentation</vt:lpstr>
      <vt:lpstr>The matrix impression system </vt:lpstr>
      <vt:lpstr>PowerPoint Presentation</vt:lpstr>
      <vt:lpstr>PowerPoint Presentation</vt:lpstr>
      <vt:lpstr>PowerPoint Presentation</vt:lpstr>
      <vt:lpstr>Digital Impressions</vt:lpstr>
      <vt:lpstr>PowerPoint Presentation</vt:lpstr>
      <vt:lpstr>PowerPoint Presentation</vt:lpstr>
      <vt:lpstr>PowerPoint Presentation</vt:lpstr>
      <vt:lpstr> An Excellent Restoration Begins with Mastering the Art of Creating Accurate Impressions </vt:lpstr>
      <vt:lpstr>PowerPoint Presentation</vt:lpstr>
    </vt:vector>
  </TitlesOfParts>
  <Company>ABSMIDS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Dr.Aurif Bin Thaj</dc:creator>
  <cp:lastModifiedBy>Microsoft account</cp:lastModifiedBy>
  <cp:revision>74</cp:revision>
  <dcterms:created xsi:type="dcterms:W3CDTF">2005-03-08T14:40:34Z</dcterms:created>
  <dcterms:modified xsi:type="dcterms:W3CDTF">2020-08-24T06:40:25Z</dcterms:modified>
</cp:coreProperties>
</file>