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9" r:id="rId1"/>
  </p:sldMasterIdLst>
  <p:sldIdLst>
    <p:sldId id="404" r:id="rId2"/>
    <p:sldId id="519" r:id="rId3"/>
    <p:sldId id="377" r:id="rId4"/>
    <p:sldId id="336" r:id="rId5"/>
    <p:sldId id="337" r:id="rId6"/>
    <p:sldId id="257" r:id="rId7"/>
    <p:sldId id="259" r:id="rId8"/>
    <p:sldId id="338" r:id="rId9"/>
    <p:sldId id="494" r:id="rId10"/>
    <p:sldId id="495" r:id="rId11"/>
    <p:sldId id="496" r:id="rId12"/>
    <p:sldId id="497" r:id="rId13"/>
    <p:sldId id="498" r:id="rId14"/>
    <p:sldId id="260" r:id="rId15"/>
    <p:sldId id="383" r:id="rId16"/>
    <p:sldId id="499" r:id="rId17"/>
    <p:sldId id="500" r:id="rId18"/>
    <p:sldId id="503" r:id="rId19"/>
    <p:sldId id="504" r:id="rId20"/>
    <p:sldId id="505" r:id="rId21"/>
    <p:sldId id="506" r:id="rId22"/>
    <p:sldId id="507" r:id="rId23"/>
    <p:sldId id="501" r:id="rId24"/>
    <p:sldId id="502" r:id="rId25"/>
    <p:sldId id="509" r:id="rId26"/>
    <p:sldId id="510" r:id="rId27"/>
    <p:sldId id="511" r:id="rId28"/>
    <p:sldId id="512" r:id="rId29"/>
    <p:sldId id="513" r:id="rId30"/>
    <p:sldId id="514" r:id="rId31"/>
    <p:sldId id="515" r:id="rId32"/>
    <p:sldId id="516" r:id="rId33"/>
    <p:sldId id="517" r:id="rId34"/>
    <p:sldId id="518" r:id="rId35"/>
    <p:sldId id="524" r:id="rId36"/>
    <p:sldId id="535" r:id="rId37"/>
    <p:sldId id="525" r:id="rId38"/>
    <p:sldId id="526" r:id="rId39"/>
    <p:sldId id="527" r:id="rId40"/>
    <p:sldId id="528" r:id="rId41"/>
    <p:sldId id="529" r:id="rId42"/>
    <p:sldId id="530" r:id="rId43"/>
    <p:sldId id="531" r:id="rId44"/>
    <p:sldId id="532" r:id="rId45"/>
    <p:sldId id="533" r:id="rId46"/>
    <p:sldId id="534" r:id="rId47"/>
    <p:sldId id="536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FF9966"/>
    <a:srgbClr val="FF9999"/>
    <a:srgbClr val="FFFF99"/>
    <a:srgbClr val="FFCCFF"/>
    <a:srgbClr val="CCCCFF"/>
    <a:srgbClr val="CCFF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76" autoAdjust="0"/>
    <p:restoredTop sz="91745" autoAdjust="0"/>
  </p:normalViewPr>
  <p:slideViewPr>
    <p:cSldViewPr>
      <p:cViewPr varScale="1">
        <p:scale>
          <a:sx n="74" d="100"/>
          <a:sy n="74" d="100"/>
        </p:scale>
        <p:origin x="144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0" y="3714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62A93-CC8A-41B5-87BA-BCDB78D24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9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CA32C-FD43-48DC-A01A-FC7DF40CF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F0475-299F-4941-BE70-EC437E2D1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0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7B5B6-DD14-4082-B6F5-C6A499BFE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4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087FC-B18C-4690-8C6E-7BC8877A4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94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13EAA-8379-48D7-9FF4-6F796999D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FC9D4-5764-4589-B507-9AF2D8D52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8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D94CE-66BA-43A2-B4FB-2294841BC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0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9AC38-E935-4276-9257-DBD45B062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8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5F1FA-C04A-4C03-BEEE-8DCC612AF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3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864A6-19C8-47C7-9411-BF2681E97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8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7B5A2E-33AF-4FB0-ABE0-3ADD05EAB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2"/>
          <p:cNvSpPr txBox="1">
            <a:spLocks noChangeArrowheads="1"/>
          </p:cNvSpPr>
          <p:nvPr/>
        </p:nvSpPr>
        <p:spPr bwMode="auto">
          <a:xfrm>
            <a:off x="762000" y="1676400"/>
            <a:ext cx="79994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Lucida Bright" panose="02040602050505020304" pitchFamily="18" charset="0"/>
              </a:rPr>
              <a:t>Relining, Rebasing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Lucida Bright" panose="02040602050505020304" pitchFamily="18" charset="0"/>
              </a:rPr>
              <a:t>of Complete Dentures</a:t>
            </a:r>
          </a:p>
        </p:txBody>
      </p:sp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2667000" y="5791200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b="1">
                <a:solidFill>
                  <a:srgbClr val="002060"/>
                </a:solidFill>
                <a:latin typeface="Lucida Bright" panose="02040602050505020304" pitchFamily="18" charset="0"/>
              </a:rPr>
              <a:t>DR. NAMRATA SHAH NAIDU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7"/>
    </mc:Choice>
    <mc:Fallback>
      <p:transition spd="slow" advTm="8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295400"/>
            <a:ext cx="7924800" cy="138430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dirty="0">
                <a:latin typeface="Lucida Bright" panose="02040602050505020304" pitchFamily="18" charset="0"/>
              </a:rPr>
              <a:t>DIAGNOSIS: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dirty="0">
                <a:latin typeface="Lucida Bright" panose="02040602050505020304" pitchFamily="18" charset="0"/>
              </a:rPr>
              <a:t>Is important to determine the choice of treatment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2641600"/>
            <a:ext cx="7924800" cy="3416300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400" dirty="0">
                <a:latin typeface="Lucida Bright" panose="02040602050505020304" pitchFamily="18" charset="0"/>
              </a:rPr>
              <a:t>The nature of tissue changes, their extent and location should be studied</a:t>
            </a:r>
          </a:p>
          <a:p>
            <a:pPr>
              <a:defRPr/>
            </a:pPr>
            <a:endParaRPr lang="en-IN" sz="2400" dirty="0">
              <a:latin typeface="Lucida Bright" panose="02040602050505020304" pitchFamily="18" charset="0"/>
            </a:endParaRPr>
          </a:p>
          <a:p>
            <a:pPr>
              <a:defRPr/>
            </a:pPr>
            <a:r>
              <a:rPr lang="en-IN" sz="2400" dirty="0">
                <a:latin typeface="Lucida Bright" panose="02040602050505020304" pitchFamily="18" charset="0"/>
              </a:rPr>
              <a:t>Tissue changes may be due to: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dirty="0">
                <a:latin typeface="Lucida Bright" panose="02040602050505020304" pitchFamily="18" charset="0"/>
              </a:rPr>
              <a:t>Incorrect occlusion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dirty="0">
                <a:latin typeface="Lucida Bright" panose="02040602050505020304" pitchFamily="18" charset="0"/>
              </a:rPr>
              <a:t>Changes in supporting structures – If vertical dimension has changed – rebasing is required or relining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dirty="0">
                <a:latin typeface="Lucida Bright" panose="02040602050505020304" pitchFamily="18" charset="0"/>
              </a:rPr>
              <a:t>Amount of </a:t>
            </a:r>
            <a:r>
              <a:rPr lang="en-IN" sz="2400" dirty="0" err="1">
                <a:latin typeface="Lucida Bright" panose="02040602050505020304" pitchFamily="18" charset="0"/>
              </a:rPr>
              <a:t>resorption</a:t>
            </a:r>
            <a:endParaRPr lang="en-IN" sz="2400" dirty="0">
              <a:latin typeface="Lucida Bright" panose="020406020505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94"/>
    </mc:Choice>
    <mc:Fallback>
      <p:transition spd="slow" advTm="4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990600"/>
            <a:ext cx="8001000" cy="5262563"/>
          </a:xfrm>
          <a:prstGeom prst="rect">
            <a:avLst/>
          </a:prstGeom>
          <a:solidFill>
            <a:srgbClr val="99CC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GENERAL CONSIDERATIONS PRIOR TO RELINING: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A thorough examination – patient &amp; denture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Vertical Dimension of occlusion – should be correct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Centric occlusion should coincide with centric relation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Aesthetics should be acceptable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Oral tissues should be in good health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Hyperplastic tissues or severe osseous undercuts – </a:t>
            </a:r>
            <a:r>
              <a:rPr lang="en-IN" sz="2400" b="1" dirty="0" err="1">
                <a:latin typeface="Lucida Bright" panose="02040602050505020304" pitchFamily="18" charset="0"/>
              </a:rPr>
              <a:t>elimate</a:t>
            </a:r>
            <a:endParaRPr lang="en-IN" sz="2400" b="1" dirty="0">
              <a:latin typeface="Lucida Bright" panose="02040602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Posterior limit of denture – correct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Denture base extensions should be adequate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b="1" dirty="0" err="1">
                <a:latin typeface="Lucida Bright" panose="02040602050505020304" pitchFamily="18" charset="0"/>
              </a:rPr>
              <a:t>Interocclusal</a:t>
            </a:r>
            <a:r>
              <a:rPr lang="en-IN" sz="2400" b="1" dirty="0">
                <a:latin typeface="Lucida Bright" panose="02040602050505020304" pitchFamily="18" charset="0"/>
              </a:rPr>
              <a:t> distance – should be adequate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</a:rPr>
              <a:t>Speech - Satisfactory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70"/>
    </mc:Choice>
    <mc:Fallback>
      <p:transition spd="slow" advTm="113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43000"/>
            <a:ext cx="8001000" cy="2678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/>
              <a:t>PRETREATMENT PROCEDURES: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b="1" dirty="0"/>
              <a:t>Hyperplastic tissues – surgically excised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b="1" dirty="0"/>
              <a:t>Oral mucosa should be free of irritations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b="1" dirty="0"/>
              <a:t>Dentures should not be worn during sleep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b="1" dirty="0"/>
              <a:t>Dentures should not be worn for </a:t>
            </a:r>
            <a:r>
              <a:rPr lang="en-IN" sz="2800" b="1" dirty="0" err="1"/>
              <a:t>atleast</a:t>
            </a:r>
            <a:r>
              <a:rPr lang="en-IN" sz="2800" b="1" dirty="0"/>
              <a:t> 2-3 days prior to final impression appointment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81"/>
    </mc:Choice>
    <mc:Fallback>
      <p:transition spd="slow" advTm="2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162800" cy="60944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PREPARATION OF DENTURES </a:t>
            </a:r>
            <a:r>
              <a:rPr lang="en-IN" sz="2600" b="1" dirty="0" smtClean="0">
                <a:latin typeface="Lucida Bright" panose="02040602050505020304" pitchFamily="18" charset="0"/>
              </a:rPr>
              <a:t>FOR </a:t>
            </a:r>
            <a:r>
              <a:rPr lang="en-IN" sz="2600" b="1" dirty="0">
                <a:latin typeface="Lucida Bright" panose="02040602050505020304" pitchFamily="18" charset="0"/>
              </a:rPr>
              <a:t>IMPRESSION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Pressure areas on the tissue surface of the denture should be relieved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Minor </a:t>
            </a:r>
            <a:r>
              <a:rPr lang="en-IN" sz="2600" b="1" dirty="0" err="1">
                <a:latin typeface="Lucida Bright" panose="02040602050505020304" pitchFamily="18" charset="0"/>
              </a:rPr>
              <a:t>occlusal</a:t>
            </a:r>
            <a:r>
              <a:rPr lang="en-IN" sz="2600" b="1" dirty="0">
                <a:latin typeface="Lucida Bright" panose="02040602050505020304" pitchFamily="18" charset="0"/>
              </a:rPr>
              <a:t> disharmony should be corrected by selective grinding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Border inadequacies should be corrected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Borders should be shortened by 1mm to allow space for new impression material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PPS should be established using green stick compound or autopolymerising resin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All large undercuts should be removed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10"/>
    </mc:Choice>
    <mc:Fallback>
      <p:transition spd="slow" advTm="4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04800" y="1752600"/>
            <a:ext cx="625792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8800"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00000"/>
              </a:lnSpc>
              <a:spcBef>
                <a:spcPct val="0"/>
              </a:spcBef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Clinical procedures and</a:t>
            </a:r>
          </a:p>
          <a:p>
            <a:pPr lvl="3">
              <a:lnSpc>
                <a:spcPct val="100000"/>
              </a:lnSpc>
              <a:spcBef>
                <a:spcPct val="0"/>
              </a:spcBef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Laboratory procedures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-92075" y="1336675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2676525" y="4037013"/>
            <a:ext cx="4270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lvl="1" algn="ctr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65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Relining can be accomplished by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2"/>
    </mc:Choice>
    <mc:Fallback>
      <p:transition spd="slow" advTm="9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7"/>
          <p:cNvSpPr>
            <a:spLocks noChangeArrowheads="1"/>
          </p:cNvSpPr>
          <p:nvPr/>
        </p:nvSpPr>
        <p:spPr bwMode="auto">
          <a:xfrm>
            <a:off x="1676400" y="304800"/>
            <a:ext cx="60960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990099"/>
                </a:solidFill>
                <a:latin typeface="Lucida Console" panose="020B0609040504020204" pitchFamily="49" charset="0"/>
              </a:rPr>
              <a:t>Relining procedure</a:t>
            </a:r>
          </a:p>
        </p:txBody>
      </p:sp>
      <p:sp>
        <p:nvSpPr>
          <p:cNvPr id="16387" name="Line 12"/>
          <p:cNvSpPr>
            <a:spLocks noChangeShapeType="1"/>
          </p:cNvSpPr>
          <p:nvPr/>
        </p:nvSpPr>
        <p:spPr bwMode="auto">
          <a:xfrm flipH="1">
            <a:off x="1905000" y="1447800"/>
            <a:ext cx="2743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6388" name="Line 13"/>
          <p:cNvSpPr>
            <a:spLocks noChangeShapeType="1"/>
          </p:cNvSpPr>
          <p:nvPr/>
        </p:nvSpPr>
        <p:spPr bwMode="auto">
          <a:xfrm>
            <a:off x="4648200" y="1447800"/>
            <a:ext cx="2286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6389" name="Oval 14"/>
          <p:cNvSpPr>
            <a:spLocks noChangeArrowheads="1"/>
          </p:cNvSpPr>
          <p:nvPr/>
        </p:nvSpPr>
        <p:spPr bwMode="auto">
          <a:xfrm>
            <a:off x="685800" y="2209800"/>
            <a:ext cx="38100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0099"/>
                </a:solidFill>
                <a:latin typeface="Franklin Gothic Medium" panose="020B0603020102020204" pitchFamily="34" charset="0"/>
              </a:rPr>
              <a:t>Clinical procedure</a:t>
            </a:r>
          </a:p>
        </p:txBody>
      </p:sp>
      <p:sp>
        <p:nvSpPr>
          <p:cNvPr id="16390" name="Oval 16"/>
          <p:cNvSpPr>
            <a:spLocks noChangeArrowheads="1"/>
          </p:cNvSpPr>
          <p:nvPr/>
        </p:nvSpPr>
        <p:spPr bwMode="auto">
          <a:xfrm>
            <a:off x="4953000" y="2209800"/>
            <a:ext cx="37338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0099"/>
                </a:solidFill>
                <a:latin typeface="Franklin Gothic Medium" panose="020B0603020102020204" pitchFamily="34" charset="0"/>
              </a:rPr>
              <a:t>Laboratory procedure</a:t>
            </a:r>
          </a:p>
        </p:txBody>
      </p:sp>
      <p:sp>
        <p:nvSpPr>
          <p:cNvPr id="16391" name="Line 24"/>
          <p:cNvSpPr>
            <a:spLocks noChangeShapeType="1"/>
          </p:cNvSpPr>
          <p:nvPr/>
        </p:nvSpPr>
        <p:spPr bwMode="auto">
          <a:xfrm>
            <a:off x="6781800" y="2971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6392" name="Line 26"/>
          <p:cNvSpPr>
            <a:spLocks noChangeShapeType="1"/>
          </p:cNvSpPr>
          <p:nvPr/>
        </p:nvSpPr>
        <p:spPr bwMode="auto">
          <a:xfrm>
            <a:off x="2590800" y="3048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6393" name="Text Box 30"/>
          <p:cNvSpPr txBox="1">
            <a:spLocks noChangeArrowheads="1"/>
          </p:cNvSpPr>
          <p:nvPr/>
        </p:nvSpPr>
        <p:spPr bwMode="auto">
          <a:xfrm>
            <a:off x="381000" y="3352800"/>
            <a:ext cx="48768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99"/>
                </a:solidFill>
                <a:latin typeface="Comic Sans MS" panose="030F0702030302020204" pitchFamily="66" charset="0"/>
              </a:rPr>
              <a:t>       1. Static methods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990099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990099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990099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99"/>
                </a:solidFill>
                <a:latin typeface="Comic Sans MS" panose="030F0702030302020204" pitchFamily="66" charset="0"/>
              </a:rPr>
              <a:t>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99"/>
                </a:solidFill>
                <a:latin typeface="Comic Sans MS" panose="030F0702030302020204" pitchFamily="66" charset="0"/>
              </a:rPr>
              <a:t>       2. Functional method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990099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99"/>
                </a:solidFill>
                <a:latin typeface="Comic Sans MS" panose="030F0702030302020204" pitchFamily="66" charset="0"/>
              </a:rPr>
              <a:t>       3. Chair-side technique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99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16394" name="Text Box 31"/>
          <p:cNvSpPr txBox="1">
            <a:spLocks noChangeArrowheads="1"/>
          </p:cNvSpPr>
          <p:nvPr/>
        </p:nvSpPr>
        <p:spPr bwMode="auto">
          <a:xfrm>
            <a:off x="5334000" y="3352800"/>
            <a:ext cx="27305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90099"/>
                </a:solidFill>
                <a:latin typeface="Comic Sans MS" panose="030F0702030302020204" pitchFamily="66" charset="0"/>
              </a:rPr>
              <a:t>1. Articulator method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990099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90099"/>
                </a:solidFill>
                <a:latin typeface="Comic Sans MS" panose="030F0702030302020204" pitchFamily="66" charset="0"/>
              </a:rPr>
              <a:t>2. Jig method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990099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90099"/>
                </a:solidFill>
                <a:latin typeface="Comic Sans MS" panose="030F0702030302020204" pitchFamily="66" charset="0"/>
              </a:rPr>
              <a:t>3. Flask method</a:t>
            </a:r>
          </a:p>
        </p:txBody>
      </p:sp>
      <p:sp>
        <p:nvSpPr>
          <p:cNvPr id="16395" name="Line 33"/>
          <p:cNvSpPr>
            <a:spLocks noChangeShapeType="1"/>
          </p:cNvSpPr>
          <p:nvPr/>
        </p:nvSpPr>
        <p:spPr bwMode="auto">
          <a:xfrm flipH="1">
            <a:off x="1600200" y="36576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6396" name="Line 34"/>
          <p:cNvSpPr>
            <a:spLocks noChangeShapeType="1"/>
          </p:cNvSpPr>
          <p:nvPr/>
        </p:nvSpPr>
        <p:spPr bwMode="auto">
          <a:xfrm>
            <a:off x="2286000" y="36576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6397" name="Text Box 35"/>
          <p:cNvSpPr txBox="1">
            <a:spLocks noChangeArrowheads="1"/>
          </p:cNvSpPr>
          <p:nvPr/>
        </p:nvSpPr>
        <p:spPr bwMode="auto">
          <a:xfrm>
            <a:off x="457200" y="3962400"/>
            <a:ext cx="16557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90099"/>
                </a:solidFill>
                <a:latin typeface="Comic Sans MS" panose="030F0702030302020204" pitchFamily="66" charset="0"/>
              </a:rPr>
              <a:t>Closed–mouth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90099"/>
                </a:solidFill>
                <a:latin typeface="Comic Sans MS" panose="030F0702030302020204" pitchFamily="66" charset="0"/>
              </a:rPr>
              <a:t>technique</a:t>
            </a:r>
          </a:p>
        </p:txBody>
      </p:sp>
      <p:sp>
        <p:nvSpPr>
          <p:cNvPr id="16398" name="Text Box 36"/>
          <p:cNvSpPr txBox="1">
            <a:spLocks noChangeArrowheads="1"/>
          </p:cNvSpPr>
          <p:nvPr/>
        </p:nvSpPr>
        <p:spPr bwMode="auto">
          <a:xfrm>
            <a:off x="2514600" y="3962400"/>
            <a:ext cx="2420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90099"/>
                </a:solidFill>
                <a:latin typeface="Comic Sans MS" panose="030F0702030302020204" pitchFamily="66" charset="0"/>
              </a:rPr>
              <a:t>Open- mouth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90099"/>
                </a:solidFill>
                <a:latin typeface="Comic Sans MS" panose="030F0702030302020204" pitchFamily="66" charset="0"/>
              </a:rPr>
              <a:t>Technique(Bouchers)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62"/>
    </mc:Choice>
    <mc:Fallback>
      <p:transition spd="slow" advTm="6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514600"/>
            <a:ext cx="7696200" cy="1384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/>
              <a:t>CLINICAL PROCEDURES: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b="1" dirty="0"/>
              <a:t>For both relining and rebasing are similar only laboratory procedure varies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0"/>
    </mc:Choice>
    <mc:Fallback>
      <p:transition spd="slow" advTm="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143000"/>
            <a:ext cx="7467600" cy="3540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/>
              <a:t>STATIC METHODS: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/>
              <a:t>OPEN-MOUTH TECHNIQUE (BOUCHER)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/>
              <a:t>The dentures are used as special tray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/>
              <a:t>Border </a:t>
            </a:r>
            <a:r>
              <a:rPr lang="en-IN" sz="2800" b="1" dirty="0" err="1"/>
              <a:t>molding</a:t>
            </a:r>
            <a:r>
              <a:rPr lang="en-IN" sz="2800" b="1" dirty="0"/>
              <a:t> and impressions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/>
              <a:t>After impressions, a new centric relation record is acquired.</a:t>
            </a:r>
          </a:p>
          <a:p>
            <a:pPr lvl="1">
              <a:defRPr/>
            </a:pPr>
            <a:endParaRPr lang="en-IN" sz="2800" b="1" dirty="0"/>
          </a:p>
          <a:p>
            <a:pPr>
              <a:defRPr/>
            </a:pPr>
            <a:endParaRPr lang="en-IN" sz="28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17"/>
    </mc:Choice>
    <mc:Fallback>
      <p:transition spd="slow" advTm="47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" b="19878"/>
          <a:stretch>
            <a:fillRect/>
          </a:stretch>
        </p:blipFill>
        <p:spPr bwMode="auto">
          <a:xfrm>
            <a:off x="990600" y="838200"/>
            <a:ext cx="739457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56"/>
    </mc:Choice>
    <mc:Fallback>
      <p:transition spd="slow" advTm="1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t="1434" r="1093" b="23019"/>
          <a:stretch>
            <a:fillRect/>
          </a:stretch>
        </p:blipFill>
        <p:spPr bwMode="auto">
          <a:xfrm>
            <a:off x="1371600" y="685800"/>
            <a:ext cx="6400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0"/>
    </mc:Choice>
    <mc:Fallback>
      <p:transition spd="slow" advTm="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61870"/>
            <a:ext cx="24384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solidFill>
                  <a:srgbClr val="CC0000"/>
                </a:solidFill>
                <a:latin typeface="Lucida Bright" panose="02040602050505020304" pitchFamily="18" charset="0"/>
              </a:rPr>
              <a:t>OBJECTIVES</a:t>
            </a:r>
          </a:p>
        </p:txBody>
      </p:sp>
      <p:pic>
        <p:nvPicPr>
          <p:cNvPr id="307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6" b="7777"/>
          <a:stretch>
            <a:fillRect/>
          </a:stretch>
        </p:blipFill>
        <p:spPr bwMode="auto">
          <a:xfrm>
            <a:off x="4114800" y="228600"/>
            <a:ext cx="49530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304800" y="1649413"/>
            <a:ext cx="58674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b="1" dirty="0">
                <a:solidFill>
                  <a:srgbClr val="C00000"/>
                </a:solidFill>
                <a:latin typeface="Lucida Bright" panose="02040602050505020304" pitchFamily="18" charset="0"/>
              </a:rPr>
              <a:t>INTRODUCTION </a:t>
            </a:r>
            <a:endParaRPr lang="en-IN" altLang="en-US" b="1" dirty="0" smtClean="0">
              <a:solidFill>
                <a:srgbClr val="C00000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b="1" dirty="0" smtClean="0">
                <a:solidFill>
                  <a:srgbClr val="C00000"/>
                </a:solidFill>
                <a:latin typeface="Lucida Bright" panose="02040602050505020304" pitchFamily="18" charset="0"/>
              </a:rPr>
              <a:t>DIAGNOSIS AND TREATMENT PLANNNING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b="1" dirty="0" smtClean="0">
                <a:solidFill>
                  <a:srgbClr val="C00000"/>
                </a:solidFill>
                <a:latin typeface="Lucida Bright" panose="02040602050505020304" pitchFamily="18" charset="0"/>
              </a:rPr>
              <a:t>RELINING</a:t>
            </a:r>
            <a:endParaRPr lang="en-IN" altLang="en-US" b="1" dirty="0">
              <a:solidFill>
                <a:srgbClr val="C00000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b="1" dirty="0" smtClean="0">
                <a:solidFill>
                  <a:srgbClr val="C00000"/>
                </a:solidFill>
                <a:latin typeface="Lucida Bright" panose="02040602050505020304" pitchFamily="18" charset="0"/>
              </a:rPr>
              <a:t>INDICATIONS AND CONTRAINDICATIONS</a:t>
            </a:r>
            <a:endParaRPr lang="en-IN" altLang="en-US" b="1" dirty="0">
              <a:solidFill>
                <a:srgbClr val="C00000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b="1" dirty="0">
                <a:solidFill>
                  <a:srgbClr val="C00000"/>
                </a:solidFill>
                <a:latin typeface="Lucida Bright" panose="02040602050505020304" pitchFamily="18" charset="0"/>
              </a:rPr>
              <a:t>PROCEDURES FOR RELINING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b="1" dirty="0">
                <a:solidFill>
                  <a:srgbClr val="C00000"/>
                </a:solidFill>
                <a:latin typeface="Lucida Bright" panose="02040602050505020304" pitchFamily="18" charset="0"/>
              </a:rPr>
              <a:t>REBASING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b="1" dirty="0">
                <a:solidFill>
                  <a:srgbClr val="C00000"/>
                </a:solidFill>
                <a:latin typeface="Lucida Bright" panose="02040602050505020304" pitchFamily="18" charset="0"/>
              </a:rPr>
              <a:t>PROCEDURES FOR </a:t>
            </a:r>
            <a:r>
              <a:rPr lang="en-IN" altLang="en-US" b="1" dirty="0" smtClean="0">
                <a:solidFill>
                  <a:srgbClr val="C00000"/>
                </a:solidFill>
                <a:latin typeface="Lucida Bright" panose="02040602050505020304" pitchFamily="18" charset="0"/>
              </a:rPr>
              <a:t>REBASING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b="1" dirty="0" smtClean="0">
                <a:solidFill>
                  <a:srgbClr val="C00000"/>
                </a:solidFill>
                <a:latin typeface="Lucida Bright" panose="02040602050505020304" pitchFamily="18" charset="0"/>
              </a:rPr>
              <a:t>INDICATIONS AND CONTRAINDICATIONS</a:t>
            </a:r>
            <a:endParaRPr lang="en-IN" altLang="en-US" b="1" dirty="0">
              <a:solidFill>
                <a:srgbClr val="C00000"/>
              </a:solidFill>
              <a:latin typeface="Lucida Bright" panose="020406020505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IN" altLang="en-US" b="1" dirty="0">
              <a:solidFill>
                <a:srgbClr val="C00000"/>
              </a:solidFill>
              <a:latin typeface="Lucida Bright" panose="020406020505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80"/>
    </mc:Choice>
    <mc:Fallback>
      <p:transition spd="slow" advTm="20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1282" r="1097" b="10255"/>
          <a:stretch>
            <a:fillRect/>
          </a:stretch>
        </p:blipFill>
        <p:spPr bwMode="auto">
          <a:xfrm>
            <a:off x="685800" y="533400"/>
            <a:ext cx="7848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8"/>
    </mc:Choice>
    <mc:Fallback>
      <p:transition spd="slow" advTm="11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2614" r="3009" b="37456"/>
          <a:stretch>
            <a:fillRect/>
          </a:stretch>
        </p:blipFill>
        <p:spPr bwMode="auto">
          <a:xfrm>
            <a:off x="762000" y="1219200"/>
            <a:ext cx="77009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6"/>
    </mc:Choice>
    <mc:Fallback>
      <p:transition spd="slow" advTm="6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t="2702" r="4346" b="13515"/>
          <a:stretch>
            <a:fillRect/>
          </a:stretch>
        </p:blipFill>
        <p:spPr bwMode="auto">
          <a:xfrm>
            <a:off x="685800" y="7620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4"/>
    </mc:Choice>
    <mc:Fallback>
      <p:transition spd="slow" advTm="5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990600"/>
            <a:ext cx="7467600" cy="3108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ADVANTAGES: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Selective trimming helps to make a selective impression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Making a separate inter-</a:t>
            </a:r>
            <a:r>
              <a:rPr lang="en-IN" sz="2800" b="1" dirty="0" err="1">
                <a:latin typeface="Lucida Bright" panose="02040602050505020304" pitchFamily="18" charset="0"/>
              </a:rPr>
              <a:t>occlusal</a:t>
            </a:r>
            <a:r>
              <a:rPr lang="en-IN" sz="2800" b="1" dirty="0">
                <a:latin typeface="Lucida Bright" panose="02040602050505020304" pitchFamily="18" charset="0"/>
              </a:rPr>
              <a:t> record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Possible to verify centric relation</a:t>
            </a:r>
          </a:p>
          <a:p>
            <a:pPr>
              <a:defRPr/>
            </a:pPr>
            <a:endParaRPr lang="en-IN" sz="2800" b="1" dirty="0">
              <a:latin typeface="Lucida Bright" panose="020406020505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088" y="3668713"/>
            <a:ext cx="7467600" cy="181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DISADVANTAGES: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Difficult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It requires more clinical and laboratory steps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40"/>
    </mc:Choice>
    <mc:Fallback>
      <p:transition spd="slow" advTm="26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219200"/>
            <a:ext cx="8534400" cy="2246769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CLOSED-MOUTH TECHNIQUE </a:t>
            </a:r>
          </a:p>
          <a:p>
            <a:pPr lvl="1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 smtClean="0">
                <a:latin typeface="Lucida Bright" panose="02040602050505020304" pitchFamily="18" charset="0"/>
              </a:rPr>
              <a:t>In </a:t>
            </a:r>
            <a:r>
              <a:rPr lang="en-IN" sz="2800" b="1" dirty="0">
                <a:latin typeface="Lucida Bright" panose="02040602050505020304" pitchFamily="18" charset="0"/>
              </a:rPr>
              <a:t>this technique impressions are made utilizing the existing centric occlusion</a:t>
            </a:r>
          </a:p>
          <a:p>
            <a:pPr lvl="1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Some clinicians also prefer to make a new centric relation record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91"/>
    </mc:Choice>
    <mc:Fallback>
      <p:transition spd="slow" advTm="28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7620000" cy="6494463"/>
          </a:xfrm>
          <a:prstGeom prst="rect">
            <a:avLst/>
          </a:prstGeom>
          <a:solidFill>
            <a:srgbClr val="66FFCC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TECHNIQUE 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CR is recorded using an </a:t>
            </a:r>
            <a:r>
              <a:rPr lang="en-IN" sz="2600" b="1" dirty="0" err="1">
                <a:latin typeface="Lucida Bright" panose="02040602050505020304" pitchFamily="18" charset="0"/>
              </a:rPr>
              <a:t>interocclusal</a:t>
            </a:r>
            <a:r>
              <a:rPr lang="en-IN" sz="2600" b="1" dirty="0">
                <a:latin typeface="Lucida Bright" panose="02040602050505020304" pitchFamily="18" charset="0"/>
              </a:rPr>
              <a:t> record- wax or compound before the impression- which is used to guide the dentures into position while making reline impressions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600" b="1" dirty="0" err="1">
                <a:latin typeface="Lucida Bright" panose="02040602050505020304" pitchFamily="18" charset="0"/>
              </a:rPr>
              <a:t>Center</a:t>
            </a:r>
            <a:r>
              <a:rPr lang="en-IN" sz="2600" b="1" dirty="0">
                <a:latin typeface="Lucida Bright" panose="02040602050505020304" pitchFamily="18" charset="0"/>
              </a:rPr>
              <a:t> portion of palate can be removed for visibility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Border moulding – low fusing </a:t>
            </a:r>
            <a:r>
              <a:rPr lang="en-IN" sz="2600" b="1" dirty="0" err="1">
                <a:latin typeface="Lucida Bright" panose="02040602050505020304" pitchFamily="18" charset="0"/>
              </a:rPr>
              <a:t>modeling</a:t>
            </a:r>
            <a:r>
              <a:rPr lang="en-IN" sz="2600" b="1" dirty="0">
                <a:latin typeface="Lucida Bright" panose="02040602050505020304" pitchFamily="18" charset="0"/>
              </a:rPr>
              <a:t> compound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Impression – </a:t>
            </a:r>
            <a:r>
              <a:rPr lang="en-IN" sz="2600" b="1" dirty="0" err="1">
                <a:latin typeface="Lucida Bright" panose="02040602050505020304" pitchFamily="18" charset="0"/>
              </a:rPr>
              <a:t>ZnOE</a:t>
            </a:r>
            <a:endParaRPr lang="en-IN" sz="2600" b="1" dirty="0">
              <a:latin typeface="Lucida Bright" panose="020406020505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During impression making the patient is asked to close lightly into the new </a:t>
            </a:r>
            <a:r>
              <a:rPr lang="en-IN" sz="2600" b="1" dirty="0" err="1">
                <a:latin typeface="Lucida Bright" panose="02040602050505020304" pitchFamily="18" charset="0"/>
              </a:rPr>
              <a:t>interocclusal</a:t>
            </a:r>
            <a:r>
              <a:rPr lang="en-IN" sz="2600" b="1" dirty="0">
                <a:latin typeface="Lucida Bright" panose="02040602050505020304" pitchFamily="18" charset="0"/>
              </a:rPr>
              <a:t> record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Impression of exposed part of palate – Quick setting plaster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84"/>
    </mc:Choice>
    <mc:Fallback>
      <p:transition spd="slow" advTm="80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838200"/>
            <a:ext cx="7391400" cy="48323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ADVANTAGES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Palatal opening- allow better seating of denture and visibility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Pre-made inter-</a:t>
            </a:r>
            <a:r>
              <a:rPr lang="en-IN" sz="2800" b="1" dirty="0" err="1">
                <a:latin typeface="Lucida Bright" panose="02040602050505020304" pitchFamily="18" charset="0"/>
              </a:rPr>
              <a:t>occlusal</a:t>
            </a:r>
            <a:r>
              <a:rPr lang="en-IN" sz="2800" b="1" dirty="0">
                <a:latin typeface="Lucida Bright" panose="02040602050505020304" pitchFamily="18" charset="0"/>
              </a:rPr>
              <a:t> record helps to position the denture during impression making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Also helps in orientating the dentures to the articulator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More reliable – as it is a 2 step procedure as it reduces the movement of the denture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99"/>
    </mc:Choice>
    <mc:Fallback>
      <p:transition spd="slow" advTm="36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990600"/>
            <a:ext cx="7696200" cy="26781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DISADVANTAGES: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Cannot be used to reline/rebase maxillary and mandibular arches simultaneously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Use of wax </a:t>
            </a:r>
            <a:r>
              <a:rPr lang="en-IN" sz="2800" b="1" dirty="0" err="1">
                <a:latin typeface="Lucida Bright" panose="02040602050505020304" pitchFamily="18" charset="0"/>
              </a:rPr>
              <a:t>interocclusal</a:t>
            </a:r>
            <a:r>
              <a:rPr lang="en-IN" sz="2800" b="1" dirty="0">
                <a:latin typeface="Lucida Bright" panose="02040602050505020304" pitchFamily="18" charset="0"/>
              </a:rPr>
              <a:t> record is not very accurate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31"/>
    </mc:Choice>
    <mc:Fallback>
      <p:transition spd="slow" advTm="25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609600"/>
            <a:ext cx="7086600" cy="5478463"/>
          </a:xfrm>
          <a:prstGeom prst="rect">
            <a:avLst/>
          </a:prstGeom>
          <a:solidFill>
            <a:srgbClr val="FFCC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TECHNIQUE B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Existing centric relation record is used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Border moulding – low fusing compound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Impression – impression wax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600" b="1" dirty="0">
                <a:latin typeface="Lucida Bright" panose="02040602050505020304" pitchFamily="18" charset="0"/>
              </a:rPr>
              <a:t>Impressions made in 2 stages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  <a:cs typeface="Arial" panose="020B0604020202020204" pitchFamily="34" charset="0"/>
              </a:rPr>
              <a:t>A wax that flows at mouth temperature, such as Kerr’s impression wax (Iowa wax)* is the material of choice in this technique.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  <a:cs typeface="Arial" panose="020B0604020202020204" pitchFamily="34" charset="0"/>
              </a:rPr>
              <a:t>The impression is made in two steps.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Lucida Bright" panose="02040602050505020304" pitchFamily="18" charset="0"/>
                <a:cs typeface="Arial" panose="020B0604020202020204" pitchFamily="34" charset="0"/>
              </a:rPr>
              <a:t>The impression of the labial flange and the crest of the alveolar ridge between the canines is made as a second step.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77"/>
    </mc:Choice>
    <mc:Fallback>
      <p:transition spd="slow" advTm="8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62000"/>
            <a:ext cx="7315200" cy="1384300"/>
          </a:xfrm>
          <a:prstGeom prst="rect">
            <a:avLst/>
          </a:prstGeom>
          <a:solidFill>
            <a:srgbClr val="CCCC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/>
              <a:t>ADVANTAGES: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/>
              <a:t>Reduces possibility of forward movement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146300"/>
            <a:ext cx="7315200" cy="1384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C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/>
              <a:t>DISADVANTAGES: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/>
              <a:t>Impression waxes are difficult to work with – distort easily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0"/>
    </mc:Choice>
    <mc:Fallback>
      <p:transition spd="slow" advTm="14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533400" y="1828800"/>
            <a:ext cx="83820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 Residual ridge contour changes so rapidly    </a:t>
            </a:r>
            <a:endParaRPr lang="en-US" sz="2800" b="1" dirty="0" smtClean="0">
              <a:solidFill>
                <a:srgbClr val="FF006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381500" y="2759075"/>
            <a:ext cx="5334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33400" y="3995738"/>
            <a:ext cx="83820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repeated reconstruction of dentures</a:t>
            </a:r>
            <a:endParaRPr lang="en-US" sz="2800" b="1" dirty="0" smtClean="0">
              <a:solidFill>
                <a:srgbClr val="FF0066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</p:txBody>
      </p:sp>
      <p:sp>
        <p:nvSpPr>
          <p:cNvPr id="7174" name="TextBox 2"/>
          <p:cNvSpPr txBox="1">
            <a:spLocks noChangeArrowheads="1"/>
          </p:cNvSpPr>
          <p:nvPr/>
        </p:nvSpPr>
        <p:spPr bwMode="auto">
          <a:xfrm>
            <a:off x="381000" y="5105400"/>
            <a:ext cx="8534400" cy="954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90099"/>
            </a:solidFill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IN" sz="2800" b="1" dirty="0" smtClean="0">
                <a:solidFill>
                  <a:schemeClr val="tx1"/>
                </a:solidFill>
                <a:latin typeface="Lucida Bright" panose="02040602050505020304" pitchFamily="18" charset="0"/>
              </a:rPr>
              <a:t>Critical part: is to maintain adaptation of denture to these ever resorbing tissues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00" y="493965"/>
            <a:ext cx="3657600" cy="584775"/>
          </a:xfrm>
          <a:prstGeom prst="rect">
            <a:avLst/>
          </a:prstGeom>
          <a:solidFill>
            <a:srgbClr val="FF99CC"/>
          </a:solidFill>
          <a:ln>
            <a:solidFill>
              <a:srgbClr val="FF0000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IN" sz="3200" b="1" dirty="0">
                <a:latin typeface="Lucida Bright" panose="02040602050505020304" pitchFamily="18" charset="0"/>
              </a:rPr>
              <a:t>INTRODUCTION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69"/>
    </mc:Choice>
    <mc:Fallback>
      <p:transition spd="slow" advTm="6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09600"/>
            <a:ext cx="7772400" cy="2678113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TECHNIQUE C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No new CR record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Prepare dentures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PERFORATE labial and palatal flanges to decrease the pressure inside dentures during impression making</a:t>
            </a: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28600" y="3287713"/>
            <a:ext cx="7772400" cy="954087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b="1">
                <a:latin typeface="Lucida Bright" panose="02040602050505020304" pitchFamily="18" charset="0"/>
              </a:rPr>
              <a:t>ADVANTAGES AND DISADVANTAGES SAME AS TECHNIQUE A AND B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62"/>
    </mc:Choice>
    <mc:Fallback>
      <p:transition spd="slow" advTm="5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762000"/>
            <a:ext cx="8001000" cy="5694363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TECHNIQUE 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Existing CR is used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Dentures are prepared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Borders are shortened and made flat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A large opening is made in mid palatal region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Adhesive tape is attached over </a:t>
            </a:r>
            <a:r>
              <a:rPr lang="en-IN" sz="2800" b="1" dirty="0" err="1">
                <a:latin typeface="Lucida Bright" panose="02040602050505020304" pitchFamily="18" charset="0"/>
              </a:rPr>
              <a:t>buccal</a:t>
            </a:r>
            <a:r>
              <a:rPr lang="en-IN" sz="2800" b="1" dirty="0">
                <a:latin typeface="Lucida Bright" panose="02040602050505020304" pitchFamily="18" charset="0"/>
              </a:rPr>
              <a:t> and labial borders of both dentures 2mm above the denture borders (no border </a:t>
            </a:r>
            <a:r>
              <a:rPr lang="en-IN" sz="2800" b="1" dirty="0" err="1">
                <a:latin typeface="Lucida Bright" panose="02040602050505020304" pitchFamily="18" charset="0"/>
              </a:rPr>
              <a:t>molding</a:t>
            </a:r>
            <a:r>
              <a:rPr lang="en-IN" sz="2800" b="1" dirty="0">
                <a:latin typeface="Lucida Bright" panose="02040602050505020304" pitchFamily="18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Make impression of most of the areas using – </a:t>
            </a:r>
            <a:r>
              <a:rPr lang="en-IN" sz="2800" b="1" dirty="0" err="1">
                <a:latin typeface="Lucida Bright" panose="02040602050505020304" pitchFamily="18" charset="0"/>
              </a:rPr>
              <a:t>ZnOE</a:t>
            </a:r>
            <a:r>
              <a:rPr lang="en-IN" sz="2800" b="1" dirty="0">
                <a:latin typeface="Lucida Bright" panose="020406020505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Use plaster to record the palatal portion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71"/>
    </mc:Choice>
    <mc:Fallback>
      <p:transition spd="slow" advTm="7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90600"/>
            <a:ext cx="7467600" cy="3970338"/>
          </a:xfrm>
          <a:prstGeom prst="rect">
            <a:avLst/>
          </a:prstGeom>
          <a:solidFill>
            <a:srgbClr val="66FFCC"/>
          </a:solidFill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After impression cut a deep groove into labial and </a:t>
            </a:r>
            <a:r>
              <a:rPr lang="en-IN" sz="2800" b="1" dirty="0" err="1">
                <a:latin typeface="Lucida Bright" panose="02040602050505020304" pitchFamily="18" charset="0"/>
              </a:rPr>
              <a:t>buccal</a:t>
            </a:r>
            <a:r>
              <a:rPr lang="en-IN" sz="2800" b="1" dirty="0">
                <a:latin typeface="Lucida Bright" panose="02040602050505020304" pitchFamily="18" charset="0"/>
              </a:rPr>
              <a:t> surfaces of dentures at the junction of the impression material and fill it with molten wax.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The wax at the edge of </a:t>
            </a:r>
            <a:r>
              <a:rPr lang="en-IN" sz="2800" b="1" dirty="0" smtClean="0">
                <a:latin typeface="Lucida Bright" panose="02040602050505020304" pitchFamily="18" charset="0"/>
              </a:rPr>
              <a:t>the </a:t>
            </a:r>
            <a:r>
              <a:rPr lang="en-IN" sz="2800" b="1" dirty="0">
                <a:latin typeface="Lucida Bright" panose="02040602050505020304" pitchFamily="18" charset="0"/>
              </a:rPr>
              <a:t>denture is used to record the sulcus.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Advantages same as technique A</a:t>
            </a:r>
          </a:p>
          <a:p>
            <a:pPr>
              <a:defRPr/>
            </a:pPr>
            <a:endParaRPr lang="en-IN" sz="2800" dirty="0">
              <a:latin typeface="Lucida Bright" panose="02040602050505020304" pitchFamily="18" charset="0"/>
            </a:endParaRP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609600" y="4960938"/>
            <a:ext cx="7467600" cy="13843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b="1">
                <a:latin typeface="Lucida Bright" panose="02040602050505020304" pitchFamily="18" charset="0"/>
              </a:rPr>
              <a:t>DISADVANTAGES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b="1">
                <a:latin typeface="Lucida Bright" panose="02040602050505020304" pitchFamily="18" charset="0"/>
              </a:rPr>
              <a:t>Existing centric occlusion may cause some pressure points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0"/>
    </mc:Choice>
    <mc:Fallback>
      <p:transition spd="slow" advTm="1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57200"/>
            <a:ext cx="7543800" cy="6124575"/>
          </a:xfrm>
          <a:prstGeom prst="rect">
            <a:avLst/>
          </a:prstGeom>
          <a:solidFill>
            <a:srgbClr val="FF9999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FUNCTIONAL METHOD: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Suggested by Winkler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Patient need not be without dentures like previous techniques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Tissue conditioners are used as impression materials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 err="1">
                <a:latin typeface="Lucida Bright" panose="02040602050505020304" pitchFamily="18" charset="0"/>
              </a:rPr>
              <a:t>Adavantages</a:t>
            </a:r>
            <a:r>
              <a:rPr lang="en-IN" sz="2800" b="1" dirty="0">
                <a:latin typeface="Lucida Bright" panose="02040602050505020304" pitchFamily="18" charset="0"/>
              </a:rPr>
              <a:t>-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Easy to use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Excellent refitting of dentures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Capable of retaining for many weeks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Good in dimensional stability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Good in bonding to resin denture bases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50"/>
    </mc:Choice>
    <mc:Fallback>
      <p:transition spd="slow" advTm="56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381000" y="609600"/>
            <a:ext cx="7620000" cy="6002338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sz="2400" b="1">
                <a:latin typeface="Lucida Bright" panose="02040602050505020304" pitchFamily="18" charset="0"/>
              </a:rPr>
              <a:t>Remove occlusal errors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sz="2400" b="1">
                <a:latin typeface="Lucida Bright" panose="02040602050505020304" pitchFamily="18" charset="0"/>
              </a:rPr>
              <a:t>Correct all flange overextensions and underextensions as well as PPS area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sz="2400" b="1">
                <a:latin typeface="Lucida Bright" panose="02040602050505020304" pitchFamily="18" charset="0"/>
              </a:rPr>
              <a:t>Reduce the tissue surface of the denture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sz="2400" b="1">
                <a:latin typeface="Lucida Bright" panose="02040602050505020304" pitchFamily="18" charset="0"/>
              </a:rPr>
              <a:t>Dry the tissue surface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sz="2400" b="1">
                <a:latin typeface="Lucida Bright" panose="02040602050505020304" pitchFamily="18" charset="0"/>
              </a:rPr>
              <a:t>Flow even layer of tissue conditioning material on the entire impression surface and borders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sz="2400" b="1">
                <a:latin typeface="Lucida Bright" panose="02040602050505020304" pitchFamily="18" charset="0"/>
              </a:rPr>
              <a:t>Insert the dentures in patient’s mouth and guide to CR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sz="2400" b="1">
                <a:latin typeface="Lucida Bright" panose="02040602050505020304" pitchFamily="18" charset="0"/>
              </a:rPr>
              <a:t>Examine for unsupported material – correct those areas – insert dentures in patient’s mouth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sz="2400" b="1">
                <a:latin typeface="Lucida Bright" panose="02040602050505020304" pitchFamily="18" charset="0"/>
              </a:rPr>
              <a:t>Recall after 3-5days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IN" altLang="en-US" sz="2400" b="1">
                <a:latin typeface="Lucida Bright" panose="02040602050505020304" pitchFamily="18" charset="0"/>
              </a:rPr>
              <a:t>After tissues are normal make impression with ZnOE and pour cast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758"/>
    </mc:Choice>
    <mc:Fallback>
      <p:transition spd="slow" advTm="119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81000"/>
            <a:ext cx="6019800" cy="6461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IN" sz="3600" dirty="0">
                <a:latin typeface="Baskerville Old Face" panose="02020602080505020303" pitchFamily="18" charset="0"/>
              </a:rPr>
              <a:t>CHAIR SIDE PROCEDURE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963029"/>
            <a:ext cx="8540750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dirty="0">
                <a:latin typeface="Lucida Bright" panose="02040602050505020304" pitchFamily="18" charset="0"/>
              </a:rPr>
              <a:t>This method makes use of acrylic that could be added to the denture and allowed to </a:t>
            </a:r>
            <a:r>
              <a:rPr lang="en-IN" sz="2800" dirty="0" smtClean="0">
                <a:latin typeface="Lucida Bright" panose="02040602050505020304" pitchFamily="18" charset="0"/>
              </a:rPr>
              <a:t>set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dirty="0" smtClean="0">
                <a:latin typeface="Lucida Bright" panose="02040602050505020304" pitchFamily="18" charset="0"/>
              </a:rPr>
              <a:t> </a:t>
            </a:r>
            <a:r>
              <a:rPr lang="en-IN" sz="2800" dirty="0">
                <a:latin typeface="Lucida Bright" panose="02040602050505020304" pitchFamily="18" charset="0"/>
              </a:rPr>
              <a:t>in the mouth to produce instant reline/rebase.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795773"/>
            <a:ext cx="8528050" cy="22467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2800" dirty="0">
                <a:latin typeface="Lucida Bright" panose="02040602050505020304" pitchFamily="18" charset="0"/>
              </a:rPr>
              <a:t>DISADVANTAGES: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dirty="0">
                <a:latin typeface="Lucida Bright" panose="02040602050505020304" pitchFamily="18" charset="0"/>
              </a:rPr>
              <a:t>Material produces chemical burn in oral mucosa.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dirty="0">
                <a:latin typeface="Lucida Bright" panose="02040602050505020304" pitchFamily="18" charset="0"/>
              </a:rPr>
              <a:t>Material is porous and develops a bad odour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dirty="0">
                <a:latin typeface="Lucida Bright" panose="02040602050505020304" pitchFamily="18" charset="0"/>
              </a:rPr>
              <a:t>Poor </a:t>
            </a:r>
            <a:r>
              <a:rPr lang="en-IN" sz="2800" dirty="0" err="1">
                <a:latin typeface="Lucida Bright" panose="02040602050505020304" pitchFamily="18" charset="0"/>
              </a:rPr>
              <a:t>color</a:t>
            </a:r>
            <a:r>
              <a:rPr lang="en-IN" sz="2800" dirty="0">
                <a:latin typeface="Lucida Bright" panose="02040602050505020304" pitchFamily="18" charset="0"/>
              </a:rPr>
              <a:t> stability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015711"/>
            <a:ext cx="851186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2800" dirty="0">
                <a:latin typeface="Lucida Bright" panose="02040602050505020304" pitchFamily="18" charset="0"/>
              </a:rPr>
              <a:t>Recent advances: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dirty="0">
                <a:latin typeface="Lucida Bright" panose="02040602050505020304" pitchFamily="18" charset="0"/>
              </a:rPr>
              <a:t>Visible light cure(VLC) resin has been developed which is similar to tissue conditioner</a:t>
            </a:r>
            <a:r>
              <a:rPr lang="en-IN" sz="2800" dirty="0" smtClean="0">
                <a:latin typeface="Lucida Bright" panose="02040602050505020304" pitchFamily="18" charset="0"/>
              </a:rPr>
              <a:t>.</a:t>
            </a:r>
            <a:endParaRPr lang="en-IN" sz="2800" dirty="0">
              <a:latin typeface="Lucida Bright" panose="020406020505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87"/>
    </mc:Choice>
    <mc:Fallback>
      <p:transition spd="slow" advTm="47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438400"/>
            <a:ext cx="8305800" cy="769441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IN" sz="4400" dirty="0" smtClean="0">
                <a:latin typeface="Lucida Bright" panose="02040602050505020304" pitchFamily="18" charset="0"/>
              </a:rPr>
              <a:t>LABORATORY PROCEDURES</a:t>
            </a:r>
            <a:endParaRPr lang="en-IN" sz="4400" dirty="0">
              <a:latin typeface="Lucida Bright" panose="020406020505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2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8"/>
    </mc:Choice>
    <mc:Fallback>
      <p:transition spd="slow" advTm="14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862" r="12500"/>
          <a:stretch>
            <a:fillRect/>
          </a:stretch>
        </p:blipFill>
        <p:spPr bwMode="auto">
          <a:xfrm>
            <a:off x="381000" y="914400"/>
            <a:ext cx="67818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533400" y="228600"/>
            <a:ext cx="285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sz="1800">
                <a:latin typeface="Arial" panose="020B0604020202020204" pitchFamily="34" charset="0"/>
              </a:rPr>
              <a:t>ARTICULATOR METHOD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19"/>
    </mc:Choice>
    <mc:Fallback>
      <p:transition spd="slow" advTm="53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r="55600" b="61964"/>
          <a:stretch>
            <a:fillRect/>
          </a:stretch>
        </p:blipFill>
        <p:spPr bwMode="auto">
          <a:xfrm>
            <a:off x="533400" y="1143000"/>
            <a:ext cx="66357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21"/>
    </mc:Choice>
    <mc:Fallback>
      <p:transition spd="slow" advTm="2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53258" r="52223" b="7230"/>
          <a:stretch>
            <a:fillRect/>
          </a:stretch>
        </p:blipFill>
        <p:spPr bwMode="auto">
          <a:xfrm>
            <a:off x="2084388" y="1420813"/>
            <a:ext cx="4114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533400" y="457200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sz="1800">
                <a:latin typeface="Arial" panose="020B0604020202020204" pitchFamily="34" charset="0"/>
              </a:rPr>
              <a:t>JIG METHOD</a:t>
            </a: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2362200" y="3729038"/>
            <a:ext cx="3810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sz="1800">
                <a:latin typeface="Arial" panose="020B0604020202020204" pitchFamily="34" charset="0"/>
              </a:rPr>
              <a:t>Jectron jig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"/>
    </mc:Choice>
    <mc:Fallback>
      <p:transition spd="slow" advTm="1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381000" y="1524000"/>
            <a:ext cx="8305800" cy="2431435"/>
          </a:xfrm>
          <a:prstGeom prst="rect">
            <a:avLst/>
          </a:prstGeom>
          <a:solidFill>
            <a:srgbClr val="FFFF00"/>
          </a:solidFill>
          <a:ln>
            <a:solidFill>
              <a:srgbClr val="00FFCC"/>
            </a:solidFill>
          </a:ln>
          <a:effectLst>
            <a:reflection blurRad="6350" stA="52000" endA="300" endPos="35000" dir="5400000" sy="-100000" algn="bl" rotWithShape="0"/>
          </a:effec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Lucida Bright" panose="02040602050505020304" pitchFamily="18" charset="0"/>
              </a:rPr>
              <a:t>Re-establish  adequate adaptation of the denture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en-US" sz="3200" dirty="0" smtClean="0">
              <a:solidFill>
                <a:schemeClr val="tx1"/>
              </a:solidFill>
              <a:latin typeface="Lucida Bright" panose="02040602050505020304" pitchFamily="18" charset="0"/>
            </a:endParaRP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sz="3200" dirty="0" smtClean="0">
                <a:solidFill>
                  <a:schemeClr val="tx1"/>
                </a:solidFill>
                <a:latin typeface="Lucida Bright" panose="02040602050505020304" pitchFamily="18" charset="0"/>
              </a:rPr>
              <a:t> Re-establish the original jaw relation</a:t>
            </a:r>
          </a:p>
        </p:txBody>
      </p:sp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3581400" y="381000"/>
            <a:ext cx="2362200" cy="584775"/>
          </a:xfrm>
          <a:prstGeom prst="rect">
            <a:avLst/>
          </a:prstGeom>
          <a:solidFill>
            <a:srgbClr val="00FFCC"/>
          </a:solidFill>
          <a:ln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Lucida Bright" panose="02040602050505020304" pitchFamily="18" charset="0"/>
              </a:rPr>
              <a:t>PURPOSE</a:t>
            </a:r>
            <a:endParaRPr lang="en-US" sz="40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4"/>
    </mc:Choice>
    <mc:Fallback>
      <p:transition spd="slow" advTm="12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55264" b="6940"/>
          <a:stretch>
            <a:fillRect/>
          </a:stretch>
        </p:blipFill>
        <p:spPr bwMode="auto">
          <a:xfrm>
            <a:off x="914400" y="1524000"/>
            <a:ext cx="609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84"/>
    </mc:Choice>
    <mc:Fallback>
      <p:transition spd="slow" advTm="11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2466" b="59834"/>
          <a:stretch>
            <a:fillRect/>
          </a:stretch>
        </p:blipFill>
        <p:spPr bwMode="auto">
          <a:xfrm>
            <a:off x="533400" y="2438400"/>
            <a:ext cx="6781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1447800" y="609600"/>
            <a:ext cx="1600200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sz="1800">
                <a:latin typeface="Arial" panose="020B0604020202020204" pitchFamily="34" charset="0"/>
              </a:rPr>
              <a:t>Flask Method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02"/>
    </mc:Choice>
    <mc:Fallback>
      <p:transition spd="slow" advTm="4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54918" r="52223" b="9023"/>
          <a:stretch>
            <a:fillRect/>
          </a:stretch>
        </p:blipFill>
        <p:spPr bwMode="auto">
          <a:xfrm>
            <a:off x="1600200" y="1524000"/>
            <a:ext cx="52546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66"/>
    </mc:Choice>
    <mc:Fallback>
      <p:transition spd="slow" advTm="76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228600" y="533400"/>
            <a:ext cx="2362200" cy="52387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>
                <a:latin typeface="Arial" panose="020B0604020202020204" pitchFamily="34" charset="0"/>
              </a:rPr>
              <a:t>REBASING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219200"/>
            <a:ext cx="7543800" cy="4524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dirty="0"/>
              <a:t>Is defined as a process of refitting a denture by the replacement of the denture base material – GPT -9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dirty="0"/>
              <a:t>Rebasing is similar to relining except that there is extensive replacement of the denture base material.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400" dirty="0"/>
              <a:t>Steps: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IN" sz="2400" dirty="0"/>
              <a:t>Preparing the denture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IN" sz="2400" dirty="0"/>
              <a:t>Border moulding and impression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IN" sz="2400" dirty="0"/>
              <a:t>Difference: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IN" sz="2400" dirty="0"/>
              <a:t>Relining – only a layer of acrylic is removed before wax-up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IN" sz="2400" dirty="0"/>
              <a:t>Rebasing – the entire denture base is removed prior to wax-up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86"/>
    </mc:Choice>
    <mc:Fallback>
      <p:transition spd="slow" advTm="52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2020" r="55556" b="61742"/>
          <a:stretch>
            <a:fillRect/>
          </a:stretch>
        </p:blipFill>
        <p:spPr bwMode="auto">
          <a:xfrm>
            <a:off x="304800" y="457200"/>
            <a:ext cx="44196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8" t="1360" r="6667" b="61740"/>
          <a:stretch>
            <a:fillRect/>
          </a:stretch>
        </p:blipFill>
        <p:spPr bwMode="auto">
          <a:xfrm>
            <a:off x="2895600" y="3276600"/>
            <a:ext cx="41910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83"/>
    </mc:Choice>
    <mc:Fallback>
      <p:transition spd="slow" advTm="1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56709" r="53333" b="6390"/>
          <a:stretch>
            <a:fillRect/>
          </a:stretch>
        </p:blipFill>
        <p:spPr bwMode="auto">
          <a:xfrm>
            <a:off x="838200" y="1219200"/>
            <a:ext cx="62341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85"/>
    </mc:Choice>
    <mc:Fallback>
      <p:transition spd="slow" advTm="21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371600"/>
            <a:ext cx="8458200" cy="138499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2800" dirty="0">
                <a:latin typeface="Lucida Bright" panose="02040602050505020304" pitchFamily="18" charset="0"/>
              </a:rPr>
              <a:t>INDICATIONS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dirty="0">
                <a:latin typeface="Lucida Bright" panose="02040602050505020304" pitchFamily="18" charset="0"/>
              </a:rPr>
              <a:t>When tissue damage is excessive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2800" dirty="0">
                <a:latin typeface="Lucida Bright" panose="02040602050505020304" pitchFamily="18" charset="0"/>
              </a:rPr>
              <a:t>When there is a change in vertical dimension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33"/>
    </mc:Choice>
    <mc:Fallback>
      <p:transition spd="slow" advTm="37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438400"/>
            <a:ext cx="76962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8000" dirty="0" smtClean="0">
                <a:latin typeface="Lucida Bright" panose="02040602050505020304" pitchFamily="18" charset="0"/>
              </a:rPr>
              <a:t>THANK YOU</a:t>
            </a:r>
            <a:endParaRPr lang="en-IN" sz="8000" dirty="0">
              <a:latin typeface="Lucida Bright" panose="020406020505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2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98"/>
    </mc:Choice>
    <mc:Fallback>
      <p:transition spd="slow" advTm="3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374650" y="4191000"/>
            <a:ext cx="8458200" cy="18002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Lucida Bright" panose="02040602050505020304" pitchFamily="18" charset="0"/>
                <a:cs typeface="Arial" panose="020B0604020202020204" pitchFamily="34" charset="0"/>
              </a:rPr>
              <a:t>Winkler</a:t>
            </a:r>
            <a:r>
              <a:rPr lang="en-US" altLang="en-US" b="1">
                <a:latin typeface="Lucida Bright" panose="02040602050505020304" pitchFamily="18" charset="0"/>
                <a:cs typeface="Arial" panose="020B0604020202020204" pitchFamily="34" charset="0"/>
              </a:rPr>
              <a:t> –  the process of adding some material to the tissue side of a denture to fill the space between the tissue and the denture base to improve the fit of the denture.</a:t>
            </a:r>
            <a:r>
              <a:rPr lang="en-US" altLang="en-US">
                <a:latin typeface="Lucida Bright" panose="020406020505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74650" y="1524000"/>
            <a:ext cx="8334375" cy="224631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r>
              <a:rPr lang="en-IN" altLang="en-US" b="1">
                <a:latin typeface="Lucida Bright" panose="02040602050505020304" pitchFamily="18" charset="0"/>
              </a:rPr>
              <a:t>the procedures used to resurface the intaglio of a removable dental prosthesis with new base material, thus producing an accurate adaptation to the denture foundation area – </a:t>
            </a:r>
            <a:r>
              <a:rPr lang="en-IN" altLang="en-US" b="1">
                <a:solidFill>
                  <a:srgbClr val="FF0000"/>
                </a:solidFill>
                <a:latin typeface="Lucida Bright" panose="02040602050505020304" pitchFamily="18" charset="0"/>
              </a:rPr>
              <a:t>GPT - 9</a:t>
            </a:r>
            <a:endParaRPr lang="en-US" altLang="en-US" b="1">
              <a:solidFill>
                <a:srgbClr val="FF0000"/>
              </a:solidFill>
              <a:latin typeface="Lucida Bright" panose="020406020505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5298" y="299467"/>
            <a:ext cx="4958702" cy="523220"/>
          </a:xfrm>
          <a:prstGeom prst="rect">
            <a:avLst/>
          </a:prstGeom>
          <a:solidFill>
            <a:srgbClr val="CCCCFF"/>
          </a:solidFill>
          <a:ln>
            <a:solidFill>
              <a:srgbClr val="FF99CC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Lucida Bright" panose="02040602050505020304" pitchFamily="18" charset="0"/>
              </a:rPr>
              <a:t>DEFINITION OF RELINING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31"/>
    </mc:Choice>
    <mc:Fallback>
      <p:transition spd="slow" advTm="38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95400"/>
            <a:ext cx="7696200" cy="4400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Lucida Bright" panose="02040602050505020304" pitchFamily="18" charset="0"/>
                <a:cs typeface="Arial" panose="020B0604020202020204" pitchFamily="34" charset="0"/>
              </a:rPr>
              <a:t>INDICATIONS</a:t>
            </a:r>
            <a:r>
              <a:rPr lang="en-IN" sz="2800" b="1" dirty="0"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  <a:cs typeface="Arial" panose="020B0604020202020204" pitchFamily="34" charset="0"/>
              </a:rPr>
              <a:t>Immediate dentures after 3-6 months of use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  <a:cs typeface="Arial" panose="020B0604020202020204" pitchFamily="34" charset="0"/>
              </a:rPr>
              <a:t>When the adaptation of the denture to the ridge is poor due to RRR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  <a:cs typeface="Arial" panose="020B0604020202020204" pitchFamily="34" charset="0"/>
              </a:rPr>
              <a:t>Geriatric or chronically ill patients who cannot withstand physical and mental stress of construction of new dentures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Lucida Bright" panose="02040602050505020304" pitchFamily="18" charset="0"/>
                <a:cs typeface="Arial" panose="020B0604020202020204" pitchFamily="34" charset="0"/>
              </a:rPr>
              <a:t>Economical reason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54"/>
    </mc:Choice>
    <mc:Fallback>
      <p:transition spd="slow" advTm="33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-6350" y="3017838"/>
            <a:ext cx="26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000" y="609600"/>
            <a:ext cx="7315200" cy="5970588"/>
          </a:xfrm>
          <a:prstGeom prst="rect">
            <a:avLst/>
          </a:prstGeom>
          <a:solidFill>
            <a:srgbClr val="CCEC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cs typeface="Arial" panose="020B0604020202020204" pitchFamily="34" charset="0"/>
              </a:rPr>
              <a:t>CONTRAINDICATION: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cs typeface="Arial" panose="020B0604020202020204" pitchFamily="34" charset="0"/>
              </a:rPr>
              <a:t>When the residual ridge has resorbed excessively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cs typeface="Arial" panose="020B0604020202020204" pitchFamily="34" charset="0"/>
              </a:rPr>
              <a:t>Abused soft tissues due to an ill-fitting denture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cs typeface="Arial" panose="020B0604020202020204" pitchFamily="34" charset="0"/>
              </a:rPr>
              <a:t>TMJ problems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cs typeface="Arial" panose="020B0604020202020204" pitchFamily="34" charset="0"/>
              </a:rPr>
              <a:t>Patient dissatisfied with the appearance of the existing dentures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cs typeface="Arial" panose="020B0604020202020204" pitchFamily="34" charset="0"/>
              </a:rPr>
              <a:t>Unsatisfactory jaw relationships in the denture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cs typeface="Arial" panose="020B0604020202020204" pitchFamily="34" charset="0"/>
              </a:rPr>
              <a:t>Denture causing major speech problems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cs typeface="Arial" panose="020B0604020202020204" pitchFamily="34" charset="0"/>
              </a:rPr>
              <a:t>Severe osseous undercuts</a:t>
            </a:r>
          </a:p>
          <a:p>
            <a:pPr>
              <a:defRPr/>
            </a:pPr>
            <a:endParaRPr lang="en-IN" b="1" dirty="0"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66"/>
    </mc:Choice>
    <mc:Fallback>
      <p:transition spd="slow" advTm="4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066800"/>
            <a:ext cx="7467600" cy="2678113"/>
          </a:xfrm>
          <a:prstGeom prst="rect">
            <a:avLst/>
          </a:prstGeom>
          <a:solidFill>
            <a:srgbClr val="FFCC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Eliminates frequency of patient visits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Economical for the patient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Improves fit of the denture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soft liner can be incorporated in this denture, if necessary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78"/>
    </mc:Choice>
    <mc:Fallback>
      <p:transition spd="slow" advTm="2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7050" y="1066800"/>
            <a:ext cx="7391400" cy="3970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N" sz="2800" b="1" dirty="0">
                <a:cs typeface="Arial" panose="020B0604020202020204" pitchFamily="34" charset="0"/>
              </a:rPr>
              <a:t>DISADVANTAGES: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cs typeface="Arial" panose="020B0604020202020204" pitchFamily="34" charset="0"/>
              </a:rPr>
              <a:t>Likelihood of altering the jaw relationship during this process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cs typeface="Arial" panose="020B0604020202020204" pitchFamily="34" charset="0"/>
              </a:rPr>
              <a:t>Cannot correct aesthetics, or jaw relation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cs typeface="Arial" panose="020B0604020202020204" pitchFamily="34" charset="0"/>
              </a:rPr>
              <a:t>Cannot correct </a:t>
            </a:r>
            <a:r>
              <a:rPr lang="en-IN" sz="2800" b="1" dirty="0" err="1">
                <a:cs typeface="Arial" panose="020B0604020202020204" pitchFamily="34" charset="0"/>
              </a:rPr>
              <a:t>occlusal</a:t>
            </a:r>
            <a:r>
              <a:rPr lang="en-IN" sz="2800" b="1" dirty="0">
                <a:cs typeface="Arial" panose="020B0604020202020204" pitchFamily="34" charset="0"/>
              </a:rPr>
              <a:t> arrangement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IN" sz="2800" b="1" dirty="0">
                <a:cs typeface="Arial" panose="020B0604020202020204" pitchFamily="34" charset="0"/>
              </a:rPr>
              <a:t>Cannot be used when excessive </a:t>
            </a:r>
            <a:r>
              <a:rPr lang="en-IN" sz="2800" b="1" dirty="0" err="1">
                <a:cs typeface="Arial" panose="020B0604020202020204" pitchFamily="34" charset="0"/>
              </a:rPr>
              <a:t>resorption</a:t>
            </a:r>
            <a:r>
              <a:rPr lang="en-IN" sz="2800" b="1" dirty="0">
                <a:cs typeface="Arial" panose="020B0604020202020204" pitchFamily="34" charset="0"/>
              </a:rPr>
              <a:t> has occurred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IN" sz="2800" b="1" dirty="0">
              <a:cs typeface="Arial" panose="020B0604020202020204" pitchFamily="34" charset="0"/>
            </a:endParaRPr>
          </a:p>
        </p:txBody>
      </p:sp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533400" y="5181600"/>
            <a:ext cx="762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Its not a substitute for a new denture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02"/>
    </mc:Choice>
    <mc:Fallback>
      <p:transition spd="slow" advTm="2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2637</TotalTime>
  <Words>1336</Words>
  <Application>Microsoft Office PowerPoint</Application>
  <PresentationFormat>On-screen Show (4:3)</PresentationFormat>
  <Paragraphs>215</Paragraphs>
  <Slides>47</Slides>
  <Notes>0</Notes>
  <HiddenSlides>0</HiddenSlides>
  <MMClips>47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Arial</vt:lpstr>
      <vt:lpstr>Baskerville Old Face</vt:lpstr>
      <vt:lpstr>Calibri</vt:lpstr>
      <vt:lpstr>Calibri Light</vt:lpstr>
      <vt:lpstr>Comic Sans MS</vt:lpstr>
      <vt:lpstr>Franklin Gothic Medium</vt:lpstr>
      <vt:lpstr>Lucida Bright</vt:lpstr>
      <vt:lpstr>Lucida Console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Relining can be accomplished 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Puneet</dc:creator>
  <cp:lastModifiedBy>me</cp:lastModifiedBy>
  <cp:revision>106</cp:revision>
  <dcterms:created xsi:type="dcterms:W3CDTF">2005-07-22T17:00:31Z</dcterms:created>
  <dcterms:modified xsi:type="dcterms:W3CDTF">2020-08-24T18:53:35Z</dcterms:modified>
</cp:coreProperties>
</file>