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68" r:id="rId6"/>
    <p:sldId id="260" r:id="rId7"/>
    <p:sldId id="262" r:id="rId8"/>
    <p:sldId id="259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08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57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7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9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2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29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5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79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151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40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0E98F8-7E47-4612-8087-38C551467053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4D77-5860-4563-A070-2E7FBED42551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9418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73DE-FCC1-4CDC-B06F-7EFF22845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25" y="1389183"/>
            <a:ext cx="7074797" cy="2268559"/>
          </a:xfrm>
        </p:spPr>
        <p:txBody>
          <a:bodyPr/>
          <a:lstStyle/>
          <a:p>
            <a:r>
              <a:rPr lang="en-IN" dirty="0"/>
              <a:t>Osteoradionecrosis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980BB-D02C-464C-B565-5D7B16F19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7024" y="5405882"/>
            <a:ext cx="5357600" cy="116021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IN" dirty="0" err="1"/>
              <a:t>Dr.</a:t>
            </a:r>
            <a:r>
              <a:rPr lang="en-IN" dirty="0"/>
              <a:t> Kavita Gupta </a:t>
            </a:r>
          </a:p>
          <a:p>
            <a:pPr algn="ctr"/>
            <a:r>
              <a:rPr lang="en-IN" dirty="0"/>
              <a:t>Dept. Of Prosthodontics</a:t>
            </a:r>
          </a:p>
          <a:p>
            <a:pPr algn="ctr"/>
            <a:r>
              <a:rPr lang="en-IN" dirty="0"/>
              <a:t>K.M Shah Dental College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EC809C0-6650-4AAB-9195-308B24608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9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5"/>
    </mc:Choice>
    <mc:Fallback>
      <p:transition spd="slow" advTm="3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AC4B-A278-4449-A954-C5F6C32A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06221-B705-4916-8779-0DA8B77E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Patients with ORN of mandible are treated </a:t>
            </a:r>
            <a:r>
              <a:rPr lang="en-IN"/>
              <a:t>in hyperbaric </a:t>
            </a:r>
            <a:r>
              <a:rPr lang="en-IN" dirty="0"/>
              <a:t>chamber</a:t>
            </a:r>
          </a:p>
          <a:p>
            <a:r>
              <a:rPr lang="en-IN" dirty="0"/>
              <a:t>Patients with bone necrosis are exposed to 2atm of oxygen In a hyperbaric chamber for 2 hrs per session for 120 hrs</a:t>
            </a:r>
          </a:p>
          <a:p>
            <a:r>
              <a:rPr lang="en-IN" dirty="0"/>
              <a:t>Daily wound care and monitoring is done</a:t>
            </a:r>
          </a:p>
          <a:p>
            <a:r>
              <a:rPr lang="en-IN" dirty="0"/>
              <a:t>Local area is irrigated with 9 </a:t>
            </a:r>
            <a:r>
              <a:rPr lang="en-IN" dirty="0" err="1"/>
              <a:t>aminoacridine</a:t>
            </a:r>
            <a:r>
              <a:rPr lang="en-IN" dirty="0"/>
              <a:t>, an antibacterial rinse</a:t>
            </a:r>
          </a:p>
          <a:p>
            <a:r>
              <a:rPr lang="en-IN" dirty="0"/>
              <a:t>Systemic tetracycline one oral suppurations have stopped</a:t>
            </a:r>
          </a:p>
          <a:p>
            <a:r>
              <a:rPr lang="en-IN" dirty="0"/>
              <a:t>100 mg tocopherol</a:t>
            </a:r>
          </a:p>
          <a:p>
            <a:r>
              <a:rPr lang="en-IN" dirty="0"/>
              <a:t>Neomycin packs for purulent wounds</a:t>
            </a:r>
          </a:p>
          <a:p>
            <a:endParaRPr lang="en-IN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DF206A3-14F2-4D76-A8D0-9BFC3C550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5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62"/>
    </mc:Choice>
    <mc:Fallback>
      <p:transition spd="slow" advTm="40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C874-FA48-4E9F-832F-D073680F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062CC-E3C6-49FF-BA2A-8628B7F14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Authors have found that  HBO therapy works well when daily wound care was provided and diet, tobacco &amp; alcohol consumption was controlled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A7A0471-703F-488F-8704-F18C5A318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10"/>
    </mc:Choice>
    <mc:Fallback>
      <p:transition spd="slow" advTm="13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7B360-B5D6-479D-B4B1-D02E0677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Vascularized free flap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6C5CC-48EE-4C23-A06D-90C8A94B4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Resection and immediate reconstruction is recommended when-</a:t>
            </a:r>
          </a:p>
          <a:p>
            <a:pPr marL="799910" lvl="1" indent="-342900">
              <a:buFont typeface="+mj-lt"/>
              <a:buAutoNum type="arabicPeriod"/>
            </a:pPr>
            <a:r>
              <a:rPr lang="en-IN" dirty="0"/>
              <a:t>Full thickness bone is necrotic</a:t>
            </a:r>
          </a:p>
          <a:p>
            <a:pPr marL="799910" lvl="1" indent="-342900">
              <a:buFont typeface="+mj-lt"/>
              <a:buAutoNum type="arabicPeriod"/>
            </a:pPr>
            <a:r>
              <a:rPr lang="en-IN" dirty="0"/>
              <a:t>Pathological fracture of mandible</a:t>
            </a:r>
          </a:p>
          <a:p>
            <a:pPr marL="799910" lvl="1" indent="-342900">
              <a:buFont typeface="+mj-lt"/>
              <a:buAutoNum type="arabicPeriod"/>
            </a:pPr>
            <a:r>
              <a:rPr lang="en-IN" dirty="0"/>
              <a:t>Trismus, dysphagia and velopharyngeal functions increase dramatically</a:t>
            </a:r>
          </a:p>
          <a:p>
            <a:pPr marL="457010" lvl="1" indent="0">
              <a:buNone/>
            </a:pPr>
            <a:endParaRPr lang="en-IN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1B3252A-EC04-4F57-8E00-691ED9AF2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1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25"/>
    </mc:Choice>
    <mc:Fallback>
      <p:transition spd="slow" advTm="23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F7FC-7BF7-41EE-AAFF-69067A59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3CAC-D196-4F9B-92F0-9BA14EC5F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60" indent="0" algn="ctr">
              <a:buNone/>
            </a:pPr>
            <a:r>
              <a:rPr lang="en-IN" sz="9600" dirty="0"/>
              <a:t>Thank you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CE53FED-903A-4423-A00C-4304AC0CB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2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5"/>
    </mc:Choice>
    <mc:Fallback>
      <p:transition spd="slow" advTm="2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5597-FC76-4FA0-9C60-ED314319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45269-5F7C-486F-AD7A-C5BB04945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End of the lesson you will be able to answer what is osteoradionecrosis, its contributing factors and treatment.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6309FEB-D6A0-4C98-998E-58BFDF1D8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6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89"/>
    </mc:Choice>
    <mc:Fallback>
      <p:transition spd="slow" advTm="9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E5CF-A2A9-4F3F-B14B-2641A748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solidFill>
                  <a:srgbClr val="FF0000"/>
                </a:solidFill>
              </a:rPr>
              <a:t>What is Osteoradionecrosis?????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C3E5A-8B28-4E49-8846-0D1C0A787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695" y="2052116"/>
            <a:ext cx="8347444" cy="3997828"/>
          </a:xfrm>
        </p:spPr>
        <p:txBody>
          <a:bodyPr>
            <a:normAutofit/>
          </a:bodyPr>
          <a:lstStyle/>
          <a:p>
            <a:pPr algn="just"/>
            <a:r>
              <a:rPr lang="en-IN" sz="2800" dirty="0"/>
              <a:t>It is defined as the exposure of bone within the radiation treatment volume that persists for more than 3 months</a:t>
            </a:r>
          </a:p>
          <a:p>
            <a:pPr algn="just"/>
            <a:r>
              <a:rPr lang="en-IN" sz="2800" dirty="0"/>
              <a:t>It is a dreaded complication of radiotherapy</a:t>
            </a:r>
          </a:p>
          <a:p>
            <a:pPr algn="just"/>
            <a:r>
              <a:rPr lang="en-IN" sz="2800" dirty="0"/>
              <a:t>It is an effect of tumoricidal dose of radiation which result in hypoxic-</a:t>
            </a:r>
            <a:r>
              <a:rPr lang="en-IN" sz="2800" dirty="0" err="1"/>
              <a:t>hypovascular</a:t>
            </a:r>
            <a:r>
              <a:rPr lang="en-IN" sz="2800" dirty="0"/>
              <a:t>-hypocellular tissues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A251E3E-3F75-40AB-AB33-22AC7D3F0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0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49"/>
    </mc:Choice>
    <mc:Fallback>
      <p:transition spd="slow" advTm="26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41993-91E6-4EAF-A206-F4F79D78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Sign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F5F38-B6C0-43E1-B42F-A95968C15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Severe pain</a:t>
            </a:r>
          </a:p>
          <a:p>
            <a:r>
              <a:rPr lang="en-IN" dirty="0"/>
              <a:t>Pathological fracture</a:t>
            </a:r>
          </a:p>
          <a:p>
            <a:r>
              <a:rPr lang="en-IN" dirty="0" err="1"/>
              <a:t>Orocutaneous</a:t>
            </a:r>
            <a:r>
              <a:rPr lang="en-IN" dirty="0"/>
              <a:t> fistula </a:t>
            </a:r>
          </a:p>
          <a:p>
            <a:r>
              <a:rPr lang="en-IN" dirty="0" err="1"/>
              <a:t>Cronic</a:t>
            </a:r>
            <a:r>
              <a:rPr lang="en-IN" dirty="0"/>
              <a:t> non healing wounds</a:t>
            </a:r>
          </a:p>
          <a:p>
            <a:r>
              <a:rPr lang="en-IN" dirty="0"/>
              <a:t>Compromised healing capacity</a:t>
            </a:r>
          </a:p>
          <a:p>
            <a:endParaRPr lang="en-IN" dirty="0"/>
          </a:p>
          <a:p>
            <a:pPr marL="616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55B9BF4-0EBD-4EB5-A7E0-E3382813D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3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70"/>
    </mc:Choice>
    <mc:Fallback>
      <p:transition spd="slow" advTm="14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EFAF-774E-4AD7-9881-ADAB8134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2B188-2306-47F8-99FA-D8622DA58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1346670"/>
            <a:ext cx="7796540" cy="3997828"/>
          </a:xfrm>
        </p:spPr>
        <p:txBody>
          <a:bodyPr/>
          <a:lstStyle/>
          <a:p>
            <a:r>
              <a:rPr lang="en-IN" dirty="0"/>
              <a:t>ORN is associated with high dose of radiation (more than 70gy) and modality of radiation</a:t>
            </a:r>
          </a:p>
          <a:p>
            <a:r>
              <a:rPr lang="en-IN" dirty="0"/>
              <a:t>The incidence is higher with brachytherapy and CRT with concomitant chemotherapy</a:t>
            </a:r>
          </a:p>
          <a:p>
            <a:r>
              <a:rPr lang="en-IN" dirty="0"/>
              <a:t>Incidence is low with IMRT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A3BD1FB-F427-48C1-90B0-C7548E1385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7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94"/>
    </mc:Choice>
    <mc:Fallback>
      <p:transition spd="slow" advTm="25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B968-4262-4811-9BF1-EDF0762B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Contributing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8235-5DFB-4426-8860-5D749DE58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360" indent="-457200">
              <a:buFont typeface="+mj-lt"/>
              <a:buAutoNum type="arabicPeriod"/>
            </a:pPr>
            <a:r>
              <a:rPr lang="en-IN" dirty="0"/>
              <a:t>Diseased tooth In the line of radiation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Dehiscence of unhealed extraction site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Periodontally infected teeth In mandible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Post radiation extraction- when the dose at the site is more than 65gy and is not accompanied by HBO</a:t>
            </a:r>
          </a:p>
          <a:p>
            <a:pPr marL="463360" indent="-457200">
              <a:buFont typeface="+mj-lt"/>
              <a:buAutoNum type="arabicPeriod"/>
            </a:pPr>
            <a:endParaRPr lang="en-IN" dirty="0"/>
          </a:p>
          <a:p>
            <a:pPr marL="463360" indent="-457200">
              <a:buFont typeface="+mj-lt"/>
              <a:buAutoNum type="arabicPeriod"/>
            </a:pPr>
            <a:endParaRPr lang="en-IN" dirty="0"/>
          </a:p>
          <a:p>
            <a:pPr marL="463360" indent="-457200">
              <a:buFont typeface="+mj-lt"/>
              <a:buAutoNum type="arabicPeriod"/>
            </a:pPr>
            <a:endParaRPr lang="en-IN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46FE072-DEC4-4351-8F96-121B18F38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4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75"/>
    </mc:Choice>
    <mc:Fallback>
      <p:transition spd="slow" advTm="27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0E37-EE62-4E7B-B516-77379D0A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02C93-B85F-4995-BD16-9701378C0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360" indent="-457200">
              <a:buFont typeface="+mj-lt"/>
              <a:buAutoNum type="arabicPeriod"/>
            </a:pPr>
            <a:r>
              <a:rPr lang="en-IN" dirty="0"/>
              <a:t>Conservative measures- local irrigation, topical antibiotic pack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HBO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Combination of HBO with surgical debridement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Resection and reconstruction 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Drugs – that inhibit fibrosis, promote angiogenesis, increase vascular flow, free radical scavengers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Bisphosphonates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F016DE5-0EAF-444A-9256-57AD85A37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1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06"/>
    </mc:Choice>
    <mc:Fallback>
      <p:transition spd="slow" advTm="29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C801-AD5A-4F2E-9CF4-0444720B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Conservative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D46D-790F-4CC5-B3DB-738A64A0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8171066" cy="4853140"/>
          </a:xfrm>
        </p:spPr>
        <p:txBody>
          <a:bodyPr>
            <a:normAutofit fontScale="92500" lnSpcReduction="20000"/>
          </a:bodyPr>
          <a:lstStyle/>
          <a:p>
            <a:pPr marL="463360" indent="-457200">
              <a:buFont typeface="+mj-lt"/>
              <a:buAutoNum type="arabicPeriod"/>
            </a:pPr>
            <a:r>
              <a:rPr lang="en-IN" dirty="0"/>
              <a:t>Irrigation with saline and chlorhexidine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Iodoform gauze packing impregnated with tincture of benzoin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Stringent oral hygiene measures must be employed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Regular dental visits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Rounding of the sharp bony projections and edges of the necrotic bone – to prevent soft tissue injury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Periodic radiographs to see the extent of necrosis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Routine administration of antibiotics is not recommended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HBO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Bisphosphonates 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Pentoxifylline and tocopherol</a:t>
            </a:r>
          </a:p>
          <a:p>
            <a:pPr marL="463360" indent="-457200">
              <a:buFont typeface="+mj-lt"/>
              <a:buAutoNum type="arabicPeriod"/>
            </a:pPr>
            <a:endParaRPr lang="en-IN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1835168-A0AE-4CB9-9E78-15388F7A5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0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58"/>
    </mc:Choice>
    <mc:Fallback>
      <p:transition spd="slow" advTm="45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D6B1-6CC6-4D9B-8A88-039AE77D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Hyperbaric oxygen 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5B12-25B3-4C74-98FA-1E2621D19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360" indent="-457200">
              <a:buFont typeface="+mj-lt"/>
              <a:buAutoNum type="arabicPeriod"/>
            </a:pPr>
            <a:r>
              <a:rPr lang="en-IN" dirty="0"/>
              <a:t>Promotes neovascularization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Enhances fibroblastic proliferations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Enhances the bactericidal action of WBC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Increases the production of bone matrix</a:t>
            </a:r>
          </a:p>
          <a:p>
            <a:pPr marL="463360" indent="-457200">
              <a:buFont typeface="+mj-lt"/>
              <a:buAutoNum type="arabicPeriod"/>
            </a:pPr>
            <a:r>
              <a:rPr lang="en-IN" dirty="0"/>
              <a:t>Elevates angiogenesis</a:t>
            </a:r>
          </a:p>
          <a:p>
            <a:pPr marL="6160" indent="0">
              <a:buNone/>
            </a:pPr>
            <a:endParaRPr lang="en-IN" dirty="0"/>
          </a:p>
          <a:p>
            <a:pPr marL="463360" indent="-457200">
              <a:buFont typeface="+mj-lt"/>
              <a:buAutoNum type="arabicPeriod"/>
            </a:pP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CC27C07-1C7C-403B-A64A-71646CC271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6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26"/>
    </mc:Choice>
    <mc:Fallback>
      <p:transition spd="slow" advTm="21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187</TotalTime>
  <Words>407</Words>
  <Application>Microsoft Office PowerPoint</Application>
  <PresentationFormat>Widescreen</PresentationFormat>
  <Paragraphs>64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MS Shell Dlg 2</vt:lpstr>
      <vt:lpstr>Wingdings</vt:lpstr>
      <vt:lpstr>Wingdings 3</vt:lpstr>
      <vt:lpstr>Madison</vt:lpstr>
      <vt:lpstr>Osteoradionecrosis </vt:lpstr>
      <vt:lpstr>Objective </vt:lpstr>
      <vt:lpstr>What is Osteoradionecrosis?????</vt:lpstr>
      <vt:lpstr>Sign and symptoms</vt:lpstr>
      <vt:lpstr>PowerPoint Presentation</vt:lpstr>
      <vt:lpstr>Contributing factors</vt:lpstr>
      <vt:lpstr>Treatment options</vt:lpstr>
      <vt:lpstr>Conservative treatment</vt:lpstr>
      <vt:lpstr>Hyperbaric oxygen therapy </vt:lpstr>
      <vt:lpstr>PowerPoint Presentation</vt:lpstr>
      <vt:lpstr>PowerPoint Presentation</vt:lpstr>
      <vt:lpstr>Vascularized free flap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Osteoradionecrosis </dc:title>
  <dc:creator>prachur malhotra</dc:creator>
  <cp:lastModifiedBy>prachur malhotra</cp:lastModifiedBy>
  <cp:revision>17</cp:revision>
  <dcterms:created xsi:type="dcterms:W3CDTF">2020-08-25T09:04:37Z</dcterms:created>
  <dcterms:modified xsi:type="dcterms:W3CDTF">2020-08-26T07:22:46Z</dcterms:modified>
</cp:coreProperties>
</file>