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4CDD325A-5B8B-4220-831D-5CDEF3CBB4FC}" type="datetimeFigureOut">
              <a:rPr lang="en-IN" smtClean="0"/>
              <a:t>26-08-2020</a:t>
            </a:fld>
            <a:endParaRPr lang="en-IN"/>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IN"/>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07599F-C5EE-43C3-A6B9-AED98F31F7E2}" type="slidenum">
              <a:rPr lang="en-IN" smtClean="0"/>
              <a:t>‹#›</a:t>
            </a:fld>
            <a:endParaRPr lang="en-IN"/>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7782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D325A-5B8B-4220-831D-5CDEF3CBB4FC}" type="datetimeFigureOut">
              <a:rPr lang="en-IN" smtClean="0"/>
              <a:t>26-08-2020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A07599F-C5EE-43C3-A6B9-AED98F31F7E2}" type="slidenum">
              <a:rPr lang="en-IN" smtClean="0"/>
              <a:t>‹#›</a:t>
            </a:fld>
            <a:endParaRPr lang="en-IN"/>
          </a:p>
        </p:txBody>
      </p:sp>
    </p:spTree>
    <p:extLst>
      <p:ext uri="{BB962C8B-B14F-4D97-AF65-F5344CB8AC3E}">
        <p14:creationId xmlns:p14="http://schemas.microsoft.com/office/powerpoint/2010/main" val="210387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4CDD325A-5B8B-4220-831D-5CDEF3CBB4FC}" type="datetimeFigureOut">
              <a:rPr lang="en-IN" smtClean="0"/>
              <a:t>26-08-2020</a:t>
            </a:fld>
            <a:endParaRPr lang="en-IN"/>
          </a:p>
        </p:txBody>
      </p:sp>
      <p:sp>
        <p:nvSpPr>
          <p:cNvPr id="5" name="Footer Placeholder 4"/>
          <p:cNvSpPr>
            <a:spLocks noGrp="1"/>
          </p:cNvSpPr>
          <p:nvPr>
            <p:ph type="ftr" sz="quarter" idx="11"/>
          </p:nvPr>
        </p:nvSpPr>
        <p:spPr>
          <a:xfrm>
            <a:off x="6536187" y="6315949"/>
            <a:ext cx="3814856" cy="365125"/>
          </a:xfrm>
        </p:spPr>
        <p:txBody>
          <a:bodyPr/>
          <a:lstStyle/>
          <a:p>
            <a:endParaRPr lang="en-IN"/>
          </a:p>
        </p:txBody>
      </p:sp>
      <p:sp>
        <p:nvSpPr>
          <p:cNvPr id="6" name="Slide Number Placeholder 5"/>
          <p:cNvSpPr>
            <a:spLocks noGrp="1"/>
          </p:cNvSpPr>
          <p:nvPr>
            <p:ph type="sldNum" sz="quarter" idx="12"/>
          </p:nvPr>
        </p:nvSpPr>
        <p:spPr>
          <a:xfrm>
            <a:off x="11784011" y="5607592"/>
            <a:ext cx="407988" cy="365125"/>
          </a:xfrm>
        </p:spPr>
        <p:txBody>
          <a:bodyPr/>
          <a:lstStyle/>
          <a:p>
            <a:fld id="{7A07599F-C5EE-43C3-A6B9-AED98F31F7E2}" type="slidenum">
              <a:rPr lang="en-IN" smtClean="0"/>
              <a:t>‹#›</a:t>
            </a:fld>
            <a:endParaRPr lang="en-IN"/>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7627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D325A-5B8B-4220-831D-5CDEF3CBB4FC}" type="datetimeFigureOut">
              <a:rPr lang="en-IN" smtClean="0"/>
              <a:t>26-08-2020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A07599F-C5EE-43C3-A6B9-AED98F31F7E2}" type="slidenum">
              <a:rPr lang="en-IN" smtClean="0"/>
              <a:t>‹#›</a:t>
            </a:fld>
            <a:endParaRPr lang="en-IN"/>
          </a:p>
        </p:txBody>
      </p:sp>
    </p:spTree>
    <p:extLst>
      <p:ext uri="{BB962C8B-B14F-4D97-AF65-F5344CB8AC3E}">
        <p14:creationId xmlns:p14="http://schemas.microsoft.com/office/powerpoint/2010/main" val="226723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4CDD325A-5B8B-4220-831D-5CDEF3CBB4FC}" type="datetimeFigureOut">
              <a:rPr lang="en-IN" smtClean="0"/>
              <a:t>26-08-2020</a:t>
            </a:fld>
            <a:endParaRPr lang="en-IN"/>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IN"/>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A07599F-C5EE-43C3-A6B9-AED98F31F7E2}" type="slidenum">
              <a:rPr lang="en-IN" smtClean="0"/>
              <a:t>‹#›</a:t>
            </a:fld>
            <a:endParaRPr lang="en-IN"/>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72171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DD325A-5B8B-4220-831D-5CDEF3CBB4FC}" type="datetimeFigureOut">
              <a:rPr lang="en-IN" smtClean="0"/>
              <a:t>26-08-2020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A07599F-C5EE-43C3-A6B9-AED98F31F7E2}" type="slidenum">
              <a:rPr lang="en-IN" smtClean="0"/>
              <a:t>‹#›</a:t>
            </a:fld>
            <a:endParaRPr lang="en-IN"/>
          </a:p>
        </p:txBody>
      </p:sp>
    </p:spTree>
    <p:extLst>
      <p:ext uri="{BB962C8B-B14F-4D97-AF65-F5344CB8AC3E}">
        <p14:creationId xmlns:p14="http://schemas.microsoft.com/office/powerpoint/2010/main" val="117546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DD325A-5B8B-4220-831D-5CDEF3CBB4FC}" type="datetimeFigureOut">
              <a:rPr lang="en-IN" smtClean="0"/>
              <a:t>26-08-2020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A07599F-C5EE-43C3-A6B9-AED98F31F7E2}" type="slidenum">
              <a:rPr lang="en-IN" smtClean="0"/>
              <a:t>‹#›</a:t>
            </a:fld>
            <a:endParaRPr lang="en-IN"/>
          </a:p>
        </p:txBody>
      </p:sp>
    </p:spTree>
    <p:extLst>
      <p:ext uri="{BB962C8B-B14F-4D97-AF65-F5344CB8AC3E}">
        <p14:creationId xmlns:p14="http://schemas.microsoft.com/office/powerpoint/2010/main" val="67303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DD325A-5B8B-4220-831D-5CDEF3CBB4FC}" type="datetimeFigureOut">
              <a:rPr lang="en-IN" smtClean="0"/>
              <a:t>26-08-2020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A07599F-C5EE-43C3-A6B9-AED98F31F7E2}" type="slidenum">
              <a:rPr lang="en-IN" smtClean="0"/>
              <a:t>‹#›</a:t>
            </a:fld>
            <a:endParaRPr lang="en-IN"/>
          </a:p>
        </p:txBody>
      </p:sp>
    </p:spTree>
    <p:extLst>
      <p:ext uri="{BB962C8B-B14F-4D97-AF65-F5344CB8AC3E}">
        <p14:creationId xmlns:p14="http://schemas.microsoft.com/office/powerpoint/2010/main" val="167357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D325A-5B8B-4220-831D-5CDEF3CBB4FC}" type="datetimeFigureOut">
              <a:rPr lang="en-IN" smtClean="0"/>
              <a:t>26-08-2020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A07599F-C5EE-43C3-A6B9-AED98F31F7E2}" type="slidenum">
              <a:rPr lang="en-IN" smtClean="0"/>
              <a:t>‹#›</a:t>
            </a:fld>
            <a:endParaRPr lang="en-IN"/>
          </a:p>
        </p:txBody>
      </p:sp>
    </p:spTree>
    <p:extLst>
      <p:ext uri="{BB962C8B-B14F-4D97-AF65-F5344CB8AC3E}">
        <p14:creationId xmlns:p14="http://schemas.microsoft.com/office/powerpoint/2010/main" val="420712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D325A-5B8B-4220-831D-5CDEF3CBB4FC}" type="datetimeFigureOut">
              <a:rPr lang="en-IN" smtClean="0"/>
              <a:t>26-08-2020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A07599F-C5EE-43C3-A6B9-AED98F31F7E2}" type="slidenum">
              <a:rPr lang="en-IN" smtClean="0"/>
              <a:t>‹#›</a:t>
            </a:fld>
            <a:endParaRPr lang="en-IN"/>
          </a:p>
        </p:txBody>
      </p:sp>
    </p:spTree>
    <p:extLst>
      <p:ext uri="{BB962C8B-B14F-4D97-AF65-F5344CB8AC3E}">
        <p14:creationId xmlns:p14="http://schemas.microsoft.com/office/powerpoint/2010/main" val="240065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D325A-5B8B-4220-831D-5CDEF3CBB4FC}" type="datetimeFigureOut">
              <a:rPr lang="en-IN" smtClean="0"/>
              <a:t>26-08-2020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A07599F-C5EE-43C3-A6B9-AED98F31F7E2}" type="slidenum">
              <a:rPr lang="en-IN" smtClean="0"/>
              <a:t>‹#›</a:t>
            </a:fld>
            <a:endParaRPr lang="en-IN"/>
          </a:p>
        </p:txBody>
      </p:sp>
    </p:spTree>
    <p:extLst>
      <p:ext uri="{BB962C8B-B14F-4D97-AF65-F5344CB8AC3E}">
        <p14:creationId xmlns:p14="http://schemas.microsoft.com/office/powerpoint/2010/main" val="38037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4CDD325A-5B8B-4220-831D-5CDEF3CBB4FC}" type="datetimeFigureOut">
              <a:rPr lang="en-IN" smtClean="0"/>
              <a:t>26-08-2020</a:t>
            </a:fld>
            <a:endParaRPr lang="en-IN"/>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IN"/>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07599F-C5EE-43C3-A6B9-AED98F31F7E2}" type="slidenum">
              <a:rPr lang="en-IN" smtClean="0"/>
              <a:t>‹#›</a:t>
            </a:fld>
            <a:endParaRPr lang="en-IN"/>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8508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28F4-F387-46E7-9BC8-F93F9B2E4267}"/>
              </a:ext>
            </a:extLst>
          </p:cNvPr>
          <p:cNvSpPr>
            <a:spLocks noGrp="1"/>
          </p:cNvSpPr>
          <p:nvPr>
            <p:ph type="ctrTitle"/>
          </p:nvPr>
        </p:nvSpPr>
        <p:spPr/>
        <p:txBody>
          <a:bodyPr/>
          <a:lstStyle/>
          <a:p>
            <a:r>
              <a:rPr lang="en-IN" dirty="0"/>
              <a:t>Radiation therapy </a:t>
            </a:r>
          </a:p>
        </p:txBody>
      </p:sp>
      <p:sp>
        <p:nvSpPr>
          <p:cNvPr id="3" name="Subtitle 2">
            <a:extLst>
              <a:ext uri="{FF2B5EF4-FFF2-40B4-BE49-F238E27FC236}">
                <a16:creationId xmlns:a16="http://schemas.microsoft.com/office/drawing/2014/main" id="{7568F19C-D539-469E-BE6E-5F95685A7E43}"/>
              </a:ext>
            </a:extLst>
          </p:cNvPr>
          <p:cNvSpPr>
            <a:spLocks noGrp="1"/>
          </p:cNvSpPr>
          <p:nvPr>
            <p:ph type="subTitle" idx="1"/>
          </p:nvPr>
        </p:nvSpPr>
        <p:spPr>
          <a:xfrm>
            <a:off x="1088914" y="4937761"/>
            <a:ext cx="7034362" cy="1306520"/>
          </a:xfrm>
        </p:spPr>
        <p:txBody>
          <a:bodyPr>
            <a:normAutofit/>
          </a:bodyPr>
          <a:lstStyle/>
          <a:p>
            <a:r>
              <a:rPr lang="en-IN" dirty="0" err="1"/>
              <a:t>Dr.</a:t>
            </a:r>
            <a:r>
              <a:rPr lang="en-IN" dirty="0"/>
              <a:t> Kavita Gupta</a:t>
            </a:r>
          </a:p>
          <a:p>
            <a:r>
              <a:rPr lang="en-IN" dirty="0"/>
              <a:t>Dept of Prosthodontics</a:t>
            </a:r>
          </a:p>
          <a:p>
            <a:r>
              <a:rPr lang="en-IN" dirty="0"/>
              <a:t>KM Shah Dental college</a:t>
            </a:r>
          </a:p>
        </p:txBody>
      </p:sp>
      <p:pic>
        <p:nvPicPr>
          <p:cNvPr id="4" name="Audio 3">
            <a:hlinkClick r:id="" action="ppaction://media"/>
            <a:extLst>
              <a:ext uri="{FF2B5EF4-FFF2-40B4-BE49-F238E27FC236}">
                <a16:creationId xmlns:a16="http://schemas.microsoft.com/office/drawing/2014/main" id="{6727BCC4-951C-4753-8271-15072D372F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85692955"/>
      </p:ext>
    </p:extLst>
  </p:cSld>
  <p:clrMapOvr>
    <a:masterClrMapping/>
  </p:clrMapOvr>
  <mc:AlternateContent xmlns:mc="http://schemas.openxmlformats.org/markup-compatibility/2006">
    <mc:Choice xmlns:p14="http://schemas.microsoft.com/office/powerpoint/2010/main" Requires="p14">
      <p:transition spd="slow" p14:dur="2000" advTm="3643"/>
    </mc:Choice>
    <mc:Fallback>
      <p:transition spd="slow" advTm="3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C9F3-16DB-43CF-BC5D-DFB30EEE966D}"/>
              </a:ext>
            </a:extLst>
          </p:cNvPr>
          <p:cNvSpPr>
            <a:spLocks noGrp="1"/>
          </p:cNvSpPr>
          <p:nvPr>
            <p:ph type="title"/>
          </p:nvPr>
        </p:nvSpPr>
        <p:spPr>
          <a:xfrm>
            <a:off x="199292" y="433069"/>
            <a:ext cx="3833906" cy="4952492"/>
          </a:xfrm>
        </p:spPr>
        <p:txBody>
          <a:bodyPr/>
          <a:lstStyle/>
          <a:p>
            <a:pPr algn="ctr"/>
            <a:r>
              <a:rPr lang="en-IN" dirty="0">
                <a:solidFill>
                  <a:srgbClr val="00B050"/>
                </a:solidFill>
              </a:rPr>
              <a:t>Isodose curves</a:t>
            </a:r>
          </a:p>
        </p:txBody>
      </p:sp>
      <p:sp>
        <p:nvSpPr>
          <p:cNvPr id="3" name="Content Placeholder 2">
            <a:extLst>
              <a:ext uri="{FF2B5EF4-FFF2-40B4-BE49-F238E27FC236}">
                <a16:creationId xmlns:a16="http://schemas.microsoft.com/office/drawing/2014/main" id="{5BC8BF9D-3B4D-4D28-BF78-26C8E29D4D88}"/>
              </a:ext>
            </a:extLst>
          </p:cNvPr>
          <p:cNvSpPr>
            <a:spLocks noGrp="1"/>
          </p:cNvSpPr>
          <p:nvPr>
            <p:ph idx="1"/>
          </p:nvPr>
        </p:nvSpPr>
        <p:spPr/>
        <p:txBody>
          <a:bodyPr>
            <a:normAutofit/>
          </a:bodyPr>
          <a:lstStyle/>
          <a:p>
            <a:r>
              <a:rPr lang="en-IN" sz="2400" dirty="0"/>
              <a:t>The higher the energy , greater is the depth of penetration.</a:t>
            </a:r>
          </a:p>
          <a:p>
            <a:r>
              <a:rPr lang="en-IN" sz="2400" dirty="0"/>
              <a:t>Electron beam shows rapid falloff of dose beyond 80 to 90% isodose line</a:t>
            </a:r>
          </a:p>
        </p:txBody>
      </p:sp>
      <p:pic>
        <p:nvPicPr>
          <p:cNvPr id="5" name="Audio 4">
            <a:hlinkClick r:id="" action="ppaction://media"/>
            <a:extLst>
              <a:ext uri="{FF2B5EF4-FFF2-40B4-BE49-F238E27FC236}">
                <a16:creationId xmlns:a16="http://schemas.microsoft.com/office/drawing/2014/main" id="{0DF0AFD4-DE20-42F2-8ED0-0DE1A21203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03069567"/>
      </p:ext>
    </p:extLst>
  </p:cSld>
  <p:clrMapOvr>
    <a:masterClrMapping/>
  </p:clrMapOvr>
  <mc:AlternateContent xmlns:mc="http://schemas.openxmlformats.org/markup-compatibility/2006">
    <mc:Choice xmlns:p14="http://schemas.microsoft.com/office/powerpoint/2010/main" Requires="p14">
      <p:transition spd="slow" p14:dur="2000" advTm="15373"/>
    </mc:Choice>
    <mc:Fallback>
      <p:transition spd="slow" advTm="15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1D7A-B017-4730-A03E-0CC61FE15FA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DC5DAC55-AB0E-454C-B650-D15B4C132982}"/>
              </a:ext>
            </a:extLst>
          </p:cNvPr>
          <p:cNvPicPr>
            <a:picLocks noGrp="1" noChangeAspect="1"/>
          </p:cNvPicPr>
          <p:nvPr>
            <p:ph idx="1"/>
          </p:nvPr>
        </p:nvPicPr>
        <p:blipFill>
          <a:blip r:embed="rId4"/>
          <a:stretch>
            <a:fillRect/>
          </a:stretch>
        </p:blipFill>
        <p:spPr>
          <a:xfrm>
            <a:off x="154745" y="111850"/>
            <a:ext cx="12037255" cy="6634300"/>
          </a:xfrm>
          <a:prstGeom prst="rect">
            <a:avLst/>
          </a:prstGeom>
        </p:spPr>
      </p:pic>
      <p:pic>
        <p:nvPicPr>
          <p:cNvPr id="3" name="Audio 2">
            <a:hlinkClick r:id="" action="ppaction://media"/>
            <a:extLst>
              <a:ext uri="{FF2B5EF4-FFF2-40B4-BE49-F238E27FC236}">
                <a16:creationId xmlns:a16="http://schemas.microsoft.com/office/drawing/2014/main" id="{7D69DDDD-0BB3-4549-9AB4-CE28C4194A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16493070"/>
      </p:ext>
    </p:extLst>
  </p:cSld>
  <p:clrMapOvr>
    <a:masterClrMapping/>
  </p:clrMapOvr>
  <mc:AlternateContent xmlns:mc="http://schemas.openxmlformats.org/markup-compatibility/2006">
    <mc:Choice xmlns:p14="http://schemas.microsoft.com/office/powerpoint/2010/main" Requires="p14">
      <p:transition spd="slow" p14:dur="2000" advTm="2180"/>
    </mc:Choice>
    <mc:Fallback>
      <p:transition spd="slow" advTm="2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C9A7-2615-4D69-980C-80A7778E6E00}"/>
              </a:ext>
            </a:extLst>
          </p:cNvPr>
          <p:cNvSpPr>
            <a:spLocks noGrp="1"/>
          </p:cNvSpPr>
          <p:nvPr>
            <p:ph type="title"/>
          </p:nvPr>
        </p:nvSpPr>
        <p:spPr/>
        <p:txBody>
          <a:bodyPr/>
          <a:lstStyle/>
          <a:p>
            <a:pPr algn="ctr"/>
            <a:r>
              <a:rPr lang="en-IN" dirty="0">
                <a:solidFill>
                  <a:srgbClr val="00B050"/>
                </a:solidFill>
              </a:rPr>
              <a:t>Objective </a:t>
            </a:r>
          </a:p>
        </p:txBody>
      </p:sp>
      <p:sp>
        <p:nvSpPr>
          <p:cNvPr id="3" name="Content Placeholder 2">
            <a:extLst>
              <a:ext uri="{FF2B5EF4-FFF2-40B4-BE49-F238E27FC236}">
                <a16:creationId xmlns:a16="http://schemas.microsoft.com/office/drawing/2014/main" id="{358CD98E-2A8E-4E82-A08C-242A208078ED}"/>
              </a:ext>
            </a:extLst>
          </p:cNvPr>
          <p:cNvSpPr>
            <a:spLocks noGrp="1"/>
          </p:cNvSpPr>
          <p:nvPr>
            <p:ph idx="1"/>
          </p:nvPr>
        </p:nvSpPr>
        <p:spPr/>
        <p:txBody>
          <a:bodyPr>
            <a:normAutofit/>
          </a:bodyPr>
          <a:lstStyle/>
          <a:p>
            <a:r>
              <a:rPr lang="en-IN" sz="2400" dirty="0"/>
              <a:t>End of the lesson you will be able to know the basics of radiation therapy</a:t>
            </a:r>
          </a:p>
        </p:txBody>
      </p:sp>
      <p:pic>
        <p:nvPicPr>
          <p:cNvPr id="4" name="Audio 3">
            <a:hlinkClick r:id="" action="ppaction://media"/>
            <a:extLst>
              <a:ext uri="{FF2B5EF4-FFF2-40B4-BE49-F238E27FC236}">
                <a16:creationId xmlns:a16="http://schemas.microsoft.com/office/drawing/2014/main" id="{5D0FA2D5-B843-4236-94A7-9BECF958D1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05809334"/>
      </p:ext>
    </p:extLst>
  </p:cSld>
  <p:clrMapOvr>
    <a:masterClrMapping/>
  </p:clrMapOvr>
  <mc:AlternateContent xmlns:mc="http://schemas.openxmlformats.org/markup-compatibility/2006">
    <mc:Choice xmlns:p14="http://schemas.microsoft.com/office/powerpoint/2010/main" Requires="p14">
      <p:transition spd="slow" p14:dur="2000" advTm="5796"/>
    </mc:Choice>
    <mc:Fallback>
      <p:transition spd="slow" advTm="57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C2CC4-57A4-4FCA-B287-FF613844E578}"/>
              </a:ext>
            </a:extLst>
          </p:cNvPr>
          <p:cNvSpPr>
            <a:spLocks noGrp="1"/>
          </p:cNvSpPr>
          <p:nvPr>
            <p:ph idx="1"/>
          </p:nvPr>
        </p:nvSpPr>
        <p:spPr>
          <a:xfrm>
            <a:off x="739726" y="672074"/>
            <a:ext cx="10515600" cy="5559914"/>
          </a:xfrm>
        </p:spPr>
        <p:txBody>
          <a:bodyPr>
            <a:normAutofit/>
          </a:bodyPr>
          <a:lstStyle/>
          <a:p>
            <a:r>
              <a:rPr lang="en-IN" sz="2400" dirty="0"/>
              <a:t>In order to treat cancer patients, dentist should have a basic understanding of radiation biology.</a:t>
            </a:r>
          </a:p>
          <a:p>
            <a:r>
              <a:rPr lang="en-IN" sz="2400" dirty="0"/>
              <a:t>Radiation therapy is defined as a therapeutic use of ionizing radiation (high energy)</a:t>
            </a:r>
          </a:p>
          <a:p>
            <a:r>
              <a:rPr lang="en-IN" sz="2400" dirty="0"/>
              <a:t>Photons are discrete bundles of energy.</a:t>
            </a:r>
          </a:p>
          <a:p>
            <a:r>
              <a:rPr lang="en-IN" sz="2400" dirty="0"/>
              <a:t>Photons are electromagnetic waves of wavelength less than 1 A</a:t>
            </a:r>
          </a:p>
          <a:p>
            <a:r>
              <a:rPr lang="en-IN" sz="2400" dirty="0"/>
              <a:t>Photons that have energy equal to or greater than 1 </a:t>
            </a:r>
            <a:r>
              <a:rPr lang="en-IN" sz="2400" dirty="0" err="1"/>
              <a:t>Mev</a:t>
            </a:r>
            <a:r>
              <a:rPr lang="en-IN" sz="2400" dirty="0"/>
              <a:t>(mega electron volt) are called high energy photons.</a:t>
            </a:r>
          </a:p>
          <a:p>
            <a:r>
              <a:rPr lang="en-IN" sz="2400" dirty="0" err="1"/>
              <a:t>Xrays</a:t>
            </a:r>
            <a:r>
              <a:rPr lang="en-IN" sz="2400" dirty="0"/>
              <a:t> and gamma rays are type of photons</a:t>
            </a:r>
          </a:p>
          <a:p>
            <a:r>
              <a:rPr lang="en-IN" sz="2400" dirty="0"/>
              <a:t>Most commonly used particulate radiation are electron and neutron</a:t>
            </a:r>
          </a:p>
          <a:p>
            <a:r>
              <a:rPr lang="en-IN" sz="2400" dirty="0"/>
              <a:t>Doctor only decides whether to use photon, electron or neutron to treat cancer</a:t>
            </a:r>
          </a:p>
          <a:p>
            <a:endParaRPr lang="en-IN" dirty="0"/>
          </a:p>
        </p:txBody>
      </p:sp>
      <p:pic>
        <p:nvPicPr>
          <p:cNvPr id="2" name="Audio 1">
            <a:hlinkClick r:id="" action="ppaction://media"/>
            <a:extLst>
              <a:ext uri="{FF2B5EF4-FFF2-40B4-BE49-F238E27FC236}">
                <a16:creationId xmlns:a16="http://schemas.microsoft.com/office/drawing/2014/main" id="{BE231589-40EA-4B56-AFC9-6926D438AE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6920676"/>
      </p:ext>
    </p:extLst>
  </p:cSld>
  <p:clrMapOvr>
    <a:masterClrMapping/>
  </p:clrMapOvr>
  <mc:AlternateContent xmlns:mc="http://schemas.openxmlformats.org/markup-compatibility/2006">
    <mc:Choice xmlns:p14="http://schemas.microsoft.com/office/powerpoint/2010/main" Requires="p14">
      <p:transition spd="slow" p14:dur="2000" advTm="46793"/>
    </mc:Choice>
    <mc:Fallback>
      <p:transition spd="slow" advTm="46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2E27-0B93-473A-BE2B-DA9645C6BA84}"/>
              </a:ext>
            </a:extLst>
          </p:cNvPr>
          <p:cNvSpPr>
            <a:spLocks noGrp="1"/>
          </p:cNvSpPr>
          <p:nvPr>
            <p:ph type="title"/>
          </p:nvPr>
        </p:nvSpPr>
        <p:spPr/>
        <p:txBody>
          <a:bodyPr/>
          <a:lstStyle/>
          <a:p>
            <a:pPr algn="ctr"/>
            <a:r>
              <a:rPr lang="en-IN" dirty="0">
                <a:solidFill>
                  <a:srgbClr val="00B050"/>
                </a:solidFill>
              </a:rPr>
              <a:t>Interaction of radiation with tissues</a:t>
            </a:r>
          </a:p>
        </p:txBody>
      </p:sp>
      <p:sp>
        <p:nvSpPr>
          <p:cNvPr id="3" name="Content Placeholder 2">
            <a:extLst>
              <a:ext uri="{FF2B5EF4-FFF2-40B4-BE49-F238E27FC236}">
                <a16:creationId xmlns:a16="http://schemas.microsoft.com/office/drawing/2014/main" id="{FE279A69-F193-4D2F-929D-350834BE6ED2}"/>
              </a:ext>
            </a:extLst>
          </p:cNvPr>
          <p:cNvSpPr>
            <a:spLocks noGrp="1"/>
          </p:cNvSpPr>
          <p:nvPr>
            <p:ph idx="1"/>
          </p:nvPr>
        </p:nvSpPr>
        <p:spPr>
          <a:xfrm>
            <a:off x="4712677" y="351692"/>
            <a:ext cx="7272997" cy="5872530"/>
          </a:xfrm>
        </p:spPr>
        <p:txBody>
          <a:bodyPr>
            <a:normAutofit/>
          </a:bodyPr>
          <a:lstStyle/>
          <a:p>
            <a:r>
              <a:rPr lang="en-IN" sz="2400" dirty="0"/>
              <a:t>Absorption of radiation in tissues can be directly or indirectly ionizing.</a:t>
            </a:r>
          </a:p>
          <a:p>
            <a:r>
              <a:rPr lang="en-IN" sz="2400" dirty="0"/>
              <a:t>Charged particles like electron are directly ionizing; they disrupt the structure by passing through it- Direct ionizing</a:t>
            </a:r>
          </a:p>
          <a:p>
            <a:r>
              <a:rPr lang="en-IN" sz="2400" dirty="0"/>
              <a:t>Photons and neutron( uncharged) give up their energy to produce fast moving charged particles- Indirect ionizing</a:t>
            </a:r>
          </a:p>
          <a:p>
            <a:r>
              <a:rPr lang="en-IN" sz="2400" dirty="0"/>
              <a:t>Photons can be absorbed in 3 different ways-</a:t>
            </a:r>
          </a:p>
          <a:p>
            <a:pPr lvl="1"/>
            <a:r>
              <a:rPr lang="en-IN" sz="2400" dirty="0">
                <a:solidFill>
                  <a:srgbClr val="FF0000"/>
                </a:solidFill>
              </a:rPr>
              <a:t>Photoelectric effect- </a:t>
            </a:r>
          </a:p>
          <a:p>
            <a:pPr lvl="1"/>
            <a:r>
              <a:rPr lang="en-IN" sz="2400" dirty="0">
                <a:solidFill>
                  <a:srgbClr val="FF0000"/>
                </a:solidFill>
              </a:rPr>
              <a:t>Crompton effect         </a:t>
            </a:r>
          </a:p>
          <a:p>
            <a:pPr lvl="1"/>
            <a:r>
              <a:rPr lang="en-IN" sz="2400" dirty="0">
                <a:solidFill>
                  <a:srgbClr val="FF0000"/>
                </a:solidFill>
              </a:rPr>
              <a:t>Pair production </a:t>
            </a:r>
          </a:p>
        </p:txBody>
      </p:sp>
      <p:pic>
        <p:nvPicPr>
          <p:cNvPr id="5" name="Audio 4">
            <a:hlinkClick r:id="" action="ppaction://media"/>
            <a:extLst>
              <a:ext uri="{FF2B5EF4-FFF2-40B4-BE49-F238E27FC236}">
                <a16:creationId xmlns:a16="http://schemas.microsoft.com/office/drawing/2014/main" id="{4CE654CA-CC33-4385-94B3-FDFA4EC34E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18578416"/>
      </p:ext>
    </p:extLst>
  </p:cSld>
  <p:clrMapOvr>
    <a:masterClrMapping/>
  </p:clrMapOvr>
  <mc:AlternateContent xmlns:mc="http://schemas.openxmlformats.org/markup-compatibility/2006">
    <mc:Choice xmlns:p14="http://schemas.microsoft.com/office/powerpoint/2010/main" Requires="p14">
      <p:transition spd="slow" p14:dur="2000" advTm="38662"/>
    </mc:Choice>
    <mc:Fallback>
      <p:transition spd="slow" advTm="38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C1C4-ED36-4F85-BC16-86EB3F9909E1}"/>
              </a:ext>
            </a:extLst>
          </p:cNvPr>
          <p:cNvSpPr>
            <a:spLocks noGrp="1"/>
          </p:cNvSpPr>
          <p:nvPr>
            <p:ph type="title"/>
          </p:nvPr>
        </p:nvSpPr>
        <p:spPr/>
        <p:txBody>
          <a:bodyPr/>
          <a:lstStyle/>
          <a:p>
            <a:pPr algn="ctr"/>
            <a:r>
              <a:rPr lang="en-IN" dirty="0">
                <a:solidFill>
                  <a:srgbClr val="00B050"/>
                </a:solidFill>
              </a:rPr>
              <a:t>Biological effect </a:t>
            </a:r>
          </a:p>
        </p:txBody>
      </p:sp>
      <p:sp>
        <p:nvSpPr>
          <p:cNvPr id="3" name="Content Placeholder 2">
            <a:extLst>
              <a:ext uri="{FF2B5EF4-FFF2-40B4-BE49-F238E27FC236}">
                <a16:creationId xmlns:a16="http://schemas.microsoft.com/office/drawing/2014/main" id="{885D4C4A-7609-4253-9078-3495704829FC}"/>
              </a:ext>
            </a:extLst>
          </p:cNvPr>
          <p:cNvSpPr>
            <a:spLocks noGrp="1"/>
          </p:cNvSpPr>
          <p:nvPr>
            <p:ph idx="1"/>
          </p:nvPr>
        </p:nvSpPr>
        <p:spPr>
          <a:xfrm>
            <a:off x="4595905" y="569066"/>
            <a:ext cx="7066211" cy="5655156"/>
          </a:xfrm>
        </p:spPr>
        <p:txBody>
          <a:bodyPr>
            <a:normAutofit/>
          </a:bodyPr>
          <a:lstStyle/>
          <a:p>
            <a:pPr algn="just"/>
            <a:r>
              <a:rPr lang="en-IN" sz="2400" dirty="0"/>
              <a:t>Primary effect of radiation occurs within the nucleus</a:t>
            </a:r>
          </a:p>
          <a:p>
            <a:pPr algn="just"/>
            <a:r>
              <a:rPr lang="en-IN" sz="2400" dirty="0"/>
              <a:t>Most of the damage is confined to DNA and mitotic apparatus</a:t>
            </a:r>
          </a:p>
          <a:p>
            <a:pPr algn="just"/>
            <a:r>
              <a:rPr lang="en-IN" sz="2400" dirty="0"/>
              <a:t>These structures may show lethal (irreparable) or sublethal ( repairable)damage</a:t>
            </a:r>
          </a:p>
          <a:p>
            <a:pPr algn="just"/>
            <a:r>
              <a:rPr lang="en-IN" sz="2400" dirty="0"/>
              <a:t>The damage becomes apparent after first cell division</a:t>
            </a:r>
          </a:p>
          <a:p>
            <a:pPr algn="just"/>
            <a:r>
              <a:rPr lang="en-IN" sz="2400" dirty="0"/>
              <a:t>If enough time (min. 6hrs) passes between sublethal damage and cell division, damage may be corrected- </a:t>
            </a:r>
            <a:r>
              <a:rPr lang="en-IN" sz="2400" i="1" dirty="0"/>
              <a:t>repair of sublethal damage</a:t>
            </a:r>
          </a:p>
          <a:p>
            <a:pPr algn="just"/>
            <a:r>
              <a:rPr lang="en-IN" sz="2400" dirty="0"/>
              <a:t>Unrepaired sublethal damage manifest as chromosomal abnormalities</a:t>
            </a:r>
          </a:p>
          <a:p>
            <a:pPr algn="just"/>
            <a:endParaRPr lang="en-IN" i="1" dirty="0"/>
          </a:p>
          <a:p>
            <a:endParaRPr lang="en-IN" i="1" dirty="0"/>
          </a:p>
        </p:txBody>
      </p:sp>
      <p:pic>
        <p:nvPicPr>
          <p:cNvPr id="5" name="Audio 4">
            <a:hlinkClick r:id="" action="ppaction://media"/>
            <a:extLst>
              <a:ext uri="{FF2B5EF4-FFF2-40B4-BE49-F238E27FC236}">
                <a16:creationId xmlns:a16="http://schemas.microsoft.com/office/drawing/2014/main" id="{100A3AD4-E8C4-4EAD-9367-9373C296BF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34700133"/>
      </p:ext>
    </p:extLst>
  </p:cSld>
  <p:clrMapOvr>
    <a:masterClrMapping/>
  </p:clrMapOvr>
  <mc:AlternateContent xmlns:mc="http://schemas.openxmlformats.org/markup-compatibility/2006">
    <mc:Choice xmlns:p14="http://schemas.microsoft.com/office/powerpoint/2010/main" Requires="p14">
      <p:transition spd="slow" p14:dur="2000" advTm="41970"/>
    </mc:Choice>
    <mc:Fallback>
      <p:transition spd="slow" advTm="41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21D80-E645-4DB7-A37C-D46D901A87BD}"/>
              </a:ext>
            </a:extLst>
          </p:cNvPr>
          <p:cNvSpPr>
            <a:spLocks noGrp="1"/>
          </p:cNvSpPr>
          <p:nvPr>
            <p:ph idx="1"/>
          </p:nvPr>
        </p:nvSpPr>
        <p:spPr>
          <a:xfrm>
            <a:off x="838200" y="689318"/>
            <a:ext cx="10515600" cy="5487646"/>
          </a:xfrm>
        </p:spPr>
        <p:txBody>
          <a:bodyPr>
            <a:normAutofit/>
          </a:bodyPr>
          <a:lstStyle/>
          <a:p>
            <a:pPr algn="just"/>
            <a:r>
              <a:rPr lang="en-IN" sz="2400" dirty="0"/>
              <a:t>The biological effect can be through direct action or indirect action</a:t>
            </a:r>
          </a:p>
          <a:p>
            <a:pPr algn="just"/>
            <a:r>
              <a:rPr lang="en-IN" sz="2400" dirty="0"/>
              <a:t>Direct action- when electron, protons or neutrons interact directly with DNA</a:t>
            </a:r>
          </a:p>
          <a:p>
            <a:pPr algn="just"/>
            <a:r>
              <a:rPr lang="en-IN" sz="2400" dirty="0"/>
              <a:t>Indirect action- when charged particles forms free radicals by combining with the water molecules present in the cell and these free radicals than go and interact with DNA</a:t>
            </a:r>
          </a:p>
          <a:p>
            <a:pPr algn="just"/>
            <a:r>
              <a:rPr lang="en-IN" sz="2400" dirty="0"/>
              <a:t>Probability of causing damage through indirect action is more.</a:t>
            </a:r>
          </a:p>
          <a:p>
            <a:pPr algn="just"/>
            <a:r>
              <a:rPr lang="en-IN" sz="2400" dirty="0"/>
              <a:t>Hypoxic tissues are resistant to radiation</a:t>
            </a:r>
          </a:p>
          <a:p>
            <a:pPr algn="just"/>
            <a:r>
              <a:rPr lang="en-IN" sz="2400" dirty="0"/>
              <a:t>Thus neutrons are used for hypoxic tumours ( directly acting)</a:t>
            </a:r>
          </a:p>
          <a:p>
            <a:pPr algn="just"/>
            <a:r>
              <a:rPr lang="en-IN" sz="2400" dirty="0"/>
              <a:t>Cells are more vulnerable to damage during G1 phase and mitosis</a:t>
            </a:r>
          </a:p>
        </p:txBody>
      </p:sp>
      <p:pic>
        <p:nvPicPr>
          <p:cNvPr id="4" name="Audio 3">
            <a:hlinkClick r:id="" action="ppaction://media"/>
            <a:extLst>
              <a:ext uri="{FF2B5EF4-FFF2-40B4-BE49-F238E27FC236}">
                <a16:creationId xmlns:a16="http://schemas.microsoft.com/office/drawing/2014/main" id="{A12EDA3A-DB3D-4ADF-8B8B-5F180D7C21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15283636"/>
      </p:ext>
    </p:extLst>
  </p:cSld>
  <p:clrMapOvr>
    <a:masterClrMapping/>
  </p:clrMapOvr>
  <mc:AlternateContent xmlns:mc="http://schemas.openxmlformats.org/markup-compatibility/2006">
    <mc:Choice xmlns:p14="http://schemas.microsoft.com/office/powerpoint/2010/main" Requires="p14">
      <p:transition spd="slow" p14:dur="2000" advTm="46947"/>
    </mc:Choice>
    <mc:Fallback>
      <p:transition spd="slow" advTm="46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F925-CDC3-429C-8733-4E98D05F2AAD}"/>
              </a:ext>
            </a:extLst>
          </p:cNvPr>
          <p:cNvSpPr>
            <a:spLocks noGrp="1"/>
          </p:cNvSpPr>
          <p:nvPr>
            <p:ph type="title"/>
          </p:nvPr>
        </p:nvSpPr>
        <p:spPr/>
        <p:txBody>
          <a:bodyPr/>
          <a:lstStyle/>
          <a:p>
            <a:pPr algn="ctr"/>
            <a:r>
              <a:rPr lang="en-IN" dirty="0">
                <a:solidFill>
                  <a:srgbClr val="00B050"/>
                </a:solidFill>
              </a:rPr>
              <a:t>R’s</a:t>
            </a:r>
          </a:p>
        </p:txBody>
      </p:sp>
      <p:sp>
        <p:nvSpPr>
          <p:cNvPr id="3" name="Content Placeholder 2">
            <a:extLst>
              <a:ext uri="{FF2B5EF4-FFF2-40B4-BE49-F238E27FC236}">
                <a16:creationId xmlns:a16="http://schemas.microsoft.com/office/drawing/2014/main" id="{5EBC3757-3A72-4390-BA25-61FBA4EC4BF9}"/>
              </a:ext>
            </a:extLst>
          </p:cNvPr>
          <p:cNvSpPr>
            <a:spLocks noGrp="1"/>
          </p:cNvSpPr>
          <p:nvPr>
            <p:ph idx="1"/>
          </p:nvPr>
        </p:nvSpPr>
        <p:spPr>
          <a:xfrm>
            <a:off x="4107766" y="569066"/>
            <a:ext cx="7322232" cy="5655156"/>
          </a:xfrm>
        </p:spPr>
        <p:txBody>
          <a:bodyPr/>
          <a:lstStyle/>
          <a:p>
            <a:r>
              <a:rPr lang="en-IN" sz="2400" dirty="0">
                <a:solidFill>
                  <a:srgbClr val="FF0000"/>
                </a:solidFill>
              </a:rPr>
              <a:t>REOXGEATION</a:t>
            </a:r>
            <a:r>
              <a:rPr lang="en-IN" sz="2400" dirty="0"/>
              <a:t>- treatment strategies to increase the transport of oxygen to tumor. </a:t>
            </a:r>
          </a:p>
          <a:p>
            <a:endParaRPr lang="en-IN" sz="2400" dirty="0"/>
          </a:p>
          <a:p>
            <a:r>
              <a:rPr lang="en-IN" sz="2400" dirty="0">
                <a:solidFill>
                  <a:srgbClr val="FF0000"/>
                </a:solidFill>
              </a:rPr>
              <a:t>REDISTRIBUTION</a:t>
            </a:r>
            <a:r>
              <a:rPr lang="en-IN" sz="2400" dirty="0"/>
              <a:t>- if synchrony( all cells division occur at the same time and same phase) can be produced in the tumor cells then radiation given at G1 phase will kill maximum number of tumor cells</a:t>
            </a:r>
          </a:p>
          <a:p>
            <a:endParaRPr lang="en-IN" sz="2400" dirty="0"/>
          </a:p>
          <a:p>
            <a:r>
              <a:rPr lang="en-IN" sz="2400" dirty="0">
                <a:solidFill>
                  <a:srgbClr val="FF0000"/>
                </a:solidFill>
              </a:rPr>
              <a:t>REPOPULATION</a:t>
            </a:r>
            <a:r>
              <a:rPr lang="en-IN" sz="2400" dirty="0"/>
              <a:t>- radiation trigger </a:t>
            </a:r>
            <a:r>
              <a:rPr lang="en-IN" sz="2400" dirty="0" err="1"/>
              <a:t>clonogenic</a:t>
            </a:r>
            <a:r>
              <a:rPr lang="en-IN" sz="2400" dirty="0"/>
              <a:t> surviving cells of tumor to divide faster than before leading to repopulation</a:t>
            </a:r>
          </a:p>
          <a:p>
            <a:endParaRPr lang="en-IN" dirty="0"/>
          </a:p>
        </p:txBody>
      </p:sp>
      <p:pic>
        <p:nvPicPr>
          <p:cNvPr id="5" name="Audio 4">
            <a:hlinkClick r:id="" action="ppaction://media"/>
            <a:extLst>
              <a:ext uri="{FF2B5EF4-FFF2-40B4-BE49-F238E27FC236}">
                <a16:creationId xmlns:a16="http://schemas.microsoft.com/office/drawing/2014/main" id="{6EB176CD-7095-4F76-92EC-86845D65D2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0409332"/>
      </p:ext>
    </p:extLst>
  </p:cSld>
  <p:clrMapOvr>
    <a:masterClrMapping/>
  </p:clrMapOvr>
  <mc:AlternateContent xmlns:mc="http://schemas.openxmlformats.org/markup-compatibility/2006">
    <mc:Choice xmlns:p14="http://schemas.microsoft.com/office/powerpoint/2010/main" Requires="p14">
      <p:transition spd="slow" p14:dur="2000" advTm="36546"/>
    </mc:Choice>
    <mc:Fallback>
      <p:transition spd="slow" advTm="36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0E0D-65B1-46DA-B64C-99AE4E0B6C9C}"/>
              </a:ext>
            </a:extLst>
          </p:cNvPr>
          <p:cNvSpPr>
            <a:spLocks noGrp="1"/>
          </p:cNvSpPr>
          <p:nvPr>
            <p:ph type="title"/>
          </p:nvPr>
        </p:nvSpPr>
        <p:spPr>
          <a:xfrm>
            <a:off x="100818" y="569066"/>
            <a:ext cx="4203895" cy="4952492"/>
          </a:xfrm>
        </p:spPr>
        <p:txBody>
          <a:bodyPr/>
          <a:lstStyle/>
          <a:p>
            <a:pPr algn="ctr"/>
            <a:r>
              <a:rPr lang="en-IN" dirty="0">
                <a:solidFill>
                  <a:srgbClr val="00B050"/>
                </a:solidFill>
              </a:rPr>
              <a:t>Fractionation</a:t>
            </a:r>
            <a:r>
              <a:rPr lang="en-IN" dirty="0"/>
              <a:t> </a:t>
            </a:r>
          </a:p>
        </p:txBody>
      </p:sp>
      <p:sp>
        <p:nvSpPr>
          <p:cNvPr id="3" name="Content Placeholder 2">
            <a:extLst>
              <a:ext uri="{FF2B5EF4-FFF2-40B4-BE49-F238E27FC236}">
                <a16:creationId xmlns:a16="http://schemas.microsoft.com/office/drawing/2014/main" id="{ADF14871-DF8B-4C9F-87D0-41A1D231E739}"/>
              </a:ext>
            </a:extLst>
          </p:cNvPr>
          <p:cNvSpPr>
            <a:spLocks noGrp="1"/>
          </p:cNvSpPr>
          <p:nvPr>
            <p:ph idx="1"/>
          </p:nvPr>
        </p:nvSpPr>
        <p:spPr>
          <a:xfrm>
            <a:off x="4895557" y="323557"/>
            <a:ext cx="7195625" cy="5900665"/>
          </a:xfrm>
        </p:spPr>
        <p:txBody>
          <a:bodyPr>
            <a:normAutofit/>
          </a:bodyPr>
          <a:lstStyle/>
          <a:p>
            <a:r>
              <a:rPr lang="en-IN" sz="2400" dirty="0"/>
              <a:t>Radiation therapy is delivered in a series of treatment or fractions.</a:t>
            </a:r>
          </a:p>
          <a:p>
            <a:r>
              <a:rPr lang="en-IN" sz="2400" dirty="0"/>
              <a:t>Total dose of 65 to 72 </a:t>
            </a:r>
            <a:r>
              <a:rPr lang="en-IN" sz="2400" dirty="0" err="1"/>
              <a:t>Gy</a:t>
            </a:r>
            <a:r>
              <a:rPr lang="en-IN" sz="2400" dirty="0"/>
              <a:t> is given in daily fraction of 1.8 to 2 </a:t>
            </a:r>
            <a:r>
              <a:rPr lang="en-IN" sz="2400" dirty="0" err="1"/>
              <a:t>Gy</a:t>
            </a:r>
            <a:r>
              <a:rPr lang="en-IN" sz="2400" dirty="0"/>
              <a:t>  ; five fractions per week , over  a period of 7 weeks.</a:t>
            </a:r>
          </a:p>
          <a:p>
            <a:r>
              <a:rPr lang="en-IN" sz="2400" dirty="0"/>
              <a:t>Advantages –</a:t>
            </a:r>
          </a:p>
          <a:p>
            <a:pPr lvl="1"/>
            <a:r>
              <a:rPr lang="en-IN" sz="2400" dirty="0"/>
              <a:t>Oxygenation of the inner hypoxic cells</a:t>
            </a:r>
          </a:p>
          <a:p>
            <a:pPr lvl="1"/>
            <a:r>
              <a:rPr lang="en-IN" sz="2400" dirty="0"/>
              <a:t>Radiation will affect more cancer cells because during the course of fractionation time, G1 phase of many cells will come</a:t>
            </a:r>
          </a:p>
          <a:p>
            <a:pPr lvl="1"/>
            <a:r>
              <a:rPr lang="en-IN" sz="2400" dirty="0"/>
              <a:t>Normal cells gets the time to recover</a:t>
            </a:r>
          </a:p>
        </p:txBody>
      </p:sp>
      <p:pic>
        <p:nvPicPr>
          <p:cNvPr id="4" name="Audio 3">
            <a:hlinkClick r:id="" action="ppaction://media"/>
            <a:extLst>
              <a:ext uri="{FF2B5EF4-FFF2-40B4-BE49-F238E27FC236}">
                <a16:creationId xmlns:a16="http://schemas.microsoft.com/office/drawing/2014/main" id="{56E39146-0DD1-4210-BFA8-280DA5C3A8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29684914"/>
      </p:ext>
    </p:extLst>
  </p:cSld>
  <p:clrMapOvr>
    <a:masterClrMapping/>
  </p:clrMapOvr>
  <mc:AlternateContent xmlns:mc="http://schemas.openxmlformats.org/markup-compatibility/2006">
    <mc:Choice xmlns:p14="http://schemas.microsoft.com/office/powerpoint/2010/main" Requires="p14">
      <p:transition spd="slow" p14:dur="2000" advTm="40626"/>
    </mc:Choice>
    <mc:Fallback>
      <p:transition spd="slow" advTm="40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F5F4-0915-4803-8610-02D391FED9F8}"/>
              </a:ext>
            </a:extLst>
          </p:cNvPr>
          <p:cNvSpPr>
            <a:spLocks noGrp="1"/>
          </p:cNvSpPr>
          <p:nvPr>
            <p:ph type="title"/>
          </p:nvPr>
        </p:nvSpPr>
        <p:spPr/>
        <p:txBody>
          <a:bodyPr/>
          <a:lstStyle/>
          <a:p>
            <a:pPr algn="ctr"/>
            <a:r>
              <a:rPr lang="en-IN" dirty="0">
                <a:solidFill>
                  <a:srgbClr val="00B050"/>
                </a:solidFill>
              </a:rPr>
              <a:t>Dosimetry</a:t>
            </a:r>
            <a:r>
              <a:rPr lang="en-IN" dirty="0"/>
              <a:t> </a:t>
            </a:r>
          </a:p>
        </p:txBody>
      </p:sp>
      <p:sp>
        <p:nvSpPr>
          <p:cNvPr id="3" name="Content Placeholder 2">
            <a:extLst>
              <a:ext uri="{FF2B5EF4-FFF2-40B4-BE49-F238E27FC236}">
                <a16:creationId xmlns:a16="http://schemas.microsoft.com/office/drawing/2014/main" id="{D8D4830B-1432-49C5-85E9-8EBD31B853CC}"/>
              </a:ext>
            </a:extLst>
          </p:cNvPr>
          <p:cNvSpPr>
            <a:spLocks noGrp="1"/>
          </p:cNvSpPr>
          <p:nvPr>
            <p:ph idx="1"/>
          </p:nvPr>
        </p:nvSpPr>
        <p:spPr>
          <a:xfrm>
            <a:off x="4754881" y="569066"/>
            <a:ext cx="7104184" cy="5655156"/>
          </a:xfrm>
        </p:spPr>
        <p:txBody>
          <a:bodyPr/>
          <a:lstStyle/>
          <a:p>
            <a:r>
              <a:rPr lang="en-IN" sz="2400" dirty="0"/>
              <a:t>The amount of energy absorbed by the tissue subjected to radiation</a:t>
            </a:r>
          </a:p>
          <a:p>
            <a:endParaRPr lang="en-IN" sz="2400" dirty="0"/>
          </a:p>
          <a:p>
            <a:r>
              <a:rPr lang="en-IN" sz="2400" dirty="0"/>
              <a:t>The standard unit of absorbed dose is Grey (GY)</a:t>
            </a:r>
          </a:p>
          <a:p>
            <a:endParaRPr lang="en-IN" sz="2400" dirty="0"/>
          </a:p>
          <a:p>
            <a:r>
              <a:rPr lang="en-IN" sz="2400" dirty="0"/>
              <a:t>The region of the surface to the depth of maximum dose is called the </a:t>
            </a:r>
            <a:r>
              <a:rPr lang="en-IN" sz="2400" i="1" dirty="0" err="1"/>
              <a:t>buildup</a:t>
            </a:r>
            <a:r>
              <a:rPr lang="en-IN" sz="2400" i="1" dirty="0"/>
              <a:t> region </a:t>
            </a:r>
            <a:r>
              <a:rPr lang="en-IN" sz="2400" dirty="0"/>
              <a:t>while the region beyond is called </a:t>
            </a:r>
            <a:r>
              <a:rPr lang="en-IN" sz="2400" i="1" dirty="0"/>
              <a:t>fall off region</a:t>
            </a:r>
          </a:p>
          <a:p>
            <a:endParaRPr lang="en-IN" sz="2400" i="1" dirty="0"/>
          </a:p>
          <a:p>
            <a:r>
              <a:rPr lang="en-IN" sz="2400" dirty="0"/>
              <a:t>The depth dose curves(graphs) are called </a:t>
            </a:r>
            <a:r>
              <a:rPr lang="en-IN" sz="2400" i="1" dirty="0"/>
              <a:t>isodose curves</a:t>
            </a:r>
          </a:p>
          <a:p>
            <a:endParaRPr lang="en-IN" i="1" dirty="0"/>
          </a:p>
        </p:txBody>
      </p:sp>
      <p:pic>
        <p:nvPicPr>
          <p:cNvPr id="5" name="Audio 4">
            <a:hlinkClick r:id="" action="ppaction://media"/>
            <a:extLst>
              <a:ext uri="{FF2B5EF4-FFF2-40B4-BE49-F238E27FC236}">
                <a16:creationId xmlns:a16="http://schemas.microsoft.com/office/drawing/2014/main" id="{4AB92932-B40E-4E69-8ECE-8037FFBDC9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18003121"/>
      </p:ext>
    </p:extLst>
  </p:cSld>
  <p:clrMapOvr>
    <a:masterClrMapping/>
  </p:clrMapOvr>
  <mc:AlternateContent xmlns:mc="http://schemas.openxmlformats.org/markup-compatibility/2006">
    <mc:Choice xmlns:p14="http://schemas.microsoft.com/office/powerpoint/2010/main" Requires="p14">
      <p:transition spd="slow" p14:dur="2000" advTm="24439"/>
    </mc:Choice>
    <mc:Fallback>
      <p:transition spd="slow" advTm="24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TM10001103[[fn=Headlines]]</Template>
  <TotalTime>506</TotalTime>
  <Words>592</Words>
  <Application>Microsoft Office PowerPoint</Application>
  <PresentationFormat>Widescreen</PresentationFormat>
  <Paragraphs>60</Paragraphs>
  <Slides>11</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Schoolbook</vt:lpstr>
      <vt:lpstr>Corbel</vt:lpstr>
      <vt:lpstr>Headlines</vt:lpstr>
      <vt:lpstr>Radiation therapy </vt:lpstr>
      <vt:lpstr>Objective </vt:lpstr>
      <vt:lpstr>PowerPoint Presentation</vt:lpstr>
      <vt:lpstr>Interaction of radiation with tissues</vt:lpstr>
      <vt:lpstr>Biological effect </vt:lpstr>
      <vt:lpstr>PowerPoint Presentation</vt:lpstr>
      <vt:lpstr>R’s</vt:lpstr>
      <vt:lpstr>Fractionation </vt:lpstr>
      <vt:lpstr>Dosimetry </vt:lpstr>
      <vt:lpstr>Isodose curves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therapy </dc:title>
  <dc:creator>prachur malhotra</dc:creator>
  <cp:lastModifiedBy>prachur malhotra</cp:lastModifiedBy>
  <cp:revision>32</cp:revision>
  <dcterms:created xsi:type="dcterms:W3CDTF">2020-07-25T06:16:06Z</dcterms:created>
  <dcterms:modified xsi:type="dcterms:W3CDTF">2020-08-26T07:10:49Z</dcterms:modified>
</cp:coreProperties>
</file>