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Default Extension="mpg" ContentType="video/mpg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6" r:id="rId2"/>
    <p:sldId id="257" r:id="rId3"/>
    <p:sldId id="296" r:id="rId4"/>
    <p:sldId id="297" r:id="rId5"/>
    <p:sldId id="298" r:id="rId6"/>
    <p:sldId id="258" r:id="rId7"/>
    <p:sldId id="259" r:id="rId8"/>
    <p:sldId id="299" r:id="rId9"/>
    <p:sldId id="300" r:id="rId10"/>
    <p:sldId id="358" r:id="rId11"/>
    <p:sldId id="365" r:id="rId12"/>
    <p:sldId id="361" r:id="rId13"/>
    <p:sldId id="362" r:id="rId14"/>
    <p:sldId id="303" r:id="rId15"/>
    <p:sldId id="304" r:id="rId16"/>
    <p:sldId id="310" r:id="rId17"/>
    <p:sldId id="311" r:id="rId18"/>
    <p:sldId id="312" r:id="rId19"/>
    <p:sldId id="363" r:id="rId20"/>
    <p:sldId id="359" r:id="rId21"/>
    <p:sldId id="360" r:id="rId22"/>
    <p:sldId id="267" r:id="rId23"/>
    <p:sldId id="366" r:id="rId24"/>
    <p:sldId id="266" r:id="rId25"/>
    <p:sldId id="272" r:id="rId26"/>
    <p:sldId id="364" r:id="rId27"/>
    <p:sldId id="273" r:id="rId28"/>
    <p:sldId id="275" r:id="rId29"/>
    <p:sldId id="370" r:id="rId30"/>
    <p:sldId id="280" r:id="rId31"/>
    <p:sldId id="281" r:id="rId32"/>
    <p:sldId id="282" r:id="rId33"/>
    <p:sldId id="283" r:id="rId34"/>
    <p:sldId id="327" r:id="rId35"/>
    <p:sldId id="284" r:id="rId36"/>
    <p:sldId id="285" r:id="rId37"/>
    <p:sldId id="325" r:id="rId38"/>
    <p:sldId id="286" r:id="rId39"/>
    <p:sldId id="288" r:id="rId40"/>
    <p:sldId id="289" r:id="rId41"/>
    <p:sldId id="328" r:id="rId42"/>
    <p:sldId id="290" r:id="rId43"/>
    <p:sldId id="291" r:id="rId44"/>
    <p:sldId id="351" r:id="rId45"/>
    <p:sldId id="294" r:id="rId46"/>
    <p:sldId id="356" r:id="rId47"/>
    <p:sldId id="295" r:id="rId48"/>
    <p:sldId id="329" r:id="rId49"/>
    <p:sldId id="340" r:id="rId50"/>
    <p:sldId id="341" r:id="rId51"/>
    <p:sldId id="342" r:id="rId52"/>
    <p:sldId id="345" r:id="rId53"/>
    <p:sldId id="346" r:id="rId54"/>
    <p:sldId id="347" r:id="rId55"/>
    <p:sldId id="331" r:id="rId56"/>
    <p:sldId id="344" r:id="rId57"/>
    <p:sldId id="332" r:id="rId58"/>
    <p:sldId id="367" r:id="rId59"/>
    <p:sldId id="368" r:id="rId60"/>
    <p:sldId id="357" r:id="rId61"/>
    <p:sldId id="369" r:id="rId62"/>
    <p:sldId id="343" r:id="rId63"/>
    <p:sldId id="334" r:id="rId64"/>
    <p:sldId id="335" r:id="rId65"/>
    <p:sldId id="336" r:id="rId66"/>
    <p:sldId id="31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441" autoAdjust="0"/>
  </p:normalViewPr>
  <p:slideViewPr>
    <p:cSldViewPr>
      <p:cViewPr>
        <p:scale>
          <a:sx n="70" d="100"/>
          <a:sy n="70" d="100"/>
        </p:scale>
        <p:origin x="-1164" y="-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A944C-4036-4549-8924-24F77376F93A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7EEDB7A-9D69-47E8-9559-C4228660B720}">
      <dgm:prSet phldrT="[Text]" custT="1"/>
      <dgm:spPr/>
      <dgm:t>
        <a:bodyPr/>
        <a:lstStyle/>
        <a:p>
          <a:r>
            <a:rPr lang="en-IN" sz="2200" dirty="0" smtClean="0"/>
            <a:t>Acute and </a:t>
          </a:r>
          <a:r>
            <a:rPr lang="en-IN" sz="2200" dirty="0" err="1" smtClean="0"/>
            <a:t>subacute</a:t>
          </a:r>
          <a:r>
            <a:rPr lang="en-IN" sz="2200" dirty="0" smtClean="0"/>
            <a:t> forms of </a:t>
          </a:r>
          <a:r>
            <a:rPr lang="en-IN" sz="2200" dirty="0" err="1" smtClean="0"/>
            <a:t>pericarditis</a:t>
          </a:r>
          <a:endParaRPr lang="en-IN" sz="2200" dirty="0" smtClean="0"/>
        </a:p>
        <a:p>
          <a:r>
            <a:rPr lang="en-IN" sz="2200" dirty="0" smtClean="0"/>
            <a:t>(may or may not be symptomatic) </a:t>
          </a:r>
          <a:endParaRPr lang="en-IN" sz="2200" dirty="0"/>
        </a:p>
      </dgm:t>
    </dgm:pt>
    <dgm:pt modelId="{8FBD3C5C-7B7B-4955-AAEE-15531087760A}" type="parTrans" cxnId="{259C2621-7255-4FC5-899A-77B3A548FC58}">
      <dgm:prSet/>
      <dgm:spPr/>
      <dgm:t>
        <a:bodyPr/>
        <a:lstStyle/>
        <a:p>
          <a:endParaRPr lang="en-IN"/>
        </a:p>
      </dgm:t>
    </dgm:pt>
    <dgm:pt modelId="{C4DC97F0-B502-4424-83B4-893331ED316B}" type="sibTrans" cxnId="{259C2621-7255-4FC5-899A-77B3A548FC58}">
      <dgm:prSet/>
      <dgm:spPr/>
      <dgm:t>
        <a:bodyPr/>
        <a:lstStyle/>
        <a:p>
          <a:endParaRPr lang="en-IN"/>
        </a:p>
      </dgm:t>
    </dgm:pt>
    <dgm:pt modelId="{01A12DA7-745F-4ADB-904B-68D3FF59D998}">
      <dgm:prSet phldrT="[Text]" custT="1"/>
      <dgm:spPr/>
      <dgm:t>
        <a:bodyPr/>
        <a:lstStyle/>
        <a:p>
          <a:r>
            <a:rPr lang="en-US" sz="2200" dirty="0" smtClean="0"/>
            <a:t>Deposit Fibrin (can cause Pericardial effusion).</a:t>
          </a:r>
          <a:endParaRPr lang="en-IN" sz="2200" dirty="0"/>
        </a:p>
      </dgm:t>
    </dgm:pt>
    <dgm:pt modelId="{4EF4B128-F992-4FFE-B113-14D25227FAA2}" type="parTrans" cxnId="{202432FA-4858-4CAF-8C4D-DD5C7561C273}">
      <dgm:prSet/>
      <dgm:spPr/>
      <dgm:t>
        <a:bodyPr/>
        <a:lstStyle/>
        <a:p>
          <a:endParaRPr lang="en-IN"/>
        </a:p>
      </dgm:t>
    </dgm:pt>
    <dgm:pt modelId="{F2627369-80AC-489B-BE00-ACD0CFFE23B9}" type="sibTrans" cxnId="{202432FA-4858-4CAF-8C4D-DD5C7561C273}">
      <dgm:prSet/>
      <dgm:spPr/>
      <dgm:t>
        <a:bodyPr/>
        <a:lstStyle/>
        <a:p>
          <a:endParaRPr lang="en-IN"/>
        </a:p>
      </dgm:t>
    </dgm:pt>
    <dgm:pt modelId="{278E74EC-E1BB-4072-A47D-AAFF685F33D0}">
      <dgm:prSet phldrT="[Text]"/>
      <dgm:spPr/>
      <dgm:t>
        <a:bodyPr/>
        <a:lstStyle/>
        <a:p>
          <a:r>
            <a:rPr lang="en-IN" dirty="0" smtClean="0"/>
            <a:t>Pericardial organization, chronic fibrotic scarring, and calcification.</a:t>
          </a:r>
          <a:endParaRPr lang="en-IN" dirty="0"/>
        </a:p>
      </dgm:t>
    </dgm:pt>
    <dgm:pt modelId="{A92D2684-FCA3-4CB6-9236-2A24B5FA3E5E}" type="parTrans" cxnId="{0DD070BA-7948-4685-AF90-F538FB874C07}">
      <dgm:prSet/>
      <dgm:spPr/>
      <dgm:t>
        <a:bodyPr/>
        <a:lstStyle/>
        <a:p>
          <a:endParaRPr lang="en-IN"/>
        </a:p>
      </dgm:t>
    </dgm:pt>
    <dgm:pt modelId="{5D4331E2-FC2B-4EA5-BC77-ECE583634F98}" type="sibTrans" cxnId="{0DD070BA-7948-4685-AF90-F538FB874C07}">
      <dgm:prSet/>
      <dgm:spPr/>
      <dgm:t>
        <a:bodyPr/>
        <a:lstStyle/>
        <a:p>
          <a:endParaRPr lang="en-IN"/>
        </a:p>
      </dgm:t>
    </dgm:pt>
    <dgm:pt modelId="{EB6B9B8E-C5EE-4F49-B222-642A62CF08A0}">
      <dgm:prSet phldrT="[Text]" custT="1"/>
      <dgm:spPr/>
      <dgm:t>
        <a:bodyPr/>
        <a:lstStyle/>
        <a:p>
          <a:r>
            <a:rPr lang="en-US" sz="2200" b="1" dirty="0" smtClean="0"/>
            <a:t>Parieta</a:t>
          </a:r>
          <a:r>
            <a:rPr lang="en-US" sz="2200" dirty="0" smtClean="0"/>
            <a:t>l/Visceral Pericardium (</a:t>
          </a:r>
          <a:r>
            <a:rPr lang="en-IN" sz="2200" b="0" i="0" dirty="0" smtClean="0"/>
            <a:t>inflamed, thickened, and fused).</a:t>
          </a:r>
          <a:endParaRPr lang="en-IN" sz="2200" dirty="0"/>
        </a:p>
      </dgm:t>
    </dgm:pt>
    <dgm:pt modelId="{D32953C4-C873-49EC-BC4F-047513C8F85E}" type="parTrans" cxnId="{B2018E8D-F175-4A2B-9385-90B72EE70C0F}">
      <dgm:prSet/>
      <dgm:spPr/>
      <dgm:t>
        <a:bodyPr/>
        <a:lstStyle/>
        <a:p>
          <a:endParaRPr lang="en-IN"/>
        </a:p>
      </dgm:t>
    </dgm:pt>
    <dgm:pt modelId="{B69D99EE-868E-4E12-B25E-5F2C99164E89}" type="sibTrans" cxnId="{B2018E8D-F175-4A2B-9385-90B72EE70C0F}">
      <dgm:prSet/>
      <dgm:spPr/>
      <dgm:t>
        <a:bodyPr/>
        <a:lstStyle/>
        <a:p>
          <a:endParaRPr lang="en-IN"/>
        </a:p>
      </dgm:t>
    </dgm:pt>
    <dgm:pt modelId="{B79AF177-528B-4699-882C-22AE754AA34F}">
      <dgm:prSet phldrT="[Text]" custT="1"/>
      <dgm:spPr/>
      <dgm:t>
        <a:bodyPr/>
        <a:lstStyle/>
        <a:p>
          <a:r>
            <a:rPr lang="en-US" sz="2200" dirty="0" smtClean="0"/>
            <a:t>Obliteration of Pericardial space.</a:t>
          </a:r>
        </a:p>
        <a:p>
          <a:r>
            <a:rPr lang="en-IN" sz="2200" b="0" i="0" dirty="0" smtClean="0"/>
            <a:t>Ventricle loose </a:t>
          </a:r>
          <a:r>
            <a:rPr lang="en-IN" sz="2200" b="0" i="0" dirty="0" err="1" smtClean="0"/>
            <a:t>distensibility</a:t>
          </a:r>
          <a:r>
            <a:rPr lang="en-IN" sz="2200" b="0" i="0" dirty="0" smtClean="0"/>
            <a:t>.</a:t>
          </a:r>
          <a:endParaRPr lang="en-IN" sz="2200" dirty="0"/>
        </a:p>
      </dgm:t>
    </dgm:pt>
    <dgm:pt modelId="{9A771638-790B-4406-9C52-8D8487ED8F04}" type="parTrans" cxnId="{7650AA4E-4A31-477C-BEEE-D4EFBACFECD0}">
      <dgm:prSet/>
      <dgm:spPr/>
      <dgm:t>
        <a:bodyPr/>
        <a:lstStyle/>
        <a:p>
          <a:endParaRPr lang="en-IN"/>
        </a:p>
      </dgm:t>
    </dgm:pt>
    <dgm:pt modelId="{88096022-B4D6-4112-9A87-30DD56265B74}" type="sibTrans" cxnId="{7650AA4E-4A31-477C-BEEE-D4EFBACFECD0}">
      <dgm:prSet/>
      <dgm:spPr/>
      <dgm:t>
        <a:bodyPr/>
        <a:lstStyle/>
        <a:p>
          <a:endParaRPr lang="en-IN"/>
        </a:p>
      </dgm:t>
    </dgm:pt>
    <dgm:pt modelId="{52E23F76-3E5E-448E-B590-4250A8E66AC4}">
      <dgm:prSet phldrT="[Text]"/>
      <dgm:spPr/>
      <dgm:t>
        <a:bodyPr/>
        <a:lstStyle/>
        <a:p>
          <a:endParaRPr lang="en-IN" dirty="0"/>
        </a:p>
      </dgm:t>
    </dgm:pt>
    <dgm:pt modelId="{7C0A0EC3-FDC5-4DA7-9AF2-F1C7436A6B31}" type="parTrans" cxnId="{B1B774BE-EBE4-4207-ADBD-DD6C7C85498B}">
      <dgm:prSet/>
      <dgm:spPr/>
      <dgm:t>
        <a:bodyPr/>
        <a:lstStyle/>
        <a:p>
          <a:endParaRPr lang="en-IN"/>
        </a:p>
      </dgm:t>
    </dgm:pt>
    <dgm:pt modelId="{CE2E3AA1-3CEE-4F2F-8D0C-78E53C67CB79}" type="sibTrans" cxnId="{B1B774BE-EBE4-4207-ADBD-DD6C7C85498B}">
      <dgm:prSet/>
      <dgm:spPr/>
      <dgm:t>
        <a:bodyPr/>
        <a:lstStyle/>
        <a:p>
          <a:endParaRPr lang="en-IN"/>
        </a:p>
      </dgm:t>
    </dgm:pt>
    <dgm:pt modelId="{5D8223FC-C76B-4D21-8A4D-6B9038E86781}" type="pres">
      <dgm:prSet presAssocID="{834A944C-4036-4549-8924-24F77376F93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BFD5C739-4AFA-4D03-9C73-1664ACE74CAA}" type="pres">
      <dgm:prSet presAssocID="{834A944C-4036-4549-8924-24F77376F93A}" presName="dummyMaxCanvas" presStyleCnt="0">
        <dgm:presLayoutVars/>
      </dgm:prSet>
      <dgm:spPr/>
      <dgm:t>
        <a:bodyPr/>
        <a:lstStyle/>
        <a:p>
          <a:endParaRPr lang="en-IN"/>
        </a:p>
      </dgm:t>
    </dgm:pt>
    <dgm:pt modelId="{225A812B-02B6-4BF5-BECB-F955DF1A4EDD}" type="pres">
      <dgm:prSet presAssocID="{834A944C-4036-4549-8924-24F77376F93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FD6416A-126C-4F17-AFD0-CA996E675EBC}" type="pres">
      <dgm:prSet presAssocID="{834A944C-4036-4549-8924-24F77376F93A}" presName="FiveNodes_2" presStyleLbl="node1" presStyleIdx="1" presStyleCnt="5" custScaleX="111887" custLinFactNeighborX="253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9277D0E-0946-4CE1-9090-C7D442B7A859}" type="pres">
      <dgm:prSet presAssocID="{834A944C-4036-4549-8924-24F77376F93A}" presName="FiveNodes_3" presStyleLbl="node1" presStyleIdx="2" presStyleCnt="5" custScaleX="107433" custLinFactNeighborX="73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3B56CB8-289C-4735-B7F0-65CA99BEF8FA}" type="pres">
      <dgm:prSet presAssocID="{834A944C-4036-4549-8924-24F77376F93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B5F0040-BA4A-4703-AB0D-BF64C6E56DB7}" type="pres">
      <dgm:prSet presAssocID="{834A944C-4036-4549-8924-24F77376F93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D98FF6B-A783-4555-94B4-9E541A8253D0}" type="pres">
      <dgm:prSet presAssocID="{834A944C-4036-4549-8924-24F77376F93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CF4052B-9B40-47EE-9F53-EBF5B9C85003}" type="pres">
      <dgm:prSet presAssocID="{834A944C-4036-4549-8924-24F77376F93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0F443D9-6C67-4AA7-ADF3-C11A19AA37C7}" type="pres">
      <dgm:prSet presAssocID="{834A944C-4036-4549-8924-24F77376F93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6ADFBF4-9901-45C0-9B99-B73C8E7AE4B1}" type="pres">
      <dgm:prSet presAssocID="{834A944C-4036-4549-8924-24F77376F93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92E995D-8AFF-4141-B830-59AACFBEC8CB}" type="pres">
      <dgm:prSet presAssocID="{834A944C-4036-4549-8924-24F77376F93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F15FB3B-DE5B-457F-BF71-AA4B39C14FD4}" type="pres">
      <dgm:prSet presAssocID="{834A944C-4036-4549-8924-24F77376F93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0E86302-6AFD-4EF8-BFF6-6EE7DBF761A2}" type="pres">
      <dgm:prSet presAssocID="{834A944C-4036-4549-8924-24F77376F93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5E20BBD-411F-46E7-ADD2-7B1B909ED26E}" type="pres">
      <dgm:prSet presAssocID="{834A944C-4036-4549-8924-24F77376F93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A62618C-CA64-403A-B518-EDD86FED9945}" type="pres">
      <dgm:prSet presAssocID="{834A944C-4036-4549-8924-24F77376F93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59C2621-7255-4FC5-899A-77B3A548FC58}" srcId="{834A944C-4036-4549-8924-24F77376F93A}" destId="{97EEDB7A-9D69-47E8-9559-C4228660B720}" srcOrd="0" destOrd="0" parTransId="{8FBD3C5C-7B7B-4955-AAEE-15531087760A}" sibTransId="{C4DC97F0-B502-4424-83B4-893331ED316B}"/>
    <dgm:cxn modelId="{12C90CC7-969D-4E1D-9768-4F1BB4650565}" type="presOf" srcId="{97EEDB7A-9D69-47E8-9559-C4228660B720}" destId="{292E995D-8AFF-4141-B830-59AACFBEC8CB}" srcOrd="1" destOrd="0" presId="urn:microsoft.com/office/officeart/2005/8/layout/vProcess5"/>
    <dgm:cxn modelId="{4C1BF47E-97D7-4248-9B2A-9166ADBBE9BC}" type="presOf" srcId="{5D4331E2-FC2B-4EA5-BC77-ECE583634F98}" destId="{20F443D9-6C67-4AA7-ADF3-C11A19AA37C7}" srcOrd="0" destOrd="0" presId="urn:microsoft.com/office/officeart/2005/8/layout/vProcess5"/>
    <dgm:cxn modelId="{0DD070BA-7948-4685-AF90-F538FB874C07}" srcId="{834A944C-4036-4549-8924-24F77376F93A}" destId="{278E74EC-E1BB-4072-A47D-AAFF685F33D0}" srcOrd="2" destOrd="0" parTransId="{A92D2684-FCA3-4CB6-9236-2A24B5FA3E5E}" sibTransId="{5D4331E2-FC2B-4EA5-BC77-ECE583634F98}"/>
    <dgm:cxn modelId="{7FAC2A79-C73F-4173-BE37-B38FE2D32B81}" type="presOf" srcId="{278E74EC-E1BB-4072-A47D-AAFF685F33D0}" destId="{19277D0E-0946-4CE1-9090-C7D442B7A859}" srcOrd="0" destOrd="0" presId="urn:microsoft.com/office/officeart/2005/8/layout/vProcess5"/>
    <dgm:cxn modelId="{339E6630-A80A-406B-9EFF-4FCC4A611DE3}" type="presOf" srcId="{01A12DA7-745F-4ADB-904B-68D3FF59D998}" destId="{1FD6416A-126C-4F17-AFD0-CA996E675EBC}" srcOrd="0" destOrd="0" presId="urn:microsoft.com/office/officeart/2005/8/layout/vProcess5"/>
    <dgm:cxn modelId="{B1B774BE-EBE4-4207-ADBD-DD6C7C85498B}" srcId="{834A944C-4036-4549-8924-24F77376F93A}" destId="{52E23F76-3E5E-448E-B590-4250A8E66AC4}" srcOrd="5" destOrd="0" parTransId="{7C0A0EC3-FDC5-4DA7-9AF2-F1C7436A6B31}" sibTransId="{CE2E3AA1-3CEE-4F2F-8D0C-78E53C67CB79}"/>
    <dgm:cxn modelId="{7650AA4E-4A31-477C-BEEE-D4EFBACFECD0}" srcId="{834A944C-4036-4549-8924-24F77376F93A}" destId="{B79AF177-528B-4699-882C-22AE754AA34F}" srcOrd="4" destOrd="0" parTransId="{9A771638-790B-4406-9C52-8D8487ED8F04}" sibTransId="{88096022-B4D6-4112-9A87-30DD56265B74}"/>
    <dgm:cxn modelId="{202432FA-4858-4CAF-8C4D-DD5C7561C273}" srcId="{834A944C-4036-4549-8924-24F77376F93A}" destId="{01A12DA7-745F-4ADB-904B-68D3FF59D998}" srcOrd="1" destOrd="0" parTransId="{4EF4B128-F992-4FFE-B113-14D25227FAA2}" sibTransId="{F2627369-80AC-489B-BE00-ACD0CFFE23B9}"/>
    <dgm:cxn modelId="{DDC8DD1A-EBC0-45D5-A45B-3B397D184D65}" type="presOf" srcId="{B79AF177-528B-4699-882C-22AE754AA34F}" destId="{2A62618C-CA64-403A-B518-EDD86FED9945}" srcOrd="1" destOrd="0" presId="urn:microsoft.com/office/officeart/2005/8/layout/vProcess5"/>
    <dgm:cxn modelId="{8D642EB7-A78F-4EC9-BD80-40DBCE3B53F2}" type="presOf" srcId="{EB6B9B8E-C5EE-4F49-B222-642A62CF08A0}" destId="{33B56CB8-289C-4735-B7F0-65CA99BEF8FA}" srcOrd="0" destOrd="0" presId="urn:microsoft.com/office/officeart/2005/8/layout/vProcess5"/>
    <dgm:cxn modelId="{D73F9B62-6CFF-4879-91C6-AA618CBD1C69}" type="presOf" srcId="{F2627369-80AC-489B-BE00-ACD0CFFE23B9}" destId="{6CF4052B-9B40-47EE-9F53-EBF5B9C85003}" srcOrd="0" destOrd="0" presId="urn:microsoft.com/office/officeart/2005/8/layout/vProcess5"/>
    <dgm:cxn modelId="{952302ED-03A0-4DFF-94DC-F471623089DC}" type="presOf" srcId="{EB6B9B8E-C5EE-4F49-B222-642A62CF08A0}" destId="{15E20BBD-411F-46E7-ADD2-7B1B909ED26E}" srcOrd="1" destOrd="0" presId="urn:microsoft.com/office/officeart/2005/8/layout/vProcess5"/>
    <dgm:cxn modelId="{34E0E818-4D54-4AB7-AF42-744C6387E3E8}" type="presOf" srcId="{B69D99EE-868E-4E12-B25E-5F2C99164E89}" destId="{96ADFBF4-9901-45C0-9B99-B73C8E7AE4B1}" srcOrd="0" destOrd="0" presId="urn:microsoft.com/office/officeart/2005/8/layout/vProcess5"/>
    <dgm:cxn modelId="{1C647C1F-8A4A-4A9F-9868-D0DFE3F71BC6}" type="presOf" srcId="{C4DC97F0-B502-4424-83B4-893331ED316B}" destId="{3D98FF6B-A783-4555-94B4-9E541A8253D0}" srcOrd="0" destOrd="0" presId="urn:microsoft.com/office/officeart/2005/8/layout/vProcess5"/>
    <dgm:cxn modelId="{1516DA4A-C127-45F5-90EC-68EDA4B6F1C2}" type="presOf" srcId="{01A12DA7-745F-4ADB-904B-68D3FF59D998}" destId="{6F15FB3B-DE5B-457F-BF71-AA4B39C14FD4}" srcOrd="1" destOrd="0" presId="urn:microsoft.com/office/officeart/2005/8/layout/vProcess5"/>
    <dgm:cxn modelId="{078C83C1-B6E0-4F01-B8E4-02298413BB37}" type="presOf" srcId="{834A944C-4036-4549-8924-24F77376F93A}" destId="{5D8223FC-C76B-4D21-8A4D-6B9038E86781}" srcOrd="0" destOrd="0" presId="urn:microsoft.com/office/officeart/2005/8/layout/vProcess5"/>
    <dgm:cxn modelId="{5C62D247-442A-4EFB-8DC3-2D3A1C6951E1}" type="presOf" srcId="{97EEDB7A-9D69-47E8-9559-C4228660B720}" destId="{225A812B-02B6-4BF5-BECB-F955DF1A4EDD}" srcOrd="0" destOrd="0" presId="urn:microsoft.com/office/officeart/2005/8/layout/vProcess5"/>
    <dgm:cxn modelId="{6BD05EF2-2E82-44E3-BAA7-E5E16C63CE8F}" type="presOf" srcId="{278E74EC-E1BB-4072-A47D-AAFF685F33D0}" destId="{B0E86302-6AFD-4EF8-BFF6-6EE7DBF761A2}" srcOrd="1" destOrd="0" presId="urn:microsoft.com/office/officeart/2005/8/layout/vProcess5"/>
    <dgm:cxn modelId="{F7C91061-B010-46FA-A4E6-AEF158C17B95}" type="presOf" srcId="{B79AF177-528B-4699-882C-22AE754AA34F}" destId="{3B5F0040-BA4A-4703-AB0D-BF64C6E56DB7}" srcOrd="0" destOrd="0" presId="urn:microsoft.com/office/officeart/2005/8/layout/vProcess5"/>
    <dgm:cxn modelId="{B2018E8D-F175-4A2B-9385-90B72EE70C0F}" srcId="{834A944C-4036-4549-8924-24F77376F93A}" destId="{EB6B9B8E-C5EE-4F49-B222-642A62CF08A0}" srcOrd="3" destOrd="0" parTransId="{D32953C4-C873-49EC-BC4F-047513C8F85E}" sibTransId="{B69D99EE-868E-4E12-B25E-5F2C99164E89}"/>
    <dgm:cxn modelId="{36162449-DD15-4932-8817-A6241FCF305F}" type="presParOf" srcId="{5D8223FC-C76B-4D21-8A4D-6B9038E86781}" destId="{BFD5C739-4AFA-4D03-9C73-1664ACE74CAA}" srcOrd="0" destOrd="0" presId="urn:microsoft.com/office/officeart/2005/8/layout/vProcess5"/>
    <dgm:cxn modelId="{2B50792A-3182-4D73-8722-0606DEE70609}" type="presParOf" srcId="{5D8223FC-C76B-4D21-8A4D-6B9038E86781}" destId="{225A812B-02B6-4BF5-BECB-F955DF1A4EDD}" srcOrd="1" destOrd="0" presId="urn:microsoft.com/office/officeart/2005/8/layout/vProcess5"/>
    <dgm:cxn modelId="{A81049A0-95FA-4532-A63B-EDC3B7EEE13F}" type="presParOf" srcId="{5D8223FC-C76B-4D21-8A4D-6B9038E86781}" destId="{1FD6416A-126C-4F17-AFD0-CA996E675EBC}" srcOrd="2" destOrd="0" presId="urn:microsoft.com/office/officeart/2005/8/layout/vProcess5"/>
    <dgm:cxn modelId="{490C99FB-34B7-4138-BB94-C67A66FE3640}" type="presParOf" srcId="{5D8223FC-C76B-4D21-8A4D-6B9038E86781}" destId="{19277D0E-0946-4CE1-9090-C7D442B7A859}" srcOrd="3" destOrd="0" presId="urn:microsoft.com/office/officeart/2005/8/layout/vProcess5"/>
    <dgm:cxn modelId="{3E619E05-7DCA-4560-8C84-255ECD05641F}" type="presParOf" srcId="{5D8223FC-C76B-4D21-8A4D-6B9038E86781}" destId="{33B56CB8-289C-4735-B7F0-65CA99BEF8FA}" srcOrd="4" destOrd="0" presId="urn:microsoft.com/office/officeart/2005/8/layout/vProcess5"/>
    <dgm:cxn modelId="{6490C12A-792B-4FD3-BF87-4F720A91CE5C}" type="presParOf" srcId="{5D8223FC-C76B-4D21-8A4D-6B9038E86781}" destId="{3B5F0040-BA4A-4703-AB0D-BF64C6E56DB7}" srcOrd="5" destOrd="0" presId="urn:microsoft.com/office/officeart/2005/8/layout/vProcess5"/>
    <dgm:cxn modelId="{91EDB8AD-1321-4D2F-AF36-1650DB90A767}" type="presParOf" srcId="{5D8223FC-C76B-4D21-8A4D-6B9038E86781}" destId="{3D98FF6B-A783-4555-94B4-9E541A8253D0}" srcOrd="6" destOrd="0" presId="urn:microsoft.com/office/officeart/2005/8/layout/vProcess5"/>
    <dgm:cxn modelId="{67F47657-4634-42C7-83CA-E32A364CBD27}" type="presParOf" srcId="{5D8223FC-C76B-4D21-8A4D-6B9038E86781}" destId="{6CF4052B-9B40-47EE-9F53-EBF5B9C85003}" srcOrd="7" destOrd="0" presId="urn:microsoft.com/office/officeart/2005/8/layout/vProcess5"/>
    <dgm:cxn modelId="{2DF221DD-B8AB-42AC-AC5B-8989E6373F3C}" type="presParOf" srcId="{5D8223FC-C76B-4D21-8A4D-6B9038E86781}" destId="{20F443D9-6C67-4AA7-ADF3-C11A19AA37C7}" srcOrd="8" destOrd="0" presId="urn:microsoft.com/office/officeart/2005/8/layout/vProcess5"/>
    <dgm:cxn modelId="{F401B91A-50BE-46BD-99A1-B961447627AA}" type="presParOf" srcId="{5D8223FC-C76B-4D21-8A4D-6B9038E86781}" destId="{96ADFBF4-9901-45C0-9B99-B73C8E7AE4B1}" srcOrd="9" destOrd="0" presId="urn:microsoft.com/office/officeart/2005/8/layout/vProcess5"/>
    <dgm:cxn modelId="{7434888A-6ADB-45D3-96DE-B00F6ED6AAE9}" type="presParOf" srcId="{5D8223FC-C76B-4D21-8A4D-6B9038E86781}" destId="{292E995D-8AFF-4141-B830-59AACFBEC8CB}" srcOrd="10" destOrd="0" presId="urn:microsoft.com/office/officeart/2005/8/layout/vProcess5"/>
    <dgm:cxn modelId="{22AEA6A9-8509-4C35-8268-32A12036FE60}" type="presParOf" srcId="{5D8223FC-C76B-4D21-8A4D-6B9038E86781}" destId="{6F15FB3B-DE5B-457F-BF71-AA4B39C14FD4}" srcOrd="11" destOrd="0" presId="urn:microsoft.com/office/officeart/2005/8/layout/vProcess5"/>
    <dgm:cxn modelId="{2C49BDA9-915E-438C-A889-11A8CC3BC43A}" type="presParOf" srcId="{5D8223FC-C76B-4D21-8A4D-6B9038E86781}" destId="{B0E86302-6AFD-4EF8-BFF6-6EE7DBF761A2}" srcOrd="12" destOrd="0" presId="urn:microsoft.com/office/officeart/2005/8/layout/vProcess5"/>
    <dgm:cxn modelId="{C11F1FB9-F3D6-4867-9F6B-0C810738F8AF}" type="presParOf" srcId="{5D8223FC-C76B-4D21-8A4D-6B9038E86781}" destId="{15E20BBD-411F-46E7-ADD2-7B1B909ED26E}" srcOrd="13" destOrd="0" presId="urn:microsoft.com/office/officeart/2005/8/layout/vProcess5"/>
    <dgm:cxn modelId="{25A6DCB8-D7A2-4B07-8138-AB7DCD7E183A}" type="presParOf" srcId="{5D8223FC-C76B-4D21-8A4D-6B9038E86781}" destId="{2A62618C-CA64-403A-B518-EDD86FED9945}" srcOrd="14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8763FA-EF0D-4B82-9EFC-D32186BEF895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63870D1-68CD-4555-A5A3-3B7AF02B91D8}">
      <dgm:prSet phldrT="[Text]" custT="1"/>
      <dgm:spPr/>
      <dgm:t>
        <a:bodyPr/>
        <a:lstStyle/>
        <a:p>
          <a:r>
            <a:rPr lang="en-IN" sz="2200" dirty="0" smtClean="0"/>
            <a:t>Markedly elevated atrial pressures + </a:t>
          </a:r>
        </a:p>
        <a:p>
          <a:r>
            <a:rPr lang="en-IN" sz="2200" dirty="0" smtClean="0"/>
            <a:t>Small end systolic volumes </a:t>
          </a:r>
          <a:r>
            <a:rPr lang="en-IN" sz="2200" dirty="0" smtClean="0">
              <a:sym typeface="Wingdings" pitchFamily="2" charset="2"/>
            </a:rPr>
            <a:t> accentuated early  diastolic ventricular suction </a:t>
          </a:r>
          <a:endParaRPr lang="en-IN" sz="2200" dirty="0"/>
        </a:p>
      </dgm:t>
    </dgm:pt>
    <dgm:pt modelId="{4DD6818E-0A62-4B96-9BC6-5F9D03123135}" type="parTrans" cxnId="{C9862819-68B3-457E-A012-A2CEB19F2C2F}">
      <dgm:prSet/>
      <dgm:spPr/>
      <dgm:t>
        <a:bodyPr/>
        <a:lstStyle/>
        <a:p>
          <a:endParaRPr lang="en-IN"/>
        </a:p>
      </dgm:t>
    </dgm:pt>
    <dgm:pt modelId="{4A0AF0D8-44F2-4F31-ABB1-F2CEAAACD65C}" type="sibTrans" cxnId="{C9862819-68B3-457E-A012-A2CEB19F2C2F}">
      <dgm:prSet/>
      <dgm:spPr/>
      <dgm:t>
        <a:bodyPr/>
        <a:lstStyle/>
        <a:p>
          <a:endParaRPr lang="en-IN"/>
        </a:p>
      </dgm:t>
    </dgm:pt>
    <dgm:pt modelId="{142F23EF-0EE1-421C-BED7-3F04BB859A5D}">
      <dgm:prSet phldrT="[Text]" custT="1"/>
      <dgm:spPr/>
      <dgm:t>
        <a:bodyPr/>
        <a:lstStyle/>
        <a:p>
          <a:r>
            <a:rPr lang="en-IN" sz="2200" dirty="0" smtClean="0"/>
            <a:t>Abnormal rapid filling of ventricles in </a:t>
          </a:r>
          <a:r>
            <a:rPr lang="en-IN" sz="2200" b="1" dirty="0" smtClean="0"/>
            <a:t>early diastole.</a:t>
          </a:r>
          <a:endParaRPr lang="en-IN" sz="2200" b="1" dirty="0"/>
        </a:p>
      </dgm:t>
    </dgm:pt>
    <dgm:pt modelId="{F49800E5-2652-4829-A31E-C673F608D3D9}" type="parTrans" cxnId="{065F9111-0775-426C-A0DA-1F22181919A3}">
      <dgm:prSet/>
      <dgm:spPr/>
      <dgm:t>
        <a:bodyPr/>
        <a:lstStyle/>
        <a:p>
          <a:endParaRPr lang="en-IN"/>
        </a:p>
      </dgm:t>
    </dgm:pt>
    <dgm:pt modelId="{BFFC90C7-BB98-43E0-BB90-2F9D6F6243B1}" type="sibTrans" cxnId="{065F9111-0775-426C-A0DA-1F22181919A3}">
      <dgm:prSet/>
      <dgm:spPr/>
      <dgm:t>
        <a:bodyPr/>
        <a:lstStyle/>
        <a:p>
          <a:endParaRPr lang="en-IN"/>
        </a:p>
      </dgm:t>
    </dgm:pt>
    <dgm:pt modelId="{77CBC159-875C-41BD-97BB-E0CF8D423D62}">
      <dgm:prSet phldrT="[Text]" custT="1"/>
      <dgm:spPr/>
      <dgm:t>
        <a:bodyPr/>
        <a:lstStyle/>
        <a:p>
          <a:r>
            <a:rPr lang="en-IN" sz="2200" dirty="0" err="1" smtClean="0"/>
            <a:t>Intracardiac</a:t>
          </a:r>
          <a:r>
            <a:rPr lang="en-IN" sz="2200" dirty="0" smtClean="0"/>
            <a:t> volumes reach limit set by stiff pericardium. </a:t>
          </a:r>
          <a:endParaRPr lang="en-IN" sz="2200" dirty="0"/>
        </a:p>
      </dgm:t>
    </dgm:pt>
    <dgm:pt modelId="{A015BC3B-30BE-45C1-B88B-83954CD37555}" type="parTrans" cxnId="{A81B5997-BB6B-4AF6-9AC9-79DF4C35E3DD}">
      <dgm:prSet/>
      <dgm:spPr/>
      <dgm:t>
        <a:bodyPr/>
        <a:lstStyle/>
        <a:p>
          <a:endParaRPr lang="en-IN"/>
        </a:p>
      </dgm:t>
    </dgm:pt>
    <dgm:pt modelId="{7D940D9F-48E7-437E-A5F2-DC99399E263F}" type="sibTrans" cxnId="{A81B5997-BB6B-4AF6-9AC9-79DF4C35E3DD}">
      <dgm:prSet/>
      <dgm:spPr/>
      <dgm:t>
        <a:bodyPr/>
        <a:lstStyle/>
        <a:p>
          <a:endParaRPr lang="en-IN"/>
        </a:p>
      </dgm:t>
    </dgm:pt>
    <dgm:pt modelId="{53BB9B0C-3DD8-45BB-ADBB-95C179481850}">
      <dgm:prSet phldrT="[Text]" custT="1"/>
      <dgm:spPr/>
      <dgm:t>
        <a:bodyPr/>
        <a:lstStyle/>
        <a:p>
          <a:r>
            <a:rPr lang="en-IN" sz="2200" b="1" dirty="0" smtClean="0"/>
            <a:t>Early to mid diastole</a:t>
          </a:r>
          <a:r>
            <a:rPr lang="en-IN" sz="2200" dirty="0" smtClean="0"/>
            <a:t> – Ventricular filling abruptly </a:t>
          </a:r>
          <a:r>
            <a:rPr lang="en-IN" sz="2200" dirty="0" err="1" smtClean="0"/>
            <a:t>caeses</a:t>
          </a:r>
          <a:r>
            <a:rPr lang="en-IN" sz="2200" dirty="0" smtClean="0"/>
            <a:t>.</a:t>
          </a:r>
          <a:endParaRPr lang="en-IN" sz="2200" dirty="0"/>
        </a:p>
      </dgm:t>
    </dgm:pt>
    <dgm:pt modelId="{15B4272E-B8E7-40A4-B283-20E0707B547C}" type="parTrans" cxnId="{ADD32063-F5A1-4D2A-A338-F21B062FA35B}">
      <dgm:prSet/>
      <dgm:spPr/>
      <dgm:t>
        <a:bodyPr/>
        <a:lstStyle/>
        <a:p>
          <a:endParaRPr lang="en-IN"/>
        </a:p>
      </dgm:t>
    </dgm:pt>
    <dgm:pt modelId="{4BCEA7D6-FAC3-42E1-8FC1-1D2CA3AED0E2}" type="sibTrans" cxnId="{ADD32063-F5A1-4D2A-A338-F21B062FA35B}">
      <dgm:prSet/>
      <dgm:spPr/>
      <dgm:t>
        <a:bodyPr/>
        <a:lstStyle/>
        <a:p>
          <a:endParaRPr lang="en-IN"/>
        </a:p>
      </dgm:t>
    </dgm:pt>
    <dgm:pt modelId="{3C02A5F0-4D60-4870-9D93-20EC41567756}">
      <dgm:prSet phldrT="[Text]" custT="1"/>
      <dgm:spPr/>
      <dgm:t>
        <a:bodyPr/>
        <a:lstStyle/>
        <a:p>
          <a:r>
            <a:rPr lang="en-IN" sz="2200" dirty="0" smtClean="0"/>
            <a:t>As a result, almost all ventricular filling occurs </a:t>
          </a:r>
          <a:r>
            <a:rPr lang="en-IN" sz="2200" b="1" dirty="0" smtClean="0"/>
            <a:t>early in diastole.</a:t>
          </a:r>
          <a:endParaRPr lang="en-IN" sz="2200" b="1" dirty="0"/>
        </a:p>
      </dgm:t>
    </dgm:pt>
    <dgm:pt modelId="{63974855-F3D1-4160-867A-02C38DB23C27}" type="parTrans" cxnId="{202B0D64-BCB6-4369-B737-E4DBC1A45188}">
      <dgm:prSet/>
      <dgm:spPr/>
      <dgm:t>
        <a:bodyPr/>
        <a:lstStyle/>
        <a:p>
          <a:endParaRPr lang="en-IN"/>
        </a:p>
      </dgm:t>
    </dgm:pt>
    <dgm:pt modelId="{087ED852-4658-4226-8084-BCD87E333F45}" type="sibTrans" cxnId="{202B0D64-BCB6-4369-B737-E4DBC1A45188}">
      <dgm:prSet/>
      <dgm:spPr/>
      <dgm:t>
        <a:bodyPr/>
        <a:lstStyle/>
        <a:p>
          <a:endParaRPr lang="en-IN"/>
        </a:p>
      </dgm:t>
    </dgm:pt>
    <dgm:pt modelId="{55E15961-BFB0-44C5-8F0C-18DBD7D1D933}" type="pres">
      <dgm:prSet presAssocID="{B08763FA-EF0D-4B82-9EFC-D32186BEF89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46FA98CC-77F6-4730-9D33-E740B4772BB9}" type="pres">
      <dgm:prSet presAssocID="{B08763FA-EF0D-4B82-9EFC-D32186BEF895}" presName="dummyMaxCanvas" presStyleCnt="0">
        <dgm:presLayoutVars/>
      </dgm:prSet>
      <dgm:spPr/>
      <dgm:t>
        <a:bodyPr/>
        <a:lstStyle/>
        <a:p>
          <a:endParaRPr lang="en-IN"/>
        </a:p>
      </dgm:t>
    </dgm:pt>
    <dgm:pt modelId="{73901370-7F20-4E1E-A952-D833FD7F19BD}" type="pres">
      <dgm:prSet presAssocID="{B08763FA-EF0D-4B82-9EFC-D32186BEF895}" presName="FiveNodes_1" presStyleLbl="node1" presStyleIdx="0" presStyleCnt="5" custScaleX="104544" custScaleY="124294" custLinFactNeighborX="163" custLinFactNeighborY="69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1C9B18A-A2E2-4279-B400-9907A5725423}" type="pres">
      <dgm:prSet presAssocID="{B08763FA-EF0D-4B82-9EFC-D32186BEF895}" presName="FiveNodes_2" presStyleLbl="node1" presStyleIdx="1" presStyleCnt="5" custLinFactNeighborX="2922" custLinFactNeighborY="1148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02FDA8C-A135-4462-AEA8-358BA151A5BE}" type="pres">
      <dgm:prSet presAssocID="{B08763FA-EF0D-4B82-9EFC-D32186BEF895}" presName="FiveNodes_3" presStyleLbl="node1" presStyleIdx="2" presStyleCnt="5" custLinFactNeighborY="981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4B9D216-CD7C-458D-AD1E-8932AEE53BAE}" type="pres">
      <dgm:prSet presAssocID="{B08763FA-EF0D-4B82-9EFC-D32186BEF895}" presName="FiveNodes_4" presStyleLbl="node1" presStyleIdx="3" presStyleCnt="5" custLinFactNeighborY="2789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E9EBACD-54B8-4A13-A0BB-E4FD90A0A2B8}" type="pres">
      <dgm:prSet presAssocID="{B08763FA-EF0D-4B82-9EFC-D32186BEF895}" presName="FiveNodes_5" presStyleLbl="node1" presStyleIdx="4" presStyleCnt="5" custLinFactNeighborY="646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7680C32-3BA2-4A7A-A5B1-0102410B1B40}" type="pres">
      <dgm:prSet presAssocID="{B08763FA-EF0D-4B82-9EFC-D32186BEF895}" presName="FiveConn_1-2" presStyleLbl="fgAccFollowNode1" presStyleIdx="0" presStyleCnt="4" custLinFactNeighborY="2632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7514E4B-C2F3-4518-AF19-AA740422C85E}" type="pres">
      <dgm:prSet presAssocID="{B08763FA-EF0D-4B82-9EFC-D32186BEF895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58A60F1-BEF7-41AF-B44C-2AF879AA5D70}" type="pres">
      <dgm:prSet presAssocID="{B08763FA-EF0D-4B82-9EFC-D32186BEF895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C0834A7-0AA0-45E9-B724-D94B4B8DB989}" type="pres">
      <dgm:prSet presAssocID="{B08763FA-EF0D-4B82-9EFC-D32186BEF895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3BE7474-4B4D-4113-89AE-DB393B7C5F8A}" type="pres">
      <dgm:prSet presAssocID="{B08763FA-EF0D-4B82-9EFC-D32186BEF895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23C835F-CAB5-4447-8D2A-D2BB070E7608}" type="pres">
      <dgm:prSet presAssocID="{B08763FA-EF0D-4B82-9EFC-D32186BEF895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17B0467-2B86-42D2-905C-B6FFEDDC77C3}" type="pres">
      <dgm:prSet presAssocID="{B08763FA-EF0D-4B82-9EFC-D32186BEF895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D5CB862-54B3-4F72-A10D-4E5ED9CC75EF}" type="pres">
      <dgm:prSet presAssocID="{B08763FA-EF0D-4B82-9EFC-D32186BEF895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13284AB-594B-4957-A890-ED1D7797A3BE}" type="pres">
      <dgm:prSet presAssocID="{B08763FA-EF0D-4B82-9EFC-D32186BEF895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C776CBA6-5E1A-4AE7-8BBB-3146E97C56FF}" type="presOf" srcId="{77CBC159-875C-41BD-97BB-E0CF8D423D62}" destId="{A02FDA8C-A135-4462-AEA8-358BA151A5BE}" srcOrd="0" destOrd="0" presId="urn:microsoft.com/office/officeart/2005/8/layout/vProcess5"/>
    <dgm:cxn modelId="{FF0E3C9D-010F-483B-AAB0-4BB0EE8D4968}" type="presOf" srcId="{7D940D9F-48E7-437E-A5F2-DC99399E263F}" destId="{A58A60F1-BEF7-41AF-B44C-2AF879AA5D70}" srcOrd="0" destOrd="0" presId="urn:microsoft.com/office/officeart/2005/8/layout/vProcess5"/>
    <dgm:cxn modelId="{28D538DC-7B78-475A-B530-F84C8693E29D}" type="presOf" srcId="{142F23EF-0EE1-421C-BED7-3F04BB859A5D}" destId="{31C9B18A-A2E2-4279-B400-9907A5725423}" srcOrd="0" destOrd="0" presId="urn:microsoft.com/office/officeart/2005/8/layout/vProcess5"/>
    <dgm:cxn modelId="{DEF01A4B-43CD-4A6E-AA1A-47CF4FB5E28D}" type="presOf" srcId="{BFFC90C7-BB98-43E0-BB90-2F9D6F6243B1}" destId="{67514E4B-C2F3-4518-AF19-AA740422C85E}" srcOrd="0" destOrd="0" presId="urn:microsoft.com/office/officeart/2005/8/layout/vProcess5"/>
    <dgm:cxn modelId="{05E4A6E7-8320-4D57-BB5B-2BE0619DDD18}" type="presOf" srcId="{4BCEA7D6-FAC3-42E1-8FC1-1D2CA3AED0E2}" destId="{3C0834A7-0AA0-45E9-B724-D94B4B8DB989}" srcOrd="0" destOrd="0" presId="urn:microsoft.com/office/officeart/2005/8/layout/vProcess5"/>
    <dgm:cxn modelId="{39E6AEB9-66E6-4147-85D4-8379453C4E70}" type="presOf" srcId="{3C02A5F0-4D60-4870-9D93-20EC41567756}" destId="{613284AB-594B-4957-A890-ED1D7797A3BE}" srcOrd="1" destOrd="0" presId="urn:microsoft.com/office/officeart/2005/8/layout/vProcess5"/>
    <dgm:cxn modelId="{ADD32063-F5A1-4D2A-A338-F21B062FA35B}" srcId="{B08763FA-EF0D-4B82-9EFC-D32186BEF895}" destId="{53BB9B0C-3DD8-45BB-ADBB-95C179481850}" srcOrd="3" destOrd="0" parTransId="{15B4272E-B8E7-40A4-B283-20E0707B547C}" sibTransId="{4BCEA7D6-FAC3-42E1-8FC1-1D2CA3AED0E2}"/>
    <dgm:cxn modelId="{E0C918C8-36EA-4BC1-9698-4100A2598D6E}" type="presOf" srcId="{4A0AF0D8-44F2-4F31-ABB1-F2CEAAACD65C}" destId="{47680C32-3BA2-4A7A-A5B1-0102410B1B40}" srcOrd="0" destOrd="0" presId="urn:microsoft.com/office/officeart/2005/8/layout/vProcess5"/>
    <dgm:cxn modelId="{ED2A3DBD-FEE2-45BD-BF19-4A1A9D0DA7CE}" type="presOf" srcId="{53BB9B0C-3DD8-45BB-ADBB-95C179481850}" destId="{A4B9D216-CD7C-458D-AD1E-8932AEE53BAE}" srcOrd="0" destOrd="0" presId="urn:microsoft.com/office/officeart/2005/8/layout/vProcess5"/>
    <dgm:cxn modelId="{4F247601-78DB-4F35-B935-99BEBFCBBFD7}" type="presOf" srcId="{77CBC159-875C-41BD-97BB-E0CF8D423D62}" destId="{A17B0467-2B86-42D2-905C-B6FFEDDC77C3}" srcOrd="1" destOrd="0" presId="urn:microsoft.com/office/officeart/2005/8/layout/vProcess5"/>
    <dgm:cxn modelId="{A74711D2-139B-4F9B-80E8-12C74CE7BAF8}" type="presOf" srcId="{163870D1-68CD-4555-A5A3-3B7AF02B91D8}" destId="{13BE7474-4B4D-4113-89AE-DB393B7C5F8A}" srcOrd="1" destOrd="0" presId="urn:microsoft.com/office/officeart/2005/8/layout/vProcess5"/>
    <dgm:cxn modelId="{BAA67023-D178-4A45-9514-6AF20413536E}" type="presOf" srcId="{163870D1-68CD-4555-A5A3-3B7AF02B91D8}" destId="{73901370-7F20-4E1E-A952-D833FD7F19BD}" srcOrd="0" destOrd="0" presId="urn:microsoft.com/office/officeart/2005/8/layout/vProcess5"/>
    <dgm:cxn modelId="{C9862819-68B3-457E-A012-A2CEB19F2C2F}" srcId="{B08763FA-EF0D-4B82-9EFC-D32186BEF895}" destId="{163870D1-68CD-4555-A5A3-3B7AF02B91D8}" srcOrd="0" destOrd="0" parTransId="{4DD6818E-0A62-4B96-9BC6-5F9D03123135}" sibTransId="{4A0AF0D8-44F2-4F31-ABB1-F2CEAAACD65C}"/>
    <dgm:cxn modelId="{BB9566E3-C5FB-4968-82B9-92188A20FE22}" type="presOf" srcId="{53BB9B0C-3DD8-45BB-ADBB-95C179481850}" destId="{1D5CB862-54B3-4F72-A10D-4E5ED9CC75EF}" srcOrd="1" destOrd="0" presId="urn:microsoft.com/office/officeart/2005/8/layout/vProcess5"/>
    <dgm:cxn modelId="{A81B5997-BB6B-4AF6-9AC9-79DF4C35E3DD}" srcId="{B08763FA-EF0D-4B82-9EFC-D32186BEF895}" destId="{77CBC159-875C-41BD-97BB-E0CF8D423D62}" srcOrd="2" destOrd="0" parTransId="{A015BC3B-30BE-45C1-B88B-83954CD37555}" sibTransId="{7D940D9F-48E7-437E-A5F2-DC99399E263F}"/>
    <dgm:cxn modelId="{4470138F-954D-466A-83EB-0130D8254936}" type="presOf" srcId="{B08763FA-EF0D-4B82-9EFC-D32186BEF895}" destId="{55E15961-BFB0-44C5-8F0C-18DBD7D1D933}" srcOrd="0" destOrd="0" presId="urn:microsoft.com/office/officeart/2005/8/layout/vProcess5"/>
    <dgm:cxn modelId="{065F9111-0775-426C-A0DA-1F22181919A3}" srcId="{B08763FA-EF0D-4B82-9EFC-D32186BEF895}" destId="{142F23EF-0EE1-421C-BED7-3F04BB859A5D}" srcOrd="1" destOrd="0" parTransId="{F49800E5-2652-4829-A31E-C673F608D3D9}" sibTransId="{BFFC90C7-BB98-43E0-BB90-2F9D6F6243B1}"/>
    <dgm:cxn modelId="{30C204CF-4E8F-4E2A-A4C0-4579DE1ED7B1}" type="presOf" srcId="{142F23EF-0EE1-421C-BED7-3F04BB859A5D}" destId="{E23C835F-CAB5-4447-8D2A-D2BB070E7608}" srcOrd="1" destOrd="0" presId="urn:microsoft.com/office/officeart/2005/8/layout/vProcess5"/>
    <dgm:cxn modelId="{8083F4A3-35D4-470D-B444-C3DA5351905C}" type="presOf" srcId="{3C02A5F0-4D60-4870-9D93-20EC41567756}" destId="{4E9EBACD-54B8-4A13-A0BB-E4FD90A0A2B8}" srcOrd="0" destOrd="0" presId="urn:microsoft.com/office/officeart/2005/8/layout/vProcess5"/>
    <dgm:cxn modelId="{202B0D64-BCB6-4369-B737-E4DBC1A45188}" srcId="{B08763FA-EF0D-4B82-9EFC-D32186BEF895}" destId="{3C02A5F0-4D60-4870-9D93-20EC41567756}" srcOrd="4" destOrd="0" parTransId="{63974855-F3D1-4160-867A-02C38DB23C27}" sibTransId="{087ED852-4658-4226-8084-BCD87E333F45}"/>
    <dgm:cxn modelId="{38BB2149-AF1E-47BA-987D-2A529B16B936}" type="presParOf" srcId="{55E15961-BFB0-44C5-8F0C-18DBD7D1D933}" destId="{46FA98CC-77F6-4730-9D33-E740B4772BB9}" srcOrd="0" destOrd="0" presId="urn:microsoft.com/office/officeart/2005/8/layout/vProcess5"/>
    <dgm:cxn modelId="{42630753-851F-4BB2-A237-3079360EC713}" type="presParOf" srcId="{55E15961-BFB0-44C5-8F0C-18DBD7D1D933}" destId="{73901370-7F20-4E1E-A952-D833FD7F19BD}" srcOrd="1" destOrd="0" presId="urn:microsoft.com/office/officeart/2005/8/layout/vProcess5"/>
    <dgm:cxn modelId="{2F066B14-DAD7-497D-9FD9-01FCB9628FD3}" type="presParOf" srcId="{55E15961-BFB0-44C5-8F0C-18DBD7D1D933}" destId="{31C9B18A-A2E2-4279-B400-9907A5725423}" srcOrd="2" destOrd="0" presId="urn:microsoft.com/office/officeart/2005/8/layout/vProcess5"/>
    <dgm:cxn modelId="{951D671D-5485-4E7A-8BB8-A6D2D163A336}" type="presParOf" srcId="{55E15961-BFB0-44C5-8F0C-18DBD7D1D933}" destId="{A02FDA8C-A135-4462-AEA8-358BA151A5BE}" srcOrd="3" destOrd="0" presId="urn:microsoft.com/office/officeart/2005/8/layout/vProcess5"/>
    <dgm:cxn modelId="{AF2087C5-BD03-4D5E-8068-4E73365BD2D9}" type="presParOf" srcId="{55E15961-BFB0-44C5-8F0C-18DBD7D1D933}" destId="{A4B9D216-CD7C-458D-AD1E-8932AEE53BAE}" srcOrd="4" destOrd="0" presId="urn:microsoft.com/office/officeart/2005/8/layout/vProcess5"/>
    <dgm:cxn modelId="{EEF4E47C-6228-45F9-ACD7-909751D73484}" type="presParOf" srcId="{55E15961-BFB0-44C5-8F0C-18DBD7D1D933}" destId="{4E9EBACD-54B8-4A13-A0BB-E4FD90A0A2B8}" srcOrd="5" destOrd="0" presId="urn:microsoft.com/office/officeart/2005/8/layout/vProcess5"/>
    <dgm:cxn modelId="{088EC7D2-E124-485D-B040-274715B1A68A}" type="presParOf" srcId="{55E15961-BFB0-44C5-8F0C-18DBD7D1D933}" destId="{47680C32-3BA2-4A7A-A5B1-0102410B1B40}" srcOrd="6" destOrd="0" presId="urn:microsoft.com/office/officeart/2005/8/layout/vProcess5"/>
    <dgm:cxn modelId="{81199617-F873-41EF-AEDD-FC7A69AB7D0E}" type="presParOf" srcId="{55E15961-BFB0-44C5-8F0C-18DBD7D1D933}" destId="{67514E4B-C2F3-4518-AF19-AA740422C85E}" srcOrd="7" destOrd="0" presId="urn:microsoft.com/office/officeart/2005/8/layout/vProcess5"/>
    <dgm:cxn modelId="{110FD640-3046-4CA1-82EC-7E3135CF1B6A}" type="presParOf" srcId="{55E15961-BFB0-44C5-8F0C-18DBD7D1D933}" destId="{A58A60F1-BEF7-41AF-B44C-2AF879AA5D70}" srcOrd="8" destOrd="0" presId="urn:microsoft.com/office/officeart/2005/8/layout/vProcess5"/>
    <dgm:cxn modelId="{3E7478A9-2E8C-40A0-A8F8-FCC3604208E4}" type="presParOf" srcId="{55E15961-BFB0-44C5-8F0C-18DBD7D1D933}" destId="{3C0834A7-0AA0-45E9-B724-D94B4B8DB989}" srcOrd="9" destOrd="0" presId="urn:microsoft.com/office/officeart/2005/8/layout/vProcess5"/>
    <dgm:cxn modelId="{B7019E3E-34C2-4FD2-BD2E-37B6582ACBC9}" type="presParOf" srcId="{55E15961-BFB0-44C5-8F0C-18DBD7D1D933}" destId="{13BE7474-4B4D-4113-89AE-DB393B7C5F8A}" srcOrd="10" destOrd="0" presId="urn:microsoft.com/office/officeart/2005/8/layout/vProcess5"/>
    <dgm:cxn modelId="{C9BFB0D5-BE1F-49AB-BFF4-5B7B2C5F74CC}" type="presParOf" srcId="{55E15961-BFB0-44C5-8F0C-18DBD7D1D933}" destId="{E23C835F-CAB5-4447-8D2A-D2BB070E7608}" srcOrd="11" destOrd="0" presId="urn:microsoft.com/office/officeart/2005/8/layout/vProcess5"/>
    <dgm:cxn modelId="{57BDA72E-5B23-448B-9EB9-E9CB6136EDCD}" type="presParOf" srcId="{55E15961-BFB0-44C5-8F0C-18DBD7D1D933}" destId="{A17B0467-2B86-42D2-905C-B6FFEDDC77C3}" srcOrd="12" destOrd="0" presId="urn:microsoft.com/office/officeart/2005/8/layout/vProcess5"/>
    <dgm:cxn modelId="{B99247BB-D78A-43A5-BD7A-B285639F4D9F}" type="presParOf" srcId="{55E15961-BFB0-44C5-8F0C-18DBD7D1D933}" destId="{1D5CB862-54B3-4F72-A10D-4E5ED9CC75EF}" srcOrd="13" destOrd="0" presId="urn:microsoft.com/office/officeart/2005/8/layout/vProcess5"/>
    <dgm:cxn modelId="{F9DD37C0-928E-42EC-A9B5-9F7B4EA3FF19}" type="presParOf" srcId="{55E15961-BFB0-44C5-8F0C-18DBD7D1D933}" destId="{613284AB-594B-4957-A890-ED1D7797A3BE}" srcOrd="14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8763FA-EF0D-4B82-9EFC-D32186BEF895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63870D1-68CD-4555-A5A3-3B7AF02B91D8}">
      <dgm:prSet phldrT="[Text]" custT="1"/>
      <dgm:spPr/>
      <dgm:t>
        <a:bodyPr/>
        <a:lstStyle/>
        <a:p>
          <a:r>
            <a:rPr lang="en-IN" sz="2200" dirty="0" smtClean="0"/>
            <a:t>The clinical symptoms and classic hemodynamic findings of CP </a:t>
          </a:r>
          <a:endParaRPr lang="en-IN" sz="2200" dirty="0"/>
        </a:p>
      </dgm:t>
    </dgm:pt>
    <dgm:pt modelId="{4DD6818E-0A62-4B96-9BC6-5F9D03123135}" type="parTrans" cxnId="{C9862819-68B3-457E-A012-A2CEB19F2C2F}">
      <dgm:prSet/>
      <dgm:spPr/>
      <dgm:t>
        <a:bodyPr/>
        <a:lstStyle/>
        <a:p>
          <a:endParaRPr lang="en-IN"/>
        </a:p>
      </dgm:t>
    </dgm:pt>
    <dgm:pt modelId="{4A0AF0D8-44F2-4F31-ABB1-F2CEAAACD65C}" type="sibTrans" cxnId="{C9862819-68B3-457E-A012-A2CEB19F2C2F}">
      <dgm:prSet/>
      <dgm:spPr/>
      <dgm:t>
        <a:bodyPr/>
        <a:lstStyle/>
        <a:p>
          <a:endParaRPr lang="en-IN"/>
        </a:p>
      </dgm:t>
    </dgm:pt>
    <dgm:pt modelId="{142F23EF-0EE1-421C-BED7-3F04BB859A5D}">
      <dgm:prSet phldrT="[Text]" custT="1"/>
      <dgm:spPr/>
      <dgm:t>
        <a:bodyPr/>
        <a:lstStyle/>
        <a:p>
          <a:r>
            <a:rPr lang="en-IN" sz="2200" dirty="0" smtClean="0"/>
            <a:t>Early rapid diastolic filling and pressure elevation. </a:t>
          </a:r>
          <a:endParaRPr lang="en-IN" sz="2200" dirty="0"/>
        </a:p>
      </dgm:t>
    </dgm:pt>
    <dgm:pt modelId="{F49800E5-2652-4829-A31E-C673F608D3D9}" type="parTrans" cxnId="{065F9111-0775-426C-A0DA-1F22181919A3}">
      <dgm:prSet/>
      <dgm:spPr/>
      <dgm:t>
        <a:bodyPr/>
        <a:lstStyle/>
        <a:p>
          <a:endParaRPr lang="en-IN"/>
        </a:p>
      </dgm:t>
    </dgm:pt>
    <dgm:pt modelId="{BFFC90C7-BB98-43E0-BB90-2F9D6F6243B1}" type="sibTrans" cxnId="{065F9111-0775-426C-A0DA-1F22181919A3}">
      <dgm:prSet/>
      <dgm:spPr/>
      <dgm:t>
        <a:bodyPr/>
        <a:lstStyle/>
        <a:p>
          <a:endParaRPr lang="en-IN"/>
        </a:p>
      </dgm:t>
    </dgm:pt>
    <dgm:pt modelId="{77CBC159-875C-41BD-97BB-E0CF8D423D62}">
      <dgm:prSet phldrT="[Text]" custT="1"/>
      <dgm:spPr/>
      <dgm:t>
        <a:bodyPr/>
        <a:lstStyle/>
        <a:p>
          <a:r>
            <a:rPr lang="en-IN" sz="2200" dirty="0" smtClean="0"/>
            <a:t>Eventual equalization of the diastolic pressures in all of the cardiac chambers</a:t>
          </a:r>
          <a:endParaRPr lang="en-IN" sz="2200" dirty="0"/>
        </a:p>
      </dgm:t>
    </dgm:pt>
    <dgm:pt modelId="{A015BC3B-30BE-45C1-B88B-83954CD37555}" type="parTrans" cxnId="{A81B5997-BB6B-4AF6-9AC9-79DF4C35E3DD}">
      <dgm:prSet/>
      <dgm:spPr/>
      <dgm:t>
        <a:bodyPr/>
        <a:lstStyle/>
        <a:p>
          <a:endParaRPr lang="en-IN"/>
        </a:p>
      </dgm:t>
    </dgm:pt>
    <dgm:pt modelId="{7D940D9F-48E7-437E-A5F2-DC99399E263F}" type="sibTrans" cxnId="{A81B5997-BB6B-4AF6-9AC9-79DF4C35E3DD}">
      <dgm:prSet/>
      <dgm:spPr/>
      <dgm:t>
        <a:bodyPr/>
        <a:lstStyle/>
        <a:p>
          <a:endParaRPr lang="en-IN"/>
        </a:p>
      </dgm:t>
    </dgm:pt>
    <dgm:pt modelId="{53BB9B0C-3DD8-45BB-ADBB-95C179481850}">
      <dgm:prSet phldrT="[Text]" custT="1"/>
      <dgm:spPr/>
      <dgm:t>
        <a:bodyPr/>
        <a:lstStyle/>
        <a:p>
          <a:r>
            <a:rPr lang="en-IN" sz="2200" dirty="0" smtClean="0"/>
            <a:t>Restricted late diastolic filling</a:t>
          </a:r>
          <a:endParaRPr lang="en-IN" sz="2200" dirty="0"/>
        </a:p>
      </dgm:t>
    </dgm:pt>
    <dgm:pt modelId="{15B4272E-B8E7-40A4-B283-20E0707B547C}" type="parTrans" cxnId="{ADD32063-F5A1-4D2A-A338-F21B062FA35B}">
      <dgm:prSet/>
      <dgm:spPr/>
      <dgm:t>
        <a:bodyPr/>
        <a:lstStyle/>
        <a:p>
          <a:endParaRPr lang="en-IN"/>
        </a:p>
      </dgm:t>
    </dgm:pt>
    <dgm:pt modelId="{4BCEA7D6-FAC3-42E1-8FC1-1D2CA3AED0E2}" type="sibTrans" cxnId="{ADD32063-F5A1-4D2A-A338-F21B062FA35B}">
      <dgm:prSet/>
      <dgm:spPr/>
      <dgm:t>
        <a:bodyPr/>
        <a:lstStyle/>
        <a:p>
          <a:endParaRPr lang="en-IN"/>
        </a:p>
      </dgm:t>
    </dgm:pt>
    <dgm:pt modelId="{3C02A5F0-4D60-4870-9D93-20EC41567756}">
      <dgm:prSet phldrT="[Text]" custT="1"/>
      <dgm:spPr/>
      <dgm:t>
        <a:bodyPr/>
        <a:lstStyle/>
        <a:p>
          <a:r>
            <a:rPr lang="en-IN" sz="2200" dirty="0" smtClean="0"/>
            <a:t>Venous engorgement and decreased cardiac output, all secondary to a confining pericardium.</a:t>
          </a:r>
          <a:endParaRPr lang="en-IN" sz="2200" dirty="0"/>
        </a:p>
      </dgm:t>
    </dgm:pt>
    <dgm:pt modelId="{63974855-F3D1-4160-867A-02C38DB23C27}" type="parTrans" cxnId="{202B0D64-BCB6-4369-B737-E4DBC1A45188}">
      <dgm:prSet/>
      <dgm:spPr/>
      <dgm:t>
        <a:bodyPr/>
        <a:lstStyle/>
        <a:p>
          <a:endParaRPr lang="en-IN"/>
        </a:p>
      </dgm:t>
    </dgm:pt>
    <dgm:pt modelId="{087ED852-4658-4226-8084-BCD87E333F45}" type="sibTrans" cxnId="{202B0D64-BCB6-4369-B737-E4DBC1A45188}">
      <dgm:prSet/>
      <dgm:spPr/>
      <dgm:t>
        <a:bodyPr/>
        <a:lstStyle/>
        <a:p>
          <a:endParaRPr lang="en-IN"/>
        </a:p>
      </dgm:t>
    </dgm:pt>
    <dgm:pt modelId="{55E15961-BFB0-44C5-8F0C-18DBD7D1D933}" type="pres">
      <dgm:prSet presAssocID="{B08763FA-EF0D-4B82-9EFC-D32186BEF89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46FA98CC-77F6-4730-9D33-E740B4772BB9}" type="pres">
      <dgm:prSet presAssocID="{B08763FA-EF0D-4B82-9EFC-D32186BEF895}" presName="dummyMaxCanvas" presStyleCnt="0">
        <dgm:presLayoutVars/>
      </dgm:prSet>
      <dgm:spPr/>
      <dgm:t>
        <a:bodyPr/>
        <a:lstStyle/>
        <a:p>
          <a:endParaRPr lang="en-IN"/>
        </a:p>
      </dgm:t>
    </dgm:pt>
    <dgm:pt modelId="{73901370-7F20-4E1E-A952-D833FD7F19BD}" type="pres">
      <dgm:prSet presAssocID="{B08763FA-EF0D-4B82-9EFC-D32186BEF895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1C9B18A-A2E2-4279-B400-9907A5725423}" type="pres">
      <dgm:prSet presAssocID="{B08763FA-EF0D-4B82-9EFC-D32186BEF895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02FDA8C-A135-4462-AEA8-358BA151A5BE}" type="pres">
      <dgm:prSet presAssocID="{B08763FA-EF0D-4B82-9EFC-D32186BEF895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4B9D216-CD7C-458D-AD1E-8932AEE53BAE}" type="pres">
      <dgm:prSet presAssocID="{B08763FA-EF0D-4B82-9EFC-D32186BEF895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E9EBACD-54B8-4A13-A0BB-E4FD90A0A2B8}" type="pres">
      <dgm:prSet presAssocID="{B08763FA-EF0D-4B82-9EFC-D32186BEF895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7680C32-3BA2-4A7A-A5B1-0102410B1B40}" type="pres">
      <dgm:prSet presAssocID="{B08763FA-EF0D-4B82-9EFC-D32186BEF895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7514E4B-C2F3-4518-AF19-AA740422C85E}" type="pres">
      <dgm:prSet presAssocID="{B08763FA-EF0D-4B82-9EFC-D32186BEF895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58A60F1-BEF7-41AF-B44C-2AF879AA5D70}" type="pres">
      <dgm:prSet presAssocID="{B08763FA-EF0D-4B82-9EFC-D32186BEF895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C0834A7-0AA0-45E9-B724-D94B4B8DB989}" type="pres">
      <dgm:prSet presAssocID="{B08763FA-EF0D-4B82-9EFC-D32186BEF895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3BE7474-4B4D-4113-89AE-DB393B7C5F8A}" type="pres">
      <dgm:prSet presAssocID="{B08763FA-EF0D-4B82-9EFC-D32186BEF895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23C835F-CAB5-4447-8D2A-D2BB070E7608}" type="pres">
      <dgm:prSet presAssocID="{B08763FA-EF0D-4B82-9EFC-D32186BEF895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17B0467-2B86-42D2-905C-B6FFEDDC77C3}" type="pres">
      <dgm:prSet presAssocID="{B08763FA-EF0D-4B82-9EFC-D32186BEF895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D5CB862-54B3-4F72-A10D-4E5ED9CC75EF}" type="pres">
      <dgm:prSet presAssocID="{B08763FA-EF0D-4B82-9EFC-D32186BEF895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13284AB-594B-4957-A890-ED1D7797A3BE}" type="pres">
      <dgm:prSet presAssocID="{B08763FA-EF0D-4B82-9EFC-D32186BEF895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6DA17016-A382-4A7F-80CB-339BBB237974}" type="presOf" srcId="{77CBC159-875C-41BD-97BB-E0CF8D423D62}" destId="{A02FDA8C-A135-4462-AEA8-358BA151A5BE}" srcOrd="0" destOrd="0" presId="urn:microsoft.com/office/officeart/2005/8/layout/vProcess5"/>
    <dgm:cxn modelId="{65DA6322-4B3D-4BDC-BAC7-9484A00F479A}" type="presOf" srcId="{163870D1-68CD-4555-A5A3-3B7AF02B91D8}" destId="{13BE7474-4B4D-4113-89AE-DB393B7C5F8A}" srcOrd="1" destOrd="0" presId="urn:microsoft.com/office/officeart/2005/8/layout/vProcess5"/>
    <dgm:cxn modelId="{ED9D2BB2-1321-4FAE-82A8-7F524F71BE61}" type="presOf" srcId="{B08763FA-EF0D-4B82-9EFC-D32186BEF895}" destId="{55E15961-BFB0-44C5-8F0C-18DBD7D1D933}" srcOrd="0" destOrd="0" presId="urn:microsoft.com/office/officeart/2005/8/layout/vProcess5"/>
    <dgm:cxn modelId="{8AE9B66F-3084-4864-8DF4-AF7963DFE0BE}" type="presOf" srcId="{7D940D9F-48E7-437E-A5F2-DC99399E263F}" destId="{A58A60F1-BEF7-41AF-B44C-2AF879AA5D70}" srcOrd="0" destOrd="0" presId="urn:microsoft.com/office/officeart/2005/8/layout/vProcess5"/>
    <dgm:cxn modelId="{9A4869F5-4C5B-42F4-A9B5-996C0A53FA81}" type="presOf" srcId="{4A0AF0D8-44F2-4F31-ABB1-F2CEAAACD65C}" destId="{47680C32-3BA2-4A7A-A5B1-0102410B1B40}" srcOrd="0" destOrd="0" presId="urn:microsoft.com/office/officeart/2005/8/layout/vProcess5"/>
    <dgm:cxn modelId="{ADD32063-F5A1-4D2A-A338-F21B062FA35B}" srcId="{B08763FA-EF0D-4B82-9EFC-D32186BEF895}" destId="{53BB9B0C-3DD8-45BB-ADBB-95C179481850}" srcOrd="3" destOrd="0" parTransId="{15B4272E-B8E7-40A4-B283-20E0707B547C}" sibTransId="{4BCEA7D6-FAC3-42E1-8FC1-1D2CA3AED0E2}"/>
    <dgm:cxn modelId="{755144E8-2901-4640-A4AE-360110753189}" type="presOf" srcId="{BFFC90C7-BB98-43E0-BB90-2F9D6F6243B1}" destId="{67514E4B-C2F3-4518-AF19-AA740422C85E}" srcOrd="0" destOrd="0" presId="urn:microsoft.com/office/officeart/2005/8/layout/vProcess5"/>
    <dgm:cxn modelId="{B13A52F6-B749-4979-9F65-7E5BC8BE5494}" type="presOf" srcId="{4BCEA7D6-FAC3-42E1-8FC1-1D2CA3AED0E2}" destId="{3C0834A7-0AA0-45E9-B724-D94B4B8DB989}" srcOrd="0" destOrd="0" presId="urn:microsoft.com/office/officeart/2005/8/layout/vProcess5"/>
    <dgm:cxn modelId="{31A46880-2EE6-44A5-A277-52251F479C7E}" type="presOf" srcId="{77CBC159-875C-41BD-97BB-E0CF8D423D62}" destId="{A17B0467-2B86-42D2-905C-B6FFEDDC77C3}" srcOrd="1" destOrd="0" presId="urn:microsoft.com/office/officeart/2005/8/layout/vProcess5"/>
    <dgm:cxn modelId="{C9862819-68B3-457E-A012-A2CEB19F2C2F}" srcId="{B08763FA-EF0D-4B82-9EFC-D32186BEF895}" destId="{163870D1-68CD-4555-A5A3-3B7AF02B91D8}" srcOrd="0" destOrd="0" parTransId="{4DD6818E-0A62-4B96-9BC6-5F9D03123135}" sibTransId="{4A0AF0D8-44F2-4F31-ABB1-F2CEAAACD65C}"/>
    <dgm:cxn modelId="{B34CB7A0-7588-4304-B4DB-F2591BC9F330}" type="presOf" srcId="{53BB9B0C-3DD8-45BB-ADBB-95C179481850}" destId="{A4B9D216-CD7C-458D-AD1E-8932AEE53BAE}" srcOrd="0" destOrd="0" presId="urn:microsoft.com/office/officeart/2005/8/layout/vProcess5"/>
    <dgm:cxn modelId="{49EA33A9-51B4-4320-A576-A64AA0AF1763}" type="presOf" srcId="{3C02A5F0-4D60-4870-9D93-20EC41567756}" destId="{613284AB-594B-4957-A890-ED1D7797A3BE}" srcOrd="1" destOrd="0" presId="urn:microsoft.com/office/officeart/2005/8/layout/vProcess5"/>
    <dgm:cxn modelId="{B6BFD4AC-C751-4A43-92D8-53BCD6746A5A}" type="presOf" srcId="{3C02A5F0-4D60-4870-9D93-20EC41567756}" destId="{4E9EBACD-54B8-4A13-A0BB-E4FD90A0A2B8}" srcOrd="0" destOrd="0" presId="urn:microsoft.com/office/officeart/2005/8/layout/vProcess5"/>
    <dgm:cxn modelId="{C3E1D45B-A80E-46CE-8C7D-6381A636B4BF}" type="presOf" srcId="{163870D1-68CD-4555-A5A3-3B7AF02B91D8}" destId="{73901370-7F20-4E1E-A952-D833FD7F19BD}" srcOrd="0" destOrd="0" presId="urn:microsoft.com/office/officeart/2005/8/layout/vProcess5"/>
    <dgm:cxn modelId="{A81B5997-BB6B-4AF6-9AC9-79DF4C35E3DD}" srcId="{B08763FA-EF0D-4B82-9EFC-D32186BEF895}" destId="{77CBC159-875C-41BD-97BB-E0CF8D423D62}" srcOrd="2" destOrd="0" parTransId="{A015BC3B-30BE-45C1-B88B-83954CD37555}" sibTransId="{7D940D9F-48E7-437E-A5F2-DC99399E263F}"/>
    <dgm:cxn modelId="{065F9111-0775-426C-A0DA-1F22181919A3}" srcId="{B08763FA-EF0D-4B82-9EFC-D32186BEF895}" destId="{142F23EF-0EE1-421C-BED7-3F04BB859A5D}" srcOrd="1" destOrd="0" parTransId="{F49800E5-2652-4829-A31E-C673F608D3D9}" sibTransId="{BFFC90C7-BB98-43E0-BB90-2F9D6F6243B1}"/>
    <dgm:cxn modelId="{C25CE4FD-8047-46E7-AD39-6AED5AF13D9B}" type="presOf" srcId="{142F23EF-0EE1-421C-BED7-3F04BB859A5D}" destId="{E23C835F-CAB5-4447-8D2A-D2BB070E7608}" srcOrd="1" destOrd="0" presId="urn:microsoft.com/office/officeart/2005/8/layout/vProcess5"/>
    <dgm:cxn modelId="{38EBD928-DA74-4E50-8E67-B54435FD56BB}" type="presOf" srcId="{53BB9B0C-3DD8-45BB-ADBB-95C179481850}" destId="{1D5CB862-54B3-4F72-A10D-4E5ED9CC75EF}" srcOrd="1" destOrd="0" presId="urn:microsoft.com/office/officeart/2005/8/layout/vProcess5"/>
    <dgm:cxn modelId="{3B9A4A86-8304-458D-95D6-1EC77E6A722F}" type="presOf" srcId="{142F23EF-0EE1-421C-BED7-3F04BB859A5D}" destId="{31C9B18A-A2E2-4279-B400-9907A5725423}" srcOrd="0" destOrd="0" presId="urn:microsoft.com/office/officeart/2005/8/layout/vProcess5"/>
    <dgm:cxn modelId="{202B0D64-BCB6-4369-B737-E4DBC1A45188}" srcId="{B08763FA-EF0D-4B82-9EFC-D32186BEF895}" destId="{3C02A5F0-4D60-4870-9D93-20EC41567756}" srcOrd="4" destOrd="0" parTransId="{63974855-F3D1-4160-867A-02C38DB23C27}" sibTransId="{087ED852-4658-4226-8084-BCD87E333F45}"/>
    <dgm:cxn modelId="{39CBB630-1703-441C-AD51-35DA9469047A}" type="presParOf" srcId="{55E15961-BFB0-44C5-8F0C-18DBD7D1D933}" destId="{46FA98CC-77F6-4730-9D33-E740B4772BB9}" srcOrd="0" destOrd="0" presId="urn:microsoft.com/office/officeart/2005/8/layout/vProcess5"/>
    <dgm:cxn modelId="{C770CD46-6C52-421C-A87F-86BF7508414D}" type="presParOf" srcId="{55E15961-BFB0-44C5-8F0C-18DBD7D1D933}" destId="{73901370-7F20-4E1E-A952-D833FD7F19BD}" srcOrd="1" destOrd="0" presId="urn:microsoft.com/office/officeart/2005/8/layout/vProcess5"/>
    <dgm:cxn modelId="{83B016D4-B899-46DB-B1BB-14706291192B}" type="presParOf" srcId="{55E15961-BFB0-44C5-8F0C-18DBD7D1D933}" destId="{31C9B18A-A2E2-4279-B400-9907A5725423}" srcOrd="2" destOrd="0" presId="urn:microsoft.com/office/officeart/2005/8/layout/vProcess5"/>
    <dgm:cxn modelId="{2B351E95-78DC-47CF-B885-60E0C3768DD9}" type="presParOf" srcId="{55E15961-BFB0-44C5-8F0C-18DBD7D1D933}" destId="{A02FDA8C-A135-4462-AEA8-358BA151A5BE}" srcOrd="3" destOrd="0" presId="urn:microsoft.com/office/officeart/2005/8/layout/vProcess5"/>
    <dgm:cxn modelId="{4F6FF997-AE43-4CC7-866C-4311432B5A30}" type="presParOf" srcId="{55E15961-BFB0-44C5-8F0C-18DBD7D1D933}" destId="{A4B9D216-CD7C-458D-AD1E-8932AEE53BAE}" srcOrd="4" destOrd="0" presId="urn:microsoft.com/office/officeart/2005/8/layout/vProcess5"/>
    <dgm:cxn modelId="{5E783F61-E8FD-4C6F-B39A-510CC5C4707B}" type="presParOf" srcId="{55E15961-BFB0-44C5-8F0C-18DBD7D1D933}" destId="{4E9EBACD-54B8-4A13-A0BB-E4FD90A0A2B8}" srcOrd="5" destOrd="0" presId="urn:microsoft.com/office/officeart/2005/8/layout/vProcess5"/>
    <dgm:cxn modelId="{810B471E-9D69-48CD-A177-D6D3535A88BE}" type="presParOf" srcId="{55E15961-BFB0-44C5-8F0C-18DBD7D1D933}" destId="{47680C32-3BA2-4A7A-A5B1-0102410B1B40}" srcOrd="6" destOrd="0" presId="urn:microsoft.com/office/officeart/2005/8/layout/vProcess5"/>
    <dgm:cxn modelId="{2FA1E99D-89F5-4860-9542-5427C5829859}" type="presParOf" srcId="{55E15961-BFB0-44C5-8F0C-18DBD7D1D933}" destId="{67514E4B-C2F3-4518-AF19-AA740422C85E}" srcOrd="7" destOrd="0" presId="urn:microsoft.com/office/officeart/2005/8/layout/vProcess5"/>
    <dgm:cxn modelId="{09A83B8E-B506-4845-9600-A8257FB6FF25}" type="presParOf" srcId="{55E15961-BFB0-44C5-8F0C-18DBD7D1D933}" destId="{A58A60F1-BEF7-41AF-B44C-2AF879AA5D70}" srcOrd="8" destOrd="0" presId="urn:microsoft.com/office/officeart/2005/8/layout/vProcess5"/>
    <dgm:cxn modelId="{F0B8FE49-81C3-4524-9F51-9B7ACB757437}" type="presParOf" srcId="{55E15961-BFB0-44C5-8F0C-18DBD7D1D933}" destId="{3C0834A7-0AA0-45E9-B724-D94B4B8DB989}" srcOrd="9" destOrd="0" presId="urn:microsoft.com/office/officeart/2005/8/layout/vProcess5"/>
    <dgm:cxn modelId="{FCAA37D8-9BA5-4535-8859-2B2D3D37D5DB}" type="presParOf" srcId="{55E15961-BFB0-44C5-8F0C-18DBD7D1D933}" destId="{13BE7474-4B4D-4113-89AE-DB393B7C5F8A}" srcOrd="10" destOrd="0" presId="urn:microsoft.com/office/officeart/2005/8/layout/vProcess5"/>
    <dgm:cxn modelId="{F2694CC2-D7B8-4728-BBCA-0136A8693170}" type="presParOf" srcId="{55E15961-BFB0-44C5-8F0C-18DBD7D1D933}" destId="{E23C835F-CAB5-4447-8D2A-D2BB070E7608}" srcOrd="11" destOrd="0" presId="urn:microsoft.com/office/officeart/2005/8/layout/vProcess5"/>
    <dgm:cxn modelId="{81EB2803-A0F4-4FF8-9F99-322C1D2BD5F5}" type="presParOf" srcId="{55E15961-BFB0-44C5-8F0C-18DBD7D1D933}" destId="{A17B0467-2B86-42D2-905C-B6FFEDDC77C3}" srcOrd="12" destOrd="0" presId="urn:microsoft.com/office/officeart/2005/8/layout/vProcess5"/>
    <dgm:cxn modelId="{45FAD8A9-B1A2-4C05-BF25-2AFCDEE51E53}" type="presParOf" srcId="{55E15961-BFB0-44C5-8F0C-18DBD7D1D933}" destId="{1D5CB862-54B3-4F72-A10D-4E5ED9CC75EF}" srcOrd="13" destOrd="0" presId="urn:microsoft.com/office/officeart/2005/8/layout/vProcess5"/>
    <dgm:cxn modelId="{5B763FC9-24A2-414C-BA46-F261FA01F116}" type="presParOf" srcId="{55E15961-BFB0-44C5-8F0C-18DBD7D1D933}" destId="{613284AB-594B-4957-A890-ED1D7797A3BE}" srcOrd="14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A812B-02B6-4BF5-BECB-F955DF1A4EDD}">
      <dsp:nvSpPr>
        <dsp:cNvPr id="0" name=""/>
        <dsp:cNvSpPr/>
      </dsp:nvSpPr>
      <dsp:spPr>
        <a:xfrm>
          <a:off x="0" y="0"/>
          <a:ext cx="6336792" cy="91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Acute and </a:t>
          </a:r>
          <a:r>
            <a:rPr lang="en-IN" sz="2200" kern="1200" dirty="0" err="1" smtClean="0"/>
            <a:t>subacute</a:t>
          </a:r>
          <a:r>
            <a:rPr lang="en-IN" sz="2200" kern="1200" dirty="0" smtClean="0"/>
            <a:t> forms of </a:t>
          </a:r>
          <a:r>
            <a:rPr lang="en-IN" sz="2200" kern="1200" dirty="0" err="1" smtClean="0"/>
            <a:t>pericarditis</a:t>
          </a:r>
          <a:endParaRPr lang="en-IN" sz="2200" kern="1200" dirty="0" smtClean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(may or may not be symptomatic) </a:t>
          </a:r>
          <a:endParaRPr lang="en-IN" sz="2200" kern="1200" dirty="0"/>
        </a:p>
      </dsp:txBody>
      <dsp:txXfrm>
        <a:off x="26656" y="26656"/>
        <a:ext cx="5248225" cy="856801"/>
      </dsp:txXfrm>
    </dsp:sp>
    <dsp:sp modelId="{1FD6416A-126C-4F17-AFD0-CA996E675EBC}">
      <dsp:nvSpPr>
        <dsp:cNvPr id="0" name=""/>
        <dsp:cNvSpPr/>
      </dsp:nvSpPr>
      <dsp:spPr>
        <a:xfrm>
          <a:off x="257149" y="1036518"/>
          <a:ext cx="7090046" cy="91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Deposit Fibrin (can cause Pericardial effusion).</a:t>
          </a:r>
          <a:endParaRPr lang="en-IN" sz="2200" kern="1200" dirty="0"/>
        </a:p>
      </dsp:txBody>
      <dsp:txXfrm>
        <a:off x="283805" y="1063174"/>
        <a:ext cx="5845388" cy="856801"/>
      </dsp:txXfrm>
    </dsp:sp>
    <dsp:sp modelId="{19277D0E-0946-4CE1-9090-C7D442B7A859}">
      <dsp:nvSpPr>
        <dsp:cNvPr id="0" name=""/>
        <dsp:cNvSpPr/>
      </dsp:nvSpPr>
      <dsp:spPr>
        <a:xfrm>
          <a:off x="757219" y="2073036"/>
          <a:ext cx="6807805" cy="91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 smtClean="0"/>
            <a:t>Pericardial organization, chronic fibrotic scarring, and calcification.</a:t>
          </a:r>
          <a:endParaRPr lang="en-IN" sz="2400" kern="1200" dirty="0"/>
        </a:p>
      </dsp:txBody>
      <dsp:txXfrm>
        <a:off x="783875" y="2099692"/>
        <a:ext cx="5610573" cy="856801"/>
      </dsp:txXfrm>
    </dsp:sp>
    <dsp:sp modelId="{33B56CB8-289C-4735-B7F0-65CA99BEF8FA}">
      <dsp:nvSpPr>
        <dsp:cNvPr id="0" name=""/>
        <dsp:cNvSpPr/>
      </dsp:nvSpPr>
      <dsp:spPr>
        <a:xfrm>
          <a:off x="1419605" y="3109555"/>
          <a:ext cx="6336792" cy="91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Parieta</a:t>
          </a:r>
          <a:r>
            <a:rPr lang="en-US" sz="2200" kern="1200" dirty="0" smtClean="0"/>
            <a:t>l/Visceral Pericardium (</a:t>
          </a:r>
          <a:r>
            <a:rPr lang="en-IN" sz="2200" b="0" i="0" kern="1200" dirty="0" smtClean="0"/>
            <a:t>inflamed, thickened, and fused).</a:t>
          </a:r>
          <a:endParaRPr lang="en-IN" sz="2200" kern="1200" dirty="0"/>
        </a:p>
      </dsp:txBody>
      <dsp:txXfrm>
        <a:off x="1446261" y="3136211"/>
        <a:ext cx="5218704" cy="856801"/>
      </dsp:txXfrm>
    </dsp:sp>
    <dsp:sp modelId="{3B5F0040-BA4A-4703-AB0D-BF64C6E56DB7}">
      <dsp:nvSpPr>
        <dsp:cNvPr id="0" name=""/>
        <dsp:cNvSpPr/>
      </dsp:nvSpPr>
      <dsp:spPr>
        <a:xfrm>
          <a:off x="1892808" y="4146073"/>
          <a:ext cx="6336792" cy="91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Obliteration of Pericardial space.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b="0" i="0" kern="1200" dirty="0" smtClean="0"/>
            <a:t>Ventricle loose </a:t>
          </a:r>
          <a:r>
            <a:rPr lang="en-IN" sz="2200" b="0" i="0" kern="1200" dirty="0" err="1" smtClean="0"/>
            <a:t>distensibility</a:t>
          </a:r>
          <a:r>
            <a:rPr lang="en-IN" sz="2200" b="0" i="0" kern="1200" dirty="0" smtClean="0"/>
            <a:t>.</a:t>
          </a:r>
          <a:endParaRPr lang="en-IN" sz="2200" kern="1200" dirty="0"/>
        </a:p>
      </dsp:txBody>
      <dsp:txXfrm>
        <a:off x="1919464" y="4172729"/>
        <a:ext cx="5218704" cy="856801"/>
      </dsp:txXfrm>
    </dsp:sp>
    <dsp:sp modelId="{3D98FF6B-A783-4555-94B4-9E541A8253D0}">
      <dsp:nvSpPr>
        <dsp:cNvPr id="0" name=""/>
        <dsp:cNvSpPr/>
      </dsp:nvSpPr>
      <dsp:spPr>
        <a:xfrm>
          <a:off x="5745218" y="664888"/>
          <a:ext cx="591573" cy="5915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600" kern="1200"/>
        </a:p>
      </dsp:txBody>
      <dsp:txXfrm>
        <a:off x="5878322" y="664888"/>
        <a:ext cx="325365" cy="445159"/>
      </dsp:txXfrm>
    </dsp:sp>
    <dsp:sp modelId="{6CF4052B-9B40-47EE-9F53-EBF5B9C85003}">
      <dsp:nvSpPr>
        <dsp:cNvPr id="0" name=""/>
        <dsp:cNvSpPr/>
      </dsp:nvSpPr>
      <dsp:spPr>
        <a:xfrm>
          <a:off x="6218420" y="1701406"/>
          <a:ext cx="591573" cy="5915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600" kern="1200"/>
        </a:p>
      </dsp:txBody>
      <dsp:txXfrm>
        <a:off x="6351524" y="1701406"/>
        <a:ext cx="325365" cy="445159"/>
      </dsp:txXfrm>
    </dsp:sp>
    <dsp:sp modelId="{20F443D9-6C67-4AA7-ADF3-C11A19AA37C7}">
      <dsp:nvSpPr>
        <dsp:cNvPr id="0" name=""/>
        <dsp:cNvSpPr/>
      </dsp:nvSpPr>
      <dsp:spPr>
        <a:xfrm>
          <a:off x="6691622" y="2722756"/>
          <a:ext cx="591573" cy="5915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600" kern="1200"/>
        </a:p>
      </dsp:txBody>
      <dsp:txXfrm>
        <a:off x="6824726" y="2722756"/>
        <a:ext cx="325365" cy="445159"/>
      </dsp:txXfrm>
    </dsp:sp>
    <dsp:sp modelId="{96ADFBF4-9901-45C0-9B99-B73C8E7AE4B1}">
      <dsp:nvSpPr>
        <dsp:cNvPr id="0" name=""/>
        <dsp:cNvSpPr/>
      </dsp:nvSpPr>
      <dsp:spPr>
        <a:xfrm>
          <a:off x="7164824" y="3769387"/>
          <a:ext cx="591573" cy="5915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600" kern="1200"/>
        </a:p>
      </dsp:txBody>
      <dsp:txXfrm>
        <a:off x="7297928" y="3769387"/>
        <a:ext cx="325365" cy="445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01370-7F20-4E1E-A952-D833FD7F19BD}">
      <dsp:nvSpPr>
        <dsp:cNvPr id="0" name=""/>
        <dsp:cNvSpPr/>
      </dsp:nvSpPr>
      <dsp:spPr>
        <a:xfrm>
          <a:off x="-61656" y="-65374"/>
          <a:ext cx="6624735" cy="1353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Markedly elevated atrial pressures +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Small end systolic volumes </a:t>
          </a:r>
          <a:r>
            <a:rPr lang="en-IN" sz="2200" kern="1200" dirty="0" smtClean="0">
              <a:sym typeface="Wingdings" pitchFamily="2" charset="2"/>
            </a:rPr>
            <a:t> accentuated early  diastolic ventricular suction </a:t>
          </a:r>
          <a:endParaRPr lang="en-IN" sz="2200" kern="1200" dirty="0"/>
        </a:p>
      </dsp:txBody>
      <dsp:txXfrm>
        <a:off x="-22020" y="-25738"/>
        <a:ext cx="5250722" cy="1273992"/>
      </dsp:txXfrm>
    </dsp:sp>
    <dsp:sp modelId="{31C9B18A-A2E2-4279-B400-9907A5725423}">
      <dsp:nvSpPr>
        <dsp:cNvPr id="0" name=""/>
        <dsp:cNvSpPr/>
      </dsp:nvSpPr>
      <dsp:spPr>
        <a:xfrm>
          <a:off x="730349" y="1431126"/>
          <a:ext cx="6336792" cy="1088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Abnormal rapid filling of ventricles in </a:t>
          </a:r>
          <a:r>
            <a:rPr lang="en-IN" sz="2200" b="1" kern="1200" dirty="0" smtClean="0"/>
            <a:t>early diastole.</a:t>
          </a:r>
          <a:endParaRPr lang="en-IN" sz="2200" b="1" kern="1200" dirty="0"/>
        </a:p>
      </dsp:txBody>
      <dsp:txXfrm>
        <a:off x="762238" y="1463015"/>
        <a:ext cx="5092117" cy="1024982"/>
      </dsp:txXfrm>
    </dsp:sp>
    <dsp:sp modelId="{A02FDA8C-A135-4462-AEA8-358BA151A5BE}">
      <dsp:nvSpPr>
        <dsp:cNvPr id="0" name=""/>
        <dsp:cNvSpPr/>
      </dsp:nvSpPr>
      <dsp:spPr>
        <a:xfrm>
          <a:off x="1018389" y="2652899"/>
          <a:ext cx="6336792" cy="1088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err="1" smtClean="0"/>
            <a:t>Intracardiac</a:t>
          </a:r>
          <a:r>
            <a:rPr lang="en-IN" sz="2200" kern="1200" dirty="0" smtClean="0"/>
            <a:t> volumes reach limit set by stiff pericardium. </a:t>
          </a:r>
          <a:endParaRPr lang="en-IN" sz="2200" kern="1200" dirty="0"/>
        </a:p>
      </dsp:txBody>
      <dsp:txXfrm>
        <a:off x="1050278" y="2684788"/>
        <a:ext cx="5092117" cy="1024982"/>
      </dsp:txXfrm>
    </dsp:sp>
    <dsp:sp modelId="{A4B9D216-CD7C-458D-AD1E-8932AEE53BAE}">
      <dsp:nvSpPr>
        <dsp:cNvPr id="0" name=""/>
        <dsp:cNvSpPr/>
      </dsp:nvSpPr>
      <dsp:spPr>
        <a:xfrm>
          <a:off x="1491591" y="3816424"/>
          <a:ext cx="6336792" cy="1088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b="1" kern="1200" dirty="0" smtClean="0"/>
            <a:t>Early to mid diastole</a:t>
          </a:r>
          <a:r>
            <a:rPr lang="en-IN" sz="2200" kern="1200" dirty="0" smtClean="0"/>
            <a:t> – Ventricular filling abruptly </a:t>
          </a:r>
          <a:r>
            <a:rPr lang="en-IN" sz="2200" kern="1200" dirty="0" err="1" smtClean="0"/>
            <a:t>caeses</a:t>
          </a:r>
          <a:r>
            <a:rPr lang="en-IN" sz="2200" kern="1200" dirty="0" smtClean="0"/>
            <a:t>.</a:t>
          </a:r>
          <a:endParaRPr lang="en-IN" sz="2200" kern="1200" dirty="0"/>
        </a:p>
      </dsp:txBody>
      <dsp:txXfrm>
        <a:off x="1523480" y="3848313"/>
        <a:ext cx="5092117" cy="1024982"/>
      </dsp:txXfrm>
    </dsp:sp>
    <dsp:sp modelId="{4E9EBACD-54B8-4A13-A0BB-E4FD90A0A2B8}">
      <dsp:nvSpPr>
        <dsp:cNvPr id="0" name=""/>
        <dsp:cNvSpPr/>
      </dsp:nvSpPr>
      <dsp:spPr>
        <a:xfrm>
          <a:off x="1964793" y="5026036"/>
          <a:ext cx="6336792" cy="1088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As a result, almost all ventricular filling occurs </a:t>
          </a:r>
          <a:r>
            <a:rPr lang="en-IN" sz="2200" b="1" kern="1200" dirty="0" smtClean="0"/>
            <a:t>early in diastole.</a:t>
          </a:r>
          <a:endParaRPr lang="en-IN" sz="2200" b="1" kern="1200" dirty="0"/>
        </a:p>
      </dsp:txBody>
      <dsp:txXfrm>
        <a:off x="1996682" y="5057925"/>
        <a:ext cx="5092117" cy="1024982"/>
      </dsp:txXfrm>
    </dsp:sp>
    <dsp:sp modelId="{47680C32-3BA2-4A7A-A5B1-0102410B1B40}">
      <dsp:nvSpPr>
        <dsp:cNvPr id="0" name=""/>
        <dsp:cNvSpPr/>
      </dsp:nvSpPr>
      <dsp:spPr>
        <a:xfrm>
          <a:off x="5701083" y="1047819"/>
          <a:ext cx="707694" cy="7076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3200" kern="1200"/>
        </a:p>
      </dsp:txBody>
      <dsp:txXfrm>
        <a:off x="5860314" y="1047819"/>
        <a:ext cx="389232" cy="532540"/>
      </dsp:txXfrm>
    </dsp:sp>
    <dsp:sp modelId="{67514E4B-C2F3-4518-AF19-AA740422C85E}">
      <dsp:nvSpPr>
        <dsp:cNvPr id="0" name=""/>
        <dsp:cNvSpPr/>
      </dsp:nvSpPr>
      <dsp:spPr>
        <a:xfrm>
          <a:off x="6174285" y="2101504"/>
          <a:ext cx="707694" cy="7076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3200" kern="1200"/>
        </a:p>
      </dsp:txBody>
      <dsp:txXfrm>
        <a:off x="6333516" y="2101504"/>
        <a:ext cx="389232" cy="532540"/>
      </dsp:txXfrm>
    </dsp:sp>
    <dsp:sp modelId="{A58A60F1-BEF7-41AF-B44C-2AF879AA5D70}">
      <dsp:nvSpPr>
        <dsp:cNvPr id="0" name=""/>
        <dsp:cNvSpPr/>
      </dsp:nvSpPr>
      <dsp:spPr>
        <a:xfrm>
          <a:off x="6647487" y="3323335"/>
          <a:ext cx="707694" cy="7076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3200" kern="1200"/>
        </a:p>
      </dsp:txBody>
      <dsp:txXfrm>
        <a:off x="6806718" y="3323335"/>
        <a:ext cx="389232" cy="532540"/>
      </dsp:txXfrm>
    </dsp:sp>
    <dsp:sp modelId="{3C0834A7-0AA0-45E9-B724-D94B4B8DB989}">
      <dsp:nvSpPr>
        <dsp:cNvPr id="0" name=""/>
        <dsp:cNvSpPr/>
      </dsp:nvSpPr>
      <dsp:spPr>
        <a:xfrm>
          <a:off x="7120689" y="4575410"/>
          <a:ext cx="707694" cy="7076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3200" kern="1200"/>
        </a:p>
      </dsp:txBody>
      <dsp:txXfrm>
        <a:off x="7279920" y="4575410"/>
        <a:ext cx="389232" cy="532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01370-7F20-4E1E-A952-D833FD7F19BD}">
      <dsp:nvSpPr>
        <dsp:cNvPr id="0" name=""/>
        <dsp:cNvSpPr/>
      </dsp:nvSpPr>
      <dsp:spPr>
        <a:xfrm>
          <a:off x="0" y="0"/>
          <a:ext cx="6336792" cy="97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The clinical symptoms and classic hemodynamic findings of CP </a:t>
          </a:r>
          <a:endParaRPr lang="en-IN" sz="2200" kern="1200" dirty="0"/>
        </a:p>
      </dsp:txBody>
      <dsp:txXfrm>
        <a:off x="28556" y="28556"/>
        <a:ext cx="5170641" cy="917867"/>
      </dsp:txXfrm>
    </dsp:sp>
    <dsp:sp modelId="{31C9B18A-A2E2-4279-B400-9907A5725423}">
      <dsp:nvSpPr>
        <dsp:cNvPr id="0" name=""/>
        <dsp:cNvSpPr/>
      </dsp:nvSpPr>
      <dsp:spPr>
        <a:xfrm>
          <a:off x="473202" y="1110392"/>
          <a:ext cx="6336792" cy="97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Early rapid diastolic filling and pressure elevation. </a:t>
          </a:r>
          <a:endParaRPr lang="en-IN" sz="2200" kern="1200" dirty="0"/>
        </a:p>
      </dsp:txBody>
      <dsp:txXfrm>
        <a:off x="501758" y="1138948"/>
        <a:ext cx="5172741" cy="917867"/>
      </dsp:txXfrm>
    </dsp:sp>
    <dsp:sp modelId="{A02FDA8C-A135-4462-AEA8-358BA151A5BE}">
      <dsp:nvSpPr>
        <dsp:cNvPr id="0" name=""/>
        <dsp:cNvSpPr/>
      </dsp:nvSpPr>
      <dsp:spPr>
        <a:xfrm>
          <a:off x="946404" y="2220785"/>
          <a:ext cx="6336792" cy="97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Eventual equalization of the diastolic pressures in all of the cardiac chambers</a:t>
          </a:r>
          <a:endParaRPr lang="en-IN" sz="2200" kern="1200" dirty="0"/>
        </a:p>
      </dsp:txBody>
      <dsp:txXfrm>
        <a:off x="974960" y="2249341"/>
        <a:ext cx="5172741" cy="917867"/>
      </dsp:txXfrm>
    </dsp:sp>
    <dsp:sp modelId="{A4B9D216-CD7C-458D-AD1E-8932AEE53BAE}">
      <dsp:nvSpPr>
        <dsp:cNvPr id="0" name=""/>
        <dsp:cNvSpPr/>
      </dsp:nvSpPr>
      <dsp:spPr>
        <a:xfrm>
          <a:off x="1419605" y="3331178"/>
          <a:ext cx="6336792" cy="97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Restricted late diastolic filling</a:t>
          </a:r>
          <a:endParaRPr lang="en-IN" sz="2200" kern="1200" dirty="0"/>
        </a:p>
      </dsp:txBody>
      <dsp:txXfrm>
        <a:off x="1448161" y="3359734"/>
        <a:ext cx="5172741" cy="917867"/>
      </dsp:txXfrm>
    </dsp:sp>
    <dsp:sp modelId="{4E9EBACD-54B8-4A13-A0BB-E4FD90A0A2B8}">
      <dsp:nvSpPr>
        <dsp:cNvPr id="0" name=""/>
        <dsp:cNvSpPr/>
      </dsp:nvSpPr>
      <dsp:spPr>
        <a:xfrm>
          <a:off x="1892808" y="4441570"/>
          <a:ext cx="6336792" cy="97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 dirty="0" smtClean="0"/>
            <a:t>Venous engorgement and decreased cardiac output, all secondary to a confining pericardium.</a:t>
          </a:r>
          <a:endParaRPr lang="en-IN" sz="2200" kern="1200" dirty="0"/>
        </a:p>
      </dsp:txBody>
      <dsp:txXfrm>
        <a:off x="1921364" y="4470126"/>
        <a:ext cx="5172741" cy="917867"/>
      </dsp:txXfrm>
    </dsp:sp>
    <dsp:sp modelId="{47680C32-3BA2-4A7A-A5B1-0102410B1B40}">
      <dsp:nvSpPr>
        <dsp:cNvPr id="0" name=""/>
        <dsp:cNvSpPr/>
      </dsp:nvSpPr>
      <dsp:spPr>
        <a:xfrm>
          <a:off x="5703055" y="712276"/>
          <a:ext cx="633736" cy="63373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800" kern="1200"/>
        </a:p>
      </dsp:txBody>
      <dsp:txXfrm>
        <a:off x="5845646" y="712276"/>
        <a:ext cx="348554" cy="476886"/>
      </dsp:txXfrm>
    </dsp:sp>
    <dsp:sp modelId="{67514E4B-C2F3-4518-AF19-AA740422C85E}">
      <dsp:nvSpPr>
        <dsp:cNvPr id="0" name=""/>
        <dsp:cNvSpPr/>
      </dsp:nvSpPr>
      <dsp:spPr>
        <a:xfrm>
          <a:off x="6176257" y="1822669"/>
          <a:ext cx="633736" cy="63373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800" kern="1200"/>
        </a:p>
      </dsp:txBody>
      <dsp:txXfrm>
        <a:off x="6318848" y="1822669"/>
        <a:ext cx="348554" cy="476886"/>
      </dsp:txXfrm>
    </dsp:sp>
    <dsp:sp modelId="{A58A60F1-BEF7-41AF-B44C-2AF879AA5D70}">
      <dsp:nvSpPr>
        <dsp:cNvPr id="0" name=""/>
        <dsp:cNvSpPr/>
      </dsp:nvSpPr>
      <dsp:spPr>
        <a:xfrm>
          <a:off x="6649459" y="2916812"/>
          <a:ext cx="633736" cy="63373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800" kern="1200"/>
        </a:p>
      </dsp:txBody>
      <dsp:txXfrm>
        <a:off x="6792050" y="2916812"/>
        <a:ext cx="348554" cy="476886"/>
      </dsp:txXfrm>
    </dsp:sp>
    <dsp:sp modelId="{3C0834A7-0AA0-45E9-B724-D94B4B8DB989}">
      <dsp:nvSpPr>
        <dsp:cNvPr id="0" name=""/>
        <dsp:cNvSpPr/>
      </dsp:nvSpPr>
      <dsp:spPr>
        <a:xfrm>
          <a:off x="7122661" y="4038038"/>
          <a:ext cx="633736" cy="63373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800" kern="1200"/>
        </a:p>
      </dsp:txBody>
      <dsp:txXfrm>
        <a:off x="7265252" y="4038038"/>
        <a:ext cx="348554" cy="47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CBE5F-61BF-48A6-85ED-61E311EE33F4}" type="datetimeFigureOut">
              <a:rPr lang="en-IN" smtClean="0"/>
              <a:pPr/>
              <a:t>13-08-2020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E69C9-B697-4C31-9976-1968E6EC6B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047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E69C9-B697-4C31-9976-1968E6EC6B3D}" type="slidenum">
              <a:rPr lang="en-IN" smtClean="0"/>
              <a:pPr/>
              <a:t>61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6192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45A755-383F-440D-A856-F5FEF23E40E1}" type="datetimeFigureOut">
              <a:rPr lang="en-US" smtClean="0"/>
              <a:pPr/>
              <a:t>13/08/2020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C6E2DBD-93C0-4C59-AF78-6502926A7ACB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.mp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p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6.mp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7.mp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Constrictive </a:t>
            </a:r>
            <a:r>
              <a:rPr lang="en-US" sz="4800" dirty="0" err="1" smtClean="0"/>
              <a:t>Pericarditis</a:t>
            </a:r>
            <a:endParaRPr lang="en-IN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By – Dr. </a:t>
            </a:r>
            <a:r>
              <a:rPr lang="en-US" sz="2200" dirty="0" err="1" smtClean="0"/>
              <a:t>Ankur</a:t>
            </a:r>
            <a:r>
              <a:rPr lang="en-US" sz="2200" dirty="0" smtClean="0"/>
              <a:t> </a:t>
            </a:r>
            <a:r>
              <a:rPr lang="en-US" sz="2200" dirty="0" smtClean="0"/>
              <a:t>Gupta/Dr </a:t>
            </a:r>
            <a:r>
              <a:rPr lang="en-US" sz="2200" dirty="0" err="1" smtClean="0"/>
              <a:t>Jayesh</a:t>
            </a:r>
            <a:r>
              <a:rPr lang="en-US" sz="2200" dirty="0" smtClean="0"/>
              <a:t> </a:t>
            </a:r>
            <a:r>
              <a:rPr lang="en-US" sz="2200" dirty="0" err="1" smtClean="0"/>
              <a:t>Rawal</a:t>
            </a:r>
            <a:endParaRPr lang="en-US" sz="2200" dirty="0" smtClean="0"/>
          </a:p>
          <a:p>
            <a:r>
              <a:rPr lang="en-US" sz="2200" dirty="0" smtClean="0"/>
              <a:t>Department of Cardiology</a:t>
            </a:r>
            <a:endParaRPr lang="en-US" sz="2200" dirty="0" smtClean="0"/>
          </a:p>
          <a:p>
            <a:r>
              <a:rPr lang="en-US" sz="2200" dirty="0" smtClean="0"/>
              <a:t>Dhiraj Hospital</a:t>
            </a:r>
            <a:r>
              <a:rPr lang="en-US" sz="2200" dirty="0" smtClean="0"/>
              <a:t>.</a:t>
            </a:r>
          </a:p>
          <a:p>
            <a:r>
              <a:rPr lang="en-US" sz="2200" dirty="0" err="1" smtClean="0"/>
              <a:t>Sumandeeep</a:t>
            </a:r>
            <a:r>
              <a:rPr lang="en-US" sz="2200" dirty="0" smtClean="0"/>
              <a:t> </a:t>
            </a:r>
            <a:r>
              <a:rPr lang="en-US" sz="2200" dirty="0" err="1" smtClean="0"/>
              <a:t>Vidyapeeth</a:t>
            </a:r>
            <a:endParaRPr lang="en-IN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Most likely clinical diagnosis: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Constrictive pericarditis</a:t>
            </a:r>
          </a:p>
          <a:p>
            <a:endParaRPr lang="en-US" sz="1400" dirty="0"/>
          </a:p>
          <a:p>
            <a:r>
              <a:rPr lang="en-US" sz="2800" dirty="0"/>
              <a:t>Restrictive cardiomyopathy/</a:t>
            </a:r>
            <a:r>
              <a:rPr lang="en-US" sz="2800" dirty="0" err="1"/>
              <a:t>Endomyocardial</a:t>
            </a:r>
            <a:r>
              <a:rPr lang="en-US" sz="2800" dirty="0"/>
              <a:t> </a:t>
            </a:r>
            <a:r>
              <a:rPr lang="en-US" sz="2800" dirty="0" smtClean="0"/>
              <a:t>fibrosis</a:t>
            </a:r>
          </a:p>
          <a:p>
            <a:endParaRPr lang="en-US" sz="2800" dirty="0"/>
          </a:p>
          <a:p>
            <a:r>
              <a:rPr lang="en-US" sz="2800" dirty="0" smtClean="0"/>
              <a:t>???  DCM</a:t>
            </a:r>
            <a:endParaRPr lang="en-US" sz="2800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8360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/>
              <a:t>ECG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7220"/>
            <a:ext cx="8229600" cy="4385323"/>
          </a:xfrm>
        </p:spPr>
      </p:pic>
    </p:spTree>
    <p:extLst>
      <p:ext uri="{BB962C8B-B14F-4D97-AF65-F5344CB8AC3E}">
        <p14:creationId xmlns="" xmlns:p14="http://schemas.microsoft.com/office/powerpoint/2010/main" val="10136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00004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b="1" dirty="0" smtClean="0"/>
              <a:t>ECHOCARDIOGRAPHY</a:t>
            </a:r>
            <a:endParaRPr lang="en-IN" b="1" dirty="0"/>
          </a:p>
        </p:txBody>
      </p:sp>
    </p:spTree>
    <p:extLst>
      <p:ext uri="{BB962C8B-B14F-4D97-AF65-F5344CB8AC3E}">
        <p14:creationId xmlns="" xmlns:p14="http://schemas.microsoft.com/office/powerpoint/2010/main" val="250716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00006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</p:spTree>
    <p:extLst>
      <p:ext uri="{BB962C8B-B14F-4D97-AF65-F5344CB8AC3E}">
        <p14:creationId xmlns="" xmlns:p14="http://schemas.microsoft.com/office/powerpoint/2010/main" val="28930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02" y="1454263"/>
            <a:ext cx="7061398" cy="4685393"/>
          </a:xfrm>
        </p:spPr>
      </p:pic>
    </p:spTree>
    <p:extLst>
      <p:ext uri="{BB962C8B-B14F-4D97-AF65-F5344CB8AC3E}">
        <p14:creationId xmlns="" xmlns:p14="http://schemas.microsoft.com/office/powerpoint/2010/main" val="18288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123923" cy="4726880"/>
          </a:xfrm>
        </p:spPr>
      </p:pic>
    </p:spTree>
    <p:extLst>
      <p:ext uri="{BB962C8B-B14F-4D97-AF65-F5344CB8AC3E}">
        <p14:creationId xmlns="" xmlns:p14="http://schemas.microsoft.com/office/powerpoint/2010/main" val="18288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45" y="1078384"/>
            <a:ext cx="7340971" cy="4870896"/>
          </a:xfrm>
        </p:spPr>
      </p:pic>
    </p:spTree>
    <p:extLst>
      <p:ext uri="{BB962C8B-B14F-4D97-AF65-F5344CB8AC3E}">
        <p14:creationId xmlns="" xmlns:p14="http://schemas.microsoft.com/office/powerpoint/2010/main" val="18288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13" y="1124744"/>
            <a:ext cx="7558019" cy="5014912"/>
          </a:xfrm>
        </p:spPr>
      </p:pic>
    </p:spTree>
    <p:extLst>
      <p:ext uri="{BB962C8B-B14F-4D97-AF65-F5344CB8AC3E}">
        <p14:creationId xmlns="" xmlns:p14="http://schemas.microsoft.com/office/powerpoint/2010/main" val="18288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05" y="1124744"/>
            <a:ext cx="7558019" cy="5014912"/>
          </a:xfrm>
        </p:spPr>
      </p:pic>
    </p:spTree>
    <p:extLst>
      <p:ext uri="{BB962C8B-B14F-4D97-AF65-F5344CB8AC3E}">
        <p14:creationId xmlns="" xmlns:p14="http://schemas.microsoft.com/office/powerpoint/2010/main" val="18288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83" y="1124744"/>
            <a:ext cx="7335333" cy="4867155"/>
          </a:xfrm>
        </p:spPr>
      </p:pic>
    </p:spTree>
    <p:extLst>
      <p:ext uri="{BB962C8B-B14F-4D97-AF65-F5344CB8AC3E}">
        <p14:creationId xmlns="" xmlns:p14="http://schemas.microsoft.com/office/powerpoint/2010/main" val="216145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Clinical Presentation	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200" dirty="0" smtClean="0"/>
              <a:t>A 22-year-old male presented with chief complaints of: </a:t>
            </a:r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Easy fatigability 					x 8 months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Abdominal discomfort				x 8 months</a:t>
            </a:r>
            <a:endParaRPr lang="en-IN" sz="2200" dirty="0"/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B/L </a:t>
            </a:r>
            <a:r>
              <a:rPr lang="en-IN" sz="2200" dirty="0"/>
              <a:t>lower extremity </a:t>
            </a:r>
            <a:r>
              <a:rPr lang="en-IN" sz="2200" dirty="0" smtClean="0"/>
              <a:t>edema 			x 6 months</a:t>
            </a:r>
            <a:endParaRPr lang="en-IN" sz="2200" dirty="0"/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Breathlessness on exertion (NYHA Class II)	x 6 months</a:t>
            </a:r>
          </a:p>
          <a:p>
            <a:pPr lvl="1"/>
            <a:endParaRPr lang="en-IN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CXR</a:t>
            </a:r>
            <a:endParaRPr lang="en-IN" b="1" dirty="0"/>
          </a:p>
        </p:txBody>
      </p:sp>
      <p:pic>
        <p:nvPicPr>
          <p:cNvPr id="4" name="Content Placeholder 3" descr="BHARATBHAI_K_PARMAR___22Y_M_8956_CHEST-PA-11_8_2014-9_54_47 AM-84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1071546"/>
            <a:ext cx="5195115" cy="5195115"/>
          </a:xfrm>
        </p:spPr>
      </p:pic>
    </p:spTree>
    <p:extLst>
      <p:ext uri="{BB962C8B-B14F-4D97-AF65-F5344CB8AC3E}">
        <p14:creationId xmlns="" xmlns:p14="http://schemas.microsoft.com/office/powerpoint/2010/main" val="21534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HARATBHAI_K_PARMAR_22y_M_I_8231_CHEST-Lat-11_8_2014-9_54_47 AM-56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3" y="843735"/>
            <a:ext cx="5480866" cy="5480866"/>
          </a:xfrm>
        </p:spPr>
      </p:pic>
    </p:spTree>
    <p:extLst>
      <p:ext uri="{BB962C8B-B14F-4D97-AF65-F5344CB8AC3E}">
        <p14:creationId xmlns="" xmlns:p14="http://schemas.microsoft.com/office/powerpoint/2010/main" val="277916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Hemodynamics</a:t>
            </a:r>
            <a:endParaRPr lang="en-IN" dirty="0"/>
          </a:p>
        </p:txBody>
      </p:sp>
      <p:pic>
        <p:nvPicPr>
          <p:cNvPr id="8" name="VID_20140927_104736_mpeg1video.m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5" y="1928802"/>
            <a:ext cx="7804150" cy="4389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_20140927_105730_mpeg1video.m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  <p:extLst>
      <p:ext uri="{BB962C8B-B14F-4D97-AF65-F5344CB8AC3E}">
        <p14:creationId xmlns="" xmlns:p14="http://schemas.microsoft.com/office/powerpoint/2010/main" val="125262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69" y="1142984"/>
            <a:ext cx="6814723" cy="51110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_20140927_110018_mpeg1video.m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8" y="2204864"/>
            <a:ext cx="29969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dirty="0"/>
              <a:t>Simultaneous </a:t>
            </a:r>
            <a:r>
              <a:rPr lang="en-IN" sz="2200" dirty="0" smtClean="0"/>
              <a:t>RV </a:t>
            </a:r>
            <a:r>
              <a:rPr lang="en-IN" sz="2200" dirty="0"/>
              <a:t>and </a:t>
            </a:r>
            <a:r>
              <a:rPr lang="en-IN" sz="2200" dirty="0" smtClean="0"/>
              <a:t>LV tracings</a:t>
            </a:r>
            <a:r>
              <a:rPr lang="en-IN" sz="2200" dirty="0"/>
              <a:t>. N</a:t>
            </a:r>
            <a:r>
              <a:rPr lang="en-IN" sz="2200" dirty="0" smtClean="0"/>
              <a:t>ear </a:t>
            </a:r>
            <a:r>
              <a:rPr lang="en-IN" sz="2200" dirty="0"/>
              <a:t>equalization of diastolic pressures, </a:t>
            </a:r>
            <a:r>
              <a:rPr lang="en-IN" sz="2200" dirty="0" smtClean="0"/>
              <a:t>the rapid </a:t>
            </a:r>
            <a:r>
              <a:rPr lang="en-IN" sz="2200" dirty="0"/>
              <a:t>filling </a:t>
            </a:r>
            <a:r>
              <a:rPr lang="en-IN" sz="2200" dirty="0" smtClean="0"/>
              <a:t>wave (√).</a:t>
            </a:r>
            <a:endParaRPr lang="en-IN" sz="22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5103448" cy="52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062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_20140927_110656_mpeg1video.m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_20140927_110759_mpeg1video.m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052736"/>
            <a:ext cx="519112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0414" y="5480357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dirty="0"/>
              <a:t>Simultaneous right ventricular and left </a:t>
            </a:r>
            <a:r>
              <a:rPr lang="en-IN" sz="2200" dirty="0" smtClean="0"/>
              <a:t>ventricular tracings</a:t>
            </a:r>
            <a:r>
              <a:rPr lang="en-IN" sz="2200" dirty="0"/>
              <a:t>. </a:t>
            </a:r>
            <a:r>
              <a:rPr lang="en-IN" sz="2200" dirty="0" smtClean="0"/>
              <a:t> Close </a:t>
            </a:r>
            <a:r>
              <a:rPr lang="en-IN" sz="2200" dirty="0"/>
              <a:t>approximation of diastolic pressures.</a:t>
            </a:r>
          </a:p>
        </p:txBody>
      </p:sp>
    </p:spTree>
    <p:extLst>
      <p:ext uri="{BB962C8B-B14F-4D97-AF65-F5344CB8AC3E}">
        <p14:creationId xmlns="" xmlns:p14="http://schemas.microsoft.com/office/powerpoint/2010/main" val="732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H/o Decreased appetite and weight loss for past 6-8 months. </a:t>
            </a:r>
          </a:p>
          <a:p>
            <a:endParaRPr lang="en-US" sz="2200" dirty="0" smtClean="0"/>
          </a:p>
          <a:p>
            <a:r>
              <a:rPr lang="en-US" sz="2200" dirty="0" smtClean="0"/>
              <a:t>No history of:</a:t>
            </a:r>
          </a:p>
          <a:p>
            <a:pPr lvl="1"/>
            <a:r>
              <a:rPr lang="en-US" sz="2200" dirty="0" smtClean="0"/>
              <a:t>Fever</a:t>
            </a:r>
          </a:p>
          <a:p>
            <a:pPr lvl="1"/>
            <a:r>
              <a:rPr lang="en-US" sz="2200" dirty="0" smtClean="0"/>
              <a:t>Vomiting/diarrhea</a:t>
            </a:r>
          </a:p>
          <a:p>
            <a:pPr lvl="1"/>
            <a:r>
              <a:rPr lang="en-US" sz="2200" dirty="0" smtClean="0"/>
              <a:t>Cough with expectoration</a:t>
            </a:r>
          </a:p>
          <a:p>
            <a:pPr lvl="1"/>
            <a:r>
              <a:rPr lang="en-US" sz="2200" dirty="0" err="1" smtClean="0"/>
              <a:t>Orthopneoa</a:t>
            </a:r>
            <a:r>
              <a:rPr lang="en-US" sz="2200" dirty="0" smtClean="0"/>
              <a:t> </a:t>
            </a:r>
          </a:p>
          <a:p>
            <a:pPr lvl="1"/>
            <a:r>
              <a:rPr lang="en-US" sz="2200" dirty="0" smtClean="0"/>
              <a:t>PND</a:t>
            </a:r>
          </a:p>
          <a:p>
            <a:pPr lvl="1"/>
            <a:r>
              <a:rPr lang="en-US" sz="2200" dirty="0" smtClean="0"/>
              <a:t>Decreased urine output</a:t>
            </a:r>
          </a:p>
          <a:p>
            <a:pPr lvl="1"/>
            <a:r>
              <a:rPr lang="en-US" sz="2200" dirty="0" smtClean="0"/>
              <a:t>Yellowish discoloration of sclera</a:t>
            </a:r>
          </a:p>
          <a:p>
            <a:endParaRPr lang="en-US" sz="2200" dirty="0"/>
          </a:p>
          <a:p>
            <a:r>
              <a:rPr lang="en-US" sz="2200" dirty="0" smtClean="0"/>
              <a:t>No past h/o: HTN/DM/IHD/TB/B.A.</a:t>
            </a:r>
          </a:p>
          <a:p>
            <a:pPr lvl="1"/>
            <a:r>
              <a:rPr lang="en-US" sz="2200" dirty="0" smtClean="0"/>
              <a:t>(Diagnosed as a case of DCM 3 months back).</a:t>
            </a:r>
          </a:p>
          <a:p>
            <a:endParaRPr lang="en-US" sz="2200" dirty="0" smtClean="0"/>
          </a:p>
          <a:p>
            <a:r>
              <a:rPr lang="en-US" sz="2200" dirty="0" smtClean="0"/>
              <a:t>Family history: Nothing significant.</a:t>
            </a:r>
          </a:p>
          <a:p>
            <a:endParaRPr lang="en-US" sz="2200" dirty="0" smtClean="0"/>
          </a:p>
          <a:p>
            <a:r>
              <a:rPr lang="en-US" sz="2200" dirty="0" smtClean="0"/>
              <a:t>Personal history: No h/o smoking, alcoholism or tobacco chewing. </a:t>
            </a:r>
          </a:p>
          <a:p>
            <a:pPr lvl="1"/>
            <a:endParaRPr lang="en-US" sz="2200" dirty="0" smtClean="0"/>
          </a:p>
          <a:p>
            <a:pPr lvl="1"/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1082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28662" y="547441"/>
          <a:ext cx="7286677" cy="5881955"/>
        </p:xfrm>
        <a:graphic>
          <a:graphicData uri="http://schemas.openxmlformats.org/drawingml/2006/table">
            <a:tbl>
              <a:tblPr/>
              <a:tblGrid>
                <a:gridCol w="1974894"/>
                <a:gridCol w="2111093"/>
                <a:gridCol w="3200690"/>
              </a:tblGrid>
              <a:tr h="786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1" dirty="0">
                          <a:latin typeface="Calibri"/>
                          <a:ea typeface="Calibri"/>
                          <a:cs typeface="Mangal"/>
                        </a:rPr>
                        <a:t>Site</a:t>
                      </a:r>
                      <a:endParaRPr lang="en-IN" sz="22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1" dirty="0">
                          <a:latin typeface="Calibri"/>
                          <a:ea typeface="Calibri"/>
                          <a:cs typeface="Mangal"/>
                        </a:rPr>
                        <a:t>Basal Pressure (mm Hg)</a:t>
                      </a:r>
                      <a:endParaRPr lang="en-IN" sz="22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1" dirty="0">
                          <a:latin typeface="Calibri"/>
                          <a:ea typeface="Calibri"/>
                          <a:cs typeface="Mangal"/>
                        </a:rPr>
                        <a:t>Remarks</a:t>
                      </a:r>
                      <a:endParaRPr lang="en-IN" sz="22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Calibri"/>
                          <a:ea typeface="Calibri"/>
                          <a:cs typeface="Mangal"/>
                        </a:rPr>
                        <a:t>Femoral artery</a:t>
                      </a:r>
                      <a:endParaRPr lang="en-IN" sz="2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S114 D79 M93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2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Calibri"/>
                          <a:ea typeface="Calibri"/>
                          <a:cs typeface="Mangal"/>
                        </a:rPr>
                        <a:t>RA</a:t>
                      </a:r>
                      <a:endParaRPr lang="en-IN" sz="2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S25 D19 M22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Calibri"/>
                          <a:ea typeface="Calibri"/>
                          <a:cs typeface="Mangal"/>
                        </a:rPr>
                        <a:t>Prominent x and </a:t>
                      </a:r>
                      <a:r>
                        <a:rPr lang="en-US" sz="2200" b="1" dirty="0" smtClean="0">
                          <a:latin typeface="Calibri"/>
                          <a:ea typeface="Calibri"/>
                          <a:cs typeface="Mangal"/>
                        </a:rPr>
                        <a:t>y</a:t>
                      </a:r>
                      <a:r>
                        <a:rPr lang="en-US" sz="2200" b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200" b="1" dirty="0" smtClean="0">
                          <a:latin typeface="Calibri"/>
                          <a:ea typeface="Calibri"/>
                          <a:cs typeface="Mangal"/>
                        </a:rPr>
                        <a:t>descents (M </a:t>
                      </a:r>
                      <a:r>
                        <a:rPr lang="en-US" sz="2200" b="1" dirty="0">
                          <a:latin typeface="Calibri"/>
                          <a:ea typeface="Calibri"/>
                          <a:cs typeface="Mangal"/>
                        </a:rPr>
                        <a:t>or W sign)</a:t>
                      </a:r>
                      <a:endParaRPr lang="en-IN" sz="2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Calibri"/>
                          <a:ea typeface="Calibri"/>
                          <a:cs typeface="Mangal"/>
                        </a:rPr>
                        <a:t>RV</a:t>
                      </a:r>
                      <a:endParaRPr lang="en-IN" sz="2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Peak systolic 30    RVedp 22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Calibri"/>
                          <a:ea typeface="Calibri"/>
                          <a:cs typeface="Mangal"/>
                        </a:rPr>
                        <a:t>Dip and plateau contour seen</a:t>
                      </a:r>
                      <a:endParaRPr lang="en-IN" sz="2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Calibri"/>
                          <a:ea typeface="Calibri"/>
                          <a:cs typeface="Mangal"/>
                        </a:rPr>
                        <a:t>LV</a:t>
                      </a:r>
                      <a:endParaRPr lang="en-IN" sz="2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Peak systolic 94     LVedp 26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Calibri"/>
                          <a:ea typeface="Calibri"/>
                          <a:cs typeface="Mangal"/>
                        </a:rPr>
                        <a:t>Dip and plateau contour seen</a:t>
                      </a:r>
                      <a:endParaRPr lang="en-IN" sz="2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87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Interventricular interdependence seen due to LV and RV systolic pressure discordance with respiration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81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PASP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S31 D21 M23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RVEDP/RVSP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22/30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LVEDP - RVEDP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latin typeface="Calibri"/>
                          <a:ea typeface="Calibri"/>
                          <a:cs typeface="Mangal"/>
                        </a:rPr>
                        <a:t>26 - 22 = 4</a:t>
                      </a:r>
                      <a:endParaRPr lang="en-IN" sz="2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latin typeface="Calibri"/>
                          <a:ea typeface="Calibri"/>
                          <a:cs typeface="Mangal"/>
                        </a:rPr>
                        <a:t>(&lt;5 mm Hg)</a:t>
                      </a:r>
                      <a:endParaRPr lang="en-IN" sz="2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IMAGING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8229600" cy="36628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229600" cy="27472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4580"/>
            <a:ext cx="8229600" cy="2814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835532"/>
            <a:ext cx="51148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			CT Chest Report</a:t>
            </a:r>
            <a:endParaRPr lang="en-IN" sz="22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8712000" cy="16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741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CT/MRI : Thickened pericardium (&gt;4mm) in a patient with a hemodynamic profile consistent with CP physiology is considered diagnostic.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Final Diagnosis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88352"/>
            <a:ext cx="8229600" cy="2228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 smtClean="0">
                <a:solidFill>
                  <a:srgbClr val="0070C0"/>
                </a:solidFill>
              </a:rPr>
              <a:t>    CONSTRICTIVE PERICARDITIS</a:t>
            </a:r>
            <a:endParaRPr lang="en-IN" sz="3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2544312"/>
          </a:xfrm>
        </p:spPr>
        <p:txBody>
          <a:bodyPr/>
          <a:lstStyle/>
          <a:p>
            <a:pPr algn="ctr"/>
            <a:r>
              <a:rPr lang="en-US" dirty="0" smtClean="0"/>
              <a:t>Discussion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3004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b="1" dirty="0" smtClean="0"/>
              <a:t>Introduction	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 lnSpcReduction="10000"/>
          </a:bodyPr>
          <a:lstStyle/>
          <a:p>
            <a:r>
              <a:rPr lang="en-IN" sz="2200" dirty="0" smtClean="0"/>
              <a:t>End stage inflammatory process involving pericardium.</a:t>
            </a:r>
          </a:p>
          <a:p>
            <a:endParaRPr lang="en-IN" sz="2200" dirty="0" smtClean="0"/>
          </a:p>
          <a:p>
            <a:r>
              <a:rPr lang="en-IN" sz="2200" dirty="0" smtClean="0"/>
              <a:t>Restricted diastolic </a:t>
            </a:r>
            <a:r>
              <a:rPr lang="en-IN" sz="2200" dirty="0"/>
              <a:t>filling </a:t>
            </a:r>
            <a:r>
              <a:rPr lang="en-IN" sz="2200" dirty="0" smtClean="0"/>
              <a:t>of the heart by </a:t>
            </a:r>
            <a:r>
              <a:rPr lang="en-IN" sz="2200" dirty="0"/>
              <a:t>fibrotic </a:t>
            </a:r>
            <a:r>
              <a:rPr lang="en-IN" sz="2200" dirty="0" smtClean="0"/>
              <a:t>pericardium. </a:t>
            </a:r>
          </a:p>
          <a:p>
            <a:endParaRPr lang="en-US" sz="2200" dirty="0"/>
          </a:p>
          <a:p>
            <a:r>
              <a:rPr lang="en-IN" sz="2200" dirty="0"/>
              <a:t>Thickened and adherent pericardium.</a:t>
            </a:r>
          </a:p>
          <a:p>
            <a:endParaRPr lang="en-IN" sz="2200" dirty="0" smtClean="0"/>
          </a:p>
          <a:p>
            <a:r>
              <a:rPr lang="en-IN" sz="2200" dirty="0" smtClean="0"/>
              <a:t>The visceral and parietal pericardium usually become adherent.</a:t>
            </a:r>
          </a:p>
          <a:p>
            <a:endParaRPr lang="en-IN" sz="2200" dirty="0" smtClean="0"/>
          </a:p>
          <a:p>
            <a:r>
              <a:rPr lang="en-IN" sz="2200" dirty="0" smtClean="0"/>
              <a:t>Obliteration </a:t>
            </a:r>
            <a:r>
              <a:rPr lang="en-IN" sz="2200" dirty="0"/>
              <a:t>of the </a:t>
            </a:r>
            <a:r>
              <a:rPr lang="en-IN" sz="2200" dirty="0" smtClean="0"/>
              <a:t>pericardial space</a:t>
            </a:r>
          </a:p>
          <a:p>
            <a:pPr lvl="1"/>
            <a:r>
              <a:rPr lang="en-IN" sz="2200" dirty="0" smtClean="0"/>
              <a:t>In </a:t>
            </a:r>
            <a:r>
              <a:rPr lang="en-IN" sz="2200" dirty="0"/>
              <a:t>some cases the constricting </a:t>
            </a:r>
            <a:r>
              <a:rPr lang="en-IN" sz="2200" dirty="0" smtClean="0"/>
              <a:t>process is </a:t>
            </a:r>
            <a:r>
              <a:rPr lang="en-IN" sz="2200" dirty="0"/>
              <a:t>formed by the visceral pericardium (</a:t>
            </a:r>
            <a:r>
              <a:rPr lang="en-IN" sz="2200" dirty="0" err="1" smtClean="0"/>
              <a:t>epicardium</a:t>
            </a:r>
            <a:r>
              <a:rPr lang="en-IN" sz="2200" dirty="0" smtClean="0"/>
              <a:t>) alone.</a:t>
            </a:r>
          </a:p>
          <a:p>
            <a:endParaRPr lang="en-IN" sz="2200" dirty="0" smtClean="0"/>
          </a:p>
          <a:p>
            <a:r>
              <a:rPr lang="en-IN" sz="2200" dirty="0" smtClean="0"/>
              <a:t>Calcium deposition may occur </a:t>
            </a:r>
            <a:r>
              <a:rPr lang="en-IN" sz="2200" dirty="0"/>
              <a:t>with further thickening and stiffening of </a:t>
            </a:r>
            <a:r>
              <a:rPr lang="en-IN" sz="2200" dirty="0" smtClean="0"/>
              <a:t>the pericardium.</a:t>
            </a:r>
          </a:p>
          <a:p>
            <a:endParaRPr lang="en-IN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IN" b="1" dirty="0" smtClean="0"/>
              <a:t>Pathophysiology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83690735"/>
              </p:ext>
            </p:extLst>
          </p:nvPr>
        </p:nvGraphicFramePr>
        <p:xfrm>
          <a:off x="457200" y="1268413"/>
          <a:ext cx="82296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5A812B-02B6-4BF5-BECB-F955DF1A4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graphicEl>
                                              <a:dgm id="{225A812B-02B6-4BF5-BECB-F955DF1A4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98FF6B-A783-4555-94B4-9E541A8253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>
                                            <p:graphicEl>
                                              <a:dgm id="{3D98FF6B-A783-4555-94B4-9E541A8253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D6416A-126C-4F17-AFD0-CA996E675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dgm id="{1FD6416A-126C-4F17-AFD0-CA996E675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F4052B-9B40-47EE-9F53-EBF5B9C85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>
                                            <p:graphicEl>
                                              <a:dgm id="{6CF4052B-9B40-47EE-9F53-EBF5B9C850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277D0E-0946-4CE1-9090-C7D442B7A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>
                                            <p:graphicEl>
                                              <a:dgm id="{19277D0E-0946-4CE1-9090-C7D442B7A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F443D9-6C67-4AA7-ADF3-C11A19AA3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">
                                            <p:graphicEl>
                                              <a:dgm id="{20F443D9-6C67-4AA7-ADF3-C11A19AA37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B56CB8-289C-4735-B7F0-65CA99BEF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">
                                            <p:graphicEl>
                                              <a:dgm id="{33B56CB8-289C-4735-B7F0-65CA99BEF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ADFBF4-9901-45C0-9B99-B73C8E7AE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4">
                                            <p:graphicEl>
                                              <a:dgm id="{96ADFBF4-9901-45C0-9B99-B73C8E7AE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5F0040-BA4A-4703-AB0D-BF64C6E56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">
                                            <p:graphicEl>
                                              <a:dgm id="{3B5F0040-BA4A-4703-AB0D-BF64C6E56D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Case Summary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A young male with complaints of:</a:t>
            </a:r>
          </a:p>
          <a:p>
            <a:pPr lvl="1"/>
            <a:r>
              <a:rPr lang="en-US" sz="2200" dirty="0" smtClean="0"/>
              <a:t>Rt. </a:t>
            </a:r>
            <a:r>
              <a:rPr lang="en-US" sz="2200" dirty="0" err="1" smtClean="0"/>
              <a:t>hypochondrium</a:t>
            </a:r>
            <a:r>
              <a:rPr lang="en-US" sz="2200" dirty="0" smtClean="0"/>
              <a:t> discomfort</a:t>
            </a:r>
          </a:p>
          <a:p>
            <a:pPr lvl="1"/>
            <a:r>
              <a:rPr lang="en-US" sz="2200" dirty="0" smtClean="0"/>
              <a:t>Easy fatigability </a:t>
            </a:r>
          </a:p>
          <a:p>
            <a:pPr lvl="1"/>
            <a:r>
              <a:rPr lang="en-US" sz="2200" dirty="0" smtClean="0"/>
              <a:t>Pedal edema</a:t>
            </a:r>
          </a:p>
          <a:p>
            <a:pPr lvl="1"/>
            <a:r>
              <a:rPr lang="en-US" sz="2200" dirty="0" err="1" smtClean="0"/>
              <a:t>Exertional</a:t>
            </a:r>
            <a:r>
              <a:rPr lang="en-US" sz="2200" dirty="0"/>
              <a:t> </a:t>
            </a:r>
            <a:r>
              <a:rPr lang="en-US" sz="2200" dirty="0" err="1" smtClean="0"/>
              <a:t>dyspnoea</a:t>
            </a:r>
            <a:endParaRPr lang="en-US" sz="2200" dirty="0" smtClean="0"/>
          </a:p>
          <a:p>
            <a:pPr lvl="1"/>
            <a:r>
              <a:rPr lang="en-US" sz="2200" dirty="0" smtClean="0"/>
              <a:t>Diagnosed as ?DCM</a:t>
            </a:r>
          </a:p>
          <a:p>
            <a:pPr lvl="1"/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19752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200" dirty="0" smtClean="0"/>
              <a:t>Limitation of venous </a:t>
            </a:r>
            <a:r>
              <a:rPr lang="en-IN" sz="2200" dirty="0"/>
              <a:t>return to the </a:t>
            </a:r>
            <a:r>
              <a:rPr lang="en-IN" sz="2200" dirty="0" smtClean="0"/>
              <a:t>heart.</a:t>
            </a:r>
          </a:p>
          <a:p>
            <a:endParaRPr lang="en-IN" sz="2200" dirty="0" smtClean="0"/>
          </a:p>
          <a:p>
            <a:r>
              <a:rPr lang="en-IN" sz="2200" dirty="0" smtClean="0"/>
              <a:t>Reduced ventricular filling.</a:t>
            </a:r>
          </a:p>
          <a:p>
            <a:endParaRPr lang="en-IN" sz="2200" dirty="0" smtClean="0"/>
          </a:p>
          <a:p>
            <a:r>
              <a:rPr lang="en-IN" sz="2200" dirty="0" smtClean="0"/>
              <a:t>Inability </a:t>
            </a:r>
            <a:r>
              <a:rPr lang="en-IN" sz="2200" dirty="0"/>
              <a:t>to maintain adequate preload. </a:t>
            </a:r>
            <a:endParaRPr lang="en-IN" sz="2200" dirty="0" smtClean="0"/>
          </a:p>
          <a:p>
            <a:endParaRPr lang="en-IN" sz="2200" dirty="0" smtClean="0"/>
          </a:p>
          <a:p>
            <a:r>
              <a:rPr lang="en-IN" sz="2200" dirty="0" smtClean="0"/>
              <a:t>Filling </a:t>
            </a:r>
            <a:r>
              <a:rPr lang="en-IN" sz="2200" dirty="0"/>
              <a:t>pressures of the heart tend to become equal in both the ventricles and the atria</a:t>
            </a:r>
            <a:r>
              <a:rPr lang="en-IN" sz="2200" dirty="0" smtClean="0"/>
              <a:t>.</a:t>
            </a:r>
          </a:p>
          <a:p>
            <a:endParaRPr lang="en-IN" sz="2200" dirty="0"/>
          </a:p>
          <a:p>
            <a:endParaRPr lang="en-IN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9783"/>
            <a:ext cx="8229600" cy="366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4221088"/>
            <a:ext cx="81369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dirty="0" smtClean="0"/>
              <a:t>Effects </a:t>
            </a:r>
            <a:r>
              <a:rPr lang="en-IN" sz="2200" dirty="0"/>
              <a:t>of inspiration on the </a:t>
            </a:r>
            <a:r>
              <a:rPr lang="en-IN" sz="2200" dirty="0" smtClean="0"/>
              <a:t>RA and RV </a:t>
            </a:r>
            <a:r>
              <a:rPr lang="en-IN" sz="2200" dirty="0"/>
              <a:t>in the normal </a:t>
            </a:r>
            <a:r>
              <a:rPr lang="en-IN" sz="2200" dirty="0" smtClean="0"/>
              <a:t>heart causing </a:t>
            </a:r>
            <a:r>
              <a:rPr lang="en-IN" sz="2200" dirty="0"/>
              <a:t>bowing of the </a:t>
            </a:r>
            <a:r>
              <a:rPr lang="en-IN" sz="2200" dirty="0" smtClean="0"/>
              <a:t>IVS </a:t>
            </a:r>
            <a:r>
              <a:rPr lang="en-IN" sz="2200" dirty="0"/>
              <a:t>and a resultant decrease in </a:t>
            </a:r>
            <a:r>
              <a:rPr lang="en-IN" sz="2200" dirty="0" smtClean="0"/>
              <a:t>LV preload and </a:t>
            </a:r>
            <a:r>
              <a:rPr lang="en-IN" sz="2200" dirty="0"/>
              <a:t>therefore a decreased pulse. </a:t>
            </a:r>
            <a:endParaRPr lang="en-IN" sz="2200" dirty="0" smtClean="0"/>
          </a:p>
          <a:p>
            <a:r>
              <a:rPr lang="en-IN" sz="2200" dirty="0" smtClean="0"/>
              <a:t>In CP, </a:t>
            </a:r>
            <a:r>
              <a:rPr lang="en-IN" sz="2200" dirty="0"/>
              <a:t>however, a thickened and rigid pericardium </a:t>
            </a:r>
            <a:r>
              <a:rPr lang="en-IN" sz="2200" dirty="0" smtClean="0"/>
              <a:t>prevents transmission of </a:t>
            </a:r>
            <a:r>
              <a:rPr lang="en-IN" sz="2200" dirty="0" err="1" smtClean="0"/>
              <a:t>intrathoracic</a:t>
            </a:r>
            <a:r>
              <a:rPr lang="en-IN" sz="2200" dirty="0" smtClean="0"/>
              <a:t> </a:t>
            </a:r>
            <a:r>
              <a:rPr lang="en-IN" sz="2200" dirty="0"/>
              <a:t>pressure variations to the </a:t>
            </a:r>
            <a:r>
              <a:rPr lang="en-IN" sz="2200" dirty="0" smtClean="0"/>
              <a:t>RA and RV </a:t>
            </a:r>
            <a:r>
              <a:rPr lang="en-IN" sz="2200" dirty="0"/>
              <a:t>resulting in little effect of respiration on the </a:t>
            </a:r>
            <a:r>
              <a:rPr lang="en-IN" sz="2200" dirty="0" err="1" smtClean="0"/>
              <a:t>intracardiac</a:t>
            </a:r>
            <a:r>
              <a:rPr lang="en-IN" sz="2200" dirty="0" smtClean="0"/>
              <a:t> pressures </a:t>
            </a:r>
            <a:r>
              <a:rPr lang="en-IN" sz="2200" dirty="0"/>
              <a:t>and hence little pulse pressure variation with respiration.</a:t>
            </a:r>
          </a:p>
        </p:txBody>
      </p:sp>
    </p:spTree>
    <p:extLst>
      <p:ext uri="{BB962C8B-B14F-4D97-AF65-F5344CB8AC3E}">
        <p14:creationId xmlns="" xmlns:p14="http://schemas.microsoft.com/office/powerpoint/2010/main" val="205279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rmAutofit/>
          </a:bodyPr>
          <a:lstStyle/>
          <a:p>
            <a:r>
              <a:rPr lang="en-IN" sz="2200" dirty="0" smtClean="0"/>
              <a:t>Myocardium </a:t>
            </a:r>
            <a:r>
              <a:rPr lang="en-IN" sz="2200" dirty="0"/>
              <a:t>is </a:t>
            </a:r>
            <a:r>
              <a:rPr lang="en-IN" sz="2200" dirty="0" smtClean="0"/>
              <a:t>unaffected </a:t>
            </a:r>
            <a:r>
              <a:rPr lang="en-IN" sz="2200" dirty="0" smtClean="0">
                <a:sym typeface="Wingdings" pitchFamily="2" charset="2"/>
              </a:rPr>
              <a:t></a:t>
            </a:r>
            <a:r>
              <a:rPr lang="en-IN" sz="2200" dirty="0" smtClean="0"/>
              <a:t> </a:t>
            </a:r>
            <a:r>
              <a:rPr lang="en-IN" sz="2200" dirty="0"/>
              <a:t>early ventricular filling during the first third of diastole is </a:t>
            </a:r>
            <a:r>
              <a:rPr lang="en-IN" sz="2200" dirty="0" smtClean="0"/>
              <a:t>unimpeded.</a:t>
            </a:r>
          </a:p>
          <a:p>
            <a:endParaRPr lang="en-IN" sz="2200" dirty="0" smtClean="0"/>
          </a:p>
          <a:p>
            <a:r>
              <a:rPr lang="en-IN" sz="2200" dirty="0" smtClean="0"/>
              <a:t>After </a:t>
            </a:r>
            <a:r>
              <a:rPr lang="en-IN" sz="2200" dirty="0"/>
              <a:t>early </a:t>
            </a:r>
            <a:r>
              <a:rPr lang="en-IN" sz="2200" dirty="0" smtClean="0"/>
              <a:t>diastole </a:t>
            </a:r>
            <a:r>
              <a:rPr lang="en-IN" sz="2200" dirty="0" smtClean="0">
                <a:sym typeface="Wingdings" pitchFamily="2" charset="2"/>
              </a:rPr>
              <a:t></a:t>
            </a:r>
            <a:r>
              <a:rPr lang="en-IN" sz="2200" dirty="0" smtClean="0"/>
              <a:t> </a:t>
            </a:r>
            <a:r>
              <a:rPr lang="en-IN" sz="2200" dirty="0"/>
              <a:t>stiff pericardium affects flow and </a:t>
            </a:r>
            <a:r>
              <a:rPr lang="en-IN" sz="2200" dirty="0" err="1"/>
              <a:t>hemodynamics</a:t>
            </a:r>
            <a:r>
              <a:rPr lang="en-IN" sz="2200" dirty="0"/>
              <a:t>. </a:t>
            </a:r>
            <a:endParaRPr lang="en-IN" sz="2200" dirty="0" smtClean="0"/>
          </a:p>
          <a:p>
            <a:endParaRPr lang="en-IN" sz="2200" dirty="0" smtClean="0"/>
          </a:p>
          <a:p>
            <a:r>
              <a:rPr lang="en-IN" sz="2200" dirty="0" smtClean="0"/>
              <a:t>Ventricular </a:t>
            </a:r>
            <a:r>
              <a:rPr lang="en-IN" sz="2200" dirty="0"/>
              <a:t>pressure </a:t>
            </a:r>
            <a:endParaRPr lang="en-IN" sz="2200" dirty="0" smtClean="0"/>
          </a:p>
          <a:p>
            <a:pPr lvl="1"/>
            <a:r>
              <a:rPr lang="en-IN" sz="2200" dirty="0" smtClean="0"/>
              <a:t>Initially </a:t>
            </a:r>
            <a:r>
              <a:rPr lang="en-IN" sz="2200" dirty="0"/>
              <a:t>decreases </a:t>
            </a:r>
            <a:r>
              <a:rPr lang="en-IN" sz="2200" dirty="0" smtClean="0"/>
              <a:t>rapidly </a:t>
            </a:r>
            <a:r>
              <a:rPr lang="en-IN" sz="2200" b="1" dirty="0" smtClean="0"/>
              <a:t>(steep</a:t>
            </a:r>
            <a:r>
              <a:rPr lang="en-IN" sz="2200" b="1" dirty="0"/>
              <a:t> </a:t>
            </a:r>
            <a:r>
              <a:rPr lang="en-IN" sz="2200" b="1" i="1" dirty="0"/>
              <a:t>y</a:t>
            </a:r>
            <a:r>
              <a:rPr lang="en-IN" sz="2200" b="1" dirty="0"/>
              <a:t> descent on </a:t>
            </a:r>
            <a:r>
              <a:rPr lang="en-IN" sz="2200" b="1" dirty="0" smtClean="0"/>
              <a:t>RA </a:t>
            </a:r>
            <a:r>
              <a:rPr lang="en-IN" sz="2200" b="1" dirty="0"/>
              <a:t>pressure waveform tracings)</a:t>
            </a:r>
            <a:r>
              <a:rPr lang="en-IN" sz="2200" dirty="0"/>
              <a:t> and </a:t>
            </a:r>
            <a:endParaRPr lang="en-IN" sz="2200" dirty="0" smtClean="0"/>
          </a:p>
          <a:p>
            <a:pPr lvl="1"/>
            <a:r>
              <a:rPr lang="en-IN" sz="2200" dirty="0" smtClean="0"/>
              <a:t>then </a:t>
            </a:r>
            <a:r>
              <a:rPr lang="en-IN" sz="2200" dirty="0"/>
              <a:t>increases abruptly to a level that is sustained until systole </a:t>
            </a:r>
            <a:r>
              <a:rPr lang="en-IN" sz="2200" dirty="0" smtClean="0"/>
              <a:t>  </a:t>
            </a:r>
            <a:r>
              <a:rPr lang="en-IN" sz="2200" b="1" dirty="0" smtClean="0"/>
              <a:t>(</a:t>
            </a:r>
            <a:r>
              <a:rPr lang="en-IN" sz="2200" b="1" dirty="0"/>
              <a:t>the “dip-and-plateau waveform” or “square root sign” seen on </a:t>
            </a:r>
            <a:r>
              <a:rPr lang="en-IN" sz="2200" b="1" dirty="0" smtClean="0"/>
              <a:t>RV </a:t>
            </a:r>
            <a:r>
              <a:rPr lang="en-IN" sz="2200" b="1" dirty="0"/>
              <a:t>or </a:t>
            </a:r>
            <a:r>
              <a:rPr lang="en-IN" sz="2200" b="1" dirty="0" smtClean="0"/>
              <a:t>LV </a:t>
            </a:r>
            <a:r>
              <a:rPr lang="en-IN" sz="2200" b="1" dirty="0"/>
              <a:t>pressure waveform tracings).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rmAutofit/>
          </a:bodyPr>
          <a:lstStyle/>
          <a:p>
            <a:r>
              <a:rPr lang="en-IN" sz="2200" b="1" dirty="0"/>
              <a:t>P</a:t>
            </a:r>
            <a:r>
              <a:rPr lang="en-IN" sz="2200" b="1" dirty="0" smtClean="0"/>
              <a:t>reservation </a:t>
            </a:r>
            <a:r>
              <a:rPr lang="en-IN" sz="2200" b="1" dirty="0"/>
              <a:t>of myocardial function in early diastole aids in distinguishing </a:t>
            </a:r>
            <a:r>
              <a:rPr lang="en-IN" sz="2200" b="1" dirty="0" smtClean="0"/>
              <a:t>CP </a:t>
            </a:r>
            <a:r>
              <a:rPr lang="en-IN" sz="2200" b="1" dirty="0"/>
              <a:t>from restrictive cardiomyopathy. </a:t>
            </a:r>
            <a:endParaRPr lang="en-IN" sz="2200" b="1" dirty="0" smtClean="0"/>
          </a:p>
          <a:p>
            <a:endParaRPr lang="en-IN" sz="2200" dirty="0" smtClean="0"/>
          </a:p>
          <a:p>
            <a:r>
              <a:rPr lang="en-IN" sz="2200" dirty="0" smtClean="0"/>
              <a:t>Systolic </a:t>
            </a:r>
            <a:r>
              <a:rPr lang="en-IN" sz="2200" dirty="0"/>
              <a:t>function is rarely affected until late in the course of the </a:t>
            </a:r>
            <a:r>
              <a:rPr lang="en-IN" sz="2200" dirty="0" smtClean="0"/>
              <a:t>disease</a:t>
            </a:r>
          </a:p>
          <a:p>
            <a:pPr lvl="1"/>
            <a:r>
              <a:rPr lang="en-IN" sz="2200" dirty="0" smtClean="0"/>
              <a:t>Secondary </a:t>
            </a:r>
            <a:r>
              <a:rPr lang="en-IN" sz="2200" dirty="0"/>
              <a:t>to infiltrative processes </a:t>
            </a:r>
            <a:r>
              <a:rPr lang="en-IN" sz="2200" dirty="0" smtClean="0"/>
              <a:t>from </a:t>
            </a:r>
            <a:r>
              <a:rPr lang="en-IN" sz="2200" dirty="0"/>
              <a:t>the overlying adjacent pericardial disease</a:t>
            </a:r>
            <a:r>
              <a:rPr lang="en-IN" sz="2200" dirty="0" smtClean="0"/>
              <a:t>.</a:t>
            </a:r>
          </a:p>
          <a:p>
            <a:pPr lvl="1"/>
            <a:endParaRPr lang="en-IN" sz="2200" dirty="0" smtClean="0"/>
          </a:p>
          <a:p>
            <a:r>
              <a:rPr lang="en-IN" sz="2200" dirty="0" smtClean="0"/>
              <a:t>Symptoms consistent with CCF, especially right-sided heart failure.</a:t>
            </a:r>
          </a:p>
          <a:p>
            <a:pPr lvl="1"/>
            <a:r>
              <a:rPr lang="en-IN" sz="2200" dirty="0" smtClean="0"/>
              <a:t>Inability of the heart to increase stroke volume.</a:t>
            </a:r>
          </a:p>
          <a:p>
            <a:pPr lvl="1"/>
            <a:endParaRPr lang="en-IN" sz="2200" dirty="0" smtClean="0"/>
          </a:p>
          <a:p>
            <a:pPr marL="0" indent="0" algn="ctr">
              <a:buNone/>
            </a:pPr>
            <a:r>
              <a:rPr lang="en-IN" sz="2200" i="1" dirty="0" smtClean="0"/>
              <a:t>“Pure CP” – Normal contractile function. EF may be reduced due to reduced preload.</a:t>
            </a:r>
          </a:p>
          <a:p>
            <a:pPr marL="393192" lvl="1" indent="0">
              <a:buNone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61496846"/>
              </p:ext>
            </p:extLst>
          </p:nvPr>
        </p:nvGraphicFramePr>
        <p:xfrm>
          <a:off x="457200" y="620688"/>
          <a:ext cx="822960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17107212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901370-7F20-4E1E-A952-D833FD7F1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73901370-7F20-4E1E-A952-D833FD7F1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73901370-7F20-4E1E-A952-D833FD7F1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680C32-3BA2-4A7A-A5B1-0102410B1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47680C32-3BA2-4A7A-A5B1-0102410B1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47680C32-3BA2-4A7A-A5B1-0102410B1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C9B18A-A2E2-4279-B400-9907A5725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31C9B18A-A2E2-4279-B400-9907A5725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31C9B18A-A2E2-4279-B400-9907A5725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514E4B-C2F3-4518-AF19-AA740422C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67514E4B-C2F3-4518-AF19-AA740422C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67514E4B-C2F3-4518-AF19-AA740422C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2FDA8C-A135-4462-AEA8-358BA151A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A02FDA8C-A135-4462-AEA8-358BA151A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A02FDA8C-A135-4462-AEA8-358BA151A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8A60F1-BEF7-41AF-B44C-2AF879AA5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A58A60F1-BEF7-41AF-B44C-2AF879AA5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A58A60F1-BEF7-41AF-B44C-2AF879AA5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B9D216-CD7C-458D-AD1E-8932AEE53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A4B9D216-CD7C-458D-AD1E-8932AEE53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A4B9D216-CD7C-458D-AD1E-8932AEE53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834A7-0AA0-45E9-B724-D94B4B8DB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3C0834A7-0AA0-45E9-B724-D94B4B8DB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3C0834A7-0AA0-45E9-B724-D94B4B8DB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9EBACD-54B8-4A13-A0BB-E4FD90A0A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4E9EBACD-54B8-4A13-A0BB-E4FD90A0A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4E9EBACD-54B8-4A13-A0BB-E4FD90A0A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30949117"/>
              </p:ext>
            </p:extLst>
          </p:nvPr>
        </p:nvGraphicFramePr>
        <p:xfrm>
          <a:off x="457200" y="908050"/>
          <a:ext cx="8229600" cy="541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901370-7F20-4E1E-A952-D833FD7F1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73901370-7F20-4E1E-A952-D833FD7F1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73901370-7F20-4E1E-A952-D833FD7F1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680C32-3BA2-4A7A-A5B1-0102410B1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47680C32-3BA2-4A7A-A5B1-0102410B1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47680C32-3BA2-4A7A-A5B1-0102410B1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C9B18A-A2E2-4279-B400-9907A5725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31C9B18A-A2E2-4279-B400-9907A5725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31C9B18A-A2E2-4279-B400-9907A5725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514E4B-C2F3-4518-AF19-AA740422C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67514E4B-C2F3-4518-AF19-AA740422C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67514E4B-C2F3-4518-AF19-AA740422C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2FDA8C-A135-4462-AEA8-358BA151A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A02FDA8C-A135-4462-AEA8-358BA151A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A02FDA8C-A135-4462-AEA8-358BA151A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8A60F1-BEF7-41AF-B44C-2AF879AA5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A58A60F1-BEF7-41AF-B44C-2AF879AA5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A58A60F1-BEF7-41AF-B44C-2AF879AA5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B9D216-CD7C-458D-AD1E-8932AEE53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A4B9D216-CD7C-458D-AD1E-8932AEE53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A4B9D216-CD7C-458D-AD1E-8932AEE53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834A7-0AA0-45E9-B724-D94B4B8DB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3C0834A7-0AA0-45E9-B724-D94B4B8DB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3C0834A7-0AA0-45E9-B724-D94B4B8DB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9EBACD-54B8-4A13-A0BB-E4FD90A0A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4E9EBACD-54B8-4A13-A0BB-E4FD90A0A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4E9EBACD-54B8-4A13-A0BB-E4FD90A0A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6500307" cy="4389437"/>
          </a:xfrm>
        </p:spPr>
      </p:pic>
    </p:spTree>
    <p:extLst>
      <p:ext uri="{BB962C8B-B14F-4D97-AF65-F5344CB8AC3E}">
        <p14:creationId xmlns="" xmlns:p14="http://schemas.microsoft.com/office/powerpoint/2010/main" val="15068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2344"/>
          </a:xfrm>
        </p:spPr>
        <p:txBody>
          <a:bodyPr>
            <a:noAutofit/>
          </a:bodyPr>
          <a:lstStyle/>
          <a:p>
            <a:r>
              <a:rPr lang="en-US" b="1" dirty="0" smtClean="0"/>
              <a:t>ETIOLOGY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043362" cy="5127848"/>
          </a:xfrm>
        </p:spPr>
        <p:txBody>
          <a:bodyPr>
            <a:noAutofit/>
          </a:bodyPr>
          <a:lstStyle/>
          <a:p>
            <a:r>
              <a:rPr lang="en-IN" sz="2200" dirty="0" smtClean="0"/>
              <a:t>Idiopathic</a:t>
            </a:r>
          </a:p>
          <a:p>
            <a:endParaRPr lang="en-IN" sz="1600" dirty="0"/>
          </a:p>
          <a:p>
            <a:r>
              <a:rPr lang="en-IN" sz="2200" dirty="0" smtClean="0"/>
              <a:t>Infectious:</a:t>
            </a:r>
          </a:p>
          <a:p>
            <a:pPr lvl="1"/>
            <a:r>
              <a:rPr lang="en-IN" sz="2200" b="1" u="sng" dirty="0" smtClean="0"/>
              <a:t>Tuberculosis</a:t>
            </a:r>
            <a:endParaRPr lang="en-IN" sz="2200" b="1" u="sng" dirty="0"/>
          </a:p>
          <a:p>
            <a:pPr lvl="1"/>
            <a:r>
              <a:rPr lang="en-IN" sz="2200" dirty="0"/>
              <a:t>Viral esp. </a:t>
            </a:r>
            <a:r>
              <a:rPr lang="en-IN" sz="2200" dirty="0" err="1"/>
              <a:t>Coxackie</a:t>
            </a:r>
            <a:r>
              <a:rPr lang="en-IN" sz="2200" dirty="0"/>
              <a:t> B</a:t>
            </a:r>
          </a:p>
          <a:p>
            <a:pPr lvl="1"/>
            <a:r>
              <a:rPr lang="en-IN" sz="2200" dirty="0"/>
              <a:t>Bacterial</a:t>
            </a:r>
          </a:p>
          <a:p>
            <a:pPr lvl="1"/>
            <a:r>
              <a:rPr lang="en-IN" sz="2200" dirty="0"/>
              <a:t>Fungal</a:t>
            </a:r>
          </a:p>
          <a:p>
            <a:pPr lvl="1"/>
            <a:r>
              <a:rPr lang="en-IN" sz="2200" dirty="0" smtClean="0"/>
              <a:t>Parasitic</a:t>
            </a:r>
          </a:p>
          <a:p>
            <a:pPr lvl="1"/>
            <a:endParaRPr lang="en-IN" sz="1600" dirty="0"/>
          </a:p>
          <a:p>
            <a:r>
              <a:rPr lang="en-IN" sz="2200" dirty="0" smtClean="0"/>
              <a:t>Post radiotherapy</a:t>
            </a:r>
          </a:p>
          <a:p>
            <a:endParaRPr lang="en-IN" sz="1600" dirty="0"/>
          </a:p>
          <a:p>
            <a:r>
              <a:rPr lang="en-IN" sz="2200" dirty="0" smtClean="0"/>
              <a:t>Post </a:t>
            </a:r>
            <a:r>
              <a:rPr lang="en-IN" sz="2200" dirty="0"/>
              <a:t>cardiac </a:t>
            </a:r>
            <a:r>
              <a:rPr lang="en-IN" sz="2200" dirty="0" smtClean="0"/>
              <a:t>surgery</a:t>
            </a:r>
            <a:endParaRPr lang="en-IN" sz="2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86248" y="1142984"/>
            <a:ext cx="4572032" cy="51278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IN" sz="2200" dirty="0" smtClean="0"/>
              <a:t>Post traumatic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endParaRPr lang="en-IN" sz="1600" dirty="0" smtClean="0"/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IN" sz="2200" dirty="0" err="1" smtClean="0"/>
              <a:t>Neoplastic</a:t>
            </a:r>
            <a:endParaRPr lang="en-IN" sz="2200" dirty="0" smtClean="0"/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endParaRPr lang="en-IN" sz="1600" dirty="0" smtClean="0"/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IN" sz="2200" dirty="0" smtClean="0"/>
              <a:t>Connective tissue diseases  esp. rheumatoid arthritis and SLE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IN" sz="1600" dirty="0" smtClean="0"/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IN" sz="2200" dirty="0" smtClean="0"/>
              <a:t>Toxic/Metabolic</a:t>
            </a: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IN" sz="2200" dirty="0" err="1" smtClean="0"/>
              <a:t>Uremia</a:t>
            </a:r>
            <a:r>
              <a:rPr lang="en-IN" sz="2200" dirty="0" smtClean="0"/>
              <a:t>, </a:t>
            </a:r>
            <a:r>
              <a:rPr lang="en-IN" sz="2200" dirty="0" err="1" smtClean="0"/>
              <a:t>chylous</a:t>
            </a:r>
            <a:r>
              <a:rPr lang="en-IN" sz="2200" dirty="0" smtClean="0"/>
              <a:t> pericardium, </a:t>
            </a:r>
            <a:r>
              <a:rPr lang="en-IN" sz="2200" dirty="0" err="1" smtClean="0"/>
              <a:t>methysergide</a:t>
            </a:r>
            <a:endParaRPr lang="en-IN" sz="2200" dirty="0" smtClean="0"/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endParaRPr lang="en-IN" sz="1600" dirty="0" smtClean="0"/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IN" sz="2200" dirty="0" smtClean="0"/>
              <a:t>Post myocardial infarction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endParaRPr lang="en-IN" sz="1600" dirty="0" smtClean="0"/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IN" sz="2200" dirty="0" smtClean="0"/>
              <a:t>Familial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endParaRPr lang="en-IN" sz="2200" dirty="0" smtClean="0"/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endParaRPr lang="en-IN" sz="22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IN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8368"/>
          </a:xfrm>
        </p:spPr>
        <p:txBody>
          <a:bodyPr/>
          <a:lstStyle/>
          <a:p>
            <a:r>
              <a:rPr lang="en-US" b="1" dirty="0" smtClean="0"/>
              <a:t>Diagnostic evaluation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200" b="1" dirty="0" smtClean="0"/>
              <a:t>ECG</a:t>
            </a:r>
          </a:p>
          <a:p>
            <a:pPr lvl="1"/>
            <a:r>
              <a:rPr lang="en-IN" sz="2200" dirty="0" smtClean="0"/>
              <a:t>Rarely </a:t>
            </a:r>
            <a:r>
              <a:rPr lang="en-IN" sz="2200" dirty="0"/>
              <a:t>normal, </a:t>
            </a:r>
            <a:r>
              <a:rPr lang="en-IN" sz="2200" dirty="0" smtClean="0"/>
              <a:t>nonspecific and </a:t>
            </a:r>
            <a:r>
              <a:rPr lang="en-IN" sz="2200" dirty="0"/>
              <a:t>highly </a:t>
            </a:r>
            <a:r>
              <a:rPr lang="en-IN" sz="2200" dirty="0" smtClean="0"/>
              <a:t>variable.</a:t>
            </a:r>
          </a:p>
          <a:p>
            <a:pPr lvl="1"/>
            <a:r>
              <a:rPr lang="en-IN" sz="2200" dirty="0" smtClean="0"/>
              <a:t>Atrial </a:t>
            </a:r>
            <a:r>
              <a:rPr lang="en-IN" sz="2200" dirty="0"/>
              <a:t>arrhythmias </a:t>
            </a:r>
            <a:r>
              <a:rPr lang="en-IN" sz="2200" dirty="0" smtClean="0"/>
              <a:t>are frequent, </a:t>
            </a:r>
            <a:r>
              <a:rPr lang="en-IN" sz="2200" dirty="0"/>
              <a:t>with </a:t>
            </a:r>
            <a:r>
              <a:rPr lang="en-IN" sz="2200" dirty="0" smtClean="0"/>
              <a:t>AF occurring late in course.</a:t>
            </a:r>
          </a:p>
          <a:p>
            <a:pPr lvl="1"/>
            <a:r>
              <a:rPr lang="en-IN" sz="2200" dirty="0" smtClean="0"/>
              <a:t>Low voltage (&lt;50</a:t>
            </a:r>
            <a:r>
              <a:rPr lang="en-IN" sz="2200" dirty="0"/>
              <a:t>% </a:t>
            </a:r>
            <a:r>
              <a:rPr lang="en-IN" sz="2200" dirty="0" smtClean="0"/>
              <a:t>cases).</a:t>
            </a:r>
          </a:p>
          <a:p>
            <a:pPr lvl="1"/>
            <a:r>
              <a:rPr lang="en-IN" sz="2200" dirty="0" smtClean="0"/>
              <a:t>LA </a:t>
            </a:r>
            <a:r>
              <a:rPr lang="en-IN" sz="2200" dirty="0"/>
              <a:t>enlargement </a:t>
            </a:r>
            <a:r>
              <a:rPr lang="en-IN" sz="2200" dirty="0" smtClean="0"/>
              <a:t>(19-37%).</a:t>
            </a:r>
          </a:p>
          <a:p>
            <a:endParaRPr lang="en-US" sz="1200" dirty="0" smtClean="0"/>
          </a:p>
          <a:p>
            <a:pPr>
              <a:buFont typeface="Wingdings" pitchFamily="2" charset="2"/>
              <a:buChar char="v"/>
            </a:pPr>
            <a:r>
              <a:rPr lang="en-US" sz="2200" b="1" dirty="0" smtClean="0"/>
              <a:t>Chest X ray</a:t>
            </a:r>
          </a:p>
          <a:p>
            <a:pPr lvl="1"/>
            <a:r>
              <a:rPr lang="en-IN" sz="2200" dirty="0" smtClean="0"/>
              <a:t>Pulmonary venous congestion and</a:t>
            </a:r>
            <a:r>
              <a:rPr lang="en-IN" sz="2200" dirty="0"/>
              <a:t> </a:t>
            </a:r>
            <a:r>
              <a:rPr lang="en-IN" sz="2200" dirty="0" smtClean="0"/>
              <a:t>pleural </a:t>
            </a:r>
            <a:r>
              <a:rPr lang="en-IN" sz="2200" dirty="0"/>
              <a:t>effusions </a:t>
            </a:r>
            <a:r>
              <a:rPr lang="en-IN" sz="2200" dirty="0" smtClean="0"/>
              <a:t>(late </a:t>
            </a:r>
            <a:r>
              <a:rPr lang="en-IN" sz="2200" dirty="0"/>
              <a:t>in </a:t>
            </a:r>
            <a:r>
              <a:rPr lang="en-IN" sz="2200" dirty="0" smtClean="0"/>
              <a:t>the disease). </a:t>
            </a:r>
          </a:p>
          <a:p>
            <a:pPr lvl="1"/>
            <a:r>
              <a:rPr lang="en-IN" sz="2200" i="1" dirty="0" smtClean="0"/>
              <a:t>Calcified pericardium is highly suggestive of </a:t>
            </a:r>
            <a:r>
              <a:rPr lang="en-IN" sz="2200" i="1" dirty="0"/>
              <a:t>CP </a:t>
            </a:r>
            <a:r>
              <a:rPr lang="en-IN" sz="2200" i="1" dirty="0" smtClean="0"/>
              <a:t>when present </a:t>
            </a:r>
            <a:r>
              <a:rPr lang="en-IN" sz="2200" i="1" dirty="0"/>
              <a:t>in </a:t>
            </a:r>
            <a:r>
              <a:rPr lang="en-IN" sz="2200" i="1" dirty="0" smtClean="0"/>
              <a:t>a patient </a:t>
            </a:r>
            <a:r>
              <a:rPr lang="en-IN" sz="2200" i="1" dirty="0"/>
              <a:t>with constrictive/restrictive </a:t>
            </a:r>
            <a:r>
              <a:rPr lang="en-IN" sz="2200" i="1" dirty="0" smtClean="0"/>
              <a:t>physiology.</a:t>
            </a:r>
            <a:r>
              <a:rPr lang="en-US" sz="2200" dirty="0"/>
              <a:t> </a:t>
            </a:r>
            <a:endParaRPr lang="en-US" sz="2200" dirty="0" smtClean="0"/>
          </a:p>
          <a:p>
            <a:pPr lvl="1"/>
            <a:endParaRPr lang="en-IN" sz="2200" i="1" dirty="0" smtClean="0"/>
          </a:p>
          <a:p>
            <a:pPr lvl="1"/>
            <a:endParaRPr lang="en-US" sz="2200" dirty="0"/>
          </a:p>
          <a:p>
            <a:pPr lvl="1"/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102022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200" dirty="0" smtClean="0"/>
              <a:t> </a:t>
            </a:r>
            <a:r>
              <a:rPr lang="en-US" sz="2200" b="1" dirty="0" smtClean="0"/>
              <a:t>2D echo</a:t>
            </a:r>
            <a:r>
              <a:rPr lang="en-US" sz="2200" dirty="0" smtClean="0"/>
              <a:t>:</a:t>
            </a:r>
          </a:p>
          <a:p>
            <a:pPr>
              <a:buFont typeface="Wingdings" pitchFamily="2" charset="2"/>
              <a:buChar char="v"/>
            </a:pPr>
            <a:endParaRPr lang="en-IN" sz="1200" dirty="0" smtClean="0"/>
          </a:p>
          <a:p>
            <a:r>
              <a:rPr lang="en-IN" sz="2200" dirty="0" smtClean="0"/>
              <a:t>Pericardial thickening (TEE more sensitive)</a:t>
            </a:r>
          </a:p>
          <a:p>
            <a:endParaRPr lang="en-IN" sz="1200" dirty="0" smtClean="0"/>
          </a:p>
          <a:p>
            <a:r>
              <a:rPr lang="en-IN" sz="2200" dirty="0" smtClean="0"/>
              <a:t>Normal RV and LV chamber size</a:t>
            </a:r>
          </a:p>
          <a:p>
            <a:endParaRPr lang="en-IN" sz="1200" dirty="0" smtClean="0"/>
          </a:p>
          <a:p>
            <a:r>
              <a:rPr lang="en-IN" sz="2200" dirty="0" smtClean="0"/>
              <a:t>LA and RA enlargement</a:t>
            </a:r>
          </a:p>
          <a:p>
            <a:endParaRPr lang="en-IN" sz="1200" dirty="0" smtClean="0"/>
          </a:p>
          <a:p>
            <a:r>
              <a:rPr lang="en-IN" sz="2200" dirty="0" smtClean="0"/>
              <a:t>Abnormal </a:t>
            </a:r>
            <a:r>
              <a:rPr lang="en-IN" sz="2200" dirty="0" err="1" smtClean="0"/>
              <a:t>septal</a:t>
            </a:r>
            <a:r>
              <a:rPr lang="en-IN" sz="2200" dirty="0" smtClean="0"/>
              <a:t> and posterior wall motion</a:t>
            </a:r>
          </a:p>
          <a:p>
            <a:endParaRPr lang="en-IN" sz="1200" dirty="0" smtClean="0"/>
          </a:p>
          <a:p>
            <a:r>
              <a:rPr lang="en-IN" sz="2200" dirty="0" smtClean="0"/>
              <a:t>Paradoxical </a:t>
            </a:r>
            <a:r>
              <a:rPr lang="en-IN" sz="2200" dirty="0" err="1" smtClean="0"/>
              <a:t>septal</a:t>
            </a:r>
            <a:r>
              <a:rPr lang="en-IN" sz="2200" dirty="0" smtClean="0"/>
              <a:t> motion</a:t>
            </a:r>
          </a:p>
          <a:p>
            <a:endParaRPr lang="en-IN" sz="1200" dirty="0" smtClean="0"/>
          </a:p>
          <a:p>
            <a:r>
              <a:rPr lang="en-IN" sz="2200" dirty="0" smtClean="0"/>
              <a:t>Premature opening of the </a:t>
            </a:r>
            <a:r>
              <a:rPr lang="en-IN" sz="2200" dirty="0" err="1" smtClean="0"/>
              <a:t>pulmonic</a:t>
            </a:r>
            <a:r>
              <a:rPr lang="en-IN" sz="2200" dirty="0" smtClean="0"/>
              <a:t> valve</a:t>
            </a:r>
          </a:p>
          <a:p>
            <a:endParaRPr lang="it-IT" sz="1800" dirty="0" smtClean="0"/>
          </a:p>
          <a:p>
            <a:r>
              <a:rPr lang="it-IT" sz="2200" dirty="0" smtClean="0"/>
              <a:t>Dilated IVC without respiratory variation</a:t>
            </a:r>
          </a:p>
        </p:txBody>
      </p:sp>
    </p:spTree>
    <p:extLst>
      <p:ext uri="{BB962C8B-B14F-4D97-AF65-F5344CB8AC3E}">
        <p14:creationId xmlns="" xmlns:p14="http://schemas.microsoft.com/office/powerpoint/2010/main" val="6200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Differentials at this stage		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Autofit/>
          </a:bodyPr>
          <a:lstStyle/>
          <a:p>
            <a:endParaRPr lang="en-US" sz="1600" dirty="0" smtClean="0"/>
          </a:p>
          <a:p>
            <a:r>
              <a:rPr lang="en-US" sz="2200" dirty="0" smtClean="0"/>
              <a:t>RHF </a:t>
            </a:r>
          </a:p>
          <a:p>
            <a:endParaRPr lang="en-US" sz="2200" dirty="0" smtClean="0"/>
          </a:p>
          <a:p>
            <a:r>
              <a:rPr lang="en-US" sz="2200" dirty="0"/>
              <a:t>P</a:t>
            </a:r>
            <a:r>
              <a:rPr lang="en-IN" sz="2200" dirty="0" err="1"/>
              <a:t>ericardial</a:t>
            </a:r>
            <a:r>
              <a:rPr lang="en-IN" sz="2200" dirty="0"/>
              <a:t> effusion</a:t>
            </a:r>
          </a:p>
          <a:p>
            <a:endParaRPr lang="en-US" sz="2200" dirty="0"/>
          </a:p>
          <a:p>
            <a:r>
              <a:rPr lang="en-IN" sz="2200" dirty="0" err="1" smtClean="0"/>
              <a:t>Nephrotic</a:t>
            </a:r>
            <a:r>
              <a:rPr lang="en-IN" sz="2200" dirty="0" smtClean="0"/>
              <a:t> Syndrome/CKD</a:t>
            </a:r>
          </a:p>
          <a:p>
            <a:endParaRPr lang="en-IN" sz="2200" dirty="0"/>
          </a:p>
          <a:p>
            <a:r>
              <a:rPr lang="en-US" sz="2200" dirty="0"/>
              <a:t>Chronic liver </a:t>
            </a:r>
            <a:r>
              <a:rPr lang="en-US" sz="2200" dirty="0" smtClean="0"/>
              <a:t>disease</a:t>
            </a:r>
            <a:endParaRPr lang="en-IN" sz="2200" dirty="0" smtClean="0"/>
          </a:p>
          <a:p>
            <a:endParaRPr lang="en-IN" sz="2200" dirty="0"/>
          </a:p>
          <a:p>
            <a:r>
              <a:rPr lang="en-US" sz="2200" dirty="0"/>
              <a:t>CCF</a:t>
            </a:r>
          </a:p>
          <a:p>
            <a:pPr marL="0" indent="0">
              <a:buNone/>
            </a:pPr>
            <a:endParaRPr lang="en-IN" sz="2200" dirty="0"/>
          </a:p>
          <a:p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25458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IN" sz="2200" b="1" dirty="0" smtClean="0"/>
              <a:t>Doppler findings:</a:t>
            </a:r>
          </a:p>
          <a:p>
            <a:pPr>
              <a:buNone/>
            </a:pPr>
            <a:r>
              <a:rPr lang="en-IN" sz="2200" dirty="0" smtClean="0"/>
              <a:t> </a:t>
            </a:r>
          </a:p>
          <a:p>
            <a:r>
              <a:rPr lang="en-IN" sz="2200" b="1" dirty="0" smtClean="0"/>
              <a:t>Superior Vena Cava:</a:t>
            </a:r>
            <a:r>
              <a:rPr lang="en-IN" sz="2200" dirty="0" smtClean="0"/>
              <a:t> Diastolic Flow Velocity &gt; Systolic Flow Velocity</a:t>
            </a:r>
          </a:p>
          <a:p>
            <a:endParaRPr lang="en-IN" sz="1400" dirty="0" smtClean="0"/>
          </a:p>
          <a:p>
            <a:r>
              <a:rPr lang="en-IN" sz="2200" b="1" dirty="0" smtClean="0"/>
              <a:t>Hepatic vein:</a:t>
            </a:r>
            <a:r>
              <a:rPr lang="en-IN" sz="2200" dirty="0" smtClean="0"/>
              <a:t> Exaggerated diastolic flow reversal after onset of expiration.</a:t>
            </a:r>
          </a:p>
          <a:p>
            <a:endParaRPr lang="en-IN" sz="1400" dirty="0" smtClean="0"/>
          </a:p>
          <a:p>
            <a:r>
              <a:rPr lang="en-IN" sz="2200" b="1" dirty="0" smtClean="0"/>
              <a:t>Pulmonary Venous Flow:</a:t>
            </a:r>
            <a:r>
              <a:rPr lang="en-IN" sz="2200" dirty="0" smtClean="0"/>
              <a:t> Increase in diastolic flow velocity on expiration. Systolic/Diastolic flow velocity ratio &lt; .65</a:t>
            </a:r>
          </a:p>
          <a:p>
            <a:endParaRPr lang="en-IN" sz="1400" dirty="0" smtClean="0"/>
          </a:p>
          <a:p>
            <a:r>
              <a:rPr lang="en-IN" sz="2200" b="1" dirty="0" smtClean="0"/>
              <a:t>Peak Diastolic flow velocity</a:t>
            </a:r>
            <a:r>
              <a:rPr lang="en-IN" sz="2200" dirty="0" smtClean="0"/>
              <a:t> falls 40% on inspiration.</a:t>
            </a:r>
          </a:p>
          <a:p>
            <a:endParaRPr lang="en-IN" sz="1400" dirty="0" smtClean="0"/>
          </a:p>
          <a:p>
            <a:r>
              <a:rPr lang="en-IN" sz="2200" b="1" dirty="0" smtClean="0"/>
              <a:t>Mitral inflow pattern:</a:t>
            </a:r>
            <a:r>
              <a:rPr lang="en-IN" sz="2200" dirty="0" smtClean="0"/>
              <a:t> During onset of exhalation – 25% increase in early diastolic flow velocity</a:t>
            </a:r>
          </a:p>
          <a:p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74020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en-US" b="1" dirty="0" smtClean="0"/>
              <a:t>HEMODYNAMICS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>
            <a:noAutofit/>
          </a:bodyPr>
          <a:lstStyle/>
          <a:p>
            <a:r>
              <a:rPr lang="en-IN" sz="2200" dirty="0" smtClean="0"/>
              <a:t>A LV </a:t>
            </a:r>
            <a:r>
              <a:rPr lang="en-IN" sz="2200" dirty="0"/>
              <a:t>diastolic and </a:t>
            </a:r>
            <a:r>
              <a:rPr lang="en-IN" sz="2200" dirty="0" smtClean="0"/>
              <a:t>RV diastolic pressure difference of </a:t>
            </a:r>
            <a:r>
              <a:rPr lang="en-IN" sz="2200" dirty="0"/>
              <a:t>less than </a:t>
            </a:r>
            <a:r>
              <a:rPr lang="en-IN" sz="2200" dirty="0" smtClean="0"/>
              <a:t>   5 </a:t>
            </a:r>
            <a:r>
              <a:rPr lang="en-IN" sz="2200" dirty="0"/>
              <a:t>mmHg at rest</a:t>
            </a:r>
            <a:r>
              <a:rPr lang="en-IN" sz="2200" dirty="0" smtClean="0"/>
              <a:t>.</a:t>
            </a:r>
          </a:p>
          <a:p>
            <a:endParaRPr lang="en-IN" sz="2200" dirty="0"/>
          </a:p>
          <a:p>
            <a:r>
              <a:rPr lang="en-IN" sz="2200" dirty="0" smtClean="0"/>
              <a:t>Diastolic </a:t>
            </a:r>
            <a:r>
              <a:rPr lang="en-IN" sz="2200" dirty="0"/>
              <a:t>dip and </a:t>
            </a:r>
            <a:r>
              <a:rPr lang="en-IN" sz="2200" dirty="0" smtClean="0"/>
              <a:t>plateau </a:t>
            </a:r>
            <a:r>
              <a:rPr lang="en-IN" sz="2200" dirty="0"/>
              <a:t>(square </a:t>
            </a:r>
            <a:r>
              <a:rPr lang="en-IN" sz="2200" dirty="0" smtClean="0"/>
              <a:t>root </a:t>
            </a:r>
            <a:r>
              <a:rPr lang="en-IN" sz="2200" dirty="0"/>
              <a:t>sign) of ventricular </a:t>
            </a:r>
            <a:r>
              <a:rPr lang="en-IN" sz="2200" dirty="0" smtClean="0"/>
              <a:t>tracing. Prominent </a:t>
            </a:r>
            <a:r>
              <a:rPr lang="en-IN" sz="2200" dirty="0"/>
              <a:t>rapid </a:t>
            </a:r>
            <a:r>
              <a:rPr lang="en-IN" sz="2200" dirty="0" smtClean="0"/>
              <a:t>filling wave.</a:t>
            </a:r>
          </a:p>
          <a:p>
            <a:endParaRPr lang="en-IN" sz="2200" dirty="0"/>
          </a:p>
          <a:p>
            <a:r>
              <a:rPr lang="en-IN" sz="2200" dirty="0" smtClean="0"/>
              <a:t>Lack </a:t>
            </a:r>
            <a:r>
              <a:rPr lang="en-IN" sz="2200" dirty="0"/>
              <a:t>of </a:t>
            </a:r>
            <a:r>
              <a:rPr lang="en-IN" sz="2200" dirty="0" smtClean="0"/>
              <a:t>respiratory variation </a:t>
            </a:r>
            <a:r>
              <a:rPr lang="en-IN" sz="2200" dirty="0"/>
              <a:t>or an increase in </a:t>
            </a:r>
            <a:r>
              <a:rPr lang="en-IN" sz="2200" dirty="0" smtClean="0"/>
              <a:t>RA pressure on  inspiration (</a:t>
            </a:r>
            <a:r>
              <a:rPr lang="en-IN" sz="2200" dirty="0" err="1" smtClean="0"/>
              <a:t>Kussmaul’s</a:t>
            </a:r>
            <a:r>
              <a:rPr lang="en-IN" sz="2200" dirty="0" smtClean="0"/>
              <a:t> </a:t>
            </a:r>
            <a:r>
              <a:rPr lang="en-IN" sz="2200" dirty="0"/>
              <a:t>sign</a:t>
            </a:r>
            <a:r>
              <a:rPr lang="en-IN" sz="2200" dirty="0" smtClean="0"/>
              <a:t>).</a:t>
            </a:r>
          </a:p>
          <a:p>
            <a:endParaRPr lang="en-IN" sz="2200" dirty="0" smtClean="0"/>
          </a:p>
          <a:p>
            <a:r>
              <a:rPr lang="en-IN" sz="2200" dirty="0" err="1" smtClean="0"/>
              <a:t>RVedp</a:t>
            </a:r>
            <a:r>
              <a:rPr lang="en-IN" sz="2200" dirty="0" smtClean="0"/>
              <a:t>/RVSP ratio </a:t>
            </a:r>
            <a:r>
              <a:rPr lang="en-IN" sz="2200" dirty="0"/>
              <a:t>greater then </a:t>
            </a:r>
            <a:r>
              <a:rPr lang="en-IN" sz="2200" dirty="0" smtClean="0"/>
              <a:t>1/3.</a:t>
            </a:r>
          </a:p>
          <a:p>
            <a:endParaRPr lang="en-IN" sz="2200" dirty="0" smtClean="0"/>
          </a:p>
          <a:p>
            <a:r>
              <a:rPr lang="en-IN" sz="2200" dirty="0" smtClean="0"/>
              <a:t>RVSP or PA pressure &gt;55 mmHg</a:t>
            </a:r>
            <a:r>
              <a:rPr lang="en-IN" sz="22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4024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571480"/>
            <a:ext cx="5472804" cy="462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5214950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dirty="0" err="1"/>
              <a:t>Kussmaul's</a:t>
            </a:r>
            <a:r>
              <a:rPr lang="en-IN" sz="2200" dirty="0"/>
              <a:t> sign on hemodynamic tracing. </a:t>
            </a:r>
            <a:r>
              <a:rPr lang="en-IN" sz="2200" dirty="0" smtClean="0"/>
              <a:t>Exaggerated </a:t>
            </a:r>
            <a:r>
              <a:rPr lang="en-IN" sz="2200" dirty="0"/>
              <a:t>x and y descent particularly during inspiration.</a:t>
            </a:r>
          </a:p>
        </p:txBody>
      </p:sp>
    </p:spTree>
    <p:extLst>
      <p:ext uri="{BB962C8B-B14F-4D97-AF65-F5344CB8AC3E}">
        <p14:creationId xmlns="" xmlns:p14="http://schemas.microsoft.com/office/powerpoint/2010/main" val="57746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052736"/>
            <a:ext cx="519112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0414" y="5480357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dirty="0"/>
              <a:t>Simultaneous right ventricular and left </a:t>
            </a:r>
            <a:r>
              <a:rPr lang="en-IN" sz="2200" dirty="0" smtClean="0"/>
              <a:t>ventricular tracings</a:t>
            </a:r>
            <a:r>
              <a:rPr lang="en-IN" sz="2200" dirty="0"/>
              <a:t>. </a:t>
            </a:r>
            <a:r>
              <a:rPr lang="en-IN" sz="2200" dirty="0" smtClean="0"/>
              <a:t> Close </a:t>
            </a:r>
            <a:r>
              <a:rPr lang="en-IN" sz="2200" dirty="0"/>
              <a:t>approximation of diastolic pressures.</a:t>
            </a:r>
          </a:p>
        </p:txBody>
      </p:sp>
    </p:spTree>
    <p:extLst>
      <p:ext uri="{BB962C8B-B14F-4D97-AF65-F5344CB8AC3E}">
        <p14:creationId xmlns="" xmlns:p14="http://schemas.microsoft.com/office/powerpoint/2010/main" val="19657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8" y="2204864"/>
            <a:ext cx="29969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dirty="0"/>
              <a:t>Simultaneous </a:t>
            </a:r>
            <a:r>
              <a:rPr lang="en-IN" sz="2200" dirty="0" smtClean="0"/>
              <a:t>RV </a:t>
            </a:r>
            <a:r>
              <a:rPr lang="en-IN" sz="2200" dirty="0"/>
              <a:t>and </a:t>
            </a:r>
            <a:r>
              <a:rPr lang="en-IN" sz="2200" dirty="0" smtClean="0"/>
              <a:t>LV tracings</a:t>
            </a:r>
            <a:r>
              <a:rPr lang="en-IN" sz="2200" dirty="0"/>
              <a:t>. N</a:t>
            </a:r>
            <a:r>
              <a:rPr lang="en-IN" sz="2200" dirty="0" smtClean="0"/>
              <a:t>ear </a:t>
            </a:r>
            <a:r>
              <a:rPr lang="en-IN" sz="2200" dirty="0"/>
              <a:t>equalization of diastolic pressures, </a:t>
            </a:r>
            <a:r>
              <a:rPr lang="en-IN" sz="2200" dirty="0" smtClean="0"/>
              <a:t>the rapid </a:t>
            </a:r>
            <a:r>
              <a:rPr lang="en-IN" sz="2200" dirty="0"/>
              <a:t>filling </a:t>
            </a:r>
            <a:r>
              <a:rPr lang="en-IN" sz="2200" dirty="0" smtClean="0"/>
              <a:t>wave (√).</a:t>
            </a:r>
            <a:endParaRPr lang="en-IN" sz="22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5103448" cy="52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7405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IMAGING	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 lnSpcReduction="10000"/>
          </a:bodyPr>
          <a:lstStyle/>
          <a:p>
            <a:endParaRPr lang="en-IN" sz="2200" b="1" dirty="0" smtClean="0"/>
          </a:p>
          <a:p>
            <a:r>
              <a:rPr lang="en-IN" sz="2200" b="1" dirty="0" smtClean="0"/>
              <a:t>Chest </a:t>
            </a:r>
            <a:r>
              <a:rPr lang="en-IN" sz="2200" b="1" dirty="0"/>
              <a:t>Radiography</a:t>
            </a:r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Findings </a:t>
            </a:r>
            <a:r>
              <a:rPr lang="en-IN" sz="2200" dirty="0"/>
              <a:t>are commonly unremarkable. </a:t>
            </a:r>
            <a:endParaRPr lang="en-IN" sz="2200" dirty="0" smtClean="0"/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Severe </a:t>
            </a:r>
            <a:r>
              <a:rPr lang="en-IN" sz="2200" dirty="0"/>
              <a:t>pericardial </a:t>
            </a:r>
            <a:r>
              <a:rPr lang="en-IN" sz="2200" dirty="0" smtClean="0"/>
              <a:t>calcification (20-30%).</a:t>
            </a:r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If </a:t>
            </a:r>
            <a:r>
              <a:rPr lang="en-IN" sz="2200" dirty="0"/>
              <a:t>no significant pericardial effusion </a:t>
            </a:r>
            <a:r>
              <a:rPr lang="en-IN" sz="2200" dirty="0" smtClean="0"/>
              <a:t>- cardiac </a:t>
            </a:r>
            <a:r>
              <a:rPr lang="en-IN" sz="2200" dirty="0"/>
              <a:t>silhouette may appear normal. </a:t>
            </a:r>
            <a:endParaRPr lang="en-IN" sz="2200" dirty="0" smtClean="0"/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The </a:t>
            </a:r>
            <a:r>
              <a:rPr lang="en-IN" sz="2200" dirty="0"/>
              <a:t>superior vena </a:t>
            </a:r>
            <a:r>
              <a:rPr lang="en-IN" sz="2200" dirty="0" smtClean="0"/>
              <a:t>cava </a:t>
            </a:r>
            <a:r>
              <a:rPr lang="en-IN" sz="2200" dirty="0"/>
              <a:t>may be dilated. </a:t>
            </a:r>
            <a:endParaRPr lang="en-IN" sz="2200" dirty="0" smtClean="0"/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Pleural </a:t>
            </a:r>
            <a:r>
              <a:rPr lang="en-IN" sz="2200" dirty="0"/>
              <a:t>effusions are </a:t>
            </a:r>
            <a:r>
              <a:rPr lang="en-IN" sz="2200" dirty="0" smtClean="0"/>
              <a:t>common (late), </a:t>
            </a:r>
            <a:r>
              <a:rPr lang="en-IN" sz="2200" dirty="0"/>
              <a:t>usually bilateral</a:t>
            </a:r>
            <a:r>
              <a:rPr lang="en-IN" sz="2200" dirty="0" smtClean="0"/>
              <a:t>.</a:t>
            </a:r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22068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8229600" cy="376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5157192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dirty="0"/>
              <a:t>Posterior-anterior and lateral chest radiograph demonstrating a thickened calcified pericardium in another patient </a:t>
            </a:r>
            <a:r>
              <a:rPr lang="en-IN" sz="2200" dirty="0" smtClean="0"/>
              <a:t>with CP</a:t>
            </a:r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35059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>
            <a:noAutofit/>
          </a:bodyPr>
          <a:lstStyle/>
          <a:p>
            <a:r>
              <a:rPr lang="en-IN" sz="2200" b="1" dirty="0"/>
              <a:t>Computed </a:t>
            </a:r>
            <a:r>
              <a:rPr lang="en-IN" sz="2200" b="1" dirty="0" smtClean="0"/>
              <a:t>Tomography (HRCT)</a:t>
            </a:r>
          </a:p>
          <a:p>
            <a:pPr lvl="1"/>
            <a:endParaRPr lang="en-IN" sz="1400" dirty="0" smtClean="0"/>
          </a:p>
          <a:p>
            <a:pPr lvl="1"/>
            <a:r>
              <a:rPr lang="en-IN" sz="2200" dirty="0" smtClean="0"/>
              <a:t>Pericardial thickness</a:t>
            </a:r>
          </a:p>
          <a:p>
            <a:pPr lvl="1"/>
            <a:endParaRPr lang="en-IN" sz="1400" dirty="0" smtClean="0"/>
          </a:p>
          <a:p>
            <a:pPr lvl="1"/>
            <a:r>
              <a:rPr lang="en-IN" sz="2200" dirty="0" smtClean="0"/>
              <a:t>Degree </a:t>
            </a:r>
            <a:r>
              <a:rPr lang="en-IN" sz="2200" dirty="0"/>
              <a:t>of </a:t>
            </a:r>
            <a:r>
              <a:rPr lang="en-IN" sz="2200" dirty="0" smtClean="0"/>
              <a:t>calcification</a:t>
            </a:r>
          </a:p>
          <a:p>
            <a:pPr lvl="1"/>
            <a:endParaRPr lang="en-IN" sz="1400" dirty="0" smtClean="0"/>
          </a:p>
          <a:p>
            <a:pPr lvl="1"/>
            <a:r>
              <a:rPr lang="en-IN" sz="2200" dirty="0" smtClean="0"/>
              <a:t>Distribution </a:t>
            </a:r>
            <a:r>
              <a:rPr lang="en-IN" sz="2200" dirty="0"/>
              <a:t>of these </a:t>
            </a:r>
            <a:r>
              <a:rPr lang="en-IN" sz="2200" dirty="0" smtClean="0"/>
              <a:t>findings</a:t>
            </a:r>
          </a:p>
          <a:p>
            <a:pPr lvl="1"/>
            <a:endParaRPr lang="en-IN" sz="1400" dirty="0" smtClean="0"/>
          </a:p>
          <a:p>
            <a:pPr lvl="1"/>
            <a:r>
              <a:rPr lang="en-IN" sz="2200" dirty="0" smtClean="0"/>
              <a:t>Pericardial </a:t>
            </a:r>
            <a:r>
              <a:rPr lang="en-IN" sz="2200" dirty="0"/>
              <a:t>thickening </a:t>
            </a:r>
            <a:r>
              <a:rPr lang="en-IN" sz="2200" dirty="0" smtClean="0"/>
              <a:t>&gt;4 </a:t>
            </a:r>
            <a:r>
              <a:rPr lang="en-IN" sz="2200" dirty="0"/>
              <a:t>mm assists in differentiating constrictive disease from restrictive cardiomyopathy, and thickening </a:t>
            </a:r>
            <a:r>
              <a:rPr lang="en-IN" sz="2200" dirty="0" smtClean="0"/>
              <a:t>&gt;6 </a:t>
            </a:r>
            <a:r>
              <a:rPr lang="en-IN" sz="2200" dirty="0"/>
              <a:t>mm adds even more specificity for </a:t>
            </a:r>
            <a:r>
              <a:rPr lang="en-IN" sz="2200" dirty="0" smtClean="0"/>
              <a:t>constriction.</a:t>
            </a:r>
          </a:p>
          <a:p>
            <a:pPr lvl="1"/>
            <a:endParaRPr lang="en-IN" sz="1400" i="1" dirty="0" smtClean="0"/>
          </a:p>
          <a:p>
            <a:pPr marL="393192" lvl="1" indent="0" algn="ctr">
              <a:buNone/>
            </a:pPr>
            <a:r>
              <a:rPr lang="en-IN" sz="2200" i="1" dirty="0" smtClean="0"/>
              <a:t>Normal </a:t>
            </a:r>
            <a:r>
              <a:rPr lang="en-IN" sz="2200" i="1" dirty="0"/>
              <a:t>pericardial thickness does not exclude pericardial constriction, and the clinical situation must always be taken in account</a:t>
            </a:r>
            <a:r>
              <a:rPr lang="en-IN" sz="2200" i="1" dirty="0" smtClean="0"/>
              <a:t>.</a:t>
            </a:r>
            <a:endParaRPr lang="en-IN" sz="2200" dirty="0"/>
          </a:p>
          <a:p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116315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5200818"/>
              </p:ext>
            </p:extLst>
          </p:nvPr>
        </p:nvGraphicFramePr>
        <p:xfrm>
          <a:off x="683568" y="188640"/>
          <a:ext cx="7992888" cy="650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3816424"/>
                <a:gridCol w="3096344"/>
              </a:tblGrid>
              <a:tr h="432047"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Restrictive cardiomyopathy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Constrictive</a:t>
                      </a:r>
                      <a:r>
                        <a:rPr lang="en-IN" sz="2000" baseline="0" dirty="0" smtClean="0"/>
                        <a:t> Pericarditis</a:t>
                      </a:r>
                      <a:endParaRPr lang="en-IN" sz="2000" dirty="0"/>
                    </a:p>
                  </a:txBody>
                  <a:tcPr/>
                </a:tc>
              </a:tr>
              <a:tr h="2232249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Physical Exam.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Kussmaul’s</a:t>
                      </a:r>
                      <a:r>
                        <a:rPr lang="en-IN" sz="2000" dirty="0" smtClean="0"/>
                        <a:t> sign may be present.</a:t>
                      </a:r>
                    </a:p>
                    <a:p>
                      <a:r>
                        <a:rPr lang="en-IN" sz="2000" dirty="0" smtClean="0"/>
                        <a:t>Apical impulse</a:t>
                      </a:r>
                      <a:r>
                        <a:rPr lang="en-IN" sz="2000" baseline="0" dirty="0" smtClean="0"/>
                        <a:t> may be prominent.</a:t>
                      </a:r>
                    </a:p>
                    <a:p>
                      <a:r>
                        <a:rPr lang="en-IN" sz="2000" baseline="0" dirty="0" smtClean="0"/>
                        <a:t>S3 may be present, rarely S4.</a:t>
                      </a:r>
                    </a:p>
                    <a:p>
                      <a:endParaRPr lang="en-IN" sz="2000" baseline="0" dirty="0" smtClean="0"/>
                    </a:p>
                    <a:p>
                      <a:r>
                        <a:rPr lang="en-IN" sz="2000" baseline="0" dirty="0" err="1" smtClean="0"/>
                        <a:t>Regurgitant</a:t>
                      </a:r>
                      <a:r>
                        <a:rPr lang="en-IN" sz="2000" baseline="0" dirty="0" smtClean="0"/>
                        <a:t> murmurs more common.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Usually</a:t>
                      </a:r>
                      <a:r>
                        <a:rPr lang="en-IN" sz="2000" baseline="0" dirty="0" smtClean="0"/>
                        <a:t> present</a:t>
                      </a:r>
                    </a:p>
                    <a:p>
                      <a:r>
                        <a:rPr lang="en-IN" sz="2000" baseline="0" dirty="0" smtClean="0"/>
                        <a:t>Usually not palpable.</a:t>
                      </a:r>
                    </a:p>
                    <a:p>
                      <a:endParaRPr lang="en-IN" sz="2000" baseline="0" dirty="0" smtClean="0"/>
                    </a:p>
                    <a:p>
                      <a:r>
                        <a:rPr lang="en-IN" sz="2000" baseline="0" dirty="0" smtClean="0"/>
                        <a:t>Pericardial knock may be present.</a:t>
                      </a:r>
                    </a:p>
                    <a:p>
                      <a:r>
                        <a:rPr lang="en-IN" sz="2000" baseline="0" dirty="0" err="1" smtClean="0"/>
                        <a:t>Regurgitant</a:t>
                      </a:r>
                      <a:r>
                        <a:rPr lang="en-IN" sz="2000" baseline="0" dirty="0" smtClean="0"/>
                        <a:t> murmurs uncommon.</a:t>
                      </a:r>
                    </a:p>
                  </a:txBody>
                  <a:tcPr/>
                </a:tc>
              </a:tr>
              <a:tr h="1224136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ECG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Low voltage, </a:t>
                      </a:r>
                      <a:r>
                        <a:rPr lang="en-IN" sz="2000" dirty="0" err="1" smtClean="0"/>
                        <a:t>pseudoinfarction</a:t>
                      </a:r>
                      <a:r>
                        <a:rPr lang="en-IN" sz="2000" dirty="0" smtClean="0"/>
                        <a:t>, LAD, AF, conduction abnormalities.</a:t>
                      </a:r>
                      <a:r>
                        <a:rPr lang="en-IN" sz="2000" baseline="0" dirty="0" smtClean="0"/>
                        <a:t> Low voltage (&lt;50%).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Non specific changes.</a:t>
                      </a:r>
                      <a:endParaRPr lang="en-IN" sz="2000" dirty="0"/>
                    </a:p>
                  </a:txBody>
                  <a:tcPr/>
                </a:tc>
              </a:tr>
              <a:tr h="1958407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Echo. 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Increased</a:t>
                      </a:r>
                      <a:r>
                        <a:rPr lang="en-IN" sz="2000" baseline="0" dirty="0" smtClean="0"/>
                        <a:t> wall thickness.</a:t>
                      </a:r>
                    </a:p>
                    <a:p>
                      <a:r>
                        <a:rPr lang="en-IN" sz="2000" baseline="0" dirty="0" smtClean="0"/>
                        <a:t>Thickened cardiac valves.</a:t>
                      </a:r>
                    </a:p>
                    <a:p>
                      <a:endParaRPr lang="en-IN" sz="2000" baseline="0" dirty="0" smtClean="0"/>
                    </a:p>
                    <a:p>
                      <a:endParaRPr lang="en-IN" sz="2000" baseline="0" dirty="0" smtClean="0"/>
                    </a:p>
                    <a:p>
                      <a:endParaRPr lang="en-IN" sz="2000" baseline="0" dirty="0" smtClean="0"/>
                    </a:p>
                    <a:p>
                      <a:endParaRPr lang="en-IN" sz="2000" baseline="0" dirty="0" smtClean="0"/>
                    </a:p>
                    <a:p>
                      <a:r>
                        <a:rPr lang="en-IN" sz="2000" baseline="0" dirty="0" smtClean="0"/>
                        <a:t>Dilated atria. MR/TR common.</a:t>
                      </a: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Normal wall thickness.</a:t>
                      </a:r>
                    </a:p>
                    <a:p>
                      <a:endParaRPr lang="en-IN" sz="2000" dirty="0" smtClean="0"/>
                    </a:p>
                    <a:p>
                      <a:r>
                        <a:rPr lang="en-IN" sz="2000" dirty="0" smtClean="0"/>
                        <a:t>Prominent</a:t>
                      </a:r>
                      <a:r>
                        <a:rPr lang="en-IN" sz="2000" baseline="0" dirty="0" smtClean="0"/>
                        <a:t> early diastolic filling with abrupt displacement of IVS (</a:t>
                      </a:r>
                      <a:r>
                        <a:rPr lang="en-IN" sz="2000" baseline="0" dirty="0" err="1" smtClean="0"/>
                        <a:t>septal</a:t>
                      </a:r>
                      <a:r>
                        <a:rPr lang="en-IN" sz="2000" baseline="0" dirty="0" smtClean="0"/>
                        <a:t> bounce).</a:t>
                      </a:r>
                    </a:p>
                    <a:p>
                      <a:r>
                        <a:rPr lang="en-IN" sz="2000" baseline="0" dirty="0" smtClean="0"/>
                        <a:t>Dilated atria. MR/TR uncommon. </a:t>
                      </a:r>
                      <a:endParaRPr lang="en-IN" sz="20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215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6824175"/>
              </p:ext>
            </p:extLst>
          </p:nvPr>
        </p:nvGraphicFramePr>
        <p:xfrm>
          <a:off x="539552" y="304800"/>
          <a:ext cx="8208912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3306846"/>
                <a:gridCol w="3245882"/>
              </a:tblGrid>
              <a:tr h="432047">
                <a:tc>
                  <a:txBody>
                    <a:bodyPr/>
                    <a:lstStyle/>
                    <a:p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Restrictive cardiomyopathy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Constrictive</a:t>
                      </a:r>
                      <a:r>
                        <a:rPr lang="en-IN" sz="2000" b="1" baseline="0" dirty="0" smtClean="0"/>
                        <a:t> Pericarditis</a:t>
                      </a:r>
                      <a:endParaRPr lang="en-IN" sz="2000" b="1" dirty="0"/>
                    </a:p>
                  </a:txBody>
                  <a:tcPr/>
                </a:tc>
              </a:tr>
              <a:tr h="1224136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Echo. 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aseline="0" dirty="0" smtClean="0"/>
                        <a:t>Inspiratory augmentation of hepatic vein diastolic flow.  </a:t>
                      </a:r>
                    </a:p>
                    <a:p>
                      <a:endParaRPr lang="en-US" sz="2000" baseline="0" dirty="0" smtClean="0"/>
                    </a:p>
                    <a:p>
                      <a:r>
                        <a:rPr lang="en-US" sz="2000" baseline="0" dirty="0" smtClean="0"/>
                        <a:t>TD E’ velocity – Reduced.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aseline="0" dirty="0" smtClean="0"/>
                        <a:t>Expiratory augmentation of hepatic vein diastolic flow (diastolic flow reversal).</a:t>
                      </a:r>
                    </a:p>
                    <a:p>
                      <a:r>
                        <a:rPr lang="en-US" sz="2000" baseline="0" dirty="0" smtClean="0"/>
                        <a:t>Increased.</a:t>
                      </a:r>
                      <a:endParaRPr lang="en-IN" sz="2000" dirty="0"/>
                    </a:p>
                  </a:txBody>
                  <a:tcPr/>
                </a:tc>
              </a:tr>
              <a:tr h="397901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Cardiac Cath.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LVedp</a:t>
                      </a:r>
                      <a:r>
                        <a:rPr lang="en-IN" sz="2000" dirty="0" smtClean="0"/>
                        <a:t> often &lt;5 mmHg greater than </a:t>
                      </a:r>
                      <a:r>
                        <a:rPr lang="en-IN" sz="2000" dirty="0" err="1" smtClean="0"/>
                        <a:t>RVedp</a:t>
                      </a:r>
                      <a:endParaRPr lang="en-IN" sz="2000" dirty="0" smtClean="0"/>
                    </a:p>
                    <a:p>
                      <a:r>
                        <a:rPr lang="en-IN" sz="2000" dirty="0" err="1" smtClean="0"/>
                        <a:t>RVedp</a:t>
                      </a:r>
                      <a:r>
                        <a:rPr lang="en-IN" sz="2000" baseline="0" dirty="0" smtClean="0"/>
                        <a:t> &gt;1/3</a:t>
                      </a:r>
                      <a:r>
                        <a:rPr lang="en-IN" sz="2000" baseline="30000" dirty="0" smtClean="0"/>
                        <a:t>rd</a:t>
                      </a:r>
                      <a:r>
                        <a:rPr lang="en-IN" sz="2000" baseline="0" dirty="0" smtClean="0"/>
                        <a:t> of RVSP</a:t>
                      </a:r>
                      <a:r>
                        <a:rPr lang="en-IN" sz="2000" dirty="0" smtClean="0"/>
                        <a:t>  </a:t>
                      </a:r>
                    </a:p>
                    <a:p>
                      <a:r>
                        <a:rPr lang="en-IN" sz="2000" dirty="0" smtClean="0"/>
                        <a:t>Concordant pressure change between LV and RV.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RVedp</a:t>
                      </a:r>
                      <a:r>
                        <a:rPr lang="en-IN" sz="2000" dirty="0" smtClean="0"/>
                        <a:t> and </a:t>
                      </a:r>
                      <a:r>
                        <a:rPr lang="en-IN" sz="2000" dirty="0" err="1" smtClean="0"/>
                        <a:t>LVedp</a:t>
                      </a:r>
                      <a:r>
                        <a:rPr lang="en-IN" sz="2000" dirty="0" smtClean="0"/>
                        <a:t> usually equal. </a:t>
                      </a:r>
                    </a:p>
                    <a:p>
                      <a:endParaRPr lang="en-IN" sz="2000" dirty="0" smtClean="0"/>
                    </a:p>
                    <a:p>
                      <a:r>
                        <a:rPr lang="en-IN" sz="2000" dirty="0" smtClean="0"/>
                        <a:t>Discordant pressure change between LV and RV</a:t>
                      </a:r>
                      <a:r>
                        <a:rPr lang="en-IN" sz="2000" baseline="0" dirty="0" smtClean="0"/>
                        <a:t> during inspiration and expiration. </a:t>
                      </a:r>
                      <a:endParaRPr lang="en-IN" sz="2000" dirty="0"/>
                    </a:p>
                  </a:txBody>
                  <a:tcPr/>
                </a:tc>
              </a:tr>
              <a:tr h="397901"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Endomyoca-rdial</a:t>
                      </a:r>
                      <a:r>
                        <a:rPr lang="en-IN" sz="2000" dirty="0" smtClean="0"/>
                        <a:t> biopsy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May reveal specific cause of RCM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Normal or show non- specific</a:t>
                      </a:r>
                      <a:r>
                        <a:rPr lang="en-IN" sz="2000" baseline="0" dirty="0" smtClean="0"/>
                        <a:t> </a:t>
                      </a:r>
                      <a:r>
                        <a:rPr lang="en-IN" sz="2000" baseline="0" dirty="0" err="1" smtClean="0"/>
                        <a:t>myocyte</a:t>
                      </a:r>
                      <a:r>
                        <a:rPr lang="en-IN" sz="2000" baseline="0" dirty="0" smtClean="0"/>
                        <a:t> hypertrophy or myocardial fibrosis.</a:t>
                      </a:r>
                      <a:endParaRPr lang="en-IN" sz="2000" dirty="0"/>
                    </a:p>
                  </a:txBody>
                  <a:tcPr/>
                </a:tc>
              </a:tr>
              <a:tr h="397901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CT/MRI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Pericardium usually normal.</a:t>
                      </a:r>
                    </a:p>
                    <a:p>
                      <a:r>
                        <a:rPr lang="en-IN" sz="2000" dirty="0" smtClean="0"/>
                        <a:t>May reveal significant</a:t>
                      </a:r>
                      <a:r>
                        <a:rPr lang="en-IN" sz="2000" baseline="0" dirty="0" smtClean="0"/>
                        <a:t> myocardial fibrosis. 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Thickened pericardium.</a:t>
                      </a:r>
                      <a:endParaRPr lang="en-IN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370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>
            <a:normAutofit/>
          </a:bodyPr>
          <a:lstStyle/>
          <a:p>
            <a:r>
              <a:rPr lang="en-IN" sz="2200" b="1" dirty="0" smtClean="0"/>
              <a:t>On physical examination</a:t>
            </a:r>
          </a:p>
          <a:p>
            <a:endParaRPr lang="en-IN" sz="2200" b="1" dirty="0" smtClean="0"/>
          </a:p>
          <a:p>
            <a:pPr lvl="1"/>
            <a:r>
              <a:rPr lang="en-US" sz="2200" dirty="0" smtClean="0"/>
              <a:t>Cachexia +</a:t>
            </a:r>
            <a:endParaRPr lang="en-IN" sz="2200" dirty="0"/>
          </a:p>
          <a:p>
            <a:pPr lvl="1"/>
            <a:r>
              <a:rPr lang="en-IN" sz="2200" dirty="0" smtClean="0"/>
              <a:t>Afebrile</a:t>
            </a:r>
          </a:p>
          <a:p>
            <a:pPr lvl="1"/>
            <a:r>
              <a:rPr lang="en-IN" sz="2200" dirty="0" smtClean="0"/>
              <a:t>Pulse </a:t>
            </a:r>
            <a:r>
              <a:rPr lang="en-IN" sz="2200" dirty="0"/>
              <a:t>– </a:t>
            </a:r>
            <a:r>
              <a:rPr lang="en-IN" sz="2200" dirty="0" smtClean="0"/>
              <a:t>110/min, regular low volume pulse.</a:t>
            </a:r>
            <a:endParaRPr lang="en-IN" sz="2200" dirty="0"/>
          </a:p>
          <a:p>
            <a:pPr lvl="1"/>
            <a:r>
              <a:rPr lang="en-US" sz="2200" dirty="0"/>
              <a:t>RR – </a:t>
            </a:r>
            <a:r>
              <a:rPr lang="en-US" sz="2200" dirty="0" smtClean="0"/>
              <a:t>22/min.</a:t>
            </a:r>
            <a:endParaRPr lang="en-US" sz="2200" dirty="0"/>
          </a:p>
          <a:p>
            <a:pPr lvl="1"/>
            <a:r>
              <a:rPr lang="en-IN" sz="2200" dirty="0" smtClean="0"/>
              <a:t>BP - 102/70 mmHg.</a:t>
            </a:r>
          </a:p>
          <a:p>
            <a:pPr lvl="1"/>
            <a:r>
              <a:rPr lang="en-IN" sz="2200" dirty="0" smtClean="0"/>
              <a:t>Pallor +</a:t>
            </a:r>
          </a:p>
          <a:p>
            <a:pPr lvl="1"/>
            <a:r>
              <a:rPr lang="en-US" sz="2200" dirty="0" smtClean="0"/>
              <a:t>B/L lower limb pitting edema.</a:t>
            </a:r>
          </a:p>
          <a:p>
            <a:pPr lvl="1"/>
            <a:r>
              <a:rPr lang="en-US" sz="2200" dirty="0" smtClean="0"/>
              <a:t>JVP – Elevated, 10 cm. above the sternal angle. 	           </a:t>
            </a:r>
            <a:r>
              <a:rPr lang="en-US" sz="2200" b="1" dirty="0" smtClean="0"/>
              <a:t>Normal x and rapid y descent.</a:t>
            </a:r>
            <a:r>
              <a:rPr lang="en-US" sz="2200" dirty="0" smtClean="0"/>
              <a:t> </a:t>
            </a:r>
          </a:p>
          <a:p>
            <a:pPr lvl="1"/>
            <a:r>
              <a:rPr lang="en-IN" sz="2200" b="1" dirty="0" err="1"/>
              <a:t>Kussmaul's</a:t>
            </a:r>
            <a:r>
              <a:rPr lang="en-IN" sz="2200" b="1" dirty="0"/>
              <a:t> sign</a:t>
            </a:r>
            <a:r>
              <a:rPr lang="en-IN" sz="2200" dirty="0"/>
              <a:t> </a:t>
            </a:r>
            <a:r>
              <a:rPr lang="en-IN" sz="2200" dirty="0" smtClean="0"/>
              <a:t>present. </a:t>
            </a:r>
          </a:p>
          <a:p>
            <a:pPr lvl="1"/>
            <a:r>
              <a:rPr lang="en-US" sz="2200" dirty="0" smtClean="0"/>
              <a:t>No icterus, lymphadenopathy, cyanosis, clubbing</a:t>
            </a:r>
            <a:r>
              <a:rPr lang="en-US" sz="2200" dirty="0"/>
              <a:t>.</a:t>
            </a:r>
            <a:endParaRPr lang="en-IN" sz="2200" dirty="0" smtClean="0"/>
          </a:p>
          <a:p>
            <a:endParaRPr lang="en-IN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BNP levels:</a:t>
            </a:r>
          </a:p>
          <a:p>
            <a:pPr lvl="1"/>
            <a:r>
              <a:rPr lang="en-US" dirty="0" smtClean="0"/>
              <a:t>RCM - 	        &gt;650 </a:t>
            </a:r>
            <a:r>
              <a:rPr lang="en-US" dirty="0" err="1" smtClean="0"/>
              <a:t>ng</a:t>
            </a:r>
            <a:r>
              <a:rPr lang="en-US" dirty="0" smtClean="0"/>
              <a:t>/L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CP –</a:t>
            </a:r>
            <a:r>
              <a:rPr lang="en-US" smtClean="0"/>
              <a:t>	&lt;150 </a:t>
            </a:r>
            <a:r>
              <a:rPr lang="en-US" dirty="0" err="1" smtClean="0"/>
              <a:t>ng</a:t>
            </a:r>
            <a:r>
              <a:rPr lang="en-US" dirty="0" smtClean="0"/>
              <a:t>/L</a:t>
            </a:r>
          </a:p>
          <a:p>
            <a:pPr marL="393192" lvl="1" indent="0">
              <a:buNone/>
            </a:pP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4" name="Up Arrow 3"/>
          <p:cNvSpPr/>
          <p:nvPr/>
        </p:nvSpPr>
        <p:spPr>
          <a:xfrm>
            <a:off x="2123728" y="2420888"/>
            <a:ext cx="288032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Up Arrow 4"/>
          <p:cNvSpPr/>
          <p:nvPr/>
        </p:nvSpPr>
        <p:spPr>
          <a:xfrm>
            <a:off x="2492152" y="2420888"/>
            <a:ext cx="288032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Up Arrow 5"/>
          <p:cNvSpPr/>
          <p:nvPr/>
        </p:nvSpPr>
        <p:spPr>
          <a:xfrm>
            <a:off x="1979712" y="3356992"/>
            <a:ext cx="288032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69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0639610"/>
              </p:ext>
            </p:extLst>
          </p:nvPr>
        </p:nvGraphicFramePr>
        <p:xfrm>
          <a:off x="467548" y="260648"/>
          <a:ext cx="8352924" cy="64901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92154"/>
                <a:gridCol w="1272138"/>
                <a:gridCol w="1368152"/>
                <a:gridCol w="1512168"/>
                <a:gridCol w="1512168"/>
                <a:gridCol w="1296144"/>
              </a:tblGrid>
              <a:tr h="776314">
                <a:tc>
                  <a:txBody>
                    <a:bodyPr/>
                    <a:lstStyle/>
                    <a:p>
                      <a:r>
                        <a:rPr lang="en-IN" dirty="0" smtClean="0"/>
                        <a:t>JVP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DCM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RCM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EMF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Cardiac </a:t>
                      </a:r>
                      <a:r>
                        <a:rPr lang="en-IN" dirty="0" err="1" smtClean="0"/>
                        <a:t>Tamponade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CP</a:t>
                      </a:r>
                      <a:endParaRPr lang="en-IN" dirty="0"/>
                    </a:p>
                  </a:txBody>
                  <a:tcPr/>
                </a:tc>
              </a:tr>
              <a:tr h="935612">
                <a:tc>
                  <a:txBody>
                    <a:bodyPr/>
                    <a:lstStyle/>
                    <a:p>
                      <a:r>
                        <a:rPr lang="en-IN" dirty="0" smtClean="0"/>
                        <a:t>JV pressure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May be elevated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May be elevated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Usually</a:t>
                      </a:r>
                      <a:r>
                        <a:rPr lang="en-IN" baseline="0" dirty="0" smtClean="0"/>
                        <a:t> elevated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Elevated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Elevated </a:t>
                      </a:r>
                      <a:endParaRPr lang="en-IN" dirty="0"/>
                    </a:p>
                  </a:txBody>
                  <a:tcPr/>
                </a:tc>
              </a:tr>
              <a:tr h="1216296">
                <a:tc>
                  <a:txBody>
                    <a:bodyPr/>
                    <a:lstStyle/>
                    <a:p>
                      <a:r>
                        <a:rPr lang="en-IN" dirty="0" smtClean="0"/>
                        <a:t>a waves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Normal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Prominent</a:t>
                      </a:r>
                      <a:r>
                        <a:rPr lang="en-IN" baseline="0" dirty="0" smtClean="0"/>
                        <a:t>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Prominent</a:t>
                      </a:r>
                      <a:r>
                        <a:rPr lang="en-IN" baseline="0" dirty="0" smtClean="0"/>
                        <a:t> 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Never prominent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Normal or may be prominent</a:t>
                      </a:r>
                      <a:endParaRPr lang="en-IN" dirty="0"/>
                    </a:p>
                  </a:txBody>
                  <a:tcPr/>
                </a:tc>
              </a:tr>
              <a:tr h="935612">
                <a:tc>
                  <a:txBody>
                    <a:bodyPr/>
                    <a:lstStyle/>
                    <a:p>
                      <a:r>
                        <a:rPr lang="en-IN" dirty="0" smtClean="0"/>
                        <a:t>v waves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May be</a:t>
                      </a:r>
                      <a:r>
                        <a:rPr lang="en-IN" baseline="0" dirty="0" smtClean="0"/>
                        <a:t> prominent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Prominent due to TR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Normal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Usually equal to a waves</a:t>
                      </a:r>
                      <a:endParaRPr lang="en-IN" dirty="0"/>
                    </a:p>
                  </a:txBody>
                  <a:tcPr/>
                </a:tc>
              </a:tr>
              <a:tr h="776314">
                <a:tc>
                  <a:txBody>
                    <a:bodyPr/>
                    <a:lstStyle/>
                    <a:p>
                      <a:r>
                        <a:rPr lang="en-IN" dirty="0" smtClean="0"/>
                        <a:t>x descent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Normal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Normal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Obliterated</a:t>
                      </a:r>
                      <a:r>
                        <a:rPr lang="en-IN" baseline="0" dirty="0" smtClean="0"/>
                        <a:t> with TR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Normal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Prominent</a:t>
                      </a:r>
                      <a:endParaRPr lang="en-IN" dirty="0"/>
                    </a:p>
                  </a:txBody>
                  <a:tcPr/>
                </a:tc>
              </a:tr>
              <a:tr h="935612">
                <a:tc>
                  <a:txBody>
                    <a:bodyPr/>
                    <a:lstStyle/>
                    <a:p>
                      <a:r>
                        <a:rPr lang="en-IN" dirty="0" smtClean="0"/>
                        <a:t>y</a:t>
                      </a:r>
                      <a:r>
                        <a:rPr lang="en-IN" baseline="0" dirty="0" smtClean="0"/>
                        <a:t> descent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May be rapid descent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Rapid descent due to TR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or absent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Rapid </a:t>
                      </a:r>
                      <a:endParaRPr lang="en-IN" dirty="0"/>
                    </a:p>
                  </a:txBody>
                  <a:tcPr/>
                </a:tc>
              </a:tr>
              <a:tr h="776314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Kussmaul’s</a:t>
                      </a:r>
                      <a:r>
                        <a:rPr lang="en-IN" dirty="0" smtClean="0"/>
                        <a:t> sign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Negative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May be positive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Negative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Negative. May be positive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Usually positive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own Arrow 2"/>
          <p:cNvSpPr/>
          <p:nvPr/>
        </p:nvSpPr>
        <p:spPr>
          <a:xfrm>
            <a:off x="6239613" y="5049180"/>
            <a:ext cx="60579" cy="1800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8663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Management….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0688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Autofit/>
          </a:bodyPr>
          <a:lstStyle/>
          <a:p>
            <a:r>
              <a:rPr lang="en-IN" sz="2200" b="1" dirty="0"/>
              <a:t>Pharmacologic </a:t>
            </a:r>
            <a:r>
              <a:rPr lang="en-IN" sz="2200" b="1" dirty="0" smtClean="0"/>
              <a:t>Therapy</a:t>
            </a:r>
          </a:p>
          <a:p>
            <a:pPr lvl="1"/>
            <a:endParaRPr lang="en-IN" sz="2200" b="1" dirty="0" smtClean="0"/>
          </a:p>
          <a:p>
            <a:pPr lvl="1"/>
            <a:r>
              <a:rPr lang="en-IN" sz="2200" b="1" dirty="0" smtClean="0"/>
              <a:t>Steroids</a:t>
            </a:r>
            <a:r>
              <a:rPr lang="en-IN" sz="2200" dirty="0" smtClean="0"/>
              <a:t> - </a:t>
            </a:r>
            <a:r>
              <a:rPr lang="en-IN" sz="2200" dirty="0" err="1" smtClean="0"/>
              <a:t>Subacute</a:t>
            </a:r>
            <a:r>
              <a:rPr lang="en-IN" sz="2200" dirty="0" smtClean="0"/>
              <a:t> CP (before </a:t>
            </a:r>
            <a:r>
              <a:rPr lang="en-IN" sz="2200" dirty="0"/>
              <a:t>pericardial fibrosis </a:t>
            </a:r>
            <a:r>
              <a:rPr lang="en-IN" sz="2200" dirty="0" smtClean="0"/>
              <a:t>occurs).</a:t>
            </a:r>
            <a:endParaRPr lang="en-IN" sz="2200" dirty="0"/>
          </a:p>
          <a:p>
            <a:pPr lvl="1"/>
            <a:endParaRPr lang="en-IN" sz="2200" b="1" dirty="0" smtClean="0"/>
          </a:p>
          <a:p>
            <a:pPr lvl="1"/>
            <a:r>
              <a:rPr lang="en-IN" sz="2200" b="1" dirty="0" smtClean="0"/>
              <a:t>Diuretics - </a:t>
            </a:r>
            <a:r>
              <a:rPr lang="en-IN" sz="2200" dirty="0" smtClean="0"/>
              <a:t>Relieve </a:t>
            </a:r>
            <a:r>
              <a:rPr lang="en-IN" sz="2200" dirty="0"/>
              <a:t>congestion and optimize clinical volume </a:t>
            </a:r>
            <a:r>
              <a:rPr lang="en-IN" sz="2200" dirty="0" smtClean="0"/>
              <a:t>status </a:t>
            </a:r>
            <a:r>
              <a:rPr lang="en-IN" sz="2200" dirty="0" smtClean="0">
                <a:solidFill>
                  <a:srgbClr val="FF0000"/>
                </a:solidFill>
              </a:rPr>
              <a:t>(may </a:t>
            </a:r>
            <a:r>
              <a:rPr lang="en-IN" sz="2200" dirty="0">
                <a:solidFill>
                  <a:srgbClr val="FF0000"/>
                </a:solidFill>
              </a:rPr>
              <a:t>decrease preload to the point of reducing cardiac </a:t>
            </a:r>
            <a:r>
              <a:rPr lang="en-IN" sz="2200" dirty="0" smtClean="0">
                <a:solidFill>
                  <a:srgbClr val="FF0000"/>
                </a:solidFill>
              </a:rPr>
              <a:t>output).</a:t>
            </a:r>
            <a:endParaRPr lang="en-IN" sz="2200" dirty="0">
              <a:solidFill>
                <a:srgbClr val="FF0000"/>
              </a:solidFill>
            </a:endParaRPr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Any </a:t>
            </a:r>
            <a:r>
              <a:rPr lang="en-IN" sz="2200" dirty="0"/>
              <a:t>therapy directed toward the causative disease (</a:t>
            </a:r>
            <a:r>
              <a:rPr lang="en-IN" sz="2200" dirty="0" err="1"/>
              <a:t>eg</a:t>
            </a:r>
            <a:r>
              <a:rPr lang="en-IN" sz="2200" dirty="0"/>
              <a:t>, </a:t>
            </a:r>
            <a:r>
              <a:rPr lang="en-IN" sz="2200" dirty="0" err="1"/>
              <a:t>antituberculosis</a:t>
            </a:r>
            <a:r>
              <a:rPr lang="en-IN" sz="2200" dirty="0"/>
              <a:t> medication</a:t>
            </a:r>
            <a:r>
              <a:rPr lang="en-IN" sz="2200" dirty="0" smtClean="0"/>
              <a:t>).</a:t>
            </a:r>
            <a:endParaRPr lang="en-IN" sz="2200" dirty="0"/>
          </a:p>
          <a:p>
            <a:pPr lvl="1">
              <a:buClr>
                <a:srgbClr val="FF0000"/>
              </a:buClr>
            </a:pPr>
            <a:endParaRPr lang="en-IN" sz="2200" b="1" dirty="0" smtClean="0"/>
          </a:p>
          <a:p>
            <a:pPr lvl="1">
              <a:buClr>
                <a:srgbClr val="FF0000"/>
              </a:buClr>
            </a:pPr>
            <a:r>
              <a:rPr lang="en-IN" sz="2200" b="1" dirty="0" smtClean="0"/>
              <a:t>Beta-blockers </a:t>
            </a:r>
            <a:r>
              <a:rPr lang="en-IN" sz="2200" b="1" dirty="0"/>
              <a:t>and </a:t>
            </a:r>
            <a:r>
              <a:rPr lang="en-IN" sz="2200" b="1" dirty="0" smtClean="0"/>
              <a:t>CCBs</a:t>
            </a:r>
            <a:r>
              <a:rPr lang="en-IN" sz="2200" dirty="0" smtClean="0"/>
              <a:t> – Avoided. </a:t>
            </a:r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20490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>
            <a:noAutofit/>
          </a:bodyPr>
          <a:lstStyle/>
          <a:p>
            <a:r>
              <a:rPr lang="en-IN" sz="2200" b="1" dirty="0" err="1" smtClean="0"/>
              <a:t>Pericardiectomy</a:t>
            </a:r>
            <a:endParaRPr lang="en-IN" sz="2200" b="1" dirty="0" smtClean="0"/>
          </a:p>
          <a:p>
            <a:endParaRPr lang="en-IN" sz="2200" b="1" dirty="0" smtClean="0"/>
          </a:p>
          <a:p>
            <a:pPr lvl="1"/>
            <a:r>
              <a:rPr lang="en-IN" sz="2200" b="1" dirty="0" smtClean="0"/>
              <a:t>Complete </a:t>
            </a:r>
            <a:r>
              <a:rPr lang="en-IN" sz="2200" b="1" dirty="0" err="1"/>
              <a:t>pericardiectomy</a:t>
            </a:r>
            <a:r>
              <a:rPr lang="en-IN" sz="2200" dirty="0"/>
              <a:t> </a:t>
            </a:r>
            <a:r>
              <a:rPr lang="en-IN" sz="2200" dirty="0" smtClean="0"/>
              <a:t>- Definitive </a:t>
            </a:r>
            <a:r>
              <a:rPr lang="en-IN" sz="2200" dirty="0"/>
              <a:t>therapy and </a:t>
            </a:r>
            <a:r>
              <a:rPr lang="en-IN" sz="2200" dirty="0" smtClean="0"/>
              <a:t>a </a:t>
            </a:r>
            <a:r>
              <a:rPr lang="en-IN" sz="2200" dirty="0"/>
              <a:t>potential </a:t>
            </a:r>
            <a:r>
              <a:rPr lang="en-IN" sz="2200" dirty="0" smtClean="0"/>
              <a:t>cure.</a:t>
            </a:r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Results </a:t>
            </a:r>
            <a:r>
              <a:rPr lang="en-IN" sz="2200" dirty="0"/>
              <a:t>are generally better if the procedure is performed earlier in the course, when less calcification is present and when the chance of abnormal myocardium or advanced heart failure is reduced. </a:t>
            </a:r>
            <a:endParaRPr lang="en-IN" sz="2200" dirty="0" smtClean="0"/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Between </a:t>
            </a:r>
            <a:r>
              <a:rPr lang="en-IN" sz="2200" dirty="0"/>
              <a:t>80% and 90% of patients who undergo </a:t>
            </a:r>
            <a:r>
              <a:rPr lang="en-IN" sz="2200" dirty="0" err="1"/>
              <a:t>pericardiectomy</a:t>
            </a:r>
            <a:r>
              <a:rPr lang="en-IN" sz="2200" dirty="0"/>
              <a:t> achieve NYHA class I or II </a:t>
            </a:r>
            <a:r>
              <a:rPr lang="en-IN" sz="2200" dirty="0" smtClean="0"/>
              <a:t>postoperatively.</a:t>
            </a:r>
          </a:p>
          <a:p>
            <a:pPr lvl="1"/>
            <a:endParaRPr lang="en-IN" sz="2200" dirty="0" smtClean="0"/>
          </a:p>
          <a:p>
            <a:pPr lvl="1"/>
            <a:r>
              <a:rPr lang="en-IN" sz="2200" dirty="0" smtClean="0"/>
              <a:t>One </a:t>
            </a:r>
            <a:r>
              <a:rPr lang="en-IN" sz="2200" dirty="0"/>
              <a:t>study found that only 60% of patients showed complete normalization of cardiac </a:t>
            </a:r>
            <a:r>
              <a:rPr lang="en-IN" sz="2200" dirty="0" err="1" smtClean="0"/>
              <a:t>hemodynamics</a:t>
            </a:r>
            <a:r>
              <a:rPr lang="en-IN" sz="2200" dirty="0" smtClean="0"/>
              <a:t>.</a:t>
            </a:r>
            <a:endParaRPr lang="en-IN" sz="2200" dirty="0"/>
          </a:p>
          <a:p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15312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          message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7026"/>
            <a:ext cx="8229600" cy="4167574"/>
          </a:xfrm>
        </p:spPr>
        <p:txBody>
          <a:bodyPr>
            <a:noAutofit/>
          </a:bodyPr>
          <a:lstStyle/>
          <a:p>
            <a:r>
              <a:rPr lang="en-IN" sz="2000" dirty="0"/>
              <a:t>Diagnosis of CP requires high index of </a:t>
            </a:r>
            <a:r>
              <a:rPr lang="en-IN" sz="2000" dirty="0" smtClean="0"/>
              <a:t>suspicion, with careful clinical examination and echocardiography.</a:t>
            </a:r>
          </a:p>
          <a:p>
            <a:endParaRPr lang="en-IN" sz="2000" dirty="0"/>
          </a:p>
          <a:p>
            <a:r>
              <a:rPr lang="en-IN" sz="2000" dirty="0" smtClean="0"/>
              <a:t>Cardiac catheterization establishes the physiology and Cardiac CT is confirmatory. </a:t>
            </a:r>
          </a:p>
          <a:p>
            <a:endParaRPr lang="en-IN" sz="2000" dirty="0"/>
          </a:p>
          <a:p>
            <a:r>
              <a:rPr lang="en-IN" sz="2000" dirty="0" smtClean="0"/>
              <a:t>Patients </a:t>
            </a:r>
            <a:r>
              <a:rPr lang="en-IN" sz="2000" dirty="0"/>
              <a:t>with CP have a good </a:t>
            </a:r>
            <a:r>
              <a:rPr lang="en-IN" sz="2000" dirty="0" smtClean="0"/>
              <a:t>outcome when </a:t>
            </a:r>
            <a:r>
              <a:rPr lang="en-IN" sz="2000" dirty="0"/>
              <a:t>their disease process is discovered early in </a:t>
            </a:r>
            <a:r>
              <a:rPr lang="en-IN" sz="2000" dirty="0" smtClean="0"/>
              <a:t>its course.</a:t>
            </a:r>
          </a:p>
          <a:p>
            <a:pPr marL="0" indent="0">
              <a:buNone/>
            </a:pPr>
            <a:endParaRPr lang="en-US" sz="2000" i="1" dirty="0" smtClean="0"/>
          </a:p>
          <a:p>
            <a:pPr marL="0" indent="0" algn="ctr">
              <a:buNone/>
            </a:pPr>
            <a:r>
              <a:rPr lang="en-US" sz="3200" b="1" i="1" dirty="0" smtClean="0">
                <a:solidFill>
                  <a:srgbClr val="FF0000"/>
                </a:solidFill>
              </a:rPr>
              <a:t>(else it can be a case of missed diagnosis)</a:t>
            </a:r>
            <a:endParaRPr lang="en-IN" sz="32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crazyanks\Desktop\Constrictive Pericarditis\wilf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7" y="188640"/>
            <a:ext cx="2462411" cy="1968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Home 5">
            <a:hlinkClick r:id="" action="ppaction://noaction" highlightClick="1"/>
          </p:cNvPr>
          <p:cNvSpPr/>
          <p:nvPr/>
        </p:nvSpPr>
        <p:spPr>
          <a:xfrm>
            <a:off x="1871700" y="702394"/>
            <a:ext cx="1116124" cy="1142430"/>
          </a:xfrm>
          <a:prstGeom prst="actionButtonHome">
            <a:avLst/>
          </a:prstGeom>
          <a:solidFill>
            <a:schemeClr val="accent5">
              <a:lumMod val="50000"/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5777615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3024336" cy="2066921"/>
          </a:xfrm>
        </p:spPr>
        <p:txBody>
          <a:bodyPr>
            <a:noAutofit/>
          </a:bodyPr>
          <a:lstStyle/>
          <a:p>
            <a:r>
              <a:rPr lang="en-IN" sz="2200" b="0" dirty="0"/>
              <a:t>The thousand mysteries around us would not trouble but interest us, if only we had cheerful, healthy hearts.</a:t>
            </a:r>
            <a:r>
              <a:rPr lang="en-IN" sz="2200" dirty="0"/>
              <a:t/>
            </a:r>
            <a:br>
              <a:rPr lang="en-IN" sz="2200" dirty="0"/>
            </a:br>
            <a:r>
              <a:rPr lang="en-IN" sz="2200" b="0" dirty="0"/>
              <a:t>—Nietzsche</a:t>
            </a:r>
            <a:endParaRPr lang="en-IN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95536" y="3096344"/>
            <a:ext cx="7848872" cy="4077072"/>
          </a:xfrm>
        </p:spPr>
        <p:txBody>
          <a:bodyPr>
            <a:noAutofit/>
          </a:bodyPr>
          <a:lstStyle/>
          <a:p>
            <a:r>
              <a:rPr lang="en-IN" sz="2200" dirty="0">
                <a:solidFill>
                  <a:srgbClr val="FF0000"/>
                </a:solidFill>
                <a:latin typeface="+mj-lt"/>
              </a:rPr>
              <a:t>If we all had healthy </a:t>
            </a:r>
            <a:endParaRPr lang="en-IN" sz="2200" dirty="0" smtClean="0">
              <a:solidFill>
                <a:srgbClr val="FF0000"/>
              </a:solidFill>
              <a:latin typeface="+mj-lt"/>
            </a:endParaRPr>
          </a:p>
          <a:p>
            <a:r>
              <a:rPr lang="en-IN" sz="2200" dirty="0" smtClean="0">
                <a:solidFill>
                  <a:srgbClr val="FF0000"/>
                </a:solidFill>
                <a:latin typeface="+mj-lt"/>
              </a:rPr>
              <a:t>hearts</a:t>
            </a:r>
            <a:r>
              <a:rPr lang="en-IN" sz="2200" dirty="0">
                <a:solidFill>
                  <a:srgbClr val="FF0000"/>
                </a:solidFill>
                <a:latin typeface="+mj-lt"/>
              </a:rPr>
              <a:t>, the mysteries </a:t>
            </a:r>
            <a:endParaRPr lang="en-IN" sz="2200" dirty="0" smtClean="0">
              <a:solidFill>
                <a:srgbClr val="FF0000"/>
              </a:solidFill>
              <a:latin typeface="+mj-lt"/>
            </a:endParaRPr>
          </a:p>
          <a:p>
            <a:r>
              <a:rPr lang="en-IN" sz="2200" dirty="0" smtClean="0">
                <a:solidFill>
                  <a:srgbClr val="FF0000"/>
                </a:solidFill>
                <a:latin typeface="+mj-lt"/>
              </a:rPr>
              <a:t>of </a:t>
            </a:r>
            <a:r>
              <a:rPr lang="en-IN" sz="2200" dirty="0">
                <a:solidFill>
                  <a:srgbClr val="FF0000"/>
                </a:solidFill>
                <a:latin typeface="+mj-lt"/>
              </a:rPr>
              <a:t>the heart would </a:t>
            </a:r>
            <a:endParaRPr lang="en-IN" sz="2200" dirty="0" smtClean="0">
              <a:solidFill>
                <a:srgbClr val="FF0000"/>
              </a:solidFill>
              <a:latin typeface="+mj-lt"/>
            </a:endParaRPr>
          </a:p>
          <a:p>
            <a:r>
              <a:rPr lang="en-IN" sz="2200" dirty="0" smtClean="0">
                <a:solidFill>
                  <a:srgbClr val="FF0000"/>
                </a:solidFill>
                <a:latin typeface="+mj-lt"/>
              </a:rPr>
              <a:t>not </a:t>
            </a:r>
            <a:r>
              <a:rPr lang="en-IN" sz="2200" dirty="0">
                <a:solidFill>
                  <a:srgbClr val="FF0000"/>
                </a:solidFill>
                <a:latin typeface="+mj-lt"/>
              </a:rPr>
              <a:t>trouble us; </a:t>
            </a:r>
            <a:endParaRPr lang="en-IN" sz="2200" dirty="0" smtClean="0">
              <a:solidFill>
                <a:srgbClr val="FF0000"/>
              </a:solidFill>
              <a:latin typeface="+mj-lt"/>
            </a:endParaRPr>
          </a:p>
          <a:p>
            <a:r>
              <a:rPr lang="en-IN" sz="2200" dirty="0" smtClean="0">
                <a:solidFill>
                  <a:srgbClr val="FF0000"/>
                </a:solidFill>
                <a:latin typeface="+mj-lt"/>
              </a:rPr>
              <a:t>however</a:t>
            </a:r>
            <a:r>
              <a:rPr lang="en-IN" sz="2200" dirty="0">
                <a:solidFill>
                  <a:srgbClr val="FF0000"/>
                </a:solidFill>
                <a:latin typeface="+mj-lt"/>
              </a:rPr>
              <a:t>, </a:t>
            </a:r>
            <a:endParaRPr lang="en-IN" sz="2200" dirty="0" smtClean="0">
              <a:solidFill>
                <a:srgbClr val="FF0000"/>
              </a:solidFill>
              <a:latin typeface="+mj-lt"/>
            </a:endParaRPr>
          </a:p>
          <a:p>
            <a:r>
              <a:rPr lang="en-IN" sz="2200" dirty="0" smtClean="0">
                <a:solidFill>
                  <a:srgbClr val="FF0000"/>
                </a:solidFill>
                <a:latin typeface="+mj-lt"/>
              </a:rPr>
              <a:t>constrictive </a:t>
            </a:r>
            <a:r>
              <a:rPr lang="en-IN" sz="2200" dirty="0">
                <a:solidFill>
                  <a:srgbClr val="FF0000"/>
                </a:solidFill>
                <a:latin typeface="+mj-lt"/>
              </a:rPr>
              <a:t>pericarditis </a:t>
            </a:r>
            <a:endParaRPr lang="en-IN" sz="2200" dirty="0" smtClean="0">
              <a:solidFill>
                <a:srgbClr val="FF0000"/>
              </a:solidFill>
              <a:latin typeface="+mj-lt"/>
            </a:endParaRPr>
          </a:p>
          <a:p>
            <a:r>
              <a:rPr lang="en-IN" sz="2200" dirty="0" smtClean="0">
                <a:solidFill>
                  <a:srgbClr val="FF0000"/>
                </a:solidFill>
                <a:latin typeface="+mj-lt"/>
              </a:rPr>
              <a:t>certainly </a:t>
            </a:r>
            <a:r>
              <a:rPr lang="en-IN" sz="2200" dirty="0">
                <a:solidFill>
                  <a:srgbClr val="FF0000"/>
                </a:solidFill>
                <a:latin typeface="+mj-lt"/>
              </a:rPr>
              <a:t>has been a mystery </a:t>
            </a:r>
            <a:endParaRPr lang="en-IN" sz="2200" dirty="0" smtClean="0">
              <a:solidFill>
                <a:srgbClr val="FF0000"/>
              </a:solidFill>
              <a:latin typeface="+mj-lt"/>
            </a:endParaRPr>
          </a:p>
          <a:p>
            <a:r>
              <a:rPr lang="en-IN" sz="2200" dirty="0" smtClean="0">
                <a:solidFill>
                  <a:srgbClr val="FF0000"/>
                </a:solidFill>
                <a:latin typeface="+mj-lt"/>
              </a:rPr>
              <a:t>and </a:t>
            </a:r>
            <a:r>
              <a:rPr lang="en-IN" sz="2200" dirty="0">
                <a:solidFill>
                  <a:srgbClr val="FF0000"/>
                </a:solidFill>
                <a:latin typeface="+mj-lt"/>
              </a:rPr>
              <a:t>remains a diagnostic challenge to this day.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56" r="22856"/>
          <a:stretch>
            <a:fillRect/>
          </a:stretch>
        </p:blipFill>
        <p:spPr>
          <a:xfrm rot="420000">
            <a:off x="3498237" y="1199517"/>
            <a:ext cx="4617720" cy="3931920"/>
          </a:xfrm>
        </p:spPr>
      </p:pic>
    </p:spTree>
    <p:extLst>
      <p:ext uri="{BB962C8B-B14F-4D97-AF65-F5344CB8AC3E}">
        <p14:creationId xmlns="" xmlns:p14="http://schemas.microsoft.com/office/powerpoint/2010/main" val="4590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 fontScale="92500" lnSpcReduction="20000"/>
          </a:bodyPr>
          <a:lstStyle/>
          <a:p>
            <a:r>
              <a:rPr lang="en-IN" sz="2200" b="1" dirty="0" smtClean="0"/>
              <a:t>On systemic examination</a:t>
            </a:r>
          </a:p>
          <a:p>
            <a:endParaRPr lang="en-IN" sz="2200" dirty="0" smtClean="0"/>
          </a:p>
          <a:p>
            <a:pPr lvl="1"/>
            <a:r>
              <a:rPr lang="en-IN" sz="2200" dirty="0" smtClean="0"/>
              <a:t>CVS  - On inspection – Apex impulse not visible. No other visible pulsations, dilated veins over precordium. </a:t>
            </a:r>
          </a:p>
          <a:p>
            <a:pPr marL="393192" lvl="1" indent="0">
              <a:buNone/>
            </a:pPr>
            <a:r>
              <a:rPr lang="en-IN" sz="2200" dirty="0" smtClean="0"/>
              <a:t>On Palpation – Apex beat is in 5</a:t>
            </a:r>
            <a:r>
              <a:rPr lang="en-IN" sz="2200" baseline="30000" dirty="0" smtClean="0"/>
              <a:t>th</a:t>
            </a:r>
            <a:r>
              <a:rPr lang="en-IN" sz="2200" dirty="0" smtClean="0"/>
              <a:t> ICS, 1 cm medial to MCL. No palpable heart sounds or thrill. </a:t>
            </a:r>
          </a:p>
          <a:p>
            <a:pPr marL="393192" lvl="1" indent="0">
              <a:buNone/>
            </a:pPr>
            <a:r>
              <a:rPr lang="en-IN" sz="2200" dirty="0" smtClean="0"/>
              <a:t>On percussion – Lt. heart border coincides with apex. 2</a:t>
            </a:r>
            <a:r>
              <a:rPr lang="en-IN" sz="2200" baseline="30000" dirty="0" smtClean="0"/>
              <a:t>nd</a:t>
            </a:r>
            <a:r>
              <a:rPr lang="en-IN" sz="2200" dirty="0" smtClean="0"/>
              <a:t> Lt. ICS is resonant. Rt. heart border is retrosternal. </a:t>
            </a:r>
          </a:p>
          <a:p>
            <a:pPr marL="393192" lvl="1" indent="0">
              <a:buNone/>
            </a:pPr>
            <a:r>
              <a:rPr lang="en-IN" sz="2200" dirty="0" smtClean="0"/>
              <a:t>On auscultation - S1 S2 normal. No other sounds audible. No murmur.</a:t>
            </a:r>
          </a:p>
          <a:p>
            <a:pPr marL="393192" lvl="1" indent="0">
              <a:buNone/>
            </a:pPr>
            <a:endParaRPr lang="en-IN" sz="2200" dirty="0" smtClean="0"/>
          </a:p>
          <a:p>
            <a:pPr lvl="1"/>
            <a:r>
              <a:rPr lang="en-IN" sz="2200" dirty="0" smtClean="0"/>
              <a:t>RS – Breath sounds B/L equal. No adventitious sounds heard.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P/A – Hepatomegaly + 				                         4 </a:t>
            </a:r>
            <a:r>
              <a:rPr lang="en-US" sz="2200" dirty="0" err="1" smtClean="0"/>
              <a:t>cms</a:t>
            </a:r>
            <a:r>
              <a:rPr lang="en-US" sz="2200" dirty="0" smtClean="0"/>
              <a:t>. below the rt. costal margin.			                   Liver span of 18 cm. 			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 smtClean="0"/>
              <a:t>CNS – Conscious, oriented.	</a:t>
            </a:r>
            <a:endParaRPr lang="en-IN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Diagnosis	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200" b="1" dirty="0" smtClean="0"/>
          </a:p>
          <a:p>
            <a:endParaRPr lang="en-US" sz="2200" b="1" dirty="0"/>
          </a:p>
          <a:p>
            <a:endParaRPr lang="en-US" sz="2200" b="1" dirty="0" smtClean="0"/>
          </a:p>
          <a:p>
            <a:pPr marL="0" indent="0">
              <a:buNone/>
            </a:pPr>
            <a:r>
              <a:rPr lang="en-US" sz="2200" b="1" dirty="0" smtClean="0"/>
              <a:t>		</a:t>
            </a:r>
            <a:r>
              <a:rPr lang="en-US" sz="4000" b="1" dirty="0" smtClean="0"/>
              <a:t>Right heart failure</a:t>
            </a:r>
          </a:p>
          <a:p>
            <a:pPr marL="0" indent="0">
              <a:buNone/>
            </a:pPr>
            <a:endParaRPr lang="en-IN" sz="2200" b="1" dirty="0"/>
          </a:p>
        </p:txBody>
      </p:sp>
    </p:spTree>
    <p:extLst>
      <p:ext uri="{BB962C8B-B14F-4D97-AF65-F5344CB8AC3E}">
        <p14:creationId xmlns="" xmlns:p14="http://schemas.microsoft.com/office/powerpoint/2010/main" val="284536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Causes	 of RHF	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Autofit/>
          </a:bodyPr>
          <a:lstStyle/>
          <a:p>
            <a:endParaRPr lang="en-US" sz="2200" dirty="0" smtClean="0"/>
          </a:p>
          <a:p>
            <a:r>
              <a:rPr lang="en-US" sz="2200" dirty="0" smtClean="0"/>
              <a:t>Massive </a:t>
            </a:r>
            <a:r>
              <a:rPr lang="en-US" sz="2200" dirty="0"/>
              <a:t>Pericardial </a:t>
            </a:r>
            <a:r>
              <a:rPr lang="en-US" sz="2200" dirty="0" smtClean="0"/>
              <a:t>effusion</a:t>
            </a:r>
          </a:p>
          <a:p>
            <a:endParaRPr lang="en-US" sz="1200" dirty="0" smtClean="0"/>
          </a:p>
          <a:p>
            <a:r>
              <a:rPr lang="en-US" sz="2200" dirty="0" smtClean="0"/>
              <a:t>Pulmonary Hypertension</a:t>
            </a:r>
          </a:p>
          <a:p>
            <a:endParaRPr lang="en-US" sz="1200" dirty="0" smtClean="0"/>
          </a:p>
          <a:p>
            <a:r>
              <a:rPr lang="en-US" sz="2200" dirty="0" smtClean="0"/>
              <a:t>Constrictive pericarditis</a:t>
            </a:r>
          </a:p>
          <a:p>
            <a:endParaRPr lang="en-US" sz="1200" dirty="0"/>
          </a:p>
          <a:p>
            <a:r>
              <a:rPr lang="en-US" sz="2200" dirty="0"/>
              <a:t>Restrictive </a:t>
            </a:r>
            <a:r>
              <a:rPr lang="en-US" sz="2200" dirty="0" smtClean="0"/>
              <a:t>cardiomyopathy/</a:t>
            </a:r>
            <a:r>
              <a:rPr lang="en-US" sz="2200" dirty="0" err="1" smtClean="0"/>
              <a:t>Endomyocardial</a:t>
            </a:r>
            <a:r>
              <a:rPr lang="en-US" sz="2200" dirty="0" smtClean="0"/>
              <a:t> fibrosis</a:t>
            </a:r>
          </a:p>
          <a:p>
            <a:endParaRPr lang="en-US" sz="1200" dirty="0"/>
          </a:p>
          <a:p>
            <a:r>
              <a:rPr lang="en-US" sz="2200" dirty="0" smtClean="0"/>
              <a:t>Pulmonary stenosis</a:t>
            </a:r>
          </a:p>
          <a:p>
            <a:endParaRPr lang="en-US" sz="1200" dirty="0" smtClean="0"/>
          </a:p>
          <a:p>
            <a:r>
              <a:rPr lang="en-IN" sz="2200" dirty="0" smtClean="0"/>
              <a:t>Tricuspid Regurgitation</a:t>
            </a:r>
          </a:p>
          <a:p>
            <a:endParaRPr lang="en-IN" sz="2200" dirty="0"/>
          </a:p>
          <a:p>
            <a:r>
              <a:rPr lang="en-IN" sz="2200" dirty="0" smtClean="0"/>
              <a:t>RA </a:t>
            </a:r>
            <a:r>
              <a:rPr lang="en-IN" sz="2200" dirty="0" err="1" smtClean="0"/>
              <a:t>myxoma</a:t>
            </a:r>
            <a:r>
              <a:rPr lang="en-IN" sz="2200" dirty="0" smtClean="0"/>
              <a:t>.</a:t>
            </a:r>
          </a:p>
          <a:p>
            <a:pPr marL="484632" indent="-457200">
              <a:buNone/>
            </a:pPr>
            <a:endParaRPr lang="en-IN" sz="2200" dirty="0"/>
          </a:p>
          <a:p>
            <a:pPr marL="484632" indent="-457200"/>
            <a:endParaRPr lang="en-IN" sz="2200" dirty="0"/>
          </a:p>
          <a:p>
            <a:pPr marL="484632" indent="-457200"/>
            <a:endParaRPr lang="en-IN" sz="2200" dirty="0"/>
          </a:p>
          <a:p>
            <a:pPr marL="484632" indent="-457200"/>
            <a:endParaRPr lang="en-US" sz="2200" dirty="0" smtClean="0"/>
          </a:p>
          <a:p>
            <a:pPr marL="27432" indent="0">
              <a:buNone/>
            </a:pPr>
            <a:endParaRPr lang="en-US" sz="2200" dirty="0" smtClean="0"/>
          </a:p>
          <a:p>
            <a:endParaRPr lang="en-IN" sz="2200" dirty="0"/>
          </a:p>
        </p:txBody>
      </p:sp>
    </p:spTree>
    <p:extLst>
      <p:ext uri="{BB962C8B-B14F-4D97-AF65-F5344CB8AC3E}">
        <p14:creationId xmlns="" xmlns:p14="http://schemas.microsoft.com/office/powerpoint/2010/main" val="24206092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1566</TotalTime>
  <Words>1842</Words>
  <Application>Microsoft Office PowerPoint</Application>
  <PresentationFormat>On-screen Show (4:3)</PresentationFormat>
  <Paragraphs>430</Paragraphs>
  <Slides>66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Flow</vt:lpstr>
      <vt:lpstr>Constrictive Pericarditis</vt:lpstr>
      <vt:lpstr>Clinical Presentation </vt:lpstr>
      <vt:lpstr>Slide 3</vt:lpstr>
      <vt:lpstr>Case Summary</vt:lpstr>
      <vt:lpstr>Differentials at this stage  </vt:lpstr>
      <vt:lpstr>Slide 6</vt:lpstr>
      <vt:lpstr>Slide 7</vt:lpstr>
      <vt:lpstr>Clinical Diagnosis </vt:lpstr>
      <vt:lpstr>Causes  of RHF </vt:lpstr>
      <vt:lpstr>Most likely clinical diagnosis:</vt:lpstr>
      <vt:lpstr>ECG</vt:lpstr>
      <vt:lpstr>ECHOCARDIOGRAPHY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CXR</vt:lpstr>
      <vt:lpstr>Slide 21</vt:lpstr>
      <vt:lpstr>Hemodynamics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IMAGING</vt:lpstr>
      <vt:lpstr>Slide 32</vt:lpstr>
      <vt:lpstr>Slide 33</vt:lpstr>
      <vt:lpstr>Slide 34</vt:lpstr>
      <vt:lpstr>Slide 35</vt:lpstr>
      <vt:lpstr>Final Diagnosis</vt:lpstr>
      <vt:lpstr>Discussion</vt:lpstr>
      <vt:lpstr>Introduction </vt:lpstr>
      <vt:lpstr>Pathophysiology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ETIOLOGY</vt:lpstr>
      <vt:lpstr>Diagnostic evaluation</vt:lpstr>
      <vt:lpstr>Slide 49</vt:lpstr>
      <vt:lpstr>Slide 50</vt:lpstr>
      <vt:lpstr>HEMODYNAMICS</vt:lpstr>
      <vt:lpstr>Slide 52</vt:lpstr>
      <vt:lpstr>Slide 53</vt:lpstr>
      <vt:lpstr>Slide 54</vt:lpstr>
      <vt:lpstr>IMAGING </vt:lpstr>
      <vt:lpstr>Slide 56</vt:lpstr>
      <vt:lpstr>Slide 57</vt:lpstr>
      <vt:lpstr>Slide 58</vt:lpstr>
      <vt:lpstr>Slide 59</vt:lpstr>
      <vt:lpstr>Slide 60</vt:lpstr>
      <vt:lpstr>Slide 61</vt:lpstr>
      <vt:lpstr>Management….</vt:lpstr>
      <vt:lpstr>Slide 63</vt:lpstr>
      <vt:lpstr>Slide 64</vt:lpstr>
      <vt:lpstr>Take           message</vt:lpstr>
      <vt:lpstr>The thousand mysteries around us would not trouble but interest us, if only we had cheerful, healthy hearts. —Nietzsche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Cathlab</dc:creator>
  <cp:lastModifiedBy>user</cp:lastModifiedBy>
  <cp:revision>286</cp:revision>
  <dcterms:created xsi:type="dcterms:W3CDTF">2014-10-29T13:05:48Z</dcterms:created>
  <dcterms:modified xsi:type="dcterms:W3CDTF">2020-08-13T04:57:15Z</dcterms:modified>
</cp:coreProperties>
</file>