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53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1" r:id="rId3"/>
  </p:sldMasterIdLst>
  <p:notesMasterIdLst>
    <p:notesMasterId r:id="rId60"/>
  </p:notesMasterIdLst>
  <p:sldIdLst>
    <p:sldId id="378" r:id="rId4"/>
    <p:sldId id="257" r:id="rId5"/>
    <p:sldId id="360" r:id="rId6"/>
    <p:sldId id="326" r:id="rId7"/>
    <p:sldId id="327" r:id="rId8"/>
    <p:sldId id="361" r:id="rId9"/>
    <p:sldId id="303" r:id="rId10"/>
    <p:sldId id="337" r:id="rId11"/>
    <p:sldId id="330" r:id="rId12"/>
    <p:sldId id="353" r:id="rId13"/>
    <p:sldId id="313" r:id="rId14"/>
    <p:sldId id="317" r:id="rId15"/>
    <p:sldId id="319" r:id="rId16"/>
    <p:sldId id="324" r:id="rId17"/>
    <p:sldId id="321" r:id="rId18"/>
    <p:sldId id="322" r:id="rId19"/>
    <p:sldId id="356" r:id="rId20"/>
    <p:sldId id="323" r:id="rId21"/>
    <p:sldId id="328" r:id="rId22"/>
    <p:sldId id="314" r:id="rId23"/>
    <p:sldId id="352" r:id="rId24"/>
    <p:sldId id="382" r:id="rId25"/>
    <p:sldId id="338" r:id="rId26"/>
    <p:sldId id="340" r:id="rId27"/>
    <p:sldId id="339" r:id="rId28"/>
    <p:sldId id="315" r:id="rId29"/>
    <p:sldId id="354" r:id="rId30"/>
    <p:sldId id="372" r:id="rId31"/>
    <p:sldId id="373" r:id="rId32"/>
    <p:sldId id="379" r:id="rId33"/>
    <p:sldId id="342" r:id="rId34"/>
    <p:sldId id="374" r:id="rId35"/>
    <p:sldId id="380" r:id="rId36"/>
    <p:sldId id="375" r:id="rId37"/>
    <p:sldId id="343" r:id="rId38"/>
    <p:sldId id="344" r:id="rId39"/>
    <p:sldId id="355" r:id="rId40"/>
    <p:sldId id="345" r:id="rId41"/>
    <p:sldId id="346" r:id="rId42"/>
    <p:sldId id="376" r:id="rId43"/>
    <p:sldId id="333" r:id="rId44"/>
    <p:sldId id="334" r:id="rId45"/>
    <p:sldId id="335" r:id="rId46"/>
    <p:sldId id="377" r:id="rId47"/>
    <p:sldId id="362" r:id="rId48"/>
    <p:sldId id="363" r:id="rId49"/>
    <p:sldId id="347" r:id="rId50"/>
    <p:sldId id="348" r:id="rId51"/>
    <p:sldId id="349" r:id="rId52"/>
    <p:sldId id="364" r:id="rId53"/>
    <p:sldId id="350" r:id="rId54"/>
    <p:sldId id="365" r:id="rId55"/>
    <p:sldId id="351" r:id="rId56"/>
    <p:sldId id="381" r:id="rId57"/>
    <p:sldId id="368" r:id="rId58"/>
    <p:sldId id="36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00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ell\Desktop\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ell\Desktop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 sz="1800">
                <a:solidFill>
                  <a:srgbClr val="FFFF00"/>
                </a:solidFill>
              </a:defRPr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Sources</a:t>
            </a:r>
            <a:r>
              <a:rPr lang="en-US" sz="2400" baseline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Funds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Healthcare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India, 2001-02</a:t>
            </a:r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11196762027412409"/>
          <c:y val="0.30555382074181592"/>
          <c:w val="0.74812864701860682"/>
          <c:h val="0.67139750373463525"/>
        </c:manualLayout>
      </c:layout>
      <c:pie3DChart>
        <c:varyColors val="1"/>
        <c:ser>
          <c:idx val="0"/>
          <c:order val="0"/>
          <c:dPt>
            <c:idx val="3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lang="en-US"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estFit"/>
            <c:showVal val="1"/>
            <c:showCatName val="1"/>
            <c:separator>
</c:separator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Sheet1!$C$162:$C$168</c:f>
              <c:strCache>
                <c:ptCount val="7"/>
                <c:pt idx="0">
                  <c:v>Central Government</c:v>
                </c:pt>
                <c:pt idx="1">
                  <c:v>State Government</c:v>
                </c:pt>
                <c:pt idx="2">
                  <c:v>Local Government</c:v>
                </c:pt>
                <c:pt idx="3">
                  <c:v>Households</c:v>
                </c:pt>
                <c:pt idx="4">
                  <c:v>Firms</c:v>
                </c:pt>
                <c:pt idx="5">
                  <c:v>NGOs</c:v>
                </c:pt>
                <c:pt idx="6">
                  <c:v>External Support</c:v>
                </c:pt>
              </c:strCache>
            </c:strRef>
          </c:cat>
          <c:val>
            <c:numRef>
              <c:f>Sheet1!$D$162:$D$168</c:f>
              <c:numCache>
                <c:formatCode>0.0%</c:formatCode>
                <c:ptCount val="7"/>
                <c:pt idx="0">
                  <c:v>6.4000000000000237E-2</c:v>
                </c:pt>
                <c:pt idx="1">
                  <c:v>0.126</c:v>
                </c:pt>
                <c:pt idx="2">
                  <c:v>1.2999999999999998E-2</c:v>
                </c:pt>
                <c:pt idx="3">
                  <c:v>0.72000000000000064</c:v>
                </c:pt>
                <c:pt idx="4">
                  <c:v>5.3000000000000033E-2</c:v>
                </c:pt>
                <c:pt idx="5">
                  <c:v>1.0000000000000041E-3</c:v>
                </c:pt>
                <c:pt idx="6">
                  <c:v>2.300000000000001E-2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IN">
                <a:solidFill>
                  <a:srgbClr val="FFFF00"/>
                </a:solidFill>
              </a:defRPr>
            </a:pPr>
            <a:r>
              <a:rPr lang="en-US" sz="2800" dirty="0">
                <a:solidFill>
                  <a:srgbClr val="FFFF00"/>
                </a:solidFill>
              </a:rPr>
              <a:t>Sources of </a:t>
            </a:r>
            <a:r>
              <a:rPr lang="en-US" sz="2800" dirty="0" smtClean="0">
                <a:solidFill>
                  <a:srgbClr val="FFFF00"/>
                </a:solidFill>
              </a:rPr>
              <a:t>Funds </a:t>
            </a:r>
            <a:r>
              <a:rPr lang="en-US" sz="2800" dirty="0">
                <a:solidFill>
                  <a:srgbClr val="FFFF00"/>
                </a:solidFill>
              </a:rPr>
              <a:t>for </a:t>
            </a:r>
            <a:r>
              <a:rPr lang="en-US" sz="2800" dirty="0" smtClean="0">
                <a:solidFill>
                  <a:srgbClr val="FFFF00"/>
                </a:solidFill>
              </a:rPr>
              <a:t>Healthcare </a:t>
            </a:r>
            <a:r>
              <a:rPr lang="en-US" sz="2800" dirty="0">
                <a:solidFill>
                  <a:srgbClr val="FFFF00"/>
                </a:solidFill>
              </a:rPr>
              <a:t>in India, 2004-05</a:t>
            </a:r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16644409604599236"/>
          <c:y val="0.22686238327933375"/>
          <c:w val="0.65723548935985165"/>
          <c:h val="0.7487492916758034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lang="en-IN"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estFit"/>
            <c:showVal val="1"/>
            <c:showCatName val="1"/>
            <c:separator>
</c:separator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Sheet1!$C$177:$C$184</c:f>
              <c:strCache>
                <c:ptCount val="8"/>
                <c:pt idx="0">
                  <c:v>Local Bodies</c:v>
                </c:pt>
                <c:pt idx="1">
                  <c:v>Households</c:v>
                </c:pt>
                <c:pt idx="2">
                  <c:v>Firms</c:v>
                </c:pt>
                <c:pt idx="3">
                  <c:v>Social Insurance Funds</c:v>
                </c:pt>
                <c:pt idx="4">
                  <c:v>External Flow</c:v>
                </c:pt>
                <c:pt idx="5">
                  <c:v>NGOs</c:v>
                </c:pt>
                <c:pt idx="6">
                  <c:v>Central Government</c:v>
                </c:pt>
                <c:pt idx="7">
                  <c:v>State Government</c:v>
                </c:pt>
              </c:strCache>
            </c:strRef>
          </c:cat>
          <c:val>
            <c:numRef>
              <c:f>Sheet1!$D$177:$D$184</c:f>
              <c:numCache>
                <c:formatCode>0.00%</c:formatCode>
                <c:ptCount val="8"/>
                <c:pt idx="0">
                  <c:v>9.2000000000000068E-3</c:v>
                </c:pt>
                <c:pt idx="1">
                  <c:v>0.71125000000000005</c:v>
                </c:pt>
                <c:pt idx="2">
                  <c:v>5.7300000000000434E-2</c:v>
                </c:pt>
                <c:pt idx="3">
                  <c:v>1.1299999999999998E-2</c:v>
                </c:pt>
                <c:pt idx="4">
                  <c:v>2.2800000000000212E-2</c:v>
                </c:pt>
                <c:pt idx="5">
                  <c:v>7.000000000000143E-4</c:v>
                </c:pt>
                <c:pt idx="6">
                  <c:v>6.7800000000000013E-2</c:v>
                </c:pt>
                <c:pt idx="7">
                  <c:v>0.11965000000000002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FF4C0-BB6B-4CD1-BFB5-5F88AD1802A4}" type="datetimeFigureOut">
              <a:rPr lang="en-US" smtClean="0"/>
              <a:pPr/>
              <a:t>13/08/2020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5706F-C028-41D9-BEAD-E9AD9AF25EC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52227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48350" cy="40528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84BAE-4B74-4C82-AE77-0C4B901CFDE2}" type="slidenum">
              <a:rPr lang="en-US"/>
              <a:pPr/>
              <a:t>18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F8E330-0BBF-45BB-A702-D4DFAC7423B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8278E1-87E2-47A9-AD31-D89EFFC5AEC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4B74C-760D-482F-99AB-A35448EEC3B5}" type="slidenum">
              <a:rPr lang="en-US"/>
              <a:pPr/>
              <a:t>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A8133-6322-4962-81EA-6FAFCC0F85F3}" type="slidenum">
              <a:rPr lang="en-US"/>
              <a:pPr/>
              <a:t>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/>
              <a:t>Risk of one year mortality increases by 7.5% for each 30 min delay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6D10E-5B5B-4610-86BC-E4228263A7B3}" type="slidenum">
              <a:rPr lang="en-US"/>
              <a:pPr/>
              <a:t>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B296F-BE38-464E-A905-5077F48D70C1}" type="slidenum">
              <a:rPr lang="en-US"/>
              <a:pPr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E5654-08B5-45FD-8152-A743249D2782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148A0-DBB4-4E86-A5E6-1F1D3B764A1E}" type="slidenum">
              <a:rPr lang="en-US"/>
              <a:pPr/>
              <a:t>14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CB59D-F546-4242-B992-4F028CE07CA5}" type="slidenum">
              <a:rPr lang="en-US"/>
              <a:pPr/>
              <a:t>15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83919-8C0A-4FA3-AC3A-950AE64978E8}" type="slidenum">
              <a:rPr lang="en-US"/>
              <a:pPr/>
              <a:t>16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Differences not significant</a:t>
            </a:r>
          </a:p>
          <a:p>
            <a:r>
              <a:rPr lang="en-GB" smtClean="0"/>
              <a:t>26% of pre-hospital lysis group underwent PCI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IN"/>
              <a:t>Click to edit Master title style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IN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33683D-0596-400B-9D53-228165070E3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3080A4-C826-4D47-9FC0-37972BE7222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A3AFC-4243-47CB-AF36-D41BC4D60A9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E23953-762A-4089-987B-4C0B62DAC5A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FF40B3-40E2-4245-BAF6-80A0B56B6B0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BB6F4C-63E2-4D03-B494-5CC029895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IN" noProof="0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0F60C-4336-40A9-8A3D-3C3A43709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43563" y="0"/>
            <a:ext cx="3286125" cy="9286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pitchFamily="-112" charset="0"/>
              <a:cs typeface="Arial" charset="0"/>
            </a:endParaRPr>
          </a:p>
        </p:txBody>
      </p:sp>
      <p:pic>
        <p:nvPicPr>
          <p:cNvPr id="5" name="Picture 10" descr="D:\Marketing\GVK- EMRI\Coffee Table book\Pallons photography\Hyd\_01_9405_L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4165600"/>
            <a:ext cx="25717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ver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13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Marketing\GVK- EMRI\Coffee Table book\Pallons photography\Hyd\_01_9217_L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3"/>
            <a:ext cx="21812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D:\Marketing\GVK- EMRI\Coffee Table book\Pallons photography\Hyd\_01_9297_L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4214813"/>
            <a:ext cx="2286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4214813"/>
            <a:ext cx="21431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268288"/>
            <a:ext cx="22050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429684" cy="1470025"/>
          </a:xfr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3214686"/>
            <a:ext cx="6400800" cy="64294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1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F1C3AB-281E-49AE-81B5-901197ECE35D}" type="datetimeFigureOut"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13/08/2020</a:t>
            </a:fld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1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982D-EFCE-42B8-93C2-831DDF5FA6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Marketing\GVK- EMRI\Coffee Table book\Pallons photography\Hyd\_01_9405_L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4165600"/>
            <a:ext cx="25717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over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13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D:\Marketing\GVK- EMRI\Coffee Table book\Pallons photography\Hyd\_01_9217_L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3"/>
            <a:ext cx="21812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D:\Marketing\GVK- EMRI\Coffee Table book\Pallons photography\Hyd\_01_9297_L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4214813"/>
            <a:ext cx="2286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4214813"/>
            <a:ext cx="21431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268288"/>
            <a:ext cx="22050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429684" cy="1470025"/>
          </a:xfr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742968" y="3286124"/>
            <a:ext cx="6400800" cy="64294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6094" t="47917" r="43750" b="36458"/>
          <a:stretch>
            <a:fillRect/>
          </a:stretch>
        </p:blipFill>
        <p:spPr bwMode="auto">
          <a:xfrm>
            <a:off x="71438" y="71438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652463"/>
            <a:ext cx="7258072" cy="720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1612"/>
            <a:ext cx="8182004" cy="4714908"/>
          </a:xfrm>
        </p:spPr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EE5D-947E-43A6-83F3-DB749857DC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B2E6C7-538C-4F97-B208-497C163185C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F6DF-F72B-48D7-8A17-43449568C2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71650"/>
            <a:ext cx="38100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71650"/>
            <a:ext cx="38100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563B-CE95-4C10-8899-C0B123297E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35B8F-F3E8-49D1-AADB-65E2D275AF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F0DD-8CD8-44AA-A323-D4F509B381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738E-97D8-428B-9914-87DB123DC4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52B7-3C1A-4BE2-8B34-1B72FD1F18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F773-1BD0-4A30-977D-483229190B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9694-DECD-4F03-9442-82FDF81A0F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2463"/>
            <a:ext cx="2057400" cy="5367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2463"/>
            <a:ext cx="6019800" cy="5367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EC05-136F-4580-A7B4-29BBF0F155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IN"/>
              <a:t>Click to edit Master title style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IN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33683D-0596-400B-9D53-228165070E3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27295D-1FCB-45C8-8F98-F7CEAF2A5AF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B2E6C7-538C-4F97-B208-497C163185C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27295D-1FCB-45C8-8F98-F7CEAF2A5AF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AC7ABA-29AC-4CBE-888E-B1E36E306FC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99969F-6FAB-4A17-8537-9B39C715EDD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3F85B3-D908-40AD-B201-3543597D7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80F119-491C-4873-B9DA-F6E63F3990F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5B23CE-134E-4E05-A2E8-89D6B475622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FFBFA6-BFBE-49FB-B43B-E55D0AC52FA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3080A4-C826-4D47-9FC0-37972BE7222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A3AFC-4243-47CB-AF36-D41BC4D60A9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AC7ABA-29AC-4CBE-888E-B1E36E306FC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E23953-762A-4089-987B-4C0B62DAC5A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FF40B3-40E2-4245-BAF6-80A0B56B6B0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BB6F4C-63E2-4D03-B494-5CC029895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IN" noProof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99969F-6FAB-4A17-8537-9B39C715EDD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3F85B3-D908-40AD-B201-3543597D7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80F119-491C-4873-B9DA-F6E63F3990F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5B23CE-134E-4E05-A2E8-89D6B475622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FFBFA6-BFBE-49FB-B43B-E55D0AC52FA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B210C-0257-4350-B2A6-5751CED30EC3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 dir="r"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71625"/>
            <a:ext cx="81105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ED1C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9900" y="6650038"/>
            <a:ext cx="21336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Verdana" pitchFamily="-112" charset="0"/>
                <a:ea typeface="ＭＳ Ｐゴシック" pitchFamily="-11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EA5B36-AF89-424A-B9FC-E51C29FB952D}" type="slidenum">
              <a:rPr lang="en-US">
                <a:solidFill>
                  <a:srgbClr val="FFFFFF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50" y="214313"/>
            <a:ext cx="18669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86750" y="142875"/>
            <a:ext cx="6429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 rot="5400000">
            <a:off x="7678738" y="463550"/>
            <a:ext cx="785812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52463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 spd="slow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D1C2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ED1C24"/>
          </a:solidFill>
          <a:latin typeface="Verdan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  <a:ea typeface="+mn-ea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B210C-0257-4350-B2A6-5751CED30EC3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 spd="slow">
    <p:wipe dir="r"/>
  </p:transition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http://download.wapday.com/animation/ccontennt/14594-f/cartoon_hospital_helb.gif?__sid=yhh&#9001;=en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6" Type="http://schemas.openxmlformats.org/officeDocument/2006/relationships/image" Target="http://kids.niehs.nih.gov/pictures/ambulance.gif" TargetMode="Externa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92880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solidFill>
                  <a:srgbClr val="FFFF00"/>
                </a:solidFill>
              </a:rPr>
              <a:t>Evidence for  Pre hospital thrombolysis and the logistics challenges</a:t>
            </a:r>
            <a:endParaRPr lang="en-IN" sz="3200" dirty="0">
              <a:solidFill>
                <a:srgbClr val="FFFF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43000" y="4286250"/>
            <a:ext cx="6572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FFFF"/>
                </a:solidFill>
              </a:rPr>
              <a:t>Dr. </a:t>
            </a:r>
            <a:r>
              <a:rPr lang="en-US" sz="2000" i="1" dirty="0" err="1" smtClean="0">
                <a:solidFill>
                  <a:srgbClr val="FFFFFF"/>
                </a:solidFill>
              </a:rPr>
              <a:t>Nirav</a:t>
            </a:r>
            <a:r>
              <a:rPr lang="en-US" sz="2000" i="1" dirty="0" smtClean="0">
                <a:solidFill>
                  <a:srgbClr val="FFFFFF"/>
                </a:solidFill>
              </a:rPr>
              <a:t> </a:t>
            </a:r>
            <a:r>
              <a:rPr lang="en-US" sz="2000" i="1" dirty="0" err="1" smtClean="0">
                <a:solidFill>
                  <a:srgbClr val="FFFFFF"/>
                </a:solidFill>
              </a:rPr>
              <a:t>Panchani</a:t>
            </a:r>
            <a:endParaRPr lang="en-US" sz="2000" i="1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FFFFFF"/>
                </a:solidFill>
              </a:rPr>
              <a:t>Associate Professor,</a:t>
            </a:r>
          </a:p>
          <a:p>
            <a:pPr algn="ctr"/>
            <a:r>
              <a:rPr lang="en-US" sz="2000" i="1" dirty="0" smtClean="0">
                <a:solidFill>
                  <a:srgbClr val="FFFFFF"/>
                </a:solidFill>
              </a:rPr>
              <a:t>SBKS MI &amp; RC</a:t>
            </a:r>
          </a:p>
          <a:p>
            <a:pPr algn="ctr"/>
            <a:endParaRPr lang="en-US" sz="2000" i="1" dirty="0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42910" y="3357562"/>
            <a:ext cx="7715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1472" y="1714488"/>
            <a:ext cx="7715304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883" t="24738" r="15625" b="18437"/>
          <a:stretch>
            <a:fillRect/>
          </a:stretch>
        </p:blipFill>
        <p:spPr bwMode="auto">
          <a:xfrm>
            <a:off x="928662" y="1571612"/>
            <a:ext cx="7000924" cy="41697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14942" y="1643050"/>
            <a:ext cx="392905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Pharmaco-invasive  -  3-24 hours</a:t>
            </a:r>
            <a:endParaRPr lang="en-IN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42852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STEMI INDIA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Proposed National STEMI Guideline</a:t>
            </a:r>
            <a:endParaRPr lang="en-I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85786" y="1142984"/>
            <a:ext cx="77867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71604" y="5934670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FMC – First Medical Contact</a:t>
            </a:r>
          </a:p>
          <a:p>
            <a:r>
              <a:rPr lang="en-US" dirty="0" smtClean="0"/>
              <a:t>PHC – Primary Health Centre</a:t>
            </a:r>
          </a:p>
          <a:p>
            <a:r>
              <a:rPr lang="en-US" dirty="0" smtClean="0"/>
              <a:t>EMRI – Ambulance Service</a:t>
            </a:r>
            <a:endParaRPr lang="en-IN" dirty="0"/>
          </a:p>
        </p:txBody>
      </p:sp>
      <p:sp>
        <p:nvSpPr>
          <p:cNvPr id="9" name="Oval 8"/>
          <p:cNvSpPr/>
          <p:nvPr/>
        </p:nvSpPr>
        <p:spPr bwMode="auto">
          <a:xfrm>
            <a:off x="1000100" y="1500174"/>
            <a:ext cx="1714512" cy="3571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428868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Total Ischemia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Pre-Hospital </a:t>
            </a:r>
            <a:r>
              <a:rPr lang="en-US" sz="2400" dirty="0" err="1" smtClean="0">
                <a:solidFill>
                  <a:srgbClr val="FFFF00"/>
                </a:solidFill>
              </a:rPr>
              <a:t>Lysis</a:t>
            </a:r>
            <a:r>
              <a:rPr lang="en-US" sz="2400" dirty="0" smtClean="0">
                <a:solidFill>
                  <a:srgbClr val="FFFF00"/>
                </a:solidFill>
              </a:rPr>
              <a:t> – What the studies tell 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 – Phase II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Challenges for a successful Program</a:t>
            </a:r>
            <a:endParaRPr lang="en-IN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sz="3200" smtClean="0"/>
              <a:t>Quantitative review of 23 trials of primary angioplasty versus thrombolysis (n=7739)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type="chart" idx="1"/>
          </p:nvPr>
        </p:nvGraphicFramePr>
        <p:xfrm>
          <a:off x="215900" y="2133600"/>
          <a:ext cx="8694738" cy="4462463"/>
        </p:xfrm>
        <a:graphic>
          <a:graphicData uri="http://schemas.openxmlformats.org/presentationml/2006/ole">
            <p:oleObj spid="_x0000_s73730" name="Chart" r:id="rId4" imgW="9763041" imgH="5010285" progId="MSGraph.Chart.8">
              <p:embed followColorScheme="full"/>
            </p:oleObj>
          </a:graphicData>
        </a:graphic>
      </p:graphicFrame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5799138" y="6461125"/>
            <a:ext cx="334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000">
                <a:latin typeface="Arial" pitchFamily="34" charset="0"/>
              </a:rPr>
              <a:t>Keeley, Lancet 2003;361:13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2268538" y="1628775"/>
            <a:ext cx="4678362" cy="519113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latin typeface="Arial" pitchFamily="34" charset="0"/>
              </a:rPr>
              <a:t>Short-term clinical outcomes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sz="3600" dirty="0" err="1" smtClean="0"/>
              <a:t>Keeley</a:t>
            </a:r>
            <a:r>
              <a:rPr lang="en-GB" sz="3600" dirty="0" smtClean="0"/>
              <a:t> meta-analysis: </a:t>
            </a:r>
          </a:p>
        </p:txBody>
      </p:sp>
      <p:graphicFrame>
        <p:nvGraphicFramePr>
          <p:cNvPr id="360605" name="Group 1181"/>
          <p:cNvGraphicFramePr>
            <a:graphicFrameLocks noGrp="1"/>
          </p:cNvGraphicFramePr>
          <p:nvPr>
            <p:ph type="tbl" idx="1"/>
          </p:nvPr>
        </p:nvGraphicFramePr>
        <p:xfrm>
          <a:off x="250825" y="1773238"/>
          <a:ext cx="8675688" cy="4793238"/>
        </p:xfrm>
        <a:graphic>
          <a:graphicData uri="http://schemas.openxmlformats.org/drawingml/2006/table">
            <a:tbl>
              <a:tblPr/>
              <a:tblGrid>
                <a:gridCol w="2700338"/>
                <a:gridCol w="1008062"/>
                <a:gridCol w="1727200"/>
                <a:gridCol w="1800225"/>
                <a:gridCol w="1439863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Patient 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Absolute mortality difference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95%CI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All 23 trials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7739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2.3%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0.70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(0.59-0.83)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&lt;0.0001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PCI vs fibrin-specific lytic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5902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1.7%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0.77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(0.63-0.94)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0.009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PCI vs acc tPA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5314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1.6%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0.78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(0.64-0.96)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0.019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PCI vs acc tPA, excluding SHOCK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1.2%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0.81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(0.64-1.02)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0.07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smtClean="0"/>
              <a:t>Grampion region early anistreplase trial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95350" y="1989138"/>
            <a:ext cx="8248650" cy="4581525"/>
            <a:chOff x="385" y="1117"/>
            <a:chExt cx="5196" cy="2886"/>
          </a:xfrm>
        </p:grpSpPr>
        <p:pic>
          <p:nvPicPr>
            <p:cNvPr id="368645" name="Picture 5" descr="GREAT 5 year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 l="22762" t="26428" r="25246" b="22801"/>
            <a:stretch>
              <a:fillRect/>
            </a:stretch>
          </p:blipFill>
          <p:spPr bwMode="auto">
            <a:xfrm>
              <a:off x="981" y="1117"/>
              <a:ext cx="3616" cy="2312"/>
            </a:xfrm>
            <a:prstGeom prst="rect">
              <a:avLst/>
            </a:prstGeom>
            <a:noFill/>
            <a:ln/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33799" name="Text Box 19"/>
            <p:cNvSpPr txBox="1">
              <a:spLocks noChangeArrowheads="1"/>
            </p:cNvSpPr>
            <p:nvPr/>
          </p:nvSpPr>
          <p:spPr bwMode="auto">
            <a:xfrm>
              <a:off x="2460" y="3676"/>
              <a:ext cx="7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sz="2800"/>
                <a:t>Years</a:t>
              </a: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385" y="1177"/>
              <a:ext cx="5196" cy="2500"/>
              <a:chOff x="385" y="1177"/>
              <a:chExt cx="5196" cy="2500"/>
            </a:xfrm>
          </p:grpSpPr>
          <p:sp>
            <p:nvSpPr>
              <p:cNvPr id="368648" name="Text Box 8"/>
              <p:cNvSpPr txBox="1">
                <a:spLocks noChangeArrowheads="1"/>
              </p:cNvSpPr>
              <p:nvPr/>
            </p:nvSpPr>
            <p:spPr bwMode="auto">
              <a:xfrm>
                <a:off x="1063" y="3350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368649" name="Text Box 9"/>
              <p:cNvSpPr txBox="1">
                <a:spLocks noChangeArrowheads="1"/>
              </p:cNvSpPr>
              <p:nvPr/>
            </p:nvSpPr>
            <p:spPr bwMode="auto">
              <a:xfrm>
                <a:off x="1720" y="3350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368650" name="Text Box 10"/>
              <p:cNvSpPr txBox="1">
                <a:spLocks noChangeArrowheads="1"/>
              </p:cNvSpPr>
              <p:nvPr/>
            </p:nvSpPr>
            <p:spPr bwMode="auto">
              <a:xfrm>
                <a:off x="2378" y="3350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368651" name="Text Box 11"/>
              <p:cNvSpPr txBox="1">
                <a:spLocks noChangeArrowheads="1"/>
              </p:cNvSpPr>
              <p:nvPr/>
            </p:nvSpPr>
            <p:spPr bwMode="auto">
              <a:xfrm>
                <a:off x="3036" y="3350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368652" name="Text Box 12"/>
              <p:cNvSpPr txBox="1">
                <a:spLocks noChangeArrowheads="1"/>
              </p:cNvSpPr>
              <p:nvPr/>
            </p:nvSpPr>
            <p:spPr bwMode="auto">
              <a:xfrm>
                <a:off x="3693" y="3324"/>
                <a:ext cx="24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368653" name="Text Box 13"/>
              <p:cNvSpPr txBox="1">
                <a:spLocks noChangeArrowheads="1"/>
              </p:cNvSpPr>
              <p:nvPr/>
            </p:nvSpPr>
            <p:spPr bwMode="auto">
              <a:xfrm>
                <a:off x="4351" y="3350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368654" name="Text Box 14"/>
              <p:cNvSpPr txBox="1">
                <a:spLocks noChangeArrowheads="1"/>
              </p:cNvSpPr>
              <p:nvPr/>
            </p:nvSpPr>
            <p:spPr bwMode="auto">
              <a:xfrm>
                <a:off x="773" y="3117"/>
                <a:ext cx="36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60</a:t>
                </a:r>
              </a:p>
            </p:txBody>
          </p:sp>
          <p:sp>
            <p:nvSpPr>
              <p:cNvPr id="368655" name="Text Box 15"/>
              <p:cNvSpPr txBox="1">
                <a:spLocks noChangeArrowheads="1"/>
              </p:cNvSpPr>
              <p:nvPr/>
            </p:nvSpPr>
            <p:spPr bwMode="auto">
              <a:xfrm>
                <a:off x="773" y="2622"/>
                <a:ext cx="36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70</a:t>
                </a:r>
              </a:p>
            </p:txBody>
          </p:sp>
          <p:sp>
            <p:nvSpPr>
              <p:cNvPr id="368656" name="Text Box 16"/>
              <p:cNvSpPr txBox="1">
                <a:spLocks noChangeArrowheads="1"/>
              </p:cNvSpPr>
              <p:nvPr/>
            </p:nvSpPr>
            <p:spPr bwMode="auto">
              <a:xfrm>
                <a:off x="773" y="2128"/>
                <a:ext cx="36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80</a:t>
                </a:r>
              </a:p>
            </p:txBody>
          </p:sp>
          <p:sp>
            <p:nvSpPr>
              <p:cNvPr id="368657" name="Text Box 17"/>
              <p:cNvSpPr txBox="1">
                <a:spLocks noChangeArrowheads="1"/>
              </p:cNvSpPr>
              <p:nvPr/>
            </p:nvSpPr>
            <p:spPr bwMode="auto">
              <a:xfrm>
                <a:off x="773" y="1671"/>
                <a:ext cx="36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90</a:t>
                </a:r>
              </a:p>
            </p:txBody>
          </p:sp>
          <p:sp>
            <p:nvSpPr>
              <p:cNvPr id="368658" name="Text Box 18"/>
              <p:cNvSpPr txBox="1">
                <a:spLocks noChangeArrowheads="1"/>
              </p:cNvSpPr>
              <p:nvPr/>
            </p:nvSpPr>
            <p:spPr bwMode="auto">
              <a:xfrm>
                <a:off x="644" y="1177"/>
                <a:ext cx="4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100</a:t>
                </a:r>
              </a:p>
            </p:txBody>
          </p:sp>
          <p:sp>
            <p:nvSpPr>
              <p:cNvPr id="368661" name="Text Box 21"/>
              <p:cNvSpPr txBox="1">
                <a:spLocks noChangeArrowheads="1"/>
              </p:cNvSpPr>
              <p:nvPr/>
            </p:nvSpPr>
            <p:spPr bwMode="auto">
              <a:xfrm rot="-5400000">
                <a:off x="-39" y="2123"/>
                <a:ext cx="117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 sz="2800">
                    <a:latin typeface="Arial" pitchFamily="34" charset="0"/>
                  </a:rPr>
                  <a:t>% Survival</a:t>
                </a:r>
              </a:p>
            </p:txBody>
          </p:sp>
          <p:sp>
            <p:nvSpPr>
              <p:cNvPr id="368662" name="Text Box 22"/>
              <p:cNvSpPr txBox="1">
                <a:spLocks noChangeArrowheads="1"/>
              </p:cNvSpPr>
              <p:nvPr/>
            </p:nvSpPr>
            <p:spPr bwMode="auto">
              <a:xfrm>
                <a:off x="3638" y="2104"/>
                <a:ext cx="194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Prehospital lysis 75%</a:t>
                </a:r>
              </a:p>
            </p:txBody>
          </p:sp>
          <p:sp>
            <p:nvSpPr>
              <p:cNvPr id="368663" name="Text Box 23"/>
              <p:cNvSpPr txBox="1">
                <a:spLocks noChangeArrowheads="1"/>
              </p:cNvSpPr>
              <p:nvPr/>
            </p:nvSpPr>
            <p:spPr bwMode="auto">
              <a:xfrm>
                <a:off x="3651" y="2704"/>
                <a:ext cx="18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In-hospital lysis 64%</a:t>
                </a:r>
              </a:p>
            </p:txBody>
          </p:sp>
        </p:grpSp>
      </p:grpSp>
      <p:sp>
        <p:nvSpPr>
          <p:cNvPr id="368665" name="Text Box 25"/>
          <p:cNvSpPr txBox="1">
            <a:spLocks noChangeArrowheads="1"/>
          </p:cNvSpPr>
          <p:nvPr/>
        </p:nvSpPr>
        <p:spPr bwMode="auto">
          <a:xfrm>
            <a:off x="827088" y="1557338"/>
            <a:ext cx="7343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latin typeface="Arial" pitchFamily="34" charset="0"/>
              </a:rPr>
              <a:t>Delaying thrombolysis by 1 hour results in 43 additional deaths per 1000 lives over 5 years</a:t>
            </a:r>
          </a:p>
        </p:txBody>
      </p:sp>
      <p:sp>
        <p:nvSpPr>
          <p:cNvPr id="33797" name="Text Box 30"/>
          <p:cNvSpPr txBox="1">
            <a:spLocks noChangeArrowheads="1"/>
          </p:cNvSpPr>
          <p:nvPr/>
        </p:nvSpPr>
        <p:spPr bwMode="auto">
          <a:xfrm>
            <a:off x="4857750" y="6491288"/>
            <a:ext cx="428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800"/>
              <a:t>Rawles, J Am Coll Cardiol 1997;30:1181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sz="2800" smtClean="0"/>
              <a:t>Meta-analysis of 6 trials of</a:t>
            </a:r>
            <a:br>
              <a:rPr lang="en-GB" sz="2800" smtClean="0"/>
            </a:br>
            <a:r>
              <a:rPr lang="en-GB" sz="2800" smtClean="0"/>
              <a:t>pre-hospital thrombolysis (n=6436)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04800" y="1498600"/>
            <a:ext cx="4984750" cy="5359400"/>
            <a:chOff x="612" y="799"/>
            <a:chExt cx="3140" cy="3376"/>
          </a:xfrm>
        </p:grpSpPr>
        <p:sp>
          <p:nvSpPr>
            <p:cNvPr id="208904" name="Text Box 8"/>
            <p:cNvSpPr txBox="1">
              <a:spLocks noChangeArrowheads="1"/>
            </p:cNvSpPr>
            <p:nvPr/>
          </p:nvSpPr>
          <p:spPr bwMode="auto">
            <a:xfrm>
              <a:off x="1504" y="3657"/>
              <a:ext cx="199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latin typeface="Arial" pitchFamily="34" charset="0"/>
                </a:rPr>
                <a:t>% mortality in-hospital</a:t>
              </a:r>
            </a:p>
            <a:p>
              <a:pPr>
                <a:defRPr/>
              </a:pPr>
              <a:r>
                <a:rPr lang="en-GB">
                  <a:latin typeface="Arial" pitchFamily="34" charset="0"/>
                </a:rPr>
                <a:t>thrombolysis</a:t>
              </a:r>
            </a:p>
          </p:txBody>
        </p:sp>
        <p:sp>
          <p:nvSpPr>
            <p:cNvPr id="208905" name="Text Box 9"/>
            <p:cNvSpPr txBox="1">
              <a:spLocks noChangeArrowheads="1"/>
            </p:cNvSpPr>
            <p:nvPr/>
          </p:nvSpPr>
          <p:spPr bwMode="auto">
            <a:xfrm rot="-5400000">
              <a:off x="-191" y="1993"/>
              <a:ext cx="21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latin typeface="Arial" pitchFamily="34" charset="0"/>
                </a:rPr>
                <a:t>% mortality pre-hospital</a:t>
              </a:r>
            </a:p>
            <a:p>
              <a:pPr>
                <a:defRPr/>
              </a:pPr>
              <a:r>
                <a:rPr lang="en-GB">
                  <a:latin typeface="Arial" pitchFamily="34" charset="0"/>
                </a:rPr>
                <a:t> thrombolysis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066" y="799"/>
              <a:ext cx="2686" cy="2903"/>
              <a:chOff x="1879" y="845"/>
              <a:chExt cx="3413" cy="3223"/>
            </a:xfrm>
          </p:grpSpPr>
          <p:pic>
            <p:nvPicPr>
              <p:cNvPr id="208901" name="Picture 5" descr="Morrison JAMA 283 268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C0C0C0"/>
                  </a:clrFrom>
                  <a:clrTo>
                    <a:srgbClr val="C0C0C0">
                      <a:alpha val="0"/>
                    </a:srgbClr>
                  </a:clrTo>
                </a:clrChange>
              </a:blip>
              <a:srcRect l="9657" t="19444" r="7565" b="8797"/>
              <a:stretch>
                <a:fillRect/>
              </a:stretch>
            </p:blipFill>
            <p:spPr bwMode="auto">
              <a:xfrm>
                <a:off x="2061" y="845"/>
                <a:ext cx="3084" cy="3084"/>
              </a:xfrm>
              <a:prstGeom prst="rect">
                <a:avLst/>
              </a:prstGeom>
              <a:noFill/>
              <a:ln/>
              <a:effectLst>
                <a:outerShdw dist="35921" dir="2700000" algn="ctr" rotWithShape="0">
                  <a:schemeClr val="bg2"/>
                </a:outerShdw>
              </a:effectLst>
            </p:spPr>
          </p:pic>
          <p:sp>
            <p:nvSpPr>
              <p:cNvPr id="208906" name="Text Box 10"/>
              <p:cNvSpPr txBox="1">
                <a:spLocks noChangeArrowheads="1"/>
              </p:cNvSpPr>
              <p:nvPr/>
            </p:nvSpPr>
            <p:spPr bwMode="auto">
              <a:xfrm>
                <a:off x="2560" y="3748"/>
                <a:ext cx="22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08907" name="Text Box 11"/>
              <p:cNvSpPr txBox="1">
                <a:spLocks noChangeArrowheads="1"/>
              </p:cNvSpPr>
              <p:nvPr/>
            </p:nvSpPr>
            <p:spPr bwMode="auto">
              <a:xfrm>
                <a:off x="2955" y="3748"/>
                <a:ext cx="283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08908" name="Text Box 12"/>
              <p:cNvSpPr txBox="1">
                <a:spLocks noChangeArrowheads="1"/>
              </p:cNvSpPr>
              <p:nvPr/>
            </p:nvSpPr>
            <p:spPr bwMode="auto">
              <a:xfrm>
                <a:off x="3376" y="3748"/>
                <a:ext cx="283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208909" name="Text Box 13"/>
              <p:cNvSpPr txBox="1">
                <a:spLocks noChangeArrowheads="1"/>
              </p:cNvSpPr>
              <p:nvPr/>
            </p:nvSpPr>
            <p:spPr bwMode="auto">
              <a:xfrm>
                <a:off x="3772" y="3748"/>
                <a:ext cx="283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8</a:t>
                </a:r>
              </a:p>
            </p:txBody>
          </p:sp>
          <p:sp>
            <p:nvSpPr>
              <p:cNvPr id="208910" name="Text Box 14"/>
              <p:cNvSpPr txBox="1">
                <a:spLocks noChangeArrowheads="1"/>
              </p:cNvSpPr>
              <p:nvPr/>
            </p:nvSpPr>
            <p:spPr bwMode="auto">
              <a:xfrm>
                <a:off x="4089" y="3748"/>
                <a:ext cx="419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10</a:t>
                </a:r>
              </a:p>
            </p:txBody>
          </p:sp>
          <p:sp>
            <p:nvSpPr>
              <p:cNvPr id="208911" name="Text Box 15"/>
              <p:cNvSpPr txBox="1">
                <a:spLocks noChangeArrowheads="1"/>
              </p:cNvSpPr>
              <p:nvPr/>
            </p:nvSpPr>
            <p:spPr bwMode="auto">
              <a:xfrm>
                <a:off x="4497" y="3748"/>
                <a:ext cx="419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12</a:t>
                </a:r>
              </a:p>
            </p:txBody>
          </p:sp>
          <p:sp>
            <p:nvSpPr>
              <p:cNvPr id="208912" name="Text Box 16"/>
              <p:cNvSpPr txBox="1">
                <a:spLocks noChangeArrowheads="1"/>
              </p:cNvSpPr>
              <p:nvPr/>
            </p:nvSpPr>
            <p:spPr bwMode="auto">
              <a:xfrm>
                <a:off x="4873" y="3748"/>
                <a:ext cx="419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14</a:t>
                </a:r>
              </a:p>
            </p:txBody>
          </p:sp>
          <p:sp>
            <p:nvSpPr>
              <p:cNvPr id="208913" name="Text Box 17"/>
              <p:cNvSpPr txBox="1">
                <a:spLocks noChangeArrowheads="1"/>
              </p:cNvSpPr>
              <p:nvPr/>
            </p:nvSpPr>
            <p:spPr bwMode="auto">
              <a:xfrm>
                <a:off x="2184" y="3748"/>
                <a:ext cx="283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208914" name="Text Box 18"/>
              <p:cNvSpPr txBox="1">
                <a:spLocks noChangeArrowheads="1"/>
              </p:cNvSpPr>
              <p:nvPr/>
            </p:nvSpPr>
            <p:spPr bwMode="auto">
              <a:xfrm>
                <a:off x="1983" y="3203"/>
                <a:ext cx="22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08915" name="Text Box 19"/>
              <p:cNvSpPr txBox="1">
                <a:spLocks noChangeArrowheads="1"/>
              </p:cNvSpPr>
              <p:nvPr/>
            </p:nvSpPr>
            <p:spPr bwMode="auto">
              <a:xfrm>
                <a:off x="1986" y="3566"/>
                <a:ext cx="283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208916" name="Text Box 20"/>
              <p:cNvSpPr txBox="1">
                <a:spLocks noChangeArrowheads="1"/>
              </p:cNvSpPr>
              <p:nvPr/>
            </p:nvSpPr>
            <p:spPr bwMode="auto">
              <a:xfrm>
                <a:off x="1986" y="2795"/>
                <a:ext cx="283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08917" name="Text Box 21"/>
              <p:cNvSpPr txBox="1">
                <a:spLocks noChangeArrowheads="1"/>
              </p:cNvSpPr>
              <p:nvPr/>
            </p:nvSpPr>
            <p:spPr bwMode="auto">
              <a:xfrm>
                <a:off x="1986" y="2432"/>
                <a:ext cx="283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208918" name="Text Box 22"/>
              <p:cNvSpPr txBox="1">
                <a:spLocks noChangeArrowheads="1"/>
              </p:cNvSpPr>
              <p:nvPr/>
            </p:nvSpPr>
            <p:spPr bwMode="auto">
              <a:xfrm>
                <a:off x="1986" y="2068"/>
                <a:ext cx="283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8</a:t>
                </a:r>
              </a:p>
            </p:txBody>
          </p:sp>
          <p:sp>
            <p:nvSpPr>
              <p:cNvPr id="208919" name="Text Box 23"/>
              <p:cNvSpPr txBox="1">
                <a:spLocks noChangeArrowheads="1"/>
              </p:cNvSpPr>
              <p:nvPr/>
            </p:nvSpPr>
            <p:spPr bwMode="auto">
              <a:xfrm>
                <a:off x="1879" y="1661"/>
                <a:ext cx="419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10</a:t>
                </a:r>
              </a:p>
            </p:txBody>
          </p:sp>
          <p:sp>
            <p:nvSpPr>
              <p:cNvPr id="208920" name="Text Box 24"/>
              <p:cNvSpPr txBox="1">
                <a:spLocks noChangeArrowheads="1"/>
              </p:cNvSpPr>
              <p:nvPr/>
            </p:nvSpPr>
            <p:spPr bwMode="auto">
              <a:xfrm>
                <a:off x="1879" y="1298"/>
                <a:ext cx="419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12</a:t>
                </a:r>
              </a:p>
            </p:txBody>
          </p:sp>
          <p:sp>
            <p:nvSpPr>
              <p:cNvPr id="208921" name="Text Box 25"/>
              <p:cNvSpPr txBox="1">
                <a:spLocks noChangeArrowheads="1"/>
              </p:cNvSpPr>
              <p:nvPr/>
            </p:nvSpPr>
            <p:spPr bwMode="auto">
              <a:xfrm>
                <a:off x="1879" y="935"/>
                <a:ext cx="419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GB">
                    <a:latin typeface="Arial" pitchFamily="34" charset="0"/>
                  </a:rPr>
                  <a:t>14</a:t>
                </a:r>
              </a:p>
            </p:txBody>
          </p:sp>
        </p:grpSp>
      </p:grpSp>
      <p:sp>
        <p:nvSpPr>
          <p:cNvPr id="208923" name="Text Box 27"/>
          <p:cNvSpPr txBox="1">
            <a:spLocks noChangeArrowheads="1"/>
          </p:cNvSpPr>
          <p:nvPr/>
        </p:nvSpPr>
        <p:spPr bwMode="auto">
          <a:xfrm>
            <a:off x="5391150" y="6461125"/>
            <a:ext cx="3752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000">
                <a:latin typeface="Arial" pitchFamily="34" charset="0"/>
              </a:rPr>
              <a:t>Morrison, JAMA 2000;283:2686</a:t>
            </a:r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4284663" y="4221163"/>
            <a:ext cx="4643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latin typeface="Arial" pitchFamily="34" charset="0"/>
              </a:rPr>
              <a:t>For all cause in-hospital mortality</a:t>
            </a:r>
          </a:p>
          <a:p>
            <a:pPr>
              <a:defRPr/>
            </a:pPr>
            <a:r>
              <a:rPr lang="en-GB">
                <a:latin typeface="Arial" pitchFamily="34" charset="0"/>
              </a:rPr>
              <a:t>OR 0.83 95% CI 0.70-0.98</a:t>
            </a:r>
          </a:p>
        </p:txBody>
      </p:sp>
      <p:sp>
        <p:nvSpPr>
          <p:cNvPr id="208927" name="Text Box 31"/>
          <p:cNvSpPr txBox="1">
            <a:spLocks noChangeArrowheads="1"/>
          </p:cNvSpPr>
          <p:nvPr/>
        </p:nvSpPr>
        <p:spPr bwMode="auto">
          <a:xfrm>
            <a:off x="5181600" y="1981200"/>
            <a:ext cx="3640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000">
                <a:latin typeface="Arial" pitchFamily="34" charset="0"/>
              </a:rPr>
              <a:t>Time from symptoms (SE) to</a:t>
            </a:r>
          </a:p>
          <a:p>
            <a:pPr algn="l">
              <a:defRPr/>
            </a:pPr>
            <a:r>
              <a:rPr lang="en-GB" sz="2000">
                <a:latin typeface="Arial" pitchFamily="34" charset="0"/>
              </a:rPr>
              <a:t>thrombolysis:</a:t>
            </a:r>
          </a:p>
          <a:p>
            <a:pPr algn="l">
              <a:defRPr/>
            </a:pPr>
            <a:r>
              <a:rPr lang="en-GB" sz="2000">
                <a:latin typeface="Arial" pitchFamily="34" charset="0"/>
              </a:rPr>
              <a:t>104 (7) min for pre-hospital</a:t>
            </a:r>
          </a:p>
          <a:p>
            <a:pPr algn="l">
              <a:defRPr/>
            </a:pPr>
            <a:r>
              <a:rPr lang="en-GB" sz="2000">
                <a:latin typeface="Arial" pitchFamily="34" charset="0"/>
              </a:rPr>
              <a:t>162 (16) mins for in-hospital</a:t>
            </a:r>
          </a:p>
          <a:p>
            <a:pPr algn="l">
              <a:defRPr/>
            </a:pPr>
            <a:r>
              <a:rPr lang="en-GB" sz="2000">
                <a:latin typeface="Arial" pitchFamily="34" charset="0"/>
              </a:rPr>
              <a:t>(Urokinase, anistreplase, t-PA)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2250"/>
          </a:xfrm>
        </p:spPr>
        <p:txBody>
          <a:bodyPr/>
          <a:lstStyle/>
          <a:p>
            <a:pPr>
              <a:defRPr/>
            </a:pPr>
            <a:r>
              <a:rPr lang="en-GB" sz="3200" smtClean="0"/>
              <a:t>Comparison of primary PCI and prehospital thrombolysis in acute MI (CAPTIM n=840)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838200" y="1981200"/>
          <a:ext cx="7772400" cy="4114800"/>
        </p:xfrm>
        <a:graphic>
          <a:graphicData uri="http://schemas.openxmlformats.org/presentationml/2006/ole">
            <p:oleObj spid="_x0000_s74754" name="Chart" r:id="rId4" imgW="7772400" imgH="4114800" progId="MSGraph.Chart.8">
              <p:embed followColorScheme="full"/>
            </p:oleObj>
          </a:graphicData>
        </a:graphic>
      </p:graphicFrame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362575" y="6461125"/>
            <a:ext cx="378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000">
                <a:latin typeface="Arial" pitchFamily="34" charset="0"/>
              </a:rPr>
              <a:t>Bonnefoy, Lancet 2002;360:825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3276600" y="1676400"/>
            <a:ext cx="260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Events at 30 days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152400" y="5851525"/>
            <a:ext cx="3527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000">
                <a:latin typeface="Arial" pitchFamily="34" charset="0"/>
              </a:rPr>
              <a:t>Planned 1200 patients</a:t>
            </a:r>
          </a:p>
          <a:p>
            <a:pPr algn="l">
              <a:defRPr/>
            </a:pPr>
            <a:r>
              <a:rPr lang="en-GB" sz="2000">
                <a:latin typeface="Arial" pitchFamily="34" charset="0"/>
              </a:rPr>
              <a:t>Symptoms to lysis 130 min</a:t>
            </a:r>
          </a:p>
          <a:p>
            <a:pPr algn="l">
              <a:defRPr/>
            </a:pPr>
            <a:r>
              <a:rPr lang="en-GB" sz="2000">
                <a:latin typeface="Arial" pitchFamily="34" charset="0"/>
              </a:rPr>
              <a:t>Symptoms to balloon 190 min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819400" y="4800600"/>
            <a:ext cx="995363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000"/>
              <a:t>P=0.61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6019800" y="4800600"/>
            <a:ext cx="995363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000"/>
              <a:t>P=0.29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16992" t="28125" r="16797" b="22187"/>
          <a:stretch>
            <a:fillRect/>
          </a:stretch>
        </p:blipFill>
        <p:spPr bwMode="auto">
          <a:xfrm>
            <a:off x="571472" y="285728"/>
            <a:ext cx="810918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628652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 smtClean="0">
                <a:solidFill>
                  <a:srgbClr val="FFFF00"/>
                </a:solidFill>
              </a:rPr>
              <a:t>Circulation. 2008;118:</a:t>
            </a:r>
            <a:r>
              <a:rPr lang="en-IN" b="1" dirty="0" smtClean="0">
                <a:solidFill>
                  <a:srgbClr val="FFFF00"/>
                </a:solidFill>
              </a:rPr>
              <a:t>268-276.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643314"/>
            <a:ext cx="8643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 Rounded MT Bold" pitchFamily="34" charset="0"/>
              </a:rPr>
              <a:t>Nationwide registry in France – 233 </a:t>
            </a:r>
            <a:r>
              <a:rPr lang="en-US" sz="2400" dirty="0" err="1" smtClean="0">
                <a:latin typeface="Arial Rounded MT Bold" pitchFamily="34" charset="0"/>
              </a:rPr>
              <a:t>centres</a:t>
            </a:r>
            <a:r>
              <a:rPr lang="en-US" sz="2400" dirty="0" smtClean="0">
                <a:latin typeface="Arial Rounded MT Bold" pitchFamily="34" charset="0"/>
              </a:rPr>
              <a:t> – 1714 patients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 Rounded MT Bold" pitchFamily="34" charset="0"/>
              </a:rPr>
              <a:t>Post -thrombolysis – 96% CART  /  84% PCI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 Rounded MT Bold" pitchFamily="34" charset="0"/>
              </a:rPr>
              <a:t>Median time from </a:t>
            </a:r>
            <a:r>
              <a:rPr lang="en-US" sz="2400" dirty="0" err="1" smtClean="0">
                <a:latin typeface="Arial Rounded MT Bold" pitchFamily="34" charset="0"/>
              </a:rPr>
              <a:t>lysis</a:t>
            </a:r>
            <a:r>
              <a:rPr lang="en-US" sz="2400" dirty="0" smtClean="0">
                <a:latin typeface="Arial Rounded MT Bold" pitchFamily="34" charset="0"/>
              </a:rPr>
              <a:t> to PCI 220 </a:t>
            </a:r>
            <a:r>
              <a:rPr lang="en-US" sz="2400" dirty="0" err="1" smtClean="0">
                <a:latin typeface="Arial Rounded MT Bold" pitchFamily="34" charset="0"/>
              </a:rPr>
              <a:t>mts</a:t>
            </a:r>
            <a:endParaRPr lang="en-US" sz="2400" dirty="0" smtClean="0">
              <a:latin typeface="Arial Rounded MT Bold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 Rounded MT Bold" pitchFamily="34" charset="0"/>
              </a:rPr>
              <a:t>Mortality: Thrombolysis 4.3% . PPCI 5%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 Rounded MT Bold" pitchFamily="34" charset="0"/>
              </a:rPr>
              <a:t>1 year survival: Thrombolysis 94%. PPCI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93%</a:t>
            </a:r>
            <a:endParaRPr lang="en-IN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7" name="Picture 1033" descr="Danchin et 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8213" y="1989138"/>
            <a:ext cx="7173912" cy="4114800"/>
          </a:xfrm>
        </p:spPr>
      </p:pic>
      <p:sp>
        <p:nvSpPr>
          <p:cNvPr id="386054" name="Rectangle 1030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GB" sz="3200" smtClean="0"/>
              <a:t>Pre-hospital thrombolysis vs primary PCI</a:t>
            </a:r>
            <a:br>
              <a:rPr lang="en-GB" sz="3200" smtClean="0"/>
            </a:br>
            <a:r>
              <a:rPr lang="en-GB" sz="2800" smtClean="0"/>
              <a:t>French Nationwide USIC 2000 registry (n=1922)</a:t>
            </a:r>
          </a:p>
        </p:txBody>
      </p:sp>
      <p:sp>
        <p:nvSpPr>
          <p:cNvPr id="386058" name="Text Box 1034"/>
          <p:cNvSpPr txBox="1">
            <a:spLocks noChangeArrowheads="1"/>
          </p:cNvSpPr>
          <p:nvPr/>
        </p:nvSpPr>
        <p:spPr bwMode="auto">
          <a:xfrm>
            <a:off x="4832350" y="6491288"/>
            <a:ext cx="431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800">
                <a:latin typeface="Arial" pitchFamily="34" charset="0"/>
              </a:rPr>
              <a:t>Danchin et al, Circulation 2004;110:1909</a:t>
            </a:r>
          </a:p>
        </p:txBody>
      </p:sp>
      <p:sp>
        <p:nvSpPr>
          <p:cNvPr id="386059" name="Text Box 1035"/>
          <p:cNvSpPr txBox="1">
            <a:spLocks noChangeArrowheads="1"/>
          </p:cNvSpPr>
          <p:nvPr/>
        </p:nvSpPr>
        <p:spPr bwMode="auto">
          <a:xfrm>
            <a:off x="4673600" y="2349500"/>
            <a:ext cx="268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000">
                <a:latin typeface="Arial" pitchFamily="34" charset="0"/>
              </a:rPr>
              <a:t>Pre-hospital lysis 94%</a:t>
            </a:r>
          </a:p>
        </p:txBody>
      </p:sp>
      <p:sp>
        <p:nvSpPr>
          <p:cNvPr id="386060" name="Text Box 1036"/>
          <p:cNvSpPr txBox="1">
            <a:spLocks noChangeArrowheads="1"/>
          </p:cNvSpPr>
          <p:nvPr/>
        </p:nvSpPr>
        <p:spPr bwMode="auto">
          <a:xfrm>
            <a:off x="4857750" y="2781300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000">
                <a:latin typeface="Arial" pitchFamily="34" charset="0"/>
              </a:rPr>
              <a:t>In-hospital lysis 89%</a:t>
            </a:r>
          </a:p>
        </p:txBody>
      </p:sp>
      <p:sp>
        <p:nvSpPr>
          <p:cNvPr id="386061" name="Text Box 1037"/>
          <p:cNvSpPr txBox="1">
            <a:spLocks noChangeArrowheads="1"/>
          </p:cNvSpPr>
          <p:nvPr/>
        </p:nvSpPr>
        <p:spPr bwMode="auto">
          <a:xfrm>
            <a:off x="5226050" y="3284538"/>
            <a:ext cx="213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000">
                <a:latin typeface="Arial" pitchFamily="34" charset="0"/>
              </a:rPr>
              <a:t>Primary PCI 89%</a:t>
            </a:r>
          </a:p>
        </p:txBody>
      </p:sp>
      <p:sp>
        <p:nvSpPr>
          <p:cNvPr id="386062" name="Text Box 1038"/>
          <p:cNvSpPr txBox="1">
            <a:spLocks noChangeArrowheads="1"/>
          </p:cNvSpPr>
          <p:nvPr/>
        </p:nvSpPr>
        <p:spPr bwMode="auto">
          <a:xfrm>
            <a:off x="4859338" y="4292600"/>
            <a:ext cx="2497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000">
                <a:latin typeface="Arial" pitchFamily="34" charset="0"/>
              </a:rPr>
              <a:t>No reperfusion 79% </a:t>
            </a:r>
          </a:p>
        </p:txBody>
      </p:sp>
      <p:sp>
        <p:nvSpPr>
          <p:cNvPr id="386063" name="Text Box 1039"/>
          <p:cNvSpPr txBox="1">
            <a:spLocks noChangeArrowheads="1"/>
          </p:cNvSpPr>
          <p:nvPr/>
        </p:nvSpPr>
        <p:spPr bwMode="auto">
          <a:xfrm>
            <a:off x="1409700" y="57419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0</a:t>
            </a:r>
          </a:p>
        </p:txBody>
      </p:sp>
      <p:sp>
        <p:nvSpPr>
          <p:cNvPr id="386064" name="Text Box 1040"/>
          <p:cNvSpPr txBox="1">
            <a:spLocks noChangeArrowheads="1"/>
          </p:cNvSpPr>
          <p:nvPr/>
        </p:nvSpPr>
        <p:spPr bwMode="auto">
          <a:xfrm>
            <a:off x="3949700" y="5741988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180</a:t>
            </a:r>
          </a:p>
        </p:txBody>
      </p:sp>
      <p:sp>
        <p:nvSpPr>
          <p:cNvPr id="386065" name="Text Box 1041"/>
          <p:cNvSpPr txBox="1">
            <a:spLocks noChangeArrowheads="1"/>
          </p:cNvSpPr>
          <p:nvPr/>
        </p:nvSpPr>
        <p:spPr bwMode="auto">
          <a:xfrm>
            <a:off x="6738938" y="5741988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360 days</a:t>
            </a:r>
          </a:p>
        </p:txBody>
      </p:sp>
      <p:sp>
        <p:nvSpPr>
          <p:cNvPr id="386067" name="Text Box 1043"/>
          <p:cNvSpPr txBox="1">
            <a:spLocks noChangeArrowheads="1"/>
          </p:cNvSpPr>
          <p:nvPr/>
        </p:nvSpPr>
        <p:spPr bwMode="auto">
          <a:xfrm>
            <a:off x="755650" y="1997075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100</a:t>
            </a:r>
          </a:p>
        </p:txBody>
      </p:sp>
      <p:sp>
        <p:nvSpPr>
          <p:cNvPr id="386068" name="Text Box 1044"/>
          <p:cNvSpPr txBox="1">
            <a:spLocks noChangeArrowheads="1"/>
          </p:cNvSpPr>
          <p:nvPr/>
        </p:nvSpPr>
        <p:spPr bwMode="auto">
          <a:xfrm>
            <a:off x="925513" y="31496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90</a:t>
            </a:r>
          </a:p>
        </p:txBody>
      </p:sp>
      <p:sp>
        <p:nvSpPr>
          <p:cNvPr id="386069" name="Text Box 1045"/>
          <p:cNvSpPr txBox="1">
            <a:spLocks noChangeArrowheads="1"/>
          </p:cNvSpPr>
          <p:nvPr/>
        </p:nvSpPr>
        <p:spPr bwMode="auto">
          <a:xfrm>
            <a:off x="925513" y="42291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80</a:t>
            </a:r>
          </a:p>
        </p:txBody>
      </p:sp>
      <p:sp>
        <p:nvSpPr>
          <p:cNvPr id="386070" name="Text Box 1046"/>
          <p:cNvSpPr txBox="1">
            <a:spLocks noChangeArrowheads="1"/>
          </p:cNvSpPr>
          <p:nvPr/>
        </p:nvSpPr>
        <p:spPr bwMode="auto">
          <a:xfrm>
            <a:off x="925513" y="47513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75</a:t>
            </a:r>
          </a:p>
        </p:txBody>
      </p:sp>
      <p:sp>
        <p:nvSpPr>
          <p:cNvPr id="386071" name="Text Box 1047"/>
          <p:cNvSpPr txBox="1">
            <a:spLocks noChangeArrowheads="1"/>
          </p:cNvSpPr>
          <p:nvPr/>
        </p:nvSpPr>
        <p:spPr bwMode="auto">
          <a:xfrm>
            <a:off x="925513" y="36528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85</a:t>
            </a:r>
          </a:p>
        </p:txBody>
      </p:sp>
      <p:sp>
        <p:nvSpPr>
          <p:cNvPr id="386072" name="Text Box 1048"/>
          <p:cNvSpPr txBox="1">
            <a:spLocks noChangeArrowheads="1"/>
          </p:cNvSpPr>
          <p:nvPr/>
        </p:nvSpPr>
        <p:spPr bwMode="auto">
          <a:xfrm>
            <a:off x="925513" y="25733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95</a:t>
            </a:r>
          </a:p>
        </p:txBody>
      </p:sp>
      <p:sp>
        <p:nvSpPr>
          <p:cNvPr id="386075" name="Text Box 1051"/>
          <p:cNvSpPr txBox="1">
            <a:spLocks noChangeArrowheads="1"/>
          </p:cNvSpPr>
          <p:nvPr/>
        </p:nvSpPr>
        <p:spPr bwMode="auto">
          <a:xfrm>
            <a:off x="2411413" y="1700213"/>
            <a:ext cx="366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Age-adjusted survival (%)</a:t>
            </a:r>
          </a:p>
        </p:txBody>
      </p:sp>
      <p:sp>
        <p:nvSpPr>
          <p:cNvPr id="386076" name="Text Box 1052"/>
          <p:cNvSpPr txBox="1">
            <a:spLocks noChangeArrowheads="1"/>
          </p:cNvSpPr>
          <p:nvPr/>
        </p:nvSpPr>
        <p:spPr bwMode="auto">
          <a:xfrm>
            <a:off x="2268538" y="4652963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P&lt;0.0001</a:t>
            </a:r>
          </a:p>
        </p:txBody>
      </p:sp>
      <p:sp>
        <p:nvSpPr>
          <p:cNvPr id="386077" name="Text Box 1053"/>
          <p:cNvSpPr txBox="1">
            <a:spLocks noChangeArrowheads="1"/>
          </p:cNvSpPr>
          <p:nvPr/>
        </p:nvSpPr>
        <p:spPr bwMode="auto">
          <a:xfrm>
            <a:off x="303213" y="3541713"/>
            <a:ext cx="500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800">
                <a:latin typeface="Arial" pitchFamily="34" charset="0"/>
              </a:rPr>
              <a:t>%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662988" cy="679450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dirty="0" err="1" smtClean="0">
                <a:solidFill>
                  <a:srgbClr val="FFFF00"/>
                </a:solidFill>
              </a:rPr>
              <a:t>Prehospital</a:t>
            </a:r>
            <a:r>
              <a:rPr lang="en-AU" sz="4000" dirty="0" smtClean="0">
                <a:solidFill>
                  <a:srgbClr val="FFFF00"/>
                </a:solidFill>
              </a:rPr>
              <a:t> Thrombolysis: Other issues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052513"/>
            <a:ext cx="8540750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AU" sz="12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AU" sz="1200" dirty="0" err="1" smtClean="0"/>
              <a:t>Lamfers</a:t>
            </a:r>
            <a:r>
              <a:rPr lang="en-AU" sz="1200" dirty="0" smtClean="0"/>
              <a:t> EJP, </a:t>
            </a:r>
            <a:r>
              <a:rPr lang="en-AU" sz="1200" dirty="0" err="1" smtClean="0"/>
              <a:t>Hooghoudt</a:t>
            </a:r>
            <a:r>
              <a:rPr lang="en-AU" sz="1200" dirty="0" smtClean="0"/>
              <a:t> THE, </a:t>
            </a:r>
            <a:r>
              <a:rPr lang="en-AU" sz="1200" dirty="0" err="1" smtClean="0"/>
              <a:t>Hertzberger</a:t>
            </a:r>
            <a:r>
              <a:rPr lang="en-AU" sz="1200" dirty="0" smtClean="0"/>
              <a:t> DP et al. Heart 89:496-501, 2003. Abortion of acute ST segment elevation myocardial infarction after reperfusion: incidence, patients’ characteristics and prognosis.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AU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AU" sz="2400" dirty="0" smtClean="0"/>
              <a:t>Conclusion: </a:t>
            </a:r>
            <a:r>
              <a:rPr lang="en-AU" sz="2400" dirty="0" err="1" smtClean="0"/>
              <a:t>Prehospital</a:t>
            </a:r>
            <a:r>
              <a:rPr lang="en-AU" sz="2400" dirty="0" smtClean="0"/>
              <a:t> thrombolysis is associated with a </a:t>
            </a:r>
            <a:r>
              <a:rPr lang="en-AU" sz="2400" dirty="0" smtClean="0">
                <a:solidFill>
                  <a:srgbClr val="FFFF00"/>
                </a:solidFill>
              </a:rPr>
              <a:t>fourfold increase of aborted myocardial infarction </a:t>
            </a:r>
            <a:r>
              <a:rPr lang="en-AU" sz="2400" dirty="0" smtClean="0"/>
              <a:t>compared with in-hospital treatment. A shorter time to treatment, a lower ST elevation and a higher incidence of </a:t>
            </a:r>
            <a:r>
              <a:rPr lang="en-AU" sz="2400" dirty="0" err="1" smtClean="0"/>
              <a:t>preinfarction</a:t>
            </a:r>
            <a:r>
              <a:rPr lang="en-AU" sz="2400" dirty="0" smtClean="0"/>
              <a:t> angina were predictors of aborted myocardial infarction.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AU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AU" sz="1200" dirty="0" err="1" smtClean="0"/>
              <a:t>Lamfers</a:t>
            </a:r>
            <a:r>
              <a:rPr lang="en-AU" sz="1200" dirty="0" smtClean="0"/>
              <a:t> EJP, </a:t>
            </a:r>
            <a:r>
              <a:rPr lang="en-AU" sz="1200" dirty="0" err="1" smtClean="0"/>
              <a:t>Schut</a:t>
            </a:r>
            <a:r>
              <a:rPr lang="en-AU" sz="1200" dirty="0" smtClean="0"/>
              <a:t> A, </a:t>
            </a:r>
            <a:r>
              <a:rPr lang="en-AU" sz="1200" dirty="0" err="1" smtClean="0"/>
              <a:t>Hertzberger</a:t>
            </a:r>
            <a:r>
              <a:rPr lang="en-AU" sz="1200" dirty="0" smtClean="0"/>
              <a:t> DP et al. Am Heart J 147:509-15, 2004. </a:t>
            </a:r>
            <a:r>
              <a:rPr lang="en-AU" sz="1200" dirty="0" err="1" smtClean="0"/>
              <a:t>Prehospital</a:t>
            </a:r>
            <a:r>
              <a:rPr lang="en-AU" sz="1200" dirty="0" smtClean="0"/>
              <a:t> versus hospital </a:t>
            </a:r>
            <a:r>
              <a:rPr lang="en-AU" sz="1200" dirty="0" err="1" smtClean="0"/>
              <a:t>fibrinolysis</a:t>
            </a:r>
            <a:r>
              <a:rPr lang="en-AU" sz="1200" dirty="0" smtClean="0"/>
              <a:t> therapy using automated versus cardiologist electrocardiographic diagnosis of myocardial infarction: Abortion of myocardial infarction and unjustified </a:t>
            </a:r>
            <a:r>
              <a:rPr lang="en-AU" sz="1200" dirty="0" err="1" smtClean="0"/>
              <a:t>fibrinolytic</a:t>
            </a:r>
            <a:r>
              <a:rPr lang="en-AU" sz="1200" dirty="0" smtClean="0"/>
              <a:t> therapy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AU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AU" sz="2400" dirty="0" smtClean="0"/>
              <a:t>Conclusions: Abortion of myocardial infarction is associated with </a:t>
            </a:r>
            <a:r>
              <a:rPr lang="en-AU" sz="2400" dirty="0" err="1" smtClean="0"/>
              <a:t>prehospital</a:t>
            </a:r>
            <a:r>
              <a:rPr lang="en-AU" sz="2400" dirty="0" smtClean="0"/>
              <a:t> thrombolysis. </a:t>
            </a:r>
            <a:r>
              <a:rPr lang="en-AU" sz="2400" dirty="0" smtClean="0">
                <a:solidFill>
                  <a:srgbClr val="FFFF00"/>
                </a:solidFill>
              </a:rPr>
              <a:t>Unjustified </a:t>
            </a:r>
            <a:r>
              <a:rPr lang="en-AU" sz="2400" dirty="0" err="1" smtClean="0">
                <a:solidFill>
                  <a:srgbClr val="FFFF00"/>
                </a:solidFill>
              </a:rPr>
              <a:t>fibrinolysis</a:t>
            </a:r>
            <a:r>
              <a:rPr lang="en-AU" sz="2400" dirty="0" smtClean="0">
                <a:solidFill>
                  <a:srgbClr val="FFFF00"/>
                </a:solidFill>
              </a:rPr>
              <a:t> occurs in </a:t>
            </a:r>
            <a:r>
              <a:rPr lang="en-AU" sz="2400" dirty="0" err="1" smtClean="0">
                <a:solidFill>
                  <a:srgbClr val="FFFF00"/>
                </a:solidFill>
              </a:rPr>
              <a:t>prehospital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fibrinolysis</a:t>
            </a:r>
            <a:r>
              <a:rPr lang="en-AU" sz="2400" dirty="0" smtClean="0">
                <a:solidFill>
                  <a:srgbClr val="FFFF00"/>
                </a:solidFill>
              </a:rPr>
              <a:t> as frequently as in the </a:t>
            </a:r>
            <a:r>
              <a:rPr lang="en-AU" sz="2400" dirty="0" err="1" smtClean="0">
                <a:solidFill>
                  <a:srgbClr val="FFFF00"/>
                </a:solidFill>
              </a:rPr>
              <a:t>inhospital</a:t>
            </a:r>
            <a:r>
              <a:rPr lang="en-AU" sz="2400" dirty="0" smtClean="0">
                <a:solidFill>
                  <a:srgbClr val="FFFF00"/>
                </a:solidFill>
              </a:rPr>
              <a:t> setting</a:t>
            </a:r>
            <a:r>
              <a:rPr lang="en-AU" sz="2400" dirty="0" smtClean="0"/>
              <a:t>. The use of different electrocardiographic methods for diagnosing acute myocardial infarction does not appear to make any difference.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A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A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50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428868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Total Ischemia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Pre-Hospital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– What the studies tell 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 – Phase II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Challenges for a successful Program</a:t>
            </a:r>
            <a:endParaRPr lang="en-IN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428868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Total Ischemia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Pre-Hospital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– What the studies tell 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TN STEMI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 – Phase II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Challenges for a successful Program</a:t>
            </a:r>
            <a:endParaRPr lang="en-IN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984" t="13056" r="33789" b="35382"/>
          <a:stretch>
            <a:fillRect/>
          </a:stretch>
        </p:blipFill>
        <p:spPr bwMode="auto">
          <a:xfrm>
            <a:off x="3143240" y="571480"/>
            <a:ext cx="5786510" cy="578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85750" y="3429000"/>
            <a:ext cx="2143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Dr.T.Alexander</a:t>
            </a:r>
          </a:p>
          <a:p>
            <a:r>
              <a:rPr lang="en-US"/>
              <a:t>Dr.A.Mullasari</a:t>
            </a:r>
          </a:p>
          <a:p>
            <a:r>
              <a:rPr lang="en-US"/>
              <a:t>Dr.V.Bahuleyan</a:t>
            </a:r>
          </a:p>
          <a:p>
            <a:r>
              <a:rPr lang="en-US"/>
              <a:t>Dr.B.Bhargav</a:t>
            </a:r>
          </a:p>
          <a:p>
            <a:r>
              <a:rPr lang="en-US"/>
              <a:t>Dr.P.Kerkar </a:t>
            </a:r>
          </a:p>
          <a:p>
            <a:r>
              <a:rPr lang="en-US"/>
              <a:t>Dr.A.Mathur</a:t>
            </a:r>
          </a:p>
          <a:p>
            <a:r>
              <a:rPr lang="en-US"/>
              <a:t>Dr.C.Narasimhan</a:t>
            </a:r>
          </a:p>
          <a:p>
            <a:r>
              <a:rPr lang="en-US"/>
              <a:t>Dr.R.Nayak</a:t>
            </a:r>
          </a:p>
          <a:p>
            <a:r>
              <a:rPr lang="en-US"/>
              <a:t>Dr.R.Rajani</a:t>
            </a:r>
          </a:p>
          <a:p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 l="8985" t="22812" r="10742" b="31250"/>
          <a:stretch>
            <a:fillRect/>
          </a:stretch>
        </p:blipFill>
        <p:spPr bwMode="auto">
          <a:xfrm>
            <a:off x="142844" y="3429000"/>
            <a:ext cx="8715436" cy="311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 l="10742" t="22812" r="25976" b="32637"/>
          <a:stretch>
            <a:fillRect/>
          </a:stretch>
        </p:blipFill>
        <p:spPr bwMode="auto">
          <a:xfrm>
            <a:off x="0" y="1"/>
            <a:ext cx="7286644" cy="320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714375" y="45155"/>
            <a:ext cx="778668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800" u="sng" dirty="0">
              <a:solidFill>
                <a:srgbClr val="FFFF00"/>
              </a:solidFill>
            </a:endParaRPr>
          </a:p>
          <a:p>
            <a:pPr algn="ctr"/>
            <a:endParaRPr lang="en-US" sz="2800" u="sng" dirty="0">
              <a:solidFill>
                <a:srgbClr val="FFFF00"/>
              </a:solidFill>
            </a:endParaRPr>
          </a:p>
          <a:p>
            <a:pPr algn="ctr"/>
            <a:endParaRPr lang="en-US" sz="2800" u="sng" dirty="0">
              <a:solidFill>
                <a:srgbClr val="FFFF00"/>
              </a:solidFill>
            </a:endParaRPr>
          </a:p>
          <a:p>
            <a:pPr algn="ctr"/>
            <a:r>
              <a:rPr lang="en-US" sz="2400" u="sng" dirty="0">
                <a:solidFill>
                  <a:srgbClr val="FFFF00"/>
                </a:solidFill>
              </a:rPr>
              <a:t>Collaborating agencies:</a:t>
            </a:r>
            <a:endParaRPr lang="en-US" sz="2400" dirty="0">
              <a:solidFill>
                <a:srgbClr val="FFFF00"/>
              </a:solidFill>
            </a:endParaRPr>
          </a:p>
          <a:p>
            <a:pPr eaLnBrk="0" hangingPunct="0"/>
            <a:endParaRPr lang="en-US" sz="2000" dirty="0">
              <a:solidFill>
                <a:schemeClr val="bg1"/>
              </a:solidFill>
            </a:endParaRPr>
          </a:p>
          <a:p>
            <a:pPr eaLnBrk="0" hangingPunct="0"/>
            <a:endParaRPr lang="en-US" sz="2000" dirty="0">
              <a:solidFill>
                <a:schemeClr val="bg1"/>
              </a:solidFill>
            </a:endParaRPr>
          </a:p>
          <a:p>
            <a:pPr eaLnBrk="0" hangingPunct="0"/>
            <a:r>
              <a:rPr lang="en-US" sz="2000" dirty="0"/>
              <a:t>1. STEMI – INDIA</a:t>
            </a:r>
          </a:p>
          <a:p>
            <a:pPr eaLnBrk="0" hangingPunct="0"/>
            <a:r>
              <a:rPr lang="en-US" sz="2000" dirty="0"/>
              <a:t>2. GVK EMRI</a:t>
            </a:r>
          </a:p>
          <a:p>
            <a:pPr eaLnBrk="0" hangingPunct="0"/>
            <a:r>
              <a:rPr lang="en-US" sz="2000" dirty="0"/>
              <a:t>3. Hospitals under the government Health Insurance </a:t>
            </a:r>
            <a:r>
              <a:rPr lang="en-US" sz="2000" dirty="0" smtClean="0"/>
              <a:t>Scheme</a:t>
            </a:r>
          </a:p>
          <a:p>
            <a:r>
              <a:rPr lang="en-US" sz="2000" dirty="0" smtClean="0"/>
              <a:t>4. HCL Technologies</a:t>
            </a:r>
            <a:endParaRPr lang="en-IN" sz="2000" dirty="0" smtClean="0"/>
          </a:p>
          <a:p>
            <a:r>
              <a:rPr lang="en-US" sz="2000" dirty="0" smtClean="0"/>
              <a:t>5. </a:t>
            </a:r>
            <a:r>
              <a:rPr lang="en-IN" sz="2000" dirty="0" smtClean="0"/>
              <a:t>Lotus Clinical Research Academy Pvt. Ltd.</a:t>
            </a:r>
          </a:p>
          <a:p>
            <a:r>
              <a:rPr lang="en-US" sz="2000" dirty="0" smtClean="0"/>
              <a:t>6. AOSTA</a:t>
            </a:r>
            <a:endParaRPr lang="en-IN" sz="2000" dirty="0" smtClean="0"/>
          </a:p>
          <a:p>
            <a:r>
              <a:rPr lang="en-US" sz="2000" dirty="0" smtClean="0"/>
              <a:t>7. Maestros</a:t>
            </a:r>
            <a:endParaRPr lang="en-IN" sz="2000" dirty="0" smtClean="0"/>
          </a:p>
          <a:p>
            <a:pPr algn="ctr" eaLnBrk="0" hangingPunct="0"/>
            <a:r>
              <a:rPr lang="en-US" sz="2400" u="sng" dirty="0" smtClean="0">
                <a:solidFill>
                  <a:srgbClr val="FFFF00"/>
                </a:solidFill>
              </a:rPr>
              <a:t>Principal </a:t>
            </a:r>
            <a:r>
              <a:rPr lang="en-US" sz="2400" u="sng" dirty="0">
                <a:solidFill>
                  <a:srgbClr val="FFFF00"/>
                </a:solidFill>
              </a:rPr>
              <a:t>Investigators:</a:t>
            </a:r>
            <a:endParaRPr lang="en-US" sz="2400" dirty="0">
              <a:solidFill>
                <a:srgbClr val="FFFF00"/>
              </a:solidFill>
            </a:endParaRPr>
          </a:p>
          <a:p>
            <a:pPr eaLnBrk="0" hangingPunct="0"/>
            <a:endParaRPr lang="en-US" sz="2000" dirty="0">
              <a:solidFill>
                <a:schemeClr val="bg1"/>
              </a:solidFill>
            </a:endParaRPr>
          </a:p>
          <a:p>
            <a:pPr eaLnBrk="0" hangingPunct="0"/>
            <a:r>
              <a:rPr lang="en-US" sz="2000" dirty="0" smtClean="0"/>
              <a:t>Dr</a:t>
            </a:r>
            <a:r>
              <a:rPr lang="en-US" sz="2000" dirty="0"/>
              <a:t>. Thomas Alexander</a:t>
            </a:r>
          </a:p>
          <a:p>
            <a:pPr eaLnBrk="0" hangingPunct="0"/>
            <a:r>
              <a:rPr lang="en-US" sz="2000" dirty="0"/>
              <a:t>Dr. </a:t>
            </a:r>
            <a:r>
              <a:rPr lang="en-US" sz="2000" dirty="0" err="1"/>
              <a:t>Ajit</a:t>
            </a:r>
            <a:r>
              <a:rPr lang="en-US" sz="2000" dirty="0"/>
              <a:t> </a:t>
            </a:r>
            <a:r>
              <a:rPr lang="en-US" sz="2000" dirty="0" err="1" smtClean="0"/>
              <a:t>Mullasari</a:t>
            </a:r>
            <a:endParaRPr lang="en-US" sz="2000" dirty="0"/>
          </a:p>
          <a:p>
            <a:pPr eaLnBrk="0" hangingPunct="0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500034" y="357166"/>
            <a:ext cx="8001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Tamilnadu STEMI </a:t>
            </a:r>
            <a:r>
              <a:rPr lang="en-US" sz="3200" dirty="0" smtClean="0">
                <a:solidFill>
                  <a:srgbClr val="FFFF00"/>
                </a:solidFill>
              </a:rPr>
              <a:t>Project – STEMI INDIA</a:t>
            </a:r>
            <a:endParaRPr lang="en-IN" sz="32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4348" y="1142984"/>
            <a:ext cx="77866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2" cstate="print"/>
          <a:srcRect l="23438" t="31898" r="25000" b="34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6929438" y="142875"/>
            <a:ext cx="857250" cy="78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5286375" y="3000375"/>
            <a:ext cx="285750" cy="271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5929313" y="214313"/>
            <a:ext cx="857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4786313" y="1785938"/>
            <a:ext cx="857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4071938" y="2214563"/>
            <a:ext cx="857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5857875" y="2857500"/>
            <a:ext cx="857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5000625" y="2714625"/>
            <a:ext cx="857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3143250" y="2643188"/>
            <a:ext cx="857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4643438" y="3929063"/>
            <a:ext cx="857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4000500" y="5143500"/>
            <a:ext cx="857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2" name="Oval 21"/>
          <p:cNvSpPr/>
          <p:nvPr/>
        </p:nvSpPr>
        <p:spPr>
          <a:xfrm>
            <a:off x="3714750" y="6000750"/>
            <a:ext cx="857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6143625" y="571500"/>
            <a:ext cx="285750" cy="271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6143625" y="3214688"/>
            <a:ext cx="285750" cy="2714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4929188" y="2143125"/>
            <a:ext cx="285750" cy="271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6" name="Oval 25"/>
          <p:cNvSpPr/>
          <p:nvPr/>
        </p:nvSpPr>
        <p:spPr>
          <a:xfrm>
            <a:off x="4357688" y="2500313"/>
            <a:ext cx="285750" cy="2714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7" name="Oval 26"/>
          <p:cNvSpPr/>
          <p:nvPr/>
        </p:nvSpPr>
        <p:spPr>
          <a:xfrm>
            <a:off x="3429000" y="2928938"/>
            <a:ext cx="285750" cy="2714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8" name="Oval 27"/>
          <p:cNvSpPr/>
          <p:nvPr/>
        </p:nvSpPr>
        <p:spPr>
          <a:xfrm>
            <a:off x="7215188" y="428625"/>
            <a:ext cx="285750" cy="271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9" name="Oval 28"/>
          <p:cNvSpPr/>
          <p:nvPr/>
        </p:nvSpPr>
        <p:spPr>
          <a:xfrm>
            <a:off x="4929188" y="4286250"/>
            <a:ext cx="285750" cy="271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0" name="Oval 29"/>
          <p:cNvSpPr/>
          <p:nvPr/>
        </p:nvSpPr>
        <p:spPr>
          <a:xfrm>
            <a:off x="4357688" y="5572125"/>
            <a:ext cx="285750" cy="271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1" name="Oval 30"/>
          <p:cNvSpPr/>
          <p:nvPr/>
        </p:nvSpPr>
        <p:spPr>
          <a:xfrm>
            <a:off x="4000500" y="6286500"/>
            <a:ext cx="285750" cy="271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1158" name="TextBox 31"/>
          <p:cNvSpPr txBox="1">
            <a:spLocks noChangeArrowheads="1"/>
          </p:cNvSpPr>
          <p:nvPr/>
        </p:nvSpPr>
        <p:spPr bwMode="auto">
          <a:xfrm>
            <a:off x="5143500" y="3143250"/>
            <a:ext cx="7858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Trichy</a:t>
            </a:r>
            <a:endParaRPr lang="en-IN" sz="1100" b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86188" y="1285875"/>
            <a:ext cx="1928812" cy="1857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/>
              <a:t>         </a:t>
            </a:r>
          </a:p>
        </p:txBody>
      </p:sp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3714750" y="200025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solidFill>
                  <a:srgbClr val="FFFF00"/>
                </a:solidFill>
              </a:rPr>
              <a:t>Class A/B Hospital</a:t>
            </a:r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1785918" y="5715016"/>
            <a:ext cx="1071562" cy="3698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FF00"/>
                </a:solidFill>
              </a:rPr>
              <a:t>Class D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428625" y="785813"/>
            <a:ext cx="1071563" cy="3698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>
                <a:solidFill>
                  <a:srgbClr val="FFFF00"/>
                </a:solidFill>
              </a:rPr>
              <a:t>Class D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8072438" y="2000240"/>
            <a:ext cx="1071562" cy="3698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FF00"/>
                </a:solidFill>
              </a:rPr>
              <a:t>Class D</a:t>
            </a: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6000750" y="928688"/>
            <a:ext cx="1071563" cy="3698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>
                <a:solidFill>
                  <a:srgbClr val="FFFF00"/>
                </a:solidFill>
              </a:rPr>
              <a:t>Class C</a:t>
            </a: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6000760" y="3571876"/>
            <a:ext cx="1071563" cy="3698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dirty="0">
                <a:solidFill>
                  <a:srgbClr val="FFFF00"/>
                </a:solidFill>
              </a:rPr>
              <a:t>Class C</a:t>
            </a:r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2214563" y="1214438"/>
            <a:ext cx="1071562" cy="3698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>
                <a:solidFill>
                  <a:srgbClr val="FFFF00"/>
                </a:solidFill>
              </a:rPr>
              <a:t>Class 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857876" y="2071690"/>
            <a:ext cx="2143148" cy="142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7563" y="1428750"/>
            <a:ext cx="500062" cy="357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-357203" y="2714617"/>
            <a:ext cx="2714631" cy="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57313" y="1357313"/>
            <a:ext cx="2214562" cy="1000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28728" y="2571744"/>
            <a:ext cx="2214563" cy="1714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679158" y="3464719"/>
            <a:ext cx="1785948" cy="12858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5357818" y="3071810"/>
            <a:ext cx="571504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2250268" y="3607596"/>
            <a:ext cx="2428888" cy="1357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69" name="Picture 15" descr="STEMI Ambulance 02"/>
          <p:cNvPicPr>
            <a:picLocks noChangeAspect="1" noChangeArrowheads="1"/>
          </p:cNvPicPr>
          <p:nvPr/>
        </p:nvPicPr>
        <p:blipFill>
          <a:blip r:embed="rId2" cstate="print"/>
          <a:srcRect t="18181"/>
          <a:stretch>
            <a:fillRect/>
          </a:stretch>
        </p:blipFill>
        <p:spPr bwMode="auto">
          <a:xfrm>
            <a:off x="5929313" y="2500313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0" name="Picture 15" descr="STEMI Ambulance 02"/>
          <p:cNvPicPr>
            <a:picLocks noChangeAspect="1" noChangeArrowheads="1"/>
          </p:cNvPicPr>
          <p:nvPr/>
        </p:nvPicPr>
        <p:blipFill>
          <a:blip r:embed="rId2" cstate="print"/>
          <a:srcRect t="18181"/>
          <a:stretch>
            <a:fillRect/>
          </a:stretch>
        </p:blipFill>
        <p:spPr bwMode="auto">
          <a:xfrm>
            <a:off x="6286512" y="4572008"/>
            <a:ext cx="1143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Picture 15" descr="STEMI Ambulance 02"/>
          <p:cNvPicPr>
            <a:picLocks noChangeAspect="1" noChangeArrowheads="1"/>
          </p:cNvPicPr>
          <p:nvPr/>
        </p:nvPicPr>
        <p:blipFill>
          <a:blip r:embed="rId2" cstate="print"/>
          <a:srcRect t="18181"/>
          <a:stretch>
            <a:fillRect/>
          </a:stretch>
        </p:blipFill>
        <p:spPr bwMode="auto">
          <a:xfrm>
            <a:off x="214282" y="4214818"/>
            <a:ext cx="1143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2" name="Picture 15" descr="STEMI Ambulance 02"/>
          <p:cNvPicPr>
            <a:picLocks noChangeAspect="1" noChangeArrowheads="1"/>
          </p:cNvPicPr>
          <p:nvPr/>
        </p:nvPicPr>
        <p:blipFill>
          <a:blip r:embed="rId3" cstate="print"/>
          <a:srcRect t="18181"/>
          <a:stretch>
            <a:fillRect/>
          </a:stretch>
        </p:blipFill>
        <p:spPr bwMode="auto">
          <a:xfrm>
            <a:off x="6357938" y="1928813"/>
            <a:ext cx="58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Picture 15" descr="STEMI Ambulance 02"/>
          <p:cNvPicPr>
            <a:picLocks noChangeAspect="1" noChangeArrowheads="1"/>
          </p:cNvPicPr>
          <p:nvPr/>
        </p:nvPicPr>
        <p:blipFill>
          <a:blip r:embed="rId4" cstate="print"/>
          <a:srcRect t="18181"/>
          <a:stretch>
            <a:fillRect/>
          </a:stretch>
        </p:blipFill>
        <p:spPr bwMode="auto">
          <a:xfrm>
            <a:off x="5786446" y="1428736"/>
            <a:ext cx="346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4" name="Picture 15" descr="STEMI Ambulance 02"/>
          <p:cNvPicPr>
            <a:picLocks noChangeAspect="1" noChangeArrowheads="1"/>
          </p:cNvPicPr>
          <p:nvPr/>
        </p:nvPicPr>
        <p:blipFill>
          <a:blip r:embed="rId3" cstate="print"/>
          <a:srcRect t="18181"/>
          <a:stretch>
            <a:fillRect/>
          </a:stretch>
        </p:blipFill>
        <p:spPr bwMode="auto">
          <a:xfrm>
            <a:off x="3357563" y="3643313"/>
            <a:ext cx="58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5" name="Picture 15" descr="STEMI Ambulance 02"/>
          <p:cNvPicPr>
            <a:picLocks noChangeAspect="1" noChangeArrowheads="1"/>
          </p:cNvPicPr>
          <p:nvPr/>
        </p:nvPicPr>
        <p:blipFill>
          <a:blip r:embed="rId3" cstate="print"/>
          <a:srcRect t="18181"/>
          <a:stretch>
            <a:fillRect/>
          </a:stretch>
        </p:blipFill>
        <p:spPr bwMode="auto">
          <a:xfrm>
            <a:off x="2214546" y="1714488"/>
            <a:ext cx="58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rot="10800000" flipV="1">
            <a:off x="5572125" y="1357313"/>
            <a:ext cx="571500" cy="357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1"/>
          </p:cNvCxnSpPr>
          <p:nvPr/>
        </p:nvCxnSpPr>
        <p:spPr>
          <a:xfrm rot="10800000">
            <a:off x="5572125" y="2714625"/>
            <a:ext cx="357188" cy="2968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78" name="Picture 15" descr="STEMI Ambulance 02"/>
          <p:cNvPicPr>
            <a:picLocks noChangeAspect="1" noChangeArrowheads="1"/>
          </p:cNvPicPr>
          <p:nvPr/>
        </p:nvPicPr>
        <p:blipFill>
          <a:blip r:embed="rId4" cstate="print"/>
          <a:srcRect t="18181"/>
          <a:stretch>
            <a:fillRect/>
          </a:stretch>
        </p:blipFill>
        <p:spPr bwMode="auto">
          <a:xfrm>
            <a:off x="3429000" y="1428750"/>
            <a:ext cx="346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Box 55"/>
          <p:cNvSpPr txBox="1">
            <a:spLocks noChangeArrowheads="1"/>
          </p:cNvSpPr>
          <p:nvPr/>
        </p:nvSpPr>
        <p:spPr bwMode="auto">
          <a:xfrm>
            <a:off x="1214438" y="285750"/>
            <a:ext cx="6786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800">
                <a:solidFill>
                  <a:srgbClr val="FFFF00"/>
                </a:solidFill>
              </a:rPr>
              <a:t>STEMI Cluster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429000" y="857250"/>
            <a:ext cx="235743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1" name="Rectangle 62"/>
          <p:cNvSpPr>
            <a:spLocks noChangeArrowheads="1"/>
          </p:cNvSpPr>
          <p:nvPr/>
        </p:nvSpPr>
        <p:spPr bwMode="auto">
          <a:xfrm>
            <a:off x="3857625" y="5643578"/>
            <a:ext cx="5286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dirty="0"/>
              <a:t> - Location of patient</a:t>
            </a:r>
          </a:p>
          <a:p>
            <a:pPr>
              <a:buClr>
                <a:srgbClr val="FF0000"/>
              </a:buClr>
            </a:pPr>
            <a:r>
              <a:rPr lang="en-US" sz="1600" dirty="0"/>
              <a:t> - Location of closest STEMI hospital</a:t>
            </a:r>
          </a:p>
          <a:p>
            <a:pPr>
              <a:buClr>
                <a:srgbClr val="FF0000"/>
              </a:buClr>
            </a:pPr>
            <a:r>
              <a:rPr lang="en-US" sz="1600" dirty="0"/>
              <a:t> - Patient clinical condition – </a:t>
            </a:r>
            <a:r>
              <a:rPr lang="en-US" sz="1600" dirty="0" err="1"/>
              <a:t>fibrinolytic</a:t>
            </a:r>
            <a:r>
              <a:rPr lang="en-US" sz="1600" dirty="0"/>
              <a:t> contraindications</a:t>
            </a:r>
          </a:p>
          <a:p>
            <a:pPr>
              <a:buClr>
                <a:srgbClr val="FF0000"/>
              </a:buClr>
            </a:pPr>
            <a:r>
              <a:rPr lang="en-US" sz="1600" dirty="0"/>
              <a:t>                                             cardiogenic shock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428868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Total Ischemia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Pre-Hospital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– What the studies tell 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TN STEMI Project – Phase II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Challenges for a successful Program</a:t>
            </a:r>
            <a:endParaRPr lang="en-IN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Pre-Hospital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Lysis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The wider definition</a:t>
            </a:r>
            <a:endParaRPr lang="en-I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571612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Mobile Intensive Care Unit - GVK – Emergency Medical Research and Research Institute (EMRI)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Primary Health centre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Designated Private Practitioner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5786" y="1142984"/>
            <a:ext cx="77867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9883" t="24738" r="15625" b="18437"/>
          <a:stretch>
            <a:fillRect/>
          </a:stretch>
        </p:blipFill>
        <p:spPr bwMode="auto">
          <a:xfrm>
            <a:off x="642910" y="3500438"/>
            <a:ext cx="792958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500694" y="3571876"/>
            <a:ext cx="3500462" cy="285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3571876"/>
            <a:ext cx="33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Pharmaco-invasive  -  3-24 hours</a:t>
            </a:r>
            <a:endParaRPr lang="en-IN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736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Total Ischemia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Pre-Hospital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– What the studies tell 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 – Phase II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Challenges for a successful Program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NRHM / IPHS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Generic TPA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Finances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Ambulance Services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Patient care and Management systems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Medico-legal Issues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</a:t>
            </a:r>
            <a:endParaRPr lang="en-IN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736"/>
            <a:ext cx="75724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Total Ischemia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Pre-Hospital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– What the studies tell 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 – Phase II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Challenges for a successful Program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NRHM / IPHS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Generic TPA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Finances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Ambulance Services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Patient care and Management systems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Medico-legal Issues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</a:t>
            </a:r>
            <a:endParaRPr lang="en-IN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285875"/>
            <a:ext cx="6572250" cy="401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428875" y="6567488"/>
            <a:ext cx="878363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Ctr="1"/>
          <a:lstStyle/>
          <a:p>
            <a:pPr algn="r">
              <a:lnSpc>
                <a:spcPct val="7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FFFF00"/>
                </a:solidFill>
                <a:cs typeface="Lucida Sans Unicode" pitchFamily="34" charset="0"/>
              </a:rPr>
              <a:t>Denktas, A. E. et al. J Am Coll Cardiol Intv 2011;4:599-604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79388" y="179388"/>
            <a:ext cx="8783637" cy="80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7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>
                <a:solidFill>
                  <a:srgbClr val="FFFF00"/>
                </a:solidFill>
                <a:cs typeface="Lucida Sans Unicode" pitchFamily="34" charset="0"/>
              </a:rPr>
              <a:t>Effects of Total Ischemic Time on Infarct Size and Clinical Outcomes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607218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428625" y="5572125"/>
            <a:ext cx="8358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dirty="0">
                <a:latin typeface="Calibri" pitchFamily="34" charset="0"/>
              </a:rPr>
              <a:t>The dotted lines are linear fits to the group of data points in the first 2 h and a separate fit to the data points beyond 2 h. The intersection at about 120 min of ischemic time defines a cut off point for optimal outcomes.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National Rural Health Mission (2005-2012)</a:t>
            </a:r>
            <a:endParaRPr lang="en-I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928802"/>
            <a:ext cx="7286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Vision of NRHM 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- Effective health care to rural population with special focus on 18 states with weak public health indices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- Increase health spending to 2.3% GDP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- Implement Indian Public Health Standards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42910" y="1071546"/>
            <a:ext cx="77867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Indian Public Health Standards - 2007</a:t>
            </a:r>
            <a:endParaRPr lang="en-IN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878" y="1071546"/>
            <a:ext cx="85011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Three levels of health care delivery envisaged in India 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Sub centre – lowest rung for 3000-5000 population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Multi-purpose worker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Primary level -  PHC – 20,000 – 30,000 population.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1 doctor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24 hour emergency service</a:t>
            </a:r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Secondary level – Community Health Centre (CHC) and constitutes the first referral system</a:t>
            </a:r>
          </a:p>
          <a:p>
            <a:pPr>
              <a:buClr>
                <a:srgbClr val="FF0000"/>
              </a:buClr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      4 PHC’s are included under a CHC </a:t>
            </a:r>
          </a:p>
          <a:p>
            <a:pPr>
              <a:buClr>
                <a:srgbClr val="FF0000"/>
              </a:buClr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      Caters to approximately 80,000 population in hilly/tribal areas and 1,20,000 in the plains </a:t>
            </a:r>
          </a:p>
          <a:p>
            <a:pPr>
              <a:buClr>
                <a:srgbClr val="FF0000"/>
              </a:buClr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       30 bedded hospital with specialists in Medicine, Surgery, Paediatrics and OG</a:t>
            </a:r>
            <a:r>
              <a:rPr lang="en-IN" sz="2400" dirty="0" smtClean="0"/>
              <a:t>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</a:t>
            </a:r>
            <a:r>
              <a:rPr lang="en-US" sz="2400" dirty="0" smtClean="0">
                <a:solidFill>
                  <a:srgbClr val="FFFF00"/>
                </a:solidFill>
              </a:rPr>
              <a:t>ECG available in CHC</a:t>
            </a:r>
            <a:endParaRPr lang="en-IN" sz="2400" dirty="0" smtClean="0">
              <a:solidFill>
                <a:srgbClr val="FFFF00"/>
              </a:solidFill>
            </a:endParaRPr>
          </a:p>
          <a:p>
            <a:endParaRPr lang="en-IN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85786" y="1000108"/>
            <a:ext cx="77867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736"/>
            <a:ext cx="75724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Total Ischemia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Pre-Hospital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– What the studies tell 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 – Phase II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Challenges for a successful Program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NRHM / IPHS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Generic TPA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Finances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Ambulance Services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Patient care and Management systems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Medico-legal Issues</a:t>
            </a:r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</a:t>
            </a:r>
            <a:endParaRPr lang="en-IN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1071563" y="714375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National </a:t>
            </a:r>
            <a:r>
              <a:rPr lang="en-US" sz="3600" dirty="0">
                <a:solidFill>
                  <a:srgbClr val="FFFF00"/>
                </a:solidFill>
              </a:rPr>
              <a:t>Guidelines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928688" y="2286000"/>
            <a:ext cx="728662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The Cardiovascular Guideline committee set up by the Union Ministry of Health has started work on developing  STEMI guidelines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These would indicate the preference for TPA as the preferred </a:t>
            </a:r>
            <a:r>
              <a:rPr lang="en-US" sz="2400" dirty="0" err="1">
                <a:solidFill>
                  <a:srgbClr val="FFFF00"/>
                </a:solidFill>
              </a:rPr>
              <a:t>lytic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Primary PCI superior to conventional thrombolysis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Early </a:t>
            </a:r>
            <a:r>
              <a:rPr lang="en-US" sz="2400" dirty="0" err="1"/>
              <a:t>cath</a:t>
            </a:r>
            <a:r>
              <a:rPr lang="en-US" sz="2400" dirty="0"/>
              <a:t> and PCI in the post </a:t>
            </a:r>
            <a:r>
              <a:rPr lang="en-US" sz="2400" dirty="0" err="1"/>
              <a:t>lysis</a:t>
            </a:r>
            <a:r>
              <a:rPr lang="en-US" sz="2400" dirty="0"/>
              <a:t> high risk patients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IN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43125" y="1500188"/>
            <a:ext cx="5000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736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Total Ischemia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Pre-Hospital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– What the studies tell 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 – Phase II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Challenges for a successful Program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NRHM / IPHS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Generic TPA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Finances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Ambulance Services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Patient care and Management systems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Medico-legal Issues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</a:t>
            </a:r>
            <a:endParaRPr lang="en-IN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57224" y="285728"/>
          <a:ext cx="678661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22" name="TextBox 2"/>
          <p:cNvSpPr txBox="1">
            <a:spLocks noChangeArrowheads="1"/>
          </p:cNvSpPr>
          <p:nvPr/>
        </p:nvSpPr>
        <p:spPr bwMode="auto">
          <a:xfrm>
            <a:off x="214313" y="6357938"/>
            <a:ext cx="66436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Calibri" pitchFamily="34" charset="0"/>
              </a:rPr>
              <a:t>Source: National Health Account, MoHFW, GOI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71625" y="1214438"/>
            <a:ext cx="53578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285852" y="571480"/>
          <a:ext cx="642942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970" name="TextBox 2"/>
          <p:cNvSpPr txBox="1">
            <a:spLocks noChangeArrowheads="1"/>
          </p:cNvSpPr>
          <p:nvPr/>
        </p:nvSpPr>
        <p:spPr bwMode="auto">
          <a:xfrm>
            <a:off x="214313" y="6357938"/>
            <a:ext cx="66436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  <a:latin typeface="Calibri" pitchFamily="34" charset="0"/>
              </a:rPr>
              <a:t>Source: National Health Account, MoHFW, GOI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INDIA – Health Care Innovations</a:t>
            </a:r>
            <a:endParaRPr lang="en-IN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785926"/>
            <a:ext cx="77153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Janani</a:t>
            </a:r>
            <a:r>
              <a:rPr lang="en-IN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Suraksha</a:t>
            </a:r>
            <a:r>
              <a:rPr lang="en-IN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Yojana</a:t>
            </a:r>
            <a:r>
              <a:rPr lang="en-IN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is a conditional cash transfer mechanism (introduced in 2005) to encourage women to give birth in a health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facility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IN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National Rural Health Mission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was introduced in 2006 to expand public spending on health and to decentralise health-care delivery to where it is needed most—in rural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areas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Rashtriya</a:t>
            </a:r>
            <a:r>
              <a:rPr lang="en-IN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Swasthya</a:t>
            </a:r>
            <a:r>
              <a:rPr lang="en-IN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Bima</a:t>
            </a:r>
            <a:r>
              <a:rPr lang="en-IN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Yojna</a:t>
            </a:r>
            <a:r>
              <a:rPr lang="en-IN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is a health benefits programme that covers hospitalisation for those living below the poverty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line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IN" sz="2000" dirty="0"/>
              <a:t> </a:t>
            </a:r>
            <a:r>
              <a:rPr lang="en-IN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Jan </a:t>
            </a:r>
            <a:r>
              <a:rPr lang="en-IN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Aushadhi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—a countrywide chain of medical stores to make generic and other drugs available at reasonable prices</a:t>
            </a:r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State Social Insurance Schemes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IN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Box 2"/>
          <p:cNvSpPr txBox="1">
            <a:spLocks noChangeArrowheads="1"/>
          </p:cNvSpPr>
          <p:nvPr/>
        </p:nvSpPr>
        <p:spPr bwMode="auto">
          <a:xfrm>
            <a:off x="1285875" y="357188"/>
            <a:ext cx="657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3200">
                <a:solidFill>
                  <a:srgbClr val="FFFF00"/>
                </a:solidFill>
              </a:rPr>
              <a:t>Star Health Insurance </a:t>
            </a:r>
          </a:p>
          <a:p>
            <a:pPr algn="ctr"/>
            <a:r>
              <a:rPr lang="en-US" sz="2800">
                <a:solidFill>
                  <a:srgbClr val="FFFF00"/>
                </a:solidFill>
              </a:rPr>
              <a:t>Aarogyasri  model  (June 07)</a:t>
            </a:r>
            <a:endParaRPr lang="en-IN" sz="2800">
              <a:solidFill>
                <a:srgbClr val="FFFF00"/>
              </a:solidFill>
            </a:endParaRPr>
          </a:p>
        </p:txBody>
      </p:sp>
      <p:sp>
        <p:nvSpPr>
          <p:cNvPr id="86018" name="TextBox 3"/>
          <p:cNvSpPr txBox="1">
            <a:spLocks noChangeArrowheads="1"/>
          </p:cNvSpPr>
          <p:nvPr/>
        </p:nvSpPr>
        <p:spPr bwMode="auto">
          <a:xfrm>
            <a:off x="1143000" y="2071688"/>
            <a:ext cx="73580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One of the most successful insurance schemes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Started in the state of Andhra Pradesh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88% of the states population covered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Covers procedures in various specialties – Cardiac, Renal,       	Neuro, Polytrauma etc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Annual Premium of Rs.300 (US$6) covering a family of 5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Sum assured – Rs.1,50,000 (US$3000) + contingency fund of Rs.50,000 (US$1000)</a:t>
            </a:r>
          </a:p>
          <a:p>
            <a:pPr>
              <a:buClr>
                <a:srgbClr val="FF0000"/>
              </a:buClr>
            </a:pPr>
            <a:r>
              <a:rPr lang="en-US" sz="2000"/>
              <a:t>       Coronary Angioplasty – Rs.60,000 (US$1200)</a:t>
            </a:r>
          </a:p>
          <a:p>
            <a:pPr>
              <a:buClr>
                <a:srgbClr val="FF0000"/>
              </a:buClr>
            </a:pPr>
            <a:r>
              <a:rPr lang="en-US" sz="2000"/>
              <a:t>       Pacemaker Implantation – Rs.75,000 (US$1500)</a:t>
            </a:r>
          </a:p>
          <a:p>
            <a:pPr>
              <a:buClr>
                <a:srgbClr val="FF0000"/>
              </a:buClr>
            </a:pPr>
            <a:r>
              <a:rPr lang="en-US" sz="2000"/>
              <a:t>       Heart Valve Replacement – Rs.120,000 (US$2400)</a:t>
            </a:r>
          </a:p>
          <a:p>
            <a:pPr>
              <a:buClr>
                <a:srgbClr val="FF0000"/>
              </a:buClr>
            </a:pPr>
            <a:r>
              <a:rPr lang="en-US" sz="2000"/>
              <a:t>      </a:t>
            </a:r>
            <a:endParaRPr lang="en-IN" sz="2000"/>
          </a:p>
        </p:txBody>
      </p:sp>
      <p:cxnSp>
        <p:nvCxnSpPr>
          <p:cNvPr id="5" name="Straight Connector 4"/>
          <p:cNvCxnSpPr/>
          <p:nvPr/>
        </p:nvCxnSpPr>
        <p:spPr>
          <a:xfrm>
            <a:off x="785813" y="1571625"/>
            <a:ext cx="77866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Box 1"/>
          <p:cNvSpPr txBox="1">
            <a:spLocks noChangeArrowheads="1"/>
          </p:cNvSpPr>
          <p:nvPr/>
        </p:nvSpPr>
        <p:spPr bwMode="auto">
          <a:xfrm>
            <a:off x="1143000" y="642938"/>
            <a:ext cx="692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3200">
                <a:solidFill>
                  <a:srgbClr val="FFFF00"/>
                </a:solidFill>
              </a:rPr>
              <a:t>Health Insurance – other states</a:t>
            </a:r>
            <a:endParaRPr lang="en-IN" sz="3200">
              <a:solidFill>
                <a:srgbClr val="FFFF00"/>
              </a:solidFill>
            </a:endParaRPr>
          </a:p>
        </p:txBody>
      </p:sp>
      <p:sp>
        <p:nvSpPr>
          <p:cNvPr id="87042" name="TextBox 2"/>
          <p:cNvSpPr txBox="1">
            <a:spLocks noChangeArrowheads="1"/>
          </p:cNvSpPr>
          <p:nvPr/>
        </p:nvSpPr>
        <p:spPr bwMode="auto">
          <a:xfrm>
            <a:off x="785813" y="2000250"/>
            <a:ext cx="80724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FFFF00"/>
                </a:solidFill>
              </a:rPr>
              <a:t>Tamilnadu Government Employees Health Insurance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/>
              <a:t>1.3 million families covered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/>
              <a:t>Rs. 200,000/- in blocks of 4 years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FFFF00"/>
                </a:solidFill>
              </a:rPr>
              <a:t>Tamilnadu Insurance for BPL families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/>
              <a:t>Planned to cover 56 million (80% of population)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Rs.400,000</a:t>
            </a:r>
            <a:r>
              <a:rPr lang="en-US" sz="2000" dirty="0"/>
              <a:t>/- per family in blocks of 4 </a:t>
            </a:r>
            <a:r>
              <a:rPr lang="en-US" sz="2000" dirty="0" smtClean="0"/>
              <a:t>years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Primary PCI and thrombolysis will be fully covered</a:t>
            </a:r>
            <a:endParaRPr lang="en-US" sz="20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FFFF00"/>
                </a:solidFill>
              </a:rPr>
              <a:t>STAR insurance in other states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/>
              <a:t>Talks on for roll out in Karnataka, Orissa and Delhi</a:t>
            </a:r>
          </a:p>
          <a:p>
            <a:pPr>
              <a:buClr>
                <a:srgbClr val="FF0000"/>
              </a:buClr>
            </a:pPr>
            <a:endParaRPr lang="en-IN" sz="2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85813" y="1428750"/>
            <a:ext cx="77866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effectLst>
            <a:outerShdw dist="35921" dir="2700000" algn="ctr" rotWithShape="0">
              <a:srgbClr val="080808"/>
            </a:outerShdw>
          </a:effectLst>
        </p:spPr>
        <p:txBody>
          <a:bodyPr/>
          <a:lstStyle/>
          <a:p>
            <a:pPr defTabSz="762000">
              <a:defRPr/>
            </a:pPr>
            <a:r>
              <a:rPr lang="en-GB" sz="3200" smtClean="0">
                <a:solidFill>
                  <a:srgbClr val="FFFF00"/>
                </a:solidFill>
              </a:rPr>
              <a:t>Thrombolysis: the ‘golden hour’</a:t>
            </a:r>
            <a:endParaRPr lang="en-GB" smtClean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971550" y="1700213"/>
            <a:ext cx="7448550" cy="4435475"/>
            <a:chOff x="612" y="1071"/>
            <a:chExt cx="4692" cy="2794"/>
          </a:xfrm>
        </p:grpSpPr>
        <p:pic>
          <p:nvPicPr>
            <p:cNvPr id="159748" name="Picture 4" descr="Golden hour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" y="1071"/>
              <a:ext cx="4574" cy="2739"/>
            </a:xfrm>
            <a:prstGeom prst="rect">
              <a:avLst/>
            </a:prstGeom>
            <a:noFill/>
            <a:effectLst>
              <a:outerShdw dist="35921" dir="2700000" algn="ctr" rotWithShape="0">
                <a:srgbClr val="080808"/>
              </a:outerShdw>
            </a:effectLst>
          </p:spPr>
        </p:pic>
        <p:sp>
          <p:nvSpPr>
            <p:cNvPr id="159749" name="Text Box 5"/>
            <p:cNvSpPr txBox="1">
              <a:spLocks noChangeArrowheads="1"/>
            </p:cNvSpPr>
            <p:nvPr/>
          </p:nvSpPr>
          <p:spPr bwMode="auto">
            <a:xfrm>
              <a:off x="612" y="2847"/>
              <a:ext cx="2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algn="r" defTabSz="762000">
                <a:defRPr/>
              </a:pPr>
              <a:r>
                <a:rPr lang="en-GB" sz="2000">
                  <a:latin typeface="Arial" pitchFamily="34" charset="0"/>
                </a:rPr>
                <a:t>20</a:t>
              </a:r>
            </a:p>
          </p:txBody>
        </p:sp>
        <p:sp>
          <p:nvSpPr>
            <p:cNvPr id="159750" name="Text Box 6"/>
            <p:cNvSpPr txBox="1">
              <a:spLocks noChangeArrowheads="1"/>
            </p:cNvSpPr>
            <p:nvPr/>
          </p:nvSpPr>
          <p:spPr bwMode="auto">
            <a:xfrm>
              <a:off x="612" y="2271"/>
              <a:ext cx="2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algn="r" defTabSz="762000">
                <a:defRPr/>
              </a:pPr>
              <a:r>
                <a:rPr lang="en-GB" sz="2000">
                  <a:latin typeface="Arial" pitchFamily="34" charset="0"/>
                </a:rPr>
                <a:t>40</a:t>
              </a:r>
            </a:p>
          </p:txBody>
        </p:sp>
        <p:sp>
          <p:nvSpPr>
            <p:cNvPr id="159751" name="Text Box 7"/>
            <p:cNvSpPr txBox="1">
              <a:spLocks noChangeArrowheads="1"/>
            </p:cNvSpPr>
            <p:nvPr/>
          </p:nvSpPr>
          <p:spPr bwMode="auto">
            <a:xfrm>
              <a:off x="629" y="1647"/>
              <a:ext cx="2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en-GB" sz="2000">
                  <a:latin typeface="Arial" pitchFamily="34" charset="0"/>
                </a:rPr>
                <a:t>60</a:t>
              </a:r>
            </a:p>
          </p:txBody>
        </p:sp>
        <p:sp>
          <p:nvSpPr>
            <p:cNvPr id="159752" name="Text Box 8"/>
            <p:cNvSpPr txBox="1">
              <a:spLocks noChangeArrowheads="1"/>
            </p:cNvSpPr>
            <p:nvPr/>
          </p:nvSpPr>
          <p:spPr bwMode="auto">
            <a:xfrm>
              <a:off x="612" y="1071"/>
              <a:ext cx="2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algn="r" defTabSz="762000">
                <a:defRPr/>
              </a:pPr>
              <a:r>
                <a:rPr lang="en-GB" sz="2000">
                  <a:latin typeface="Arial" pitchFamily="34" charset="0"/>
                </a:rPr>
                <a:t>80</a:t>
              </a:r>
            </a:p>
          </p:txBody>
        </p:sp>
        <p:sp>
          <p:nvSpPr>
            <p:cNvPr id="159753" name="Text Box 9"/>
            <p:cNvSpPr txBox="1">
              <a:spLocks noChangeArrowheads="1"/>
            </p:cNvSpPr>
            <p:nvPr/>
          </p:nvSpPr>
          <p:spPr bwMode="auto">
            <a:xfrm>
              <a:off x="701" y="3430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algn="r" defTabSz="762000">
                <a:defRPr/>
              </a:pPr>
              <a:r>
                <a:rPr lang="en-GB" sz="2000">
                  <a:latin typeface="Arial" pitchFamily="34" charset="0"/>
                </a:rPr>
                <a:t>0</a:t>
              </a:r>
            </a:p>
          </p:txBody>
        </p:sp>
        <p:sp>
          <p:nvSpPr>
            <p:cNvPr id="159754" name="Text Box 10"/>
            <p:cNvSpPr txBox="1">
              <a:spLocks noChangeArrowheads="1"/>
            </p:cNvSpPr>
            <p:nvPr/>
          </p:nvSpPr>
          <p:spPr bwMode="auto">
            <a:xfrm>
              <a:off x="1359" y="361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en-GB" sz="2000">
                  <a:latin typeface="Arial" pitchFamily="34" charset="0"/>
                </a:rPr>
                <a:t>3</a:t>
              </a:r>
            </a:p>
          </p:txBody>
        </p:sp>
        <p:sp>
          <p:nvSpPr>
            <p:cNvPr id="159755" name="Text Box 11"/>
            <p:cNvSpPr txBox="1">
              <a:spLocks noChangeArrowheads="1"/>
            </p:cNvSpPr>
            <p:nvPr/>
          </p:nvSpPr>
          <p:spPr bwMode="auto">
            <a:xfrm>
              <a:off x="1860" y="361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en-GB" sz="2000">
                  <a:latin typeface="Arial" pitchFamily="34" charset="0"/>
                </a:rPr>
                <a:t>6</a:t>
              </a:r>
            </a:p>
          </p:txBody>
        </p:sp>
        <p:sp>
          <p:nvSpPr>
            <p:cNvPr id="159756" name="Text Box 12"/>
            <p:cNvSpPr txBox="1">
              <a:spLocks noChangeArrowheads="1"/>
            </p:cNvSpPr>
            <p:nvPr/>
          </p:nvSpPr>
          <p:spPr bwMode="auto">
            <a:xfrm>
              <a:off x="2372" y="361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en-GB" sz="2000">
                  <a:latin typeface="Arial" pitchFamily="34" charset="0"/>
                </a:rPr>
                <a:t>9</a:t>
              </a:r>
            </a:p>
          </p:txBody>
        </p:sp>
        <p:sp>
          <p:nvSpPr>
            <p:cNvPr id="159757" name="Text Box 13"/>
            <p:cNvSpPr txBox="1">
              <a:spLocks noChangeArrowheads="1"/>
            </p:cNvSpPr>
            <p:nvPr/>
          </p:nvSpPr>
          <p:spPr bwMode="auto">
            <a:xfrm>
              <a:off x="2842" y="3615"/>
              <a:ext cx="2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en-GB" sz="2000">
                  <a:latin typeface="Arial" pitchFamily="34" charset="0"/>
                </a:rPr>
                <a:t>12</a:t>
              </a:r>
            </a:p>
          </p:txBody>
        </p:sp>
        <p:sp>
          <p:nvSpPr>
            <p:cNvPr id="159758" name="Text Box 14"/>
            <p:cNvSpPr txBox="1">
              <a:spLocks noChangeArrowheads="1"/>
            </p:cNvSpPr>
            <p:nvPr/>
          </p:nvSpPr>
          <p:spPr bwMode="auto">
            <a:xfrm>
              <a:off x="3360" y="3615"/>
              <a:ext cx="2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en-GB" sz="2000">
                  <a:latin typeface="Arial" pitchFamily="34" charset="0"/>
                </a:rPr>
                <a:t>15</a:t>
              </a:r>
            </a:p>
          </p:txBody>
        </p:sp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3872" y="3615"/>
              <a:ext cx="2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en-GB" sz="2000">
                  <a:latin typeface="Arial" pitchFamily="34" charset="0"/>
                </a:rPr>
                <a:t>18</a:t>
              </a:r>
            </a:p>
          </p:txBody>
        </p:sp>
        <p:sp>
          <p:nvSpPr>
            <p:cNvPr id="159760" name="Text Box 16"/>
            <p:cNvSpPr txBox="1">
              <a:spLocks noChangeArrowheads="1"/>
            </p:cNvSpPr>
            <p:nvPr/>
          </p:nvSpPr>
          <p:spPr bwMode="auto">
            <a:xfrm>
              <a:off x="4421" y="3615"/>
              <a:ext cx="2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en-GB" sz="2000">
                  <a:latin typeface="Arial" pitchFamily="34" charset="0"/>
                </a:rPr>
                <a:t>21</a:t>
              </a:r>
            </a:p>
          </p:txBody>
        </p:sp>
        <p:sp>
          <p:nvSpPr>
            <p:cNvPr id="159761" name="Text Box 17"/>
            <p:cNvSpPr txBox="1">
              <a:spLocks noChangeArrowheads="1"/>
            </p:cNvSpPr>
            <p:nvPr/>
          </p:nvSpPr>
          <p:spPr bwMode="auto">
            <a:xfrm>
              <a:off x="4939" y="3615"/>
              <a:ext cx="2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80808"/>
              </a:outerShdw>
            </a:effectLst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en-GB" sz="2000">
                  <a:latin typeface="Arial" pitchFamily="34" charset="0"/>
                </a:rPr>
                <a:t>24</a:t>
              </a:r>
            </a:p>
          </p:txBody>
        </p:sp>
      </p:grp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3502025" y="6092825"/>
            <a:ext cx="23971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en-GB" sz="2000">
                <a:latin typeface="Arial" pitchFamily="34" charset="0"/>
              </a:rPr>
              <a:t>Treatment delay (h)</a:t>
            </a:r>
          </a:p>
        </p:txBody>
      </p:sp>
      <p:sp>
        <p:nvSpPr>
          <p:cNvPr id="159763" name="Text Box 19"/>
          <p:cNvSpPr txBox="1">
            <a:spLocks noChangeArrowheads="1"/>
          </p:cNvSpPr>
          <p:nvPr/>
        </p:nvSpPr>
        <p:spPr bwMode="auto">
          <a:xfrm>
            <a:off x="0" y="981075"/>
            <a:ext cx="914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2000" dirty="0">
                <a:latin typeface="Arial" pitchFamily="34" charset="0"/>
              </a:rPr>
              <a:t>Absolute reduction in </a:t>
            </a:r>
            <a:r>
              <a:rPr lang="en-GB" sz="2000" dirty="0" smtClean="0">
                <a:latin typeface="Arial" pitchFamily="34" charset="0"/>
              </a:rPr>
              <a:t>35  </a:t>
            </a:r>
            <a:r>
              <a:rPr lang="en-GB" sz="2000" dirty="0">
                <a:latin typeface="Arial" pitchFamily="34" charset="0"/>
              </a:rPr>
              <a:t>mortality per 1000 patients treated</a:t>
            </a:r>
          </a:p>
        </p:txBody>
      </p:sp>
      <p:sp>
        <p:nvSpPr>
          <p:cNvPr id="159764" name="Text Box 20"/>
          <p:cNvSpPr txBox="1">
            <a:spLocks noChangeArrowheads="1"/>
          </p:cNvSpPr>
          <p:nvPr/>
        </p:nvSpPr>
        <p:spPr bwMode="auto">
          <a:xfrm>
            <a:off x="0" y="6276975"/>
            <a:ext cx="26225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>
            <a:spAutoFit/>
          </a:bodyPr>
          <a:lstStyle/>
          <a:p>
            <a:pPr algn="l" defTabSz="762000">
              <a:defRPr/>
            </a:pPr>
            <a:r>
              <a:rPr lang="en-GB" sz="1600">
                <a:latin typeface="Arial" pitchFamily="34" charset="0"/>
              </a:rPr>
              <a:t>FTT data - closed circles</a:t>
            </a:r>
          </a:p>
          <a:p>
            <a:pPr algn="l" defTabSz="762000">
              <a:defRPr/>
            </a:pPr>
            <a:r>
              <a:rPr lang="en-GB" sz="1600">
                <a:latin typeface="Arial" pitchFamily="34" charset="0"/>
              </a:rPr>
              <a:t>Smaller trials - open circles</a:t>
            </a:r>
          </a:p>
        </p:txBody>
      </p:sp>
      <p:sp>
        <p:nvSpPr>
          <p:cNvPr id="159781" name="Text Box 37"/>
          <p:cNvSpPr txBox="1">
            <a:spLocks noChangeArrowheads="1"/>
          </p:cNvSpPr>
          <p:nvPr/>
        </p:nvSpPr>
        <p:spPr bwMode="auto">
          <a:xfrm>
            <a:off x="1331913" y="573405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000">
                <a:latin typeface="Arial" pitchFamily="34" charset="0"/>
              </a:rPr>
              <a:t>0</a:t>
            </a:r>
          </a:p>
        </p:txBody>
      </p:sp>
      <p:sp>
        <p:nvSpPr>
          <p:cNvPr id="159782" name="Text Box 38"/>
          <p:cNvSpPr txBox="1">
            <a:spLocks noChangeArrowheads="1"/>
          </p:cNvSpPr>
          <p:nvPr/>
        </p:nvSpPr>
        <p:spPr bwMode="auto">
          <a:xfrm>
            <a:off x="5772150" y="6491288"/>
            <a:ext cx="337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800">
                <a:latin typeface="Arial" pitchFamily="34" charset="0"/>
              </a:rPr>
              <a:t>Boersma, Lancet 1996;348:771</a:t>
            </a:r>
          </a:p>
        </p:txBody>
      </p:sp>
      <p:sp>
        <p:nvSpPr>
          <p:cNvPr id="159784" name="Text Box 40"/>
          <p:cNvSpPr txBox="1">
            <a:spLocks noChangeArrowheads="1"/>
          </p:cNvSpPr>
          <p:nvPr/>
        </p:nvSpPr>
        <p:spPr bwMode="auto">
          <a:xfrm rot="-5400000">
            <a:off x="-1397793" y="3637756"/>
            <a:ext cx="44148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>
                <a:latin typeface="Arial" pitchFamily="34" charset="0"/>
              </a:rPr>
              <a:t>Lives saved per 1000 treated patients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736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Total Ischemia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Pre-Hospital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– What the studies tell 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 – Phase II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Challenges for a successful Program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NRHM / IPHS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Generic TPA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Finances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</a:t>
            </a:r>
            <a:r>
              <a:rPr lang="en-US" sz="2400" dirty="0" smtClean="0">
                <a:solidFill>
                  <a:srgbClr val="FFFF00"/>
                </a:solidFill>
              </a:rPr>
              <a:t>Ambulance Services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Patient care and Management systems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</a:t>
            </a:r>
            <a:endParaRPr lang="en-IN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428625" y="1673225"/>
            <a:ext cx="8429625" cy="1470025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Innovative Pro-Poor PPP </a:t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2800" smtClean="0"/>
              <a:t>(Public Private not for Profit Partnership)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>
                <a:solidFill>
                  <a:srgbClr val="FF0000"/>
                </a:solidFill>
              </a:rPr>
              <a:t>Service Delivery Model to provide free Emergency Response Services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 l="46094" t="47917" r="43750" b="36458"/>
          <a:stretch>
            <a:fillRect/>
          </a:stretch>
        </p:blipFill>
        <p:spPr bwMode="auto">
          <a:xfrm>
            <a:off x="152400" y="142875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0960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Serving 1 Emergency every 8 seconds &amp; Saving 1 Life every 8 minutes!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1071563" y="357188"/>
            <a:ext cx="6572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00"/>
                </a:solidFill>
              </a:rPr>
              <a:t>GVK – Emergency Medical and Research Institute (EMRI)</a:t>
            </a:r>
            <a:endParaRPr lang="en-IN" sz="2800">
              <a:solidFill>
                <a:srgbClr val="FFFF00"/>
              </a:solidFill>
            </a:endParaRPr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428625" y="2714625"/>
            <a:ext cx="42148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372 million population in 9 states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54000 calls per day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2148 ambulances making 5 trips per </a:t>
            </a:r>
            <a:r>
              <a:rPr lang="en-US" sz="2000" dirty="0" smtClean="0">
                <a:solidFill>
                  <a:srgbClr val="FFFFFF"/>
                </a:solidFill>
              </a:rPr>
              <a:t>day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FF"/>
                </a:solidFill>
              </a:rPr>
              <a:t>Projected to increase to 10000 ambulances in the next few years</a:t>
            </a:r>
            <a:endParaRPr lang="en-US" sz="20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</a:rPr>
              <a:t>Cost per ambulance trip Rs 600/-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2000" dirty="0">
                <a:solidFill>
                  <a:srgbClr val="FFFFFF"/>
                </a:solidFill>
              </a:rPr>
              <a:t>($12 </a:t>
            </a:r>
            <a:r>
              <a:rPr lang="en-US" sz="2000" dirty="0" err="1">
                <a:solidFill>
                  <a:srgbClr val="FFFFFF"/>
                </a:solidFill>
              </a:rPr>
              <a:t>vs</a:t>
            </a:r>
            <a:r>
              <a:rPr lang="en-US" sz="2000" dirty="0">
                <a:solidFill>
                  <a:srgbClr val="FFFFFF"/>
                </a:solidFill>
              </a:rPr>
              <a:t> $800 in the US)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2000" dirty="0">
                <a:solidFill>
                  <a:srgbClr val="FFFFFF"/>
                </a:solidFill>
              </a:rPr>
              <a:t>6800+ private hospitals partnership</a:t>
            </a:r>
            <a:endParaRPr lang="en-IN" sz="200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85813" y="1428750"/>
            <a:ext cx="77866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4572000" y="1785926"/>
            <a:ext cx="4286248" cy="4762496"/>
            <a:chOff x="1785918" y="1238250"/>
            <a:chExt cx="5105400" cy="5334000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1785919" y="1238252"/>
              <a:ext cx="5105401" cy="5334000"/>
              <a:chOff x="4724400" y="1066800"/>
              <a:chExt cx="4572000" cy="4859338"/>
            </a:xfrm>
          </p:grpSpPr>
          <p:sp>
            <p:nvSpPr>
              <p:cNvPr id="16" name="Freeform 5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927725" y="3938588"/>
                <a:ext cx="1217613" cy="1190625"/>
              </a:xfrm>
              <a:custGeom>
                <a:avLst/>
                <a:gdLst>
                  <a:gd name="T0" fmla="*/ 2147483647 w 914"/>
                  <a:gd name="T1" fmla="*/ 2147483647 h 898"/>
                  <a:gd name="T2" fmla="*/ 2147483647 w 914"/>
                  <a:gd name="T3" fmla="*/ 2147483647 h 898"/>
                  <a:gd name="T4" fmla="*/ 2147483647 w 914"/>
                  <a:gd name="T5" fmla="*/ 2147483647 h 898"/>
                  <a:gd name="T6" fmla="*/ 2147483647 w 914"/>
                  <a:gd name="T7" fmla="*/ 2147483647 h 898"/>
                  <a:gd name="T8" fmla="*/ 2147483647 w 914"/>
                  <a:gd name="T9" fmla="*/ 2147483647 h 898"/>
                  <a:gd name="T10" fmla="*/ 2147483647 w 914"/>
                  <a:gd name="T11" fmla="*/ 2147483647 h 898"/>
                  <a:gd name="T12" fmla="*/ 2147483647 w 914"/>
                  <a:gd name="T13" fmla="*/ 2147483647 h 898"/>
                  <a:gd name="T14" fmla="*/ 2147483647 w 914"/>
                  <a:gd name="T15" fmla="*/ 2147483647 h 898"/>
                  <a:gd name="T16" fmla="*/ 2147483647 w 914"/>
                  <a:gd name="T17" fmla="*/ 2147483647 h 898"/>
                  <a:gd name="T18" fmla="*/ 2147483647 w 914"/>
                  <a:gd name="T19" fmla="*/ 2147483647 h 898"/>
                  <a:gd name="T20" fmla="*/ 2147483647 w 914"/>
                  <a:gd name="T21" fmla="*/ 2147483647 h 898"/>
                  <a:gd name="T22" fmla="*/ 2147483647 w 914"/>
                  <a:gd name="T23" fmla="*/ 2147483647 h 898"/>
                  <a:gd name="T24" fmla="*/ 2147483647 w 914"/>
                  <a:gd name="T25" fmla="*/ 2147483647 h 898"/>
                  <a:gd name="T26" fmla="*/ 2147483647 w 914"/>
                  <a:gd name="T27" fmla="*/ 2147483647 h 898"/>
                  <a:gd name="T28" fmla="*/ 2147483647 w 914"/>
                  <a:gd name="T29" fmla="*/ 2147483647 h 898"/>
                  <a:gd name="T30" fmla="*/ 2147483647 w 914"/>
                  <a:gd name="T31" fmla="*/ 2147483647 h 898"/>
                  <a:gd name="T32" fmla="*/ 2147483647 w 914"/>
                  <a:gd name="T33" fmla="*/ 2147483647 h 898"/>
                  <a:gd name="T34" fmla="*/ 2147483647 w 914"/>
                  <a:gd name="T35" fmla="*/ 2147483647 h 898"/>
                  <a:gd name="T36" fmla="*/ 2147483647 w 914"/>
                  <a:gd name="T37" fmla="*/ 2147483647 h 898"/>
                  <a:gd name="T38" fmla="*/ 2147483647 w 914"/>
                  <a:gd name="T39" fmla="*/ 2147483647 h 898"/>
                  <a:gd name="T40" fmla="*/ 2147483647 w 914"/>
                  <a:gd name="T41" fmla="*/ 2147483647 h 898"/>
                  <a:gd name="T42" fmla="*/ 2147483647 w 914"/>
                  <a:gd name="T43" fmla="*/ 2147483647 h 898"/>
                  <a:gd name="T44" fmla="*/ 2147483647 w 914"/>
                  <a:gd name="T45" fmla="*/ 2147483647 h 898"/>
                  <a:gd name="T46" fmla="*/ 2147483647 w 914"/>
                  <a:gd name="T47" fmla="*/ 2147483647 h 898"/>
                  <a:gd name="T48" fmla="*/ 2147483647 w 914"/>
                  <a:gd name="T49" fmla="*/ 2147483647 h 898"/>
                  <a:gd name="T50" fmla="*/ 2147483647 w 914"/>
                  <a:gd name="T51" fmla="*/ 2147483647 h 898"/>
                  <a:gd name="T52" fmla="*/ 2147483647 w 914"/>
                  <a:gd name="T53" fmla="*/ 2147483647 h 898"/>
                  <a:gd name="T54" fmla="*/ 2147483647 w 914"/>
                  <a:gd name="T55" fmla="*/ 2147483647 h 898"/>
                  <a:gd name="T56" fmla="*/ 2147483647 w 914"/>
                  <a:gd name="T57" fmla="*/ 2147483647 h 898"/>
                  <a:gd name="T58" fmla="*/ 2147483647 w 914"/>
                  <a:gd name="T59" fmla="*/ 2147483647 h 898"/>
                  <a:gd name="T60" fmla="*/ 2147483647 w 914"/>
                  <a:gd name="T61" fmla="*/ 2147483647 h 898"/>
                  <a:gd name="T62" fmla="*/ 2147483647 w 914"/>
                  <a:gd name="T63" fmla="*/ 2147483647 h 898"/>
                  <a:gd name="T64" fmla="*/ 2147483647 w 914"/>
                  <a:gd name="T65" fmla="*/ 2147483647 h 898"/>
                  <a:gd name="T66" fmla="*/ 2147483647 w 914"/>
                  <a:gd name="T67" fmla="*/ 2147483647 h 898"/>
                  <a:gd name="T68" fmla="*/ 2147483647 w 914"/>
                  <a:gd name="T69" fmla="*/ 2147483647 h 898"/>
                  <a:gd name="T70" fmla="*/ 2147483647 w 914"/>
                  <a:gd name="T71" fmla="*/ 2147483647 h 898"/>
                  <a:gd name="T72" fmla="*/ 2147483647 w 914"/>
                  <a:gd name="T73" fmla="*/ 2147483647 h 898"/>
                  <a:gd name="T74" fmla="*/ 2147483647 w 914"/>
                  <a:gd name="T75" fmla="*/ 2147483647 h 898"/>
                  <a:gd name="T76" fmla="*/ 2147483647 w 914"/>
                  <a:gd name="T77" fmla="*/ 2147483647 h 898"/>
                  <a:gd name="T78" fmla="*/ 2147483647 w 914"/>
                  <a:gd name="T79" fmla="*/ 2147483647 h 898"/>
                  <a:gd name="T80" fmla="*/ 2147483647 w 914"/>
                  <a:gd name="T81" fmla="*/ 2147483647 h 898"/>
                  <a:gd name="T82" fmla="*/ 2147483647 w 914"/>
                  <a:gd name="T83" fmla="*/ 2147483647 h 898"/>
                  <a:gd name="T84" fmla="*/ 2147483647 w 914"/>
                  <a:gd name="T85" fmla="*/ 2147483647 h 898"/>
                  <a:gd name="T86" fmla="*/ 2147483647 w 914"/>
                  <a:gd name="T87" fmla="*/ 2147483647 h 898"/>
                  <a:gd name="T88" fmla="*/ 2147483647 w 914"/>
                  <a:gd name="T89" fmla="*/ 2147483647 h 898"/>
                  <a:gd name="T90" fmla="*/ 2147483647 w 914"/>
                  <a:gd name="T91" fmla="*/ 2147483647 h 898"/>
                  <a:gd name="T92" fmla="*/ 2147483647 w 914"/>
                  <a:gd name="T93" fmla="*/ 2147483647 h 898"/>
                  <a:gd name="T94" fmla="*/ 2147483647 w 914"/>
                  <a:gd name="T95" fmla="*/ 2147483647 h 898"/>
                  <a:gd name="T96" fmla="*/ 2147483647 w 914"/>
                  <a:gd name="T97" fmla="*/ 2147483647 h 898"/>
                  <a:gd name="T98" fmla="*/ 2147483647 w 914"/>
                  <a:gd name="T99" fmla="*/ 2147483647 h 898"/>
                  <a:gd name="T100" fmla="*/ 2147483647 w 914"/>
                  <a:gd name="T101" fmla="*/ 2147483647 h 898"/>
                  <a:gd name="T102" fmla="*/ 2147483647 w 914"/>
                  <a:gd name="T103" fmla="*/ 2147483647 h 898"/>
                  <a:gd name="T104" fmla="*/ 2147483647 w 914"/>
                  <a:gd name="T105" fmla="*/ 2147483647 h 898"/>
                  <a:gd name="T106" fmla="*/ 2147483647 w 914"/>
                  <a:gd name="T107" fmla="*/ 2147483647 h 898"/>
                  <a:gd name="T108" fmla="*/ 2147483647 w 914"/>
                  <a:gd name="T109" fmla="*/ 2147483647 h 898"/>
                  <a:gd name="T110" fmla="*/ 2147483647 w 914"/>
                  <a:gd name="T111" fmla="*/ 2147483647 h 898"/>
                  <a:gd name="T112" fmla="*/ 2147483647 w 914"/>
                  <a:gd name="T113" fmla="*/ 2147483647 h 8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14"/>
                  <a:gd name="T172" fmla="*/ 0 h 898"/>
                  <a:gd name="T173" fmla="*/ 914 w 914"/>
                  <a:gd name="T174" fmla="*/ 898 h 89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14" h="898">
                    <a:moveTo>
                      <a:pt x="154" y="879"/>
                    </a:moveTo>
                    <a:lnTo>
                      <a:pt x="170" y="885"/>
                    </a:lnTo>
                    <a:lnTo>
                      <a:pt x="169" y="898"/>
                    </a:lnTo>
                    <a:lnTo>
                      <a:pt x="201" y="894"/>
                    </a:lnTo>
                    <a:lnTo>
                      <a:pt x="198" y="871"/>
                    </a:lnTo>
                    <a:lnTo>
                      <a:pt x="208" y="853"/>
                    </a:lnTo>
                    <a:lnTo>
                      <a:pt x="272" y="857"/>
                    </a:lnTo>
                    <a:lnTo>
                      <a:pt x="274" y="833"/>
                    </a:lnTo>
                    <a:lnTo>
                      <a:pt x="286" y="825"/>
                    </a:lnTo>
                    <a:lnTo>
                      <a:pt x="298" y="817"/>
                    </a:lnTo>
                    <a:lnTo>
                      <a:pt x="324" y="817"/>
                    </a:lnTo>
                    <a:lnTo>
                      <a:pt x="334" y="829"/>
                    </a:lnTo>
                    <a:lnTo>
                      <a:pt x="352" y="831"/>
                    </a:lnTo>
                    <a:lnTo>
                      <a:pt x="366" y="803"/>
                    </a:lnTo>
                    <a:lnTo>
                      <a:pt x="380" y="795"/>
                    </a:lnTo>
                    <a:lnTo>
                      <a:pt x="410" y="769"/>
                    </a:lnTo>
                    <a:lnTo>
                      <a:pt x="406" y="751"/>
                    </a:lnTo>
                    <a:lnTo>
                      <a:pt x="392" y="749"/>
                    </a:lnTo>
                    <a:lnTo>
                      <a:pt x="394" y="713"/>
                    </a:lnTo>
                    <a:lnTo>
                      <a:pt x="376" y="703"/>
                    </a:lnTo>
                    <a:lnTo>
                      <a:pt x="376" y="645"/>
                    </a:lnTo>
                    <a:lnTo>
                      <a:pt x="394" y="641"/>
                    </a:lnTo>
                    <a:lnTo>
                      <a:pt x="392" y="541"/>
                    </a:lnTo>
                    <a:lnTo>
                      <a:pt x="404" y="535"/>
                    </a:lnTo>
                    <a:lnTo>
                      <a:pt x="418" y="517"/>
                    </a:lnTo>
                    <a:lnTo>
                      <a:pt x="432" y="517"/>
                    </a:lnTo>
                    <a:lnTo>
                      <a:pt x="448" y="497"/>
                    </a:lnTo>
                    <a:lnTo>
                      <a:pt x="470" y="505"/>
                    </a:lnTo>
                    <a:lnTo>
                      <a:pt x="480" y="517"/>
                    </a:lnTo>
                    <a:lnTo>
                      <a:pt x="496" y="511"/>
                    </a:lnTo>
                    <a:lnTo>
                      <a:pt x="506" y="497"/>
                    </a:lnTo>
                    <a:lnTo>
                      <a:pt x="522" y="491"/>
                    </a:lnTo>
                    <a:lnTo>
                      <a:pt x="524" y="465"/>
                    </a:lnTo>
                    <a:lnTo>
                      <a:pt x="526" y="449"/>
                    </a:lnTo>
                    <a:lnTo>
                      <a:pt x="540" y="445"/>
                    </a:lnTo>
                    <a:lnTo>
                      <a:pt x="546" y="435"/>
                    </a:lnTo>
                    <a:lnTo>
                      <a:pt x="566" y="439"/>
                    </a:lnTo>
                    <a:lnTo>
                      <a:pt x="580" y="451"/>
                    </a:lnTo>
                    <a:lnTo>
                      <a:pt x="614" y="451"/>
                    </a:lnTo>
                    <a:lnTo>
                      <a:pt x="620" y="435"/>
                    </a:lnTo>
                    <a:lnTo>
                      <a:pt x="640" y="433"/>
                    </a:lnTo>
                    <a:lnTo>
                      <a:pt x="658" y="409"/>
                    </a:lnTo>
                    <a:lnTo>
                      <a:pt x="656" y="383"/>
                    </a:lnTo>
                    <a:lnTo>
                      <a:pt x="640" y="377"/>
                    </a:lnTo>
                    <a:lnTo>
                      <a:pt x="640" y="361"/>
                    </a:lnTo>
                    <a:lnTo>
                      <a:pt x="658" y="353"/>
                    </a:lnTo>
                    <a:lnTo>
                      <a:pt x="672" y="331"/>
                    </a:lnTo>
                    <a:lnTo>
                      <a:pt x="706" y="331"/>
                    </a:lnTo>
                    <a:lnTo>
                      <a:pt x="712" y="315"/>
                    </a:lnTo>
                    <a:lnTo>
                      <a:pt x="736" y="319"/>
                    </a:lnTo>
                    <a:lnTo>
                      <a:pt x="736" y="297"/>
                    </a:lnTo>
                    <a:lnTo>
                      <a:pt x="750" y="285"/>
                    </a:lnTo>
                    <a:lnTo>
                      <a:pt x="754" y="269"/>
                    </a:lnTo>
                    <a:lnTo>
                      <a:pt x="774" y="255"/>
                    </a:lnTo>
                    <a:lnTo>
                      <a:pt x="790" y="249"/>
                    </a:lnTo>
                    <a:lnTo>
                      <a:pt x="796" y="227"/>
                    </a:lnTo>
                    <a:lnTo>
                      <a:pt x="814" y="225"/>
                    </a:lnTo>
                    <a:lnTo>
                      <a:pt x="814" y="213"/>
                    </a:lnTo>
                    <a:lnTo>
                      <a:pt x="838" y="215"/>
                    </a:lnTo>
                    <a:lnTo>
                      <a:pt x="846" y="201"/>
                    </a:lnTo>
                    <a:lnTo>
                      <a:pt x="870" y="183"/>
                    </a:lnTo>
                    <a:lnTo>
                      <a:pt x="886" y="173"/>
                    </a:lnTo>
                    <a:lnTo>
                      <a:pt x="892" y="157"/>
                    </a:lnTo>
                    <a:lnTo>
                      <a:pt x="892" y="143"/>
                    </a:lnTo>
                    <a:lnTo>
                      <a:pt x="912" y="137"/>
                    </a:lnTo>
                    <a:lnTo>
                      <a:pt x="914" y="119"/>
                    </a:lnTo>
                    <a:lnTo>
                      <a:pt x="868" y="121"/>
                    </a:lnTo>
                    <a:lnTo>
                      <a:pt x="816" y="123"/>
                    </a:lnTo>
                    <a:lnTo>
                      <a:pt x="808" y="111"/>
                    </a:lnTo>
                    <a:lnTo>
                      <a:pt x="772" y="107"/>
                    </a:lnTo>
                    <a:lnTo>
                      <a:pt x="768" y="125"/>
                    </a:lnTo>
                    <a:lnTo>
                      <a:pt x="750" y="129"/>
                    </a:lnTo>
                    <a:lnTo>
                      <a:pt x="736" y="131"/>
                    </a:lnTo>
                    <a:lnTo>
                      <a:pt x="730" y="149"/>
                    </a:lnTo>
                    <a:lnTo>
                      <a:pt x="718" y="161"/>
                    </a:lnTo>
                    <a:lnTo>
                      <a:pt x="712" y="177"/>
                    </a:lnTo>
                    <a:lnTo>
                      <a:pt x="696" y="185"/>
                    </a:lnTo>
                    <a:lnTo>
                      <a:pt x="682" y="187"/>
                    </a:lnTo>
                    <a:lnTo>
                      <a:pt x="664" y="189"/>
                    </a:lnTo>
                    <a:lnTo>
                      <a:pt x="664" y="175"/>
                    </a:lnTo>
                    <a:lnTo>
                      <a:pt x="636" y="171"/>
                    </a:lnTo>
                    <a:lnTo>
                      <a:pt x="642" y="203"/>
                    </a:lnTo>
                    <a:lnTo>
                      <a:pt x="624" y="221"/>
                    </a:lnTo>
                    <a:lnTo>
                      <a:pt x="608" y="235"/>
                    </a:lnTo>
                    <a:lnTo>
                      <a:pt x="588" y="243"/>
                    </a:lnTo>
                    <a:lnTo>
                      <a:pt x="556" y="255"/>
                    </a:lnTo>
                    <a:lnTo>
                      <a:pt x="500" y="249"/>
                    </a:lnTo>
                    <a:lnTo>
                      <a:pt x="496" y="217"/>
                    </a:lnTo>
                    <a:lnTo>
                      <a:pt x="486" y="205"/>
                    </a:lnTo>
                    <a:lnTo>
                      <a:pt x="472" y="201"/>
                    </a:lnTo>
                    <a:lnTo>
                      <a:pt x="472" y="159"/>
                    </a:lnTo>
                    <a:lnTo>
                      <a:pt x="452" y="163"/>
                    </a:lnTo>
                    <a:lnTo>
                      <a:pt x="444" y="149"/>
                    </a:lnTo>
                    <a:lnTo>
                      <a:pt x="418" y="147"/>
                    </a:lnTo>
                    <a:lnTo>
                      <a:pt x="418" y="131"/>
                    </a:lnTo>
                    <a:lnTo>
                      <a:pt x="382" y="137"/>
                    </a:lnTo>
                    <a:lnTo>
                      <a:pt x="382" y="97"/>
                    </a:lnTo>
                    <a:lnTo>
                      <a:pt x="368" y="89"/>
                    </a:lnTo>
                    <a:lnTo>
                      <a:pt x="366" y="27"/>
                    </a:lnTo>
                    <a:lnTo>
                      <a:pt x="346" y="25"/>
                    </a:lnTo>
                    <a:lnTo>
                      <a:pt x="330" y="47"/>
                    </a:lnTo>
                    <a:lnTo>
                      <a:pt x="303" y="58"/>
                    </a:lnTo>
                    <a:lnTo>
                      <a:pt x="298" y="41"/>
                    </a:lnTo>
                    <a:lnTo>
                      <a:pt x="278" y="41"/>
                    </a:lnTo>
                    <a:lnTo>
                      <a:pt x="266" y="21"/>
                    </a:lnTo>
                    <a:lnTo>
                      <a:pt x="244" y="4"/>
                    </a:lnTo>
                    <a:lnTo>
                      <a:pt x="198" y="0"/>
                    </a:lnTo>
                    <a:lnTo>
                      <a:pt x="194" y="25"/>
                    </a:lnTo>
                    <a:lnTo>
                      <a:pt x="180" y="31"/>
                    </a:lnTo>
                    <a:lnTo>
                      <a:pt x="182" y="51"/>
                    </a:lnTo>
                    <a:lnTo>
                      <a:pt x="164" y="67"/>
                    </a:lnTo>
                    <a:lnTo>
                      <a:pt x="150" y="69"/>
                    </a:lnTo>
                    <a:lnTo>
                      <a:pt x="130" y="83"/>
                    </a:lnTo>
                    <a:lnTo>
                      <a:pt x="120" y="97"/>
                    </a:lnTo>
                    <a:lnTo>
                      <a:pt x="147" y="111"/>
                    </a:lnTo>
                    <a:lnTo>
                      <a:pt x="144" y="137"/>
                    </a:lnTo>
                    <a:lnTo>
                      <a:pt x="129" y="141"/>
                    </a:lnTo>
                    <a:lnTo>
                      <a:pt x="112" y="161"/>
                    </a:lnTo>
                    <a:lnTo>
                      <a:pt x="96" y="165"/>
                    </a:lnTo>
                    <a:lnTo>
                      <a:pt x="104" y="191"/>
                    </a:lnTo>
                    <a:lnTo>
                      <a:pt x="104" y="219"/>
                    </a:lnTo>
                    <a:lnTo>
                      <a:pt x="90" y="231"/>
                    </a:lnTo>
                    <a:lnTo>
                      <a:pt x="90" y="249"/>
                    </a:lnTo>
                    <a:lnTo>
                      <a:pt x="108" y="259"/>
                    </a:lnTo>
                    <a:lnTo>
                      <a:pt x="104" y="275"/>
                    </a:lnTo>
                    <a:lnTo>
                      <a:pt x="88" y="279"/>
                    </a:lnTo>
                    <a:lnTo>
                      <a:pt x="90" y="303"/>
                    </a:lnTo>
                    <a:lnTo>
                      <a:pt x="76" y="315"/>
                    </a:lnTo>
                    <a:lnTo>
                      <a:pt x="80" y="331"/>
                    </a:lnTo>
                    <a:lnTo>
                      <a:pt x="92" y="343"/>
                    </a:lnTo>
                    <a:lnTo>
                      <a:pt x="92" y="371"/>
                    </a:lnTo>
                    <a:lnTo>
                      <a:pt x="74" y="375"/>
                    </a:lnTo>
                    <a:lnTo>
                      <a:pt x="78" y="401"/>
                    </a:lnTo>
                    <a:lnTo>
                      <a:pt x="64" y="402"/>
                    </a:lnTo>
                    <a:lnTo>
                      <a:pt x="64" y="435"/>
                    </a:lnTo>
                    <a:lnTo>
                      <a:pt x="80" y="443"/>
                    </a:lnTo>
                    <a:lnTo>
                      <a:pt x="82" y="467"/>
                    </a:lnTo>
                    <a:lnTo>
                      <a:pt x="75" y="475"/>
                    </a:lnTo>
                    <a:lnTo>
                      <a:pt x="40" y="475"/>
                    </a:lnTo>
                    <a:lnTo>
                      <a:pt x="34" y="489"/>
                    </a:lnTo>
                    <a:lnTo>
                      <a:pt x="22" y="543"/>
                    </a:lnTo>
                    <a:lnTo>
                      <a:pt x="40" y="545"/>
                    </a:lnTo>
                    <a:lnTo>
                      <a:pt x="40" y="567"/>
                    </a:lnTo>
                    <a:lnTo>
                      <a:pt x="16" y="573"/>
                    </a:lnTo>
                    <a:lnTo>
                      <a:pt x="0" y="581"/>
                    </a:lnTo>
                    <a:lnTo>
                      <a:pt x="0" y="669"/>
                    </a:lnTo>
                    <a:lnTo>
                      <a:pt x="42" y="669"/>
                    </a:lnTo>
                    <a:lnTo>
                      <a:pt x="54" y="688"/>
                    </a:lnTo>
                    <a:lnTo>
                      <a:pt x="78" y="689"/>
                    </a:lnTo>
                    <a:lnTo>
                      <a:pt x="51" y="713"/>
                    </a:lnTo>
                    <a:lnTo>
                      <a:pt x="35" y="719"/>
                    </a:lnTo>
                    <a:lnTo>
                      <a:pt x="10" y="727"/>
                    </a:lnTo>
                    <a:lnTo>
                      <a:pt x="36" y="732"/>
                    </a:lnTo>
                    <a:lnTo>
                      <a:pt x="45" y="735"/>
                    </a:lnTo>
                    <a:lnTo>
                      <a:pt x="46" y="750"/>
                    </a:lnTo>
                    <a:lnTo>
                      <a:pt x="33" y="782"/>
                    </a:lnTo>
                    <a:lnTo>
                      <a:pt x="44" y="791"/>
                    </a:lnTo>
                    <a:lnTo>
                      <a:pt x="57" y="783"/>
                    </a:lnTo>
                    <a:lnTo>
                      <a:pt x="63" y="751"/>
                    </a:lnTo>
                    <a:lnTo>
                      <a:pt x="88" y="749"/>
                    </a:lnTo>
                    <a:lnTo>
                      <a:pt x="110" y="727"/>
                    </a:lnTo>
                    <a:lnTo>
                      <a:pt x="126" y="743"/>
                    </a:lnTo>
                    <a:lnTo>
                      <a:pt x="146" y="753"/>
                    </a:lnTo>
                    <a:lnTo>
                      <a:pt x="158" y="773"/>
                    </a:lnTo>
                    <a:lnTo>
                      <a:pt x="174" y="785"/>
                    </a:lnTo>
                    <a:lnTo>
                      <a:pt x="186" y="797"/>
                    </a:lnTo>
                    <a:lnTo>
                      <a:pt x="186" y="817"/>
                    </a:lnTo>
                    <a:lnTo>
                      <a:pt x="184" y="835"/>
                    </a:lnTo>
                    <a:lnTo>
                      <a:pt x="178" y="857"/>
                    </a:lnTo>
                    <a:lnTo>
                      <a:pt x="156" y="861"/>
                    </a:lnTo>
                    <a:lnTo>
                      <a:pt x="138" y="867"/>
                    </a:lnTo>
                    <a:lnTo>
                      <a:pt x="154" y="879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6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724400" y="3067050"/>
                <a:ext cx="887413" cy="703263"/>
              </a:xfrm>
              <a:custGeom>
                <a:avLst/>
                <a:gdLst>
                  <a:gd name="T0" fmla="*/ 2147483647 w 666"/>
                  <a:gd name="T1" fmla="*/ 2147483647 h 530"/>
                  <a:gd name="T2" fmla="*/ 2147483647 w 666"/>
                  <a:gd name="T3" fmla="*/ 2147483647 h 530"/>
                  <a:gd name="T4" fmla="*/ 2147483647 w 666"/>
                  <a:gd name="T5" fmla="*/ 2147483647 h 530"/>
                  <a:gd name="T6" fmla="*/ 2147483647 w 666"/>
                  <a:gd name="T7" fmla="*/ 2147483647 h 530"/>
                  <a:gd name="T8" fmla="*/ 2147483647 w 666"/>
                  <a:gd name="T9" fmla="*/ 2147483647 h 530"/>
                  <a:gd name="T10" fmla="*/ 2147483647 w 666"/>
                  <a:gd name="T11" fmla="*/ 2147483647 h 530"/>
                  <a:gd name="T12" fmla="*/ 2147483647 w 666"/>
                  <a:gd name="T13" fmla="*/ 2147483647 h 530"/>
                  <a:gd name="T14" fmla="*/ 2147483647 w 666"/>
                  <a:gd name="T15" fmla="*/ 0 h 530"/>
                  <a:gd name="T16" fmla="*/ 2147483647 w 666"/>
                  <a:gd name="T17" fmla="*/ 2147483647 h 530"/>
                  <a:gd name="T18" fmla="*/ 2147483647 w 666"/>
                  <a:gd name="T19" fmla="*/ 2147483647 h 530"/>
                  <a:gd name="T20" fmla="*/ 2147483647 w 666"/>
                  <a:gd name="T21" fmla="*/ 2147483647 h 530"/>
                  <a:gd name="T22" fmla="*/ 2147483647 w 666"/>
                  <a:gd name="T23" fmla="*/ 2147483647 h 530"/>
                  <a:gd name="T24" fmla="*/ 2147483647 w 666"/>
                  <a:gd name="T25" fmla="*/ 2147483647 h 530"/>
                  <a:gd name="T26" fmla="*/ 2147483647 w 666"/>
                  <a:gd name="T27" fmla="*/ 2147483647 h 530"/>
                  <a:gd name="T28" fmla="*/ 2147483647 w 666"/>
                  <a:gd name="T29" fmla="*/ 2147483647 h 530"/>
                  <a:gd name="T30" fmla="*/ 2147483647 w 666"/>
                  <a:gd name="T31" fmla="*/ 2147483647 h 530"/>
                  <a:gd name="T32" fmla="*/ 2147483647 w 666"/>
                  <a:gd name="T33" fmla="*/ 2147483647 h 530"/>
                  <a:gd name="T34" fmla="*/ 2147483647 w 666"/>
                  <a:gd name="T35" fmla="*/ 2147483647 h 530"/>
                  <a:gd name="T36" fmla="*/ 2147483647 w 666"/>
                  <a:gd name="T37" fmla="*/ 2147483647 h 530"/>
                  <a:gd name="T38" fmla="*/ 2147483647 w 666"/>
                  <a:gd name="T39" fmla="*/ 2147483647 h 530"/>
                  <a:gd name="T40" fmla="*/ 2147483647 w 666"/>
                  <a:gd name="T41" fmla="*/ 2147483647 h 530"/>
                  <a:gd name="T42" fmla="*/ 2147483647 w 666"/>
                  <a:gd name="T43" fmla="*/ 2147483647 h 530"/>
                  <a:gd name="T44" fmla="*/ 2147483647 w 666"/>
                  <a:gd name="T45" fmla="*/ 2147483647 h 530"/>
                  <a:gd name="T46" fmla="*/ 2147483647 w 666"/>
                  <a:gd name="T47" fmla="*/ 2147483647 h 530"/>
                  <a:gd name="T48" fmla="*/ 2147483647 w 666"/>
                  <a:gd name="T49" fmla="*/ 2147483647 h 530"/>
                  <a:gd name="T50" fmla="*/ 2147483647 w 666"/>
                  <a:gd name="T51" fmla="*/ 2147483647 h 530"/>
                  <a:gd name="T52" fmla="*/ 2147483647 w 666"/>
                  <a:gd name="T53" fmla="*/ 2147483647 h 530"/>
                  <a:gd name="T54" fmla="*/ 2147483647 w 666"/>
                  <a:gd name="T55" fmla="*/ 2147483647 h 530"/>
                  <a:gd name="T56" fmla="*/ 2147483647 w 666"/>
                  <a:gd name="T57" fmla="*/ 2147483647 h 530"/>
                  <a:gd name="T58" fmla="*/ 2147483647 w 666"/>
                  <a:gd name="T59" fmla="*/ 2147483647 h 530"/>
                  <a:gd name="T60" fmla="*/ 2147483647 w 666"/>
                  <a:gd name="T61" fmla="*/ 2147483647 h 530"/>
                  <a:gd name="T62" fmla="*/ 2147483647 w 666"/>
                  <a:gd name="T63" fmla="*/ 2147483647 h 530"/>
                  <a:gd name="T64" fmla="*/ 2147483647 w 666"/>
                  <a:gd name="T65" fmla="*/ 2147483647 h 530"/>
                  <a:gd name="T66" fmla="*/ 2147483647 w 666"/>
                  <a:gd name="T67" fmla="*/ 2147483647 h 530"/>
                  <a:gd name="T68" fmla="*/ 2147483647 w 666"/>
                  <a:gd name="T69" fmla="*/ 2147483647 h 530"/>
                  <a:gd name="T70" fmla="*/ 2147483647 w 666"/>
                  <a:gd name="T71" fmla="*/ 2147483647 h 530"/>
                  <a:gd name="T72" fmla="*/ 2147483647 w 666"/>
                  <a:gd name="T73" fmla="*/ 2147483647 h 530"/>
                  <a:gd name="T74" fmla="*/ 2147483647 w 666"/>
                  <a:gd name="T75" fmla="*/ 2147483647 h 530"/>
                  <a:gd name="T76" fmla="*/ 2147483647 w 666"/>
                  <a:gd name="T77" fmla="*/ 2147483647 h 530"/>
                  <a:gd name="T78" fmla="*/ 2147483647 w 666"/>
                  <a:gd name="T79" fmla="*/ 2147483647 h 530"/>
                  <a:gd name="T80" fmla="*/ 2147483647 w 666"/>
                  <a:gd name="T81" fmla="*/ 2147483647 h 530"/>
                  <a:gd name="T82" fmla="*/ 2147483647 w 666"/>
                  <a:gd name="T83" fmla="*/ 2147483647 h 530"/>
                  <a:gd name="T84" fmla="*/ 2147483647 w 666"/>
                  <a:gd name="T85" fmla="*/ 2147483647 h 530"/>
                  <a:gd name="T86" fmla="*/ 2147483647 w 666"/>
                  <a:gd name="T87" fmla="*/ 2147483647 h 530"/>
                  <a:gd name="T88" fmla="*/ 2147483647 w 666"/>
                  <a:gd name="T89" fmla="*/ 2147483647 h 530"/>
                  <a:gd name="T90" fmla="*/ 2147483647 w 666"/>
                  <a:gd name="T91" fmla="*/ 2147483647 h 530"/>
                  <a:gd name="T92" fmla="*/ 2147483647 w 666"/>
                  <a:gd name="T93" fmla="*/ 2147483647 h 530"/>
                  <a:gd name="T94" fmla="*/ 2147483647 w 666"/>
                  <a:gd name="T95" fmla="*/ 2147483647 h 530"/>
                  <a:gd name="T96" fmla="*/ 2147483647 w 666"/>
                  <a:gd name="T97" fmla="*/ 2147483647 h 530"/>
                  <a:gd name="T98" fmla="*/ 2147483647 w 666"/>
                  <a:gd name="T99" fmla="*/ 2147483647 h 530"/>
                  <a:gd name="T100" fmla="*/ 2147483647 w 666"/>
                  <a:gd name="T101" fmla="*/ 2147483647 h 530"/>
                  <a:gd name="T102" fmla="*/ 2147483647 w 666"/>
                  <a:gd name="T103" fmla="*/ 2147483647 h 530"/>
                  <a:gd name="T104" fmla="*/ 2147483647 w 666"/>
                  <a:gd name="T105" fmla="*/ 2147483647 h 530"/>
                  <a:gd name="T106" fmla="*/ 2147483647 w 666"/>
                  <a:gd name="T107" fmla="*/ 2147483647 h 530"/>
                  <a:gd name="T108" fmla="*/ 2147483647 w 666"/>
                  <a:gd name="T109" fmla="*/ 2147483647 h 530"/>
                  <a:gd name="T110" fmla="*/ 2147483647 w 666"/>
                  <a:gd name="T111" fmla="*/ 2147483647 h 530"/>
                  <a:gd name="T112" fmla="*/ 2147483647 w 666"/>
                  <a:gd name="T113" fmla="*/ 2147483647 h 530"/>
                  <a:gd name="T114" fmla="*/ 2147483647 w 666"/>
                  <a:gd name="T115" fmla="*/ 2147483647 h 530"/>
                  <a:gd name="T116" fmla="*/ 2147483647 w 666"/>
                  <a:gd name="T117" fmla="*/ 2147483647 h 530"/>
                  <a:gd name="T118" fmla="*/ 2147483647 w 666"/>
                  <a:gd name="T119" fmla="*/ 2147483647 h 5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66"/>
                  <a:gd name="T181" fmla="*/ 0 h 530"/>
                  <a:gd name="T182" fmla="*/ 666 w 666"/>
                  <a:gd name="T183" fmla="*/ 530 h 5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66" h="530">
                    <a:moveTo>
                      <a:pt x="0" y="70"/>
                    </a:moveTo>
                    <a:lnTo>
                      <a:pt x="44" y="68"/>
                    </a:lnTo>
                    <a:lnTo>
                      <a:pt x="44" y="48"/>
                    </a:lnTo>
                    <a:lnTo>
                      <a:pt x="62" y="38"/>
                    </a:lnTo>
                    <a:lnTo>
                      <a:pt x="62" y="26"/>
                    </a:lnTo>
                    <a:lnTo>
                      <a:pt x="108" y="28"/>
                    </a:lnTo>
                    <a:lnTo>
                      <a:pt x="116" y="44"/>
                    </a:lnTo>
                    <a:lnTo>
                      <a:pt x="178" y="42"/>
                    </a:lnTo>
                    <a:lnTo>
                      <a:pt x="186" y="54"/>
                    </a:lnTo>
                    <a:lnTo>
                      <a:pt x="196" y="42"/>
                    </a:lnTo>
                    <a:lnTo>
                      <a:pt x="214" y="30"/>
                    </a:lnTo>
                    <a:lnTo>
                      <a:pt x="280" y="32"/>
                    </a:lnTo>
                    <a:lnTo>
                      <a:pt x="290" y="46"/>
                    </a:lnTo>
                    <a:lnTo>
                      <a:pt x="308" y="42"/>
                    </a:lnTo>
                    <a:lnTo>
                      <a:pt x="310" y="0"/>
                    </a:lnTo>
                    <a:lnTo>
                      <a:pt x="339" y="0"/>
                    </a:lnTo>
                    <a:lnTo>
                      <a:pt x="369" y="5"/>
                    </a:lnTo>
                    <a:lnTo>
                      <a:pt x="382" y="16"/>
                    </a:lnTo>
                    <a:lnTo>
                      <a:pt x="390" y="26"/>
                    </a:lnTo>
                    <a:lnTo>
                      <a:pt x="406" y="34"/>
                    </a:lnTo>
                    <a:lnTo>
                      <a:pt x="410" y="50"/>
                    </a:lnTo>
                    <a:lnTo>
                      <a:pt x="428" y="54"/>
                    </a:lnTo>
                    <a:lnTo>
                      <a:pt x="448" y="54"/>
                    </a:lnTo>
                    <a:lnTo>
                      <a:pt x="462" y="72"/>
                    </a:lnTo>
                    <a:lnTo>
                      <a:pt x="474" y="82"/>
                    </a:lnTo>
                    <a:lnTo>
                      <a:pt x="512" y="84"/>
                    </a:lnTo>
                    <a:lnTo>
                      <a:pt x="522" y="70"/>
                    </a:lnTo>
                    <a:lnTo>
                      <a:pt x="532" y="60"/>
                    </a:lnTo>
                    <a:lnTo>
                      <a:pt x="558" y="54"/>
                    </a:lnTo>
                    <a:lnTo>
                      <a:pt x="558" y="88"/>
                    </a:lnTo>
                    <a:lnTo>
                      <a:pt x="544" y="104"/>
                    </a:lnTo>
                    <a:lnTo>
                      <a:pt x="556" y="108"/>
                    </a:lnTo>
                    <a:lnTo>
                      <a:pt x="555" y="134"/>
                    </a:lnTo>
                    <a:lnTo>
                      <a:pt x="572" y="150"/>
                    </a:lnTo>
                    <a:lnTo>
                      <a:pt x="580" y="164"/>
                    </a:lnTo>
                    <a:lnTo>
                      <a:pt x="590" y="174"/>
                    </a:lnTo>
                    <a:lnTo>
                      <a:pt x="612" y="176"/>
                    </a:lnTo>
                    <a:lnTo>
                      <a:pt x="628" y="192"/>
                    </a:lnTo>
                    <a:lnTo>
                      <a:pt x="638" y="208"/>
                    </a:lnTo>
                    <a:lnTo>
                      <a:pt x="649" y="219"/>
                    </a:lnTo>
                    <a:lnTo>
                      <a:pt x="666" y="233"/>
                    </a:lnTo>
                    <a:lnTo>
                      <a:pt x="664" y="244"/>
                    </a:lnTo>
                    <a:lnTo>
                      <a:pt x="666" y="291"/>
                    </a:lnTo>
                    <a:lnTo>
                      <a:pt x="654" y="291"/>
                    </a:lnTo>
                    <a:lnTo>
                      <a:pt x="652" y="338"/>
                    </a:lnTo>
                    <a:lnTo>
                      <a:pt x="640" y="347"/>
                    </a:lnTo>
                    <a:lnTo>
                      <a:pt x="643" y="366"/>
                    </a:lnTo>
                    <a:lnTo>
                      <a:pt x="628" y="388"/>
                    </a:lnTo>
                    <a:lnTo>
                      <a:pt x="610" y="400"/>
                    </a:lnTo>
                    <a:lnTo>
                      <a:pt x="610" y="414"/>
                    </a:lnTo>
                    <a:lnTo>
                      <a:pt x="586" y="407"/>
                    </a:lnTo>
                    <a:lnTo>
                      <a:pt x="584" y="444"/>
                    </a:lnTo>
                    <a:lnTo>
                      <a:pt x="574" y="452"/>
                    </a:lnTo>
                    <a:lnTo>
                      <a:pt x="570" y="472"/>
                    </a:lnTo>
                    <a:lnTo>
                      <a:pt x="561" y="483"/>
                    </a:lnTo>
                    <a:lnTo>
                      <a:pt x="556" y="502"/>
                    </a:lnTo>
                    <a:lnTo>
                      <a:pt x="544" y="512"/>
                    </a:lnTo>
                    <a:lnTo>
                      <a:pt x="549" y="530"/>
                    </a:lnTo>
                    <a:lnTo>
                      <a:pt x="531" y="522"/>
                    </a:lnTo>
                    <a:cubicBezTo>
                      <a:pt x="524" y="521"/>
                      <a:pt x="532" y="512"/>
                      <a:pt x="516" y="515"/>
                    </a:cubicBezTo>
                    <a:cubicBezTo>
                      <a:pt x="514" y="513"/>
                      <a:pt x="504" y="487"/>
                      <a:pt x="504" y="498"/>
                    </a:cubicBezTo>
                    <a:lnTo>
                      <a:pt x="480" y="506"/>
                    </a:lnTo>
                    <a:lnTo>
                      <a:pt x="470" y="520"/>
                    </a:lnTo>
                    <a:lnTo>
                      <a:pt x="468" y="470"/>
                    </a:lnTo>
                    <a:lnTo>
                      <a:pt x="454" y="460"/>
                    </a:lnTo>
                    <a:lnTo>
                      <a:pt x="452" y="416"/>
                    </a:lnTo>
                    <a:lnTo>
                      <a:pt x="466" y="410"/>
                    </a:lnTo>
                    <a:lnTo>
                      <a:pt x="466" y="370"/>
                    </a:lnTo>
                    <a:lnTo>
                      <a:pt x="450" y="366"/>
                    </a:lnTo>
                    <a:lnTo>
                      <a:pt x="452" y="348"/>
                    </a:lnTo>
                    <a:lnTo>
                      <a:pt x="438" y="340"/>
                    </a:lnTo>
                    <a:lnTo>
                      <a:pt x="440" y="300"/>
                    </a:lnTo>
                    <a:lnTo>
                      <a:pt x="418" y="308"/>
                    </a:lnTo>
                    <a:lnTo>
                      <a:pt x="408" y="322"/>
                    </a:lnTo>
                    <a:lnTo>
                      <a:pt x="412" y="336"/>
                    </a:lnTo>
                    <a:lnTo>
                      <a:pt x="402" y="350"/>
                    </a:lnTo>
                    <a:lnTo>
                      <a:pt x="410" y="360"/>
                    </a:lnTo>
                    <a:lnTo>
                      <a:pt x="416" y="384"/>
                    </a:lnTo>
                    <a:lnTo>
                      <a:pt x="428" y="388"/>
                    </a:lnTo>
                    <a:lnTo>
                      <a:pt x="426" y="412"/>
                    </a:lnTo>
                    <a:lnTo>
                      <a:pt x="412" y="412"/>
                    </a:lnTo>
                    <a:lnTo>
                      <a:pt x="412" y="434"/>
                    </a:lnTo>
                    <a:lnTo>
                      <a:pt x="398" y="438"/>
                    </a:lnTo>
                    <a:lnTo>
                      <a:pt x="398" y="452"/>
                    </a:lnTo>
                    <a:lnTo>
                      <a:pt x="374" y="450"/>
                    </a:lnTo>
                    <a:lnTo>
                      <a:pt x="372" y="466"/>
                    </a:lnTo>
                    <a:lnTo>
                      <a:pt x="348" y="466"/>
                    </a:lnTo>
                    <a:lnTo>
                      <a:pt x="336" y="476"/>
                    </a:lnTo>
                    <a:lnTo>
                      <a:pt x="296" y="476"/>
                    </a:lnTo>
                    <a:lnTo>
                      <a:pt x="280" y="490"/>
                    </a:lnTo>
                    <a:lnTo>
                      <a:pt x="246" y="488"/>
                    </a:lnTo>
                    <a:lnTo>
                      <a:pt x="220" y="459"/>
                    </a:lnTo>
                    <a:lnTo>
                      <a:pt x="190" y="428"/>
                    </a:lnTo>
                    <a:lnTo>
                      <a:pt x="160" y="402"/>
                    </a:lnTo>
                    <a:lnTo>
                      <a:pt x="122" y="364"/>
                    </a:lnTo>
                    <a:lnTo>
                      <a:pt x="96" y="334"/>
                    </a:lnTo>
                    <a:lnTo>
                      <a:pt x="86" y="318"/>
                    </a:lnTo>
                    <a:lnTo>
                      <a:pt x="70" y="300"/>
                    </a:lnTo>
                    <a:lnTo>
                      <a:pt x="58" y="288"/>
                    </a:lnTo>
                    <a:lnTo>
                      <a:pt x="58" y="254"/>
                    </a:lnTo>
                    <a:lnTo>
                      <a:pt x="82" y="254"/>
                    </a:lnTo>
                    <a:lnTo>
                      <a:pt x="94" y="270"/>
                    </a:lnTo>
                    <a:lnTo>
                      <a:pt x="106" y="278"/>
                    </a:lnTo>
                    <a:lnTo>
                      <a:pt x="158" y="278"/>
                    </a:lnTo>
                    <a:lnTo>
                      <a:pt x="168" y="266"/>
                    </a:lnTo>
                    <a:lnTo>
                      <a:pt x="188" y="268"/>
                    </a:lnTo>
                    <a:lnTo>
                      <a:pt x="198" y="252"/>
                    </a:lnTo>
                    <a:lnTo>
                      <a:pt x="206" y="242"/>
                    </a:lnTo>
                    <a:lnTo>
                      <a:pt x="228" y="234"/>
                    </a:lnTo>
                    <a:lnTo>
                      <a:pt x="232" y="216"/>
                    </a:lnTo>
                    <a:lnTo>
                      <a:pt x="156" y="212"/>
                    </a:lnTo>
                    <a:lnTo>
                      <a:pt x="86" y="212"/>
                    </a:lnTo>
                    <a:lnTo>
                      <a:pt x="86" y="198"/>
                    </a:lnTo>
                    <a:lnTo>
                      <a:pt x="78" y="186"/>
                    </a:lnTo>
                    <a:lnTo>
                      <a:pt x="70" y="172"/>
                    </a:lnTo>
                    <a:lnTo>
                      <a:pt x="44" y="172"/>
                    </a:lnTo>
                    <a:lnTo>
                      <a:pt x="46" y="152"/>
                    </a:lnTo>
                    <a:lnTo>
                      <a:pt x="20" y="132"/>
                    </a:lnTo>
                    <a:lnTo>
                      <a:pt x="24" y="100"/>
                    </a:lnTo>
                    <a:lnTo>
                      <a:pt x="2" y="8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6104814" y="4401810"/>
                <a:ext cx="651112" cy="9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Andhra Pradesh</a:t>
                </a:r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5084075" y="3343168"/>
                <a:ext cx="419385" cy="96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Gujarat</a:t>
                </a: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095699" y="2647531"/>
                <a:ext cx="440708" cy="96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Sikkim</a:t>
                </a:r>
              </a:p>
            </p:txBody>
          </p:sp>
          <p:sp>
            <p:nvSpPr>
              <p:cNvPr id="21" name="Freeform 29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8123238" y="2282825"/>
                <a:ext cx="846137" cy="474663"/>
              </a:xfrm>
              <a:custGeom>
                <a:avLst/>
                <a:gdLst>
                  <a:gd name="T0" fmla="*/ 2147483647 w 636"/>
                  <a:gd name="T1" fmla="*/ 2147483647 h 359"/>
                  <a:gd name="T2" fmla="*/ 2147483647 w 636"/>
                  <a:gd name="T3" fmla="*/ 2147483647 h 359"/>
                  <a:gd name="T4" fmla="*/ 2147483647 w 636"/>
                  <a:gd name="T5" fmla="*/ 2147483647 h 359"/>
                  <a:gd name="T6" fmla="*/ 2147483647 w 636"/>
                  <a:gd name="T7" fmla="*/ 2147483647 h 359"/>
                  <a:gd name="T8" fmla="*/ 2147483647 w 636"/>
                  <a:gd name="T9" fmla="*/ 2147483647 h 359"/>
                  <a:gd name="T10" fmla="*/ 2147483647 w 636"/>
                  <a:gd name="T11" fmla="*/ 2147483647 h 359"/>
                  <a:gd name="T12" fmla="*/ 2147483647 w 636"/>
                  <a:gd name="T13" fmla="*/ 2147483647 h 359"/>
                  <a:gd name="T14" fmla="*/ 2147483647 w 636"/>
                  <a:gd name="T15" fmla="*/ 2147483647 h 359"/>
                  <a:gd name="T16" fmla="*/ 2147483647 w 636"/>
                  <a:gd name="T17" fmla="*/ 2147483647 h 359"/>
                  <a:gd name="T18" fmla="*/ 2147483647 w 636"/>
                  <a:gd name="T19" fmla="*/ 2147483647 h 359"/>
                  <a:gd name="T20" fmla="*/ 2147483647 w 636"/>
                  <a:gd name="T21" fmla="*/ 2147483647 h 359"/>
                  <a:gd name="T22" fmla="*/ 2147483647 w 636"/>
                  <a:gd name="T23" fmla="*/ 2147483647 h 359"/>
                  <a:gd name="T24" fmla="*/ 2147483647 w 636"/>
                  <a:gd name="T25" fmla="*/ 2147483647 h 359"/>
                  <a:gd name="T26" fmla="*/ 2147483647 w 636"/>
                  <a:gd name="T27" fmla="*/ 0 h 359"/>
                  <a:gd name="T28" fmla="*/ 2147483647 w 636"/>
                  <a:gd name="T29" fmla="*/ 2147483647 h 359"/>
                  <a:gd name="T30" fmla="*/ 2147483647 w 636"/>
                  <a:gd name="T31" fmla="*/ 2147483647 h 359"/>
                  <a:gd name="T32" fmla="*/ 2147483647 w 636"/>
                  <a:gd name="T33" fmla="*/ 2147483647 h 359"/>
                  <a:gd name="T34" fmla="*/ 2147483647 w 636"/>
                  <a:gd name="T35" fmla="*/ 2147483647 h 359"/>
                  <a:gd name="T36" fmla="*/ 2147483647 w 636"/>
                  <a:gd name="T37" fmla="*/ 2147483647 h 359"/>
                  <a:gd name="T38" fmla="*/ 2147483647 w 636"/>
                  <a:gd name="T39" fmla="*/ 2147483647 h 359"/>
                  <a:gd name="T40" fmla="*/ 2147483647 w 636"/>
                  <a:gd name="T41" fmla="*/ 2147483647 h 359"/>
                  <a:gd name="T42" fmla="*/ 2147483647 w 636"/>
                  <a:gd name="T43" fmla="*/ 2147483647 h 359"/>
                  <a:gd name="T44" fmla="*/ 2147483647 w 636"/>
                  <a:gd name="T45" fmla="*/ 2147483647 h 359"/>
                  <a:gd name="T46" fmla="*/ 2147483647 w 636"/>
                  <a:gd name="T47" fmla="*/ 2147483647 h 359"/>
                  <a:gd name="T48" fmla="*/ 2147483647 w 636"/>
                  <a:gd name="T49" fmla="*/ 2147483647 h 359"/>
                  <a:gd name="T50" fmla="*/ 2147483647 w 636"/>
                  <a:gd name="T51" fmla="*/ 2147483647 h 359"/>
                  <a:gd name="T52" fmla="*/ 2147483647 w 636"/>
                  <a:gd name="T53" fmla="*/ 2147483647 h 359"/>
                  <a:gd name="T54" fmla="*/ 2147483647 w 636"/>
                  <a:gd name="T55" fmla="*/ 2147483647 h 359"/>
                  <a:gd name="T56" fmla="*/ 2147483647 w 636"/>
                  <a:gd name="T57" fmla="*/ 2147483647 h 359"/>
                  <a:gd name="T58" fmla="*/ 2147483647 w 636"/>
                  <a:gd name="T59" fmla="*/ 2147483647 h 359"/>
                  <a:gd name="T60" fmla="*/ 2147483647 w 636"/>
                  <a:gd name="T61" fmla="*/ 2147483647 h 359"/>
                  <a:gd name="T62" fmla="*/ 2147483647 w 636"/>
                  <a:gd name="T63" fmla="*/ 2147483647 h 359"/>
                  <a:gd name="T64" fmla="*/ 2147483647 w 636"/>
                  <a:gd name="T65" fmla="*/ 2147483647 h 359"/>
                  <a:gd name="T66" fmla="*/ 2147483647 w 636"/>
                  <a:gd name="T67" fmla="*/ 2147483647 h 359"/>
                  <a:gd name="T68" fmla="*/ 2147483647 w 636"/>
                  <a:gd name="T69" fmla="*/ 2147483647 h 359"/>
                  <a:gd name="T70" fmla="*/ 2147483647 w 636"/>
                  <a:gd name="T71" fmla="*/ 2147483647 h 359"/>
                  <a:gd name="T72" fmla="*/ 2147483647 w 636"/>
                  <a:gd name="T73" fmla="*/ 2147483647 h 359"/>
                  <a:gd name="T74" fmla="*/ 2147483647 w 636"/>
                  <a:gd name="T75" fmla="*/ 2147483647 h 359"/>
                  <a:gd name="T76" fmla="*/ 2147483647 w 636"/>
                  <a:gd name="T77" fmla="*/ 2147483647 h 359"/>
                  <a:gd name="T78" fmla="*/ 2147483647 w 636"/>
                  <a:gd name="T79" fmla="*/ 2147483647 h 3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36"/>
                  <a:gd name="T121" fmla="*/ 0 h 359"/>
                  <a:gd name="T122" fmla="*/ 636 w 636"/>
                  <a:gd name="T123" fmla="*/ 359 h 3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36" h="359">
                    <a:moveTo>
                      <a:pt x="54" y="354"/>
                    </a:moveTo>
                    <a:lnTo>
                      <a:pt x="54" y="296"/>
                    </a:lnTo>
                    <a:lnTo>
                      <a:pt x="40" y="284"/>
                    </a:lnTo>
                    <a:lnTo>
                      <a:pt x="2" y="280"/>
                    </a:lnTo>
                    <a:lnTo>
                      <a:pt x="0" y="236"/>
                    </a:lnTo>
                    <a:lnTo>
                      <a:pt x="66" y="240"/>
                    </a:lnTo>
                    <a:lnTo>
                      <a:pt x="76" y="224"/>
                    </a:lnTo>
                    <a:lnTo>
                      <a:pt x="86" y="214"/>
                    </a:lnTo>
                    <a:lnTo>
                      <a:pt x="106" y="214"/>
                    </a:lnTo>
                    <a:lnTo>
                      <a:pt x="158" y="158"/>
                    </a:lnTo>
                    <a:lnTo>
                      <a:pt x="160" y="134"/>
                    </a:lnTo>
                    <a:lnTo>
                      <a:pt x="196" y="108"/>
                    </a:lnTo>
                    <a:lnTo>
                      <a:pt x="206" y="78"/>
                    </a:lnTo>
                    <a:lnTo>
                      <a:pt x="228" y="82"/>
                    </a:lnTo>
                    <a:lnTo>
                      <a:pt x="236" y="110"/>
                    </a:lnTo>
                    <a:lnTo>
                      <a:pt x="254" y="108"/>
                    </a:lnTo>
                    <a:lnTo>
                      <a:pt x="248" y="66"/>
                    </a:lnTo>
                    <a:lnTo>
                      <a:pt x="262" y="70"/>
                    </a:lnTo>
                    <a:lnTo>
                      <a:pt x="268" y="56"/>
                    </a:lnTo>
                    <a:lnTo>
                      <a:pt x="288" y="56"/>
                    </a:lnTo>
                    <a:lnTo>
                      <a:pt x="294" y="44"/>
                    </a:lnTo>
                    <a:lnTo>
                      <a:pt x="326" y="44"/>
                    </a:lnTo>
                    <a:lnTo>
                      <a:pt x="338" y="32"/>
                    </a:lnTo>
                    <a:lnTo>
                      <a:pt x="354" y="42"/>
                    </a:lnTo>
                    <a:lnTo>
                      <a:pt x="426" y="42"/>
                    </a:lnTo>
                    <a:lnTo>
                      <a:pt x="426" y="16"/>
                    </a:lnTo>
                    <a:lnTo>
                      <a:pt x="444" y="16"/>
                    </a:lnTo>
                    <a:lnTo>
                      <a:pt x="452" y="0"/>
                    </a:lnTo>
                    <a:lnTo>
                      <a:pt x="502" y="0"/>
                    </a:lnTo>
                    <a:lnTo>
                      <a:pt x="500" y="40"/>
                    </a:lnTo>
                    <a:lnTo>
                      <a:pt x="476" y="44"/>
                    </a:lnTo>
                    <a:lnTo>
                      <a:pt x="478" y="66"/>
                    </a:lnTo>
                    <a:lnTo>
                      <a:pt x="532" y="70"/>
                    </a:lnTo>
                    <a:lnTo>
                      <a:pt x="516" y="82"/>
                    </a:lnTo>
                    <a:lnTo>
                      <a:pt x="516" y="96"/>
                    </a:lnTo>
                    <a:lnTo>
                      <a:pt x="502" y="112"/>
                    </a:lnTo>
                    <a:lnTo>
                      <a:pt x="502" y="134"/>
                    </a:lnTo>
                    <a:lnTo>
                      <a:pt x="528" y="134"/>
                    </a:lnTo>
                    <a:lnTo>
                      <a:pt x="542" y="114"/>
                    </a:lnTo>
                    <a:lnTo>
                      <a:pt x="580" y="120"/>
                    </a:lnTo>
                    <a:lnTo>
                      <a:pt x="582" y="136"/>
                    </a:lnTo>
                    <a:lnTo>
                      <a:pt x="598" y="158"/>
                    </a:lnTo>
                    <a:lnTo>
                      <a:pt x="612" y="172"/>
                    </a:lnTo>
                    <a:lnTo>
                      <a:pt x="624" y="186"/>
                    </a:lnTo>
                    <a:lnTo>
                      <a:pt x="636" y="184"/>
                    </a:lnTo>
                    <a:lnTo>
                      <a:pt x="636" y="212"/>
                    </a:lnTo>
                    <a:lnTo>
                      <a:pt x="618" y="216"/>
                    </a:lnTo>
                    <a:lnTo>
                      <a:pt x="618" y="250"/>
                    </a:lnTo>
                    <a:lnTo>
                      <a:pt x="600" y="264"/>
                    </a:lnTo>
                    <a:lnTo>
                      <a:pt x="532" y="266"/>
                    </a:lnTo>
                    <a:lnTo>
                      <a:pt x="528" y="280"/>
                    </a:lnTo>
                    <a:lnTo>
                      <a:pt x="504" y="278"/>
                    </a:lnTo>
                    <a:lnTo>
                      <a:pt x="498" y="294"/>
                    </a:lnTo>
                    <a:lnTo>
                      <a:pt x="474" y="286"/>
                    </a:lnTo>
                    <a:lnTo>
                      <a:pt x="478" y="250"/>
                    </a:lnTo>
                    <a:lnTo>
                      <a:pt x="455" y="248"/>
                    </a:lnTo>
                    <a:lnTo>
                      <a:pt x="449" y="215"/>
                    </a:lnTo>
                    <a:lnTo>
                      <a:pt x="476" y="208"/>
                    </a:lnTo>
                    <a:lnTo>
                      <a:pt x="479" y="191"/>
                    </a:lnTo>
                    <a:lnTo>
                      <a:pt x="466" y="185"/>
                    </a:lnTo>
                    <a:lnTo>
                      <a:pt x="463" y="170"/>
                    </a:lnTo>
                    <a:lnTo>
                      <a:pt x="442" y="170"/>
                    </a:lnTo>
                    <a:lnTo>
                      <a:pt x="431" y="187"/>
                    </a:lnTo>
                    <a:lnTo>
                      <a:pt x="403" y="182"/>
                    </a:lnTo>
                    <a:lnTo>
                      <a:pt x="396" y="200"/>
                    </a:lnTo>
                    <a:lnTo>
                      <a:pt x="368" y="198"/>
                    </a:lnTo>
                    <a:lnTo>
                      <a:pt x="356" y="227"/>
                    </a:lnTo>
                    <a:lnTo>
                      <a:pt x="329" y="219"/>
                    </a:lnTo>
                    <a:lnTo>
                      <a:pt x="313" y="245"/>
                    </a:lnTo>
                    <a:lnTo>
                      <a:pt x="304" y="253"/>
                    </a:lnTo>
                    <a:lnTo>
                      <a:pt x="288" y="246"/>
                    </a:lnTo>
                    <a:lnTo>
                      <a:pt x="277" y="260"/>
                    </a:lnTo>
                    <a:lnTo>
                      <a:pt x="259" y="263"/>
                    </a:lnTo>
                    <a:lnTo>
                      <a:pt x="254" y="290"/>
                    </a:lnTo>
                    <a:lnTo>
                      <a:pt x="238" y="292"/>
                    </a:lnTo>
                    <a:lnTo>
                      <a:pt x="241" y="325"/>
                    </a:lnTo>
                    <a:lnTo>
                      <a:pt x="216" y="327"/>
                    </a:lnTo>
                    <a:lnTo>
                      <a:pt x="210" y="344"/>
                    </a:lnTo>
                    <a:lnTo>
                      <a:pt x="104" y="342"/>
                    </a:lnTo>
                    <a:lnTo>
                      <a:pt x="91" y="359"/>
                    </a:lnTo>
                    <a:lnTo>
                      <a:pt x="54" y="3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30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883525" y="2871788"/>
                <a:ext cx="438150" cy="187325"/>
              </a:xfrm>
              <a:custGeom>
                <a:avLst/>
                <a:gdLst>
                  <a:gd name="T0" fmla="*/ 2147483647 w 330"/>
                  <a:gd name="T1" fmla="*/ 2147483647 h 142"/>
                  <a:gd name="T2" fmla="*/ 2147483647 w 330"/>
                  <a:gd name="T3" fmla="*/ 2147483647 h 142"/>
                  <a:gd name="T4" fmla="*/ 2147483647 w 330"/>
                  <a:gd name="T5" fmla="*/ 2147483647 h 142"/>
                  <a:gd name="T6" fmla="*/ 2147483647 w 330"/>
                  <a:gd name="T7" fmla="*/ 2147483647 h 142"/>
                  <a:gd name="T8" fmla="*/ 0 w 330"/>
                  <a:gd name="T9" fmla="*/ 2147483647 h 142"/>
                  <a:gd name="T10" fmla="*/ 2147483647 w 330"/>
                  <a:gd name="T11" fmla="*/ 2147483647 h 142"/>
                  <a:gd name="T12" fmla="*/ 2147483647 w 330"/>
                  <a:gd name="T13" fmla="*/ 2147483647 h 142"/>
                  <a:gd name="T14" fmla="*/ 2147483647 w 330"/>
                  <a:gd name="T15" fmla="*/ 2147483647 h 142"/>
                  <a:gd name="T16" fmla="*/ 2147483647 w 330"/>
                  <a:gd name="T17" fmla="*/ 2147483647 h 142"/>
                  <a:gd name="T18" fmla="*/ 2147483647 w 330"/>
                  <a:gd name="T19" fmla="*/ 2147483647 h 142"/>
                  <a:gd name="T20" fmla="*/ 2147483647 w 330"/>
                  <a:gd name="T21" fmla="*/ 2147483647 h 142"/>
                  <a:gd name="T22" fmla="*/ 2147483647 w 330"/>
                  <a:gd name="T23" fmla="*/ 2147483647 h 142"/>
                  <a:gd name="T24" fmla="*/ 2147483647 w 330"/>
                  <a:gd name="T25" fmla="*/ 2147483647 h 142"/>
                  <a:gd name="T26" fmla="*/ 2147483647 w 330"/>
                  <a:gd name="T27" fmla="*/ 2147483647 h 142"/>
                  <a:gd name="T28" fmla="*/ 2147483647 w 330"/>
                  <a:gd name="T29" fmla="*/ 2147483647 h 142"/>
                  <a:gd name="T30" fmla="*/ 2147483647 w 330"/>
                  <a:gd name="T31" fmla="*/ 2147483647 h 142"/>
                  <a:gd name="T32" fmla="*/ 2147483647 w 330"/>
                  <a:gd name="T33" fmla="*/ 2147483647 h 142"/>
                  <a:gd name="T34" fmla="*/ 2147483647 w 330"/>
                  <a:gd name="T35" fmla="*/ 2147483647 h 142"/>
                  <a:gd name="T36" fmla="*/ 2147483647 w 330"/>
                  <a:gd name="T37" fmla="*/ 2147483647 h 142"/>
                  <a:gd name="T38" fmla="*/ 2147483647 w 330"/>
                  <a:gd name="T39" fmla="*/ 0 h 142"/>
                  <a:gd name="T40" fmla="*/ 2147483647 w 330"/>
                  <a:gd name="T41" fmla="*/ 2147483647 h 142"/>
                  <a:gd name="T42" fmla="*/ 2147483647 w 330"/>
                  <a:gd name="T43" fmla="*/ 2147483647 h 142"/>
                  <a:gd name="T44" fmla="*/ 2147483647 w 330"/>
                  <a:gd name="T45" fmla="*/ 2147483647 h 142"/>
                  <a:gd name="T46" fmla="*/ 2147483647 w 330"/>
                  <a:gd name="T47" fmla="*/ 2147483647 h 142"/>
                  <a:gd name="T48" fmla="*/ 2147483647 w 330"/>
                  <a:gd name="T49" fmla="*/ 2147483647 h 142"/>
                  <a:gd name="T50" fmla="*/ 2147483647 w 330"/>
                  <a:gd name="T51" fmla="*/ 2147483647 h 142"/>
                  <a:gd name="T52" fmla="*/ 2147483647 w 330"/>
                  <a:gd name="T53" fmla="*/ 2147483647 h 142"/>
                  <a:gd name="T54" fmla="*/ 2147483647 w 330"/>
                  <a:gd name="T55" fmla="*/ 2147483647 h 142"/>
                  <a:gd name="T56" fmla="*/ 2147483647 w 330"/>
                  <a:gd name="T57" fmla="*/ 2147483647 h 142"/>
                  <a:gd name="T58" fmla="*/ 2147483647 w 330"/>
                  <a:gd name="T59" fmla="*/ 2147483647 h 142"/>
                  <a:gd name="T60" fmla="*/ 2147483647 w 330"/>
                  <a:gd name="T61" fmla="*/ 2147483647 h 142"/>
                  <a:gd name="T62" fmla="*/ 2147483647 w 330"/>
                  <a:gd name="T63" fmla="*/ 2147483647 h 1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0"/>
                  <a:gd name="T97" fmla="*/ 0 h 142"/>
                  <a:gd name="T98" fmla="*/ 330 w 330"/>
                  <a:gd name="T99" fmla="*/ 142 h 1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0" h="142">
                    <a:moveTo>
                      <a:pt x="28" y="140"/>
                    </a:moveTo>
                    <a:lnTo>
                      <a:pt x="29" y="127"/>
                    </a:lnTo>
                    <a:lnTo>
                      <a:pt x="12" y="125"/>
                    </a:lnTo>
                    <a:lnTo>
                      <a:pt x="15" y="110"/>
                    </a:lnTo>
                    <a:lnTo>
                      <a:pt x="0" y="112"/>
                    </a:lnTo>
                    <a:lnTo>
                      <a:pt x="2" y="34"/>
                    </a:lnTo>
                    <a:lnTo>
                      <a:pt x="15" y="47"/>
                    </a:lnTo>
                    <a:lnTo>
                      <a:pt x="51" y="47"/>
                    </a:lnTo>
                    <a:lnTo>
                      <a:pt x="68" y="34"/>
                    </a:lnTo>
                    <a:lnTo>
                      <a:pt x="91" y="33"/>
                    </a:lnTo>
                    <a:lnTo>
                      <a:pt x="100" y="44"/>
                    </a:lnTo>
                    <a:lnTo>
                      <a:pt x="112" y="48"/>
                    </a:lnTo>
                    <a:lnTo>
                      <a:pt x="142" y="44"/>
                    </a:lnTo>
                    <a:lnTo>
                      <a:pt x="150" y="62"/>
                    </a:lnTo>
                    <a:lnTo>
                      <a:pt x="166" y="60"/>
                    </a:lnTo>
                    <a:lnTo>
                      <a:pt x="182" y="38"/>
                    </a:lnTo>
                    <a:lnTo>
                      <a:pt x="210" y="34"/>
                    </a:lnTo>
                    <a:lnTo>
                      <a:pt x="210" y="22"/>
                    </a:lnTo>
                    <a:lnTo>
                      <a:pt x="223" y="18"/>
                    </a:lnTo>
                    <a:lnTo>
                      <a:pt x="222" y="0"/>
                    </a:lnTo>
                    <a:lnTo>
                      <a:pt x="262" y="2"/>
                    </a:lnTo>
                    <a:lnTo>
                      <a:pt x="265" y="26"/>
                    </a:lnTo>
                    <a:lnTo>
                      <a:pt x="276" y="36"/>
                    </a:lnTo>
                    <a:lnTo>
                      <a:pt x="278" y="64"/>
                    </a:lnTo>
                    <a:lnTo>
                      <a:pt x="302" y="65"/>
                    </a:lnTo>
                    <a:lnTo>
                      <a:pt x="306" y="84"/>
                    </a:lnTo>
                    <a:lnTo>
                      <a:pt x="330" y="86"/>
                    </a:lnTo>
                    <a:lnTo>
                      <a:pt x="329" y="110"/>
                    </a:lnTo>
                    <a:lnTo>
                      <a:pt x="320" y="124"/>
                    </a:lnTo>
                    <a:lnTo>
                      <a:pt x="236" y="126"/>
                    </a:lnTo>
                    <a:lnTo>
                      <a:pt x="230" y="142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1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259763" y="3148013"/>
                <a:ext cx="180975" cy="395287"/>
              </a:xfrm>
              <a:custGeom>
                <a:avLst/>
                <a:gdLst>
                  <a:gd name="T0" fmla="*/ 2147483647 w 136"/>
                  <a:gd name="T1" fmla="*/ 2147483647 h 296"/>
                  <a:gd name="T2" fmla="*/ 2147483647 w 136"/>
                  <a:gd name="T3" fmla="*/ 2147483647 h 296"/>
                  <a:gd name="T4" fmla="*/ 2147483647 w 136"/>
                  <a:gd name="T5" fmla="*/ 2147483647 h 296"/>
                  <a:gd name="T6" fmla="*/ 2147483647 w 136"/>
                  <a:gd name="T7" fmla="*/ 2147483647 h 296"/>
                  <a:gd name="T8" fmla="*/ 2147483647 w 136"/>
                  <a:gd name="T9" fmla="*/ 2147483647 h 296"/>
                  <a:gd name="T10" fmla="*/ 2147483647 w 136"/>
                  <a:gd name="T11" fmla="*/ 2147483647 h 296"/>
                  <a:gd name="T12" fmla="*/ 2147483647 w 136"/>
                  <a:gd name="T13" fmla="*/ 2147483647 h 296"/>
                  <a:gd name="T14" fmla="*/ 2147483647 w 136"/>
                  <a:gd name="T15" fmla="*/ 2147483647 h 296"/>
                  <a:gd name="T16" fmla="*/ 2147483647 w 136"/>
                  <a:gd name="T17" fmla="*/ 2147483647 h 296"/>
                  <a:gd name="T18" fmla="*/ 0 w 136"/>
                  <a:gd name="T19" fmla="*/ 2147483647 h 296"/>
                  <a:gd name="T20" fmla="*/ 2147483647 w 136"/>
                  <a:gd name="T21" fmla="*/ 2147483647 h 296"/>
                  <a:gd name="T22" fmla="*/ 2147483647 w 136"/>
                  <a:gd name="T23" fmla="*/ 2147483647 h 296"/>
                  <a:gd name="T24" fmla="*/ 2147483647 w 136"/>
                  <a:gd name="T25" fmla="*/ 2147483647 h 296"/>
                  <a:gd name="T26" fmla="*/ 2147483647 w 136"/>
                  <a:gd name="T27" fmla="*/ 2147483647 h 296"/>
                  <a:gd name="T28" fmla="*/ 2147483647 w 136"/>
                  <a:gd name="T29" fmla="*/ 0 h 296"/>
                  <a:gd name="T30" fmla="*/ 2147483647 w 136"/>
                  <a:gd name="T31" fmla="*/ 2147483647 h 296"/>
                  <a:gd name="T32" fmla="*/ 2147483647 w 136"/>
                  <a:gd name="T33" fmla="*/ 2147483647 h 296"/>
                  <a:gd name="T34" fmla="*/ 2147483647 w 136"/>
                  <a:gd name="T35" fmla="*/ 2147483647 h 296"/>
                  <a:gd name="T36" fmla="*/ 2147483647 w 136"/>
                  <a:gd name="T37" fmla="*/ 2147483647 h 296"/>
                  <a:gd name="T38" fmla="*/ 2147483647 w 136"/>
                  <a:gd name="T39" fmla="*/ 2147483647 h 296"/>
                  <a:gd name="T40" fmla="*/ 2147483647 w 136"/>
                  <a:gd name="T41" fmla="*/ 2147483647 h 296"/>
                  <a:gd name="T42" fmla="*/ 2147483647 w 136"/>
                  <a:gd name="T43" fmla="*/ 2147483647 h 296"/>
                  <a:gd name="T44" fmla="*/ 2147483647 w 136"/>
                  <a:gd name="T45" fmla="*/ 2147483647 h 296"/>
                  <a:gd name="T46" fmla="*/ 2147483647 w 136"/>
                  <a:gd name="T47" fmla="*/ 2147483647 h 296"/>
                  <a:gd name="T48" fmla="*/ 2147483647 w 136"/>
                  <a:gd name="T49" fmla="*/ 2147483647 h 296"/>
                  <a:gd name="T50" fmla="*/ 2147483647 w 136"/>
                  <a:gd name="T51" fmla="*/ 2147483647 h 296"/>
                  <a:gd name="T52" fmla="*/ 2147483647 w 136"/>
                  <a:gd name="T53" fmla="*/ 2147483647 h 296"/>
                  <a:gd name="T54" fmla="*/ 2147483647 w 136"/>
                  <a:gd name="T55" fmla="*/ 2147483647 h 296"/>
                  <a:gd name="T56" fmla="*/ 2147483647 w 136"/>
                  <a:gd name="T57" fmla="*/ 2147483647 h 296"/>
                  <a:gd name="T58" fmla="*/ 2147483647 w 136"/>
                  <a:gd name="T59" fmla="*/ 2147483647 h 296"/>
                  <a:gd name="T60" fmla="*/ 2147483647 w 136"/>
                  <a:gd name="T61" fmla="*/ 2147483647 h 296"/>
                  <a:gd name="T62" fmla="*/ 2147483647 w 136"/>
                  <a:gd name="T63" fmla="*/ 2147483647 h 296"/>
                  <a:gd name="T64" fmla="*/ 2147483647 w 136"/>
                  <a:gd name="T65" fmla="*/ 2147483647 h 2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6"/>
                  <a:gd name="T100" fmla="*/ 0 h 296"/>
                  <a:gd name="T101" fmla="*/ 136 w 136"/>
                  <a:gd name="T102" fmla="*/ 296 h 2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6" h="296">
                    <a:moveTo>
                      <a:pt x="94" y="296"/>
                    </a:moveTo>
                    <a:lnTo>
                      <a:pt x="56" y="296"/>
                    </a:lnTo>
                    <a:lnTo>
                      <a:pt x="58" y="276"/>
                    </a:lnTo>
                    <a:lnTo>
                      <a:pt x="42" y="268"/>
                    </a:lnTo>
                    <a:lnTo>
                      <a:pt x="42" y="220"/>
                    </a:lnTo>
                    <a:lnTo>
                      <a:pt x="26" y="212"/>
                    </a:lnTo>
                    <a:lnTo>
                      <a:pt x="34" y="154"/>
                    </a:lnTo>
                    <a:lnTo>
                      <a:pt x="16" y="152"/>
                    </a:lnTo>
                    <a:lnTo>
                      <a:pt x="18" y="124"/>
                    </a:lnTo>
                    <a:lnTo>
                      <a:pt x="0" y="104"/>
                    </a:lnTo>
                    <a:lnTo>
                      <a:pt x="5" y="71"/>
                    </a:lnTo>
                    <a:lnTo>
                      <a:pt x="19" y="47"/>
                    </a:lnTo>
                    <a:lnTo>
                      <a:pt x="31" y="37"/>
                    </a:lnTo>
                    <a:lnTo>
                      <a:pt x="48" y="20"/>
                    </a:lnTo>
                    <a:lnTo>
                      <a:pt x="68" y="0"/>
                    </a:lnTo>
                    <a:lnTo>
                      <a:pt x="92" y="23"/>
                    </a:lnTo>
                    <a:lnTo>
                      <a:pt x="108" y="38"/>
                    </a:lnTo>
                    <a:lnTo>
                      <a:pt x="118" y="50"/>
                    </a:lnTo>
                    <a:lnTo>
                      <a:pt x="136" y="60"/>
                    </a:lnTo>
                    <a:lnTo>
                      <a:pt x="134" y="82"/>
                    </a:lnTo>
                    <a:lnTo>
                      <a:pt x="124" y="92"/>
                    </a:lnTo>
                    <a:lnTo>
                      <a:pt x="122" y="120"/>
                    </a:lnTo>
                    <a:lnTo>
                      <a:pt x="136" y="128"/>
                    </a:lnTo>
                    <a:lnTo>
                      <a:pt x="136" y="148"/>
                    </a:lnTo>
                    <a:lnTo>
                      <a:pt x="122" y="154"/>
                    </a:lnTo>
                    <a:lnTo>
                      <a:pt x="122" y="180"/>
                    </a:lnTo>
                    <a:lnTo>
                      <a:pt x="110" y="182"/>
                    </a:lnTo>
                    <a:lnTo>
                      <a:pt x="108" y="202"/>
                    </a:lnTo>
                    <a:lnTo>
                      <a:pt x="94" y="206"/>
                    </a:lnTo>
                    <a:lnTo>
                      <a:pt x="98" y="254"/>
                    </a:lnTo>
                    <a:lnTo>
                      <a:pt x="114" y="262"/>
                    </a:lnTo>
                    <a:lnTo>
                      <a:pt x="110" y="280"/>
                    </a:lnTo>
                    <a:lnTo>
                      <a:pt x="94" y="29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2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8350250" y="2935288"/>
                <a:ext cx="268288" cy="293687"/>
              </a:xfrm>
              <a:custGeom>
                <a:avLst/>
                <a:gdLst>
                  <a:gd name="T0" fmla="*/ 0 w 200"/>
                  <a:gd name="T1" fmla="*/ 2147483647 h 222"/>
                  <a:gd name="T2" fmla="*/ 2147483647 w 200"/>
                  <a:gd name="T3" fmla="*/ 2147483647 h 222"/>
                  <a:gd name="T4" fmla="*/ 2147483647 w 200"/>
                  <a:gd name="T5" fmla="*/ 2147483647 h 222"/>
                  <a:gd name="T6" fmla="*/ 2147483647 w 200"/>
                  <a:gd name="T7" fmla="*/ 2147483647 h 222"/>
                  <a:gd name="T8" fmla="*/ 2147483647 w 200"/>
                  <a:gd name="T9" fmla="*/ 2147483647 h 222"/>
                  <a:gd name="T10" fmla="*/ 2147483647 w 200"/>
                  <a:gd name="T11" fmla="*/ 2147483647 h 222"/>
                  <a:gd name="T12" fmla="*/ 2147483647 w 200"/>
                  <a:gd name="T13" fmla="*/ 2147483647 h 222"/>
                  <a:gd name="T14" fmla="*/ 2147483647 w 200"/>
                  <a:gd name="T15" fmla="*/ 2147483647 h 222"/>
                  <a:gd name="T16" fmla="*/ 2147483647 w 200"/>
                  <a:gd name="T17" fmla="*/ 2147483647 h 222"/>
                  <a:gd name="T18" fmla="*/ 2147483647 w 200"/>
                  <a:gd name="T19" fmla="*/ 2147483647 h 222"/>
                  <a:gd name="T20" fmla="*/ 2147483647 w 200"/>
                  <a:gd name="T21" fmla="*/ 2147483647 h 222"/>
                  <a:gd name="T22" fmla="*/ 2147483647 w 200"/>
                  <a:gd name="T23" fmla="*/ 2147483647 h 222"/>
                  <a:gd name="T24" fmla="*/ 2147483647 w 200"/>
                  <a:gd name="T25" fmla="*/ 2147483647 h 222"/>
                  <a:gd name="T26" fmla="*/ 2147483647 w 200"/>
                  <a:gd name="T27" fmla="*/ 2147483647 h 222"/>
                  <a:gd name="T28" fmla="*/ 2147483647 w 200"/>
                  <a:gd name="T29" fmla="*/ 2147483647 h 222"/>
                  <a:gd name="T30" fmla="*/ 2147483647 w 200"/>
                  <a:gd name="T31" fmla="*/ 2147483647 h 222"/>
                  <a:gd name="T32" fmla="*/ 2147483647 w 200"/>
                  <a:gd name="T33" fmla="*/ 0 h 222"/>
                  <a:gd name="T34" fmla="*/ 2147483647 w 200"/>
                  <a:gd name="T35" fmla="*/ 2147483647 h 222"/>
                  <a:gd name="T36" fmla="*/ 2147483647 w 200"/>
                  <a:gd name="T37" fmla="*/ 2147483647 h 222"/>
                  <a:gd name="T38" fmla="*/ 2147483647 w 200"/>
                  <a:gd name="T39" fmla="*/ 2147483647 h 222"/>
                  <a:gd name="T40" fmla="*/ 2147483647 w 200"/>
                  <a:gd name="T41" fmla="*/ 2147483647 h 222"/>
                  <a:gd name="T42" fmla="*/ 2147483647 w 200"/>
                  <a:gd name="T43" fmla="*/ 2147483647 h 222"/>
                  <a:gd name="T44" fmla="*/ 2147483647 w 200"/>
                  <a:gd name="T45" fmla="*/ 2147483647 h 222"/>
                  <a:gd name="T46" fmla="*/ 2147483647 w 200"/>
                  <a:gd name="T47" fmla="*/ 2147483647 h 222"/>
                  <a:gd name="T48" fmla="*/ 2147483647 w 200"/>
                  <a:gd name="T49" fmla="*/ 2147483647 h 222"/>
                  <a:gd name="T50" fmla="*/ 2147483647 w 200"/>
                  <a:gd name="T51" fmla="*/ 2147483647 h 222"/>
                  <a:gd name="T52" fmla="*/ 2147483647 w 200"/>
                  <a:gd name="T53" fmla="*/ 2147483647 h 222"/>
                  <a:gd name="T54" fmla="*/ 2147483647 w 200"/>
                  <a:gd name="T55" fmla="*/ 2147483647 h 222"/>
                  <a:gd name="T56" fmla="*/ 2147483647 w 200"/>
                  <a:gd name="T57" fmla="*/ 2147483647 h 222"/>
                  <a:gd name="T58" fmla="*/ 2147483647 w 200"/>
                  <a:gd name="T59" fmla="*/ 2147483647 h 222"/>
                  <a:gd name="T60" fmla="*/ 0 w 200"/>
                  <a:gd name="T61" fmla="*/ 2147483647 h 2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0"/>
                  <a:gd name="T94" fmla="*/ 0 h 222"/>
                  <a:gd name="T95" fmla="*/ 200 w 200"/>
                  <a:gd name="T96" fmla="*/ 222 h 2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0" h="222">
                    <a:moveTo>
                      <a:pt x="0" y="158"/>
                    </a:moveTo>
                    <a:lnTo>
                      <a:pt x="14" y="140"/>
                    </a:lnTo>
                    <a:lnTo>
                      <a:pt x="12" y="112"/>
                    </a:lnTo>
                    <a:lnTo>
                      <a:pt x="28" y="110"/>
                    </a:lnTo>
                    <a:lnTo>
                      <a:pt x="26" y="85"/>
                    </a:lnTo>
                    <a:lnTo>
                      <a:pt x="40" y="80"/>
                    </a:lnTo>
                    <a:lnTo>
                      <a:pt x="58" y="50"/>
                    </a:lnTo>
                    <a:lnTo>
                      <a:pt x="68" y="40"/>
                    </a:lnTo>
                    <a:lnTo>
                      <a:pt x="84" y="35"/>
                    </a:lnTo>
                    <a:lnTo>
                      <a:pt x="100" y="25"/>
                    </a:lnTo>
                    <a:lnTo>
                      <a:pt x="107" y="9"/>
                    </a:lnTo>
                    <a:lnTo>
                      <a:pt x="126" y="13"/>
                    </a:lnTo>
                    <a:lnTo>
                      <a:pt x="134" y="25"/>
                    </a:lnTo>
                    <a:lnTo>
                      <a:pt x="147" y="23"/>
                    </a:lnTo>
                    <a:lnTo>
                      <a:pt x="170" y="29"/>
                    </a:lnTo>
                    <a:lnTo>
                      <a:pt x="164" y="13"/>
                    </a:lnTo>
                    <a:lnTo>
                      <a:pt x="162" y="0"/>
                    </a:lnTo>
                    <a:lnTo>
                      <a:pt x="178" y="18"/>
                    </a:lnTo>
                    <a:lnTo>
                      <a:pt x="190" y="36"/>
                    </a:lnTo>
                    <a:lnTo>
                      <a:pt x="190" y="48"/>
                    </a:lnTo>
                    <a:lnTo>
                      <a:pt x="200" y="64"/>
                    </a:lnTo>
                    <a:lnTo>
                      <a:pt x="198" y="116"/>
                    </a:lnTo>
                    <a:lnTo>
                      <a:pt x="174" y="114"/>
                    </a:lnTo>
                    <a:lnTo>
                      <a:pt x="170" y="146"/>
                    </a:lnTo>
                    <a:lnTo>
                      <a:pt x="160" y="158"/>
                    </a:lnTo>
                    <a:lnTo>
                      <a:pt x="158" y="188"/>
                    </a:lnTo>
                    <a:lnTo>
                      <a:pt x="146" y="188"/>
                    </a:lnTo>
                    <a:lnTo>
                      <a:pt x="144" y="222"/>
                    </a:lnTo>
                    <a:lnTo>
                      <a:pt x="58" y="218"/>
                    </a:lnTo>
                    <a:lnTo>
                      <a:pt x="22" y="181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3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065838" y="2205038"/>
                <a:ext cx="1076325" cy="1092200"/>
              </a:xfrm>
              <a:custGeom>
                <a:avLst/>
                <a:gdLst>
                  <a:gd name="T0" fmla="*/ 2147483647 w 808"/>
                  <a:gd name="T1" fmla="*/ 2147483647 h 825"/>
                  <a:gd name="T2" fmla="*/ 2147483647 w 808"/>
                  <a:gd name="T3" fmla="*/ 2147483647 h 825"/>
                  <a:gd name="T4" fmla="*/ 2147483647 w 808"/>
                  <a:gd name="T5" fmla="*/ 2147483647 h 825"/>
                  <a:gd name="T6" fmla="*/ 2147483647 w 808"/>
                  <a:gd name="T7" fmla="*/ 2147483647 h 825"/>
                  <a:gd name="T8" fmla="*/ 2147483647 w 808"/>
                  <a:gd name="T9" fmla="*/ 2147483647 h 825"/>
                  <a:gd name="T10" fmla="*/ 2147483647 w 808"/>
                  <a:gd name="T11" fmla="*/ 2147483647 h 825"/>
                  <a:gd name="T12" fmla="*/ 2147483647 w 808"/>
                  <a:gd name="T13" fmla="*/ 2147483647 h 825"/>
                  <a:gd name="T14" fmla="*/ 2147483647 w 808"/>
                  <a:gd name="T15" fmla="*/ 2147483647 h 825"/>
                  <a:gd name="T16" fmla="*/ 2147483647 w 808"/>
                  <a:gd name="T17" fmla="*/ 2147483647 h 825"/>
                  <a:gd name="T18" fmla="*/ 2147483647 w 808"/>
                  <a:gd name="T19" fmla="*/ 2147483647 h 825"/>
                  <a:gd name="T20" fmla="*/ 2147483647 w 808"/>
                  <a:gd name="T21" fmla="*/ 2147483647 h 825"/>
                  <a:gd name="T22" fmla="*/ 2147483647 w 808"/>
                  <a:gd name="T23" fmla="*/ 2147483647 h 825"/>
                  <a:gd name="T24" fmla="*/ 2147483647 w 808"/>
                  <a:gd name="T25" fmla="*/ 2147483647 h 825"/>
                  <a:gd name="T26" fmla="*/ 2147483647 w 808"/>
                  <a:gd name="T27" fmla="*/ 2147483647 h 825"/>
                  <a:gd name="T28" fmla="*/ 2147483647 w 808"/>
                  <a:gd name="T29" fmla="*/ 2147483647 h 825"/>
                  <a:gd name="T30" fmla="*/ 2147483647 w 808"/>
                  <a:gd name="T31" fmla="*/ 2147483647 h 825"/>
                  <a:gd name="T32" fmla="*/ 2147483647 w 808"/>
                  <a:gd name="T33" fmla="*/ 2147483647 h 825"/>
                  <a:gd name="T34" fmla="*/ 2147483647 w 808"/>
                  <a:gd name="T35" fmla="*/ 2147483647 h 825"/>
                  <a:gd name="T36" fmla="*/ 2147483647 w 808"/>
                  <a:gd name="T37" fmla="*/ 2147483647 h 825"/>
                  <a:gd name="T38" fmla="*/ 2147483647 w 808"/>
                  <a:gd name="T39" fmla="*/ 2147483647 h 825"/>
                  <a:gd name="T40" fmla="*/ 2147483647 w 808"/>
                  <a:gd name="T41" fmla="*/ 2147483647 h 825"/>
                  <a:gd name="T42" fmla="*/ 2147483647 w 808"/>
                  <a:gd name="T43" fmla="*/ 2147483647 h 825"/>
                  <a:gd name="T44" fmla="*/ 2147483647 w 808"/>
                  <a:gd name="T45" fmla="*/ 2147483647 h 825"/>
                  <a:gd name="T46" fmla="*/ 2147483647 w 808"/>
                  <a:gd name="T47" fmla="*/ 2147483647 h 825"/>
                  <a:gd name="T48" fmla="*/ 2147483647 w 808"/>
                  <a:gd name="T49" fmla="*/ 2147483647 h 825"/>
                  <a:gd name="T50" fmla="*/ 2147483647 w 808"/>
                  <a:gd name="T51" fmla="*/ 2147483647 h 825"/>
                  <a:gd name="T52" fmla="*/ 2147483647 w 808"/>
                  <a:gd name="T53" fmla="*/ 2147483647 h 825"/>
                  <a:gd name="T54" fmla="*/ 2147483647 w 808"/>
                  <a:gd name="T55" fmla="*/ 2147483647 h 825"/>
                  <a:gd name="T56" fmla="*/ 2147483647 w 808"/>
                  <a:gd name="T57" fmla="*/ 2147483647 h 825"/>
                  <a:gd name="T58" fmla="*/ 2147483647 w 808"/>
                  <a:gd name="T59" fmla="*/ 2147483647 h 825"/>
                  <a:gd name="T60" fmla="*/ 2147483647 w 808"/>
                  <a:gd name="T61" fmla="*/ 2147483647 h 825"/>
                  <a:gd name="T62" fmla="*/ 2147483647 w 808"/>
                  <a:gd name="T63" fmla="*/ 2147483647 h 825"/>
                  <a:gd name="T64" fmla="*/ 2147483647 w 808"/>
                  <a:gd name="T65" fmla="*/ 2147483647 h 825"/>
                  <a:gd name="T66" fmla="*/ 2147483647 w 808"/>
                  <a:gd name="T67" fmla="*/ 2147483647 h 825"/>
                  <a:gd name="T68" fmla="*/ 2147483647 w 808"/>
                  <a:gd name="T69" fmla="*/ 2147483647 h 825"/>
                  <a:gd name="T70" fmla="*/ 2147483647 w 808"/>
                  <a:gd name="T71" fmla="*/ 2147483647 h 825"/>
                  <a:gd name="T72" fmla="*/ 2147483647 w 808"/>
                  <a:gd name="T73" fmla="*/ 2147483647 h 825"/>
                  <a:gd name="T74" fmla="*/ 2147483647 w 808"/>
                  <a:gd name="T75" fmla="*/ 2147483647 h 825"/>
                  <a:gd name="T76" fmla="*/ 2147483647 w 808"/>
                  <a:gd name="T77" fmla="*/ 2147483647 h 825"/>
                  <a:gd name="T78" fmla="*/ 2147483647 w 808"/>
                  <a:gd name="T79" fmla="*/ 2147483647 h 825"/>
                  <a:gd name="T80" fmla="*/ 2147483647 w 808"/>
                  <a:gd name="T81" fmla="*/ 2147483647 h 825"/>
                  <a:gd name="T82" fmla="*/ 2147483647 w 808"/>
                  <a:gd name="T83" fmla="*/ 2147483647 h 825"/>
                  <a:gd name="T84" fmla="*/ 2147483647 w 808"/>
                  <a:gd name="T85" fmla="*/ 2147483647 h 825"/>
                  <a:gd name="T86" fmla="*/ 2147483647 w 808"/>
                  <a:gd name="T87" fmla="*/ 2147483647 h 825"/>
                  <a:gd name="T88" fmla="*/ 0 w 808"/>
                  <a:gd name="T89" fmla="*/ 2147483647 h 825"/>
                  <a:gd name="T90" fmla="*/ 2147483647 w 808"/>
                  <a:gd name="T91" fmla="*/ 2147483647 h 8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08"/>
                  <a:gd name="T139" fmla="*/ 0 h 825"/>
                  <a:gd name="T140" fmla="*/ 808 w 808"/>
                  <a:gd name="T141" fmla="*/ 825 h 8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08" h="825">
                    <a:moveTo>
                      <a:pt x="59" y="0"/>
                    </a:moveTo>
                    <a:lnTo>
                      <a:pt x="75" y="10"/>
                    </a:lnTo>
                    <a:lnTo>
                      <a:pt x="78" y="92"/>
                    </a:lnTo>
                    <a:lnTo>
                      <a:pt x="98" y="94"/>
                    </a:lnTo>
                    <a:lnTo>
                      <a:pt x="105" y="77"/>
                    </a:lnTo>
                    <a:lnTo>
                      <a:pt x="126" y="76"/>
                    </a:lnTo>
                    <a:lnTo>
                      <a:pt x="128" y="52"/>
                    </a:lnTo>
                    <a:lnTo>
                      <a:pt x="140" y="37"/>
                    </a:lnTo>
                    <a:lnTo>
                      <a:pt x="150" y="49"/>
                    </a:lnTo>
                    <a:lnTo>
                      <a:pt x="162" y="37"/>
                    </a:lnTo>
                    <a:lnTo>
                      <a:pt x="197" y="37"/>
                    </a:lnTo>
                    <a:lnTo>
                      <a:pt x="197" y="67"/>
                    </a:lnTo>
                    <a:lnTo>
                      <a:pt x="182" y="80"/>
                    </a:lnTo>
                    <a:lnTo>
                      <a:pt x="183" y="104"/>
                    </a:lnTo>
                    <a:lnTo>
                      <a:pt x="248" y="100"/>
                    </a:lnTo>
                    <a:lnTo>
                      <a:pt x="251" y="121"/>
                    </a:lnTo>
                    <a:lnTo>
                      <a:pt x="302" y="121"/>
                    </a:lnTo>
                    <a:lnTo>
                      <a:pt x="344" y="118"/>
                    </a:lnTo>
                    <a:lnTo>
                      <a:pt x="328" y="145"/>
                    </a:lnTo>
                    <a:lnTo>
                      <a:pt x="325" y="207"/>
                    </a:lnTo>
                    <a:lnTo>
                      <a:pt x="353" y="208"/>
                    </a:lnTo>
                    <a:lnTo>
                      <a:pt x="355" y="222"/>
                    </a:lnTo>
                    <a:lnTo>
                      <a:pt x="379" y="223"/>
                    </a:lnTo>
                    <a:lnTo>
                      <a:pt x="380" y="234"/>
                    </a:lnTo>
                    <a:lnTo>
                      <a:pt x="407" y="234"/>
                    </a:lnTo>
                    <a:lnTo>
                      <a:pt x="407" y="250"/>
                    </a:lnTo>
                    <a:lnTo>
                      <a:pt x="433" y="259"/>
                    </a:lnTo>
                    <a:lnTo>
                      <a:pt x="436" y="274"/>
                    </a:lnTo>
                    <a:lnTo>
                      <a:pt x="457" y="273"/>
                    </a:lnTo>
                    <a:lnTo>
                      <a:pt x="460" y="288"/>
                    </a:lnTo>
                    <a:lnTo>
                      <a:pt x="474" y="299"/>
                    </a:lnTo>
                    <a:lnTo>
                      <a:pt x="494" y="297"/>
                    </a:lnTo>
                    <a:lnTo>
                      <a:pt x="502" y="312"/>
                    </a:lnTo>
                    <a:lnTo>
                      <a:pt x="514" y="327"/>
                    </a:lnTo>
                    <a:lnTo>
                      <a:pt x="548" y="328"/>
                    </a:lnTo>
                    <a:lnTo>
                      <a:pt x="552" y="341"/>
                    </a:lnTo>
                    <a:lnTo>
                      <a:pt x="590" y="343"/>
                    </a:lnTo>
                    <a:lnTo>
                      <a:pt x="608" y="367"/>
                    </a:lnTo>
                    <a:lnTo>
                      <a:pt x="649" y="364"/>
                    </a:lnTo>
                    <a:lnTo>
                      <a:pt x="664" y="379"/>
                    </a:lnTo>
                    <a:lnTo>
                      <a:pt x="719" y="382"/>
                    </a:lnTo>
                    <a:lnTo>
                      <a:pt x="724" y="417"/>
                    </a:lnTo>
                    <a:lnTo>
                      <a:pt x="770" y="457"/>
                    </a:lnTo>
                    <a:lnTo>
                      <a:pt x="773" y="480"/>
                    </a:lnTo>
                    <a:lnTo>
                      <a:pt x="734" y="481"/>
                    </a:lnTo>
                    <a:lnTo>
                      <a:pt x="734" y="549"/>
                    </a:lnTo>
                    <a:lnTo>
                      <a:pt x="762" y="549"/>
                    </a:lnTo>
                    <a:lnTo>
                      <a:pt x="770" y="563"/>
                    </a:lnTo>
                    <a:lnTo>
                      <a:pt x="804" y="567"/>
                    </a:lnTo>
                    <a:lnTo>
                      <a:pt x="808" y="587"/>
                    </a:lnTo>
                    <a:lnTo>
                      <a:pt x="734" y="588"/>
                    </a:lnTo>
                    <a:lnTo>
                      <a:pt x="736" y="613"/>
                    </a:lnTo>
                    <a:lnTo>
                      <a:pt x="716" y="611"/>
                    </a:lnTo>
                    <a:lnTo>
                      <a:pt x="704" y="623"/>
                    </a:lnTo>
                    <a:lnTo>
                      <a:pt x="686" y="627"/>
                    </a:lnTo>
                    <a:lnTo>
                      <a:pt x="658" y="659"/>
                    </a:lnTo>
                    <a:lnTo>
                      <a:pt x="660" y="689"/>
                    </a:lnTo>
                    <a:lnTo>
                      <a:pt x="693" y="727"/>
                    </a:lnTo>
                    <a:lnTo>
                      <a:pt x="670" y="748"/>
                    </a:lnTo>
                    <a:lnTo>
                      <a:pt x="670" y="775"/>
                    </a:lnTo>
                    <a:lnTo>
                      <a:pt x="660" y="799"/>
                    </a:lnTo>
                    <a:lnTo>
                      <a:pt x="650" y="825"/>
                    </a:lnTo>
                    <a:lnTo>
                      <a:pt x="620" y="823"/>
                    </a:lnTo>
                    <a:lnTo>
                      <a:pt x="594" y="815"/>
                    </a:lnTo>
                    <a:lnTo>
                      <a:pt x="597" y="796"/>
                    </a:lnTo>
                    <a:lnTo>
                      <a:pt x="609" y="775"/>
                    </a:lnTo>
                    <a:lnTo>
                      <a:pt x="608" y="759"/>
                    </a:lnTo>
                    <a:lnTo>
                      <a:pt x="597" y="737"/>
                    </a:lnTo>
                    <a:lnTo>
                      <a:pt x="570" y="733"/>
                    </a:lnTo>
                    <a:lnTo>
                      <a:pt x="554" y="705"/>
                    </a:lnTo>
                    <a:lnTo>
                      <a:pt x="534" y="709"/>
                    </a:lnTo>
                    <a:lnTo>
                      <a:pt x="506" y="679"/>
                    </a:lnTo>
                    <a:lnTo>
                      <a:pt x="482" y="655"/>
                    </a:lnTo>
                    <a:lnTo>
                      <a:pt x="472" y="665"/>
                    </a:lnTo>
                    <a:lnTo>
                      <a:pt x="448" y="665"/>
                    </a:lnTo>
                    <a:lnTo>
                      <a:pt x="440" y="683"/>
                    </a:lnTo>
                    <a:lnTo>
                      <a:pt x="412" y="681"/>
                    </a:lnTo>
                    <a:lnTo>
                      <a:pt x="411" y="658"/>
                    </a:lnTo>
                    <a:lnTo>
                      <a:pt x="398" y="645"/>
                    </a:lnTo>
                    <a:lnTo>
                      <a:pt x="389" y="671"/>
                    </a:lnTo>
                    <a:lnTo>
                      <a:pt x="358" y="669"/>
                    </a:lnTo>
                    <a:lnTo>
                      <a:pt x="340" y="639"/>
                    </a:lnTo>
                    <a:lnTo>
                      <a:pt x="300" y="635"/>
                    </a:lnTo>
                    <a:lnTo>
                      <a:pt x="290" y="644"/>
                    </a:lnTo>
                    <a:lnTo>
                      <a:pt x="276" y="653"/>
                    </a:lnTo>
                    <a:lnTo>
                      <a:pt x="234" y="659"/>
                    </a:lnTo>
                    <a:lnTo>
                      <a:pt x="218" y="635"/>
                    </a:lnTo>
                    <a:lnTo>
                      <a:pt x="188" y="645"/>
                    </a:lnTo>
                    <a:lnTo>
                      <a:pt x="182" y="611"/>
                    </a:lnTo>
                    <a:lnTo>
                      <a:pt x="144" y="645"/>
                    </a:lnTo>
                    <a:lnTo>
                      <a:pt x="146" y="675"/>
                    </a:lnTo>
                    <a:lnTo>
                      <a:pt x="162" y="693"/>
                    </a:lnTo>
                    <a:lnTo>
                      <a:pt x="162" y="717"/>
                    </a:lnTo>
                    <a:lnTo>
                      <a:pt x="182" y="727"/>
                    </a:lnTo>
                    <a:lnTo>
                      <a:pt x="174" y="759"/>
                    </a:lnTo>
                    <a:lnTo>
                      <a:pt x="140" y="759"/>
                    </a:lnTo>
                    <a:lnTo>
                      <a:pt x="125" y="757"/>
                    </a:lnTo>
                    <a:lnTo>
                      <a:pt x="116" y="740"/>
                    </a:lnTo>
                    <a:lnTo>
                      <a:pt x="102" y="736"/>
                    </a:lnTo>
                    <a:lnTo>
                      <a:pt x="102" y="661"/>
                    </a:lnTo>
                    <a:lnTo>
                      <a:pt x="118" y="653"/>
                    </a:lnTo>
                    <a:lnTo>
                      <a:pt x="118" y="627"/>
                    </a:lnTo>
                    <a:lnTo>
                      <a:pt x="131" y="615"/>
                    </a:lnTo>
                    <a:lnTo>
                      <a:pt x="154" y="601"/>
                    </a:lnTo>
                    <a:lnTo>
                      <a:pt x="164" y="583"/>
                    </a:lnTo>
                    <a:lnTo>
                      <a:pt x="186" y="559"/>
                    </a:lnTo>
                    <a:lnTo>
                      <a:pt x="198" y="549"/>
                    </a:lnTo>
                    <a:lnTo>
                      <a:pt x="194" y="521"/>
                    </a:lnTo>
                    <a:lnTo>
                      <a:pt x="212" y="523"/>
                    </a:lnTo>
                    <a:lnTo>
                      <a:pt x="210" y="495"/>
                    </a:lnTo>
                    <a:lnTo>
                      <a:pt x="186" y="485"/>
                    </a:lnTo>
                    <a:lnTo>
                      <a:pt x="180" y="459"/>
                    </a:lnTo>
                    <a:lnTo>
                      <a:pt x="176" y="443"/>
                    </a:lnTo>
                    <a:lnTo>
                      <a:pt x="136" y="441"/>
                    </a:lnTo>
                    <a:lnTo>
                      <a:pt x="104" y="437"/>
                    </a:lnTo>
                    <a:lnTo>
                      <a:pt x="88" y="425"/>
                    </a:lnTo>
                    <a:lnTo>
                      <a:pt x="62" y="437"/>
                    </a:lnTo>
                    <a:lnTo>
                      <a:pt x="42" y="447"/>
                    </a:lnTo>
                    <a:lnTo>
                      <a:pt x="40" y="433"/>
                    </a:lnTo>
                    <a:lnTo>
                      <a:pt x="51" y="416"/>
                    </a:lnTo>
                    <a:lnTo>
                      <a:pt x="50" y="377"/>
                    </a:lnTo>
                    <a:lnTo>
                      <a:pt x="26" y="365"/>
                    </a:lnTo>
                    <a:lnTo>
                      <a:pt x="22" y="349"/>
                    </a:lnTo>
                    <a:lnTo>
                      <a:pt x="16" y="335"/>
                    </a:lnTo>
                    <a:lnTo>
                      <a:pt x="4" y="315"/>
                    </a:lnTo>
                    <a:lnTo>
                      <a:pt x="28" y="291"/>
                    </a:lnTo>
                    <a:lnTo>
                      <a:pt x="28" y="259"/>
                    </a:lnTo>
                    <a:lnTo>
                      <a:pt x="14" y="257"/>
                    </a:lnTo>
                    <a:lnTo>
                      <a:pt x="12" y="227"/>
                    </a:lnTo>
                    <a:lnTo>
                      <a:pt x="42" y="209"/>
                    </a:lnTo>
                    <a:lnTo>
                      <a:pt x="42" y="183"/>
                    </a:lnTo>
                    <a:lnTo>
                      <a:pt x="28" y="171"/>
                    </a:lnTo>
                    <a:lnTo>
                      <a:pt x="22" y="143"/>
                    </a:lnTo>
                    <a:lnTo>
                      <a:pt x="2" y="127"/>
                    </a:lnTo>
                    <a:lnTo>
                      <a:pt x="0" y="70"/>
                    </a:lnTo>
                    <a:lnTo>
                      <a:pt x="16" y="61"/>
                    </a:lnTo>
                    <a:lnTo>
                      <a:pt x="16" y="41"/>
                    </a:lnTo>
                    <a:lnTo>
                      <a:pt x="34" y="2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34" descr="Dotted grid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424488" y="4159250"/>
                <a:ext cx="754062" cy="1125538"/>
              </a:xfrm>
              <a:custGeom>
                <a:avLst/>
                <a:gdLst>
                  <a:gd name="T0" fmla="*/ 2147483647 w 566"/>
                  <a:gd name="T1" fmla="*/ 2147483647 h 848"/>
                  <a:gd name="T2" fmla="*/ 2147483647 w 566"/>
                  <a:gd name="T3" fmla="*/ 2147483647 h 848"/>
                  <a:gd name="T4" fmla="*/ 2147483647 w 566"/>
                  <a:gd name="T5" fmla="*/ 2147483647 h 848"/>
                  <a:gd name="T6" fmla="*/ 2147483647 w 566"/>
                  <a:gd name="T7" fmla="*/ 2147483647 h 848"/>
                  <a:gd name="T8" fmla="*/ 2147483647 w 566"/>
                  <a:gd name="T9" fmla="*/ 2147483647 h 848"/>
                  <a:gd name="T10" fmla="*/ 2147483647 w 566"/>
                  <a:gd name="T11" fmla="*/ 2147483647 h 848"/>
                  <a:gd name="T12" fmla="*/ 2147483647 w 566"/>
                  <a:gd name="T13" fmla="*/ 2147483647 h 848"/>
                  <a:gd name="T14" fmla="*/ 2147483647 w 566"/>
                  <a:gd name="T15" fmla="*/ 2147483647 h 848"/>
                  <a:gd name="T16" fmla="*/ 2147483647 w 566"/>
                  <a:gd name="T17" fmla="*/ 2147483647 h 848"/>
                  <a:gd name="T18" fmla="*/ 2147483647 w 566"/>
                  <a:gd name="T19" fmla="*/ 2147483647 h 848"/>
                  <a:gd name="T20" fmla="*/ 2147483647 w 566"/>
                  <a:gd name="T21" fmla="*/ 2147483647 h 848"/>
                  <a:gd name="T22" fmla="*/ 2147483647 w 566"/>
                  <a:gd name="T23" fmla="*/ 2147483647 h 848"/>
                  <a:gd name="T24" fmla="*/ 2147483647 w 566"/>
                  <a:gd name="T25" fmla="*/ 2147483647 h 848"/>
                  <a:gd name="T26" fmla="*/ 2147483647 w 566"/>
                  <a:gd name="T27" fmla="*/ 2147483647 h 848"/>
                  <a:gd name="T28" fmla="*/ 2147483647 w 566"/>
                  <a:gd name="T29" fmla="*/ 2147483647 h 848"/>
                  <a:gd name="T30" fmla="*/ 2147483647 w 566"/>
                  <a:gd name="T31" fmla="*/ 2147483647 h 848"/>
                  <a:gd name="T32" fmla="*/ 2147483647 w 566"/>
                  <a:gd name="T33" fmla="*/ 2147483647 h 848"/>
                  <a:gd name="T34" fmla="*/ 2147483647 w 566"/>
                  <a:gd name="T35" fmla="*/ 2147483647 h 848"/>
                  <a:gd name="T36" fmla="*/ 2147483647 w 566"/>
                  <a:gd name="T37" fmla="*/ 2147483647 h 848"/>
                  <a:gd name="T38" fmla="*/ 2147483647 w 566"/>
                  <a:gd name="T39" fmla="*/ 2147483647 h 848"/>
                  <a:gd name="T40" fmla="*/ 2147483647 w 566"/>
                  <a:gd name="T41" fmla="*/ 2147483647 h 848"/>
                  <a:gd name="T42" fmla="*/ 2147483647 w 566"/>
                  <a:gd name="T43" fmla="*/ 2147483647 h 848"/>
                  <a:gd name="T44" fmla="*/ 2147483647 w 566"/>
                  <a:gd name="T45" fmla="*/ 2147483647 h 848"/>
                  <a:gd name="T46" fmla="*/ 2147483647 w 566"/>
                  <a:gd name="T47" fmla="*/ 2147483647 h 848"/>
                  <a:gd name="T48" fmla="*/ 2147483647 w 566"/>
                  <a:gd name="T49" fmla="*/ 2147483647 h 848"/>
                  <a:gd name="T50" fmla="*/ 2147483647 w 566"/>
                  <a:gd name="T51" fmla="*/ 2147483647 h 848"/>
                  <a:gd name="T52" fmla="*/ 2147483647 w 566"/>
                  <a:gd name="T53" fmla="*/ 2147483647 h 848"/>
                  <a:gd name="T54" fmla="*/ 2147483647 w 566"/>
                  <a:gd name="T55" fmla="*/ 2147483647 h 848"/>
                  <a:gd name="T56" fmla="*/ 2147483647 w 566"/>
                  <a:gd name="T57" fmla="*/ 2147483647 h 848"/>
                  <a:gd name="T58" fmla="*/ 2147483647 w 566"/>
                  <a:gd name="T59" fmla="*/ 2147483647 h 848"/>
                  <a:gd name="T60" fmla="*/ 2147483647 w 566"/>
                  <a:gd name="T61" fmla="*/ 2147483647 h 848"/>
                  <a:gd name="T62" fmla="*/ 2147483647 w 566"/>
                  <a:gd name="T63" fmla="*/ 2147483647 h 848"/>
                  <a:gd name="T64" fmla="*/ 2147483647 w 566"/>
                  <a:gd name="T65" fmla="*/ 2147483647 h 848"/>
                  <a:gd name="T66" fmla="*/ 2147483647 w 566"/>
                  <a:gd name="T67" fmla="*/ 2147483647 h 848"/>
                  <a:gd name="T68" fmla="*/ 2147483647 w 566"/>
                  <a:gd name="T69" fmla="*/ 2147483647 h 848"/>
                  <a:gd name="T70" fmla="*/ 2147483647 w 566"/>
                  <a:gd name="T71" fmla="*/ 2147483647 h 848"/>
                  <a:gd name="T72" fmla="*/ 2147483647 w 566"/>
                  <a:gd name="T73" fmla="*/ 2147483647 h 848"/>
                  <a:gd name="T74" fmla="*/ 2147483647 w 566"/>
                  <a:gd name="T75" fmla="*/ 2147483647 h 848"/>
                  <a:gd name="T76" fmla="*/ 2147483647 w 566"/>
                  <a:gd name="T77" fmla="*/ 2147483647 h 848"/>
                  <a:gd name="T78" fmla="*/ 2147483647 w 566"/>
                  <a:gd name="T79" fmla="*/ 2147483647 h 848"/>
                  <a:gd name="T80" fmla="*/ 2147483647 w 566"/>
                  <a:gd name="T81" fmla="*/ 2147483647 h 848"/>
                  <a:gd name="T82" fmla="*/ 2147483647 w 566"/>
                  <a:gd name="T83" fmla="*/ 2147483647 h 848"/>
                  <a:gd name="T84" fmla="*/ 2147483647 w 566"/>
                  <a:gd name="T85" fmla="*/ 2147483647 h 848"/>
                  <a:gd name="T86" fmla="*/ 2147483647 w 566"/>
                  <a:gd name="T87" fmla="*/ 2147483647 h 848"/>
                  <a:gd name="T88" fmla="*/ 2147483647 w 566"/>
                  <a:gd name="T89" fmla="*/ 2147483647 h 848"/>
                  <a:gd name="T90" fmla="*/ 2147483647 w 566"/>
                  <a:gd name="T91" fmla="*/ 2147483647 h 848"/>
                  <a:gd name="T92" fmla="*/ 2147483647 w 566"/>
                  <a:gd name="T93" fmla="*/ 2147483647 h 848"/>
                  <a:gd name="T94" fmla="*/ 2147483647 w 566"/>
                  <a:gd name="T95" fmla="*/ 2147483647 h 848"/>
                  <a:gd name="T96" fmla="*/ 2147483647 w 566"/>
                  <a:gd name="T97" fmla="*/ 2147483647 h 848"/>
                  <a:gd name="T98" fmla="*/ 2147483647 w 566"/>
                  <a:gd name="T99" fmla="*/ 2147483647 h 848"/>
                  <a:gd name="T100" fmla="*/ 2147483647 w 566"/>
                  <a:gd name="T101" fmla="*/ 2147483647 h 848"/>
                  <a:gd name="T102" fmla="*/ 2147483647 w 566"/>
                  <a:gd name="T103" fmla="*/ 2147483647 h 848"/>
                  <a:gd name="T104" fmla="*/ 2147483647 w 566"/>
                  <a:gd name="T105" fmla="*/ 2147483647 h 848"/>
                  <a:gd name="T106" fmla="*/ 2147483647 w 566"/>
                  <a:gd name="T107" fmla="*/ 2147483647 h 848"/>
                  <a:gd name="T108" fmla="*/ 2147483647 w 566"/>
                  <a:gd name="T109" fmla="*/ 2147483647 h 848"/>
                  <a:gd name="T110" fmla="*/ 2147483647 w 566"/>
                  <a:gd name="T111" fmla="*/ 2147483647 h 848"/>
                  <a:gd name="T112" fmla="*/ 2147483647 w 566"/>
                  <a:gd name="T113" fmla="*/ 2147483647 h 848"/>
                  <a:gd name="T114" fmla="*/ 2147483647 w 566"/>
                  <a:gd name="T115" fmla="*/ 2147483647 h 848"/>
                  <a:gd name="T116" fmla="*/ 2147483647 w 566"/>
                  <a:gd name="T117" fmla="*/ 2147483647 h 848"/>
                  <a:gd name="T118" fmla="*/ 0 w 566"/>
                  <a:gd name="T119" fmla="*/ 2147483647 h 8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66"/>
                  <a:gd name="T181" fmla="*/ 0 h 848"/>
                  <a:gd name="T182" fmla="*/ 566 w 566"/>
                  <a:gd name="T183" fmla="*/ 848 h 8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66" h="848">
                    <a:moveTo>
                      <a:pt x="0" y="325"/>
                    </a:moveTo>
                    <a:lnTo>
                      <a:pt x="68" y="325"/>
                    </a:lnTo>
                    <a:lnTo>
                      <a:pt x="81" y="294"/>
                    </a:lnTo>
                    <a:lnTo>
                      <a:pt x="100" y="290"/>
                    </a:lnTo>
                    <a:lnTo>
                      <a:pt x="100" y="237"/>
                    </a:lnTo>
                    <a:lnTo>
                      <a:pt x="75" y="234"/>
                    </a:lnTo>
                    <a:lnTo>
                      <a:pt x="83" y="198"/>
                    </a:lnTo>
                    <a:lnTo>
                      <a:pt x="105" y="186"/>
                    </a:lnTo>
                    <a:lnTo>
                      <a:pt x="145" y="188"/>
                    </a:lnTo>
                    <a:lnTo>
                      <a:pt x="165" y="176"/>
                    </a:lnTo>
                    <a:lnTo>
                      <a:pt x="197" y="174"/>
                    </a:lnTo>
                    <a:lnTo>
                      <a:pt x="207" y="158"/>
                    </a:lnTo>
                    <a:lnTo>
                      <a:pt x="227" y="154"/>
                    </a:lnTo>
                    <a:lnTo>
                      <a:pt x="237" y="136"/>
                    </a:lnTo>
                    <a:lnTo>
                      <a:pt x="243" y="104"/>
                    </a:lnTo>
                    <a:lnTo>
                      <a:pt x="273" y="106"/>
                    </a:lnTo>
                    <a:lnTo>
                      <a:pt x="274" y="120"/>
                    </a:lnTo>
                    <a:lnTo>
                      <a:pt x="335" y="122"/>
                    </a:lnTo>
                    <a:lnTo>
                      <a:pt x="335" y="67"/>
                    </a:lnTo>
                    <a:lnTo>
                      <a:pt x="355" y="68"/>
                    </a:lnTo>
                    <a:lnTo>
                      <a:pt x="366" y="55"/>
                    </a:lnTo>
                    <a:lnTo>
                      <a:pt x="378" y="53"/>
                    </a:lnTo>
                    <a:lnTo>
                      <a:pt x="392" y="28"/>
                    </a:lnTo>
                    <a:lnTo>
                      <a:pt x="414" y="26"/>
                    </a:lnTo>
                    <a:lnTo>
                      <a:pt x="421" y="0"/>
                    </a:lnTo>
                    <a:lnTo>
                      <a:pt x="473" y="2"/>
                    </a:lnTo>
                    <a:lnTo>
                      <a:pt x="483" y="37"/>
                    </a:lnTo>
                    <a:lnTo>
                      <a:pt x="480" y="58"/>
                    </a:lnTo>
                    <a:lnTo>
                      <a:pt x="467" y="67"/>
                    </a:lnTo>
                    <a:lnTo>
                      <a:pt x="468" y="77"/>
                    </a:lnTo>
                    <a:lnTo>
                      <a:pt x="486" y="95"/>
                    </a:lnTo>
                    <a:lnTo>
                      <a:pt x="479" y="113"/>
                    </a:lnTo>
                    <a:lnTo>
                      <a:pt x="467" y="112"/>
                    </a:lnTo>
                    <a:lnTo>
                      <a:pt x="467" y="139"/>
                    </a:lnTo>
                    <a:lnTo>
                      <a:pt x="456" y="148"/>
                    </a:lnTo>
                    <a:lnTo>
                      <a:pt x="455" y="161"/>
                    </a:lnTo>
                    <a:lnTo>
                      <a:pt x="471" y="179"/>
                    </a:lnTo>
                    <a:lnTo>
                      <a:pt x="468" y="205"/>
                    </a:lnTo>
                    <a:lnTo>
                      <a:pt x="453" y="212"/>
                    </a:lnTo>
                    <a:lnTo>
                      <a:pt x="455" y="233"/>
                    </a:lnTo>
                    <a:lnTo>
                      <a:pt x="440" y="235"/>
                    </a:lnTo>
                    <a:lnTo>
                      <a:pt x="443" y="269"/>
                    </a:lnTo>
                    <a:lnTo>
                      <a:pt x="458" y="280"/>
                    </a:lnTo>
                    <a:lnTo>
                      <a:pt x="459" y="302"/>
                    </a:lnTo>
                    <a:lnTo>
                      <a:pt x="453" y="308"/>
                    </a:lnTo>
                    <a:lnTo>
                      <a:pt x="417" y="311"/>
                    </a:lnTo>
                    <a:lnTo>
                      <a:pt x="411" y="331"/>
                    </a:lnTo>
                    <a:lnTo>
                      <a:pt x="401" y="376"/>
                    </a:lnTo>
                    <a:lnTo>
                      <a:pt x="417" y="380"/>
                    </a:lnTo>
                    <a:lnTo>
                      <a:pt x="417" y="403"/>
                    </a:lnTo>
                    <a:lnTo>
                      <a:pt x="408" y="403"/>
                    </a:lnTo>
                    <a:lnTo>
                      <a:pt x="378" y="416"/>
                    </a:lnTo>
                    <a:lnTo>
                      <a:pt x="378" y="503"/>
                    </a:lnTo>
                    <a:lnTo>
                      <a:pt x="419" y="503"/>
                    </a:lnTo>
                    <a:lnTo>
                      <a:pt x="432" y="521"/>
                    </a:lnTo>
                    <a:lnTo>
                      <a:pt x="458" y="526"/>
                    </a:lnTo>
                    <a:lnTo>
                      <a:pt x="441" y="536"/>
                    </a:lnTo>
                    <a:lnTo>
                      <a:pt x="428" y="551"/>
                    </a:lnTo>
                    <a:lnTo>
                      <a:pt x="385" y="558"/>
                    </a:lnTo>
                    <a:lnTo>
                      <a:pt x="395" y="563"/>
                    </a:lnTo>
                    <a:lnTo>
                      <a:pt x="420" y="568"/>
                    </a:lnTo>
                    <a:lnTo>
                      <a:pt x="425" y="580"/>
                    </a:lnTo>
                    <a:lnTo>
                      <a:pt x="411" y="614"/>
                    </a:lnTo>
                    <a:lnTo>
                      <a:pt x="420" y="625"/>
                    </a:lnTo>
                    <a:lnTo>
                      <a:pt x="432" y="620"/>
                    </a:lnTo>
                    <a:lnTo>
                      <a:pt x="441" y="588"/>
                    </a:lnTo>
                    <a:lnTo>
                      <a:pt x="467" y="584"/>
                    </a:lnTo>
                    <a:lnTo>
                      <a:pt x="486" y="560"/>
                    </a:lnTo>
                    <a:lnTo>
                      <a:pt x="501" y="572"/>
                    </a:lnTo>
                    <a:lnTo>
                      <a:pt x="525" y="587"/>
                    </a:lnTo>
                    <a:lnTo>
                      <a:pt x="540" y="611"/>
                    </a:lnTo>
                    <a:lnTo>
                      <a:pt x="566" y="631"/>
                    </a:lnTo>
                    <a:lnTo>
                      <a:pt x="558" y="692"/>
                    </a:lnTo>
                    <a:lnTo>
                      <a:pt x="533" y="694"/>
                    </a:lnTo>
                    <a:lnTo>
                      <a:pt x="519" y="706"/>
                    </a:lnTo>
                    <a:lnTo>
                      <a:pt x="495" y="696"/>
                    </a:lnTo>
                    <a:lnTo>
                      <a:pt x="473" y="704"/>
                    </a:lnTo>
                    <a:lnTo>
                      <a:pt x="449" y="714"/>
                    </a:lnTo>
                    <a:lnTo>
                      <a:pt x="441" y="727"/>
                    </a:lnTo>
                    <a:lnTo>
                      <a:pt x="437" y="776"/>
                    </a:lnTo>
                    <a:lnTo>
                      <a:pt x="463" y="780"/>
                    </a:lnTo>
                    <a:lnTo>
                      <a:pt x="462" y="805"/>
                    </a:lnTo>
                    <a:lnTo>
                      <a:pt x="453" y="818"/>
                    </a:lnTo>
                    <a:lnTo>
                      <a:pt x="423" y="820"/>
                    </a:lnTo>
                    <a:lnTo>
                      <a:pt x="395" y="818"/>
                    </a:lnTo>
                    <a:lnTo>
                      <a:pt x="381" y="832"/>
                    </a:lnTo>
                    <a:lnTo>
                      <a:pt x="360" y="833"/>
                    </a:lnTo>
                    <a:lnTo>
                      <a:pt x="356" y="847"/>
                    </a:lnTo>
                    <a:lnTo>
                      <a:pt x="329" y="848"/>
                    </a:lnTo>
                    <a:lnTo>
                      <a:pt x="323" y="833"/>
                    </a:lnTo>
                    <a:lnTo>
                      <a:pt x="309" y="833"/>
                    </a:lnTo>
                    <a:lnTo>
                      <a:pt x="282" y="838"/>
                    </a:lnTo>
                    <a:lnTo>
                      <a:pt x="287" y="815"/>
                    </a:lnTo>
                    <a:lnTo>
                      <a:pt x="267" y="811"/>
                    </a:lnTo>
                    <a:lnTo>
                      <a:pt x="259" y="788"/>
                    </a:lnTo>
                    <a:lnTo>
                      <a:pt x="215" y="796"/>
                    </a:lnTo>
                    <a:lnTo>
                      <a:pt x="215" y="772"/>
                    </a:lnTo>
                    <a:lnTo>
                      <a:pt x="200" y="764"/>
                    </a:lnTo>
                    <a:lnTo>
                      <a:pt x="209" y="740"/>
                    </a:lnTo>
                    <a:lnTo>
                      <a:pt x="191" y="742"/>
                    </a:lnTo>
                    <a:lnTo>
                      <a:pt x="169" y="712"/>
                    </a:lnTo>
                    <a:lnTo>
                      <a:pt x="150" y="716"/>
                    </a:lnTo>
                    <a:lnTo>
                      <a:pt x="147" y="700"/>
                    </a:lnTo>
                    <a:lnTo>
                      <a:pt x="119" y="696"/>
                    </a:lnTo>
                    <a:lnTo>
                      <a:pt x="113" y="692"/>
                    </a:lnTo>
                    <a:lnTo>
                      <a:pt x="113" y="599"/>
                    </a:lnTo>
                    <a:lnTo>
                      <a:pt x="99" y="589"/>
                    </a:lnTo>
                    <a:lnTo>
                      <a:pt x="101" y="530"/>
                    </a:lnTo>
                    <a:lnTo>
                      <a:pt x="86" y="530"/>
                    </a:lnTo>
                    <a:lnTo>
                      <a:pt x="87" y="505"/>
                    </a:lnTo>
                    <a:lnTo>
                      <a:pt x="72" y="503"/>
                    </a:lnTo>
                    <a:lnTo>
                      <a:pt x="75" y="454"/>
                    </a:lnTo>
                    <a:lnTo>
                      <a:pt x="59" y="449"/>
                    </a:lnTo>
                    <a:lnTo>
                      <a:pt x="60" y="406"/>
                    </a:lnTo>
                    <a:lnTo>
                      <a:pt x="45" y="400"/>
                    </a:lnTo>
                    <a:lnTo>
                      <a:pt x="50" y="376"/>
                    </a:lnTo>
                    <a:lnTo>
                      <a:pt x="32" y="373"/>
                    </a:lnTo>
                    <a:lnTo>
                      <a:pt x="19" y="358"/>
                    </a:lnTo>
                    <a:lnTo>
                      <a:pt x="13" y="334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35" descr="Dotted grid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502275" y="1873250"/>
                <a:ext cx="542925" cy="422275"/>
              </a:xfrm>
              <a:custGeom>
                <a:avLst/>
                <a:gdLst>
                  <a:gd name="T0" fmla="*/ 0 w 409"/>
                  <a:gd name="T1" fmla="*/ 2147483647 h 318"/>
                  <a:gd name="T2" fmla="*/ 2147483647 w 409"/>
                  <a:gd name="T3" fmla="*/ 2147483647 h 318"/>
                  <a:gd name="T4" fmla="*/ 2147483647 w 409"/>
                  <a:gd name="T5" fmla="*/ 2147483647 h 318"/>
                  <a:gd name="T6" fmla="*/ 2147483647 w 409"/>
                  <a:gd name="T7" fmla="*/ 2147483647 h 318"/>
                  <a:gd name="T8" fmla="*/ 2147483647 w 409"/>
                  <a:gd name="T9" fmla="*/ 2147483647 h 318"/>
                  <a:gd name="T10" fmla="*/ 2147483647 w 409"/>
                  <a:gd name="T11" fmla="*/ 2147483647 h 318"/>
                  <a:gd name="T12" fmla="*/ 2147483647 w 409"/>
                  <a:gd name="T13" fmla="*/ 2147483647 h 318"/>
                  <a:gd name="T14" fmla="*/ 2147483647 w 409"/>
                  <a:gd name="T15" fmla="*/ 2147483647 h 318"/>
                  <a:gd name="T16" fmla="*/ 2147483647 w 409"/>
                  <a:gd name="T17" fmla="*/ 2147483647 h 318"/>
                  <a:gd name="T18" fmla="*/ 2147483647 w 409"/>
                  <a:gd name="T19" fmla="*/ 2147483647 h 318"/>
                  <a:gd name="T20" fmla="*/ 2147483647 w 409"/>
                  <a:gd name="T21" fmla="*/ 2147483647 h 318"/>
                  <a:gd name="T22" fmla="*/ 2147483647 w 409"/>
                  <a:gd name="T23" fmla="*/ 2147483647 h 318"/>
                  <a:gd name="T24" fmla="*/ 2147483647 w 409"/>
                  <a:gd name="T25" fmla="*/ 2147483647 h 318"/>
                  <a:gd name="T26" fmla="*/ 2147483647 w 409"/>
                  <a:gd name="T27" fmla="*/ 2147483647 h 318"/>
                  <a:gd name="T28" fmla="*/ 2147483647 w 409"/>
                  <a:gd name="T29" fmla="*/ 2147483647 h 318"/>
                  <a:gd name="T30" fmla="*/ 2147483647 w 409"/>
                  <a:gd name="T31" fmla="*/ 2147483647 h 318"/>
                  <a:gd name="T32" fmla="*/ 2147483647 w 409"/>
                  <a:gd name="T33" fmla="*/ 2147483647 h 318"/>
                  <a:gd name="T34" fmla="*/ 2147483647 w 409"/>
                  <a:gd name="T35" fmla="*/ 2147483647 h 318"/>
                  <a:gd name="T36" fmla="*/ 2147483647 w 409"/>
                  <a:gd name="T37" fmla="*/ 2147483647 h 318"/>
                  <a:gd name="T38" fmla="*/ 2147483647 w 409"/>
                  <a:gd name="T39" fmla="*/ 2147483647 h 318"/>
                  <a:gd name="T40" fmla="*/ 2147483647 w 409"/>
                  <a:gd name="T41" fmla="*/ 2147483647 h 318"/>
                  <a:gd name="T42" fmla="*/ 2147483647 w 409"/>
                  <a:gd name="T43" fmla="*/ 2147483647 h 318"/>
                  <a:gd name="T44" fmla="*/ 2147483647 w 409"/>
                  <a:gd name="T45" fmla="*/ 2147483647 h 318"/>
                  <a:gd name="T46" fmla="*/ 2147483647 w 409"/>
                  <a:gd name="T47" fmla="*/ 2147483647 h 318"/>
                  <a:gd name="T48" fmla="*/ 2147483647 w 409"/>
                  <a:gd name="T49" fmla="*/ 2147483647 h 318"/>
                  <a:gd name="T50" fmla="*/ 2147483647 w 409"/>
                  <a:gd name="T51" fmla="*/ 2147483647 h 318"/>
                  <a:gd name="T52" fmla="*/ 2147483647 w 409"/>
                  <a:gd name="T53" fmla="*/ 2147483647 h 318"/>
                  <a:gd name="T54" fmla="*/ 2147483647 w 409"/>
                  <a:gd name="T55" fmla="*/ 2147483647 h 318"/>
                  <a:gd name="T56" fmla="*/ 2147483647 w 409"/>
                  <a:gd name="T57" fmla="*/ 2147483647 h 318"/>
                  <a:gd name="T58" fmla="*/ 2147483647 w 409"/>
                  <a:gd name="T59" fmla="*/ 2147483647 h 318"/>
                  <a:gd name="T60" fmla="*/ 2147483647 w 409"/>
                  <a:gd name="T61" fmla="*/ 2147483647 h 318"/>
                  <a:gd name="T62" fmla="*/ 2147483647 w 409"/>
                  <a:gd name="T63" fmla="*/ 2147483647 h 318"/>
                  <a:gd name="T64" fmla="*/ 2147483647 w 409"/>
                  <a:gd name="T65" fmla="*/ 2147483647 h 318"/>
                  <a:gd name="T66" fmla="*/ 2147483647 w 409"/>
                  <a:gd name="T67" fmla="*/ 2147483647 h 318"/>
                  <a:gd name="T68" fmla="*/ 2147483647 w 409"/>
                  <a:gd name="T69" fmla="*/ 2147483647 h 318"/>
                  <a:gd name="T70" fmla="*/ 2147483647 w 409"/>
                  <a:gd name="T71" fmla="*/ 2147483647 h 318"/>
                  <a:gd name="T72" fmla="*/ 2147483647 w 409"/>
                  <a:gd name="T73" fmla="*/ 2147483647 h 318"/>
                  <a:gd name="T74" fmla="*/ 2147483647 w 409"/>
                  <a:gd name="T75" fmla="*/ 2147483647 h 318"/>
                  <a:gd name="T76" fmla="*/ 2147483647 w 409"/>
                  <a:gd name="T77" fmla="*/ 0 h 318"/>
                  <a:gd name="T78" fmla="*/ 2147483647 w 409"/>
                  <a:gd name="T79" fmla="*/ 0 h 318"/>
                  <a:gd name="T80" fmla="*/ 2147483647 w 409"/>
                  <a:gd name="T81" fmla="*/ 2147483647 h 318"/>
                  <a:gd name="T82" fmla="*/ 2147483647 w 409"/>
                  <a:gd name="T83" fmla="*/ 2147483647 h 318"/>
                  <a:gd name="T84" fmla="*/ 2147483647 w 409"/>
                  <a:gd name="T85" fmla="*/ 2147483647 h 318"/>
                  <a:gd name="T86" fmla="*/ 2147483647 w 409"/>
                  <a:gd name="T87" fmla="*/ 2147483647 h 318"/>
                  <a:gd name="T88" fmla="*/ 2147483647 w 409"/>
                  <a:gd name="T89" fmla="*/ 2147483647 h 318"/>
                  <a:gd name="T90" fmla="*/ 2147483647 w 409"/>
                  <a:gd name="T91" fmla="*/ 2147483647 h 318"/>
                  <a:gd name="T92" fmla="*/ 2147483647 w 409"/>
                  <a:gd name="T93" fmla="*/ 2147483647 h 318"/>
                  <a:gd name="T94" fmla="*/ 2147483647 w 409"/>
                  <a:gd name="T95" fmla="*/ 2147483647 h 318"/>
                  <a:gd name="T96" fmla="*/ 2147483647 w 409"/>
                  <a:gd name="T97" fmla="*/ 2147483647 h 318"/>
                  <a:gd name="T98" fmla="*/ 2147483647 w 409"/>
                  <a:gd name="T99" fmla="*/ 2147483647 h 318"/>
                  <a:gd name="T100" fmla="*/ 2147483647 w 409"/>
                  <a:gd name="T101" fmla="*/ 2147483647 h 318"/>
                  <a:gd name="T102" fmla="*/ 2147483647 w 409"/>
                  <a:gd name="T103" fmla="*/ 2147483647 h 318"/>
                  <a:gd name="T104" fmla="*/ 2147483647 w 409"/>
                  <a:gd name="T105" fmla="*/ 2147483647 h 318"/>
                  <a:gd name="T106" fmla="*/ 2147483647 w 409"/>
                  <a:gd name="T107" fmla="*/ 2147483647 h 318"/>
                  <a:gd name="T108" fmla="*/ 2147483647 w 409"/>
                  <a:gd name="T109" fmla="*/ 2147483647 h 318"/>
                  <a:gd name="T110" fmla="*/ 2147483647 w 409"/>
                  <a:gd name="T111" fmla="*/ 2147483647 h 318"/>
                  <a:gd name="T112" fmla="*/ 2147483647 w 409"/>
                  <a:gd name="T113" fmla="*/ 2147483647 h 318"/>
                  <a:gd name="T114" fmla="*/ 2147483647 w 409"/>
                  <a:gd name="T115" fmla="*/ 2147483647 h 318"/>
                  <a:gd name="T116" fmla="*/ 2147483647 w 409"/>
                  <a:gd name="T117" fmla="*/ 2147483647 h 318"/>
                  <a:gd name="T118" fmla="*/ 2147483647 w 409"/>
                  <a:gd name="T119" fmla="*/ 2147483647 h 318"/>
                  <a:gd name="T120" fmla="*/ 0 w 409"/>
                  <a:gd name="T121" fmla="*/ 2147483647 h 318"/>
                  <a:gd name="T122" fmla="*/ 0 w 409"/>
                  <a:gd name="T123" fmla="*/ 2147483647 h 3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9"/>
                  <a:gd name="T187" fmla="*/ 0 h 318"/>
                  <a:gd name="T188" fmla="*/ 409 w 409"/>
                  <a:gd name="T189" fmla="*/ 318 h 3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9" h="318">
                    <a:moveTo>
                      <a:pt x="0" y="210"/>
                    </a:moveTo>
                    <a:lnTo>
                      <a:pt x="34" y="212"/>
                    </a:lnTo>
                    <a:lnTo>
                      <a:pt x="48" y="194"/>
                    </a:lnTo>
                    <a:lnTo>
                      <a:pt x="80" y="196"/>
                    </a:lnTo>
                    <a:lnTo>
                      <a:pt x="86" y="208"/>
                    </a:lnTo>
                    <a:lnTo>
                      <a:pt x="96" y="210"/>
                    </a:lnTo>
                    <a:lnTo>
                      <a:pt x="92" y="242"/>
                    </a:lnTo>
                    <a:lnTo>
                      <a:pt x="111" y="262"/>
                    </a:lnTo>
                    <a:lnTo>
                      <a:pt x="124" y="262"/>
                    </a:lnTo>
                    <a:lnTo>
                      <a:pt x="132" y="272"/>
                    </a:lnTo>
                    <a:lnTo>
                      <a:pt x="151" y="271"/>
                    </a:lnTo>
                    <a:lnTo>
                      <a:pt x="196" y="274"/>
                    </a:lnTo>
                    <a:lnTo>
                      <a:pt x="196" y="288"/>
                    </a:lnTo>
                    <a:lnTo>
                      <a:pt x="212" y="286"/>
                    </a:lnTo>
                    <a:lnTo>
                      <a:pt x="214" y="302"/>
                    </a:lnTo>
                    <a:lnTo>
                      <a:pt x="236" y="302"/>
                    </a:lnTo>
                    <a:lnTo>
                      <a:pt x="246" y="318"/>
                    </a:lnTo>
                    <a:lnTo>
                      <a:pt x="269" y="318"/>
                    </a:lnTo>
                    <a:lnTo>
                      <a:pt x="274" y="300"/>
                    </a:lnTo>
                    <a:lnTo>
                      <a:pt x="328" y="300"/>
                    </a:lnTo>
                    <a:lnTo>
                      <a:pt x="334" y="280"/>
                    </a:lnTo>
                    <a:lnTo>
                      <a:pt x="348" y="268"/>
                    </a:lnTo>
                    <a:lnTo>
                      <a:pt x="358" y="258"/>
                    </a:lnTo>
                    <a:lnTo>
                      <a:pt x="376" y="271"/>
                    </a:lnTo>
                    <a:lnTo>
                      <a:pt x="387" y="272"/>
                    </a:lnTo>
                    <a:lnTo>
                      <a:pt x="396" y="252"/>
                    </a:lnTo>
                    <a:lnTo>
                      <a:pt x="408" y="243"/>
                    </a:lnTo>
                    <a:lnTo>
                      <a:pt x="409" y="173"/>
                    </a:lnTo>
                    <a:lnTo>
                      <a:pt x="390" y="160"/>
                    </a:lnTo>
                    <a:lnTo>
                      <a:pt x="385" y="139"/>
                    </a:lnTo>
                    <a:lnTo>
                      <a:pt x="376" y="128"/>
                    </a:lnTo>
                    <a:lnTo>
                      <a:pt x="358" y="106"/>
                    </a:lnTo>
                    <a:lnTo>
                      <a:pt x="330" y="98"/>
                    </a:lnTo>
                    <a:lnTo>
                      <a:pt x="333" y="70"/>
                    </a:lnTo>
                    <a:lnTo>
                      <a:pt x="315" y="61"/>
                    </a:lnTo>
                    <a:lnTo>
                      <a:pt x="306" y="37"/>
                    </a:lnTo>
                    <a:lnTo>
                      <a:pt x="306" y="17"/>
                    </a:lnTo>
                    <a:lnTo>
                      <a:pt x="294" y="4"/>
                    </a:lnTo>
                    <a:lnTo>
                      <a:pt x="272" y="0"/>
                    </a:lnTo>
                    <a:lnTo>
                      <a:pt x="254" y="0"/>
                    </a:lnTo>
                    <a:lnTo>
                      <a:pt x="250" y="14"/>
                    </a:lnTo>
                    <a:lnTo>
                      <a:pt x="228" y="12"/>
                    </a:lnTo>
                    <a:lnTo>
                      <a:pt x="224" y="24"/>
                    </a:lnTo>
                    <a:lnTo>
                      <a:pt x="202" y="30"/>
                    </a:lnTo>
                    <a:lnTo>
                      <a:pt x="194" y="42"/>
                    </a:lnTo>
                    <a:lnTo>
                      <a:pt x="182" y="46"/>
                    </a:lnTo>
                    <a:lnTo>
                      <a:pt x="174" y="61"/>
                    </a:lnTo>
                    <a:lnTo>
                      <a:pt x="161" y="64"/>
                    </a:lnTo>
                    <a:lnTo>
                      <a:pt x="160" y="106"/>
                    </a:lnTo>
                    <a:lnTo>
                      <a:pt x="116" y="102"/>
                    </a:lnTo>
                    <a:lnTo>
                      <a:pt x="98" y="106"/>
                    </a:lnTo>
                    <a:lnTo>
                      <a:pt x="80" y="126"/>
                    </a:lnTo>
                    <a:lnTo>
                      <a:pt x="84" y="144"/>
                    </a:lnTo>
                    <a:lnTo>
                      <a:pt x="110" y="148"/>
                    </a:lnTo>
                    <a:lnTo>
                      <a:pt x="124" y="146"/>
                    </a:lnTo>
                    <a:lnTo>
                      <a:pt x="110" y="164"/>
                    </a:lnTo>
                    <a:lnTo>
                      <a:pt x="70" y="170"/>
                    </a:lnTo>
                    <a:lnTo>
                      <a:pt x="50" y="156"/>
                    </a:lnTo>
                    <a:lnTo>
                      <a:pt x="18" y="154"/>
                    </a:lnTo>
                    <a:lnTo>
                      <a:pt x="14" y="168"/>
                    </a:lnTo>
                    <a:lnTo>
                      <a:pt x="0" y="172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36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884863" y="1706563"/>
                <a:ext cx="441325" cy="504825"/>
              </a:xfrm>
              <a:custGeom>
                <a:avLst/>
                <a:gdLst>
                  <a:gd name="T0" fmla="*/ 0 w 332"/>
                  <a:gd name="T1" fmla="*/ 2147483647 h 379"/>
                  <a:gd name="T2" fmla="*/ 2147483647 w 332"/>
                  <a:gd name="T3" fmla="*/ 2147483647 h 379"/>
                  <a:gd name="T4" fmla="*/ 2147483647 w 332"/>
                  <a:gd name="T5" fmla="*/ 2147483647 h 379"/>
                  <a:gd name="T6" fmla="*/ 2147483647 w 332"/>
                  <a:gd name="T7" fmla="*/ 2147483647 h 379"/>
                  <a:gd name="T8" fmla="*/ 2147483647 w 332"/>
                  <a:gd name="T9" fmla="*/ 2147483647 h 379"/>
                  <a:gd name="T10" fmla="*/ 2147483647 w 332"/>
                  <a:gd name="T11" fmla="*/ 2147483647 h 379"/>
                  <a:gd name="T12" fmla="*/ 2147483647 w 332"/>
                  <a:gd name="T13" fmla="*/ 2147483647 h 379"/>
                  <a:gd name="T14" fmla="*/ 2147483647 w 332"/>
                  <a:gd name="T15" fmla="*/ 0 h 379"/>
                  <a:gd name="T16" fmla="*/ 2147483647 w 332"/>
                  <a:gd name="T17" fmla="*/ 2147483647 h 379"/>
                  <a:gd name="T18" fmla="*/ 2147483647 w 332"/>
                  <a:gd name="T19" fmla="*/ 2147483647 h 379"/>
                  <a:gd name="T20" fmla="*/ 2147483647 w 332"/>
                  <a:gd name="T21" fmla="*/ 2147483647 h 379"/>
                  <a:gd name="T22" fmla="*/ 2147483647 w 332"/>
                  <a:gd name="T23" fmla="*/ 2147483647 h 379"/>
                  <a:gd name="T24" fmla="*/ 2147483647 w 332"/>
                  <a:gd name="T25" fmla="*/ 2147483647 h 379"/>
                  <a:gd name="T26" fmla="*/ 2147483647 w 332"/>
                  <a:gd name="T27" fmla="*/ 2147483647 h 379"/>
                  <a:gd name="T28" fmla="*/ 2147483647 w 332"/>
                  <a:gd name="T29" fmla="*/ 2147483647 h 379"/>
                  <a:gd name="T30" fmla="*/ 2147483647 w 332"/>
                  <a:gd name="T31" fmla="*/ 2147483647 h 379"/>
                  <a:gd name="T32" fmla="*/ 2147483647 w 332"/>
                  <a:gd name="T33" fmla="*/ 2147483647 h 379"/>
                  <a:gd name="T34" fmla="*/ 2147483647 w 332"/>
                  <a:gd name="T35" fmla="*/ 2147483647 h 379"/>
                  <a:gd name="T36" fmla="*/ 2147483647 w 332"/>
                  <a:gd name="T37" fmla="*/ 2147483647 h 379"/>
                  <a:gd name="T38" fmla="*/ 2147483647 w 332"/>
                  <a:gd name="T39" fmla="*/ 2147483647 h 379"/>
                  <a:gd name="T40" fmla="*/ 2147483647 w 332"/>
                  <a:gd name="T41" fmla="*/ 2147483647 h 379"/>
                  <a:gd name="T42" fmla="*/ 2147483647 w 332"/>
                  <a:gd name="T43" fmla="*/ 2147483647 h 379"/>
                  <a:gd name="T44" fmla="*/ 2147483647 w 332"/>
                  <a:gd name="T45" fmla="*/ 2147483647 h 379"/>
                  <a:gd name="T46" fmla="*/ 2147483647 w 332"/>
                  <a:gd name="T47" fmla="*/ 2147483647 h 379"/>
                  <a:gd name="T48" fmla="*/ 2147483647 w 332"/>
                  <a:gd name="T49" fmla="*/ 2147483647 h 379"/>
                  <a:gd name="T50" fmla="*/ 2147483647 w 332"/>
                  <a:gd name="T51" fmla="*/ 2147483647 h 379"/>
                  <a:gd name="T52" fmla="*/ 2147483647 w 332"/>
                  <a:gd name="T53" fmla="*/ 2147483647 h 379"/>
                  <a:gd name="T54" fmla="*/ 2147483647 w 332"/>
                  <a:gd name="T55" fmla="*/ 2147483647 h 379"/>
                  <a:gd name="T56" fmla="*/ 2147483647 w 332"/>
                  <a:gd name="T57" fmla="*/ 2147483647 h 379"/>
                  <a:gd name="T58" fmla="*/ 2147483647 w 332"/>
                  <a:gd name="T59" fmla="*/ 2147483647 h 379"/>
                  <a:gd name="T60" fmla="*/ 2147483647 w 332"/>
                  <a:gd name="T61" fmla="*/ 2147483647 h 379"/>
                  <a:gd name="T62" fmla="*/ 2147483647 w 332"/>
                  <a:gd name="T63" fmla="*/ 2147483647 h 379"/>
                  <a:gd name="T64" fmla="*/ 2147483647 w 332"/>
                  <a:gd name="T65" fmla="*/ 2147483647 h 379"/>
                  <a:gd name="T66" fmla="*/ 2147483647 w 332"/>
                  <a:gd name="T67" fmla="*/ 2147483647 h 379"/>
                  <a:gd name="T68" fmla="*/ 2147483647 w 332"/>
                  <a:gd name="T69" fmla="*/ 2147483647 h 379"/>
                  <a:gd name="T70" fmla="*/ 2147483647 w 332"/>
                  <a:gd name="T71" fmla="*/ 2147483647 h 379"/>
                  <a:gd name="T72" fmla="*/ 2147483647 w 332"/>
                  <a:gd name="T73" fmla="*/ 2147483647 h 379"/>
                  <a:gd name="T74" fmla="*/ 2147483647 w 332"/>
                  <a:gd name="T75" fmla="*/ 2147483647 h 379"/>
                  <a:gd name="T76" fmla="*/ 2147483647 w 332"/>
                  <a:gd name="T77" fmla="*/ 2147483647 h 379"/>
                  <a:gd name="T78" fmla="*/ 2147483647 w 332"/>
                  <a:gd name="T79" fmla="*/ 2147483647 h 379"/>
                  <a:gd name="T80" fmla="*/ 2147483647 w 332"/>
                  <a:gd name="T81" fmla="*/ 2147483647 h 379"/>
                  <a:gd name="T82" fmla="*/ 2147483647 w 332"/>
                  <a:gd name="T83" fmla="*/ 2147483647 h 379"/>
                  <a:gd name="T84" fmla="*/ 2147483647 w 332"/>
                  <a:gd name="T85" fmla="*/ 2147483647 h 379"/>
                  <a:gd name="T86" fmla="*/ 2147483647 w 332"/>
                  <a:gd name="T87" fmla="*/ 2147483647 h 379"/>
                  <a:gd name="T88" fmla="*/ 2147483647 w 332"/>
                  <a:gd name="T89" fmla="*/ 2147483647 h 379"/>
                  <a:gd name="T90" fmla="*/ 2147483647 w 332"/>
                  <a:gd name="T91" fmla="*/ 2147483647 h 379"/>
                  <a:gd name="T92" fmla="*/ 2147483647 w 332"/>
                  <a:gd name="T93" fmla="*/ 2147483647 h 379"/>
                  <a:gd name="T94" fmla="*/ 2147483647 w 332"/>
                  <a:gd name="T95" fmla="*/ 2147483647 h 379"/>
                  <a:gd name="T96" fmla="*/ 2147483647 w 332"/>
                  <a:gd name="T97" fmla="*/ 2147483647 h 379"/>
                  <a:gd name="T98" fmla="*/ 0 w 332"/>
                  <a:gd name="T99" fmla="*/ 2147483647 h 3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2"/>
                  <a:gd name="T151" fmla="*/ 0 h 379"/>
                  <a:gd name="T152" fmla="*/ 332 w 332"/>
                  <a:gd name="T153" fmla="*/ 379 h 3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2" h="379">
                    <a:moveTo>
                      <a:pt x="0" y="121"/>
                    </a:moveTo>
                    <a:lnTo>
                      <a:pt x="15" y="109"/>
                    </a:lnTo>
                    <a:lnTo>
                      <a:pt x="28" y="93"/>
                    </a:lnTo>
                    <a:lnTo>
                      <a:pt x="28" y="37"/>
                    </a:lnTo>
                    <a:lnTo>
                      <a:pt x="69" y="36"/>
                    </a:lnTo>
                    <a:lnTo>
                      <a:pt x="87" y="25"/>
                    </a:lnTo>
                    <a:lnTo>
                      <a:pt x="96" y="7"/>
                    </a:lnTo>
                    <a:lnTo>
                      <a:pt x="106" y="0"/>
                    </a:lnTo>
                    <a:lnTo>
                      <a:pt x="121" y="18"/>
                    </a:lnTo>
                    <a:lnTo>
                      <a:pt x="147" y="15"/>
                    </a:lnTo>
                    <a:lnTo>
                      <a:pt x="148" y="51"/>
                    </a:lnTo>
                    <a:lnTo>
                      <a:pt x="170" y="45"/>
                    </a:lnTo>
                    <a:lnTo>
                      <a:pt x="174" y="63"/>
                    </a:lnTo>
                    <a:lnTo>
                      <a:pt x="213" y="61"/>
                    </a:lnTo>
                    <a:lnTo>
                      <a:pt x="228" y="49"/>
                    </a:lnTo>
                    <a:lnTo>
                      <a:pt x="243" y="64"/>
                    </a:lnTo>
                    <a:lnTo>
                      <a:pt x="247" y="78"/>
                    </a:lnTo>
                    <a:lnTo>
                      <a:pt x="256" y="85"/>
                    </a:lnTo>
                    <a:lnTo>
                      <a:pt x="276" y="85"/>
                    </a:lnTo>
                    <a:lnTo>
                      <a:pt x="280" y="111"/>
                    </a:lnTo>
                    <a:lnTo>
                      <a:pt x="292" y="115"/>
                    </a:lnTo>
                    <a:lnTo>
                      <a:pt x="296" y="149"/>
                    </a:lnTo>
                    <a:lnTo>
                      <a:pt x="316" y="149"/>
                    </a:lnTo>
                    <a:lnTo>
                      <a:pt x="320" y="173"/>
                    </a:lnTo>
                    <a:lnTo>
                      <a:pt x="332" y="187"/>
                    </a:lnTo>
                    <a:lnTo>
                      <a:pt x="332" y="251"/>
                    </a:lnTo>
                    <a:lnTo>
                      <a:pt x="330" y="269"/>
                    </a:lnTo>
                    <a:lnTo>
                      <a:pt x="298" y="269"/>
                    </a:lnTo>
                    <a:lnTo>
                      <a:pt x="290" y="253"/>
                    </a:lnTo>
                    <a:lnTo>
                      <a:pt x="256" y="253"/>
                    </a:lnTo>
                    <a:lnTo>
                      <a:pt x="234" y="279"/>
                    </a:lnTo>
                    <a:lnTo>
                      <a:pt x="214" y="297"/>
                    </a:lnTo>
                    <a:lnTo>
                      <a:pt x="210" y="357"/>
                    </a:lnTo>
                    <a:lnTo>
                      <a:pt x="192" y="379"/>
                    </a:lnTo>
                    <a:lnTo>
                      <a:pt x="189" y="345"/>
                    </a:lnTo>
                    <a:lnTo>
                      <a:pt x="162" y="342"/>
                    </a:lnTo>
                    <a:lnTo>
                      <a:pt x="145" y="330"/>
                    </a:lnTo>
                    <a:lnTo>
                      <a:pt x="130" y="313"/>
                    </a:lnTo>
                    <a:lnTo>
                      <a:pt x="116" y="293"/>
                    </a:lnTo>
                    <a:lnTo>
                      <a:pt x="100" y="281"/>
                    </a:lnTo>
                    <a:lnTo>
                      <a:pt x="99" y="265"/>
                    </a:lnTo>
                    <a:lnTo>
                      <a:pt x="88" y="255"/>
                    </a:lnTo>
                    <a:lnTo>
                      <a:pt x="68" y="229"/>
                    </a:lnTo>
                    <a:lnTo>
                      <a:pt x="40" y="223"/>
                    </a:lnTo>
                    <a:lnTo>
                      <a:pt x="44" y="193"/>
                    </a:lnTo>
                    <a:lnTo>
                      <a:pt x="28" y="187"/>
                    </a:lnTo>
                    <a:lnTo>
                      <a:pt x="19" y="166"/>
                    </a:lnTo>
                    <a:lnTo>
                      <a:pt x="18" y="148"/>
                    </a:lnTo>
                    <a:lnTo>
                      <a:pt x="16" y="13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37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418513" y="2763838"/>
                <a:ext cx="230187" cy="242887"/>
              </a:xfrm>
              <a:custGeom>
                <a:avLst/>
                <a:gdLst>
                  <a:gd name="T0" fmla="*/ 2147483647 w 173"/>
                  <a:gd name="T1" fmla="*/ 2147483647 h 183"/>
                  <a:gd name="T2" fmla="*/ 0 w 173"/>
                  <a:gd name="T3" fmla="*/ 2147483647 h 183"/>
                  <a:gd name="T4" fmla="*/ 2147483647 w 173"/>
                  <a:gd name="T5" fmla="*/ 2147483647 h 183"/>
                  <a:gd name="T6" fmla="*/ 2147483647 w 173"/>
                  <a:gd name="T7" fmla="*/ 2147483647 h 183"/>
                  <a:gd name="T8" fmla="*/ 2147483647 w 173"/>
                  <a:gd name="T9" fmla="*/ 2147483647 h 183"/>
                  <a:gd name="T10" fmla="*/ 2147483647 w 173"/>
                  <a:gd name="T11" fmla="*/ 2147483647 h 183"/>
                  <a:gd name="T12" fmla="*/ 2147483647 w 173"/>
                  <a:gd name="T13" fmla="*/ 2147483647 h 183"/>
                  <a:gd name="T14" fmla="*/ 2147483647 w 173"/>
                  <a:gd name="T15" fmla="*/ 2147483647 h 183"/>
                  <a:gd name="T16" fmla="*/ 2147483647 w 173"/>
                  <a:gd name="T17" fmla="*/ 2147483647 h 183"/>
                  <a:gd name="T18" fmla="*/ 2147483647 w 173"/>
                  <a:gd name="T19" fmla="*/ 2147483647 h 183"/>
                  <a:gd name="T20" fmla="*/ 2147483647 w 173"/>
                  <a:gd name="T21" fmla="*/ 2147483647 h 183"/>
                  <a:gd name="T22" fmla="*/ 2147483647 w 173"/>
                  <a:gd name="T23" fmla="*/ 0 h 183"/>
                  <a:gd name="T24" fmla="*/ 2147483647 w 173"/>
                  <a:gd name="T25" fmla="*/ 2147483647 h 183"/>
                  <a:gd name="T26" fmla="*/ 2147483647 w 173"/>
                  <a:gd name="T27" fmla="*/ 2147483647 h 183"/>
                  <a:gd name="T28" fmla="*/ 2147483647 w 173"/>
                  <a:gd name="T29" fmla="*/ 2147483647 h 183"/>
                  <a:gd name="T30" fmla="*/ 2147483647 w 173"/>
                  <a:gd name="T31" fmla="*/ 2147483647 h 183"/>
                  <a:gd name="T32" fmla="*/ 2147483647 w 173"/>
                  <a:gd name="T33" fmla="*/ 2147483647 h 183"/>
                  <a:gd name="T34" fmla="*/ 2147483647 w 173"/>
                  <a:gd name="T35" fmla="*/ 2147483647 h 183"/>
                  <a:gd name="T36" fmla="*/ 2147483647 w 173"/>
                  <a:gd name="T37" fmla="*/ 2147483647 h 183"/>
                  <a:gd name="T38" fmla="*/ 2147483647 w 173"/>
                  <a:gd name="T39" fmla="*/ 2147483647 h 183"/>
                  <a:gd name="T40" fmla="*/ 2147483647 w 173"/>
                  <a:gd name="T41" fmla="*/ 2147483647 h 183"/>
                  <a:gd name="T42" fmla="*/ 2147483647 w 173"/>
                  <a:gd name="T43" fmla="*/ 2147483647 h 183"/>
                  <a:gd name="T44" fmla="*/ 2147483647 w 173"/>
                  <a:gd name="T45" fmla="*/ 2147483647 h 183"/>
                  <a:gd name="T46" fmla="*/ 2147483647 w 173"/>
                  <a:gd name="T47" fmla="*/ 2147483647 h 183"/>
                  <a:gd name="T48" fmla="*/ 2147483647 w 173"/>
                  <a:gd name="T49" fmla="*/ 2147483647 h 183"/>
                  <a:gd name="T50" fmla="*/ 2147483647 w 173"/>
                  <a:gd name="T51" fmla="*/ 2147483647 h 183"/>
                  <a:gd name="T52" fmla="*/ 2147483647 w 173"/>
                  <a:gd name="T53" fmla="*/ 2147483647 h 183"/>
                  <a:gd name="T54" fmla="*/ 2147483647 w 173"/>
                  <a:gd name="T55" fmla="*/ 2147483647 h 183"/>
                  <a:gd name="T56" fmla="*/ 2147483647 w 173"/>
                  <a:gd name="T57" fmla="*/ 2147483647 h 183"/>
                  <a:gd name="T58" fmla="*/ 2147483647 w 173"/>
                  <a:gd name="T59" fmla="*/ 2147483647 h 183"/>
                  <a:gd name="T60" fmla="*/ 2147483647 w 173"/>
                  <a:gd name="T61" fmla="*/ 2147483647 h 183"/>
                  <a:gd name="T62" fmla="*/ 2147483647 w 173"/>
                  <a:gd name="T63" fmla="*/ 2147483647 h 183"/>
                  <a:gd name="T64" fmla="*/ 2147483647 w 173"/>
                  <a:gd name="T65" fmla="*/ 2147483647 h 183"/>
                  <a:gd name="T66" fmla="*/ 2147483647 w 173"/>
                  <a:gd name="T67" fmla="*/ 2147483647 h 183"/>
                  <a:gd name="T68" fmla="*/ 2147483647 w 173"/>
                  <a:gd name="T69" fmla="*/ 2147483647 h 1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3"/>
                  <a:gd name="T106" fmla="*/ 0 h 183"/>
                  <a:gd name="T107" fmla="*/ 173 w 173"/>
                  <a:gd name="T108" fmla="*/ 183 h 1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3" h="183">
                    <a:moveTo>
                      <a:pt x="1" y="183"/>
                    </a:moveTo>
                    <a:lnTo>
                      <a:pt x="0" y="128"/>
                    </a:lnTo>
                    <a:lnTo>
                      <a:pt x="20" y="130"/>
                    </a:lnTo>
                    <a:lnTo>
                      <a:pt x="33" y="128"/>
                    </a:lnTo>
                    <a:lnTo>
                      <a:pt x="43" y="114"/>
                    </a:lnTo>
                    <a:lnTo>
                      <a:pt x="45" y="100"/>
                    </a:lnTo>
                    <a:lnTo>
                      <a:pt x="62" y="91"/>
                    </a:lnTo>
                    <a:lnTo>
                      <a:pt x="59" y="62"/>
                    </a:lnTo>
                    <a:lnTo>
                      <a:pt x="81" y="37"/>
                    </a:lnTo>
                    <a:lnTo>
                      <a:pt x="105" y="18"/>
                    </a:lnTo>
                    <a:lnTo>
                      <a:pt x="114" y="8"/>
                    </a:lnTo>
                    <a:lnTo>
                      <a:pt x="129" y="0"/>
                    </a:lnTo>
                    <a:lnTo>
                      <a:pt x="147" y="12"/>
                    </a:lnTo>
                    <a:lnTo>
                      <a:pt x="151" y="28"/>
                    </a:lnTo>
                    <a:lnTo>
                      <a:pt x="163" y="26"/>
                    </a:lnTo>
                    <a:lnTo>
                      <a:pt x="163" y="58"/>
                    </a:lnTo>
                    <a:lnTo>
                      <a:pt x="173" y="64"/>
                    </a:lnTo>
                    <a:lnTo>
                      <a:pt x="173" y="94"/>
                    </a:lnTo>
                    <a:lnTo>
                      <a:pt x="159" y="108"/>
                    </a:lnTo>
                    <a:lnTo>
                      <a:pt x="159" y="126"/>
                    </a:lnTo>
                    <a:lnTo>
                      <a:pt x="155" y="138"/>
                    </a:lnTo>
                    <a:lnTo>
                      <a:pt x="145" y="110"/>
                    </a:lnTo>
                    <a:lnTo>
                      <a:pt x="129" y="102"/>
                    </a:lnTo>
                    <a:lnTo>
                      <a:pt x="115" y="102"/>
                    </a:lnTo>
                    <a:lnTo>
                      <a:pt x="107" y="86"/>
                    </a:lnTo>
                    <a:lnTo>
                      <a:pt x="107" y="126"/>
                    </a:lnTo>
                    <a:lnTo>
                      <a:pt x="114" y="142"/>
                    </a:lnTo>
                    <a:lnTo>
                      <a:pt x="117" y="156"/>
                    </a:lnTo>
                    <a:lnTo>
                      <a:pt x="99" y="152"/>
                    </a:lnTo>
                    <a:lnTo>
                      <a:pt x="81" y="152"/>
                    </a:lnTo>
                    <a:lnTo>
                      <a:pt x="75" y="140"/>
                    </a:lnTo>
                    <a:lnTo>
                      <a:pt x="55" y="138"/>
                    </a:lnTo>
                    <a:lnTo>
                      <a:pt x="45" y="158"/>
                    </a:lnTo>
                    <a:lnTo>
                      <a:pt x="18" y="169"/>
                    </a:lnTo>
                    <a:lnTo>
                      <a:pt x="1" y="183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38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108950" y="3168650"/>
                <a:ext cx="193675" cy="236538"/>
              </a:xfrm>
              <a:custGeom>
                <a:avLst/>
                <a:gdLst>
                  <a:gd name="T0" fmla="*/ 2147483647 w 146"/>
                  <a:gd name="T1" fmla="*/ 2147483647 h 178"/>
                  <a:gd name="T2" fmla="*/ 2147483647 w 146"/>
                  <a:gd name="T3" fmla="*/ 2147483647 h 178"/>
                  <a:gd name="T4" fmla="*/ 2147483647 w 146"/>
                  <a:gd name="T5" fmla="*/ 2147483647 h 178"/>
                  <a:gd name="T6" fmla="*/ 2147483647 w 146"/>
                  <a:gd name="T7" fmla="*/ 2147483647 h 178"/>
                  <a:gd name="T8" fmla="*/ 2147483647 w 146"/>
                  <a:gd name="T9" fmla="*/ 2147483647 h 178"/>
                  <a:gd name="T10" fmla="*/ 2147483647 w 146"/>
                  <a:gd name="T11" fmla="*/ 2147483647 h 178"/>
                  <a:gd name="T12" fmla="*/ 2147483647 w 146"/>
                  <a:gd name="T13" fmla="*/ 2147483647 h 178"/>
                  <a:gd name="T14" fmla="*/ 0 w 146"/>
                  <a:gd name="T15" fmla="*/ 2147483647 h 178"/>
                  <a:gd name="T16" fmla="*/ 0 w 146"/>
                  <a:gd name="T17" fmla="*/ 2147483647 h 178"/>
                  <a:gd name="T18" fmla="*/ 2147483647 w 146"/>
                  <a:gd name="T19" fmla="*/ 2147483647 h 178"/>
                  <a:gd name="T20" fmla="*/ 2147483647 w 146"/>
                  <a:gd name="T21" fmla="*/ 2147483647 h 178"/>
                  <a:gd name="T22" fmla="*/ 2147483647 w 146"/>
                  <a:gd name="T23" fmla="*/ 2147483647 h 178"/>
                  <a:gd name="T24" fmla="*/ 2147483647 w 146"/>
                  <a:gd name="T25" fmla="*/ 2147483647 h 178"/>
                  <a:gd name="T26" fmla="*/ 2147483647 w 146"/>
                  <a:gd name="T27" fmla="*/ 2147483647 h 178"/>
                  <a:gd name="T28" fmla="*/ 2147483647 w 146"/>
                  <a:gd name="T29" fmla="*/ 0 h 178"/>
                  <a:gd name="T30" fmla="*/ 2147483647 w 146"/>
                  <a:gd name="T31" fmla="*/ 2147483647 h 178"/>
                  <a:gd name="T32" fmla="*/ 2147483647 w 146"/>
                  <a:gd name="T33" fmla="*/ 2147483647 h 178"/>
                  <a:gd name="T34" fmla="*/ 2147483647 w 146"/>
                  <a:gd name="T35" fmla="*/ 2147483647 h 178"/>
                  <a:gd name="T36" fmla="*/ 2147483647 w 146"/>
                  <a:gd name="T37" fmla="*/ 2147483647 h 178"/>
                  <a:gd name="T38" fmla="*/ 2147483647 w 146"/>
                  <a:gd name="T39" fmla="*/ 2147483647 h 178"/>
                  <a:gd name="T40" fmla="*/ 2147483647 w 146"/>
                  <a:gd name="T41" fmla="*/ 2147483647 h 178"/>
                  <a:gd name="T42" fmla="*/ 2147483647 w 146"/>
                  <a:gd name="T43" fmla="*/ 2147483647 h 178"/>
                  <a:gd name="T44" fmla="*/ 2147483647 w 146"/>
                  <a:gd name="T45" fmla="*/ 2147483647 h 1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6"/>
                  <a:gd name="T70" fmla="*/ 0 h 178"/>
                  <a:gd name="T71" fmla="*/ 146 w 146"/>
                  <a:gd name="T72" fmla="*/ 178 h 1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6" h="178">
                    <a:moveTo>
                      <a:pt x="74" y="178"/>
                    </a:moveTo>
                    <a:lnTo>
                      <a:pt x="52" y="176"/>
                    </a:lnTo>
                    <a:lnTo>
                      <a:pt x="54" y="154"/>
                    </a:lnTo>
                    <a:lnTo>
                      <a:pt x="36" y="152"/>
                    </a:lnTo>
                    <a:lnTo>
                      <a:pt x="26" y="140"/>
                    </a:lnTo>
                    <a:lnTo>
                      <a:pt x="12" y="140"/>
                    </a:lnTo>
                    <a:lnTo>
                      <a:pt x="12" y="108"/>
                    </a:lnTo>
                    <a:lnTo>
                      <a:pt x="0" y="90"/>
                    </a:lnTo>
                    <a:lnTo>
                      <a:pt x="0" y="64"/>
                    </a:lnTo>
                    <a:lnTo>
                      <a:pt x="24" y="40"/>
                    </a:lnTo>
                    <a:lnTo>
                      <a:pt x="38" y="32"/>
                    </a:lnTo>
                    <a:lnTo>
                      <a:pt x="50" y="32"/>
                    </a:lnTo>
                    <a:lnTo>
                      <a:pt x="56" y="20"/>
                    </a:lnTo>
                    <a:lnTo>
                      <a:pt x="114" y="20"/>
                    </a:lnTo>
                    <a:lnTo>
                      <a:pt x="136" y="0"/>
                    </a:lnTo>
                    <a:lnTo>
                      <a:pt x="146" y="18"/>
                    </a:lnTo>
                    <a:lnTo>
                      <a:pt x="140" y="38"/>
                    </a:lnTo>
                    <a:lnTo>
                      <a:pt x="133" y="50"/>
                    </a:lnTo>
                    <a:lnTo>
                      <a:pt x="128" y="74"/>
                    </a:lnTo>
                    <a:lnTo>
                      <a:pt x="90" y="100"/>
                    </a:lnTo>
                    <a:lnTo>
                      <a:pt x="90" y="150"/>
                    </a:lnTo>
                    <a:lnTo>
                      <a:pt x="76" y="158"/>
                    </a:lnTo>
                    <a:lnTo>
                      <a:pt x="74" y="178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39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931025" y="2684463"/>
                <a:ext cx="746125" cy="604837"/>
              </a:xfrm>
              <a:custGeom>
                <a:avLst/>
                <a:gdLst>
                  <a:gd name="T0" fmla="*/ 2147483647 w 560"/>
                  <a:gd name="T1" fmla="*/ 2147483647 h 456"/>
                  <a:gd name="T2" fmla="*/ 2147483647 w 560"/>
                  <a:gd name="T3" fmla="*/ 2147483647 h 456"/>
                  <a:gd name="T4" fmla="*/ 2147483647 w 560"/>
                  <a:gd name="T5" fmla="*/ 2147483647 h 456"/>
                  <a:gd name="T6" fmla="*/ 2147483647 w 560"/>
                  <a:gd name="T7" fmla="*/ 2147483647 h 456"/>
                  <a:gd name="T8" fmla="*/ 2147483647 w 560"/>
                  <a:gd name="T9" fmla="*/ 2147483647 h 456"/>
                  <a:gd name="T10" fmla="*/ 2147483647 w 560"/>
                  <a:gd name="T11" fmla="*/ 0 h 456"/>
                  <a:gd name="T12" fmla="*/ 2147483647 w 560"/>
                  <a:gd name="T13" fmla="*/ 2147483647 h 456"/>
                  <a:gd name="T14" fmla="*/ 2147483647 w 560"/>
                  <a:gd name="T15" fmla="*/ 2147483647 h 456"/>
                  <a:gd name="T16" fmla="*/ 2147483647 w 560"/>
                  <a:gd name="T17" fmla="*/ 2147483647 h 456"/>
                  <a:gd name="T18" fmla="*/ 2147483647 w 560"/>
                  <a:gd name="T19" fmla="*/ 2147483647 h 456"/>
                  <a:gd name="T20" fmla="*/ 2147483647 w 560"/>
                  <a:gd name="T21" fmla="*/ 2147483647 h 456"/>
                  <a:gd name="T22" fmla="*/ 2147483647 w 560"/>
                  <a:gd name="T23" fmla="*/ 2147483647 h 456"/>
                  <a:gd name="T24" fmla="*/ 2147483647 w 560"/>
                  <a:gd name="T25" fmla="*/ 2147483647 h 456"/>
                  <a:gd name="T26" fmla="*/ 2147483647 w 560"/>
                  <a:gd name="T27" fmla="*/ 2147483647 h 456"/>
                  <a:gd name="T28" fmla="*/ 2147483647 w 560"/>
                  <a:gd name="T29" fmla="*/ 2147483647 h 456"/>
                  <a:gd name="T30" fmla="*/ 2147483647 w 560"/>
                  <a:gd name="T31" fmla="*/ 2147483647 h 456"/>
                  <a:gd name="T32" fmla="*/ 2147483647 w 560"/>
                  <a:gd name="T33" fmla="*/ 2147483647 h 456"/>
                  <a:gd name="T34" fmla="*/ 2147483647 w 560"/>
                  <a:gd name="T35" fmla="*/ 2147483647 h 456"/>
                  <a:gd name="T36" fmla="*/ 2147483647 w 560"/>
                  <a:gd name="T37" fmla="*/ 2147483647 h 456"/>
                  <a:gd name="T38" fmla="*/ 2147483647 w 560"/>
                  <a:gd name="T39" fmla="*/ 2147483647 h 456"/>
                  <a:gd name="T40" fmla="*/ 2147483647 w 560"/>
                  <a:gd name="T41" fmla="*/ 2147483647 h 456"/>
                  <a:gd name="T42" fmla="*/ 2147483647 w 560"/>
                  <a:gd name="T43" fmla="*/ 2147483647 h 456"/>
                  <a:gd name="T44" fmla="*/ 2147483647 w 560"/>
                  <a:gd name="T45" fmla="*/ 2147483647 h 456"/>
                  <a:gd name="T46" fmla="*/ 2147483647 w 560"/>
                  <a:gd name="T47" fmla="*/ 2147483647 h 456"/>
                  <a:gd name="T48" fmla="*/ 2147483647 w 560"/>
                  <a:gd name="T49" fmla="*/ 2147483647 h 456"/>
                  <a:gd name="T50" fmla="*/ 2147483647 w 560"/>
                  <a:gd name="T51" fmla="*/ 2147483647 h 456"/>
                  <a:gd name="T52" fmla="*/ 2147483647 w 560"/>
                  <a:gd name="T53" fmla="*/ 2147483647 h 456"/>
                  <a:gd name="T54" fmla="*/ 2147483647 w 560"/>
                  <a:gd name="T55" fmla="*/ 2147483647 h 456"/>
                  <a:gd name="T56" fmla="*/ 2147483647 w 560"/>
                  <a:gd name="T57" fmla="*/ 2147483647 h 456"/>
                  <a:gd name="T58" fmla="*/ 2147483647 w 560"/>
                  <a:gd name="T59" fmla="*/ 2147483647 h 456"/>
                  <a:gd name="T60" fmla="*/ 2147483647 w 560"/>
                  <a:gd name="T61" fmla="*/ 2147483647 h 456"/>
                  <a:gd name="T62" fmla="*/ 2147483647 w 560"/>
                  <a:gd name="T63" fmla="*/ 2147483647 h 456"/>
                  <a:gd name="T64" fmla="*/ 2147483647 w 560"/>
                  <a:gd name="T65" fmla="*/ 2147483647 h 456"/>
                  <a:gd name="T66" fmla="*/ 2147483647 w 560"/>
                  <a:gd name="T67" fmla="*/ 2147483647 h 456"/>
                  <a:gd name="T68" fmla="*/ 2147483647 w 560"/>
                  <a:gd name="T69" fmla="*/ 2147483647 h 456"/>
                  <a:gd name="T70" fmla="*/ 2147483647 w 560"/>
                  <a:gd name="T71" fmla="*/ 2147483647 h 456"/>
                  <a:gd name="T72" fmla="*/ 2147483647 w 560"/>
                  <a:gd name="T73" fmla="*/ 2147483647 h 456"/>
                  <a:gd name="T74" fmla="*/ 2147483647 w 560"/>
                  <a:gd name="T75" fmla="*/ 2147483647 h 456"/>
                  <a:gd name="T76" fmla="*/ 0 w 560"/>
                  <a:gd name="T77" fmla="*/ 2147483647 h 456"/>
                  <a:gd name="T78" fmla="*/ 2147483647 w 560"/>
                  <a:gd name="T79" fmla="*/ 2147483647 h 456"/>
                  <a:gd name="T80" fmla="*/ 2147483647 w 560"/>
                  <a:gd name="T81" fmla="*/ 2147483647 h 456"/>
                  <a:gd name="T82" fmla="*/ 2147483647 w 560"/>
                  <a:gd name="T83" fmla="*/ 2147483647 h 456"/>
                  <a:gd name="T84" fmla="*/ 2147483647 w 560"/>
                  <a:gd name="T85" fmla="*/ 2147483647 h 456"/>
                  <a:gd name="T86" fmla="*/ 2147483647 w 560"/>
                  <a:gd name="T87" fmla="*/ 2147483647 h 456"/>
                  <a:gd name="T88" fmla="*/ 2147483647 w 560"/>
                  <a:gd name="T89" fmla="*/ 2147483647 h 456"/>
                  <a:gd name="T90" fmla="*/ 2147483647 w 560"/>
                  <a:gd name="T91" fmla="*/ 2147483647 h 456"/>
                  <a:gd name="T92" fmla="*/ 2147483647 w 560"/>
                  <a:gd name="T93" fmla="*/ 2147483647 h 45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60"/>
                  <a:gd name="T142" fmla="*/ 0 h 456"/>
                  <a:gd name="T143" fmla="*/ 560 w 560"/>
                  <a:gd name="T144" fmla="*/ 456 h 45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60" h="456">
                    <a:moveTo>
                      <a:pt x="117" y="199"/>
                    </a:moveTo>
                    <a:lnTo>
                      <a:pt x="111" y="186"/>
                    </a:lnTo>
                    <a:lnTo>
                      <a:pt x="83" y="187"/>
                    </a:lnTo>
                    <a:lnTo>
                      <a:pt x="82" y="116"/>
                    </a:lnTo>
                    <a:lnTo>
                      <a:pt x="123" y="118"/>
                    </a:lnTo>
                    <a:lnTo>
                      <a:pt x="123" y="97"/>
                    </a:lnTo>
                    <a:lnTo>
                      <a:pt x="110" y="86"/>
                    </a:lnTo>
                    <a:lnTo>
                      <a:pt x="94" y="70"/>
                    </a:lnTo>
                    <a:lnTo>
                      <a:pt x="76" y="56"/>
                    </a:lnTo>
                    <a:lnTo>
                      <a:pt x="70" y="28"/>
                    </a:lnTo>
                    <a:lnTo>
                      <a:pt x="80" y="12"/>
                    </a:lnTo>
                    <a:lnTo>
                      <a:pt x="90" y="0"/>
                    </a:lnTo>
                    <a:lnTo>
                      <a:pt x="119" y="0"/>
                    </a:lnTo>
                    <a:lnTo>
                      <a:pt x="123" y="16"/>
                    </a:lnTo>
                    <a:lnTo>
                      <a:pt x="143" y="19"/>
                    </a:lnTo>
                    <a:lnTo>
                      <a:pt x="143" y="34"/>
                    </a:lnTo>
                    <a:lnTo>
                      <a:pt x="158" y="40"/>
                    </a:lnTo>
                    <a:lnTo>
                      <a:pt x="162" y="54"/>
                    </a:lnTo>
                    <a:lnTo>
                      <a:pt x="159" y="70"/>
                    </a:lnTo>
                    <a:lnTo>
                      <a:pt x="186" y="72"/>
                    </a:lnTo>
                    <a:lnTo>
                      <a:pt x="202" y="68"/>
                    </a:lnTo>
                    <a:lnTo>
                      <a:pt x="218" y="90"/>
                    </a:lnTo>
                    <a:lnTo>
                      <a:pt x="230" y="94"/>
                    </a:lnTo>
                    <a:lnTo>
                      <a:pt x="266" y="94"/>
                    </a:lnTo>
                    <a:lnTo>
                      <a:pt x="278" y="112"/>
                    </a:lnTo>
                    <a:lnTo>
                      <a:pt x="292" y="124"/>
                    </a:lnTo>
                    <a:lnTo>
                      <a:pt x="336" y="122"/>
                    </a:lnTo>
                    <a:lnTo>
                      <a:pt x="360" y="122"/>
                    </a:lnTo>
                    <a:lnTo>
                      <a:pt x="364" y="136"/>
                    </a:lnTo>
                    <a:lnTo>
                      <a:pt x="436" y="134"/>
                    </a:lnTo>
                    <a:lnTo>
                      <a:pt x="442" y="148"/>
                    </a:lnTo>
                    <a:lnTo>
                      <a:pt x="474" y="146"/>
                    </a:lnTo>
                    <a:lnTo>
                      <a:pt x="480" y="132"/>
                    </a:lnTo>
                    <a:lnTo>
                      <a:pt x="518" y="134"/>
                    </a:lnTo>
                    <a:lnTo>
                      <a:pt x="532" y="132"/>
                    </a:lnTo>
                    <a:lnTo>
                      <a:pt x="532" y="120"/>
                    </a:lnTo>
                    <a:lnTo>
                      <a:pt x="540" y="106"/>
                    </a:lnTo>
                    <a:lnTo>
                      <a:pt x="560" y="118"/>
                    </a:lnTo>
                    <a:lnTo>
                      <a:pt x="558" y="138"/>
                    </a:lnTo>
                    <a:lnTo>
                      <a:pt x="554" y="156"/>
                    </a:lnTo>
                    <a:lnTo>
                      <a:pt x="544" y="158"/>
                    </a:lnTo>
                    <a:lnTo>
                      <a:pt x="519" y="163"/>
                    </a:lnTo>
                    <a:lnTo>
                      <a:pt x="506" y="174"/>
                    </a:lnTo>
                    <a:lnTo>
                      <a:pt x="507" y="212"/>
                    </a:lnTo>
                    <a:lnTo>
                      <a:pt x="524" y="218"/>
                    </a:lnTo>
                    <a:lnTo>
                      <a:pt x="532" y="232"/>
                    </a:lnTo>
                    <a:lnTo>
                      <a:pt x="530" y="254"/>
                    </a:lnTo>
                    <a:lnTo>
                      <a:pt x="506" y="252"/>
                    </a:lnTo>
                    <a:lnTo>
                      <a:pt x="493" y="266"/>
                    </a:lnTo>
                    <a:lnTo>
                      <a:pt x="495" y="287"/>
                    </a:lnTo>
                    <a:lnTo>
                      <a:pt x="514" y="304"/>
                    </a:lnTo>
                    <a:lnTo>
                      <a:pt x="518" y="322"/>
                    </a:lnTo>
                    <a:lnTo>
                      <a:pt x="517" y="341"/>
                    </a:lnTo>
                    <a:lnTo>
                      <a:pt x="504" y="344"/>
                    </a:lnTo>
                    <a:lnTo>
                      <a:pt x="501" y="370"/>
                    </a:lnTo>
                    <a:lnTo>
                      <a:pt x="456" y="370"/>
                    </a:lnTo>
                    <a:lnTo>
                      <a:pt x="434" y="373"/>
                    </a:lnTo>
                    <a:lnTo>
                      <a:pt x="429" y="385"/>
                    </a:lnTo>
                    <a:lnTo>
                      <a:pt x="396" y="385"/>
                    </a:lnTo>
                    <a:lnTo>
                      <a:pt x="390" y="404"/>
                    </a:lnTo>
                    <a:lnTo>
                      <a:pt x="372" y="414"/>
                    </a:lnTo>
                    <a:lnTo>
                      <a:pt x="366" y="436"/>
                    </a:lnTo>
                    <a:lnTo>
                      <a:pt x="337" y="437"/>
                    </a:lnTo>
                    <a:lnTo>
                      <a:pt x="296" y="436"/>
                    </a:lnTo>
                    <a:lnTo>
                      <a:pt x="296" y="422"/>
                    </a:lnTo>
                    <a:lnTo>
                      <a:pt x="254" y="422"/>
                    </a:lnTo>
                    <a:lnTo>
                      <a:pt x="254" y="411"/>
                    </a:lnTo>
                    <a:lnTo>
                      <a:pt x="227" y="412"/>
                    </a:lnTo>
                    <a:lnTo>
                      <a:pt x="227" y="397"/>
                    </a:lnTo>
                    <a:lnTo>
                      <a:pt x="147" y="394"/>
                    </a:lnTo>
                    <a:lnTo>
                      <a:pt x="111" y="394"/>
                    </a:lnTo>
                    <a:lnTo>
                      <a:pt x="110" y="412"/>
                    </a:lnTo>
                    <a:lnTo>
                      <a:pt x="60" y="408"/>
                    </a:lnTo>
                    <a:lnTo>
                      <a:pt x="53" y="423"/>
                    </a:lnTo>
                    <a:lnTo>
                      <a:pt x="30" y="418"/>
                    </a:lnTo>
                    <a:lnTo>
                      <a:pt x="29" y="435"/>
                    </a:lnTo>
                    <a:lnTo>
                      <a:pt x="17" y="439"/>
                    </a:lnTo>
                    <a:lnTo>
                      <a:pt x="0" y="456"/>
                    </a:lnTo>
                    <a:lnTo>
                      <a:pt x="20" y="406"/>
                    </a:lnTo>
                    <a:lnTo>
                      <a:pt x="20" y="384"/>
                    </a:lnTo>
                    <a:lnTo>
                      <a:pt x="41" y="367"/>
                    </a:lnTo>
                    <a:lnTo>
                      <a:pt x="32" y="348"/>
                    </a:lnTo>
                    <a:lnTo>
                      <a:pt x="10" y="328"/>
                    </a:lnTo>
                    <a:lnTo>
                      <a:pt x="9" y="298"/>
                    </a:lnTo>
                    <a:lnTo>
                      <a:pt x="16" y="286"/>
                    </a:lnTo>
                    <a:lnTo>
                      <a:pt x="32" y="267"/>
                    </a:lnTo>
                    <a:lnTo>
                      <a:pt x="55" y="260"/>
                    </a:lnTo>
                    <a:lnTo>
                      <a:pt x="66" y="249"/>
                    </a:lnTo>
                    <a:lnTo>
                      <a:pt x="85" y="250"/>
                    </a:lnTo>
                    <a:lnTo>
                      <a:pt x="84" y="226"/>
                    </a:lnTo>
                    <a:lnTo>
                      <a:pt x="120" y="226"/>
                    </a:lnTo>
                    <a:lnTo>
                      <a:pt x="157" y="226"/>
                    </a:lnTo>
                    <a:lnTo>
                      <a:pt x="157" y="203"/>
                    </a:lnTo>
                    <a:lnTo>
                      <a:pt x="145" y="203"/>
                    </a:lnTo>
                    <a:lnTo>
                      <a:pt x="117" y="199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0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640388" y="2105025"/>
                <a:ext cx="500062" cy="530225"/>
              </a:xfrm>
              <a:custGeom>
                <a:avLst/>
                <a:gdLst>
                  <a:gd name="T0" fmla="*/ 2147483647 w 375"/>
                  <a:gd name="T1" fmla="*/ 2147483647 h 400"/>
                  <a:gd name="T2" fmla="*/ 2147483647 w 375"/>
                  <a:gd name="T3" fmla="*/ 2147483647 h 400"/>
                  <a:gd name="T4" fmla="*/ 2147483647 w 375"/>
                  <a:gd name="T5" fmla="*/ 2147483647 h 400"/>
                  <a:gd name="T6" fmla="*/ 2147483647 w 375"/>
                  <a:gd name="T7" fmla="*/ 2147483647 h 400"/>
                  <a:gd name="T8" fmla="*/ 2147483647 w 375"/>
                  <a:gd name="T9" fmla="*/ 2147483647 h 400"/>
                  <a:gd name="T10" fmla="*/ 2147483647 w 375"/>
                  <a:gd name="T11" fmla="*/ 2147483647 h 400"/>
                  <a:gd name="T12" fmla="*/ 2147483647 w 375"/>
                  <a:gd name="T13" fmla="*/ 2147483647 h 400"/>
                  <a:gd name="T14" fmla="*/ 2147483647 w 375"/>
                  <a:gd name="T15" fmla="*/ 2147483647 h 400"/>
                  <a:gd name="T16" fmla="*/ 2147483647 w 375"/>
                  <a:gd name="T17" fmla="*/ 0 h 400"/>
                  <a:gd name="T18" fmla="*/ 2147483647 w 375"/>
                  <a:gd name="T19" fmla="*/ 2147483647 h 400"/>
                  <a:gd name="T20" fmla="*/ 2147483647 w 375"/>
                  <a:gd name="T21" fmla="*/ 2147483647 h 400"/>
                  <a:gd name="T22" fmla="*/ 2147483647 w 375"/>
                  <a:gd name="T23" fmla="*/ 2147483647 h 400"/>
                  <a:gd name="T24" fmla="*/ 2147483647 w 375"/>
                  <a:gd name="T25" fmla="*/ 2147483647 h 400"/>
                  <a:gd name="T26" fmla="*/ 2147483647 w 375"/>
                  <a:gd name="T27" fmla="*/ 2147483647 h 400"/>
                  <a:gd name="T28" fmla="*/ 2147483647 w 375"/>
                  <a:gd name="T29" fmla="*/ 2147483647 h 400"/>
                  <a:gd name="T30" fmla="*/ 2147483647 w 375"/>
                  <a:gd name="T31" fmla="*/ 2147483647 h 400"/>
                  <a:gd name="T32" fmla="*/ 2147483647 w 375"/>
                  <a:gd name="T33" fmla="*/ 2147483647 h 400"/>
                  <a:gd name="T34" fmla="*/ 2147483647 w 375"/>
                  <a:gd name="T35" fmla="*/ 2147483647 h 400"/>
                  <a:gd name="T36" fmla="*/ 2147483647 w 375"/>
                  <a:gd name="T37" fmla="*/ 2147483647 h 400"/>
                  <a:gd name="T38" fmla="*/ 2147483647 w 375"/>
                  <a:gd name="T39" fmla="*/ 2147483647 h 400"/>
                  <a:gd name="T40" fmla="*/ 2147483647 w 375"/>
                  <a:gd name="T41" fmla="*/ 2147483647 h 400"/>
                  <a:gd name="T42" fmla="*/ 2147483647 w 375"/>
                  <a:gd name="T43" fmla="*/ 2147483647 h 400"/>
                  <a:gd name="T44" fmla="*/ 2147483647 w 375"/>
                  <a:gd name="T45" fmla="*/ 2147483647 h 400"/>
                  <a:gd name="T46" fmla="*/ 2147483647 w 375"/>
                  <a:gd name="T47" fmla="*/ 2147483647 h 400"/>
                  <a:gd name="T48" fmla="*/ 2147483647 w 375"/>
                  <a:gd name="T49" fmla="*/ 2147483647 h 400"/>
                  <a:gd name="T50" fmla="*/ 2147483647 w 375"/>
                  <a:gd name="T51" fmla="*/ 2147483647 h 400"/>
                  <a:gd name="T52" fmla="*/ 2147483647 w 375"/>
                  <a:gd name="T53" fmla="*/ 2147483647 h 400"/>
                  <a:gd name="T54" fmla="*/ 2147483647 w 375"/>
                  <a:gd name="T55" fmla="*/ 2147483647 h 400"/>
                  <a:gd name="T56" fmla="*/ 2147483647 w 375"/>
                  <a:gd name="T57" fmla="*/ 2147483647 h 400"/>
                  <a:gd name="T58" fmla="*/ 2147483647 w 375"/>
                  <a:gd name="T59" fmla="*/ 2147483647 h 400"/>
                  <a:gd name="T60" fmla="*/ 0 w 375"/>
                  <a:gd name="T61" fmla="*/ 2147483647 h 400"/>
                  <a:gd name="T62" fmla="*/ 2147483647 w 375"/>
                  <a:gd name="T63" fmla="*/ 2147483647 h 400"/>
                  <a:gd name="T64" fmla="*/ 2147483647 w 375"/>
                  <a:gd name="T65" fmla="*/ 2147483647 h 4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5"/>
                  <a:gd name="T100" fmla="*/ 0 h 400"/>
                  <a:gd name="T101" fmla="*/ 375 w 375"/>
                  <a:gd name="T102" fmla="*/ 400 h 4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5" h="400">
                    <a:moveTo>
                      <a:pt x="45" y="96"/>
                    </a:moveTo>
                    <a:lnTo>
                      <a:pt x="91" y="99"/>
                    </a:lnTo>
                    <a:lnTo>
                      <a:pt x="94" y="111"/>
                    </a:lnTo>
                    <a:lnTo>
                      <a:pt x="111" y="112"/>
                    </a:lnTo>
                    <a:lnTo>
                      <a:pt x="112" y="127"/>
                    </a:lnTo>
                    <a:lnTo>
                      <a:pt x="132" y="125"/>
                    </a:lnTo>
                    <a:lnTo>
                      <a:pt x="143" y="144"/>
                    </a:lnTo>
                    <a:lnTo>
                      <a:pt x="167" y="144"/>
                    </a:lnTo>
                    <a:lnTo>
                      <a:pt x="172" y="126"/>
                    </a:lnTo>
                    <a:lnTo>
                      <a:pt x="226" y="124"/>
                    </a:lnTo>
                    <a:lnTo>
                      <a:pt x="232" y="103"/>
                    </a:lnTo>
                    <a:lnTo>
                      <a:pt x="244" y="93"/>
                    </a:lnTo>
                    <a:lnTo>
                      <a:pt x="253" y="82"/>
                    </a:lnTo>
                    <a:lnTo>
                      <a:pt x="271" y="94"/>
                    </a:lnTo>
                    <a:lnTo>
                      <a:pt x="282" y="97"/>
                    </a:lnTo>
                    <a:lnTo>
                      <a:pt x="292" y="77"/>
                    </a:lnTo>
                    <a:lnTo>
                      <a:pt x="305" y="63"/>
                    </a:lnTo>
                    <a:lnTo>
                      <a:pt x="305" y="0"/>
                    </a:lnTo>
                    <a:lnTo>
                      <a:pt x="326" y="27"/>
                    </a:lnTo>
                    <a:lnTo>
                      <a:pt x="348" y="42"/>
                    </a:lnTo>
                    <a:lnTo>
                      <a:pt x="372" y="45"/>
                    </a:lnTo>
                    <a:lnTo>
                      <a:pt x="375" y="79"/>
                    </a:lnTo>
                    <a:lnTo>
                      <a:pt x="344" y="106"/>
                    </a:lnTo>
                    <a:lnTo>
                      <a:pt x="332" y="119"/>
                    </a:lnTo>
                    <a:lnTo>
                      <a:pt x="336" y="133"/>
                    </a:lnTo>
                    <a:lnTo>
                      <a:pt x="320" y="142"/>
                    </a:lnTo>
                    <a:lnTo>
                      <a:pt x="320" y="197"/>
                    </a:lnTo>
                    <a:lnTo>
                      <a:pt x="340" y="213"/>
                    </a:lnTo>
                    <a:lnTo>
                      <a:pt x="344" y="227"/>
                    </a:lnTo>
                    <a:lnTo>
                      <a:pt x="350" y="245"/>
                    </a:lnTo>
                    <a:lnTo>
                      <a:pt x="358" y="253"/>
                    </a:lnTo>
                    <a:cubicBezTo>
                      <a:pt x="360" y="258"/>
                      <a:pt x="362" y="267"/>
                      <a:pt x="362" y="273"/>
                    </a:cubicBezTo>
                    <a:cubicBezTo>
                      <a:pt x="362" y="279"/>
                      <a:pt x="360" y="285"/>
                      <a:pt x="355" y="289"/>
                    </a:cubicBezTo>
                    <a:lnTo>
                      <a:pt x="334" y="297"/>
                    </a:lnTo>
                    <a:lnTo>
                      <a:pt x="334" y="330"/>
                    </a:lnTo>
                    <a:lnTo>
                      <a:pt x="348" y="333"/>
                    </a:lnTo>
                    <a:lnTo>
                      <a:pt x="345" y="369"/>
                    </a:lnTo>
                    <a:lnTo>
                      <a:pt x="328" y="384"/>
                    </a:lnTo>
                    <a:lnTo>
                      <a:pt x="324" y="397"/>
                    </a:lnTo>
                    <a:lnTo>
                      <a:pt x="283" y="400"/>
                    </a:lnTo>
                    <a:lnTo>
                      <a:pt x="284" y="340"/>
                    </a:lnTo>
                    <a:lnTo>
                      <a:pt x="269" y="348"/>
                    </a:lnTo>
                    <a:lnTo>
                      <a:pt x="256" y="370"/>
                    </a:lnTo>
                    <a:lnTo>
                      <a:pt x="241" y="346"/>
                    </a:lnTo>
                    <a:lnTo>
                      <a:pt x="213" y="343"/>
                    </a:lnTo>
                    <a:lnTo>
                      <a:pt x="201" y="364"/>
                    </a:lnTo>
                    <a:lnTo>
                      <a:pt x="190" y="349"/>
                    </a:lnTo>
                    <a:lnTo>
                      <a:pt x="187" y="324"/>
                    </a:lnTo>
                    <a:lnTo>
                      <a:pt x="168" y="303"/>
                    </a:lnTo>
                    <a:lnTo>
                      <a:pt x="149" y="288"/>
                    </a:lnTo>
                    <a:lnTo>
                      <a:pt x="150" y="252"/>
                    </a:lnTo>
                    <a:lnTo>
                      <a:pt x="146" y="243"/>
                    </a:lnTo>
                    <a:lnTo>
                      <a:pt x="136" y="231"/>
                    </a:lnTo>
                    <a:lnTo>
                      <a:pt x="134" y="215"/>
                    </a:lnTo>
                    <a:lnTo>
                      <a:pt x="119" y="211"/>
                    </a:lnTo>
                    <a:lnTo>
                      <a:pt x="115" y="195"/>
                    </a:lnTo>
                    <a:lnTo>
                      <a:pt x="100" y="198"/>
                    </a:lnTo>
                    <a:lnTo>
                      <a:pt x="88" y="217"/>
                    </a:lnTo>
                    <a:lnTo>
                      <a:pt x="36" y="217"/>
                    </a:lnTo>
                    <a:lnTo>
                      <a:pt x="25" y="201"/>
                    </a:lnTo>
                    <a:lnTo>
                      <a:pt x="3" y="199"/>
                    </a:lnTo>
                    <a:lnTo>
                      <a:pt x="0" y="178"/>
                    </a:lnTo>
                    <a:lnTo>
                      <a:pt x="27" y="180"/>
                    </a:lnTo>
                    <a:lnTo>
                      <a:pt x="28" y="166"/>
                    </a:lnTo>
                    <a:lnTo>
                      <a:pt x="40" y="160"/>
                    </a:lnTo>
                    <a:lnTo>
                      <a:pt x="46" y="142"/>
                    </a:lnTo>
                    <a:lnTo>
                      <a:pt x="45" y="96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41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305675" y="2897188"/>
                <a:ext cx="487363" cy="754062"/>
              </a:xfrm>
              <a:custGeom>
                <a:avLst/>
                <a:gdLst>
                  <a:gd name="T0" fmla="*/ 2147483647 w 366"/>
                  <a:gd name="T1" fmla="*/ 2147483647 h 570"/>
                  <a:gd name="T2" fmla="*/ 2147483647 w 366"/>
                  <a:gd name="T3" fmla="*/ 2147483647 h 570"/>
                  <a:gd name="T4" fmla="*/ 2147483647 w 366"/>
                  <a:gd name="T5" fmla="*/ 2147483647 h 570"/>
                  <a:gd name="T6" fmla="*/ 2147483647 w 366"/>
                  <a:gd name="T7" fmla="*/ 2147483647 h 570"/>
                  <a:gd name="T8" fmla="*/ 2147483647 w 366"/>
                  <a:gd name="T9" fmla="*/ 2147483647 h 570"/>
                  <a:gd name="T10" fmla="*/ 2147483647 w 366"/>
                  <a:gd name="T11" fmla="*/ 2147483647 h 570"/>
                  <a:gd name="T12" fmla="*/ 0 w 366"/>
                  <a:gd name="T13" fmla="*/ 2147483647 h 570"/>
                  <a:gd name="T14" fmla="*/ 2147483647 w 366"/>
                  <a:gd name="T15" fmla="*/ 2147483647 h 570"/>
                  <a:gd name="T16" fmla="*/ 2147483647 w 366"/>
                  <a:gd name="T17" fmla="*/ 2147483647 h 570"/>
                  <a:gd name="T18" fmla="*/ 2147483647 w 366"/>
                  <a:gd name="T19" fmla="*/ 2147483647 h 570"/>
                  <a:gd name="T20" fmla="*/ 2147483647 w 366"/>
                  <a:gd name="T21" fmla="*/ 2147483647 h 570"/>
                  <a:gd name="T22" fmla="*/ 2147483647 w 366"/>
                  <a:gd name="T23" fmla="*/ 2147483647 h 570"/>
                  <a:gd name="T24" fmla="*/ 2147483647 w 366"/>
                  <a:gd name="T25" fmla="*/ 2147483647 h 570"/>
                  <a:gd name="T26" fmla="*/ 2147483647 w 366"/>
                  <a:gd name="T27" fmla="*/ 2147483647 h 570"/>
                  <a:gd name="T28" fmla="*/ 2147483647 w 366"/>
                  <a:gd name="T29" fmla="*/ 2147483647 h 570"/>
                  <a:gd name="T30" fmla="*/ 2147483647 w 366"/>
                  <a:gd name="T31" fmla="*/ 2147483647 h 570"/>
                  <a:gd name="T32" fmla="*/ 2147483647 w 366"/>
                  <a:gd name="T33" fmla="*/ 2147483647 h 570"/>
                  <a:gd name="T34" fmla="*/ 2147483647 w 366"/>
                  <a:gd name="T35" fmla="*/ 2147483647 h 570"/>
                  <a:gd name="T36" fmla="*/ 2147483647 w 366"/>
                  <a:gd name="T37" fmla="*/ 2147483647 h 570"/>
                  <a:gd name="T38" fmla="*/ 2147483647 w 366"/>
                  <a:gd name="T39" fmla="*/ 2147483647 h 570"/>
                  <a:gd name="T40" fmla="*/ 2147483647 w 366"/>
                  <a:gd name="T41" fmla="*/ 2147483647 h 570"/>
                  <a:gd name="T42" fmla="*/ 2147483647 w 366"/>
                  <a:gd name="T43" fmla="*/ 0 h 570"/>
                  <a:gd name="T44" fmla="*/ 2147483647 w 366"/>
                  <a:gd name="T45" fmla="*/ 2147483647 h 570"/>
                  <a:gd name="T46" fmla="*/ 2147483647 w 366"/>
                  <a:gd name="T47" fmla="*/ 2147483647 h 570"/>
                  <a:gd name="T48" fmla="*/ 2147483647 w 366"/>
                  <a:gd name="T49" fmla="*/ 2147483647 h 570"/>
                  <a:gd name="T50" fmla="*/ 2147483647 w 366"/>
                  <a:gd name="T51" fmla="*/ 2147483647 h 570"/>
                  <a:gd name="T52" fmla="*/ 2147483647 w 366"/>
                  <a:gd name="T53" fmla="*/ 2147483647 h 570"/>
                  <a:gd name="T54" fmla="*/ 2147483647 w 366"/>
                  <a:gd name="T55" fmla="*/ 2147483647 h 570"/>
                  <a:gd name="T56" fmla="*/ 2147483647 w 366"/>
                  <a:gd name="T57" fmla="*/ 2147483647 h 570"/>
                  <a:gd name="T58" fmla="*/ 2147483647 w 366"/>
                  <a:gd name="T59" fmla="*/ 2147483647 h 570"/>
                  <a:gd name="T60" fmla="*/ 2147483647 w 366"/>
                  <a:gd name="T61" fmla="*/ 2147483647 h 570"/>
                  <a:gd name="T62" fmla="*/ 2147483647 w 366"/>
                  <a:gd name="T63" fmla="*/ 2147483647 h 570"/>
                  <a:gd name="T64" fmla="*/ 2147483647 w 366"/>
                  <a:gd name="T65" fmla="*/ 2147483647 h 570"/>
                  <a:gd name="T66" fmla="*/ 2147483647 w 366"/>
                  <a:gd name="T67" fmla="*/ 2147483647 h 570"/>
                  <a:gd name="T68" fmla="*/ 2147483647 w 366"/>
                  <a:gd name="T69" fmla="*/ 2147483647 h 570"/>
                  <a:gd name="T70" fmla="*/ 2147483647 w 366"/>
                  <a:gd name="T71" fmla="*/ 2147483647 h 570"/>
                  <a:gd name="T72" fmla="*/ 2147483647 w 366"/>
                  <a:gd name="T73" fmla="*/ 2147483647 h 570"/>
                  <a:gd name="T74" fmla="*/ 2147483647 w 366"/>
                  <a:gd name="T75" fmla="*/ 2147483647 h 570"/>
                  <a:gd name="T76" fmla="*/ 2147483647 w 366"/>
                  <a:gd name="T77" fmla="*/ 2147483647 h 570"/>
                  <a:gd name="T78" fmla="*/ 2147483647 w 366"/>
                  <a:gd name="T79" fmla="*/ 2147483647 h 570"/>
                  <a:gd name="T80" fmla="*/ 2147483647 w 366"/>
                  <a:gd name="T81" fmla="*/ 2147483647 h 570"/>
                  <a:gd name="T82" fmla="*/ 2147483647 w 366"/>
                  <a:gd name="T83" fmla="*/ 2147483647 h 5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66"/>
                  <a:gd name="T127" fmla="*/ 0 h 570"/>
                  <a:gd name="T128" fmla="*/ 366 w 366"/>
                  <a:gd name="T129" fmla="*/ 570 h 5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66" h="570">
                    <a:moveTo>
                      <a:pt x="172" y="564"/>
                    </a:moveTo>
                    <a:lnTo>
                      <a:pt x="174" y="524"/>
                    </a:lnTo>
                    <a:lnTo>
                      <a:pt x="150" y="526"/>
                    </a:lnTo>
                    <a:lnTo>
                      <a:pt x="132" y="516"/>
                    </a:lnTo>
                    <a:lnTo>
                      <a:pt x="118" y="512"/>
                    </a:lnTo>
                    <a:lnTo>
                      <a:pt x="118" y="448"/>
                    </a:lnTo>
                    <a:lnTo>
                      <a:pt x="97" y="451"/>
                    </a:lnTo>
                    <a:lnTo>
                      <a:pt x="76" y="427"/>
                    </a:lnTo>
                    <a:lnTo>
                      <a:pt x="78" y="396"/>
                    </a:lnTo>
                    <a:lnTo>
                      <a:pt x="43" y="397"/>
                    </a:lnTo>
                    <a:lnTo>
                      <a:pt x="34" y="378"/>
                    </a:lnTo>
                    <a:lnTo>
                      <a:pt x="16" y="376"/>
                    </a:lnTo>
                    <a:lnTo>
                      <a:pt x="0" y="370"/>
                    </a:lnTo>
                    <a:lnTo>
                      <a:pt x="0" y="344"/>
                    </a:lnTo>
                    <a:lnTo>
                      <a:pt x="34" y="342"/>
                    </a:lnTo>
                    <a:lnTo>
                      <a:pt x="37" y="327"/>
                    </a:lnTo>
                    <a:lnTo>
                      <a:pt x="61" y="327"/>
                    </a:lnTo>
                    <a:lnTo>
                      <a:pt x="63" y="349"/>
                    </a:lnTo>
                    <a:lnTo>
                      <a:pt x="88" y="328"/>
                    </a:lnTo>
                    <a:lnTo>
                      <a:pt x="94" y="318"/>
                    </a:lnTo>
                    <a:lnTo>
                      <a:pt x="152" y="316"/>
                    </a:lnTo>
                    <a:lnTo>
                      <a:pt x="164" y="304"/>
                    </a:lnTo>
                    <a:lnTo>
                      <a:pt x="176" y="292"/>
                    </a:lnTo>
                    <a:lnTo>
                      <a:pt x="183" y="283"/>
                    </a:lnTo>
                    <a:lnTo>
                      <a:pt x="201" y="273"/>
                    </a:lnTo>
                    <a:lnTo>
                      <a:pt x="207" y="256"/>
                    </a:lnTo>
                    <a:lnTo>
                      <a:pt x="208" y="219"/>
                    </a:lnTo>
                    <a:lnTo>
                      <a:pt x="222" y="206"/>
                    </a:lnTo>
                    <a:lnTo>
                      <a:pt x="222" y="186"/>
                    </a:lnTo>
                    <a:lnTo>
                      <a:pt x="236" y="180"/>
                    </a:lnTo>
                    <a:lnTo>
                      <a:pt x="238" y="152"/>
                    </a:lnTo>
                    <a:lnTo>
                      <a:pt x="224" y="134"/>
                    </a:lnTo>
                    <a:lnTo>
                      <a:pt x="212" y="126"/>
                    </a:lnTo>
                    <a:lnTo>
                      <a:pt x="212" y="106"/>
                    </a:lnTo>
                    <a:lnTo>
                      <a:pt x="228" y="94"/>
                    </a:lnTo>
                    <a:lnTo>
                      <a:pt x="248" y="96"/>
                    </a:lnTo>
                    <a:lnTo>
                      <a:pt x="252" y="82"/>
                    </a:lnTo>
                    <a:lnTo>
                      <a:pt x="246" y="61"/>
                    </a:lnTo>
                    <a:lnTo>
                      <a:pt x="224" y="52"/>
                    </a:lnTo>
                    <a:lnTo>
                      <a:pt x="226" y="28"/>
                    </a:lnTo>
                    <a:lnTo>
                      <a:pt x="226" y="14"/>
                    </a:lnTo>
                    <a:lnTo>
                      <a:pt x="237" y="3"/>
                    </a:lnTo>
                    <a:lnTo>
                      <a:pt x="255" y="1"/>
                    </a:lnTo>
                    <a:lnTo>
                      <a:pt x="266" y="0"/>
                    </a:lnTo>
                    <a:lnTo>
                      <a:pt x="264" y="26"/>
                    </a:lnTo>
                    <a:lnTo>
                      <a:pt x="262" y="44"/>
                    </a:lnTo>
                    <a:lnTo>
                      <a:pt x="274" y="56"/>
                    </a:lnTo>
                    <a:lnTo>
                      <a:pt x="288" y="68"/>
                    </a:lnTo>
                    <a:lnTo>
                      <a:pt x="302" y="78"/>
                    </a:lnTo>
                    <a:lnTo>
                      <a:pt x="342" y="80"/>
                    </a:lnTo>
                    <a:lnTo>
                      <a:pt x="342" y="96"/>
                    </a:lnTo>
                    <a:lnTo>
                      <a:pt x="352" y="110"/>
                    </a:lnTo>
                    <a:lnTo>
                      <a:pt x="348" y="123"/>
                    </a:lnTo>
                    <a:lnTo>
                      <a:pt x="308" y="118"/>
                    </a:lnTo>
                    <a:lnTo>
                      <a:pt x="292" y="134"/>
                    </a:lnTo>
                    <a:lnTo>
                      <a:pt x="280" y="144"/>
                    </a:lnTo>
                    <a:lnTo>
                      <a:pt x="272" y="172"/>
                    </a:lnTo>
                    <a:lnTo>
                      <a:pt x="260" y="172"/>
                    </a:lnTo>
                    <a:lnTo>
                      <a:pt x="264" y="208"/>
                    </a:lnTo>
                    <a:lnTo>
                      <a:pt x="276" y="213"/>
                    </a:lnTo>
                    <a:lnTo>
                      <a:pt x="280" y="228"/>
                    </a:lnTo>
                    <a:lnTo>
                      <a:pt x="302" y="226"/>
                    </a:lnTo>
                    <a:lnTo>
                      <a:pt x="309" y="244"/>
                    </a:lnTo>
                    <a:lnTo>
                      <a:pt x="333" y="250"/>
                    </a:lnTo>
                    <a:lnTo>
                      <a:pt x="328" y="286"/>
                    </a:lnTo>
                    <a:lnTo>
                      <a:pt x="314" y="292"/>
                    </a:lnTo>
                    <a:lnTo>
                      <a:pt x="314" y="324"/>
                    </a:lnTo>
                    <a:lnTo>
                      <a:pt x="340" y="330"/>
                    </a:lnTo>
                    <a:lnTo>
                      <a:pt x="342" y="360"/>
                    </a:lnTo>
                    <a:lnTo>
                      <a:pt x="332" y="368"/>
                    </a:lnTo>
                    <a:lnTo>
                      <a:pt x="350" y="380"/>
                    </a:lnTo>
                    <a:lnTo>
                      <a:pt x="356" y="412"/>
                    </a:lnTo>
                    <a:lnTo>
                      <a:pt x="366" y="420"/>
                    </a:lnTo>
                    <a:lnTo>
                      <a:pt x="366" y="508"/>
                    </a:lnTo>
                    <a:lnTo>
                      <a:pt x="332" y="514"/>
                    </a:lnTo>
                    <a:lnTo>
                      <a:pt x="322" y="524"/>
                    </a:lnTo>
                    <a:lnTo>
                      <a:pt x="302" y="522"/>
                    </a:lnTo>
                    <a:lnTo>
                      <a:pt x="298" y="510"/>
                    </a:lnTo>
                    <a:lnTo>
                      <a:pt x="266" y="510"/>
                    </a:lnTo>
                    <a:lnTo>
                      <a:pt x="260" y="526"/>
                    </a:lnTo>
                    <a:lnTo>
                      <a:pt x="242" y="530"/>
                    </a:lnTo>
                    <a:lnTo>
                      <a:pt x="236" y="546"/>
                    </a:lnTo>
                    <a:lnTo>
                      <a:pt x="212" y="548"/>
                    </a:lnTo>
                    <a:lnTo>
                      <a:pt x="204" y="570"/>
                    </a:lnTo>
                    <a:lnTo>
                      <a:pt x="172" y="56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42" descr="Dotted grid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653213" y="3519488"/>
                <a:ext cx="887412" cy="757237"/>
              </a:xfrm>
              <a:custGeom>
                <a:avLst/>
                <a:gdLst>
                  <a:gd name="T0" fmla="*/ 2147483647 w 666"/>
                  <a:gd name="T1" fmla="*/ 2147483647 h 572"/>
                  <a:gd name="T2" fmla="*/ 2147483647 w 666"/>
                  <a:gd name="T3" fmla="*/ 2147483647 h 572"/>
                  <a:gd name="T4" fmla="*/ 2147483647 w 666"/>
                  <a:gd name="T5" fmla="*/ 2147483647 h 572"/>
                  <a:gd name="T6" fmla="*/ 2147483647 w 666"/>
                  <a:gd name="T7" fmla="*/ 2147483647 h 572"/>
                  <a:gd name="T8" fmla="*/ 2147483647 w 666"/>
                  <a:gd name="T9" fmla="*/ 2147483647 h 572"/>
                  <a:gd name="T10" fmla="*/ 2147483647 w 666"/>
                  <a:gd name="T11" fmla="*/ 2147483647 h 572"/>
                  <a:gd name="T12" fmla="*/ 2147483647 w 666"/>
                  <a:gd name="T13" fmla="*/ 2147483647 h 572"/>
                  <a:gd name="T14" fmla="*/ 2147483647 w 666"/>
                  <a:gd name="T15" fmla="*/ 2147483647 h 572"/>
                  <a:gd name="T16" fmla="*/ 2147483647 w 666"/>
                  <a:gd name="T17" fmla="*/ 2147483647 h 572"/>
                  <a:gd name="T18" fmla="*/ 2147483647 w 666"/>
                  <a:gd name="T19" fmla="*/ 2147483647 h 572"/>
                  <a:gd name="T20" fmla="*/ 2147483647 w 666"/>
                  <a:gd name="T21" fmla="*/ 2147483647 h 572"/>
                  <a:gd name="T22" fmla="*/ 2147483647 w 666"/>
                  <a:gd name="T23" fmla="*/ 2147483647 h 572"/>
                  <a:gd name="T24" fmla="*/ 2147483647 w 666"/>
                  <a:gd name="T25" fmla="*/ 2147483647 h 572"/>
                  <a:gd name="T26" fmla="*/ 2147483647 w 666"/>
                  <a:gd name="T27" fmla="*/ 2147483647 h 572"/>
                  <a:gd name="T28" fmla="*/ 2147483647 w 666"/>
                  <a:gd name="T29" fmla="*/ 2147483647 h 572"/>
                  <a:gd name="T30" fmla="*/ 2147483647 w 666"/>
                  <a:gd name="T31" fmla="*/ 2147483647 h 572"/>
                  <a:gd name="T32" fmla="*/ 2147483647 w 666"/>
                  <a:gd name="T33" fmla="*/ 2147483647 h 572"/>
                  <a:gd name="T34" fmla="*/ 2147483647 w 666"/>
                  <a:gd name="T35" fmla="*/ 2147483647 h 572"/>
                  <a:gd name="T36" fmla="*/ 2147483647 w 666"/>
                  <a:gd name="T37" fmla="*/ 2147483647 h 572"/>
                  <a:gd name="T38" fmla="*/ 2147483647 w 666"/>
                  <a:gd name="T39" fmla="*/ 2147483647 h 572"/>
                  <a:gd name="T40" fmla="*/ 2147483647 w 666"/>
                  <a:gd name="T41" fmla="*/ 2147483647 h 572"/>
                  <a:gd name="T42" fmla="*/ 2147483647 w 666"/>
                  <a:gd name="T43" fmla="*/ 2147483647 h 572"/>
                  <a:gd name="T44" fmla="*/ 2147483647 w 666"/>
                  <a:gd name="T45" fmla="*/ 2147483647 h 572"/>
                  <a:gd name="T46" fmla="*/ 2147483647 w 666"/>
                  <a:gd name="T47" fmla="*/ 2147483647 h 572"/>
                  <a:gd name="T48" fmla="*/ 2147483647 w 666"/>
                  <a:gd name="T49" fmla="*/ 2147483647 h 572"/>
                  <a:gd name="T50" fmla="*/ 2147483647 w 666"/>
                  <a:gd name="T51" fmla="*/ 0 h 572"/>
                  <a:gd name="T52" fmla="*/ 2147483647 w 666"/>
                  <a:gd name="T53" fmla="*/ 2147483647 h 572"/>
                  <a:gd name="T54" fmla="*/ 2147483647 w 666"/>
                  <a:gd name="T55" fmla="*/ 2147483647 h 572"/>
                  <a:gd name="T56" fmla="*/ 2147483647 w 666"/>
                  <a:gd name="T57" fmla="*/ 2147483647 h 572"/>
                  <a:gd name="T58" fmla="*/ 2147483647 w 666"/>
                  <a:gd name="T59" fmla="*/ 2147483647 h 572"/>
                  <a:gd name="T60" fmla="*/ 2147483647 w 666"/>
                  <a:gd name="T61" fmla="*/ 2147483647 h 572"/>
                  <a:gd name="T62" fmla="*/ 2147483647 w 666"/>
                  <a:gd name="T63" fmla="*/ 2147483647 h 572"/>
                  <a:gd name="T64" fmla="*/ 2147483647 w 666"/>
                  <a:gd name="T65" fmla="*/ 2147483647 h 572"/>
                  <a:gd name="T66" fmla="*/ 2147483647 w 666"/>
                  <a:gd name="T67" fmla="*/ 2147483647 h 572"/>
                  <a:gd name="T68" fmla="*/ 2147483647 w 666"/>
                  <a:gd name="T69" fmla="*/ 2147483647 h 572"/>
                  <a:gd name="T70" fmla="*/ 2147483647 w 666"/>
                  <a:gd name="T71" fmla="*/ 2147483647 h 572"/>
                  <a:gd name="T72" fmla="*/ 2147483647 w 666"/>
                  <a:gd name="T73" fmla="*/ 2147483647 h 572"/>
                  <a:gd name="T74" fmla="*/ 2147483647 w 666"/>
                  <a:gd name="T75" fmla="*/ 2147483647 h 572"/>
                  <a:gd name="T76" fmla="*/ 2147483647 w 666"/>
                  <a:gd name="T77" fmla="*/ 2147483647 h 572"/>
                  <a:gd name="T78" fmla="*/ 2147483647 w 666"/>
                  <a:gd name="T79" fmla="*/ 2147483647 h 572"/>
                  <a:gd name="T80" fmla="*/ 2147483647 w 666"/>
                  <a:gd name="T81" fmla="*/ 2147483647 h 572"/>
                  <a:gd name="T82" fmla="*/ 2147483647 w 666"/>
                  <a:gd name="T83" fmla="*/ 2147483647 h 572"/>
                  <a:gd name="T84" fmla="*/ 2147483647 w 666"/>
                  <a:gd name="T85" fmla="*/ 2147483647 h 572"/>
                  <a:gd name="T86" fmla="*/ 2147483647 w 666"/>
                  <a:gd name="T87" fmla="*/ 2147483647 h 572"/>
                  <a:gd name="T88" fmla="*/ 2147483647 w 666"/>
                  <a:gd name="T89" fmla="*/ 2147483647 h 572"/>
                  <a:gd name="T90" fmla="*/ 2147483647 w 666"/>
                  <a:gd name="T91" fmla="*/ 2147483647 h 572"/>
                  <a:gd name="T92" fmla="*/ 2147483647 w 666"/>
                  <a:gd name="T93" fmla="*/ 2147483647 h 572"/>
                  <a:gd name="T94" fmla="*/ 2147483647 w 666"/>
                  <a:gd name="T95" fmla="*/ 2147483647 h 572"/>
                  <a:gd name="T96" fmla="*/ 2147483647 w 666"/>
                  <a:gd name="T97" fmla="*/ 2147483647 h 572"/>
                  <a:gd name="T98" fmla="*/ 2147483647 w 666"/>
                  <a:gd name="T99" fmla="*/ 2147483647 h 572"/>
                  <a:gd name="T100" fmla="*/ 2147483647 w 666"/>
                  <a:gd name="T101" fmla="*/ 2147483647 h 572"/>
                  <a:gd name="T102" fmla="*/ 2147483647 w 666"/>
                  <a:gd name="T103" fmla="*/ 2147483647 h 572"/>
                  <a:gd name="T104" fmla="*/ 2147483647 w 666"/>
                  <a:gd name="T105" fmla="*/ 2147483647 h 572"/>
                  <a:gd name="T106" fmla="*/ 2147483647 w 666"/>
                  <a:gd name="T107" fmla="*/ 2147483647 h 572"/>
                  <a:gd name="T108" fmla="*/ 2147483647 w 666"/>
                  <a:gd name="T109" fmla="*/ 2147483647 h 572"/>
                  <a:gd name="T110" fmla="*/ 2147483647 w 666"/>
                  <a:gd name="T111" fmla="*/ 2147483647 h 572"/>
                  <a:gd name="T112" fmla="*/ 2147483647 w 666"/>
                  <a:gd name="T113" fmla="*/ 2147483647 h 572"/>
                  <a:gd name="T114" fmla="*/ 2147483647 w 666"/>
                  <a:gd name="T115" fmla="*/ 2147483647 h 572"/>
                  <a:gd name="T116" fmla="*/ 2147483647 w 666"/>
                  <a:gd name="T117" fmla="*/ 2147483647 h 572"/>
                  <a:gd name="T118" fmla="*/ 2147483647 w 666"/>
                  <a:gd name="T119" fmla="*/ 2147483647 h 5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66"/>
                  <a:gd name="T181" fmla="*/ 0 h 572"/>
                  <a:gd name="T182" fmla="*/ 666 w 666"/>
                  <a:gd name="T183" fmla="*/ 572 h 5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66" h="572">
                    <a:moveTo>
                      <a:pt x="0" y="572"/>
                    </a:moveTo>
                    <a:lnTo>
                      <a:pt x="11" y="554"/>
                    </a:lnTo>
                    <a:lnTo>
                      <a:pt x="11" y="534"/>
                    </a:lnTo>
                    <a:lnTo>
                      <a:pt x="11" y="501"/>
                    </a:lnTo>
                    <a:lnTo>
                      <a:pt x="34" y="501"/>
                    </a:lnTo>
                    <a:lnTo>
                      <a:pt x="47" y="487"/>
                    </a:lnTo>
                    <a:lnTo>
                      <a:pt x="61" y="475"/>
                    </a:lnTo>
                    <a:lnTo>
                      <a:pt x="80" y="465"/>
                    </a:lnTo>
                    <a:lnTo>
                      <a:pt x="83" y="442"/>
                    </a:lnTo>
                    <a:lnTo>
                      <a:pt x="97" y="429"/>
                    </a:lnTo>
                    <a:lnTo>
                      <a:pt x="97" y="388"/>
                    </a:lnTo>
                    <a:lnTo>
                      <a:pt x="81" y="384"/>
                    </a:lnTo>
                    <a:lnTo>
                      <a:pt x="86" y="360"/>
                    </a:lnTo>
                    <a:lnTo>
                      <a:pt x="68" y="360"/>
                    </a:lnTo>
                    <a:lnTo>
                      <a:pt x="74" y="335"/>
                    </a:lnTo>
                    <a:lnTo>
                      <a:pt x="59" y="335"/>
                    </a:lnTo>
                    <a:lnTo>
                      <a:pt x="59" y="307"/>
                    </a:lnTo>
                    <a:lnTo>
                      <a:pt x="39" y="307"/>
                    </a:lnTo>
                    <a:lnTo>
                      <a:pt x="51" y="286"/>
                    </a:lnTo>
                    <a:lnTo>
                      <a:pt x="65" y="274"/>
                    </a:lnTo>
                    <a:lnTo>
                      <a:pt x="81" y="278"/>
                    </a:lnTo>
                    <a:lnTo>
                      <a:pt x="92" y="299"/>
                    </a:lnTo>
                    <a:lnTo>
                      <a:pt x="106" y="304"/>
                    </a:lnTo>
                    <a:lnTo>
                      <a:pt x="113" y="321"/>
                    </a:lnTo>
                    <a:lnTo>
                      <a:pt x="131" y="318"/>
                    </a:lnTo>
                    <a:lnTo>
                      <a:pt x="142" y="334"/>
                    </a:lnTo>
                    <a:lnTo>
                      <a:pt x="151" y="319"/>
                    </a:lnTo>
                    <a:lnTo>
                      <a:pt x="166" y="307"/>
                    </a:lnTo>
                    <a:lnTo>
                      <a:pt x="139" y="295"/>
                    </a:lnTo>
                    <a:lnTo>
                      <a:pt x="138" y="278"/>
                    </a:lnTo>
                    <a:lnTo>
                      <a:pt x="119" y="277"/>
                    </a:lnTo>
                    <a:lnTo>
                      <a:pt x="122" y="256"/>
                    </a:lnTo>
                    <a:lnTo>
                      <a:pt x="104" y="253"/>
                    </a:lnTo>
                    <a:lnTo>
                      <a:pt x="110" y="217"/>
                    </a:lnTo>
                    <a:lnTo>
                      <a:pt x="92" y="202"/>
                    </a:lnTo>
                    <a:lnTo>
                      <a:pt x="109" y="195"/>
                    </a:lnTo>
                    <a:lnTo>
                      <a:pt x="117" y="182"/>
                    </a:lnTo>
                    <a:lnTo>
                      <a:pt x="124" y="171"/>
                    </a:lnTo>
                    <a:lnTo>
                      <a:pt x="135" y="162"/>
                    </a:lnTo>
                    <a:lnTo>
                      <a:pt x="179" y="161"/>
                    </a:lnTo>
                    <a:lnTo>
                      <a:pt x="191" y="150"/>
                    </a:lnTo>
                    <a:lnTo>
                      <a:pt x="203" y="140"/>
                    </a:lnTo>
                    <a:lnTo>
                      <a:pt x="211" y="130"/>
                    </a:lnTo>
                    <a:lnTo>
                      <a:pt x="221" y="117"/>
                    </a:lnTo>
                    <a:lnTo>
                      <a:pt x="224" y="87"/>
                    </a:lnTo>
                    <a:lnTo>
                      <a:pt x="234" y="79"/>
                    </a:lnTo>
                    <a:lnTo>
                      <a:pt x="247" y="66"/>
                    </a:lnTo>
                    <a:lnTo>
                      <a:pt x="251" y="34"/>
                    </a:lnTo>
                    <a:lnTo>
                      <a:pt x="263" y="30"/>
                    </a:lnTo>
                    <a:lnTo>
                      <a:pt x="271" y="12"/>
                    </a:lnTo>
                    <a:lnTo>
                      <a:pt x="286" y="9"/>
                    </a:lnTo>
                    <a:lnTo>
                      <a:pt x="290" y="0"/>
                    </a:lnTo>
                    <a:lnTo>
                      <a:pt x="316" y="0"/>
                    </a:lnTo>
                    <a:lnTo>
                      <a:pt x="315" y="14"/>
                    </a:lnTo>
                    <a:lnTo>
                      <a:pt x="345" y="20"/>
                    </a:lnTo>
                    <a:lnTo>
                      <a:pt x="364" y="1"/>
                    </a:lnTo>
                    <a:lnTo>
                      <a:pt x="422" y="2"/>
                    </a:lnTo>
                    <a:lnTo>
                      <a:pt x="425" y="22"/>
                    </a:lnTo>
                    <a:lnTo>
                      <a:pt x="410" y="27"/>
                    </a:lnTo>
                    <a:lnTo>
                      <a:pt x="413" y="42"/>
                    </a:lnTo>
                    <a:lnTo>
                      <a:pt x="431" y="37"/>
                    </a:lnTo>
                    <a:lnTo>
                      <a:pt x="441" y="56"/>
                    </a:lnTo>
                    <a:lnTo>
                      <a:pt x="514" y="55"/>
                    </a:lnTo>
                    <a:lnTo>
                      <a:pt x="515" y="1"/>
                    </a:lnTo>
                    <a:lnTo>
                      <a:pt x="540" y="4"/>
                    </a:lnTo>
                    <a:lnTo>
                      <a:pt x="548" y="19"/>
                    </a:lnTo>
                    <a:lnTo>
                      <a:pt x="557" y="32"/>
                    </a:lnTo>
                    <a:lnTo>
                      <a:pt x="605" y="26"/>
                    </a:lnTo>
                    <a:lnTo>
                      <a:pt x="609" y="40"/>
                    </a:lnTo>
                    <a:lnTo>
                      <a:pt x="623" y="42"/>
                    </a:lnTo>
                    <a:lnTo>
                      <a:pt x="633" y="52"/>
                    </a:lnTo>
                    <a:lnTo>
                      <a:pt x="666" y="55"/>
                    </a:lnTo>
                    <a:lnTo>
                      <a:pt x="662" y="89"/>
                    </a:lnTo>
                    <a:lnTo>
                      <a:pt x="661" y="106"/>
                    </a:lnTo>
                    <a:lnTo>
                      <a:pt x="645" y="108"/>
                    </a:lnTo>
                    <a:lnTo>
                      <a:pt x="631" y="122"/>
                    </a:lnTo>
                    <a:lnTo>
                      <a:pt x="619" y="124"/>
                    </a:lnTo>
                    <a:lnTo>
                      <a:pt x="619" y="168"/>
                    </a:lnTo>
                    <a:lnTo>
                      <a:pt x="631" y="176"/>
                    </a:lnTo>
                    <a:lnTo>
                      <a:pt x="633" y="228"/>
                    </a:lnTo>
                    <a:lnTo>
                      <a:pt x="615" y="236"/>
                    </a:lnTo>
                    <a:lnTo>
                      <a:pt x="607" y="254"/>
                    </a:lnTo>
                    <a:lnTo>
                      <a:pt x="597" y="274"/>
                    </a:lnTo>
                    <a:lnTo>
                      <a:pt x="577" y="292"/>
                    </a:lnTo>
                    <a:lnTo>
                      <a:pt x="555" y="294"/>
                    </a:lnTo>
                    <a:lnTo>
                      <a:pt x="541" y="318"/>
                    </a:lnTo>
                    <a:lnTo>
                      <a:pt x="514" y="316"/>
                    </a:lnTo>
                    <a:lnTo>
                      <a:pt x="511" y="334"/>
                    </a:lnTo>
                    <a:lnTo>
                      <a:pt x="479" y="332"/>
                    </a:lnTo>
                    <a:lnTo>
                      <a:pt x="473" y="316"/>
                    </a:lnTo>
                    <a:lnTo>
                      <a:pt x="434" y="313"/>
                    </a:lnTo>
                    <a:lnTo>
                      <a:pt x="439" y="340"/>
                    </a:lnTo>
                    <a:lnTo>
                      <a:pt x="427" y="348"/>
                    </a:lnTo>
                    <a:lnTo>
                      <a:pt x="429" y="380"/>
                    </a:lnTo>
                    <a:lnTo>
                      <a:pt x="415" y="379"/>
                    </a:lnTo>
                    <a:lnTo>
                      <a:pt x="398" y="384"/>
                    </a:lnTo>
                    <a:lnTo>
                      <a:pt x="401" y="399"/>
                    </a:lnTo>
                    <a:lnTo>
                      <a:pt x="385" y="402"/>
                    </a:lnTo>
                    <a:lnTo>
                      <a:pt x="375" y="424"/>
                    </a:lnTo>
                    <a:lnTo>
                      <a:pt x="366" y="437"/>
                    </a:lnTo>
                    <a:lnTo>
                      <a:pt x="272" y="439"/>
                    </a:lnTo>
                    <a:lnTo>
                      <a:pt x="261" y="427"/>
                    </a:lnTo>
                    <a:lnTo>
                      <a:pt x="229" y="422"/>
                    </a:lnTo>
                    <a:lnTo>
                      <a:pt x="225" y="443"/>
                    </a:lnTo>
                    <a:lnTo>
                      <a:pt x="215" y="443"/>
                    </a:lnTo>
                    <a:lnTo>
                      <a:pt x="200" y="447"/>
                    </a:lnTo>
                    <a:lnTo>
                      <a:pt x="189" y="452"/>
                    </a:lnTo>
                    <a:lnTo>
                      <a:pt x="183" y="467"/>
                    </a:lnTo>
                    <a:lnTo>
                      <a:pt x="173" y="478"/>
                    </a:lnTo>
                    <a:lnTo>
                      <a:pt x="171" y="488"/>
                    </a:lnTo>
                    <a:lnTo>
                      <a:pt x="161" y="497"/>
                    </a:lnTo>
                    <a:lnTo>
                      <a:pt x="147" y="502"/>
                    </a:lnTo>
                    <a:lnTo>
                      <a:pt x="121" y="504"/>
                    </a:lnTo>
                    <a:lnTo>
                      <a:pt x="122" y="491"/>
                    </a:lnTo>
                    <a:lnTo>
                      <a:pt x="93" y="487"/>
                    </a:lnTo>
                    <a:lnTo>
                      <a:pt x="96" y="523"/>
                    </a:lnTo>
                    <a:lnTo>
                      <a:pt x="81" y="534"/>
                    </a:lnTo>
                    <a:lnTo>
                      <a:pt x="77" y="542"/>
                    </a:lnTo>
                    <a:lnTo>
                      <a:pt x="60" y="553"/>
                    </a:lnTo>
                    <a:lnTo>
                      <a:pt x="41" y="562"/>
                    </a:lnTo>
                    <a:lnTo>
                      <a:pt x="0" y="5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Line 4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391525" y="3363913"/>
                <a:ext cx="142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44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618413" y="2560638"/>
                <a:ext cx="266700" cy="354012"/>
              </a:xfrm>
              <a:custGeom>
                <a:avLst/>
                <a:gdLst>
                  <a:gd name="T0" fmla="*/ 2147483647 w 200"/>
                  <a:gd name="T1" fmla="*/ 2147483647 h 266"/>
                  <a:gd name="T2" fmla="*/ 2147483647 w 200"/>
                  <a:gd name="T3" fmla="*/ 2147483647 h 266"/>
                  <a:gd name="T4" fmla="*/ 2147483647 w 200"/>
                  <a:gd name="T5" fmla="*/ 2147483647 h 266"/>
                  <a:gd name="T6" fmla="*/ 2147483647 w 200"/>
                  <a:gd name="T7" fmla="*/ 2147483647 h 266"/>
                  <a:gd name="T8" fmla="*/ 2147483647 w 200"/>
                  <a:gd name="T9" fmla="*/ 2147483647 h 266"/>
                  <a:gd name="T10" fmla="*/ 2147483647 w 200"/>
                  <a:gd name="T11" fmla="*/ 2147483647 h 266"/>
                  <a:gd name="T12" fmla="*/ 2147483647 w 200"/>
                  <a:gd name="T13" fmla="*/ 2147483647 h 266"/>
                  <a:gd name="T14" fmla="*/ 0 w 200"/>
                  <a:gd name="T15" fmla="*/ 2147483647 h 266"/>
                  <a:gd name="T16" fmla="*/ 2147483647 w 200"/>
                  <a:gd name="T17" fmla="*/ 2147483647 h 266"/>
                  <a:gd name="T18" fmla="*/ 2147483647 w 200"/>
                  <a:gd name="T19" fmla="*/ 2147483647 h 266"/>
                  <a:gd name="T20" fmla="*/ 2147483647 w 200"/>
                  <a:gd name="T21" fmla="*/ 2147483647 h 266"/>
                  <a:gd name="T22" fmla="*/ 2147483647 w 200"/>
                  <a:gd name="T23" fmla="*/ 2147483647 h 266"/>
                  <a:gd name="T24" fmla="*/ 2147483647 w 200"/>
                  <a:gd name="T25" fmla="*/ 0 h 266"/>
                  <a:gd name="T26" fmla="*/ 2147483647 w 200"/>
                  <a:gd name="T27" fmla="*/ 2147483647 h 266"/>
                  <a:gd name="T28" fmla="*/ 2147483647 w 200"/>
                  <a:gd name="T29" fmla="*/ 2147483647 h 266"/>
                  <a:gd name="T30" fmla="*/ 2147483647 w 200"/>
                  <a:gd name="T31" fmla="*/ 2147483647 h 266"/>
                  <a:gd name="T32" fmla="*/ 2147483647 w 200"/>
                  <a:gd name="T33" fmla="*/ 2147483647 h 266"/>
                  <a:gd name="T34" fmla="*/ 2147483647 w 200"/>
                  <a:gd name="T35" fmla="*/ 2147483647 h 266"/>
                  <a:gd name="T36" fmla="*/ 2147483647 w 200"/>
                  <a:gd name="T37" fmla="*/ 2147483647 h 266"/>
                  <a:gd name="T38" fmla="*/ 2147483647 w 200"/>
                  <a:gd name="T39" fmla="*/ 2147483647 h 266"/>
                  <a:gd name="T40" fmla="*/ 2147483647 w 200"/>
                  <a:gd name="T41" fmla="*/ 2147483647 h 266"/>
                  <a:gd name="T42" fmla="*/ 2147483647 w 200"/>
                  <a:gd name="T43" fmla="*/ 2147483647 h 266"/>
                  <a:gd name="T44" fmla="*/ 2147483647 w 200"/>
                  <a:gd name="T45" fmla="*/ 2147483647 h 266"/>
                  <a:gd name="T46" fmla="*/ 2147483647 w 200"/>
                  <a:gd name="T47" fmla="*/ 2147483647 h 266"/>
                  <a:gd name="T48" fmla="*/ 2147483647 w 200"/>
                  <a:gd name="T49" fmla="*/ 2147483647 h 266"/>
                  <a:gd name="T50" fmla="*/ 2147483647 w 200"/>
                  <a:gd name="T51" fmla="*/ 2147483647 h 266"/>
                  <a:gd name="T52" fmla="*/ 2147483647 w 200"/>
                  <a:gd name="T53" fmla="*/ 2147483647 h 266"/>
                  <a:gd name="T54" fmla="*/ 2147483647 w 200"/>
                  <a:gd name="T55" fmla="*/ 2147483647 h 266"/>
                  <a:gd name="T56" fmla="*/ 2147483647 w 200"/>
                  <a:gd name="T57" fmla="*/ 2147483647 h 266"/>
                  <a:gd name="T58" fmla="*/ 2147483647 w 200"/>
                  <a:gd name="T59" fmla="*/ 2147483647 h 266"/>
                  <a:gd name="T60" fmla="*/ 2147483647 w 200"/>
                  <a:gd name="T61" fmla="*/ 2147483647 h 266"/>
                  <a:gd name="T62" fmla="*/ 2147483647 w 200"/>
                  <a:gd name="T63" fmla="*/ 2147483647 h 266"/>
                  <a:gd name="T64" fmla="*/ 2147483647 w 200"/>
                  <a:gd name="T65" fmla="*/ 2147483647 h 266"/>
                  <a:gd name="T66" fmla="*/ 2147483647 w 200"/>
                  <a:gd name="T67" fmla="*/ 2147483647 h 266"/>
                  <a:gd name="T68" fmla="*/ 2147483647 w 200"/>
                  <a:gd name="T69" fmla="*/ 2147483647 h 266"/>
                  <a:gd name="T70" fmla="*/ 2147483647 w 200"/>
                  <a:gd name="T71" fmla="*/ 2147483647 h 266"/>
                  <a:gd name="T72" fmla="*/ 2147483647 w 200"/>
                  <a:gd name="T73" fmla="*/ 2147483647 h 266"/>
                  <a:gd name="T74" fmla="*/ 2147483647 w 200"/>
                  <a:gd name="T75" fmla="*/ 2147483647 h 266"/>
                  <a:gd name="T76" fmla="*/ 2147483647 w 200"/>
                  <a:gd name="T77" fmla="*/ 2147483647 h 266"/>
                  <a:gd name="T78" fmla="*/ 2147483647 w 200"/>
                  <a:gd name="T79" fmla="*/ 2147483647 h 266"/>
                  <a:gd name="T80" fmla="*/ 2147483647 w 200"/>
                  <a:gd name="T81" fmla="*/ 2147483647 h 266"/>
                  <a:gd name="T82" fmla="*/ 2147483647 w 200"/>
                  <a:gd name="T83" fmla="*/ 2147483647 h 266"/>
                  <a:gd name="T84" fmla="*/ 2147483647 w 200"/>
                  <a:gd name="T85" fmla="*/ 2147483647 h 266"/>
                  <a:gd name="T86" fmla="*/ 2147483647 w 200"/>
                  <a:gd name="T87" fmla="*/ 2147483647 h 2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266"/>
                  <a:gd name="T134" fmla="*/ 200 w 200"/>
                  <a:gd name="T135" fmla="*/ 266 h 2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266">
                    <a:moveTo>
                      <a:pt x="44" y="214"/>
                    </a:moveTo>
                    <a:lnTo>
                      <a:pt x="22" y="194"/>
                    </a:lnTo>
                    <a:lnTo>
                      <a:pt x="26" y="198"/>
                    </a:lnTo>
                    <a:lnTo>
                      <a:pt x="29" y="163"/>
                    </a:lnTo>
                    <a:lnTo>
                      <a:pt x="15" y="165"/>
                    </a:lnTo>
                    <a:lnTo>
                      <a:pt x="20" y="145"/>
                    </a:lnTo>
                    <a:lnTo>
                      <a:pt x="2" y="146"/>
                    </a:lnTo>
                    <a:lnTo>
                      <a:pt x="0" y="70"/>
                    </a:lnTo>
                    <a:lnTo>
                      <a:pt x="14" y="62"/>
                    </a:lnTo>
                    <a:lnTo>
                      <a:pt x="18" y="46"/>
                    </a:lnTo>
                    <a:lnTo>
                      <a:pt x="30" y="38"/>
                    </a:lnTo>
                    <a:lnTo>
                      <a:pt x="30" y="16"/>
                    </a:lnTo>
                    <a:lnTo>
                      <a:pt x="48" y="0"/>
                    </a:lnTo>
                    <a:lnTo>
                      <a:pt x="80" y="4"/>
                    </a:lnTo>
                    <a:lnTo>
                      <a:pt x="90" y="24"/>
                    </a:lnTo>
                    <a:lnTo>
                      <a:pt x="108" y="36"/>
                    </a:lnTo>
                    <a:lnTo>
                      <a:pt x="94" y="60"/>
                    </a:lnTo>
                    <a:lnTo>
                      <a:pt x="92" y="142"/>
                    </a:lnTo>
                    <a:lnTo>
                      <a:pt x="108" y="150"/>
                    </a:lnTo>
                    <a:lnTo>
                      <a:pt x="102" y="168"/>
                    </a:lnTo>
                    <a:lnTo>
                      <a:pt x="123" y="163"/>
                    </a:lnTo>
                    <a:lnTo>
                      <a:pt x="128" y="178"/>
                    </a:lnTo>
                    <a:lnTo>
                      <a:pt x="167" y="177"/>
                    </a:lnTo>
                    <a:lnTo>
                      <a:pt x="186" y="178"/>
                    </a:lnTo>
                    <a:lnTo>
                      <a:pt x="183" y="204"/>
                    </a:lnTo>
                    <a:lnTo>
                      <a:pt x="200" y="205"/>
                    </a:lnTo>
                    <a:lnTo>
                      <a:pt x="199" y="224"/>
                    </a:lnTo>
                    <a:lnTo>
                      <a:pt x="182" y="234"/>
                    </a:lnTo>
                    <a:lnTo>
                      <a:pt x="180" y="250"/>
                    </a:lnTo>
                    <a:lnTo>
                      <a:pt x="164" y="266"/>
                    </a:lnTo>
                    <a:lnTo>
                      <a:pt x="144" y="262"/>
                    </a:lnTo>
                    <a:lnTo>
                      <a:pt x="136" y="250"/>
                    </a:lnTo>
                    <a:lnTo>
                      <a:pt x="132" y="236"/>
                    </a:lnTo>
                    <a:lnTo>
                      <a:pt x="116" y="222"/>
                    </a:lnTo>
                    <a:lnTo>
                      <a:pt x="105" y="222"/>
                    </a:lnTo>
                    <a:lnTo>
                      <a:pt x="105" y="241"/>
                    </a:lnTo>
                    <a:lnTo>
                      <a:pt x="90" y="242"/>
                    </a:lnTo>
                    <a:lnTo>
                      <a:pt x="74" y="238"/>
                    </a:lnTo>
                    <a:lnTo>
                      <a:pt x="80" y="220"/>
                    </a:lnTo>
                    <a:lnTo>
                      <a:pt x="72" y="208"/>
                    </a:lnTo>
                    <a:lnTo>
                      <a:pt x="69" y="198"/>
                    </a:lnTo>
                    <a:lnTo>
                      <a:pt x="57" y="199"/>
                    </a:lnTo>
                    <a:lnTo>
                      <a:pt x="56" y="216"/>
                    </a:lnTo>
                    <a:lnTo>
                      <a:pt x="44" y="214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45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477000" y="3276600"/>
                <a:ext cx="609600" cy="1006475"/>
              </a:xfrm>
              <a:custGeom>
                <a:avLst/>
                <a:gdLst>
                  <a:gd name="T0" fmla="*/ 2147483647 w 457"/>
                  <a:gd name="T1" fmla="*/ 2147483647 h 758"/>
                  <a:gd name="T2" fmla="*/ 2147483647 w 457"/>
                  <a:gd name="T3" fmla="*/ 2147483647 h 758"/>
                  <a:gd name="T4" fmla="*/ 2147483647 w 457"/>
                  <a:gd name="T5" fmla="*/ 2147483647 h 758"/>
                  <a:gd name="T6" fmla="*/ 2147483647 w 457"/>
                  <a:gd name="T7" fmla="*/ 2147483647 h 758"/>
                  <a:gd name="T8" fmla="*/ 2147483647 w 457"/>
                  <a:gd name="T9" fmla="*/ 2147483647 h 758"/>
                  <a:gd name="T10" fmla="*/ 2147483647 w 457"/>
                  <a:gd name="T11" fmla="*/ 0 h 758"/>
                  <a:gd name="T12" fmla="*/ 2147483647 w 457"/>
                  <a:gd name="T13" fmla="*/ 2147483647 h 758"/>
                  <a:gd name="T14" fmla="*/ 2147483647 w 457"/>
                  <a:gd name="T15" fmla="*/ 2147483647 h 758"/>
                  <a:gd name="T16" fmla="*/ 2147483647 w 457"/>
                  <a:gd name="T17" fmla="*/ 2147483647 h 758"/>
                  <a:gd name="T18" fmla="*/ 2147483647 w 457"/>
                  <a:gd name="T19" fmla="*/ 2147483647 h 758"/>
                  <a:gd name="T20" fmla="*/ 2147483647 w 457"/>
                  <a:gd name="T21" fmla="*/ 2147483647 h 758"/>
                  <a:gd name="T22" fmla="*/ 2147483647 w 457"/>
                  <a:gd name="T23" fmla="*/ 2147483647 h 758"/>
                  <a:gd name="T24" fmla="*/ 2147483647 w 457"/>
                  <a:gd name="T25" fmla="*/ 2147483647 h 758"/>
                  <a:gd name="T26" fmla="*/ 2147483647 w 457"/>
                  <a:gd name="T27" fmla="*/ 2147483647 h 758"/>
                  <a:gd name="T28" fmla="*/ 2147483647 w 457"/>
                  <a:gd name="T29" fmla="*/ 2147483647 h 758"/>
                  <a:gd name="T30" fmla="*/ 2147483647 w 457"/>
                  <a:gd name="T31" fmla="*/ 2147483647 h 758"/>
                  <a:gd name="T32" fmla="*/ 2147483647 w 457"/>
                  <a:gd name="T33" fmla="*/ 2147483647 h 758"/>
                  <a:gd name="T34" fmla="*/ 2147483647 w 457"/>
                  <a:gd name="T35" fmla="*/ 2147483647 h 758"/>
                  <a:gd name="T36" fmla="*/ 2147483647 w 457"/>
                  <a:gd name="T37" fmla="*/ 2147483647 h 758"/>
                  <a:gd name="T38" fmla="*/ 2147483647 w 457"/>
                  <a:gd name="T39" fmla="*/ 2147483647 h 758"/>
                  <a:gd name="T40" fmla="*/ 2147483647 w 457"/>
                  <a:gd name="T41" fmla="*/ 2147483647 h 758"/>
                  <a:gd name="T42" fmla="*/ 2147483647 w 457"/>
                  <a:gd name="T43" fmla="*/ 2147483647 h 758"/>
                  <a:gd name="T44" fmla="*/ 2147483647 w 457"/>
                  <a:gd name="T45" fmla="*/ 2147483647 h 758"/>
                  <a:gd name="T46" fmla="*/ 2147483647 w 457"/>
                  <a:gd name="T47" fmla="*/ 2147483647 h 758"/>
                  <a:gd name="T48" fmla="*/ 2147483647 w 457"/>
                  <a:gd name="T49" fmla="*/ 2147483647 h 758"/>
                  <a:gd name="T50" fmla="*/ 2147483647 w 457"/>
                  <a:gd name="T51" fmla="*/ 2147483647 h 758"/>
                  <a:gd name="T52" fmla="*/ 2147483647 w 457"/>
                  <a:gd name="T53" fmla="*/ 2147483647 h 758"/>
                  <a:gd name="T54" fmla="*/ 2147483647 w 457"/>
                  <a:gd name="T55" fmla="*/ 2147483647 h 758"/>
                  <a:gd name="T56" fmla="*/ 2147483647 w 457"/>
                  <a:gd name="T57" fmla="*/ 2147483647 h 758"/>
                  <a:gd name="T58" fmla="*/ 2147483647 w 457"/>
                  <a:gd name="T59" fmla="*/ 2147483647 h 758"/>
                  <a:gd name="T60" fmla="*/ 2147483647 w 457"/>
                  <a:gd name="T61" fmla="*/ 2147483647 h 758"/>
                  <a:gd name="T62" fmla="*/ 2147483647 w 457"/>
                  <a:gd name="T63" fmla="*/ 2147483647 h 758"/>
                  <a:gd name="T64" fmla="*/ 2147483647 w 457"/>
                  <a:gd name="T65" fmla="*/ 2147483647 h 758"/>
                  <a:gd name="T66" fmla="*/ 2147483647 w 457"/>
                  <a:gd name="T67" fmla="*/ 2147483647 h 758"/>
                  <a:gd name="T68" fmla="*/ 2147483647 w 457"/>
                  <a:gd name="T69" fmla="*/ 2147483647 h 758"/>
                  <a:gd name="T70" fmla="*/ 2147483647 w 457"/>
                  <a:gd name="T71" fmla="*/ 2147483647 h 758"/>
                  <a:gd name="T72" fmla="*/ 2147483647 w 457"/>
                  <a:gd name="T73" fmla="*/ 2147483647 h 758"/>
                  <a:gd name="T74" fmla="*/ 2147483647 w 457"/>
                  <a:gd name="T75" fmla="*/ 2147483647 h 758"/>
                  <a:gd name="T76" fmla="*/ 0 w 457"/>
                  <a:gd name="T77" fmla="*/ 2147483647 h 758"/>
                  <a:gd name="T78" fmla="*/ 2147483647 w 457"/>
                  <a:gd name="T79" fmla="*/ 2147483647 h 758"/>
                  <a:gd name="T80" fmla="*/ 2147483647 w 457"/>
                  <a:gd name="T81" fmla="*/ 2147483647 h 758"/>
                  <a:gd name="T82" fmla="*/ 2147483647 w 457"/>
                  <a:gd name="T83" fmla="*/ 2147483647 h 758"/>
                  <a:gd name="T84" fmla="*/ 2147483647 w 457"/>
                  <a:gd name="T85" fmla="*/ 2147483647 h 758"/>
                  <a:gd name="T86" fmla="*/ 2147483647 w 457"/>
                  <a:gd name="T87" fmla="*/ 2147483647 h 758"/>
                  <a:gd name="T88" fmla="*/ 2147483647 w 457"/>
                  <a:gd name="T89" fmla="*/ 2147483647 h 758"/>
                  <a:gd name="T90" fmla="*/ 2147483647 w 457"/>
                  <a:gd name="T91" fmla="*/ 2147483647 h 758"/>
                  <a:gd name="T92" fmla="*/ 2147483647 w 457"/>
                  <a:gd name="T93" fmla="*/ 2147483647 h 758"/>
                  <a:gd name="T94" fmla="*/ 2147483647 w 457"/>
                  <a:gd name="T95" fmla="*/ 2147483647 h 758"/>
                  <a:gd name="T96" fmla="*/ 2147483647 w 457"/>
                  <a:gd name="T97" fmla="*/ 2147483647 h 758"/>
                  <a:gd name="T98" fmla="*/ 2147483647 w 457"/>
                  <a:gd name="T99" fmla="*/ 2147483647 h 758"/>
                  <a:gd name="T100" fmla="*/ 2147483647 w 457"/>
                  <a:gd name="T101" fmla="*/ 2147483647 h 758"/>
                  <a:gd name="T102" fmla="*/ 2147483647 w 457"/>
                  <a:gd name="T103" fmla="*/ 2147483647 h 758"/>
                  <a:gd name="T104" fmla="*/ 2147483647 w 457"/>
                  <a:gd name="T105" fmla="*/ 2147483647 h 75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57"/>
                  <a:gd name="T160" fmla="*/ 0 h 758"/>
                  <a:gd name="T161" fmla="*/ 457 w 457"/>
                  <a:gd name="T162" fmla="*/ 758 h 75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57" h="758">
                    <a:moveTo>
                      <a:pt x="204" y="120"/>
                    </a:moveTo>
                    <a:lnTo>
                      <a:pt x="222" y="104"/>
                    </a:lnTo>
                    <a:lnTo>
                      <a:pt x="220" y="70"/>
                    </a:lnTo>
                    <a:lnTo>
                      <a:pt x="180" y="72"/>
                    </a:lnTo>
                    <a:lnTo>
                      <a:pt x="174" y="55"/>
                    </a:lnTo>
                    <a:lnTo>
                      <a:pt x="164" y="36"/>
                    </a:lnTo>
                    <a:lnTo>
                      <a:pt x="220" y="28"/>
                    </a:lnTo>
                    <a:lnTo>
                      <a:pt x="222" y="45"/>
                    </a:lnTo>
                    <a:lnTo>
                      <a:pt x="270" y="48"/>
                    </a:lnTo>
                    <a:lnTo>
                      <a:pt x="284" y="22"/>
                    </a:lnTo>
                    <a:lnTo>
                      <a:pt x="332" y="24"/>
                    </a:lnTo>
                    <a:lnTo>
                      <a:pt x="352" y="0"/>
                    </a:lnTo>
                    <a:lnTo>
                      <a:pt x="368" y="6"/>
                    </a:lnTo>
                    <a:lnTo>
                      <a:pt x="370" y="31"/>
                    </a:lnTo>
                    <a:lnTo>
                      <a:pt x="394" y="38"/>
                    </a:lnTo>
                    <a:lnTo>
                      <a:pt x="411" y="55"/>
                    </a:lnTo>
                    <a:lnTo>
                      <a:pt x="418" y="79"/>
                    </a:lnTo>
                    <a:lnTo>
                      <a:pt x="435" y="75"/>
                    </a:lnTo>
                    <a:lnTo>
                      <a:pt x="432" y="110"/>
                    </a:lnTo>
                    <a:lnTo>
                      <a:pt x="452" y="124"/>
                    </a:lnTo>
                    <a:lnTo>
                      <a:pt x="457" y="148"/>
                    </a:lnTo>
                    <a:lnTo>
                      <a:pt x="432" y="170"/>
                    </a:lnTo>
                    <a:lnTo>
                      <a:pt x="417" y="175"/>
                    </a:lnTo>
                    <a:lnTo>
                      <a:pt x="413" y="197"/>
                    </a:lnTo>
                    <a:lnTo>
                      <a:pt x="397" y="199"/>
                    </a:lnTo>
                    <a:lnTo>
                      <a:pt x="392" y="216"/>
                    </a:lnTo>
                    <a:lnTo>
                      <a:pt x="378" y="224"/>
                    </a:lnTo>
                    <a:lnTo>
                      <a:pt x="374" y="254"/>
                    </a:lnTo>
                    <a:lnTo>
                      <a:pt x="350" y="278"/>
                    </a:lnTo>
                    <a:lnTo>
                      <a:pt x="346" y="308"/>
                    </a:lnTo>
                    <a:lnTo>
                      <a:pt x="306" y="349"/>
                    </a:lnTo>
                    <a:lnTo>
                      <a:pt x="260" y="350"/>
                    </a:lnTo>
                    <a:lnTo>
                      <a:pt x="235" y="384"/>
                    </a:lnTo>
                    <a:lnTo>
                      <a:pt x="216" y="390"/>
                    </a:lnTo>
                    <a:lnTo>
                      <a:pt x="236" y="402"/>
                    </a:lnTo>
                    <a:lnTo>
                      <a:pt x="232" y="444"/>
                    </a:lnTo>
                    <a:lnTo>
                      <a:pt x="249" y="444"/>
                    </a:lnTo>
                    <a:lnTo>
                      <a:pt x="246" y="465"/>
                    </a:lnTo>
                    <a:lnTo>
                      <a:pt x="266" y="468"/>
                    </a:lnTo>
                    <a:lnTo>
                      <a:pt x="266" y="482"/>
                    </a:lnTo>
                    <a:lnTo>
                      <a:pt x="291" y="493"/>
                    </a:lnTo>
                    <a:lnTo>
                      <a:pt x="276" y="509"/>
                    </a:lnTo>
                    <a:lnTo>
                      <a:pt x="270" y="523"/>
                    </a:lnTo>
                    <a:lnTo>
                      <a:pt x="261" y="508"/>
                    </a:lnTo>
                    <a:lnTo>
                      <a:pt x="240" y="508"/>
                    </a:lnTo>
                    <a:lnTo>
                      <a:pt x="233" y="492"/>
                    </a:lnTo>
                    <a:lnTo>
                      <a:pt x="221" y="489"/>
                    </a:lnTo>
                    <a:lnTo>
                      <a:pt x="208" y="468"/>
                    </a:lnTo>
                    <a:lnTo>
                      <a:pt x="192" y="462"/>
                    </a:lnTo>
                    <a:lnTo>
                      <a:pt x="180" y="472"/>
                    </a:lnTo>
                    <a:lnTo>
                      <a:pt x="166" y="493"/>
                    </a:lnTo>
                    <a:lnTo>
                      <a:pt x="186" y="494"/>
                    </a:lnTo>
                    <a:lnTo>
                      <a:pt x="184" y="512"/>
                    </a:lnTo>
                    <a:lnTo>
                      <a:pt x="188" y="524"/>
                    </a:lnTo>
                    <a:lnTo>
                      <a:pt x="200" y="525"/>
                    </a:lnTo>
                    <a:lnTo>
                      <a:pt x="194" y="548"/>
                    </a:lnTo>
                    <a:lnTo>
                      <a:pt x="213" y="545"/>
                    </a:lnTo>
                    <a:lnTo>
                      <a:pt x="209" y="573"/>
                    </a:lnTo>
                    <a:lnTo>
                      <a:pt x="224" y="575"/>
                    </a:lnTo>
                    <a:lnTo>
                      <a:pt x="224" y="614"/>
                    </a:lnTo>
                    <a:lnTo>
                      <a:pt x="208" y="630"/>
                    </a:lnTo>
                    <a:lnTo>
                      <a:pt x="206" y="652"/>
                    </a:lnTo>
                    <a:lnTo>
                      <a:pt x="176" y="672"/>
                    </a:lnTo>
                    <a:lnTo>
                      <a:pt x="160" y="690"/>
                    </a:lnTo>
                    <a:lnTo>
                      <a:pt x="135" y="690"/>
                    </a:lnTo>
                    <a:lnTo>
                      <a:pt x="138" y="712"/>
                    </a:lnTo>
                    <a:lnTo>
                      <a:pt x="138" y="729"/>
                    </a:lnTo>
                    <a:lnTo>
                      <a:pt x="138" y="744"/>
                    </a:lnTo>
                    <a:lnTo>
                      <a:pt x="122" y="758"/>
                    </a:lnTo>
                    <a:lnTo>
                      <a:pt x="81" y="750"/>
                    </a:lnTo>
                    <a:lnTo>
                      <a:pt x="81" y="720"/>
                    </a:lnTo>
                    <a:lnTo>
                      <a:pt x="64" y="708"/>
                    </a:lnTo>
                    <a:lnTo>
                      <a:pt x="54" y="705"/>
                    </a:lnTo>
                    <a:lnTo>
                      <a:pt x="55" y="663"/>
                    </a:lnTo>
                    <a:lnTo>
                      <a:pt x="36" y="669"/>
                    </a:lnTo>
                    <a:lnTo>
                      <a:pt x="27" y="654"/>
                    </a:lnTo>
                    <a:lnTo>
                      <a:pt x="0" y="651"/>
                    </a:lnTo>
                    <a:lnTo>
                      <a:pt x="0" y="604"/>
                    </a:lnTo>
                    <a:lnTo>
                      <a:pt x="17" y="597"/>
                    </a:lnTo>
                    <a:lnTo>
                      <a:pt x="17" y="584"/>
                    </a:lnTo>
                    <a:lnTo>
                      <a:pt x="30" y="575"/>
                    </a:lnTo>
                    <a:lnTo>
                      <a:pt x="39" y="558"/>
                    </a:lnTo>
                    <a:lnTo>
                      <a:pt x="70" y="564"/>
                    </a:lnTo>
                    <a:lnTo>
                      <a:pt x="64" y="536"/>
                    </a:lnTo>
                    <a:lnTo>
                      <a:pt x="21" y="504"/>
                    </a:lnTo>
                    <a:lnTo>
                      <a:pt x="23" y="441"/>
                    </a:lnTo>
                    <a:lnTo>
                      <a:pt x="38" y="438"/>
                    </a:lnTo>
                    <a:lnTo>
                      <a:pt x="38" y="384"/>
                    </a:lnTo>
                    <a:lnTo>
                      <a:pt x="18" y="364"/>
                    </a:lnTo>
                    <a:lnTo>
                      <a:pt x="16" y="336"/>
                    </a:lnTo>
                    <a:lnTo>
                      <a:pt x="32" y="330"/>
                    </a:lnTo>
                    <a:lnTo>
                      <a:pt x="32" y="306"/>
                    </a:lnTo>
                    <a:lnTo>
                      <a:pt x="34" y="290"/>
                    </a:lnTo>
                    <a:lnTo>
                      <a:pt x="50" y="280"/>
                    </a:lnTo>
                    <a:lnTo>
                      <a:pt x="50" y="262"/>
                    </a:lnTo>
                    <a:lnTo>
                      <a:pt x="58" y="248"/>
                    </a:lnTo>
                    <a:lnTo>
                      <a:pt x="78" y="236"/>
                    </a:lnTo>
                    <a:lnTo>
                      <a:pt x="86" y="221"/>
                    </a:lnTo>
                    <a:lnTo>
                      <a:pt x="107" y="215"/>
                    </a:lnTo>
                    <a:lnTo>
                      <a:pt x="105" y="199"/>
                    </a:lnTo>
                    <a:lnTo>
                      <a:pt x="133" y="202"/>
                    </a:lnTo>
                    <a:lnTo>
                      <a:pt x="134" y="188"/>
                    </a:lnTo>
                    <a:lnTo>
                      <a:pt x="155" y="188"/>
                    </a:lnTo>
                    <a:lnTo>
                      <a:pt x="168" y="170"/>
                    </a:lnTo>
                    <a:lnTo>
                      <a:pt x="184" y="154"/>
                    </a:lnTo>
                    <a:lnTo>
                      <a:pt x="210" y="138"/>
                    </a:lnTo>
                    <a:lnTo>
                      <a:pt x="20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46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943725" y="3176588"/>
                <a:ext cx="644525" cy="419100"/>
              </a:xfrm>
              <a:custGeom>
                <a:avLst/>
                <a:gdLst>
                  <a:gd name="T0" fmla="*/ 2147483647 w 483"/>
                  <a:gd name="T1" fmla="*/ 2147483647 h 317"/>
                  <a:gd name="T2" fmla="*/ 2147483647 w 483"/>
                  <a:gd name="T3" fmla="*/ 2147483647 h 317"/>
                  <a:gd name="T4" fmla="*/ 2147483647 w 483"/>
                  <a:gd name="T5" fmla="*/ 2147483647 h 317"/>
                  <a:gd name="T6" fmla="*/ 2147483647 w 483"/>
                  <a:gd name="T7" fmla="*/ 2147483647 h 317"/>
                  <a:gd name="T8" fmla="*/ 2147483647 w 483"/>
                  <a:gd name="T9" fmla="*/ 2147483647 h 317"/>
                  <a:gd name="T10" fmla="*/ 2147483647 w 483"/>
                  <a:gd name="T11" fmla="*/ 2147483647 h 317"/>
                  <a:gd name="T12" fmla="*/ 2147483647 w 483"/>
                  <a:gd name="T13" fmla="*/ 2147483647 h 317"/>
                  <a:gd name="T14" fmla="*/ 2147483647 w 483"/>
                  <a:gd name="T15" fmla="*/ 2147483647 h 317"/>
                  <a:gd name="T16" fmla="*/ 2147483647 w 483"/>
                  <a:gd name="T17" fmla="*/ 2147483647 h 317"/>
                  <a:gd name="T18" fmla="*/ 2147483647 w 483"/>
                  <a:gd name="T19" fmla="*/ 2147483647 h 317"/>
                  <a:gd name="T20" fmla="*/ 2147483647 w 483"/>
                  <a:gd name="T21" fmla="*/ 2147483647 h 317"/>
                  <a:gd name="T22" fmla="*/ 2147483647 w 483"/>
                  <a:gd name="T23" fmla="*/ 2147483647 h 317"/>
                  <a:gd name="T24" fmla="*/ 2147483647 w 483"/>
                  <a:gd name="T25" fmla="*/ 2147483647 h 317"/>
                  <a:gd name="T26" fmla="*/ 2147483647 w 483"/>
                  <a:gd name="T27" fmla="*/ 2147483647 h 317"/>
                  <a:gd name="T28" fmla="*/ 2147483647 w 483"/>
                  <a:gd name="T29" fmla="*/ 2147483647 h 317"/>
                  <a:gd name="T30" fmla="*/ 2147483647 w 483"/>
                  <a:gd name="T31" fmla="*/ 2147483647 h 317"/>
                  <a:gd name="T32" fmla="*/ 2147483647 w 483"/>
                  <a:gd name="T33" fmla="*/ 2147483647 h 317"/>
                  <a:gd name="T34" fmla="*/ 2147483647 w 483"/>
                  <a:gd name="T35" fmla="*/ 2147483647 h 317"/>
                  <a:gd name="T36" fmla="*/ 2147483647 w 483"/>
                  <a:gd name="T37" fmla="*/ 2147483647 h 317"/>
                  <a:gd name="T38" fmla="*/ 2147483647 w 483"/>
                  <a:gd name="T39" fmla="*/ 2147483647 h 317"/>
                  <a:gd name="T40" fmla="*/ 2147483647 w 483"/>
                  <a:gd name="T41" fmla="*/ 2147483647 h 317"/>
                  <a:gd name="T42" fmla="*/ 2147483647 w 483"/>
                  <a:gd name="T43" fmla="*/ 2147483647 h 317"/>
                  <a:gd name="T44" fmla="*/ 2147483647 w 483"/>
                  <a:gd name="T45" fmla="*/ 2147483647 h 317"/>
                  <a:gd name="T46" fmla="*/ 2147483647 w 483"/>
                  <a:gd name="T47" fmla="*/ 2147483647 h 317"/>
                  <a:gd name="T48" fmla="*/ 2147483647 w 483"/>
                  <a:gd name="T49" fmla="*/ 2147483647 h 317"/>
                  <a:gd name="T50" fmla="*/ 2147483647 w 483"/>
                  <a:gd name="T51" fmla="*/ 2147483647 h 317"/>
                  <a:gd name="T52" fmla="*/ 2147483647 w 483"/>
                  <a:gd name="T53" fmla="*/ 2147483647 h 317"/>
                  <a:gd name="T54" fmla="*/ 2147483647 w 483"/>
                  <a:gd name="T55" fmla="*/ 2147483647 h 317"/>
                  <a:gd name="T56" fmla="*/ 2147483647 w 483"/>
                  <a:gd name="T57" fmla="*/ 2147483647 h 317"/>
                  <a:gd name="T58" fmla="*/ 2147483647 w 483"/>
                  <a:gd name="T59" fmla="*/ 2147483647 h 317"/>
                  <a:gd name="T60" fmla="*/ 2147483647 w 483"/>
                  <a:gd name="T61" fmla="*/ 2147483647 h 317"/>
                  <a:gd name="T62" fmla="*/ 2147483647 w 483"/>
                  <a:gd name="T63" fmla="*/ 2147483647 h 317"/>
                  <a:gd name="T64" fmla="*/ 2147483647 w 483"/>
                  <a:gd name="T65" fmla="*/ 2147483647 h 317"/>
                  <a:gd name="T66" fmla="*/ 2147483647 w 483"/>
                  <a:gd name="T67" fmla="*/ 2147483647 h 317"/>
                  <a:gd name="T68" fmla="*/ 2147483647 w 483"/>
                  <a:gd name="T69" fmla="*/ 2147483647 h 317"/>
                  <a:gd name="T70" fmla="*/ 2147483647 w 483"/>
                  <a:gd name="T71" fmla="*/ 0 h 3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3"/>
                  <a:gd name="T109" fmla="*/ 0 h 317"/>
                  <a:gd name="T110" fmla="*/ 483 w 483"/>
                  <a:gd name="T111" fmla="*/ 317 h 3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3" h="317">
                    <a:moveTo>
                      <a:pt x="483" y="0"/>
                    </a:moveTo>
                    <a:lnTo>
                      <a:pt x="479" y="30"/>
                    </a:lnTo>
                    <a:lnTo>
                      <a:pt x="475" y="56"/>
                    </a:lnTo>
                    <a:lnTo>
                      <a:pt x="455" y="74"/>
                    </a:lnTo>
                    <a:lnTo>
                      <a:pt x="440" y="84"/>
                    </a:lnTo>
                    <a:lnTo>
                      <a:pt x="435" y="98"/>
                    </a:lnTo>
                    <a:lnTo>
                      <a:pt x="414" y="107"/>
                    </a:lnTo>
                    <a:lnTo>
                      <a:pt x="369" y="107"/>
                    </a:lnTo>
                    <a:lnTo>
                      <a:pt x="351" y="125"/>
                    </a:lnTo>
                    <a:lnTo>
                      <a:pt x="335" y="135"/>
                    </a:lnTo>
                    <a:lnTo>
                      <a:pt x="333" y="117"/>
                    </a:lnTo>
                    <a:lnTo>
                      <a:pt x="309" y="114"/>
                    </a:lnTo>
                    <a:lnTo>
                      <a:pt x="305" y="132"/>
                    </a:lnTo>
                    <a:lnTo>
                      <a:pt x="272" y="132"/>
                    </a:lnTo>
                    <a:lnTo>
                      <a:pt x="273" y="158"/>
                    </a:lnTo>
                    <a:lnTo>
                      <a:pt x="287" y="162"/>
                    </a:lnTo>
                    <a:lnTo>
                      <a:pt x="297" y="165"/>
                    </a:lnTo>
                    <a:lnTo>
                      <a:pt x="312" y="173"/>
                    </a:lnTo>
                    <a:lnTo>
                      <a:pt x="314" y="186"/>
                    </a:lnTo>
                    <a:lnTo>
                      <a:pt x="348" y="183"/>
                    </a:lnTo>
                    <a:lnTo>
                      <a:pt x="348" y="206"/>
                    </a:lnTo>
                    <a:lnTo>
                      <a:pt x="354" y="224"/>
                    </a:lnTo>
                    <a:lnTo>
                      <a:pt x="369" y="239"/>
                    </a:lnTo>
                    <a:lnTo>
                      <a:pt x="390" y="239"/>
                    </a:lnTo>
                    <a:lnTo>
                      <a:pt x="390" y="288"/>
                    </a:lnTo>
                    <a:lnTo>
                      <a:pt x="366" y="288"/>
                    </a:lnTo>
                    <a:lnTo>
                      <a:pt x="339" y="290"/>
                    </a:lnTo>
                    <a:lnTo>
                      <a:pt x="323" y="264"/>
                    </a:lnTo>
                    <a:lnTo>
                      <a:pt x="297" y="261"/>
                    </a:lnTo>
                    <a:lnTo>
                      <a:pt x="296" y="315"/>
                    </a:lnTo>
                    <a:lnTo>
                      <a:pt x="230" y="317"/>
                    </a:lnTo>
                    <a:lnTo>
                      <a:pt x="210" y="296"/>
                    </a:lnTo>
                    <a:lnTo>
                      <a:pt x="194" y="303"/>
                    </a:lnTo>
                    <a:lnTo>
                      <a:pt x="191" y="288"/>
                    </a:lnTo>
                    <a:lnTo>
                      <a:pt x="206" y="282"/>
                    </a:lnTo>
                    <a:lnTo>
                      <a:pt x="203" y="263"/>
                    </a:lnTo>
                    <a:lnTo>
                      <a:pt x="144" y="263"/>
                    </a:lnTo>
                    <a:lnTo>
                      <a:pt x="129" y="282"/>
                    </a:lnTo>
                    <a:lnTo>
                      <a:pt x="101" y="276"/>
                    </a:lnTo>
                    <a:lnTo>
                      <a:pt x="96" y="258"/>
                    </a:lnTo>
                    <a:lnTo>
                      <a:pt x="71" y="263"/>
                    </a:lnTo>
                    <a:lnTo>
                      <a:pt x="69" y="248"/>
                    </a:lnTo>
                    <a:lnTo>
                      <a:pt x="89" y="242"/>
                    </a:lnTo>
                    <a:lnTo>
                      <a:pt x="110" y="224"/>
                    </a:lnTo>
                    <a:lnTo>
                      <a:pt x="108" y="197"/>
                    </a:lnTo>
                    <a:lnTo>
                      <a:pt x="87" y="186"/>
                    </a:lnTo>
                    <a:lnTo>
                      <a:pt x="89" y="146"/>
                    </a:lnTo>
                    <a:lnTo>
                      <a:pt x="73" y="152"/>
                    </a:lnTo>
                    <a:lnTo>
                      <a:pt x="67" y="124"/>
                    </a:lnTo>
                    <a:lnTo>
                      <a:pt x="45" y="110"/>
                    </a:lnTo>
                    <a:lnTo>
                      <a:pt x="27" y="104"/>
                    </a:lnTo>
                    <a:lnTo>
                      <a:pt x="23" y="80"/>
                    </a:lnTo>
                    <a:lnTo>
                      <a:pt x="0" y="69"/>
                    </a:lnTo>
                    <a:lnTo>
                      <a:pt x="18" y="62"/>
                    </a:lnTo>
                    <a:lnTo>
                      <a:pt x="20" y="48"/>
                    </a:lnTo>
                    <a:lnTo>
                      <a:pt x="45" y="53"/>
                    </a:lnTo>
                    <a:lnTo>
                      <a:pt x="50" y="39"/>
                    </a:lnTo>
                    <a:lnTo>
                      <a:pt x="99" y="41"/>
                    </a:lnTo>
                    <a:lnTo>
                      <a:pt x="104" y="24"/>
                    </a:lnTo>
                    <a:lnTo>
                      <a:pt x="219" y="26"/>
                    </a:lnTo>
                    <a:lnTo>
                      <a:pt x="219" y="42"/>
                    </a:lnTo>
                    <a:lnTo>
                      <a:pt x="246" y="39"/>
                    </a:lnTo>
                    <a:lnTo>
                      <a:pt x="248" y="53"/>
                    </a:lnTo>
                    <a:lnTo>
                      <a:pt x="285" y="51"/>
                    </a:lnTo>
                    <a:lnTo>
                      <a:pt x="287" y="65"/>
                    </a:lnTo>
                    <a:lnTo>
                      <a:pt x="356" y="68"/>
                    </a:lnTo>
                    <a:lnTo>
                      <a:pt x="361" y="48"/>
                    </a:lnTo>
                    <a:lnTo>
                      <a:pt x="377" y="38"/>
                    </a:lnTo>
                    <a:lnTo>
                      <a:pt x="389" y="15"/>
                    </a:lnTo>
                    <a:lnTo>
                      <a:pt x="423" y="12"/>
                    </a:lnTo>
                    <a:lnTo>
                      <a:pt x="428" y="2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47" descr="Dotted grid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487822" y="4610067"/>
                <a:ext cx="638317" cy="96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Karnataka</a:t>
                </a:r>
              </a:p>
            </p:txBody>
          </p:sp>
          <p:sp>
            <p:nvSpPr>
              <p:cNvPr id="40" name="Rectangle 4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010400" y="3733651"/>
                <a:ext cx="473407" cy="9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Orissa</a:t>
                </a:r>
              </a:p>
            </p:txBody>
          </p:sp>
          <p:sp>
            <p:nvSpPr>
              <p:cNvPr id="41" name="Rectangle 4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787788" y="2293204"/>
                <a:ext cx="329821" cy="96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Haryana</a:t>
                </a:r>
              </a:p>
            </p:txBody>
          </p:sp>
          <p:sp>
            <p:nvSpPr>
              <p:cNvPr id="42" name="Rectangle 5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679743" y="2083501"/>
                <a:ext cx="707978" cy="9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Punjab</a:t>
                </a:r>
              </a:p>
            </p:txBody>
          </p:sp>
          <p:sp>
            <p:nvSpPr>
              <p:cNvPr id="43" name="Rectangle 51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958385" y="1869459"/>
                <a:ext cx="855828" cy="9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Himachal Pradesh</a:t>
                </a:r>
              </a:p>
            </p:txBody>
          </p:sp>
          <p:sp>
            <p:nvSpPr>
              <p:cNvPr id="44" name="Rectangle 52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471598" y="2747321"/>
                <a:ext cx="459190" cy="193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Uttar Pradesh</a:t>
                </a:r>
              </a:p>
            </p:txBody>
          </p:sp>
          <p:sp>
            <p:nvSpPr>
              <p:cNvPr id="45" name="Rectangle 53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 rot="-2978803">
                <a:off x="6503103" y="3662279"/>
                <a:ext cx="558245" cy="96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Chattisgarh</a:t>
                </a:r>
              </a:p>
            </p:txBody>
          </p:sp>
          <p:sp>
            <p:nvSpPr>
              <p:cNvPr id="46" name="Rectangle 5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026038" y="3256395"/>
                <a:ext cx="707978" cy="9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Jharkhand</a:t>
                </a:r>
              </a:p>
            </p:txBody>
          </p:sp>
          <p:sp>
            <p:nvSpPr>
              <p:cNvPr id="47" name="Rectangle 55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525034" y="3311351"/>
                <a:ext cx="335508" cy="193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West Bengal</a:t>
                </a:r>
              </a:p>
            </p:txBody>
          </p:sp>
          <p:sp>
            <p:nvSpPr>
              <p:cNvPr id="48" name="Rectangle 56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095699" y="3000412"/>
                <a:ext cx="663906" cy="9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Bihar</a:t>
                </a:r>
              </a:p>
            </p:txBody>
          </p:sp>
          <p:sp>
            <p:nvSpPr>
              <p:cNvPr id="49" name="Rectangle 5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8365225" y="2021313"/>
                <a:ext cx="577186" cy="193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Arunachal Pradesh</a:t>
                </a:r>
              </a:p>
            </p:txBody>
          </p:sp>
          <p:sp>
            <p:nvSpPr>
              <p:cNvPr id="50" name="Rectangle 58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7849169" y="3048137"/>
                <a:ext cx="575765" cy="96898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Meghalaya</a:t>
                </a:r>
              </a:p>
            </p:txBody>
          </p:sp>
          <p:sp>
            <p:nvSpPr>
              <p:cNvPr id="51" name="Rectangle 5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8016922" y="3506593"/>
                <a:ext cx="498997" cy="9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Tripura</a:t>
                </a:r>
              </a:p>
            </p:txBody>
          </p:sp>
          <p:sp>
            <p:nvSpPr>
              <p:cNvPr id="52" name="Rectangle 60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8720635" y="3077062"/>
                <a:ext cx="575765" cy="9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Manipur</a:t>
                </a:r>
              </a:p>
            </p:txBody>
          </p:sp>
          <p:sp>
            <p:nvSpPr>
              <p:cNvPr id="53" name="Rectangle 6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8766128" y="2796493"/>
                <a:ext cx="530272" cy="9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Nagaland</a:t>
                </a:r>
              </a:p>
            </p:txBody>
          </p:sp>
          <p:sp>
            <p:nvSpPr>
              <p:cNvPr id="54" name="Rectangle 62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8564254" y="3315690"/>
                <a:ext cx="732146" cy="96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Mizoram</a:t>
                </a:r>
              </a:p>
            </p:txBody>
          </p:sp>
          <p:sp>
            <p:nvSpPr>
              <p:cNvPr id="55" name="Line 6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540625" y="2668588"/>
                <a:ext cx="1190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Line 64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8534400" y="3122613"/>
                <a:ext cx="1460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Line 65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8586788" y="2851150"/>
                <a:ext cx="142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Line 66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8159750" y="3321050"/>
                <a:ext cx="0" cy="146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Line 67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8515350" y="2230438"/>
                <a:ext cx="0" cy="212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Freeform 78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143625" y="2025650"/>
                <a:ext cx="465138" cy="338138"/>
              </a:xfrm>
              <a:custGeom>
                <a:avLst/>
                <a:gdLst>
                  <a:gd name="T0" fmla="*/ 2147483647 w 349"/>
                  <a:gd name="T1" fmla="*/ 2147483647 h 256"/>
                  <a:gd name="T2" fmla="*/ 2147483647 w 349"/>
                  <a:gd name="T3" fmla="*/ 2147483647 h 256"/>
                  <a:gd name="T4" fmla="*/ 2147483647 w 349"/>
                  <a:gd name="T5" fmla="*/ 2147483647 h 256"/>
                  <a:gd name="T6" fmla="*/ 0 w 349"/>
                  <a:gd name="T7" fmla="*/ 2147483647 h 256"/>
                  <a:gd name="T8" fmla="*/ 2147483647 w 349"/>
                  <a:gd name="T9" fmla="*/ 2147483647 h 256"/>
                  <a:gd name="T10" fmla="*/ 2147483647 w 349"/>
                  <a:gd name="T11" fmla="*/ 2147483647 h 256"/>
                  <a:gd name="T12" fmla="*/ 2147483647 w 349"/>
                  <a:gd name="T13" fmla="*/ 2147483647 h 256"/>
                  <a:gd name="T14" fmla="*/ 2147483647 w 349"/>
                  <a:gd name="T15" fmla="*/ 2147483647 h 256"/>
                  <a:gd name="T16" fmla="*/ 2147483647 w 349"/>
                  <a:gd name="T17" fmla="*/ 2147483647 h 256"/>
                  <a:gd name="T18" fmla="*/ 2147483647 w 349"/>
                  <a:gd name="T19" fmla="*/ 2147483647 h 256"/>
                  <a:gd name="T20" fmla="*/ 2147483647 w 349"/>
                  <a:gd name="T21" fmla="*/ 2147483647 h 256"/>
                  <a:gd name="T22" fmla="*/ 2147483647 w 349"/>
                  <a:gd name="T23" fmla="*/ 2147483647 h 256"/>
                  <a:gd name="T24" fmla="*/ 2147483647 w 349"/>
                  <a:gd name="T25" fmla="*/ 2147483647 h 256"/>
                  <a:gd name="T26" fmla="*/ 2147483647 w 349"/>
                  <a:gd name="T27" fmla="*/ 0 h 256"/>
                  <a:gd name="T28" fmla="*/ 2147483647 w 349"/>
                  <a:gd name="T29" fmla="*/ 2147483647 h 256"/>
                  <a:gd name="T30" fmla="*/ 2147483647 w 349"/>
                  <a:gd name="T31" fmla="*/ 2147483647 h 256"/>
                  <a:gd name="T32" fmla="*/ 2147483647 w 349"/>
                  <a:gd name="T33" fmla="*/ 2147483647 h 256"/>
                  <a:gd name="T34" fmla="*/ 2147483647 w 349"/>
                  <a:gd name="T35" fmla="*/ 2147483647 h 256"/>
                  <a:gd name="T36" fmla="*/ 2147483647 w 349"/>
                  <a:gd name="T37" fmla="*/ 2147483647 h 256"/>
                  <a:gd name="T38" fmla="*/ 2147483647 w 349"/>
                  <a:gd name="T39" fmla="*/ 2147483647 h 256"/>
                  <a:gd name="T40" fmla="*/ 2147483647 w 349"/>
                  <a:gd name="T41" fmla="*/ 2147483647 h 256"/>
                  <a:gd name="T42" fmla="*/ 2147483647 w 349"/>
                  <a:gd name="T43" fmla="*/ 2147483647 h 256"/>
                  <a:gd name="T44" fmla="*/ 2147483647 w 349"/>
                  <a:gd name="T45" fmla="*/ 2147483647 h 256"/>
                  <a:gd name="T46" fmla="*/ 2147483647 w 349"/>
                  <a:gd name="T47" fmla="*/ 2147483647 h 256"/>
                  <a:gd name="T48" fmla="*/ 2147483647 w 349"/>
                  <a:gd name="T49" fmla="*/ 2147483647 h 256"/>
                  <a:gd name="T50" fmla="*/ 2147483647 w 349"/>
                  <a:gd name="T51" fmla="*/ 2147483647 h 256"/>
                  <a:gd name="T52" fmla="*/ 2147483647 w 349"/>
                  <a:gd name="T53" fmla="*/ 2147483647 h 256"/>
                  <a:gd name="T54" fmla="*/ 2147483647 w 349"/>
                  <a:gd name="T55" fmla="*/ 2147483647 h 256"/>
                  <a:gd name="T56" fmla="*/ 2147483647 w 349"/>
                  <a:gd name="T57" fmla="*/ 2147483647 h 256"/>
                  <a:gd name="T58" fmla="*/ 2147483647 w 349"/>
                  <a:gd name="T59" fmla="*/ 2147483647 h 256"/>
                  <a:gd name="T60" fmla="*/ 2147483647 w 349"/>
                  <a:gd name="T61" fmla="*/ 2147483647 h 256"/>
                  <a:gd name="T62" fmla="*/ 2147483647 w 349"/>
                  <a:gd name="T63" fmla="*/ 2147483647 h 256"/>
                  <a:gd name="T64" fmla="*/ 2147483647 w 349"/>
                  <a:gd name="T65" fmla="*/ 2147483647 h 256"/>
                  <a:gd name="T66" fmla="*/ 2147483647 w 349"/>
                  <a:gd name="T67" fmla="*/ 2147483647 h 256"/>
                  <a:gd name="T68" fmla="*/ 2147483647 w 349"/>
                  <a:gd name="T69" fmla="*/ 2147483647 h 256"/>
                  <a:gd name="T70" fmla="*/ 2147483647 w 349"/>
                  <a:gd name="T71" fmla="*/ 2147483647 h 256"/>
                  <a:gd name="T72" fmla="*/ 2147483647 w 349"/>
                  <a:gd name="T73" fmla="*/ 2147483647 h 256"/>
                  <a:gd name="T74" fmla="*/ 2147483647 w 349"/>
                  <a:gd name="T75" fmla="*/ 2147483647 h 256"/>
                  <a:gd name="T76" fmla="*/ 2147483647 w 349"/>
                  <a:gd name="T77" fmla="*/ 2147483647 h 256"/>
                  <a:gd name="T78" fmla="*/ 2147483647 w 349"/>
                  <a:gd name="T79" fmla="*/ 2147483647 h 256"/>
                  <a:gd name="T80" fmla="*/ 2147483647 w 349"/>
                  <a:gd name="T81" fmla="*/ 2147483647 h 256"/>
                  <a:gd name="T82" fmla="*/ 2147483647 w 349"/>
                  <a:gd name="T83" fmla="*/ 2147483647 h 256"/>
                  <a:gd name="T84" fmla="*/ 2147483647 w 349"/>
                  <a:gd name="T85" fmla="*/ 2147483647 h 256"/>
                  <a:gd name="T86" fmla="*/ 2147483647 w 349"/>
                  <a:gd name="T87" fmla="*/ 2147483647 h 256"/>
                  <a:gd name="T88" fmla="*/ 2147483647 w 349"/>
                  <a:gd name="T89" fmla="*/ 2147483647 h 256"/>
                  <a:gd name="T90" fmla="*/ 2147483647 w 349"/>
                  <a:gd name="T91" fmla="*/ 2147483647 h 256"/>
                  <a:gd name="T92" fmla="*/ 2147483647 w 349"/>
                  <a:gd name="T93" fmla="*/ 2147483647 h 25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49"/>
                  <a:gd name="T142" fmla="*/ 0 h 256"/>
                  <a:gd name="T143" fmla="*/ 349 w 349"/>
                  <a:gd name="T144" fmla="*/ 256 h 25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49" h="256">
                    <a:moveTo>
                      <a:pt x="41" y="230"/>
                    </a:moveTo>
                    <a:lnTo>
                      <a:pt x="19" y="230"/>
                    </a:lnTo>
                    <a:lnTo>
                      <a:pt x="19" y="146"/>
                    </a:lnTo>
                    <a:lnTo>
                      <a:pt x="0" y="136"/>
                    </a:lnTo>
                    <a:lnTo>
                      <a:pt x="15" y="119"/>
                    </a:lnTo>
                    <a:lnTo>
                      <a:pt x="18" y="99"/>
                    </a:lnTo>
                    <a:lnTo>
                      <a:pt x="19" y="57"/>
                    </a:lnTo>
                    <a:lnTo>
                      <a:pt x="35" y="45"/>
                    </a:lnTo>
                    <a:lnTo>
                      <a:pt x="49" y="30"/>
                    </a:lnTo>
                    <a:lnTo>
                      <a:pt x="63" y="17"/>
                    </a:lnTo>
                    <a:lnTo>
                      <a:pt x="96" y="17"/>
                    </a:lnTo>
                    <a:lnTo>
                      <a:pt x="103" y="30"/>
                    </a:lnTo>
                    <a:lnTo>
                      <a:pt x="139" y="30"/>
                    </a:lnTo>
                    <a:lnTo>
                      <a:pt x="159" y="0"/>
                    </a:lnTo>
                    <a:lnTo>
                      <a:pt x="175" y="4"/>
                    </a:lnTo>
                    <a:lnTo>
                      <a:pt x="187" y="20"/>
                    </a:lnTo>
                    <a:lnTo>
                      <a:pt x="191" y="38"/>
                    </a:lnTo>
                    <a:lnTo>
                      <a:pt x="205" y="55"/>
                    </a:lnTo>
                    <a:lnTo>
                      <a:pt x="237" y="52"/>
                    </a:lnTo>
                    <a:lnTo>
                      <a:pt x="253" y="70"/>
                    </a:lnTo>
                    <a:lnTo>
                      <a:pt x="271" y="88"/>
                    </a:lnTo>
                    <a:lnTo>
                      <a:pt x="283" y="94"/>
                    </a:lnTo>
                    <a:lnTo>
                      <a:pt x="299" y="96"/>
                    </a:lnTo>
                    <a:lnTo>
                      <a:pt x="311" y="118"/>
                    </a:lnTo>
                    <a:lnTo>
                      <a:pt x="329" y="124"/>
                    </a:lnTo>
                    <a:lnTo>
                      <a:pt x="343" y="124"/>
                    </a:lnTo>
                    <a:lnTo>
                      <a:pt x="349" y="140"/>
                    </a:lnTo>
                    <a:lnTo>
                      <a:pt x="349" y="162"/>
                    </a:lnTo>
                    <a:lnTo>
                      <a:pt x="341" y="180"/>
                    </a:lnTo>
                    <a:lnTo>
                      <a:pt x="326" y="201"/>
                    </a:lnTo>
                    <a:lnTo>
                      <a:pt x="306" y="217"/>
                    </a:lnTo>
                    <a:lnTo>
                      <a:pt x="300" y="236"/>
                    </a:lnTo>
                    <a:lnTo>
                      <a:pt x="284" y="253"/>
                    </a:lnTo>
                    <a:lnTo>
                      <a:pt x="247" y="256"/>
                    </a:lnTo>
                    <a:lnTo>
                      <a:pt x="193" y="256"/>
                    </a:lnTo>
                    <a:lnTo>
                      <a:pt x="189" y="236"/>
                    </a:lnTo>
                    <a:lnTo>
                      <a:pt x="125" y="240"/>
                    </a:lnTo>
                    <a:lnTo>
                      <a:pt x="125" y="214"/>
                    </a:lnTo>
                    <a:lnTo>
                      <a:pt x="137" y="204"/>
                    </a:lnTo>
                    <a:lnTo>
                      <a:pt x="138" y="172"/>
                    </a:lnTo>
                    <a:lnTo>
                      <a:pt x="105" y="172"/>
                    </a:lnTo>
                    <a:lnTo>
                      <a:pt x="93" y="185"/>
                    </a:lnTo>
                    <a:lnTo>
                      <a:pt x="82" y="172"/>
                    </a:lnTo>
                    <a:lnTo>
                      <a:pt x="71" y="184"/>
                    </a:lnTo>
                    <a:lnTo>
                      <a:pt x="71" y="210"/>
                    </a:lnTo>
                    <a:lnTo>
                      <a:pt x="47" y="214"/>
                    </a:lnTo>
                    <a:lnTo>
                      <a:pt x="41" y="230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9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170210" y="2155812"/>
                <a:ext cx="855828" cy="98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Uttarakhand</a:t>
                </a:r>
              </a:p>
            </p:txBody>
          </p:sp>
          <p:sp>
            <p:nvSpPr>
              <p:cNvPr id="62" name="Freeform 81" descr="Dark upward diagonal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5576888" y="2771775"/>
                <a:ext cx="1355725" cy="927100"/>
              </a:xfrm>
              <a:custGeom>
                <a:avLst/>
                <a:gdLst>
                  <a:gd name="T0" fmla="*/ 2147483647 w 1018"/>
                  <a:gd name="T1" fmla="*/ 2147483647 h 700"/>
                  <a:gd name="T2" fmla="*/ 2147483647 w 1018"/>
                  <a:gd name="T3" fmla="*/ 2147483647 h 700"/>
                  <a:gd name="T4" fmla="*/ 2147483647 w 1018"/>
                  <a:gd name="T5" fmla="*/ 2147483647 h 700"/>
                  <a:gd name="T6" fmla="*/ 2147483647 w 1018"/>
                  <a:gd name="T7" fmla="*/ 2147483647 h 700"/>
                  <a:gd name="T8" fmla="*/ 2147483647 w 1018"/>
                  <a:gd name="T9" fmla="*/ 2147483647 h 700"/>
                  <a:gd name="T10" fmla="*/ 2147483647 w 1018"/>
                  <a:gd name="T11" fmla="*/ 2147483647 h 700"/>
                  <a:gd name="T12" fmla="*/ 2147483647 w 1018"/>
                  <a:gd name="T13" fmla="*/ 2147483647 h 700"/>
                  <a:gd name="T14" fmla="*/ 2147483647 w 1018"/>
                  <a:gd name="T15" fmla="*/ 2147483647 h 700"/>
                  <a:gd name="T16" fmla="*/ 2147483647 w 1018"/>
                  <a:gd name="T17" fmla="*/ 2147483647 h 700"/>
                  <a:gd name="T18" fmla="*/ 2147483647 w 1018"/>
                  <a:gd name="T19" fmla="*/ 2147483647 h 700"/>
                  <a:gd name="T20" fmla="*/ 2147483647 w 1018"/>
                  <a:gd name="T21" fmla="*/ 2147483647 h 700"/>
                  <a:gd name="T22" fmla="*/ 2147483647 w 1018"/>
                  <a:gd name="T23" fmla="*/ 2147483647 h 700"/>
                  <a:gd name="T24" fmla="*/ 2147483647 w 1018"/>
                  <a:gd name="T25" fmla="*/ 2147483647 h 700"/>
                  <a:gd name="T26" fmla="*/ 2147483647 w 1018"/>
                  <a:gd name="T27" fmla="*/ 2147483647 h 700"/>
                  <a:gd name="T28" fmla="*/ 2147483647 w 1018"/>
                  <a:gd name="T29" fmla="*/ 2147483647 h 700"/>
                  <a:gd name="T30" fmla="*/ 2147483647 w 1018"/>
                  <a:gd name="T31" fmla="*/ 2147483647 h 700"/>
                  <a:gd name="T32" fmla="*/ 2147483647 w 1018"/>
                  <a:gd name="T33" fmla="*/ 2147483647 h 700"/>
                  <a:gd name="T34" fmla="*/ 2147483647 w 1018"/>
                  <a:gd name="T35" fmla="*/ 2147483647 h 700"/>
                  <a:gd name="T36" fmla="*/ 2147483647 w 1018"/>
                  <a:gd name="T37" fmla="*/ 2147483647 h 700"/>
                  <a:gd name="T38" fmla="*/ 2147483647 w 1018"/>
                  <a:gd name="T39" fmla="*/ 2147483647 h 700"/>
                  <a:gd name="T40" fmla="*/ 2147483647 w 1018"/>
                  <a:gd name="T41" fmla="*/ 0 h 700"/>
                  <a:gd name="T42" fmla="*/ 2147483647 w 1018"/>
                  <a:gd name="T43" fmla="*/ 2147483647 h 700"/>
                  <a:gd name="T44" fmla="*/ 2147483647 w 1018"/>
                  <a:gd name="T45" fmla="*/ 2147483647 h 700"/>
                  <a:gd name="T46" fmla="*/ 2147483647 w 1018"/>
                  <a:gd name="T47" fmla="*/ 2147483647 h 700"/>
                  <a:gd name="T48" fmla="*/ 2147483647 w 1018"/>
                  <a:gd name="T49" fmla="*/ 2147483647 h 700"/>
                  <a:gd name="T50" fmla="*/ 2147483647 w 1018"/>
                  <a:gd name="T51" fmla="*/ 2147483647 h 700"/>
                  <a:gd name="T52" fmla="*/ 2147483647 w 1018"/>
                  <a:gd name="T53" fmla="*/ 2147483647 h 700"/>
                  <a:gd name="T54" fmla="*/ 2147483647 w 1018"/>
                  <a:gd name="T55" fmla="*/ 2147483647 h 700"/>
                  <a:gd name="T56" fmla="*/ 2147483647 w 1018"/>
                  <a:gd name="T57" fmla="*/ 2147483647 h 700"/>
                  <a:gd name="T58" fmla="*/ 2147483647 w 1018"/>
                  <a:gd name="T59" fmla="*/ 2147483647 h 700"/>
                  <a:gd name="T60" fmla="*/ 2147483647 w 1018"/>
                  <a:gd name="T61" fmla="*/ 2147483647 h 700"/>
                  <a:gd name="T62" fmla="*/ 2147483647 w 1018"/>
                  <a:gd name="T63" fmla="*/ 2147483647 h 700"/>
                  <a:gd name="T64" fmla="*/ 2147483647 w 1018"/>
                  <a:gd name="T65" fmla="*/ 2147483647 h 700"/>
                  <a:gd name="T66" fmla="*/ 2147483647 w 1018"/>
                  <a:gd name="T67" fmla="*/ 2147483647 h 700"/>
                  <a:gd name="T68" fmla="*/ 2147483647 w 1018"/>
                  <a:gd name="T69" fmla="*/ 2147483647 h 700"/>
                  <a:gd name="T70" fmla="*/ 2147483647 w 1018"/>
                  <a:gd name="T71" fmla="*/ 2147483647 h 700"/>
                  <a:gd name="T72" fmla="*/ 2147483647 w 1018"/>
                  <a:gd name="T73" fmla="*/ 2147483647 h 700"/>
                  <a:gd name="T74" fmla="*/ 2147483647 w 1018"/>
                  <a:gd name="T75" fmla="*/ 2147483647 h 700"/>
                  <a:gd name="T76" fmla="*/ 2147483647 w 1018"/>
                  <a:gd name="T77" fmla="*/ 2147483647 h 700"/>
                  <a:gd name="T78" fmla="*/ 2147483647 w 1018"/>
                  <a:gd name="T79" fmla="*/ 2147483647 h 700"/>
                  <a:gd name="T80" fmla="*/ 2147483647 w 1018"/>
                  <a:gd name="T81" fmla="*/ 2147483647 h 700"/>
                  <a:gd name="T82" fmla="*/ 0 w 1018"/>
                  <a:gd name="T83" fmla="*/ 2147483647 h 700"/>
                  <a:gd name="T84" fmla="*/ 2147483647 w 1018"/>
                  <a:gd name="T85" fmla="*/ 2147483647 h 700"/>
                  <a:gd name="T86" fmla="*/ 2147483647 w 1018"/>
                  <a:gd name="T87" fmla="*/ 2147483647 h 700"/>
                  <a:gd name="T88" fmla="*/ 2147483647 w 1018"/>
                  <a:gd name="T89" fmla="*/ 2147483647 h 700"/>
                  <a:gd name="T90" fmla="*/ 2147483647 w 1018"/>
                  <a:gd name="T91" fmla="*/ 2147483647 h 700"/>
                  <a:gd name="T92" fmla="*/ 2147483647 w 1018"/>
                  <a:gd name="T93" fmla="*/ 2147483647 h 700"/>
                  <a:gd name="T94" fmla="*/ 2147483647 w 1018"/>
                  <a:gd name="T95" fmla="*/ 2147483647 h 700"/>
                  <a:gd name="T96" fmla="*/ 2147483647 w 1018"/>
                  <a:gd name="T97" fmla="*/ 2147483647 h 700"/>
                  <a:gd name="T98" fmla="*/ 2147483647 w 1018"/>
                  <a:gd name="T99" fmla="*/ 2147483647 h 700"/>
                  <a:gd name="T100" fmla="*/ 2147483647 w 1018"/>
                  <a:gd name="T101" fmla="*/ 2147483647 h 700"/>
                  <a:gd name="T102" fmla="*/ 2147483647 w 1018"/>
                  <a:gd name="T103" fmla="*/ 2147483647 h 700"/>
                  <a:gd name="T104" fmla="*/ 2147483647 w 1018"/>
                  <a:gd name="T105" fmla="*/ 2147483647 h 700"/>
                  <a:gd name="T106" fmla="*/ 2147483647 w 1018"/>
                  <a:gd name="T107" fmla="*/ 2147483647 h 700"/>
                  <a:gd name="T108" fmla="*/ 2147483647 w 1018"/>
                  <a:gd name="T109" fmla="*/ 2147483647 h 700"/>
                  <a:gd name="T110" fmla="*/ 2147483647 w 1018"/>
                  <a:gd name="T111" fmla="*/ 2147483647 h 700"/>
                  <a:gd name="T112" fmla="*/ 2147483647 w 1018"/>
                  <a:gd name="T113" fmla="*/ 2147483647 h 700"/>
                  <a:gd name="T114" fmla="*/ 2147483647 w 1018"/>
                  <a:gd name="T115" fmla="*/ 2147483647 h 700"/>
                  <a:gd name="T116" fmla="*/ 2147483647 w 1018"/>
                  <a:gd name="T117" fmla="*/ 2147483647 h 7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8"/>
                  <a:gd name="T178" fmla="*/ 0 h 700"/>
                  <a:gd name="T179" fmla="*/ 1018 w 1018"/>
                  <a:gd name="T180" fmla="*/ 700 h 7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8" h="700">
                    <a:moveTo>
                      <a:pt x="882" y="498"/>
                    </a:moveTo>
                    <a:lnTo>
                      <a:pt x="903" y="479"/>
                    </a:lnTo>
                    <a:lnTo>
                      <a:pt x="902" y="449"/>
                    </a:lnTo>
                    <a:lnTo>
                      <a:pt x="864" y="450"/>
                    </a:lnTo>
                    <a:lnTo>
                      <a:pt x="854" y="432"/>
                    </a:lnTo>
                    <a:lnTo>
                      <a:pt x="848" y="414"/>
                    </a:lnTo>
                    <a:lnTo>
                      <a:pt x="902" y="406"/>
                    </a:lnTo>
                    <a:lnTo>
                      <a:pt x="905" y="423"/>
                    </a:lnTo>
                    <a:lnTo>
                      <a:pt x="951" y="426"/>
                    </a:lnTo>
                    <a:lnTo>
                      <a:pt x="969" y="399"/>
                    </a:lnTo>
                    <a:lnTo>
                      <a:pt x="1018" y="400"/>
                    </a:lnTo>
                    <a:lnTo>
                      <a:pt x="984" y="396"/>
                    </a:lnTo>
                    <a:lnTo>
                      <a:pt x="962" y="390"/>
                    </a:lnTo>
                    <a:lnTo>
                      <a:pt x="962" y="369"/>
                    </a:lnTo>
                    <a:lnTo>
                      <a:pt x="978" y="342"/>
                    </a:lnTo>
                    <a:lnTo>
                      <a:pt x="965" y="311"/>
                    </a:lnTo>
                    <a:lnTo>
                      <a:pt x="938" y="306"/>
                    </a:lnTo>
                    <a:lnTo>
                      <a:pt x="922" y="280"/>
                    </a:lnTo>
                    <a:lnTo>
                      <a:pt x="904" y="280"/>
                    </a:lnTo>
                    <a:lnTo>
                      <a:pt x="874" y="254"/>
                    </a:lnTo>
                    <a:lnTo>
                      <a:pt x="850" y="230"/>
                    </a:lnTo>
                    <a:lnTo>
                      <a:pt x="833" y="239"/>
                    </a:lnTo>
                    <a:lnTo>
                      <a:pt x="815" y="237"/>
                    </a:lnTo>
                    <a:lnTo>
                      <a:pt x="809" y="255"/>
                    </a:lnTo>
                    <a:lnTo>
                      <a:pt x="780" y="256"/>
                    </a:lnTo>
                    <a:lnTo>
                      <a:pt x="777" y="230"/>
                    </a:lnTo>
                    <a:lnTo>
                      <a:pt x="766" y="220"/>
                    </a:lnTo>
                    <a:lnTo>
                      <a:pt x="758" y="242"/>
                    </a:lnTo>
                    <a:lnTo>
                      <a:pt x="726" y="244"/>
                    </a:lnTo>
                    <a:lnTo>
                      <a:pt x="708" y="214"/>
                    </a:lnTo>
                    <a:lnTo>
                      <a:pt x="668" y="210"/>
                    </a:lnTo>
                    <a:lnTo>
                      <a:pt x="648" y="224"/>
                    </a:lnTo>
                    <a:lnTo>
                      <a:pt x="600" y="230"/>
                    </a:lnTo>
                    <a:lnTo>
                      <a:pt x="586" y="210"/>
                    </a:lnTo>
                    <a:lnTo>
                      <a:pt x="556" y="220"/>
                    </a:lnTo>
                    <a:lnTo>
                      <a:pt x="550" y="186"/>
                    </a:lnTo>
                    <a:lnTo>
                      <a:pt x="513" y="217"/>
                    </a:lnTo>
                    <a:lnTo>
                      <a:pt x="514" y="250"/>
                    </a:lnTo>
                    <a:lnTo>
                      <a:pt x="530" y="268"/>
                    </a:lnTo>
                    <a:lnTo>
                      <a:pt x="530" y="292"/>
                    </a:lnTo>
                    <a:lnTo>
                      <a:pt x="550" y="302"/>
                    </a:lnTo>
                    <a:lnTo>
                      <a:pt x="542" y="334"/>
                    </a:lnTo>
                    <a:lnTo>
                      <a:pt x="508" y="334"/>
                    </a:lnTo>
                    <a:lnTo>
                      <a:pt x="489" y="326"/>
                    </a:lnTo>
                    <a:lnTo>
                      <a:pt x="483" y="311"/>
                    </a:lnTo>
                    <a:lnTo>
                      <a:pt x="469" y="309"/>
                    </a:lnTo>
                    <a:lnTo>
                      <a:pt x="467" y="233"/>
                    </a:lnTo>
                    <a:lnTo>
                      <a:pt x="486" y="228"/>
                    </a:lnTo>
                    <a:lnTo>
                      <a:pt x="486" y="202"/>
                    </a:lnTo>
                    <a:lnTo>
                      <a:pt x="501" y="187"/>
                    </a:lnTo>
                    <a:lnTo>
                      <a:pt x="522" y="176"/>
                    </a:lnTo>
                    <a:lnTo>
                      <a:pt x="528" y="158"/>
                    </a:lnTo>
                    <a:lnTo>
                      <a:pt x="553" y="133"/>
                    </a:lnTo>
                    <a:lnTo>
                      <a:pt x="566" y="124"/>
                    </a:lnTo>
                    <a:lnTo>
                      <a:pt x="562" y="96"/>
                    </a:lnTo>
                    <a:lnTo>
                      <a:pt x="580" y="96"/>
                    </a:lnTo>
                    <a:lnTo>
                      <a:pt x="579" y="69"/>
                    </a:lnTo>
                    <a:lnTo>
                      <a:pt x="554" y="60"/>
                    </a:lnTo>
                    <a:lnTo>
                      <a:pt x="548" y="34"/>
                    </a:lnTo>
                    <a:lnTo>
                      <a:pt x="544" y="18"/>
                    </a:lnTo>
                    <a:lnTo>
                      <a:pt x="504" y="16"/>
                    </a:lnTo>
                    <a:lnTo>
                      <a:pt x="471" y="10"/>
                    </a:lnTo>
                    <a:lnTo>
                      <a:pt x="456" y="0"/>
                    </a:lnTo>
                    <a:lnTo>
                      <a:pt x="458" y="28"/>
                    </a:lnTo>
                    <a:lnTo>
                      <a:pt x="450" y="48"/>
                    </a:lnTo>
                    <a:lnTo>
                      <a:pt x="418" y="55"/>
                    </a:lnTo>
                    <a:lnTo>
                      <a:pt x="408" y="76"/>
                    </a:lnTo>
                    <a:lnTo>
                      <a:pt x="385" y="78"/>
                    </a:lnTo>
                    <a:lnTo>
                      <a:pt x="379" y="90"/>
                    </a:lnTo>
                    <a:lnTo>
                      <a:pt x="356" y="90"/>
                    </a:lnTo>
                    <a:lnTo>
                      <a:pt x="355" y="105"/>
                    </a:lnTo>
                    <a:lnTo>
                      <a:pt x="334" y="104"/>
                    </a:lnTo>
                    <a:lnTo>
                      <a:pt x="330" y="118"/>
                    </a:lnTo>
                    <a:lnTo>
                      <a:pt x="288" y="118"/>
                    </a:lnTo>
                    <a:lnTo>
                      <a:pt x="284" y="128"/>
                    </a:lnTo>
                    <a:lnTo>
                      <a:pt x="276" y="136"/>
                    </a:lnTo>
                    <a:lnTo>
                      <a:pt x="277" y="171"/>
                    </a:lnTo>
                    <a:lnTo>
                      <a:pt x="295" y="178"/>
                    </a:lnTo>
                    <a:lnTo>
                      <a:pt x="303" y="195"/>
                    </a:lnTo>
                    <a:lnTo>
                      <a:pt x="340" y="195"/>
                    </a:lnTo>
                    <a:lnTo>
                      <a:pt x="346" y="184"/>
                    </a:lnTo>
                    <a:lnTo>
                      <a:pt x="369" y="187"/>
                    </a:lnTo>
                    <a:lnTo>
                      <a:pt x="369" y="220"/>
                    </a:lnTo>
                    <a:lnTo>
                      <a:pt x="328" y="222"/>
                    </a:lnTo>
                    <a:lnTo>
                      <a:pt x="327" y="256"/>
                    </a:lnTo>
                    <a:lnTo>
                      <a:pt x="344" y="274"/>
                    </a:lnTo>
                    <a:lnTo>
                      <a:pt x="342" y="288"/>
                    </a:lnTo>
                    <a:lnTo>
                      <a:pt x="309" y="292"/>
                    </a:lnTo>
                    <a:lnTo>
                      <a:pt x="318" y="315"/>
                    </a:lnTo>
                    <a:lnTo>
                      <a:pt x="334" y="331"/>
                    </a:lnTo>
                    <a:lnTo>
                      <a:pt x="328" y="346"/>
                    </a:lnTo>
                    <a:lnTo>
                      <a:pt x="298" y="340"/>
                    </a:lnTo>
                    <a:lnTo>
                      <a:pt x="289" y="327"/>
                    </a:lnTo>
                    <a:lnTo>
                      <a:pt x="226" y="328"/>
                    </a:lnTo>
                    <a:lnTo>
                      <a:pt x="216" y="351"/>
                    </a:lnTo>
                    <a:lnTo>
                      <a:pt x="192" y="358"/>
                    </a:lnTo>
                    <a:lnTo>
                      <a:pt x="174" y="360"/>
                    </a:lnTo>
                    <a:lnTo>
                      <a:pt x="159" y="375"/>
                    </a:lnTo>
                    <a:lnTo>
                      <a:pt x="156" y="360"/>
                    </a:lnTo>
                    <a:lnTo>
                      <a:pt x="163" y="348"/>
                    </a:lnTo>
                    <a:lnTo>
                      <a:pt x="178" y="337"/>
                    </a:lnTo>
                    <a:lnTo>
                      <a:pt x="188" y="318"/>
                    </a:lnTo>
                    <a:lnTo>
                      <a:pt x="196" y="303"/>
                    </a:lnTo>
                    <a:lnTo>
                      <a:pt x="212" y="298"/>
                    </a:lnTo>
                    <a:lnTo>
                      <a:pt x="210" y="276"/>
                    </a:lnTo>
                    <a:lnTo>
                      <a:pt x="204" y="262"/>
                    </a:lnTo>
                    <a:lnTo>
                      <a:pt x="194" y="248"/>
                    </a:lnTo>
                    <a:lnTo>
                      <a:pt x="175" y="264"/>
                    </a:lnTo>
                    <a:lnTo>
                      <a:pt x="144" y="262"/>
                    </a:lnTo>
                    <a:lnTo>
                      <a:pt x="144" y="225"/>
                    </a:lnTo>
                    <a:lnTo>
                      <a:pt x="112" y="225"/>
                    </a:lnTo>
                    <a:lnTo>
                      <a:pt x="97" y="235"/>
                    </a:lnTo>
                    <a:lnTo>
                      <a:pt x="82" y="248"/>
                    </a:lnTo>
                    <a:lnTo>
                      <a:pt x="76" y="274"/>
                    </a:lnTo>
                    <a:lnTo>
                      <a:pt x="94" y="280"/>
                    </a:lnTo>
                    <a:lnTo>
                      <a:pt x="93" y="381"/>
                    </a:lnTo>
                    <a:lnTo>
                      <a:pt x="82" y="403"/>
                    </a:lnTo>
                    <a:lnTo>
                      <a:pt x="68" y="410"/>
                    </a:lnTo>
                    <a:lnTo>
                      <a:pt x="68" y="434"/>
                    </a:lnTo>
                    <a:lnTo>
                      <a:pt x="54" y="434"/>
                    </a:lnTo>
                    <a:lnTo>
                      <a:pt x="50" y="462"/>
                    </a:lnTo>
                    <a:lnTo>
                      <a:pt x="26" y="462"/>
                    </a:lnTo>
                    <a:lnTo>
                      <a:pt x="27" y="514"/>
                    </a:lnTo>
                    <a:lnTo>
                      <a:pt x="14" y="518"/>
                    </a:lnTo>
                    <a:lnTo>
                      <a:pt x="14" y="566"/>
                    </a:lnTo>
                    <a:lnTo>
                      <a:pt x="0" y="572"/>
                    </a:lnTo>
                    <a:lnTo>
                      <a:pt x="2" y="592"/>
                    </a:lnTo>
                    <a:lnTo>
                      <a:pt x="40" y="590"/>
                    </a:lnTo>
                    <a:lnTo>
                      <a:pt x="54" y="604"/>
                    </a:lnTo>
                    <a:lnTo>
                      <a:pt x="70" y="614"/>
                    </a:lnTo>
                    <a:lnTo>
                      <a:pt x="78" y="632"/>
                    </a:lnTo>
                    <a:lnTo>
                      <a:pt x="104" y="638"/>
                    </a:lnTo>
                    <a:lnTo>
                      <a:pt x="114" y="648"/>
                    </a:lnTo>
                    <a:lnTo>
                      <a:pt x="122" y="660"/>
                    </a:lnTo>
                    <a:lnTo>
                      <a:pt x="198" y="662"/>
                    </a:lnTo>
                    <a:lnTo>
                      <a:pt x="200" y="688"/>
                    </a:lnTo>
                    <a:lnTo>
                      <a:pt x="250" y="686"/>
                    </a:lnTo>
                    <a:lnTo>
                      <a:pt x="256" y="700"/>
                    </a:lnTo>
                    <a:lnTo>
                      <a:pt x="268" y="684"/>
                    </a:lnTo>
                    <a:lnTo>
                      <a:pt x="274" y="664"/>
                    </a:lnTo>
                    <a:lnTo>
                      <a:pt x="290" y="652"/>
                    </a:lnTo>
                    <a:lnTo>
                      <a:pt x="301" y="631"/>
                    </a:lnTo>
                    <a:lnTo>
                      <a:pt x="324" y="633"/>
                    </a:lnTo>
                    <a:lnTo>
                      <a:pt x="340" y="618"/>
                    </a:lnTo>
                    <a:lnTo>
                      <a:pt x="368" y="618"/>
                    </a:lnTo>
                    <a:lnTo>
                      <a:pt x="378" y="640"/>
                    </a:lnTo>
                    <a:lnTo>
                      <a:pt x="394" y="650"/>
                    </a:lnTo>
                    <a:lnTo>
                      <a:pt x="396" y="674"/>
                    </a:lnTo>
                    <a:lnTo>
                      <a:pt x="442" y="672"/>
                    </a:lnTo>
                    <a:lnTo>
                      <a:pt x="448" y="656"/>
                    </a:lnTo>
                    <a:lnTo>
                      <a:pt x="466" y="646"/>
                    </a:lnTo>
                    <a:lnTo>
                      <a:pt x="478" y="656"/>
                    </a:lnTo>
                    <a:lnTo>
                      <a:pt x="492" y="674"/>
                    </a:lnTo>
                    <a:lnTo>
                      <a:pt x="524" y="676"/>
                    </a:lnTo>
                    <a:lnTo>
                      <a:pt x="542" y="658"/>
                    </a:lnTo>
                    <a:lnTo>
                      <a:pt x="558" y="646"/>
                    </a:lnTo>
                    <a:lnTo>
                      <a:pt x="590" y="648"/>
                    </a:lnTo>
                    <a:lnTo>
                      <a:pt x="598" y="660"/>
                    </a:lnTo>
                    <a:lnTo>
                      <a:pt x="648" y="660"/>
                    </a:lnTo>
                    <a:lnTo>
                      <a:pt x="682" y="660"/>
                    </a:lnTo>
                    <a:lnTo>
                      <a:pt x="693" y="674"/>
                    </a:lnTo>
                    <a:lnTo>
                      <a:pt x="705" y="677"/>
                    </a:lnTo>
                    <a:lnTo>
                      <a:pt x="713" y="675"/>
                    </a:lnTo>
                    <a:lnTo>
                      <a:pt x="717" y="669"/>
                    </a:lnTo>
                    <a:lnTo>
                      <a:pt x="732" y="656"/>
                    </a:lnTo>
                    <a:lnTo>
                      <a:pt x="731" y="636"/>
                    </a:lnTo>
                    <a:lnTo>
                      <a:pt x="744" y="624"/>
                    </a:lnTo>
                    <a:lnTo>
                      <a:pt x="762" y="612"/>
                    </a:lnTo>
                    <a:lnTo>
                      <a:pt x="767" y="597"/>
                    </a:lnTo>
                    <a:lnTo>
                      <a:pt x="788" y="593"/>
                    </a:lnTo>
                    <a:lnTo>
                      <a:pt x="786" y="579"/>
                    </a:lnTo>
                    <a:lnTo>
                      <a:pt x="815" y="582"/>
                    </a:lnTo>
                    <a:lnTo>
                      <a:pt x="815" y="566"/>
                    </a:lnTo>
                    <a:lnTo>
                      <a:pt x="835" y="567"/>
                    </a:lnTo>
                    <a:lnTo>
                      <a:pt x="849" y="546"/>
                    </a:lnTo>
                    <a:lnTo>
                      <a:pt x="870" y="530"/>
                    </a:lnTo>
                    <a:lnTo>
                      <a:pt x="891" y="515"/>
                    </a:lnTo>
                    <a:lnTo>
                      <a:pt x="882" y="49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8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863135" y="3353292"/>
                <a:ext cx="753470" cy="96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Madhya Pradesh</a:t>
                </a:r>
              </a:p>
            </p:txBody>
          </p:sp>
          <p:sp>
            <p:nvSpPr>
              <p:cNvPr id="64" name="Freeform 84" descr="Dark upward diagonal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5815013" y="4989513"/>
                <a:ext cx="654050" cy="936625"/>
              </a:xfrm>
              <a:custGeom>
                <a:avLst/>
                <a:gdLst>
                  <a:gd name="T0" fmla="*/ 2147483647 w 490"/>
                  <a:gd name="T1" fmla="*/ 2147483647 h 706"/>
                  <a:gd name="T2" fmla="*/ 2147483647 w 490"/>
                  <a:gd name="T3" fmla="*/ 2147483647 h 706"/>
                  <a:gd name="T4" fmla="*/ 2147483647 w 490"/>
                  <a:gd name="T5" fmla="*/ 2147483647 h 706"/>
                  <a:gd name="T6" fmla="*/ 2147483647 w 490"/>
                  <a:gd name="T7" fmla="*/ 2147483647 h 706"/>
                  <a:gd name="T8" fmla="*/ 2147483647 w 490"/>
                  <a:gd name="T9" fmla="*/ 2147483647 h 706"/>
                  <a:gd name="T10" fmla="*/ 2147483647 w 490"/>
                  <a:gd name="T11" fmla="*/ 2147483647 h 706"/>
                  <a:gd name="T12" fmla="*/ 2147483647 w 490"/>
                  <a:gd name="T13" fmla="*/ 2147483647 h 706"/>
                  <a:gd name="T14" fmla="*/ 2147483647 w 490"/>
                  <a:gd name="T15" fmla="*/ 2147483647 h 706"/>
                  <a:gd name="T16" fmla="*/ 2147483647 w 490"/>
                  <a:gd name="T17" fmla="*/ 2147483647 h 706"/>
                  <a:gd name="T18" fmla="*/ 2147483647 w 490"/>
                  <a:gd name="T19" fmla="*/ 2147483647 h 706"/>
                  <a:gd name="T20" fmla="*/ 2147483647 w 490"/>
                  <a:gd name="T21" fmla="*/ 2147483647 h 706"/>
                  <a:gd name="T22" fmla="*/ 2147483647 w 490"/>
                  <a:gd name="T23" fmla="*/ 2147483647 h 706"/>
                  <a:gd name="T24" fmla="*/ 2147483647 w 490"/>
                  <a:gd name="T25" fmla="*/ 2147483647 h 706"/>
                  <a:gd name="T26" fmla="*/ 2147483647 w 490"/>
                  <a:gd name="T27" fmla="*/ 2147483647 h 706"/>
                  <a:gd name="T28" fmla="*/ 2147483647 w 490"/>
                  <a:gd name="T29" fmla="*/ 2147483647 h 706"/>
                  <a:gd name="T30" fmla="*/ 0 w 490"/>
                  <a:gd name="T31" fmla="*/ 2147483647 h 706"/>
                  <a:gd name="T32" fmla="*/ 2147483647 w 490"/>
                  <a:gd name="T33" fmla="*/ 2147483647 h 706"/>
                  <a:gd name="T34" fmla="*/ 2147483647 w 490"/>
                  <a:gd name="T35" fmla="*/ 2147483647 h 706"/>
                  <a:gd name="T36" fmla="*/ 2147483647 w 490"/>
                  <a:gd name="T37" fmla="*/ 2147483647 h 706"/>
                  <a:gd name="T38" fmla="*/ 2147483647 w 490"/>
                  <a:gd name="T39" fmla="*/ 2147483647 h 706"/>
                  <a:gd name="T40" fmla="*/ 2147483647 w 490"/>
                  <a:gd name="T41" fmla="*/ 2147483647 h 706"/>
                  <a:gd name="T42" fmla="*/ 2147483647 w 490"/>
                  <a:gd name="T43" fmla="*/ 2147483647 h 706"/>
                  <a:gd name="T44" fmla="*/ 2147483647 w 490"/>
                  <a:gd name="T45" fmla="*/ 2147483647 h 706"/>
                  <a:gd name="T46" fmla="*/ 2147483647 w 490"/>
                  <a:gd name="T47" fmla="*/ 2147483647 h 706"/>
                  <a:gd name="T48" fmla="*/ 2147483647 w 490"/>
                  <a:gd name="T49" fmla="*/ 2147483647 h 706"/>
                  <a:gd name="T50" fmla="*/ 2147483647 w 490"/>
                  <a:gd name="T51" fmla="*/ 2147483647 h 706"/>
                  <a:gd name="T52" fmla="*/ 2147483647 w 490"/>
                  <a:gd name="T53" fmla="*/ 2147483647 h 706"/>
                  <a:gd name="T54" fmla="*/ 2147483647 w 490"/>
                  <a:gd name="T55" fmla="*/ 2147483647 h 706"/>
                  <a:gd name="T56" fmla="*/ 2147483647 w 490"/>
                  <a:gd name="T57" fmla="*/ 2147483647 h 706"/>
                  <a:gd name="T58" fmla="*/ 2147483647 w 490"/>
                  <a:gd name="T59" fmla="*/ 2147483647 h 706"/>
                  <a:gd name="T60" fmla="*/ 2147483647 w 490"/>
                  <a:gd name="T61" fmla="*/ 2147483647 h 706"/>
                  <a:gd name="T62" fmla="*/ 2147483647 w 490"/>
                  <a:gd name="T63" fmla="*/ 2147483647 h 706"/>
                  <a:gd name="T64" fmla="*/ 2147483647 w 490"/>
                  <a:gd name="T65" fmla="*/ 2147483647 h 706"/>
                  <a:gd name="T66" fmla="*/ 2147483647 w 490"/>
                  <a:gd name="T67" fmla="*/ 2147483647 h 706"/>
                  <a:gd name="T68" fmla="*/ 2147483647 w 490"/>
                  <a:gd name="T69" fmla="*/ 2147483647 h 706"/>
                  <a:gd name="T70" fmla="*/ 2147483647 w 490"/>
                  <a:gd name="T71" fmla="*/ 2147483647 h 706"/>
                  <a:gd name="T72" fmla="*/ 2147483647 w 490"/>
                  <a:gd name="T73" fmla="*/ 2147483647 h 706"/>
                  <a:gd name="T74" fmla="*/ 2147483647 w 490"/>
                  <a:gd name="T75" fmla="*/ 2147483647 h 706"/>
                  <a:gd name="T76" fmla="*/ 2147483647 w 490"/>
                  <a:gd name="T77" fmla="*/ 2147483647 h 706"/>
                  <a:gd name="T78" fmla="*/ 2147483647 w 490"/>
                  <a:gd name="T79" fmla="*/ 2147483647 h 706"/>
                  <a:gd name="T80" fmla="*/ 2147483647 w 490"/>
                  <a:gd name="T81" fmla="*/ 2147483647 h 706"/>
                  <a:gd name="T82" fmla="*/ 2147483647 w 490"/>
                  <a:gd name="T83" fmla="*/ 2147483647 h 706"/>
                  <a:gd name="T84" fmla="*/ 2147483647 w 490"/>
                  <a:gd name="T85" fmla="*/ 2147483647 h 706"/>
                  <a:gd name="T86" fmla="*/ 2147483647 w 490"/>
                  <a:gd name="T87" fmla="*/ 2147483647 h 706"/>
                  <a:gd name="T88" fmla="*/ 2147483647 w 490"/>
                  <a:gd name="T89" fmla="*/ 2147483647 h 706"/>
                  <a:gd name="T90" fmla="*/ 2147483647 w 490"/>
                  <a:gd name="T91" fmla="*/ 2147483647 h 706"/>
                  <a:gd name="T92" fmla="*/ 2147483647 w 490"/>
                  <a:gd name="T93" fmla="*/ 2147483647 h 706"/>
                  <a:gd name="T94" fmla="*/ 2147483647 w 490"/>
                  <a:gd name="T95" fmla="*/ 2147483647 h 706"/>
                  <a:gd name="T96" fmla="*/ 2147483647 w 490"/>
                  <a:gd name="T97" fmla="*/ 2147483647 h 706"/>
                  <a:gd name="T98" fmla="*/ 2147483647 w 490"/>
                  <a:gd name="T99" fmla="*/ 2147483647 h 706"/>
                  <a:gd name="T100" fmla="*/ 2147483647 w 490"/>
                  <a:gd name="T101" fmla="*/ 2147483647 h 706"/>
                  <a:gd name="T102" fmla="*/ 2147483647 w 490"/>
                  <a:gd name="T103" fmla="*/ 2147483647 h 7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90"/>
                  <a:gd name="T157" fmla="*/ 0 h 706"/>
                  <a:gd name="T158" fmla="*/ 490 w 490"/>
                  <a:gd name="T159" fmla="*/ 706 h 7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90" h="706">
                    <a:moveTo>
                      <a:pt x="470" y="0"/>
                    </a:moveTo>
                    <a:lnTo>
                      <a:pt x="450" y="10"/>
                    </a:lnTo>
                    <a:lnTo>
                      <a:pt x="446" y="24"/>
                    </a:lnTo>
                    <a:lnTo>
                      <a:pt x="438" y="39"/>
                    </a:lnTo>
                    <a:lnTo>
                      <a:pt x="421" y="39"/>
                    </a:lnTo>
                    <a:lnTo>
                      <a:pt x="412" y="25"/>
                    </a:lnTo>
                    <a:lnTo>
                      <a:pt x="375" y="27"/>
                    </a:lnTo>
                    <a:lnTo>
                      <a:pt x="361" y="43"/>
                    </a:lnTo>
                    <a:lnTo>
                      <a:pt x="356" y="66"/>
                    </a:lnTo>
                    <a:lnTo>
                      <a:pt x="295" y="63"/>
                    </a:lnTo>
                    <a:lnTo>
                      <a:pt x="283" y="78"/>
                    </a:lnTo>
                    <a:lnTo>
                      <a:pt x="285" y="102"/>
                    </a:lnTo>
                    <a:lnTo>
                      <a:pt x="256" y="105"/>
                    </a:lnTo>
                    <a:lnTo>
                      <a:pt x="257" y="96"/>
                    </a:lnTo>
                    <a:lnTo>
                      <a:pt x="248" y="90"/>
                    </a:lnTo>
                    <a:lnTo>
                      <a:pt x="232" y="86"/>
                    </a:lnTo>
                    <a:lnTo>
                      <a:pt x="226" y="81"/>
                    </a:lnTo>
                    <a:lnTo>
                      <a:pt x="199" y="71"/>
                    </a:lnTo>
                    <a:lnTo>
                      <a:pt x="178" y="78"/>
                    </a:lnTo>
                    <a:lnTo>
                      <a:pt x="162" y="87"/>
                    </a:lnTo>
                    <a:lnTo>
                      <a:pt x="147" y="99"/>
                    </a:lnTo>
                    <a:lnTo>
                      <a:pt x="144" y="148"/>
                    </a:lnTo>
                    <a:lnTo>
                      <a:pt x="170" y="154"/>
                    </a:lnTo>
                    <a:lnTo>
                      <a:pt x="172" y="174"/>
                    </a:lnTo>
                    <a:lnTo>
                      <a:pt x="154" y="194"/>
                    </a:lnTo>
                    <a:lnTo>
                      <a:pt x="100" y="194"/>
                    </a:lnTo>
                    <a:lnTo>
                      <a:pt x="90" y="206"/>
                    </a:lnTo>
                    <a:lnTo>
                      <a:pt x="68" y="208"/>
                    </a:lnTo>
                    <a:lnTo>
                      <a:pt x="66" y="222"/>
                    </a:lnTo>
                    <a:lnTo>
                      <a:pt x="34" y="220"/>
                    </a:lnTo>
                    <a:lnTo>
                      <a:pt x="28" y="206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6" y="238"/>
                    </a:lnTo>
                    <a:lnTo>
                      <a:pt x="13" y="272"/>
                    </a:lnTo>
                    <a:lnTo>
                      <a:pt x="27" y="279"/>
                    </a:lnTo>
                    <a:lnTo>
                      <a:pt x="27" y="296"/>
                    </a:lnTo>
                    <a:lnTo>
                      <a:pt x="46" y="306"/>
                    </a:lnTo>
                    <a:lnTo>
                      <a:pt x="42" y="338"/>
                    </a:lnTo>
                    <a:lnTo>
                      <a:pt x="56" y="340"/>
                    </a:lnTo>
                    <a:lnTo>
                      <a:pt x="54" y="388"/>
                    </a:lnTo>
                    <a:lnTo>
                      <a:pt x="66" y="402"/>
                    </a:lnTo>
                    <a:lnTo>
                      <a:pt x="78" y="398"/>
                    </a:lnTo>
                    <a:lnTo>
                      <a:pt x="108" y="402"/>
                    </a:lnTo>
                    <a:lnTo>
                      <a:pt x="106" y="436"/>
                    </a:lnTo>
                    <a:lnTo>
                      <a:pt x="90" y="443"/>
                    </a:lnTo>
                    <a:lnTo>
                      <a:pt x="92" y="476"/>
                    </a:lnTo>
                    <a:lnTo>
                      <a:pt x="108" y="488"/>
                    </a:lnTo>
                    <a:lnTo>
                      <a:pt x="110" y="526"/>
                    </a:lnTo>
                    <a:lnTo>
                      <a:pt x="106" y="542"/>
                    </a:lnTo>
                    <a:lnTo>
                      <a:pt x="90" y="543"/>
                    </a:lnTo>
                    <a:lnTo>
                      <a:pt x="87" y="650"/>
                    </a:lnTo>
                    <a:lnTo>
                      <a:pt x="78" y="660"/>
                    </a:lnTo>
                    <a:lnTo>
                      <a:pt x="76" y="682"/>
                    </a:lnTo>
                    <a:lnTo>
                      <a:pt x="88" y="696"/>
                    </a:lnTo>
                    <a:lnTo>
                      <a:pt x="108" y="706"/>
                    </a:lnTo>
                    <a:lnTo>
                      <a:pt x="144" y="706"/>
                    </a:lnTo>
                    <a:lnTo>
                      <a:pt x="152" y="688"/>
                    </a:lnTo>
                    <a:lnTo>
                      <a:pt x="170" y="694"/>
                    </a:lnTo>
                    <a:lnTo>
                      <a:pt x="180" y="672"/>
                    </a:lnTo>
                    <a:lnTo>
                      <a:pt x="192" y="670"/>
                    </a:lnTo>
                    <a:lnTo>
                      <a:pt x="200" y="656"/>
                    </a:lnTo>
                    <a:lnTo>
                      <a:pt x="202" y="608"/>
                    </a:lnTo>
                    <a:lnTo>
                      <a:pt x="216" y="604"/>
                    </a:lnTo>
                    <a:lnTo>
                      <a:pt x="213" y="584"/>
                    </a:lnTo>
                    <a:lnTo>
                      <a:pt x="231" y="587"/>
                    </a:lnTo>
                    <a:lnTo>
                      <a:pt x="231" y="572"/>
                    </a:lnTo>
                    <a:lnTo>
                      <a:pt x="246" y="564"/>
                    </a:lnTo>
                    <a:lnTo>
                      <a:pt x="280" y="560"/>
                    </a:lnTo>
                    <a:lnTo>
                      <a:pt x="292" y="540"/>
                    </a:lnTo>
                    <a:lnTo>
                      <a:pt x="306" y="536"/>
                    </a:lnTo>
                    <a:lnTo>
                      <a:pt x="324" y="540"/>
                    </a:lnTo>
                    <a:lnTo>
                      <a:pt x="336" y="554"/>
                    </a:lnTo>
                    <a:lnTo>
                      <a:pt x="352" y="546"/>
                    </a:lnTo>
                    <a:lnTo>
                      <a:pt x="316" y="532"/>
                    </a:lnTo>
                    <a:lnTo>
                      <a:pt x="304" y="520"/>
                    </a:lnTo>
                    <a:lnTo>
                      <a:pt x="306" y="492"/>
                    </a:lnTo>
                    <a:lnTo>
                      <a:pt x="322" y="482"/>
                    </a:lnTo>
                    <a:lnTo>
                      <a:pt x="328" y="472"/>
                    </a:lnTo>
                    <a:lnTo>
                      <a:pt x="336" y="452"/>
                    </a:lnTo>
                    <a:lnTo>
                      <a:pt x="362" y="434"/>
                    </a:lnTo>
                    <a:lnTo>
                      <a:pt x="374" y="414"/>
                    </a:lnTo>
                    <a:lnTo>
                      <a:pt x="422" y="416"/>
                    </a:lnTo>
                    <a:lnTo>
                      <a:pt x="428" y="388"/>
                    </a:lnTo>
                    <a:lnTo>
                      <a:pt x="442" y="378"/>
                    </a:lnTo>
                    <a:lnTo>
                      <a:pt x="436" y="352"/>
                    </a:lnTo>
                    <a:lnTo>
                      <a:pt x="422" y="346"/>
                    </a:lnTo>
                    <a:lnTo>
                      <a:pt x="424" y="300"/>
                    </a:lnTo>
                    <a:lnTo>
                      <a:pt x="442" y="292"/>
                    </a:lnTo>
                    <a:lnTo>
                      <a:pt x="438" y="274"/>
                    </a:lnTo>
                    <a:lnTo>
                      <a:pt x="426" y="260"/>
                    </a:lnTo>
                    <a:lnTo>
                      <a:pt x="424" y="240"/>
                    </a:lnTo>
                    <a:lnTo>
                      <a:pt x="408" y="228"/>
                    </a:lnTo>
                    <a:lnTo>
                      <a:pt x="416" y="204"/>
                    </a:lnTo>
                    <a:lnTo>
                      <a:pt x="436" y="192"/>
                    </a:lnTo>
                    <a:lnTo>
                      <a:pt x="434" y="172"/>
                    </a:lnTo>
                    <a:lnTo>
                      <a:pt x="462" y="148"/>
                    </a:lnTo>
                    <a:lnTo>
                      <a:pt x="462" y="126"/>
                    </a:lnTo>
                    <a:lnTo>
                      <a:pt x="476" y="124"/>
                    </a:lnTo>
                    <a:lnTo>
                      <a:pt x="478" y="100"/>
                    </a:lnTo>
                    <a:lnTo>
                      <a:pt x="490" y="94"/>
                    </a:lnTo>
                    <a:lnTo>
                      <a:pt x="488" y="30"/>
                    </a:lnTo>
                    <a:lnTo>
                      <a:pt x="480" y="18"/>
                    </a:lnTo>
                    <a:lnTo>
                      <a:pt x="468" y="16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85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6010986" y="5356323"/>
                <a:ext cx="381000" cy="193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Tamil Nadu</a:t>
                </a:r>
              </a:p>
            </p:txBody>
          </p:sp>
          <p:sp>
            <p:nvSpPr>
              <p:cNvPr id="66" name="Line 9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630863" y="5557838"/>
                <a:ext cx="177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97"/>
              <p:cNvGrpSpPr>
                <a:grpSpLocks/>
              </p:cNvGrpSpPr>
              <p:nvPr/>
            </p:nvGrpSpPr>
            <p:grpSpPr bwMode="auto">
              <a:xfrm>
                <a:off x="5329236" y="5081600"/>
                <a:ext cx="634999" cy="822327"/>
                <a:chOff x="709" y="3285"/>
                <a:chExt cx="421" cy="548"/>
              </a:xfrm>
            </p:grpSpPr>
            <p:sp>
              <p:nvSpPr>
                <p:cNvPr id="80" name="Rectangle 98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709" y="3569"/>
                  <a:ext cx="349" cy="72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 lIns="93296" tIns="46648" rIns="93296" bIns="46648"/>
                <a:lstStyle/>
                <a:p>
                  <a:pPr defTabSz="933450" fontAlgn="base">
                    <a:spcBef>
                      <a:spcPct val="0"/>
                    </a:spcBef>
                    <a:spcAft>
                      <a:spcPct val="0"/>
                    </a:spcAft>
                    <a:buSzPct val="120000"/>
                  </a:pPr>
                  <a:r>
                    <a:rPr lang="en-US" sz="700">
                      <a:solidFill>
                        <a:srgbClr val="FFFFFF"/>
                      </a:solidFill>
                    </a:rPr>
                    <a:t>Kerala</a:t>
                  </a:r>
                </a:p>
              </p:txBody>
            </p:sp>
            <p:sp>
              <p:nvSpPr>
                <p:cNvPr id="81" name="Freeform 99"/>
                <p:cNvSpPr>
                  <a:spLocks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78" y="3285"/>
                  <a:ext cx="252" cy="548"/>
                </a:xfrm>
                <a:custGeom>
                  <a:avLst/>
                  <a:gdLst>
                    <a:gd name="T0" fmla="*/ 0 w 286"/>
                    <a:gd name="T1" fmla="*/ 0 h 621"/>
                    <a:gd name="T2" fmla="*/ 4 w 286"/>
                    <a:gd name="T3" fmla="*/ 4 h 621"/>
                    <a:gd name="T4" fmla="*/ 4 w 286"/>
                    <a:gd name="T5" fmla="*/ 4 h 621"/>
                    <a:gd name="T6" fmla="*/ 4 w 286"/>
                    <a:gd name="T7" fmla="*/ 4 h 621"/>
                    <a:gd name="T8" fmla="*/ 4 w 286"/>
                    <a:gd name="T9" fmla="*/ 4 h 621"/>
                    <a:gd name="T10" fmla="*/ 4 w 286"/>
                    <a:gd name="T11" fmla="*/ 4 h 621"/>
                    <a:gd name="T12" fmla="*/ 4 w 286"/>
                    <a:gd name="T13" fmla="*/ 4 h 621"/>
                    <a:gd name="T14" fmla="*/ 4 w 286"/>
                    <a:gd name="T15" fmla="*/ 4 h 621"/>
                    <a:gd name="T16" fmla="*/ 4 w 286"/>
                    <a:gd name="T17" fmla="*/ 4 h 621"/>
                    <a:gd name="T18" fmla="*/ 4 w 286"/>
                    <a:gd name="T19" fmla="*/ 4 h 621"/>
                    <a:gd name="T20" fmla="*/ 4 w 286"/>
                    <a:gd name="T21" fmla="*/ 4 h 621"/>
                    <a:gd name="T22" fmla="*/ 4 w 286"/>
                    <a:gd name="T23" fmla="*/ 4 h 621"/>
                    <a:gd name="T24" fmla="*/ 4 w 286"/>
                    <a:gd name="T25" fmla="*/ 4 h 621"/>
                    <a:gd name="T26" fmla="*/ 4 w 286"/>
                    <a:gd name="T27" fmla="*/ 4 h 621"/>
                    <a:gd name="T28" fmla="*/ 4 w 286"/>
                    <a:gd name="T29" fmla="*/ 4 h 621"/>
                    <a:gd name="T30" fmla="*/ 4 w 286"/>
                    <a:gd name="T31" fmla="*/ 4 h 621"/>
                    <a:gd name="T32" fmla="*/ 4 w 286"/>
                    <a:gd name="T33" fmla="*/ 4 h 621"/>
                    <a:gd name="T34" fmla="*/ 4 w 286"/>
                    <a:gd name="T35" fmla="*/ 4 h 621"/>
                    <a:gd name="T36" fmla="*/ 4 w 286"/>
                    <a:gd name="T37" fmla="*/ 4 h 621"/>
                    <a:gd name="T38" fmla="*/ 4 w 286"/>
                    <a:gd name="T39" fmla="*/ 4 h 621"/>
                    <a:gd name="T40" fmla="*/ 4 w 286"/>
                    <a:gd name="T41" fmla="*/ 4 h 621"/>
                    <a:gd name="T42" fmla="*/ 4 w 286"/>
                    <a:gd name="T43" fmla="*/ 4 h 621"/>
                    <a:gd name="T44" fmla="*/ 4 w 286"/>
                    <a:gd name="T45" fmla="*/ 4 h 621"/>
                    <a:gd name="T46" fmla="*/ 4 w 286"/>
                    <a:gd name="T47" fmla="*/ 4 h 621"/>
                    <a:gd name="T48" fmla="*/ 4 w 286"/>
                    <a:gd name="T49" fmla="*/ 4 h 621"/>
                    <a:gd name="T50" fmla="*/ 4 w 286"/>
                    <a:gd name="T51" fmla="*/ 4 h 621"/>
                    <a:gd name="T52" fmla="*/ 4 w 286"/>
                    <a:gd name="T53" fmla="*/ 4 h 621"/>
                    <a:gd name="T54" fmla="*/ 4 w 286"/>
                    <a:gd name="T55" fmla="*/ 4 h 621"/>
                    <a:gd name="T56" fmla="*/ 4 w 286"/>
                    <a:gd name="T57" fmla="*/ 4 h 621"/>
                    <a:gd name="T58" fmla="*/ 4 w 286"/>
                    <a:gd name="T59" fmla="*/ 4 h 621"/>
                    <a:gd name="T60" fmla="*/ 4 w 286"/>
                    <a:gd name="T61" fmla="*/ 4 h 621"/>
                    <a:gd name="T62" fmla="*/ 4 w 286"/>
                    <a:gd name="T63" fmla="*/ 4 h 621"/>
                    <a:gd name="T64" fmla="*/ 4 w 286"/>
                    <a:gd name="T65" fmla="*/ 4 h 621"/>
                    <a:gd name="T66" fmla="*/ 4 w 286"/>
                    <a:gd name="T67" fmla="*/ 4 h 621"/>
                    <a:gd name="T68" fmla="*/ 4 w 286"/>
                    <a:gd name="T69" fmla="*/ 4 h 621"/>
                    <a:gd name="T70" fmla="*/ 4 w 286"/>
                    <a:gd name="T71" fmla="*/ 4 h 621"/>
                    <a:gd name="T72" fmla="*/ 4 w 286"/>
                    <a:gd name="T73" fmla="*/ 4 h 621"/>
                    <a:gd name="T74" fmla="*/ 4 w 286"/>
                    <a:gd name="T75" fmla="*/ 4 h 621"/>
                    <a:gd name="T76" fmla="*/ 4 w 286"/>
                    <a:gd name="T77" fmla="*/ 4 h 621"/>
                    <a:gd name="T78" fmla="*/ 4 w 286"/>
                    <a:gd name="T79" fmla="*/ 4 h 621"/>
                    <a:gd name="T80" fmla="*/ 4 w 286"/>
                    <a:gd name="T81" fmla="*/ 4 h 621"/>
                    <a:gd name="T82" fmla="*/ 4 w 286"/>
                    <a:gd name="T83" fmla="*/ 4 h 621"/>
                    <a:gd name="T84" fmla="*/ 4 w 286"/>
                    <a:gd name="T85" fmla="*/ 4 h 621"/>
                    <a:gd name="T86" fmla="*/ 4 w 286"/>
                    <a:gd name="T87" fmla="*/ 4 h 621"/>
                    <a:gd name="T88" fmla="*/ 4 w 286"/>
                    <a:gd name="T89" fmla="*/ 4 h 621"/>
                    <a:gd name="T90" fmla="*/ 4 w 286"/>
                    <a:gd name="T91" fmla="*/ 4 h 621"/>
                    <a:gd name="T92" fmla="*/ 4 w 286"/>
                    <a:gd name="T93" fmla="*/ 4 h 621"/>
                    <a:gd name="T94" fmla="*/ 4 w 286"/>
                    <a:gd name="T95" fmla="*/ 4 h 621"/>
                    <a:gd name="T96" fmla="*/ 4 w 286"/>
                    <a:gd name="T97" fmla="*/ 4 h 621"/>
                    <a:gd name="T98" fmla="*/ 4 w 286"/>
                    <a:gd name="T99" fmla="*/ 4 h 621"/>
                    <a:gd name="T100" fmla="*/ 4 w 286"/>
                    <a:gd name="T101" fmla="*/ 4 h 621"/>
                    <a:gd name="T102" fmla="*/ 4 w 286"/>
                    <a:gd name="T103" fmla="*/ 4 h 621"/>
                    <a:gd name="T104" fmla="*/ 4 w 286"/>
                    <a:gd name="T105" fmla="*/ 4 h 621"/>
                    <a:gd name="T106" fmla="*/ 4 w 286"/>
                    <a:gd name="T107" fmla="*/ 4 h 621"/>
                    <a:gd name="T108" fmla="*/ 4 w 286"/>
                    <a:gd name="T109" fmla="*/ 4 h 621"/>
                    <a:gd name="T110" fmla="*/ 4 w 286"/>
                    <a:gd name="T111" fmla="*/ 4 h 621"/>
                    <a:gd name="T112" fmla="*/ 4 w 286"/>
                    <a:gd name="T113" fmla="*/ 4 h 621"/>
                    <a:gd name="T114" fmla="*/ 4 w 286"/>
                    <a:gd name="T115" fmla="*/ 4 h 621"/>
                    <a:gd name="T116" fmla="*/ 4 w 286"/>
                    <a:gd name="T117" fmla="*/ 4 h 621"/>
                    <a:gd name="T118" fmla="*/ 4 w 286"/>
                    <a:gd name="T119" fmla="*/ 4 h 621"/>
                    <a:gd name="T120" fmla="*/ 4 w 286"/>
                    <a:gd name="T121" fmla="*/ 4 h 621"/>
                    <a:gd name="T122" fmla="*/ 4 w 286"/>
                    <a:gd name="T123" fmla="*/ 4 h 621"/>
                    <a:gd name="T124" fmla="*/ 0 w 286"/>
                    <a:gd name="T125" fmla="*/ 0 h 62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6"/>
                    <a:gd name="T190" fmla="*/ 0 h 621"/>
                    <a:gd name="T191" fmla="*/ 286 w 286"/>
                    <a:gd name="T192" fmla="*/ 621 h 62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6" h="621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30" y="6"/>
                      </a:lnTo>
                      <a:lnTo>
                        <a:pt x="33" y="22"/>
                      </a:lnTo>
                      <a:lnTo>
                        <a:pt x="56" y="20"/>
                      </a:lnTo>
                      <a:lnTo>
                        <a:pt x="62" y="32"/>
                      </a:lnTo>
                      <a:lnTo>
                        <a:pt x="74" y="46"/>
                      </a:lnTo>
                      <a:lnTo>
                        <a:pt x="90" y="48"/>
                      </a:lnTo>
                      <a:lnTo>
                        <a:pt x="82" y="66"/>
                      </a:lnTo>
                      <a:lnTo>
                        <a:pt x="96" y="76"/>
                      </a:lnTo>
                      <a:lnTo>
                        <a:pt x="98" y="104"/>
                      </a:lnTo>
                      <a:lnTo>
                        <a:pt x="141" y="95"/>
                      </a:lnTo>
                      <a:lnTo>
                        <a:pt x="152" y="119"/>
                      </a:lnTo>
                      <a:lnTo>
                        <a:pt x="170" y="122"/>
                      </a:lnTo>
                      <a:lnTo>
                        <a:pt x="166" y="140"/>
                      </a:lnTo>
                      <a:lnTo>
                        <a:pt x="174" y="152"/>
                      </a:lnTo>
                      <a:lnTo>
                        <a:pt x="190" y="169"/>
                      </a:lnTo>
                      <a:lnTo>
                        <a:pt x="189" y="205"/>
                      </a:lnTo>
                      <a:lnTo>
                        <a:pt x="201" y="211"/>
                      </a:lnTo>
                      <a:lnTo>
                        <a:pt x="202" y="228"/>
                      </a:lnTo>
                      <a:lnTo>
                        <a:pt x="220" y="238"/>
                      </a:lnTo>
                      <a:lnTo>
                        <a:pt x="216" y="268"/>
                      </a:lnTo>
                      <a:lnTo>
                        <a:pt x="230" y="278"/>
                      </a:lnTo>
                      <a:lnTo>
                        <a:pt x="233" y="320"/>
                      </a:lnTo>
                      <a:lnTo>
                        <a:pt x="242" y="330"/>
                      </a:lnTo>
                      <a:lnTo>
                        <a:pt x="282" y="334"/>
                      </a:lnTo>
                      <a:lnTo>
                        <a:pt x="281" y="365"/>
                      </a:lnTo>
                      <a:lnTo>
                        <a:pt x="266" y="378"/>
                      </a:lnTo>
                      <a:lnTo>
                        <a:pt x="268" y="412"/>
                      </a:lnTo>
                      <a:lnTo>
                        <a:pt x="286" y="422"/>
                      </a:lnTo>
                      <a:lnTo>
                        <a:pt x="282" y="472"/>
                      </a:lnTo>
                      <a:lnTo>
                        <a:pt x="266" y="474"/>
                      </a:lnTo>
                      <a:lnTo>
                        <a:pt x="265" y="582"/>
                      </a:lnTo>
                      <a:lnTo>
                        <a:pt x="253" y="594"/>
                      </a:lnTo>
                      <a:lnTo>
                        <a:pt x="250" y="621"/>
                      </a:lnTo>
                      <a:lnTo>
                        <a:pt x="230" y="601"/>
                      </a:lnTo>
                      <a:lnTo>
                        <a:pt x="224" y="576"/>
                      </a:lnTo>
                      <a:lnTo>
                        <a:pt x="198" y="556"/>
                      </a:lnTo>
                      <a:lnTo>
                        <a:pt x="192" y="534"/>
                      </a:lnTo>
                      <a:lnTo>
                        <a:pt x="186" y="518"/>
                      </a:lnTo>
                      <a:lnTo>
                        <a:pt x="176" y="500"/>
                      </a:lnTo>
                      <a:lnTo>
                        <a:pt x="160" y="490"/>
                      </a:lnTo>
                      <a:lnTo>
                        <a:pt x="146" y="470"/>
                      </a:lnTo>
                      <a:lnTo>
                        <a:pt x="150" y="402"/>
                      </a:lnTo>
                      <a:lnTo>
                        <a:pt x="132" y="396"/>
                      </a:lnTo>
                      <a:lnTo>
                        <a:pt x="136" y="354"/>
                      </a:lnTo>
                      <a:lnTo>
                        <a:pt x="120" y="348"/>
                      </a:lnTo>
                      <a:lnTo>
                        <a:pt x="124" y="278"/>
                      </a:lnTo>
                      <a:lnTo>
                        <a:pt x="108" y="266"/>
                      </a:lnTo>
                      <a:lnTo>
                        <a:pt x="110" y="252"/>
                      </a:lnTo>
                      <a:lnTo>
                        <a:pt x="94" y="242"/>
                      </a:lnTo>
                      <a:lnTo>
                        <a:pt x="94" y="206"/>
                      </a:lnTo>
                      <a:lnTo>
                        <a:pt x="80" y="204"/>
                      </a:lnTo>
                      <a:lnTo>
                        <a:pt x="78" y="176"/>
                      </a:lnTo>
                      <a:lnTo>
                        <a:pt x="54" y="160"/>
                      </a:lnTo>
                      <a:lnTo>
                        <a:pt x="58" y="134"/>
                      </a:lnTo>
                      <a:lnTo>
                        <a:pt x="44" y="122"/>
                      </a:lnTo>
                      <a:lnTo>
                        <a:pt x="44" y="100"/>
                      </a:lnTo>
                      <a:lnTo>
                        <a:pt x="28" y="90"/>
                      </a:lnTo>
                      <a:lnTo>
                        <a:pt x="30" y="72"/>
                      </a:lnTo>
                      <a:lnTo>
                        <a:pt x="8" y="60"/>
                      </a:lnTo>
                      <a:lnTo>
                        <a:pt x="4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3296" tIns="46648" rIns="93296" bIns="46648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8" name="Freeform 101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503863" y="1066800"/>
                <a:ext cx="1055687" cy="814388"/>
              </a:xfrm>
              <a:custGeom>
                <a:avLst/>
                <a:gdLst>
                  <a:gd name="T0" fmla="*/ 2147483647 w 792"/>
                  <a:gd name="T1" fmla="*/ 2147483647 h 614"/>
                  <a:gd name="T2" fmla="*/ 2147483647 w 792"/>
                  <a:gd name="T3" fmla="*/ 2147483647 h 614"/>
                  <a:gd name="T4" fmla="*/ 2147483647 w 792"/>
                  <a:gd name="T5" fmla="*/ 2147483647 h 614"/>
                  <a:gd name="T6" fmla="*/ 2147483647 w 792"/>
                  <a:gd name="T7" fmla="*/ 2147483647 h 614"/>
                  <a:gd name="T8" fmla="*/ 2147483647 w 792"/>
                  <a:gd name="T9" fmla="*/ 2147483647 h 614"/>
                  <a:gd name="T10" fmla="*/ 2147483647 w 792"/>
                  <a:gd name="T11" fmla="*/ 2147483647 h 614"/>
                  <a:gd name="T12" fmla="*/ 2147483647 w 792"/>
                  <a:gd name="T13" fmla="*/ 2147483647 h 614"/>
                  <a:gd name="T14" fmla="*/ 2147483647 w 792"/>
                  <a:gd name="T15" fmla="*/ 2147483647 h 614"/>
                  <a:gd name="T16" fmla="*/ 2147483647 w 792"/>
                  <a:gd name="T17" fmla="*/ 2147483647 h 614"/>
                  <a:gd name="T18" fmla="*/ 2147483647 w 792"/>
                  <a:gd name="T19" fmla="*/ 2147483647 h 614"/>
                  <a:gd name="T20" fmla="*/ 2147483647 w 792"/>
                  <a:gd name="T21" fmla="*/ 2147483647 h 614"/>
                  <a:gd name="T22" fmla="*/ 2147483647 w 792"/>
                  <a:gd name="T23" fmla="*/ 2147483647 h 614"/>
                  <a:gd name="T24" fmla="*/ 2147483647 w 792"/>
                  <a:gd name="T25" fmla="*/ 2147483647 h 614"/>
                  <a:gd name="T26" fmla="*/ 2147483647 w 792"/>
                  <a:gd name="T27" fmla="*/ 2147483647 h 614"/>
                  <a:gd name="T28" fmla="*/ 2147483647 w 792"/>
                  <a:gd name="T29" fmla="*/ 2147483647 h 614"/>
                  <a:gd name="T30" fmla="*/ 2147483647 w 792"/>
                  <a:gd name="T31" fmla="*/ 2147483647 h 614"/>
                  <a:gd name="T32" fmla="*/ 2147483647 w 792"/>
                  <a:gd name="T33" fmla="*/ 2147483647 h 614"/>
                  <a:gd name="T34" fmla="*/ 2147483647 w 792"/>
                  <a:gd name="T35" fmla="*/ 2147483647 h 614"/>
                  <a:gd name="T36" fmla="*/ 2147483647 w 792"/>
                  <a:gd name="T37" fmla="*/ 2147483647 h 614"/>
                  <a:gd name="T38" fmla="*/ 2147483647 w 792"/>
                  <a:gd name="T39" fmla="*/ 2147483647 h 614"/>
                  <a:gd name="T40" fmla="*/ 2147483647 w 792"/>
                  <a:gd name="T41" fmla="*/ 2147483647 h 614"/>
                  <a:gd name="T42" fmla="*/ 2147483647 w 792"/>
                  <a:gd name="T43" fmla="*/ 2147483647 h 614"/>
                  <a:gd name="T44" fmla="*/ 2147483647 w 792"/>
                  <a:gd name="T45" fmla="*/ 2147483647 h 614"/>
                  <a:gd name="T46" fmla="*/ 2147483647 w 792"/>
                  <a:gd name="T47" fmla="*/ 2147483647 h 614"/>
                  <a:gd name="T48" fmla="*/ 2147483647 w 792"/>
                  <a:gd name="T49" fmla="*/ 2147483647 h 614"/>
                  <a:gd name="T50" fmla="*/ 2147483647 w 792"/>
                  <a:gd name="T51" fmla="*/ 2147483647 h 614"/>
                  <a:gd name="T52" fmla="*/ 2147483647 w 792"/>
                  <a:gd name="T53" fmla="*/ 2147483647 h 614"/>
                  <a:gd name="T54" fmla="*/ 2147483647 w 792"/>
                  <a:gd name="T55" fmla="*/ 2147483647 h 614"/>
                  <a:gd name="T56" fmla="*/ 2147483647 w 792"/>
                  <a:gd name="T57" fmla="*/ 2147483647 h 614"/>
                  <a:gd name="T58" fmla="*/ 2147483647 w 792"/>
                  <a:gd name="T59" fmla="*/ 2147483647 h 614"/>
                  <a:gd name="T60" fmla="*/ 2147483647 w 792"/>
                  <a:gd name="T61" fmla="*/ 2147483647 h 614"/>
                  <a:gd name="T62" fmla="*/ 2147483647 w 792"/>
                  <a:gd name="T63" fmla="*/ 2147483647 h 614"/>
                  <a:gd name="T64" fmla="*/ 2147483647 w 792"/>
                  <a:gd name="T65" fmla="*/ 2147483647 h 614"/>
                  <a:gd name="T66" fmla="*/ 2147483647 w 792"/>
                  <a:gd name="T67" fmla="*/ 2147483647 h 614"/>
                  <a:gd name="T68" fmla="*/ 2147483647 w 792"/>
                  <a:gd name="T69" fmla="*/ 2147483647 h 614"/>
                  <a:gd name="T70" fmla="*/ 2147483647 w 792"/>
                  <a:gd name="T71" fmla="*/ 2147483647 h 614"/>
                  <a:gd name="T72" fmla="*/ 2147483647 w 792"/>
                  <a:gd name="T73" fmla="*/ 2147483647 h 614"/>
                  <a:gd name="T74" fmla="*/ 2147483647 w 792"/>
                  <a:gd name="T75" fmla="*/ 2147483647 h 614"/>
                  <a:gd name="T76" fmla="*/ 2147483647 w 792"/>
                  <a:gd name="T77" fmla="*/ 2147483647 h 614"/>
                  <a:gd name="T78" fmla="*/ 2147483647 w 792"/>
                  <a:gd name="T79" fmla="*/ 2147483647 h 614"/>
                  <a:gd name="T80" fmla="*/ 2147483647 w 792"/>
                  <a:gd name="T81" fmla="*/ 2147483647 h 614"/>
                  <a:gd name="T82" fmla="*/ 2147483647 w 792"/>
                  <a:gd name="T83" fmla="*/ 2147483647 h 614"/>
                  <a:gd name="T84" fmla="*/ 2147483647 w 792"/>
                  <a:gd name="T85" fmla="*/ 2147483647 h 6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92"/>
                  <a:gd name="T130" fmla="*/ 0 h 614"/>
                  <a:gd name="T131" fmla="*/ 792 w 792"/>
                  <a:gd name="T132" fmla="*/ 614 h 6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92" h="614">
                    <a:moveTo>
                      <a:pt x="14" y="86"/>
                    </a:moveTo>
                    <a:lnTo>
                      <a:pt x="42" y="62"/>
                    </a:lnTo>
                    <a:lnTo>
                      <a:pt x="60" y="46"/>
                    </a:lnTo>
                    <a:lnTo>
                      <a:pt x="66" y="32"/>
                    </a:lnTo>
                    <a:lnTo>
                      <a:pt x="118" y="32"/>
                    </a:lnTo>
                    <a:lnTo>
                      <a:pt x="126" y="44"/>
                    </a:lnTo>
                    <a:lnTo>
                      <a:pt x="136" y="30"/>
                    </a:lnTo>
                    <a:lnTo>
                      <a:pt x="154" y="30"/>
                    </a:lnTo>
                    <a:lnTo>
                      <a:pt x="158" y="18"/>
                    </a:lnTo>
                    <a:lnTo>
                      <a:pt x="182" y="18"/>
                    </a:lnTo>
                    <a:lnTo>
                      <a:pt x="190" y="0"/>
                    </a:lnTo>
                    <a:lnTo>
                      <a:pt x="286" y="6"/>
                    </a:lnTo>
                    <a:lnTo>
                      <a:pt x="298" y="22"/>
                    </a:lnTo>
                    <a:lnTo>
                      <a:pt x="312" y="28"/>
                    </a:lnTo>
                    <a:lnTo>
                      <a:pt x="316" y="44"/>
                    </a:lnTo>
                    <a:lnTo>
                      <a:pt x="316" y="56"/>
                    </a:lnTo>
                    <a:lnTo>
                      <a:pt x="334" y="68"/>
                    </a:lnTo>
                    <a:lnTo>
                      <a:pt x="344" y="84"/>
                    </a:lnTo>
                    <a:lnTo>
                      <a:pt x="364" y="84"/>
                    </a:lnTo>
                    <a:lnTo>
                      <a:pt x="372" y="96"/>
                    </a:lnTo>
                    <a:lnTo>
                      <a:pt x="396" y="94"/>
                    </a:lnTo>
                    <a:lnTo>
                      <a:pt x="404" y="114"/>
                    </a:lnTo>
                    <a:lnTo>
                      <a:pt x="416" y="124"/>
                    </a:lnTo>
                    <a:lnTo>
                      <a:pt x="416" y="142"/>
                    </a:lnTo>
                    <a:lnTo>
                      <a:pt x="436" y="156"/>
                    </a:lnTo>
                    <a:lnTo>
                      <a:pt x="442" y="166"/>
                    </a:lnTo>
                    <a:lnTo>
                      <a:pt x="452" y="180"/>
                    </a:lnTo>
                    <a:lnTo>
                      <a:pt x="478" y="174"/>
                    </a:lnTo>
                    <a:lnTo>
                      <a:pt x="478" y="190"/>
                    </a:lnTo>
                    <a:lnTo>
                      <a:pt x="490" y="194"/>
                    </a:lnTo>
                    <a:lnTo>
                      <a:pt x="486" y="216"/>
                    </a:lnTo>
                    <a:lnTo>
                      <a:pt x="500" y="210"/>
                    </a:lnTo>
                    <a:lnTo>
                      <a:pt x="500" y="226"/>
                    </a:lnTo>
                    <a:lnTo>
                      <a:pt x="522" y="228"/>
                    </a:lnTo>
                    <a:lnTo>
                      <a:pt x="530" y="212"/>
                    </a:lnTo>
                    <a:lnTo>
                      <a:pt x="548" y="216"/>
                    </a:lnTo>
                    <a:lnTo>
                      <a:pt x="556" y="198"/>
                    </a:lnTo>
                    <a:lnTo>
                      <a:pt x="582" y="202"/>
                    </a:lnTo>
                    <a:lnTo>
                      <a:pt x="586" y="186"/>
                    </a:lnTo>
                    <a:lnTo>
                      <a:pt x="604" y="186"/>
                    </a:lnTo>
                    <a:lnTo>
                      <a:pt x="610" y="174"/>
                    </a:lnTo>
                    <a:lnTo>
                      <a:pt x="644" y="172"/>
                    </a:lnTo>
                    <a:lnTo>
                      <a:pt x="664" y="174"/>
                    </a:lnTo>
                    <a:lnTo>
                      <a:pt x="670" y="160"/>
                    </a:lnTo>
                    <a:lnTo>
                      <a:pt x="690" y="158"/>
                    </a:lnTo>
                    <a:lnTo>
                      <a:pt x="700" y="178"/>
                    </a:lnTo>
                    <a:lnTo>
                      <a:pt x="718" y="174"/>
                    </a:lnTo>
                    <a:lnTo>
                      <a:pt x="728" y="190"/>
                    </a:lnTo>
                    <a:lnTo>
                      <a:pt x="760" y="184"/>
                    </a:lnTo>
                    <a:lnTo>
                      <a:pt x="768" y="202"/>
                    </a:lnTo>
                    <a:lnTo>
                      <a:pt x="778" y="228"/>
                    </a:lnTo>
                    <a:lnTo>
                      <a:pt x="792" y="232"/>
                    </a:lnTo>
                    <a:lnTo>
                      <a:pt x="790" y="264"/>
                    </a:lnTo>
                    <a:lnTo>
                      <a:pt x="774" y="270"/>
                    </a:lnTo>
                    <a:lnTo>
                      <a:pt x="776" y="304"/>
                    </a:lnTo>
                    <a:lnTo>
                      <a:pt x="760" y="314"/>
                    </a:lnTo>
                    <a:lnTo>
                      <a:pt x="750" y="330"/>
                    </a:lnTo>
                    <a:lnTo>
                      <a:pt x="748" y="346"/>
                    </a:lnTo>
                    <a:lnTo>
                      <a:pt x="722" y="350"/>
                    </a:lnTo>
                    <a:lnTo>
                      <a:pt x="712" y="368"/>
                    </a:lnTo>
                    <a:lnTo>
                      <a:pt x="692" y="382"/>
                    </a:lnTo>
                    <a:lnTo>
                      <a:pt x="684" y="398"/>
                    </a:lnTo>
                    <a:lnTo>
                      <a:pt x="668" y="400"/>
                    </a:lnTo>
                    <a:lnTo>
                      <a:pt x="662" y="412"/>
                    </a:lnTo>
                    <a:lnTo>
                      <a:pt x="648" y="414"/>
                    </a:lnTo>
                    <a:lnTo>
                      <a:pt x="630" y="430"/>
                    </a:lnTo>
                    <a:lnTo>
                      <a:pt x="632" y="472"/>
                    </a:lnTo>
                    <a:lnTo>
                      <a:pt x="646" y="482"/>
                    </a:lnTo>
                    <a:lnTo>
                      <a:pt x="664" y="490"/>
                    </a:lnTo>
                    <a:lnTo>
                      <a:pt x="678" y="502"/>
                    </a:lnTo>
                    <a:lnTo>
                      <a:pt x="686" y="528"/>
                    </a:lnTo>
                    <a:lnTo>
                      <a:pt x="682" y="556"/>
                    </a:lnTo>
                    <a:lnTo>
                      <a:pt x="702" y="572"/>
                    </a:lnTo>
                    <a:lnTo>
                      <a:pt x="688" y="584"/>
                    </a:lnTo>
                    <a:lnTo>
                      <a:pt x="682" y="598"/>
                    </a:lnTo>
                    <a:lnTo>
                      <a:pt x="664" y="596"/>
                    </a:lnTo>
                    <a:lnTo>
                      <a:pt x="656" y="610"/>
                    </a:lnTo>
                    <a:lnTo>
                      <a:pt x="636" y="614"/>
                    </a:lnTo>
                    <a:lnTo>
                      <a:pt x="616" y="608"/>
                    </a:lnTo>
                    <a:lnTo>
                      <a:pt x="610" y="590"/>
                    </a:lnTo>
                    <a:lnTo>
                      <a:pt x="590" y="584"/>
                    </a:lnTo>
                    <a:lnTo>
                      <a:pt x="580" y="598"/>
                    </a:lnTo>
                    <a:lnTo>
                      <a:pt x="564" y="590"/>
                    </a:lnTo>
                    <a:lnTo>
                      <a:pt x="562" y="570"/>
                    </a:lnTo>
                    <a:lnTo>
                      <a:pt x="538" y="570"/>
                    </a:lnTo>
                    <a:lnTo>
                      <a:pt x="528" y="548"/>
                    </a:lnTo>
                    <a:lnTo>
                      <a:pt x="514" y="532"/>
                    </a:lnTo>
                    <a:lnTo>
                      <a:pt x="498" y="544"/>
                    </a:lnTo>
                    <a:lnTo>
                      <a:pt x="460" y="546"/>
                    </a:lnTo>
                    <a:lnTo>
                      <a:pt x="458" y="528"/>
                    </a:lnTo>
                    <a:lnTo>
                      <a:pt x="432" y="534"/>
                    </a:lnTo>
                    <a:lnTo>
                      <a:pt x="434" y="496"/>
                    </a:lnTo>
                    <a:lnTo>
                      <a:pt x="406" y="500"/>
                    </a:lnTo>
                    <a:lnTo>
                      <a:pt x="390" y="482"/>
                    </a:lnTo>
                    <a:lnTo>
                      <a:pt x="376" y="504"/>
                    </a:lnTo>
                    <a:lnTo>
                      <a:pt x="355" y="520"/>
                    </a:lnTo>
                    <a:lnTo>
                      <a:pt x="316" y="520"/>
                    </a:lnTo>
                    <a:lnTo>
                      <a:pt x="314" y="570"/>
                    </a:lnTo>
                    <a:lnTo>
                      <a:pt x="301" y="595"/>
                    </a:lnTo>
                    <a:lnTo>
                      <a:pt x="284" y="607"/>
                    </a:lnTo>
                    <a:lnTo>
                      <a:pt x="270" y="608"/>
                    </a:lnTo>
                    <a:lnTo>
                      <a:pt x="250" y="608"/>
                    </a:lnTo>
                    <a:lnTo>
                      <a:pt x="248" y="584"/>
                    </a:lnTo>
                    <a:lnTo>
                      <a:pt x="202" y="582"/>
                    </a:lnTo>
                    <a:lnTo>
                      <a:pt x="196" y="560"/>
                    </a:lnTo>
                    <a:lnTo>
                      <a:pt x="180" y="540"/>
                    </a:lnTo>
                    <a:lnTo>
                      <a:pt x="168" y="532"/>
                    </a:lnTo>
                    <a:lnTo>
                      <a:pt x="138" y="530"/>
                    </a:lnTo>
                    <a:lnTo>
                      <a:pt x="122" y="508"/>
                    </a:lnTo>
                    <a:lnTo>
                      <a:pt x="100" y="482"/>
                    </a:lnTo>
                    <a:lnTo>
                      <a:pt x="94" y="468"/>
                    </a:lnTo>
                    <a:lnTo>
                      <a:pt x="78" y="454"/>
                    </a:lnTo>
                    <a:lnTo>
                      <a:pt x="78" y="314"/>
                    </a:lnTo>
                    <a:lnTo>
                      <a:pt x="92" y="300"/>
                    </a:lnTo>
                    <a:lnTo>
                      <a:pt x="108" y="292"/>
                    </a:lnTo>
                    <a:lnTo>
                      <a:pt x="124" y="280"/>
                    </a:lnTo>
                    <a:lnTo>
                      <a:pt x="136" y="276"/>
                    </a:lnTo>
                    <a:lnTo>
                      <a:pt x="130" y="242"/>
                    </a:lnTo>
                    <a:lnTo>
                      <a:pt x="116" y="230"/>
                    </a:lnTo>
                    <a:lnTo>
                      <a:pt x="118" y="194"/>
                    </a:lnTo>
                    <a:lnTo>
                      <a:pt x="98" y="190"/>
                    </a:lnTo>
                    <a:lnTo>
                      <a:pt x="80" y="168"/>
                    </a:lnTo>
                    <a:lnTo>
                      <a:pt x="66" y="162"/>
                    </a:lnTo>
                    <a:lnTo>
                      <a:pt x="62" y="150"/>
                    </a:lnTo>
                    <a:lnTo>
                      <a:pt x="40" y="148"/>
                    </a:lnTo>
                    <a:lnTo>
                      <a:pt x="34" y="136"/>
                    </a:lnTo>
                    <a:lnTo>
                      <a:pt x="8" y="138"/>
                    </a:lnTo>
                    <a:lnTo>
                      <a:pt x="0" y="120"/>
                    </a:lnTo>
                    <a:lnTo>
                      <a:pt x="12" y="108"/>
                    </a:lnTo>
                    <a:lnTo>
                      <a:pt x="14" y="86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10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730922" y="1455836"/>
                <a:ext cx="614150" cy="193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Jammu &amp; Kashmir</a:t>
                </a:r>
              </a:p>
            </p:txBody>
          </p:sp>
          <p:sp>
            <p:nvSpPr>
              <p:cNvPr id="70" name="Freeform 104" descr="Dark upward diagonal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313363" y="3552825"/>
                <a:ext cx="1260475" cy="1039813"/>
              </a:xfrm>
              <a:custGeom>
                <a:avLst/>
                <a:gdLst>
                  <a:gd name="T0" fmla="*/ 2147483647 w 946"/>
                  <a:gd name="T1" fmla="*/ 2147483647 h 784"/>
                  <a:gd name="T2" fmla="*/ 2147483647 w 946"/>
                  <a:gd name="T3" fmla="*/ 2147483647 h 784"/>
                  <a:gd name="T4" fmla="*/ 2147483647 w 946"/>
                  <a:gd name="T5" fmla="*/ 2147483647 h 784"/>
                  <a:gd name="T6" fmla="*/ 2147483647 w 946"/>
                  <a:gd name="T7" fmla="*/ 2147483647 h 784"/>
                  <a:gd name="T8" fmla="*/ 0 w 946"/>
                  <a:gd name="T9" fmla="*/ 2147483647 h 784"/>
                  <a:gd name="T10" fmla="*/ 2147483647 w 946"/>
                  <a:gd name="T11" fmla="*/ 2147483647 h 784"/>
                  <a:gd name="T12" fmla="*/ 2147483647 w 946"/>
                  <a:gd name="T13" fmla="*/ 2147483647 h 784"/>
                  <a:gd name="T14" fmla="*/ 2147483647 w 946"/>
                  <a:gd name="T15" fmla="*/ 2147483647 h 784"/>
                  <a:gd name="T16" fmla="*/ 2147483647 w 946"/>
                  <a:gd name="T17" fmla="*/ 2147483647 h 784"/>
                  <a:gd name="T18" fmla="*/ 2147483647 w 946"/>
                  <a:gd name="T19" fmla="*/ 2147483647 h 784"/>
                  <a:gd name="T20" fmla="*/ 2147483647 w 946"/>
                  <a:gd name="T21" fmla="*/ 2147483647 h 784"/>
                  <a:gd name="T22" fmla="*/ 2147483647 w 946"/>
                  <a:gd name="T23" fmla="*/ 2147483647 h 784"/>
                  <a:gd name="T24" fmla="*/ 2147483647 w 946"/>
                  <a:gd name="T25" fmla="*/ 2147483647 h 784"/>
                  <a:gd name="T26" fmla="*/ 2147483647 w 946"/>
                  <a:gd name="T27" fmla="*/ 2147483647 h 784"/>
                  <a:gd name="T28" fmla="*/ 2147483647 w 946"/>
                  <a:gd name="T29" fmla="*/ 2147483647 h 784"/>
                  <a:gd name="T30" fmla="*/ 2147483647 w 946"/>
                  <a:gd name="T31" fmla="*/ 2147483647 h 784"/>
                  <a:gd name="T32" fmla="*/ 2147483647 w 946"/>
                  <a:gd name="T33" fmla="*/ 2147483647 h 784"/>
                  <a:gd name="T34" fmla="*/ 2147483647 w 946"/>
                  <a:gd name="T35" fmla="*/ 2147483647 h 784"/>
                  <a:gd name="T36" fmla="*/ 2147483647 w 946"/>
                  <a:gd name="T37" fmla="*/ 2147483647 h 784"/>
                  <a:gd name="T38" fmla="*/ 2147483647 w 946"/>
                  <a:gd name="T39" fmla="*/ 2147483647 h 784"/>
                  <a:gd name="T40" fmla="*/ 2147483647 w 946"/>
                  <a:gd name="T41" fmla="*/ 2147483647 h 784"/>
                  <a:gd name="T42" fmla="*/ 2147483647 w 946"/>
                  <a:gd name="T43" fmla="*/ 2147483647 h 784"/>
                  <a:gd name="T44" fmla="*/ 2147483647 w 946"/>
                  <a:gd name="T45" fmla="*/ 2147483647 h 784"/>
                  <a:gd name="T46" fmla="*/ 2147483647 w 946"/>
                  <a:gd name="T47" fmla="*/ 2147483647 h 784"/>
                  <a:gd name="T48" fmla="*/ 2147483647 w 946"/>
                  <a:gd name="T49" fmla="*/ 2147483647 h 784"/>
                  <a:gd name="T50" fmla="*/ 2147483647 w 946"/>
                  <a:gd name="T51" fmla="*/ 2147483647 h 784"/>
                  <a:gd name="T52" fmla="*/ 2147483647 w 946"/>
                  <a:gd name="T53" fmla="*/ 2147483647 h 784"/>
                  <a:gd name="T54" fmla="*/ 2147483647 w 946"/>
                  <a:gd name="T55" fmla="*/ 2147483647 h 784"/>
                  <a:gd name="T56" fmla="*/ 2147483647 w 946"/>
                  <a:gd name="T57" fmla="*/ 2147483647 h 784"/>
                  <a:gd name="T58" fmla="*/ 2147483647 w 946"/>
                  <a:gd name="T59" fmla="*/ 2147483647 h 784"/>
                  <a:gd name="T60" fmla="*/ 2147483647 w 946"/>
                  <a:gd name="T61" fmla="*/ 2147483647 h 784"/>
                  <a:gd name="T62" fmla="*/ 2147483647 w 946"/>
                  <a:gd name="T63" fmla="*/ 2147483647 h 784"/>
                  <a:gd name="T64" fmla="*/ 2147483647 w 946"/>
                  <a:gd name="T65" fmla="*/ 2147483647 h 784"/>
                  <a:gd name="T66" fmla="*/ 2147483647 w 946"/>
                  <a:gd name="T67" fmla="*/ 2147483647 h 784"/>
                  <a:gd name="T68" fmla="*/ 2147483647 w 946"/>
                  <a:gd name="T69" fmla="*/ 2147483647 h 784"/>
                  <a:gd name="T70" fmla="*/ 2147483647 w 946"/>
                  <a:gd name="T71" fmla="*/ 2147483647 h 784"/>
                  <a:gd name="T72" fmla="*/ 2147483647 w 946"/>
                  <a:gd name="T73" fmla="*/ 2147483647 h 784"/>
                  <a:gd name="T74" fmla="*/ 2147483647 w 946"/>
                  <a:gd name="T75" fmla="*/ 2147483647 h 784"/>
                  <a:gd name="T76" fmla="*/ 2147483647 w 946"/>
                  <a:gd name="T77" fmla="*/ 2147483647 h 784"/>
                  <a:gd name="T78" fmla="*/ 2147483647 w 946"/>
                  <a:gd name="T79" fmla="*/ 2147483647 h 784"/>
                  <a:gd name="T80" fmla="*/ 2147483647 w 946"/>
                  <a:gd name="T81" fmla="*/ 2147483647 h 784"/>
                  <a:gd name="T82" fmla="*/ 2147483647 w 946"/>
                  <a:gd name="T83" fmla="*/ 2147483647 h 784"/>
                  <a:gd name="T84" fmla="*/ 2147483647 w 946"/>
                  <a:gd name="T85" fmla="*/ 2147483647 h 784"/>
                  <a:gd name="T86" fmla="*/ 2147483647 w 946"/>
                  <a:gd name="T87" fmla="*/ 2147483647 h 784"/>
                  <a:gd name="T88" fmla="*/ 2147483647 w 946"/>
                  <a:gd name="T89" fmla="*/ 2147483647 h 784"/>
                  <a:gd name="T90" fmla="*/ 2147483647 w 946"/>
                  <a:gd name="T91" fmla="*/ 2147483647 h 784"/>
                  <a:gd name="T92" fmla="*/ 2147483647 w 946"/>
                  <a:gd name="T93" fmla="*/ 2147483647 h 7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46"/>
                  <a:gd name="T142" fmla="*/ 0 h 784"/>
                  <a:gd name="T143" fmla="*/ 946 w 946"/>
                  <a:gd name="T144" fmla="*/ 784 h 7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46" h="784">
                    <a:moveTo>
                      <a:pt x="102" y="783"/>
                    </a:moveTo>
                    <a:lnTo>
                      <a:pt x="82" y="779"/>
                    </a:lnTo>
                    <a:lnTo>
                      <a:pt x="82" y="759"/>
                    </a:lnTo>
                    <a:lnTo>
                      <a:pt x="68" y="747"/>
                    </a:lnTo>
                    <a:lnTo>
                      <a:pt x="68" y="729"/>
                    </a:lnTo>
                    <a:lnTo>
                      <a:pt x="52" y="725"/>
                    </a:lnTo>
                    <a:lnTo>
                      <a:pt x="54" y="583"/>
                    </a:lnTo>
                    <a:lnTo>
                      <a:pt x="36" y="577"/>
                    </a:lnTo>
                    <a:lnTo>
                      <a:pt x="39" y="481"/>
                    </a:lnTo>
                    <a:lnTo>
                      <a:pt x="26" y="473"/>
                    </a:lnTo>
                    <a:lnTo>
                      <a:pt x="28" y="445"/>
                    </a:lnTo>
                    <a:lnTo>
                      <a:pt x="14" y="431"/>
                    </a:lnTo>
                    <a:lnTo>
                      <a:pt x="14" y="351"/>
                    </a:lnTo>
                    <a:lnTo>
                      <a:pt x="0" y="339"/>
                    </a:lnTo>
                    <a:lnTo>
                      <a:pt x="0" y="283"/>
                    </a:lnTo>
                    <a:lnTo>
                      <a:pt x="18" y="277"/>
                    </a:lnTo>
                    <a:lnTo>
                      <a:pt x="14" y="245"/>
                    </a:lnTo>
                    <a:lnTo>
                      <a:pt x="30" y="229"/>
                    </a:lnTo>
                    <a:lnTo>
                      <a:pt x="27" y="157"/>
                    </a:lnTo>
                    <a:lnTo>
                      <a:pt x="38" y="143"/>
                    </a:lnTo>
                    <a:lnTo>
                      <a:pt x="50" y="138"/>
                    </a:lnTo>
                    <a:lnTo>
                      <a:pt x="66" y="130"/>
                    </a:lnTo>
                    <a:lnTo>
                      <a:pt x="74" y="147"/>
                    </a:lnTo>
                    <a:lnTo>
                      <a:pt x="86" y="153"/>
                    </a:lnTo>
                    <a:lnTo>
                      <a:pt x="108" y="164"/>
                    </a:lnTo>
                    <a:lnTo>
                      <a:pt x="105" y="147"/>
                    </a:lnTo>
                    <a:lnTo>
                      <a:pt x="116" y="132"/>
                    </a:lnTo>
                    <a:lnTo>
                      <a:pt x="119" y="114"/>
                    </a:lnTo>
                    <a:lnTo>
                      <a:pt x="132" y="103"/>
                    </a:lnTo>
                    <a:lnTo>
                      <a:pt x="132" y="87"/>
                    </a:lnTo>
                    <a:lnTo>
                      <a:pt x="144" y="79"/>
                    </a:lnTo>
                    <a:lnTo>
                      <a:pt x="143" y="43"/>
                    </a:lnTo>
                    <a:lnTo>
                      <a:pt x="168" y="51"/>
                    </a:lnTo>
                    <a:lnTo>
                      <a:pt x="171" y="31"/>
                    </a:lnTo>
                    <a:lnTo>
                      <a:pt x="190" y="19"/>
                    </a:lnTo>
                    <a:lnTo>
                      <a:pt x="203" y="3"/>
                    </a:lnTo>
                    <a:lnTo>
                      <a:pt x="237" y="0"/>
                    </a:lnTo>
                    <a:lnTo>
                      <a:pt x="250" y="13"/>
                    </a:lnTo>
                    <a:lnTo>
                      <a:pt x="266" y="25"/>
                    </a:lnTo>
                    <a:lnTo>
                      <a:pt x="276" y="39"/>
                    </a:lnTo>
                    <a:lnTo>
                      <a:pt x="300" y="48"/>
                    </a:lnTo>
                    <a:lnTo>
                      <a:pt x="320" y="72"/>
                    </a:lnTo>
                    <a:lnTo>
                      <a:pt x="398" y="72"/>
                    </a:lnTo>
                    <a:lnTo>
                      <a:pt x="396" y="97"/>
                    </a:lnTo>
                    <a:lnTo>
                      <a:pt x="444" y="95"/>
                    </a:lnTo>
                    <a:lnTo>
                      <a:pt x="456" y="109"/>
                    </a:lnTo>
                    <a:lnTo>
                      <a:pt x="467" y="94"/>
                    </a:lnTo>
                    <a:lnTo>
                      <a:pt x="471" y="74"/>
                    </a:lnTo>
                    <a:lnTo>
                      <a:pt x="494" y="55"/>
                    </a:lnTo>
                    <a:lnTo>
                      <a:pt x="500" y="40"/>
                    </a:lnTo>
                    <a:lnTo>
                      <a:pt x="526" y="43"/>
                    </a:lnTo>
                    <a:lnTo>
                      <a:pt x="544" y="25"/>
                    </a:lnTo>
                    <a:lnTo>
                      <a:pt x="566" y="29"/>
                    </a:lnTo>
                    <a:lnTo>
                      <a:pt x="574" y="47"/>
                    </a:lnTo>
                    <a:lnTo>
                      <a:pt x="592" y="59"/>
                    </a:lnTo>
                    <a:lnTo>
                      <a:pt x="592" y="83"/>
                    </a:lnTo>
                    <a:lnTo>
                      <a:pt x="642" y="82"/>
                    </a:lnTo>
                    <a:lnTo>
                      <a:pt x="647" y="66"/>
                    </a:lnTo>
                    <a:lnTo>
                      <a:pt x="662" y="55"/>
                    </a:lnTo>
                    <a:lnTo>
                      <a:pt x="675" y="64"/>
                    </a:lnTo>
                    <a:lnTo>
                      <a:pt x="689" y="84"/>
                    </a:lnTo>
                    <a:lnTo>
                      <a:pt x="725" y="85"/>
                    </a:lnTo>
                    <a:lnTo>
                      <a:pt x="750" y="58"/>
                    </a:lnTo>
                    <a:lnTo>
                      <a:pt x="782" y="55"/>
                    </a:lnTo>
                    <a:lnTo>
                      <a:pt x="795" y="70"/>
                    </a:lnTo>
                    <a:lnTo>
                      <a:pt x="866" y="69"/>
                    </a:lnTo>
                    <a:lnTo>
                      <a:pt x="880" y="71"/>
                    </a:lnTo>
                    <a:lnTo>
                      <a:pt x="894" y="86"/>
                    </a:lnTo>
                    <a:lnTo>
                      <a:pt x="914" y="85"/>
                    </a:lnTo>
                    <a:lnTo>
                      <a:pt x="912" y="100"/>
                    </a:lnTo>
                    <a:lnTo>
                      <a:pt x="911" y="117"/>
                    </a:lnTo>
                    <a:lnTo>
                      <a:pt x="896" y="126"/>
                    </a:lnTo>
                    <a:lnTo>
                      <a:pt x="897" y="154"/>
                    </a:lnTo>
                    <a:lnTo>
                      <a:pt x="915" y="169"/>
                    </a:lnTo>
                    <a:lnTo>
                      <a:pt x="917" y="225"/>
                    </a:lnTo>
                    <a:lnTo>
                      <a:pt x="904" y="226"/>
                    </a:lnTo>
                    <a:lnTo>
                      <a:pt x="899" y="289"/>
                    </a:lnTo>
                    <a:lnTo>
                      <a:pt x="917" y="304"/>
                    </a:lnTo>
                    <a:lnTo>
                      <a:pt x="932" y="315"/>
                    </a:lnTo>
                    <a:lnTo>
                      <a:pt x="945" y="324"/>
                    </a:lnTo>
                    <a:lnTo>
                      <a:pt x="946" y="349"/>
                    </a:lnTo>
                    <a:lnTo>
                      <a:pt x="921" y="346"/>
                    </a:lnTo>
                    <a:lnTo>
                      <a:pt x="910" y="359"/>
                    </a:lnTo>
                    <a:lnTo>
                      <a:pt x="896" y="372"/>
                    </a:lnTo>
                    <a:lnTo>
                      <a:pt x="894" y="387"/>
                    </a:lnTo>
                    <a:lnTo>
                      <a:pt x="880" y="389"/>
                    </a:lnTo>
                    <a:lnTo>
                      <a:pt x="879" y="415"/>
                    </a:lnTo>
                    <a:lnTo>
                      <a:pt x="877" y="424"/>
                    </a:lnTo>
                    <a:lnTo>
                      <a:pt x="846" y="430"/>
                    </a:lnTo>
                    <a:lnTo>
                      <a:pt x="844" y="391"/>
                    </a:lnTo>
                    <a:lnTo>
                      <a:pt x="829" y="380"/>
                    </a:lnTo>
                    <a:lnTo>
                      <a:pt x="826" y="319"/>
                    </a:lnTo>
                    <a:lnTo>
                      <a:pt x="810" y="319"/>
                    </a:lnTo>
                    <a:lnTo>
                      <a:pt x="796" y="333"/>
                    </a:lnTo>
                    <a:lnTo>
                      <a:pt x="784" y="344"/>
                    </a:lnTo>
                    <a:lnTo>
                      <a:pt x="764" y="348"/>
                    </a:lnTo>
                    <a:lnTo>
                      <a:pt x="762" y="333"/>
                    </a:lnTo>
                    <a:lnTo>
                      <a:pt x="742" y="333"/>
                    </a:lnTo>
                    <a:lnTo>
                      <a:pt x="732" y="317"/>
                    </a:lnTo>
                    <a:lnTo>
                      <a:pt x="708" y="296"/>
                    </a:lnTo>
                    <a:lnTo>
                      <a:pt x="660" y="293"/>
                    </a:lnTo>
                    <a:lnTo>
                      <a:pt x="657" y="316"/>
                    </a:lnTo>
                    <a:lnTo>
                      <a:pt x="644" y="322"/>
                    </a:lnTo>
                    <a:lnTo>
                      <a:pt x="644" y="339"/>
                    </a:lnTo>
                    <a:lnTo>
                      <a:pt x="630" y="361"/>
                    </a:lnTo>
                    <a:lnTo>
                      <a:pt x="613" y="359"/>
                    </a:lnTo>
                    <a:lnTo>
                      <a:pt x="603" y="366"/>
                    </a:lnTo>
                    <a:lnTo>
                      <a:pt x="581" y="391"/>
                    </a:lnTo>
                    <a:lnTo>
                      <a:pt x="608" y="403"/>
                    </a:lnTo>
                    <a:lnTo>
                      <a:pt x="606" y="430"/>
                    </a:lnTo>
                    <a:lnTo>
                      <a:pt x="590" y="432"/>
                    </a:lnTo>
                    <a:lnTo>
                      <a:pt x="574" y="454"/>
                    </a:lnTo>
                    <a:lnTo>
                      <a:pt x="562" y="455"/>
                    </a:lnTo>
                    <a:lnTo>
                      <a:pt x="558" y="460"/>
                    </a:lnTo>
                    <a:lnTo>
                      <a:pt x="505" y="460"/>
                    </a:lnTo>
                    <a:lnTo>
                      <a:pt x="501" y="477"/>
                    </a:lnTo>
                    <a:lnTo>
                      <a:pt x="497" y="484"/>
                    </a:lnTo>
                    <a:lnTo>
                      <a:pt x="474" y="487"/>
                    </a:lnTo>
                    <a:lnTo>
                      <a:pt x="464" y="510"/>
                    </a:lnTo>
                    <a:lnTo>
                      <a:pt x="449" y="514"/>
                    </a:lnTo>
                    <a:lnTo>
                      <a:pt x="437" y="526"/>
                    </a:lnTo>
                    <a:lnTo>
                      <a:pt x="419" y="525"/>
                    </a:lnTo>
                    <a:lnTo>
                      <a:pt x="418" y="578"/>
                    </a:lnTo>
                    <a:lnTo>
                      <a:pt x="360" y="579"/>
                    </a:lnTo>
                    <a:lnTo>
                      <a:pt x="355" y="563"/>
                    </a:lnTo>
                    <a:lnTo>
                      <a:pt x="326" y="564"/>
                    </a:lnTo>
                    <a:lnTo>
                      <a:pt x="321" y="597"/>
                    </a:lnTo>
                    <a:lnTo>
                      <a:pt x="312" y="612"/>
                    </a:lnTo>
                    <a:lnTo>
                      <a:pt x="288" y="616"/>
                    </a:lnTo>
                    <a:lnTo>
                      <a:pt x="281" y="634"/>
                    </a:lnTo>
                    <a:lnTo>
                      <a:pt x="249" y="634"/>
                    </a:lnTo>
                    <a:lnTo>
                      <a:pt x="234" y="646"/>
                    </a:lnTo>
                    <a:lnTo>
                      <a:pt x="184" y="647"/>
                    </a:lnTo>
                    <a:lnTo>
                      <a:pt x="177" y="651"/>
                    </a:lnTo>
                    <a:lnTo>
                      <a:pt x="167" y="660"/>
                    </a:lnTo>
                    <a:lnTo>
                      <a:pt x="159" y="691"/>
                    </a:lnTo>
                    <a:lnTo>
                      <a:pt x="185" y="697"/>
                    </a:lnTo>
                    <a:lnTo>
                      <a:pt x="183" y="747"/>
                    </a:lnTo>
                    <a:lnTo>
                      <a:pt x="165" y="751"/>
                    </a:lnTo>
                    <a:lnTo>
                      <a:pt x="153" y="784"/>
                    </a:lnTo>
                    <a:lnTo>
                      <a:pt x="102" y="783"/>
                    </a:lnTo>
                    <a:close/>
                  </a:path>
                </a:pathLst>
              </a:custGeom>
              <a:solidFill>
                <a:schemeClr val="bg1">
                  <a:alpha val="50195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105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465075" y="3820425"/>
                <a:ext cx="780482" cy="9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Maharashtra</a:t>
                </a:r>
              </a:p>
            </p:txBody>
          </p:sp>
          <p:sp>
            <p:nvSpPr>
              <p:cNvPr id="72" name="Freeform 107" descr="Dark upward diagonal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968875" y="2195513"/>
                <a:ext cx="1225550" cy="1187450"/>
              </a:xfrm>
              <a:custGeom>
                <a:avLst/>
                <a:gdLst>
                  <a:gd name="T0" fmla="*/ 2147483647 w 921"/>
                  <a:gd name="T1" fmla="*/ 2147483647 h 893"/>
                  <a:gd name="T2" fmla="*/ 2147483647 w 921"/>
                  <a:gd name="T3" fmla="*/ 2147483647 h 893"/>
                  <a:gd name="T4" fmla="*/ 2147483647 w 921"/>
                  <a:gd name="T5" fmla="*/ 2147483647 h 893"/>
                  <a:gd name="T6" fmla="*/ 2147483647 w 921"/>
                  <a:gd name="T7" fmla="*/ 2147483647 h 893"/>
                  <a:gd name="T8" fmla="*/ 2147483647 w 921"/>
                  <a:gd name="T9" fmla="*/ 2147483647 h 893"/>
                  <a:gd name="T10" fmla="*/ 2147483647 w 921"/>
                  <a:gd name="T11" fmla="*/ 2147483647 h 893"/>
                  <a:gd name="T12" fmla="*/ 2147483647 w 921"/>
                  <a:gd name="T13" fmla="*/ 2147483647 h 893"/>
                  <a:gd name="T14" fmla="*/ 2147483647 w 921"/>
                  <a:gd name="T15" fmla="*/ 2147483647 h 893"/>
                  <a:gd name="T16" fmla="*/ 2147483647 w 921"/>
                  <a:gd name="T17" fmla="*/ 2147483647 h 893"/>
                  <a:gd name="T18" fmla="*/ 2147483647 w 921"/>
                  <a:gd name="T19" fmla="*/ 2147483647 h 893"/>
                  <a:gd name="T20" fmla="*/ 2147483647 w 921"/>
                  <a:gd name="T21" fmla="*/ 2147483647 h 893"/>
                  <a:gd name="T22" fmla="*/ 2147483647 w 921"/>
                  <a:gd name="T23" fmla="*/ 0 h 893"/>
                  <a:gd name="T24" fmla="*/ 2147483647 w 921"/>
                  <a:gd name="T25" fmla="*/ 2147483647 h 893"/>
                  <a:gd name="T26" fmla="*/ 2147483647 w 921"/>
                  <a:gd name="T27" fmla="*/ 2147483647 h 893"/>
                  <a:gd name="T28" fmla="*/ 2147483647 w 921"/>
                  <a:gd name="T29" fmla="*/ 2147483647 h 893"/>
                  <a:gd name="T30" fmla="*/ 2147483647 w 921"/>
                  <a:gd name="T31" fmla="*/ 2147483647 h 893"/>
                  <a:gd name="T32" fmla="*/ 2147483647 w 921"/>
                  <a:gd name="T33" fmla="*/ 2147483647 h 893"/>
                  <a:gd name="T34" fmla="*/ 2147483647 w 921"/>
                  <a:gd name="T35" fmla="*/ 2147483647 h 893"/>
                  <a:gd name="T36" fmla="*/ 2147483647 w 921"/>
                  <a:gd name="T37" fmla="*/ 2147483647 h 893"/>
                  <a:gd name="T38" fmla="*/ 2147483647 w 921"/>
                  <a:gd name="T39" fmla="*/ 2147483647 h 893"/>
                  <a:gd name="T40" fmla="*/ 2147483647 w 921"/>
                  <a:gd name="T41" fmla="*/ 2147483647 h 893"/>
                  <a:gd name="T42" fmla="*/ 2147483647 w 921"/>
                  <a:gd name="T43" fmla="*/ 2147483647 h 893"/>
                  <a:gd name="T44" fmla="*/ 2147483647 w 921"/>
                  <a:gd name="T45" fmla="*/ 2147483647 h 893"/>
                  <a:gd name="T46" fmla="*/ 2147483647 w 921"/>
                  <a:gd name="T47" fmla="*/ 2147483647 h 893"/>
                  <a:gd name="T48" fmla="*/ 2147483647 w 921"/>
                  <a:gd name="T49" fmla="*/ 2147483647 h 893"/>
                  <a:gd name="T50" fmla="*/ 2147483647 w 921"/>
                  <a:gd name="T51" fmla="*/ 2147483647 h 893"/>
                  <a:gd name="T52" fmla="*/ 2147483647 w 921"/>
                  <a:gd name="T53" fmla="*/ 2147483647 h 893"/>
                  <a:gd name="T54" fmla="*/ 2147483647 w 921"/>
                  <a:gd name="T55" fmla="*/ 2147483647 h 893"/>
                  <a:gd name="T56" fmla="*/ 2147483647 w 921"/>
                  <a:gd name="T57" fmla="*/ 2147483647 h 893"/>
                  <a:gd name="T58" fmla="*/ 2147483647 w 921"/>
                  <a:gd name="T59" fmla="*/ 2147483647 h 893"/>
                  <a:gd name="T60" fmla="*/ 2147483647 w 921"/>
                  <a:gd name="T61" fmla="*/ 2147483647 h 893"/>
                  <a:gd name="T62" fmla="*/ 2147483647 w 921"/>
                  <a:gd name="T63" fmla="*/ 2147483647 h 893"/>
                  <a:gd name="T64" fmla="*/ 2147483647 w 921"/>
                  <a:gd name="T65" fmla="*/ 2147483647 h 893"/>
                  <a:gd name="T66" fmla="*/ 2147483647 w 921"/>
                  <a:gd name="T67" fmla="*/ 2147483647 h 893"/>
                  <a:gd name="T68" fmla="*/ 2147483647 w 921"/>
                  <a:gd name="T69" fmla="*/ 2147483647 h 893"/>
                  <a:gd name="T70" fmla="*/ 2147483647 w 921"/>
                  <a:gd name="T71" fmla="*/ 2147483647 h 893"/>
                  <a:gd name="T72" fmla="*/ 2147483647 w 921"/>
                  <a:gd name="T73" fmla="*/ 2147483647 h 893"/>
                  <a:gd name="T74" fmla="*/ 2147483647 w 921"/>
                  <a:gd name="T75" fmla="*/ 2147483647 h 893"/>
                  <a:gd name="T76" fmla="*/ 2147483647 w 921"/>
                  <a:gd name="T77" fmla="*/ 2147483647 h 893"/>
                  <a:gd name="T78" fmla="*/ 2147483647 w 921"/>
                  <a:gd name="T79" fmla="*/ 2147483647 h 893"/>
                  <a:gd name="T80" fmla="*/ 2147483647 w 921"/>
                  <a:gd name="T81" fmla="*/ 2147483647 h 893"/>
                  <a:gd name="T82" fmla="*/ 2147483647 w 921"/>
                  <a:gd name="T83" fmla="*/ 2147483647 h 893"/>
                  <a:gd name="T84" fmla="*/ 2147483647 w 921"/>
                  <a:gd name="T85" fmla="*/ 2147483647 h 893"/>
                  <a:gd name="T86" fmla="*/ 2147483647 w 921"/>
                  <a:gd name="T87" fmla="*/ 2147483647 h 893"/>
                  <a:gd name="T88" fmla="*/ 2147483647 w 921"/>
                  <a:gd name="T89" fmla="*/ 2147483647 h 893"/>
                  <a:gd name="T90" fmla="*/ 2147483647 w 921"/>
                  <a:gd name="T91" fmla="*/ 2147483647 h 893"/>
                  <a:gd name="T92" fmla="*/ 2147483647 w 921"/>
                  <a:gd name="T93" fmla="*/ 2147483647 h 893"/>
                  <a:gd name="T94" fmla="*/ 2147483647 w 921"/>
                  <a:gd name="T95" fmla="*/ 2147483647 h 893"/>
                  <a:gd name="T96" fmla="*/ 2147483647 w 921"/>
                  <a:gd name="T97" fmla="*/ 2147483647 h 893"/>
                  <a:gd name="T98" fmla="*/ 2147483647 w 921"/>
                  <a:gd name="T99" fmla="*/ 2147483647 h 893"/>
                  <a:gd name="T100" fmla="*/ 2147483647 w 921"/>
                  <a:gd name="T101" fmla="*/ 2147483647 h 893"/>
                  <a:gd name="T102" fmla="*/ 2147483647 w 921"/>
                  <a:gd name="T103" fmla="*/ 2147483647 h 893"/>
                  <a:gd name="T104" fmla="*/ 2147483647 w 921"/>
                  <a:gd name="T105" fmla="*/ 2147483647 h 893"/>
                  <a:gd name="T106" fmla="*/ 2147483647 w 921"/>
                  <a:gd name="T107" fmla="*/ 2147483647 h 893"/>
                  <a:gd name="T108" fmla="*/ 2147483647 w 921"/>
                  <a:gd name="T109" fmla="*/ 2147483647 h 893"/>
                  <a:gd name="T110" fmla="*/ 2147483647 w 921"/>
                  <a:gd name="T111" fmla="*/ 2147483647 h 893"/>
                  <a:gd name="T112" fmla="*/ 2147483647 w 921"/>
                  <a:gd name="T113" fmla="*/ 2147483647 h 8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21"/>
                  <a:gd name="T172" fmla="*/ 0 h 893"/>
                  <a:gd name="T173" fmla="*/ 921 w 921"/>
                  <a:gd name="T174" fmla="*/ 893 h 8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21" h="893">
                    <a:moveTo>
                      <a:pt x="2" y="330"/>
                    </a:moveTo>
                    <a:lnTo>
                      <a:pt x="24" y="330"/>
                    </a:lnTo>
                    <a:lnTo>
                      <a:pt x="28" y="316"/>
                    </a:lnTo>
                    <a:lnTo>
                      <a:pt x="42" y="312"/>
                    </a:lnTo>
                    <a:lnTo>
                      <a:pt x="52" y="302"/>
                    </a:lnTo>
                    <a:lnTo>
                      <a:pt x="52" y="278"/>
                    </a:lnTo>
                    <a:lnTo>
                      <a:pt x="72" y="268"/>
                    </a:lnTo>
                    <a:lnTo>
                      <a:pt x="82" y="254"/>
                    </a:lnTo>
                    <a:lnTo>
                      <a:pt x="94" y="234"/>
                    </a:lnTo>
                    <a:lnTo>
                      <a:pt x="130" y="238"/>
                    </a:lnTo>
                    <a:lnTo>
                      <a:pt x="134" y="260"/>
                    </a:lnTo>
                    <a:lnTo>
                      <a:pt x="142" y="270"/>
                    </a:lnTo>
                    <a:lnTo>
                      <a:pt x="152" y="278"/>
                    </a:lnTo>
                    <a:lnTo>
                      <a:pt x="168" y="278"/>
                    </a:lnTo>
                    <a:lnTo>
                      <a:pt x="176" y="264"/>
                    </a:lnTo>
                    <a:lnTo>
                      <a:pt x="232" y="266"/>
                    </a:lnTo>
                    <a:lnTo>
                      <a:pt x="240" y="252"/>
                    </a:lnTo>
                    <a:lnTo>
                      <a:pt x="260" y="250"/>
                    </a:lnTo>
                    <a:lnTo>
                      <a:pt x="270" y="230"/>
                    </a:lnTo>
                    <a:lnTo>
                      <a:pt x="282" y="224"/>
                    </a:lnTo>
                    <a:lnTo>
                      <a:pt x="300" y="208"/>
                    </a:lnTo>
                    <a:lnTo>
                      <a:pt x="302" y="188"/>
                    </a:lnTo>
                    <a:lnTo>
                      <a:pt x="312" y="182"/>
                    </a:lnTo>
                    <a:lnTo>
                      <a:pt x="326" y="168"/>
                    </a:lnTo>
                    <a:lnTo>
                      <a:pt x="336" y="160"/>
                    </a:lnTo>
                    <a:lnTo>
                      <a:pt x="350" y="162"/>
                    </a:lnTo>
                    <a:lnTo>
                      <a:pt x="358" y="150"/>
                    </a:lnTo>
                    <a:lnTo>
                      <a:pt x="382" y="146"/>
                    </a:lnTo>
                    <a:lnTo>
                      <a:pt x="392" y="130"/>
                    </a:lnTo>
                    <a:lnTo>
                      <a:pt x="406" y="118"/>
                    </a:lnTo>
                    <a:cubicBezTo>
                      <a:pt x="409" y="80"/>
                      <a:pt x="410" y="104"/>
                      <a:pt x="430" y="84"/>
                    </a:cubicBezTo>
                    <a:lnTo>
                      <a:pt x="434" y="38"/>
                    </a:lnTo>
                    <a:lnTo>
                      <a:pt x="438" y="26"/>
                    </a:lnTo>
                    <a:lnTo>
                      <a:pt x="450" y="24"/>
                    </a:lnTo>
                    <a:lnTo>
                      <a:pt x="470" y="14"/>
                    </a:lnTo>
                    <a:lnTo>
                      <a:pt x="480" y="0"/>
                    </a:lnTo>
                    <a:lnTo>
                      <a:pt x="500" y="0"/>
                    </a:lnTo>
                    <a:lnTo>
                      <a:pt x="514" y="16"/>
                    </a:lnTo>
                    <a:lnTo>
                      <a:pt x="530" y="18"/>
                    </a:lnTo>
                    <a:lnTo>
                      <a:pt x="536" y="28"/>
                    </a:lnTo>
                    <a:lnTo>
                      <a:pt x="554" y="29"/>
                    </a:lnTo>
                    <a:lnTo>
                      <a:pt x="554" y="73"/>
                    </a:lnTo>
                    <a:lnTo>
                      <a:pt x="548" y="92"/>
                    </a:lnTo>
                    <a:lnTo>
                      <a:pt x="536" y="96"/>
                    </a:lnTo>
                    <a:lnTo>
                      <a:pt x="536" y="110"/>
                    </a:lnTo>
                    <a:lnTo>
                      <a:pt x="510" y="108"/>
                    </a:lnTo>
                    <a:lnTo>
                      <a:pt x="514" y="128"/>
                    </a:lnTo>
                    <a:lnTo>
                      <a:pt x="534" y="130"/>
                    </a:lnTo>
                    <a:lnTo>
                      <a:pt x="544" y="147"/>
                    </a:lnTo>
                    <a:lnTo>
                      <a:pt x="596" y="147"/>
                    </a:lnTo>
                    <a:lnTo>
                      <a:pt x="610" y="126"/>
                    </a:lnTo>
                    <a:lnTo>
                      <a:pt x="624" y="128"/>
                    </a:lnTo>
                    <a:lnTo>
                      <a:pt x="630" y="144"/>
                    </a:lnTo>
                    <a:lnTo>
                      <a:pt x="644" y="144"/>
                    </a:lnTo>
                    <a:lnTo>
                      <a:pt x="646" y="166"/>
                    </a:lnTo>
                    <a:lnTo>
                      <a:pt x="658" y="177"/>
                    </a:lnTo>
                    <a:lnTo>
                      <a:pt x="658" y="220"/>
                    </a:lnTo>
                    <a:lnTo>
                      <a:pt x="674" y="232"/>
                    </a:lnTo>
                    <a:lnTo>
                      <a:pt x="692" y="248"/>
                    </a:lnTo>
                    <a:lnTo>
                      <a:pt x="700" y="280"/>
                    </a:lnTo>
                    <a:lnTo>
                      <a:pt x="710" y="296"/>
                    </a:lnTo>
                    <a:lnTo>
                      <a:pt x="722" y="276"/>
                    </a:lnTo>
                    <a:lnTo>
                      <a:pt x="748" y="274"/>
                    </a:lnTo>
                    <a:lnTo>
                      <a:pt x="766" y="302"/>
                    </a:lnTo>
                    <a:lnTo>
                      <a:pt x="778" y="277"/>
                    </a:lnTo>
                    <a:lnTo>
                      <a:pt x="794" y="271"/>
                    </a:lnTo>
                    <a:lnTo>
                      <a:pt x="792" y="329"/>
                    </a:lnTo>
                    <a:lnTo>
                      <a:pt x="838" y="326"/>
                    </a:lnTo>
                    <a:lnTo>
                      <a:pt x="850" y="347"/>
                    </a:lnTo>
                    <a:lnTo>
                      <a:pt x="858" y="370"/>
                    </a:lnTo>
                    <a:lnTo>
                      <a:pt x="878" y="382"/>
                    </a:lnTo>
                    <a:lnTo>
                      <a:pt x="882" y="417"/>
                    </a:lnTo>
                    <a:lnTo>
                      <a:pt x="870" y="434"/>
                    </a:lnTo>
                    <a:lnTo>
                      <a:pt x="870" y="450"/>
                    </a:lnTo>
                    <a:lnTo>
                      <a:pt x="883" y="446"/>
                    </a:lnTo>
                    <a:lnTo>
                      <a:pt x="894" y="437"/>
                    </a:lnTo>
                    <a:lnTo>
                      <a:pt x="916" y="431"/>
                    </a:lnTo>
                    <a:lnTo>
                      <a:pt x="921" y="453"/>
                    </a:lnTo>
                    <a:lnTo>
                      <a:pt x="912" y="479"/>
                    </a:lnTo>
                    <a:lnTo>
                      <a:pt x="882" y="486"/>
                    </a:lnTo>
                    <a:lnTo>
                      <a:pt x="867" y="509"/>
                    </a:lnTo>
                    <a:lnTo>
                      <a:pt x="846" y="509"/>
                    </a:lnTo>
                    <a:lnTo>
                      <a:pt x="840" y="522"/>
                    </a:lnTo>
                    <a:lnTo>
                      <a:pt x="820" y="522"/>
                    </a:lnTo>
                    <a:lnTo>
                      <a:pt x="816" y="537"/>
                    </a:lnTo>
                    <a:lnTo>
                      <a:pt x="799" y="533"/>
                    </a:lnTo>
                    <a:lnTo>
                      <a:pt x="793" y="549"/>
                    </a:lnTo>
                    <a:lnTo>
                      <a:pt x="778" y="549"/>
                    </a:lnTo>
                    <a:lnTo>
                      <a:pt x="753" y="548"/>
                    </a:lnTo>
                    <a:lnTo>
                      <a:pt x="738" y="566"/>
                    </a:lnTo>
                    <a:lnTo>
                      <a:pt x="738" y="600"/>
                    </a:lnTo>
                    <a:lnTo>
                      <a:pt x="756" y="612"/>
                    </a:lnTo>
                    <a:lnTo>
                      <a:pt x="768" y="627"/>
                    </a:lnTo>
                    <a:lnTo>
                      <a:pt x="801" y="627"/>
                    </a:lnTo>
                    <a:lnTo>
                      <a:pt x="808" y="614"/>
                    </a:lnTo>
                    <a:lnTo>
                      <a:pt x="832" y="618"/>
                    </a:lnTo>
                    <a:lnTo>
                      <a:pt x="831" y="654"/>
                    </a:lnTo>
                    <a:lnTo>
                      <a:pt x="789" y="654"/>
                    </a:lnTo>
                    <a:lnTo>
                      <a:pt x="788" y="690"/>
                    </a:lnTo>
                    <a:lnTo>
                      <a:pt x="805" y="701"/>
                    </a:lnTo>
                    <a:lnTo>
                      <a:pt x="804" y="720"/>
                    </a:lnTo>
                    <a:lnTo>
                      <a:pt x="770" y="722"/>
                    </a:lnTo>
                    <a:lnTo>
                      <a:pt x="775" y="743"/>
                    </a:lnTo>
                    <a:lnTo>
                      <a:pt x="798" y="761"/>
                    </a:lnTo>
                    <a:lnTo>
                      <a:pt x="792" y="777"/>
                    </a:lnTo>
                    <a:lnTo>
                      <a:pt x="778" y="776"/>
                    </a:lnTo>
                    <a:lnTo>
                      <a:pt x="766" y="774"/>
                    </a:lnTo>
                    <a:lnTo>
                      <a:pt x="756" y="760"/>
                    </a:lnTo>
                    <a:lnTo>
                      <a:pt x="688" y="759"/>
                    </a:lnTo>
                    <a:lnTo>
                      <a:pt x="680" y="780"/>
                    </a:lnTo>
                    <a:lnTo>
                      <a:pt x="664" y="786"/>
                    </a:lnTo>
                    <a:lnTo>
                      <a:pt x="649" y="792"/>
                    </a:lnTo>
                    <a:lnTo>
                      <a:pt x="635" y="792"/>
                    </a:lnTo>
                    <a:lnTo>
                      <a:pt x="624" y="805"/>
                    </a:lnTo>
                    <a:lnTo>
                      <a:pt x="618" y="786"/>
                    </a:lnTo>
                    <a:lnTo>
                      <a:pt x="634" y="772"/>
                    </a:lnTo>
                    <a:lnTo>
                      <a:pt x="643" y="762"/>
                    </a:lnTo>
                    <a:lnTo>
                      <a:pt x="656" y="734"/>
                    </a:lnTo>
                    <a:lnTo>
                      <a:pt x="676" y="728"/>
                    </a:lnTo>
                    <a:lnTo>
                      <a:pt x="668" y="694"/>
                    </a:lnTo>
                    <a:lnTo>
                      <a:pt x="658" y="678"/>
                    </a:lnTo>
                    <a:lnTo>
                      <a:pt x="640" y="696"/>
                    </a:lnTo>
                    <a:lnTo>
                      <a:pt x="606" y="696"/>
                    </a:lnTo>
                    <a:lnTo>
                      <a:pt x="606" y="657"/>
                    </a:lnTo>
                    <a:lnTo>
                      <a:pt x="574" y="654"/>
                    </a:lnTo>
                    <a:lnTo>
                      <a:pt x="556" y="668"/>
                    </a:lnTo>
                    <a:lnTo>
                      <a:pt x="544" y="680"/>
                    </a:lnTo>
                    <a:lnTo>
                      <a:pt x="541" y="706"/>
                    </a:lnTo>
                    <a:lnTo>
                      <a:pt x="558" y="713"/>
                    </a:lnTo>
                    <a:lnTo>
                      <a:pt x="554" y="814"/>
                    </a:lnTo>
                    <a:lnTo>
                      <a:pt x="541" y="836"/>
                    </a:lnTo>
                    <a:lnTo>
                      <a:pt x="531" y="840"/>
                    </a:lnTo>
                    <a:lnTo>
                      <a:pt x="532" y="866"/>
                    </a:lnTo>
                    <a:lnTo>
                      <a:pt x="516" y="863"/>
                    </a:lnTo>
                    <a:lnTo>
                      <a:pt x="512" y="892"/>
                    </a:lnTo>
                    <a:lnTo>
                      <a:pt x="489" y="893"/>
                    </a:lnTo>
                    <a:lnTo>
                      <a:pt x="478" y="882"/>
                    </a:lnTo>
                    <a:lnTo>
                      <a:pt x="464" y="870"/>
                    </a:lnTo>
                    <a:lnTo>
                      <a:pt x="452" y="854"/>
                    </a:lnTo>
                    <a:lnTo>
                      <a:pt x="434" y="832"/>
                    </a:lnTo>
                    <a:lnTo>
                      <a:pt x="422" y="833"/>
                    </a:lnTo>
                    <a:lnTo>
                      <a:pt x="410" y="830"/>
                    </a:lnTo>
                    <a:lnTo>
                      <a:pt x="390" y="804"/>
                    </a:lnTo>
                    <a:lnTo>
                      <a:pt x="378" y="790"/>
                    </a:lnTo>
                    <a:lnTo>
                      <a:pt x="378" y="768"/>
                    </a:lnTo>
                    <a:lnTo>
                      <a:pt x="368" y="759"/>
                    </a:lnTo>
                    <a:lnTo>
                      <a:pt x="380" y="741"/>
                    </a:lnTo>
                    <a:lnTo>
                      <a:pt x="380" y="710"/>
                    </a:lnTo>
                    <a:lnTo>
                      <a:pt x="360" y="714"/>
                    </a:lnTo>
                    <a:lnTo>
                      <a:pt x="346" y="726"/>
                    </a:lnTo>
                    <a:lnTo>
                      <a:pt x="336" y="740"/>
                    </a:lnTo>
                    <a:lnTo>
                      <a:pt x="297" y="741"/>
                    </a:lnTo>
                    <a:lnTo>
                      <a:pt x="269" y="710"/>
                    </a:lnTo>
                    <a:lnTo>
                      <a:pt x="235" y="711"/>
                    </a:lnTo>
                    <a:lnTo>
                      <a:pt x="224" y="690"/>
                    </a:lnTo>
                    <a:lnTo>
                      <a:pt x="207" y="677"/>
                    </a:lnTo>
                    <a:lnTo>
                      <a:pt x="190" y="663"/>
                    </a:lnTo>
                    <a:lnTo>
                      <a:pt x="155" y="657"/>
                    </a:lnTo>
                    <a:lnTo>
                      <a:pt x="132" y="654"/>
                    </a:lnTo>
                    <a:lnTo>
                      <a:pt x="134" y="598"/>
                    </a:lnTo>
                    <a:lnTo>
                      <a:pt x="120" y="592"/>
                    </a:lnTo>
                    <a:lnTo>
                      <a:pt x="120" y="572"/>
                    </a:lnTo>
                    <a:lnTo>
                      <a:pt x="106" y="564"/>
                    </a:lnTo>
                    <a:lnTo>
                      <a:pt x="106" y="528"/>
                    </a:lnTo>
                    <a:lnTo>
                      <a:pt x="54" y="526"/>
                    </a:lnTo>
                    <a:lnTo>
                      <a:pt x="54" y="464"/>
                    </a:lnTo>
                    <a:lnTo>
                      <a:pt x="70" y="454"/>
                    </a:lnTo>
                    <a:lnTo>
                      <a:pt x="66" y="434"/>
                    </a:lnTo>
                    <a:lnTo>
                      <a:pt x="52" y="428"/>
                    </a:lnTo>
                    <a:lnTo>
                      <a:pt x="28" y="422"/>
                    </a:lnTo>
                    <a:lnTo>
                      <a:pt x="18" y="398"/>
                    </a:lnTo>
                    <a:lnTo>
                      <a:pt x="0" y="392"/>
                    </a:lnTo>
                    <a:lnTo>
                      <a:pt x="2" y="33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108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5267467" y="2718396"/>
                <a:ext cx="624101" cy="96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Rajasthan</a:t>
                </a:r>
              </a:p>
            </p:txBody>
          </p:sp>
          <p:sp>
            <p:nvSpPr>
              <p:cNvPr id="74" name="Freeform 110" descr="Dotted grid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7861300" y="2505075"/>
                <a:ext cx="901700" cy="708025"/>
              </a:xfrm>
              <a:custGeom>
                <a:avLst/>
                <a:gdLst>
                  <a:gd name="T0" fmla="*/ 2147483647 w 677"/>
                  <a:gd name="T1" fmla="*/ 2147483647 h 534"/>
                  <a:gd name="T2" fmla="*/ 2147483647 w 677"/>
                  <a:gd name="T3" fmla="*/ 2147483647 h 534"/>
                  <a:gd name="T4" fmla="*/ 2147483647 w 677"/>
                  <a:gd name="T5" fmla="*/ 2147483647 h 534"/>
                  <a:gd name="T6" fmla="*/ 2147483647 w 677"/>
                  <a:gd name="T7" fmla="*/ 2147483647 h 534"/>
                  <a:gd name="T8" fmla="*/ 2147483647 w 677"/>
                  <a:gd name="T9" fmla="*/ 2147483647 h 534"/>
                  <a:gd name="T10" fmla="*/ 2147483647 w 677"/>
                  <a:gd name="T11" fmla="*/ 2147483647 h 534"/>
                  <a:gd name="T12" fmla="*/ 2147483647 w 677"/>
                  <a:gd name="T13" fmla="*/ 2147483647 h 534"/>
                  <a:gd name="T14" fmla="*/ 2147483647 w 677"/>
                  <a:gd name="T15" fmla="*/ 2147483647 h 534"/>
                  <a:gd name="T16" fmla="*/ 2147483647 w 677"/>
                  <a:gd name="T17" fmla="*/ 2147483647 h 534"/>
                  <a:gd name="T18" fmla="*/ 2147483647 w 677"/>
                  <a:gd name="T19" fmla="*/ 2147483647 h 534"/>
                  <a:gd name="T20" fmla="*/ 2147483647 w 677"/>
                  <a:gd name="T21" fmla="*/ 2147483647 h 534"/>
                  <a:gd name="T22" fmla="*/ 2147483647 w 677"/>
                  <a:gd name="T23" fmla="*/ 2147483647 h 534"/>
                  <a:gd name="T24" fmla="*/ 2147483647 w 677"/>
                  <a:gd name="T25" fmla="*/ 2147483647 h 534"/>
                  <a:gd name="T26" fmla="*/ 2147483647 w 677"/>
                  <a:gd name="T27" fmla="*/ 2147483647 h 534"/>
                  <a:gd name="T28" fmla="*/ 2147483647 w 677"/>
                  <a:gd name="T29" fmla="*/ 0 h 534"/>
                  <a:gd name="T30" fmla="*/ 2147483647 w 677"/>
                  <a:gd name="T31" fmla="*/ 2147483647 h 534"/>
                  <a:gd name="T32" fmla="*/ 2147483647 w 677"/>
                  <a:gd name="T33" fmla="*/ 2147483647 h 534"/>
                  <a:gd name="T34" fmla="*/ 2147483647 w 677"/>
                  <a:gd name="T35" fmla="*/ 2147483647 h 534"/>
                  <a:gd name="T36" fmla="*/ 2147483647 w 677"/>
                  <a:gd name="T37" fmla="*/ 2147483647 h 534"/>
                  <a:gd name="T38" fmla="*/ 2147483647 w 677"/>
                  <a:gd name="T39" fmla="*/ 2147483647 h 534"/>
                  <a:gd name="T40" fmla="*/ 2147483647 w 677"/>
                  <a:gd name="T41" fmla="*/ 2147483647 h 534"/>
                  <a:gd name="T42" fmla="*/ 2147483647 w 677"/>
                  <a:gd name="T43" fmla="*/ 2147483647 h 534"/>
                  <a:gd name="T44" fmla="*/ 2147483647 w 677"/>
                  <a:gd name="T45" fmla="*/ 2147483647 h 534"/>
                  <a:gd name="T46" fmla="*/ 2147483647 w 677"/>
                  <a:gd name="T47" fmla="*/ 2147483647 h 534"/>
                  <a:gd name="T48" fmla="*/ 2147483647 w 677"/>
                  <a:gd name="T49" fmla="*/ 2147483647 h 534"/>
                  <a:gd name="T50" fmla="*/ 2147483647 w 677"/>
                  <a:gd name="T51" fmla="*/ 2147483647 h 534"/>
                  <a:gd name="T52" fmla="*/ 2147483647 w 677"/>
                  <a:gd name="T53" fmla="*/ 2147483647 h 534"/>
                  <a:gd name="T54" fmla="*/ 2147483647 w 677"/>
                  <a:gd name="T55" fmla="*/ 2147483647 h 534"/>
                  <a:gd name="T56" fmla="*/ 2147483647 w 677"/>
                  <a:gd name="T57" fmla="*/ 2147483647 h 534"/>
                  <a:gd name="T58" fmla="*/ 2147483647 w 677"/>
                  <a:gd name="T59" fmla="*/ 2147483647 h 534"/>
                  <a:gd name="T60" fmla="*/ 2147483647 w 677"/>
                  <a:gd name="T61" fmla="*/ 2147483647 h 534"/>
                  <a:gd name="T62" fmla="*/ 2147483647 w 677"/>
                  <a:gd name="T63" fmla="*/ 2147483647 h 534"/>
                  <a:gd name="T64" fmla="*/ 2147483647 w 677"/>
                  <a:gd name="T65" fmla="*/ 2147483647 h 534"/>
                  <a:gd name="T66" fmla="*/ 2147483647 w 677"/>
                  <a:gd name="T67" fmla="*/ 2147483647 h 534"/>
                  <a:gd name="T68" fmla="*/ 2147483647 w 677"/>
                  <a:gd name="T69" fmla="*/ 2147483647 h 534"/>
                  <a:gd name="T70" fmla="*/ 2147483647 w 677"/>
                  <a:gd name="T71" fmla="*/ 2147483647 h 534"/>
                  <a:gd name="T72" fmla="*/ 2147483647 w 677"/>
                  <a:gd name="T73" fmla="*/ 2147483647 h 534"/>
                  <a:gd name="T74" fmla="*/ 2147483647 w 677"/>
                  <a:gd name="T75" fmla="*/ 2147483647 h 534"/>
                  <a:gd name="T76" fmla="*/ 2147483647 w 677"/>
                  <a:gd name="T77" fmla="*/ 2147483647 h 534"/>
                  <a:gd name="T78" fmla="*/ 2147483647 w 677"/>
                  <a:gd name="T79" fmla="*/ 2147483647 h 534"/>
                  <a:gd name="T80" fmla="*/ 2147483647 w 677"/>
                  <a:gd name="T81" fmla="*/ 2147483647 h 534"/>
                  <a:gd name="T82" fmla="*/ 2147483647 w 677"/>
                  <a:gd name="T83" fmla="*/ 2147483647 h 534"/>
                  <a:gd name="T84" fmla="*/ 2147483647 w 677"/>
                  <a:gd name="T85" fmla="*/ 2147483647 h 534"/>
                  <a:gd name="T86" fmla="*/ 2147483647 w 677"/>
                  <a:gd name="T87" fmla="*/ 2147483647 h 534"/>
                  <a:gd name="T88" fmla="*/ 2147483647 w 677"/>
                  <a:gd name="T89" fmla="*/ 2147483647 h 534"/>
                  <a:gd name="T90" fmla="*/ 2147483647 w 677"/>
                  <a:gd name="T91" fmla="*/ 2147483647 h 534"/>
                  <a:gd name="T92" fmla="*/ 2147483647 w 677"/>
                  <a:gd name="T93" fmla="*/ 2147483647 h 534"/>
                  <a:gd name="T94" fmla="*/ 2147483647 w 677"/>
                  <a:gd name="T95" fmla="*/ 2147483647 h 534"/>
                  <a:gd name="T96" fmla="*/ 2147483647 w 677"/>
                  <a:gd name="T97" fmla="*/ 2147483647 h 534"/>
                  <a:gd name="T98" fmla="*/ 2147483647 w 677"/>
                  <a:gd name="T99" fmla="*/ 2147483647 h 534"/>
                  <a:gd name="T100" fmla="*/ 2147483647 w 677"/>
                  <a:gd name="T101" fmla="*/ 2147483647 h 53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7"/>
                  <a:gd name="T154" fmla="*/ 0 h 534"/>
                  <a:gd name="T155" fmla="*/ 677 w 677"/>
                  <a:gd name="T156" fmla="*/ 534 h 53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7" h="534">
                    <a:moveTo>
                      <a:pt x="0" y="281"/>
                    </a:moveTo>
                    <a:lnTo>
                      <a:pt x="16" y="266"/>
                    </a:lnTo>
                    <a:lnTo>
                      <a:pt x="17" y="226"/>
                    </a:lnTo>
                    <a:lnTo>
                      <a:pt x="49" y="228"/>
                    </a:lnTo>
                    <a:lnTo>
                      <a:pt x="73" y="202"/>
                    </a:lnTo>
                    <a:lnTo>
                      <a:pt x="139" y="200"/>
                    </a:lnTo>
                    <a:lnTo>
                      <a:pt x="149" y="214"/>
                    </a:lnTo>
                    <a:lnTo>
                      <a:pt x="171" y="218"/>
                    </a:lnTo>
                    <a:lnTo>
                      <a:pt x="179" y="198"/>
                    </a:lnTo>
                    <a:lnTo>
                      <a:pt x="227" y="200"/>
                    </a:lnTo>
                    <a:lnTo>
                      <a:pt x="231" y="184"/>
                    </a:lnTo>
                    <a:lnTo>
                      <a:pt x="289" y="190"/>
                    </a:lnTo>
                    <a:lnTo>
                      <a:pt x="303" y="172"/>
                    </a:lnTo>
                    <a:lnTo>
                      <a:pt x="405" y="176"/>
                    </a:lnTo>
                    <a:lnTo>
                      <a:pt x="413" y="158"/>
                    </a:lnTo>
                    <a:lnTo>
                      <a:pt x="437" y="158"/>
                    </a:lnTo>
                    <a:lnTo>
                      <a:pt x="437" y="124"/>
                    </a:lnTo>
                    <a:lnTo>
                      <a:pt x="451" y="120"/>
                    </a:lnTo>
                    <a:lnTo>
                      <a:pt x="455" y="90"/>
                    </a:lnTo>
                    <a:lnTo>
                      <a:pt x="473" y="94"/>
                    </a:lnTo>
                    <a:lnTo>
                      <a:pt x="483" y="78"/>
                    </a:lnTo>
                    <a:lnTo>
                      <a:pt x="503" y="84"/>
                    </a:lnTo>
                    <a:lnTo>
                      <a:pt x="527" y="50"/>
                    </a:lnTo>
                    <a:lnTo>
                      <a:pt x="554" y="60"/>
                    </a:lnTo>
                    <a:lnTo>
                      <a:pt x="559" y="42"/>
                    </a:lnTo>
                    <a:lnTo>
                      <a:pt x="565" y="32"/>
                    </a:lnTo>
                    <a:lnTo>
                      <a:pt x="597" y="32"/>
                    </a:lnTo>
                    <a:lnTo>
                      <a:pt x="597" y="14"/>
                    </a:lnTo>
                    <a:lnTo>
                      <a:pt x="627" y="18"/>
                    </a:lnTo>
                    <a:lnTo>
                      <a:pt x="638" y="0"/>
                    </a:lnTo>
                    <a:lnTo>
                      <a:pt x="661" y="2"/>
                    </a:lnTo>
                    <a:lnTo>
                      <a:pt x="664" y="17"/>
                    </a:lnTo>
                    <a:lnTo>
                      <a:pt x="677" y="20"/>
                    </a:lnTo>
                    <a:lnTo>
                      <a:pt x="673" y="41"/>
                    </a:lnTo>
                    <a:lnTo>
                      <a:pt x="646" y="47"/>
                    </a:lnTo>
                    <a:lnTo>
                      <a:pt x="651" y="80"/>
                    </a:lnTo>
                    <a:lnTo>
                      <a:pt x="677" y="83"/>
                    </a:lnTo>
                    <a:lnTo>
                      <a:pt x="673" y="106"/>
                    </a:lnTo>
                    <a:lnTo>
                      <a:pt x="659" y="112"/>
                    </a:lnTo>
                    <a:lnTo>
                      <a:pt x="643" y="132"/>
                    </a:lnTo>
                    <a:lnTo>
                      <a:pt x="651" y="142"/>
                    </a:lnTo>
                    <a:lnTo>
                      <a:pt x="637" y="168"/>
                    </a:lnTo>
                    <a:lnTo>
                      <a:pt x="635" y="134"/>
                    </a:lnTo>
                    <a:lnTo>
                      <a:pt x="611" y="132"/>
                    </a:lnTo>
                    <a:lnTo>
                      <a:pt x="603" y="146"/>
                    </a:lnTo>
                    <a:lnTo>
                      <a:pt x="581" y="146"/>
                    </a:lnTo>
                    <a:lnTo>
                      <a:pt x="565" y="172"/>
                    </a:lnTo>
                    <a:lnTo>
                      <a:pt x="549" y="194"/>
                    </a:lnTo>
                    <a:lnTo>
                      <a:pt x="532" y="206"/>
                    </a:lnTo>
                    <a:lnTo>
                      <a:pt x="511" y="224"/>
                    </a:lnTo>
                    <a:lnTo>
                      <a:pt x="495" y="238"/>
                    </a:lnTo>
                    <a:lnTo>
                      <a:pt x="477" y="256"/>
                    </a:lnTo>
                    <a:lnTo>
                      <a:pt x="480" y="287"/>
                    </a:lnTo>
                    <a:lnTo>
                      <a:pt x="463" y="296"/>
                    </a:lnTo>
                    <a:lnTo>
                      <a:pt x="461" y="310"/>
                    </a:lnTo>
                    <a:lnTo>
                      <a:pt x="450" y="325"/>
                    </a:lnTo>
                    <a:lnTo>
                      <a:pt x="420" y="323"/>
                    </a:lnTo>
                    <a:lnTo>
                      <a:pt x="421" y="368"/>
                    </a:lnTo>
                    <a:lnTo>
                      <a:pt x="421" y="388"/>
                    </a:lnTo>
                    <a:lnTo>
                      <a:pt x="406" y="406"/>
                    </a:lnTo>
                    <a:lnTo>
                      <a:pt x="397" y="409"/>
                    </a:lnTo>
                    <a:lnTo>
                      <a:pt x="395" y="434"/>
                    </a:lnTo>
                    <a:lnTo>
                      <a:pt x="381" y="438"/>
                    </a:lnTo>
                    <a:lnTo>
                      <a:pt x="379" y="466"/>
                    </a:lnTo>
                    <a:lnTo>
                      <a:pt x="369" y="484"/>
                    </a:lnTo>
                    <a:lnTo>
                      <a:pt x="335" y="518"/>
                    </a:lnTo>
                    <a:lnTo>
                      <a:pt x="319" y="534"/>
                    </a:lnTo>
                    <a:lnTo>
                      <a:pt x="317" y="498"/>
                    </a:lnTo>
                    <a:lnTo>
                      <a:pt x="311" y="486"/>
                    </a:lnTo>
                    <a:lnTo>
                      <a:pt x="307" y="472"/>
                    </a:lnTo>
                    <a:lnTo>
                      <a:pt x="301" y="460"/>
                    </a:lnTo>
                    <a:lnTo>
                      <a:pt x="289" y="456"/>
                    </a:lnTo>
                    <a:lnTo>
                      <a:pt x="293" y="434"/>
                    </a:lnTo>
                    <a:lnTo>
                      <a:pt x="313" y="438"/>
                    </a:lnTo>
                    <a:lnTo>
                      <a:pt x="323" y="420"/>
                    </a:lnTo>
                    <a:lnTo>
                      <a:pt x="335" y="418"/>
                    </a:lnTo>
                    <a:lnTo>
                      <a:pt x="337" y="398"/>
                    </a:lnTo>
                    <a:lnTo>
                      <a:pt x="345" y="384"/>
                    </a:lnTo>
                    <a:lnTo>
                      <a:pt x="346" y="361"/>
                    </a:lnTo>
                    <a:lnTo>
                      <a:pt x="321" y="360"/>
                    </a:lnTo>
                    <a:lnTo>
                      <a:pt x="317" y="342"/>
                    </a:lnTo>
                    <a:lnTo>
                      <a:pt x="310" y="340"/>
                    </a:lnTo>
                    <a:lnTo>
                      <a:pt x="291" y="338"/>
                    </a:lnTo>
                    <a:lnTo>
                      <a:pt x="294" y="314"/>
                    </a:lnTo>
                    <a:lnTo>
                      <a:pt x="279" y="302"/>
                    </a:lnTo>
                    <a:lnTo>
                      <a:pt x="279" y="278"/>
                    </a:lnTo>
                    <a:lnTo>
                      <a:pt x="238" y="278"/>
                    </a:lnTo>
                    <a:lnTo>
                      <a:pt x="240" y="295"/>
                    </a:lnTo>
                    <a:lnTo>
                      <a:pt x="226" y="301"/>
                    </a:lnTo>
                    <a:lnTo>
                      <a:pt x="220" y="313"/>
                    </a:lnTo>
                    <a:lnTo>
                      <a:pt x="196" y="313"/>
                    </a:lnTo>
                    <a:lnTo>
                      <a:pt x="185" y="334"/>
                    </a:lnTo>
                    <a:lnTo>
                      <a:pt x="166" y="338"/>
                    </a:lnTo>
                    <a:lnTo>
                      <a:pt x="157" y="320"/>
                    </a:lnTo>
                    <a:lnTo>
                      <a:pt x="124" y="323"/>
                    </a:lnTo>
                    <a:lnTo>
                      <a:pt x="111" y="313"/>
                    </a:lnTo>
                    <a:lnTo>
                      <a:pt x="99" y="310"/>
                    </a:lnTo>
                    <a:lnTo>
                      <a:pt x="84" y="310"/>
                    </a:lnTo>
                    <a:lnTo>
                      <a:pt x="70" y="323"/>
                    </a:lnTo>
                    <a:lnTo>
                      <a:pt x="40" y="323"/>
                    </a:lnTo>
                    <a:lnTo>
                      <a:pt x="21" y="316"/>
                    </a:lnTo>
                    <a:lnTo>
                      <a:pt x="19" y="296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111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8120702" y="2777692"/>
                <a:ext cx="678123" cy="96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Assam</a:t>
                </a:r>
              </a:p>
            </p:txBody>
          </p:sp>
          <p:sp>
            <p:nvSpPr>
              <p:cNvPr id="76" name="Oval 115" descr="Wide upward diagonal"/>
              <p:cNvSpPr>
                <a:spLocks noChangeArrowheads="1"/>
              </p:cNvSpPr>
              <p:nvPr/>
            </p:nvSpPr>
            <p:spPr bwMode="auto">
              <a:xfrm>
                <a:off x="5414963" y="4462463"/>
                <a:ext cx="141287" cy="14128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3296" tIns="46648" rIns="93296" bIns="46648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Text Box 116"/>
              <p:cNvSpPr txBox="1">
                <a:spLocks noChangeArrowheads="1"/>
              </p:cNvSpPr>
              <p:nvPr/>
            </p:nvSpPr>
            <p:spPr bwMode="auto">
              <a:xfrm>
                <a:off x="5158001" y="4461105"/>
                <a:ext cx="425071" cy="180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Goa</a:t>
                </a:r>
              </a:p>
            </p:txBody>
          </p:sp>
          <p:sp>
            <p:nvSpPr>
              <p:cNvPr id="78" name="Oval 118"/>
              <p:cNvSpPr>
                <a:spLocks noChangeArrowheads="1"/>
              </p:cNvSpPr>
              <p:nvPr/>
            </p:nvSpPr>
            <p:spPr bwMode="auto">
              <a:xfrm>
                <a:off x="6059488" y="2470150"/>
                <a:ext cx="71437" cy="698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0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 Box 119"/>
              <p:cNvSpPr txBox="1">
                <a:spLocks noChangeArrowheads="1"/>
              </p:cNvSpPr>
              <p:nvPr/>
            </p:nvSpPr>
            <p:spPr bwMode="auto">
              <a:xfrm>
                <a:off x="5774993" y="2410349"/>
                <a:ext cx="426493" cy="180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buSzPct val="120000"/>
                </a:pPr>
                <a:r>
                  <a:rPr lang="en-US" sz="700">
                    <a:solidFill>
                      <a:srgbClr val="FFFFFF"/>
                    </a:solidFill>
                  </a:rPr>
                  <a:t>Delhi</a:t>
                </a:r>
              </a:p>
            </p:txBody>
          </p:sp>
        </p:grpSp>
        <p:sp>
          <p:nvSpPr>
            <p:cNvPr id="9" name="Rectangle 71"/>
            <p:cNvSpPr>
              <a:spLocks noChangeArrowheads="1"/>
            </p:cNvSpPr>
            <p:nvPr/>
          </p:nvSpPr>
          <p:spPr bwMode="auto">
            <a:xfrm>
              <a:off x="4000496" y="4766320"/>
              <a:ext cx="91440" cy="9144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72"/>
            <p:cNvSpPr>
              <a:spLocks noChangeArrowheads="1"/>
            </p:cNvSpPr>
            <p:nvPr/>
          </p:nvSpPr>
          <p:spPr bwMode="auto">
            <a:xfrm>
              <a:off x="4194808" y="4694882"/>
              <a:ext cx="91440" cy="9144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73"/>
            <p:cNvSpPr>
              <a:spLocks noChangeArrowheads="1"/>
            </p:cNvSpPr>
            <p:nvPr/>
          </p:nvSpPr>
          <p:spPr bwMode="auto">
            <a:xfrm>
              <a:off x="4286248" y="4572008"/>
              <a:ext cx="91440" cy="9144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74"/>
            <p:cNvSpPr>
              <a:spLocks noChangeArrowheads="1"/>
            </p:cNvSpPr>
            <p:nvPr/>
          </p:nvSpPr>
          <p:spPr bwMode="auto">
            <a:xfrm>
              <a:off x="3357554" y="4766320"/>
              <a:ext cx="91440" cy="9144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75"/>
            <p:cNvSpPr>
              <a:spLocks noChangeArrowheads="1"/>
            </p:cNvSpPr>
            <p:nvPr/>
          </p:nvSpPr>
          <p:spPr bwMode="auto">
            <a:xfrm>
              <a:off x="3357554" y="4623444"/>
              <a:ext cx="91440" cy="9144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76"/>
            <p:cNvSpPr>
              <a:spLocks noChangeArrowheads="1"/>
            </p:cNvSpPr>
            <p:nvPr/>
          </p:nvSpPr>
          <p:spPr bwMode="auto">
            <a:xfrm>
              <a:off x="3480428" y="5429264"/>
              <a:ext cx="91440" cy="9144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77"/>
            <p:cNvSpPr>
              <a:spLocks noChangeArrowheads="1"/>
            </p:cNvSpPr>
            <p:nvPr/>
          </p:nvSpPr>
          <p:spPr bwMode="auto">
            <a:xfrm>
              <a:off x="2597454" y="5026354"/>
              <a:ext cx="73152" cy="73152"/>
            </a:xfrm>
            <a:prstGeom prst="rect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14370" y="142852"/>
            <a:ext cx="5214952" cy="720725"/>
          </a:xfrm>
        </p:spPr>
        <p:txBody>
          <a:bodyPr anchor="t"/>
          <a:lstStyle/>
          <a:p>
            <a:r>
              <a:rPr lang="en-US" sz="3000" dirty="0" smtClean="0">
                <a:solidFill>
                  <a:srgbClr val="FF0000"/>
                </a:solidFill>
              </a:rPr>
              <a:t>108 Ambulances in TN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3643313" y="6000750"/>
            <a:ext cx="1214437" cy="214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804883"/>
            <a:ext cx="66389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736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Total Ischemia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Pre-Hospital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– What the studies tell 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 – Phase II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Challenges for a successful Program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NRHM / IPHS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Generic TPA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Finances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Ambulance Services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</a:t>
            </a:r>
            <a:r>
              <a:rPr lang="en-US" sz="2400" dirty="0" smtClean="0">
                <a:solidFill>
                  <a:srgbClr val="FFFF00"/>
                </a:solidFill>
              </a:rPr>
              <a:t>Patient care and Management systems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Medico-legal Issues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endParaRPr lang="en-IN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1"/>
          <p:cNvSpPr txBox="1">
            <a:spLocks noChangeArrowheads="1"/>
          </p:cNvSpPr>
          <p:nvPr/>
        </p:nvSpPr>
        <p:spPr bwMode="auto">
          <a:xfrm>
            <a:off x="500063" y="442913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Patient care and Management System</a:t>
            </a:r>
          </a:p>
          <a:p>
            <a:pPr algn="ctr"/>
            <a:endParaRPr lang="en-IN" sz="3600">
              <a:solidFill>
                <a:srgbClr val="FFFF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14375" y="1285875"/>
            <a:ext cx="7929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1643063" y="2143125"/>
            <a:ext cx="6286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FFFF00"/>
                </a:solidFill>
              </a:rPr>
              <a:t>Hardware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ECG confirmation of STEMI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Management protocols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STEMI work flow process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2"/>
          <p:cNvSpPr txBox="1">
            <a:spLocks noChangeArrowheads="1"/>
          </p:cNvSpPr>
          <p:nvPr/>
        </p:nvSpPr>
        <p:spPr bwMode="auto">
          <a:xfrm>
            <a:off x="1071563" y="428625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Hardware</a:t>
            </a:r>
            <a:endParaRPr lang="en-IN" sz="360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00188" y="1285875"/>
            <a:ext cx="6429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785813" y="2071688"/>
            <a:ext cx="83581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Handheld device with 3G/GPS and biometric authentication- GVK-EMRI ambulances and STEMI coordinators at each STEMI </a:t>
            </a:r>
            <a:r>
              <a:rPr lang="en-US" sz="2400" dirty="0" smtClean="0"/>
              <a:t>Hospital </a:t>
            </a:r>
            <a:r>
              <a:rPr lang="en-US" sz="2400" dirty="0" smtClean="0">
                <a:solidFill>
                  <a:srgbClr val="FFFF00"/>
                </a:solidFill>
              </a:rPr>
              <a:t>and at the pre-hospital </a:t>
            </a:r>
            <a:r>
              <a:rPr lang="en-US" sz="2400" dirty="0" err="1" smtClean="0">
                <a:solidFill>
                  <a:srgbClr val="FFFF00"/>
                </a:solidFill>
              </a:rPr>
              <a:t>lytic</a:t>
            </a:r>
            <a:r>
              <a:rPr lang="en-US" sz="2400" dirty="0" smtClean="0">
                <a:solidFill>
                  <a:srgbClr val="FFFF00"/>
                </a:solidFill>
              </a:rPr>
              <a:t> sites</a:t>
            </a:r>
            <a:endParaRPr lang="en-US" sz="24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These can record and transmit – ECG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                              - Vital signs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                              - Management algorithms</a:t>
            </a:r>
            <a:endParaRPr lang="en-US" sz="24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Data repository in the STEMI coordinating centre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Web server – dedicated server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Separate domain registration – STEMI-INDIA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3"/>
          <p:cNvSpPr txBox="1">
            <a:spLocks noChangeArrowheads="1"/>
          </p:cNvSpPr>
          <p:nvPr/>
        </p:nvSpPr>
        <p:spPr bwMode="auto">
          <a:xfrm>
            <a:off x="1643063" y="2143125"/>
            <a:ext cx="6286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Hardware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FFFF00"/>
                </a:solidFill>
              </a:rPr>
              <a:t>ECG confirmation of STEMI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Management protocols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STEMI work flow process</a:t>
            </a:r>
          </a:p>
        </p:txBody>
      </p:sp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500063" y="428625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Patient care and Management System</a:t>
            </a:r>
          </a:p>
          <a:p>
            <a:pPr algn="ctr"/>
            <a:endParaRPr lang="en-IN" sz="360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4375" y="1285875"/>
            <a:ext cx="7929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 txBox="1">
            <a:spLocks noChangeArrowheads="1"/>
          </p:cNvSpPr>
          <p:nvPr/>
        </p:nvSpPr>
        <p:spPr bwMode="auto">
          <a:xfrm>
            <a:off x="285750" y="1785938"/>
            <a:ext cx="8858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FFFF00"/>
                </a:solidFill>
              </a:rPr>
              <a:t> Pre-Hospital Electrocardiogram  interpretation strategies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Automated Computer Algorithm </a:t>
            </a:r>
            <a:r>
              <a:rPr lang="en-US" sz="2000" b="1"/>
              <a:t>(on-site)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Direct Paramedic Interpretation </a:t>
            </a:r>
            <a:r>
              <a:rPr lang="en-US" sz="2000" b="1"/>
              <a:t>(on-site)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WiPI </a:t>
            </a:r>
            <a:r>
              <a:rPr lang="en-US" sz="2000">
                <a:sym typeface="Symbol" pitchFamily="18" charset="2"/>
              </a:rPr>
              <a:t> </a:t>
            </a:r>
            <a:r>
              <a:rPr lang="en-US" sz="2000" b="1" u="sng">
                <a:sym typeface="Symbol" pitchFamily="18" charset="2"/>
              </a:rPr>
              <a:t>Wi</a:t>
            </a:r>
            <a:r>
              <a:rPr lang="en-US" sz="2000">
                <a:sym typeface="Symbol" pitchFamily="18" charset="2"/>
              </a:rPr>
              <a:t>reless transmission &amp; </a:t>
            </a:r>
            <a:r>
              <a:rPr lang="en-US" sz="2000" b="1" u="sng">
                <a:sym typeface="Symbol" pitchFamily="18" charset="2"/>
              </a:rPr>
              <a:t>P</a:t>
            </a:r>
            <a:r>
              <a:rPr lang="en-US" sz="2000">
                <a:sym typeface="Symbol" pitchFamily="18" charset="2"/>
              </a:rPr>
              <a:t>hysician </a:t>
            </a:r>
            <a:r>
              <a:rPr lang="en-US" sz="2000" b="1" u="sng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nterpretation </a:t>
            </a:r>
            <a:r>
              <a:rPr lang="en-US" sz="2000" b="1"/>
              <a:t>(off-site)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609600"/>
            <a:ext cx="80010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  <a:ea typeface="+mj-ea"/>
                <a:cs typeface="Arial" pitchFamily="34" charset="0"/>
              </a:rPr>
              <a:t>PH-ECG Interpretation Strategies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85813" y="1428750"/>
            <a:ext cx="77866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print"/>
          <a:srcRect l="45117" t="65625" r="31445" b="19376"/>
          <a:stretch>
            <a:fillRect/>
          </a:stretch>
        </p:blipFill>
        <p:spPr bwMode="auto">
          <a:xfrm>
            <a:off x="0" y="4143375"/>
            <a:ext cx="46434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 cstate="print"/>
          <a:srcRect l="781" t="17188" r="65234" b="14375"/>
          <a:stretch>
            <a:fillRect/>
          </a:stretch>
        </p:blipFill>
        <p:spPr bwMode="auto">
          <a:xfrm>
            <a:off x="6572250" y="3621088"/>
            <a:ext cx="257175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928688" y="642938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 Confirmation of Diagnosis</a:t>
            </a:r>
            <a:endParaRPr lang="en-IN" sz="3200">
              <a:solidFill>
                <a:srgbClr val="FFFF00"/>
              </a:solidFill>
            </a:endParaRP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1000125" y="1857375"/>
            <a:ext cx="81438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endParaRPr lang="en-US" sz="240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Overall Tele-density - 44.87</a:t>
            </a:r>
          </a:p>
          <a:p>
            <a:r>
              <a:rPr lang="en-US" sz="2400"/>
              <a:t>      As on 30</a:t>
            </a:r>
            <a:r>
              <a:rPr lang="en-US" sz="2400" baseline="30000"/>
              <a:t>th</a:t>
            </a:r>
            <a:r>
              <a:rPr lang="en-US" sz="2400"/>
              <a:t> June 2009 - Urban Teledensity 95.05</a:t>
            </a:r>
          </a:p>
          <a:p>
            <a:pPr lvl="1"/>
            <a:r>
              <a:rPr lang="en-US" sz="2400"/>
              <a:t>                                      Rural Teledensity 16.61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By 2012, rural tele-density to increase to 40%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ECG recorded on the handheld device and transmitted from EMRI ambulance /  spoke hospitals to the Hub hospital and the STEMI co-ordinating centre.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‘On Call’ cardiologist to read ECG before starting thrombolysis– in the pharmacoinvasive strategy</a:t>
            </a:r>
          </a:p>
          <a:p>
            <a:pPr>
              <a:buClr>
                <a:srgbClr val="FF0000"/>
              </a:buClr>
            </a:pPr>
            <a:endParaRPr lang="en-IN" sz="240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4375" y="1500188"/>
            <a:ext cx="778668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1028"/>
          <p:cNvSpPr>
            <a:spLocks noChangeArrowheads="1"/>
          </p:cNvSpPr>
          <p:nvPr/>
        </p:nvSpPr>
        <p:spPr bwMode="auto">
          <a:xfrm>
            <a:off x="0" y="1889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Time delay from symptom onset </a:t>
            </a:r>
            <a:br>
              <a:rPr lang="en-GB" sz="320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GB" sz="3200">
                <a:solidFill>
                  <a:schemeClr val="tx2"/>
                </a:solidFill>
                <a:latin typeface="Comic Sans MS" pitchFamily="66" charset="0"/>
              </a:rPr>
              <a:t>to primary PCI: every minute counts</a:t>
            </a:r>
          </a:p>
        </p:txBody>
      </p:sp>
      <p:sp>
        <p:nvSpPr>
          <p:cNvPr id="399366" name="Text Box 1030"/>
          <p:cNvSpPr txBox="1">
            <a:spLocks noChangeArrowheads="1"/>
          </p:cNvSpPr>
          <p:nvPr/>
        </p:nvSpPr>
        <p:spPr bwMode="auto">
          <a:xfrm>
            <a:off x="5314950" y="6491288"/>
            <a:ext cx="382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800">
                <a:latin typeface="Arial" pitchFamily="34" charset="0"/>
              </a:rPr>
              <a:t>De Luca, Circulation 2004;109:1223</a:t>
            </a:r>
          </a:p>
        </p:txBody>
      </p:sp>
      <p:grpSp>
        <p:nvGrpSpPr>
          <p:cNvPr id="2" name="Group 1045"/>
          <p:cNvGrpSpPr>
            <a:grpSpLocks/>
          </p:cNvGrpSpPr>
          <p:nvPr/>
        </p:nvGrpSpPr>
        <p:grpSpPr bwMode="auto">
          <a:xfrm>
            <a:off x="1187450" y="1557338"/>
            <a:ext cx="6950075" cy="4784725"/>
            <a:chOff x="567" y="845"/>
            <a:chExt cx="4378" cy="3014"/>
          </a:xfrm>
        </p:grpSpPr>
        <p:pic>
          <p:nvPicPr>
            <p:cNvPr id="399365" name="Picture 1029" descr="DeLuca 200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7" y="845"/>
              <a:ext cx="4378" cy="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399367" name="Text Box 1031"/>
            <p:cNvSpPr txBox="1">
              <a:spLocks noChangeArrowheads="1"/>
            </p:cNvSpPr>
            <p:nvPr/>
          </p:nvSpPr>
          <p:spPr bwMode="auto">
            <a:xfrm>
              <a:off x="884" y="343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0</a:t>
              </a:r>
            </a:p>
          </p:txBody>
        </p:sp>
        <p:sp>
          <p:nvSpPr>
            <p:cNvPr id="399368" name="Text Box 1032"/>
            <p:cNvSpPr txBox="1">
              <a:spLocks noChangeArrowheads="1"/>
            </p:cNvSpPr>
            <p:nvPr/>
          </p:nvSpPr>
          <p:spPr bwMode="auto">
            <a:xfrm>
              <a:off x="1338" y="3430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60</a:t>
              </a:r>
            </a:p>
          </p:txBody>
        </p:sp>
        <p:sp>
          <p:nvSpPr>
            <p:cNvPr id="399369" name="Text Box 1033"/>
            <p:cNvSpPr txBox="1">
              <a:spLocks noChangeArrowheads="1"/>
            </p:cNvSpPr>
            <p:nvPr/>
          </p:nvSpPr>
          <p:spPr bwMode="auto">
            <a:xfrm>
              <a:off x="1837" y="3430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120</a:t>
              </a:r>
            </a:p>
          </p:txBody>
        </p:sp>
        <p:sp>
          <p:nvSpPr>
            <p:cNvPr id="399370" name="Text Box 1034"/>
            <p:cNvSpPr txBox="1">
              <a:spLocks noChangeArrowheads="1"/>
            </p:cNvSpPr>
            <p:nvPr/>
          </p:nvSpPr>
          <p:spPr bwMode="auto">
            <a:xfrm>
              <a:off x="2336" y="3430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180</a:t>
              </a:r>
            </a:p>
          </p:txBody>
        </p:sp>
        <p:sp>
          <p:nvSpPr>
            <p:cNvPr id="399371" name="Text Box 1035"/>
            <p:cNvSpPr txBox="1">
              <a:spLocks noChangeArrowheads="1"/>
            </p:cNvSpPr>
            <p:nvPr/>
          </p:nvSpPr>
          <p:spPr bwMode="auto">
            <a:xfrm>
              <a:off x="2880" y="3430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240</a:t>
              </a:r>
            </a:p>
          </p:txBody>
        </p:sp>
        <p:sp>
          <p:nvSpPr>
            <p:cNvPr id="399372" name="Text Box 1036"/>
            <p:cNvSpPr txBox="1">
              <a:spLocks noChangeArrowheads="1"/>
            </p:cNvSpPr>
            <p:nvPr/>
          </p:nvSpPr>
          <p:spPr bwMode="auto">
            <a:xfrm>
              <a:off x="3379" y="3430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300</a:t>
              </a:r>
            </a:p>
          </p:txBody>
        </p:sp>
        <p:sp>
          <p:nvSpPr>
            <p:cNvPr id="399373" name="Text Box 1037"/>
            <p:cNvSpPr txBox="1">
              <a:spLocks noChangeArrowheads="1"/>
            </p:cNvSpPr>
            <p:nvPr/>
          </p:nvSpPr>
          <p:spPr bwMode="auto">
            <a:xfrm>
              <a:off x="3923" y="3430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360</a:t>
              </a:r>
            </a:p>
          </p:txBody>
        </p:sp>
        <p:sp>
          <p:nvSpPr>
            <p:cNvPr id="399374" name="Text Box 1038"/>
            <p:cNvSpPr txBox="1">
              <a:spLocks noChangeArrowheads="1"/>
            </p:cNvSpPr>
            <p:nvPr/>
          </p:nvSpPr>
          <p:spPr bwMode="auto">
            <a:xfrm>
              <a:off x="707" y="3215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0</a:t>
              </a:r>
            </a:p>
          </p:txBody>
        </p:sp>
        <p:sp>
          <p:nvSpPr>
            <p:cNvPr id="399375" name="Text Box 1039"/>
            <p:cNvSpPr txBox="1">
              <a:spLocks noChangeArrowheads="1"/>
            </p:cNvSpPr>
            <p:nvPr/>
          </p:nvSpPr>
          <p:spPr bwMode="auto">
            <a:xfrm>
              <a:off x="707" y="289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2</a:t>
              </a:r>
            </a:p>
          </p:txBody>
        </p:sp>
        <p:sp>
          <p:nvSpPr>
            <p:cNvPr id="399376" name="Text Box 1040"/>
            <p:cNvSpPr txBox="1">
              <a:spLocks noChangeArrowheads="1"/>
            </p:cNvSpPr>
            <p:nvPr/>
          </p:nvSpPr>
          <p:spPr bwMode="auto">
            <a:xfrm>
              <a:off x="707" y="258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4</a:t>
              </a:r>
            </a:p>
          </p:txBody>
        </p:sp>
        <p:sp>
          <p:nvSpPr>
            <p:cNvPr id="399377" name="Text Box 1041"/>
            <p:cNvSpPr txBox="1">
              <a:spLocks noChangeArrowheads="1"/>
            </p:cNvSpPr>
            <p:nvPr/>
          </p:nvSpPr>
          <p:spPr bwMode="auto">
            <a:xfrm>
              <a:off x="707" y="226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6</a:t>
              </a:r>
            </a:p>
          </p:txBody>
        </p:sp>
        <p:sp>
          <p:nvSpPr>
            <p:cNvPr id="399378" name="Text Box 1042"/>
            <p:cNvSpPr txBox="1">
              <a:spLocks noChangeArrowheads="1"/>
            </p:cNvSpPr>
            <p:nvPr/>
          </p:nvSpPr>
          <p:spPr bwMode="auto">
            <a:xfrm>
              <a:off x="707" y="190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8</a:t>
              </a:r>
            </a:p>
          </p:txBody>
        </p:sp>
        <p:sp>
          <p:nvSpPr>
            <p:cNvPr id="399379" name="Text Box 1043"/>
            <p:cNvSpPr txBox="1">
              <a:spLocks noChangeArrowheads="1"/>
            </p:cNvSpPr>
            <p:nvPr/>
          </p:nvSpPr>
          <p:spPr bwMode="auto">
            <a:xfrm>
              <a:off x="600" y="1616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10</a:t>
              </a:r>
            </a:p>
          </p:txBody>
        </p:sp>
        <p:sp>
          <p:nvSpPr>
            <p:cNvPr id="399380" name="Text Box 1044"/>
            <p:cNvSpPr txBox="1">
              <a:spLocks noChangeArrowheads="1"/>
            </p:cNvSpPr>
            <p:nvPr/>
          </p:nvSpPr>
          <p:spPr bwMode="auto">
            <a:xfrm>
              <a:off x="600" y="1299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>
                  <a:latin typeface="Arial" pitchFamily="34" charset="0"/>
                </a:rPr>
                <a:t>12</a:t>
              </a:r>
            </a:p>
          </p:txBody>
        </p:sp>
      </p:grpSp>
      <p:sp>
        <p:nvSpPr>
          <p:cNvPr id="399382" name="Text Box 1046"/>
          <p:cNvSpPr txBox="1">
            <a:spLocks noChangeArrowheads="1"/>
          </p:cNvSpPr>
          <p:nvPr/>
        </p:nvSpPr>
        <p:spPr bwMode="auto">
          <a:xfrm>
            <a:off x="2987675" y="6021388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Ischaemic time (mins)</a:t>
            </a:r>
          </a:p>
        </p:txBody>
      </p:sp>
      <p:sp>
        <p:nvSpPr>
          <p:cNvPr id="399383" name="Text Box 1047"/>
          <p:cNvSpPr txBox="1">
            <a:spLocks noChangeArrowheads="1"/>
          </p:cNvSpPr>
          <p:nvPr/>
        </p:nvSpPr>
        <p:spPr bwMode="auto">
          <a:xfrm rot="-5400000">
            <a:off x="-561181" y="3737769"/>
            <a:ext cx="323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>
                <a:latin typeface="Arial" pitchFamily="34" charset="0"/>
              </a:rPr>
              <a:t>One year mortality (%)</a:t>
            </a:r>
          </a:p>
        </p:txBody>
      </p:sp>
      <p:sp>
        <p:nvSpPr>
          <p:cNvPr id="399384" name="Text Box 1048"/>
          <p:cNvSpPr txBox="1">
            <a:spLocks noChangeArrowheads="1"/>
          </p:cNvSpPr>
          <p:nvPr/>
        </p:nvSpPr>
        <p:spPr bwMode="auto">
          <a:xfrm>
            <a:off x="755650" y="1628775"/>
            <a:ext cx="7540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latin typeface="Arial" pitchFamily="34" charset="0"/>
              </a:rPr>
              <a:t>6 RCTs of primary PCI by the Zwolle group 1994-2001</a:t>
            </a:r>
          </a:p>
          <a:p>
            <a:pPr>
              <a:defRPr/>
            </a:pPr>
            <a:r>
              <a:rPr lang="en-GB">
                <a:latin typeface="Arial" pitchFamily="34" charset="0"/>
              </a:rPr>
              <a:t>(1791 STEMI patients)</a:t>
            </a:r>
          </a:p>
        </p:txBody>
      </p:sp>
      <p:sp>
        <p:nvSpPr>
          <p:cNvPr id="399385" name="Text Box 1049"/>
          <p:cNvSpPr txBox="1">
            <a:spLocks noChangeArrowheads="1"/>
          </p:cNvSpPr>
          <p:nvPr/>
        </p:nvSpPr>
        <p:spPr bwMode="auto">
          <a:xfrm>
            <a:off x="4932363" y="4581525"/>
            <a:ext cx="36814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>
                <a:latin typeface="Arial" pitchFamily="34" charset="0"/>
              </a:rPr>
              <a:t>RR 1.08 for every 30 min delay</a:t>
            </a:r>
          </a:p>
          <a:p>
            <a:pPr>
              <a:defRPr/>
            </a:pPr>
            <a:r>
              <a:rPr lang="en-GB" sz="2000">
                <a:latin typeface="Arial" pitchFamily="34" charset="0"/>
              </a:rPr>
              <a:t>95% CI 1.01-1.16, p&lt;0.0001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3"/>
          <p:cNvSpPr txBox="1">
            <a:spLocks noChangeArrowheads="1"/>
          </p:cNvSpPr>
          <p:nvPr/>
        </p:nvSpPr>
        <p:spPr bwMode="auto">
          <a:xfrm>
            <a:off x="1643063" y="2143125"/>
            <a:ext cx="6286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Hardware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ECG confirmation of STEMI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FFFF00"/>
                </a:solidFill>
              </a:rPr>
              <a:t>Management protocols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STEMI work flow process</a:t>
            </a:r>
          </a:p>
        </p:txBody>
      </p:sp>
      <p:sp>
        <p:nvSpPr>
          <p:cNvPr id="68610" name="TextBox 4"/>
          <p:cNvSpPr txBox="1">
            <a:spLocks noChangeArrowheads="1"/>
          </p:cNvSpPr>
          <p:nvPr/>
        </p:nvSpPr>
        <p:spPr bwMode="auto">
          <a:xfrm>
            <a:off x="500063" y="428625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Patient care and Management System</a:t>
            </a:r>
          </a:p>
          <a:p>
            <a:pPr algn="ctr"/>
            <a:endParaRPr lang="en-IN" sz="360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4375" y="1285875"/>
            <a:ext cx="7929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1"/>
          <p:cNvSpPr txBox="1">
            <a:spLocks noChangeArrowheads="1"/>
          </p:cNvSpPr>
          <p:nvPr/>
        </p:nvSpPr>
        <p:spPr bwMode="auto">
          <a:xfrm>
            <a:off x="1714500" y="785813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Management Protocols</a:t>
            </a:r>
            <a:endParaRPr lang="en-IN" sz="360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57500" y="1571625"/>
            <a:ext cx="5072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571500" y="1785938"/>
            <a:ext cx="87153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/>
              <a:t>                   Protocols loaded on the handheld device</a:t>
            </a:r>
          </a:p>
          <a:p>
            <a:pPr>
              <a:buClr>
                <a:srgbClr val="FF0000"/>
              </a:buClr>
            </a:pPr>
            <a:r>
              <a:rPr lang="en-US" sz="2400"/>
              <a:t>                   Patient data entry can be at any patient access site         		  ambulance/STEMI hospital. Data record can be     	             seamlessly accessed and continued during the  	  	   patient care at any of the transfer sites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STEMI work flow process integrated with specific management protocols and depends on</a:t>
            </a:r>
          </a:p>
          <a:p>
            <a:pPr>
              <a:buClr>
                <a:srgbClr val="FF0000"/>
              </a:buClr>
            </a:pPr>
            <a:r>
              <a:rPr lang="en-US" sz="2400"/>
              <a:t>      - Location of patient</a:t>
            </a:r>
          </a:p>
          <a:p>
            <a:pPr>
              <a:buClr>
                <a:srgbClr val="FF0000"/>
              </a:buClr>
            </a:pPr>
            <a:r>
              <a:rPr lang="en-US" sz="2400"/>
              <a:t>      - Location of closest STEMI hospital</a:t>
            </a:r>
          </a:p>
          <a:p>
            <a:pPr>
              <a:buClr>
                <a:srgbClr val="FF0000"/>
              </a:buClr>
            </a:pPr>
            <a:r>
              <a:rPr lang="en-US" sz="2400"/>
              <a:t>      - Patient clinical condition – fibrinolytic contraindications</a:t>
            </a:r>
          </a:p>
          <a:p>
            <a:pPr>
              <a:buClr>
                <a:srgbClr val="FF0000"/>
              </a:buClr>
            </a:pPr>
            <a:r>
              <a:rPr lang="en-US" sz="2400"/>
              <a:t>                                                   cardiogenic shock 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/>
          <a:srcRect l="19922" t="3030" r="30367" b="4546"/>
          <a:stretch>
            <a:fillRect/>
          </a:stretch>
        </p:blipFill>
        <p:spPr bwMode="auto">
          <a:xfrm>
            <a:off x="0" y="0"/>
            <a:ext cx="22129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3"/>
          <p:cNvSpPr txBox="1">
            <a:spLocks noChangeArrowheads="1"/>
          </p:cNvSpPr>
          <p:nvPr/>
        </p:nvSpPr>
        <p:spPr bwMode="auto">
          <a:xfrm>
            <a:off x="1643063" y="2143125"/>
            <a:ext cx="6286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Hardware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ECG confirmation of STEMI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Management protocols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FFFF00"/>
                </a:solidFill>
              </a:rPr>
              <a:t>STEMI work flow process</a:t>
            </a:r>
          </a:p>
        </p:txBody>
      </p:sp>
      <p:sp>
        <p:nvSpPr>
          <p:cNvPr id="70658" name="TextBox 4"/>
          <p:cNvSpPr txBox="1">
            <a:spLocks noChangeArrowheads="1"/>
          </p:cNvSpPr>
          <p:nvPr/>
        </p:nvSpPr>
        <p:spPr bwMode="auto">
          <a:xfrm>
            <a:off x="500063" y="428625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Patient care and Management System</a:t>
            </a:r>
          </a:p>
          <a:p>
            <a:pPr algn="ctr"/>
            <a:endParaRPr lang="en-IN" sz="360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4375" y="1285875"/>
            <a:ext cx="7929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http://download.wapday.com/animation/ccontennt/14594-f/cartoon_hospital_helb.gif?__sid=yhh〈=en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76400" y="3786188"/>
            <a:ext cx="26638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3" descr="Referal Hospital 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4000500"/>
            <a:ext cx="12192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 descr="http://kids.niehs.nih.gov/pictures/ambulance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857750" y="1714500"/>
            <a:ext cx="17145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8"/>
          <p:cNvSpPr>
            <a:spLocks noChangeArrowheads="1"/>
          </p:cNvSpPr>
          <p:nvPr/>
        </p:nvSpPr>
        <p:spPr bwMode="auto">
          <a:xfrm>
            <a:off x="381000" y="0"/>
            <a:ext cx="1066800" cy="6858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1685" name="WordArt 9"/>
          <p:cNvSpPr>
            <a:spLocks noChangeArrowheads="1" noChangeShapeType="1" noTextEdit="1"/>
          </p:cNvSpPr>
          <p:nvPr/>
        </p:nvSpPr>
        <p:spPr bwMode="auto">
          <a:xfrm rot="-5400000">
            <a:off x="-1790700" y="3314700"/>
            <a:ext cx="548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STEMI India Functional Flow</a:t>
            </a:r>
          </a:p>
        </p:txBody>
      </p:sp>
      <p:sp>
        <p:nvSpPr>
          <p:cNvPr id="71686" name="AutoShape 10"/>
          <p:cNvSpPr>
            <a:spLocks noChangeArrowheads="1"/>
          </p:cNvSpPr>
          <p:nvPr/>
        </p:nvSpPr>
        <p:spPr bwMode="auto">
          <a:xfrm>
            <a:off x="4572000" y="3000375"/>
            <a:ext cx="2514600" cy="1524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1687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72063" y="3643313"/>
            <a:ext cx="1481137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200" b="1" smtClean="0"/>
              <a:t>STEMI  Coordination Centre</a:t>
            </a:r>
          </a:p>
        </p:txBody>
      </p:sp>
      <p:sp>
        <p:nvSpPr>
          <p:cNvPr id="71688" name="AutoShape 13"/>
          <p:cNvSpPr>
            <a:spLocks noChangeArrowheads="1"/>
          </p:cNvSpPr>
          <p:nvPr/>
        </p:nvSpPr>
        <p:spPr bwMode="auto">
          <a:xfrm>
            <a:off x="5715000" y="2928938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1689" name="AutoShape 14"/>
          <p:cNvSpPr>
            <a:spLocks noChangeArrowheads="1"/>
          </p:cNvSpPr>
          <p:nvPr/>
        </p:nvSpPr>
        <p:spPr bwMode="auto">
          <a:xfrm>
            <a:off x="4429125" y="4429125"/>
            <a:ext cx="166688" cy="19526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1690" name="AutoShape 15"/>
          <p:cNvSpPr>
            <a:spLocks noChangeArrowheads="1"/>
          </p:cNvSpPr>
          <p:nvPr/>
        </p:nvSpPr>
        <p:spPr bwMode="auto">
          <a:xfrm>
            <a:off x="7072313" y="4429125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1691" name="TextBox 14"/>
          <p:cNvSpPr txBox="1">
            <a:spLocks noChangeArrowheads="1"/>
          </p:cNvSpPr>
          <p:nvPr/>
        </p:nvSpPr>
        <p:spPr bwMode="auto">
          <a:xfrm>
            <a:off x="4786313" y="1285875"/>
            <a:ext cx="178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GVK-EMRI</a:t>
            </a:r>
            <a:endParaRPr lang="en-IN"/>
          </a:p>
        </p:txBody>
      </p:sp>
      <p:sp>
        <p:nvSpPr>
          <p:cNvPr id="71692" name="TextBox 15"/>
          <p:cNvSpPr txBox="1">
            <a:spLocks noChangeArrowheads="1"/>
          </p:cNvSpPr>
          <p:nvPr/>
        </p:nvSpPr>
        <p:spPr bwMode="auto">
          <a:xfrm>
            <a:off x="7143750" y="350043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Spoke Hospital</a:t>
            </a:r>
            <a:endParaRPr lang="en-IN"/>
          </a:p>
        </p:txBody>
      </p:sp>
      <p:sp>
        <p:nvSpPr>
          <p:cNvPr id="71693" name="TextBox 16"/>
          <p:cNvSpPr txBox="1">
            <a:spLocks noChangeArrowheads="1"/>
          </p:cNvSpPr>
          <p:nvPr/>
        </p:nvSpPr>
        <p:spPr bwMode="auto">
          <a:xfrm>
            <a:off x="2000250" y="3286125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Hub Hospital</a:t>
            </a:r>
            <a:endParaRPr lang="en-IN"/>
          </a:p>
        </p:txBody>
      </p:sp>
      <p:sp>
        <p:nvSpPr>
          <p:cNvPr id="71694" name="Rectangle 25"/>
          <p:cNvSpPr>
            <a:spLocks noChangeArrowheads="1"/>
          </p:cNvSpPr>
          <p:nvPr/>
        </p:nvSpPr>
        <p:spPr bwMode="auto">
          <a:xfrm>
            <a:off x="2895600" y="304800"/>
            <a:ext cx="6019800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1695" name="WordArt 26"/>
          <p:cNvSpPr>
            <a:spLocks noChangeArrowheads="1" noChangeShapeType="1" noTextEdit="1"/>
          </p:cNvSpPr>
          <p:nvPr/>
        </p:nvSpPr>
        <p:spPr bwMode="auto">
          <a:xfrm>
            <a:off x="3214688" y="571500"/>
            <a:ext cx="525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GPS–3G Assisted Data Transfer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736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Total Ischemia Time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Pre-Hospital </a:t>
            </a:r>
            <a:r>
              <a:rPr lang="en-US" sz="2400" dirty="0" err="1" smtClean="0"/>
              <a:t>Lysis</a:t>
            </a:r>
            <a:r>
              <a:rPr lang="en-US" sz="2400" dirty="0" smtClean="0"/>
              <a:t> – What the studies tell 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TN STEMI Project – Phase II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Challenges for a successful Program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NRHM / IPHS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Generic TPA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r>
              <a:rPr lang="en-US" sz="2400" dirty="0" smtClean="0"/>
              <a:t>Finances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Ambulance Services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Patient care and Management systems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              </a:t>
            </a:r>
            <a:r>
              <a:rPr lang="en-US" sz="2400" dirty="0" smtClean="0">
                <a:solidFill>
                  <a:srgbClr val="FFFF00"/>
                </a:solidFill>
              </a:rPr>
              <a:t>Medico-legal Issues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               </a:t>
            </a:r>
            <a:endParaRPr lang="en-IN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Box 1"/>
          <p:cNvSpPr txBox="1">
            <a:spLocks noChangeArrowheads="1"/>
          </p:cNvSpPr>
          <p:nvPr/>
        </p:nvSpPr>
        <p:spPr bwMode="auto">
          <a:xfrm>
            <a:off x="928688" y="285750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Conclusions </a:t>
            </a:r>
            <a:endParaRPr lang="en-IN" sz="3200">
              <a:solidFill>
                <a:srgbClr val="FFFF00"/>
              </a:solidFill>
            </a:endParaRPr>
          </a:p>
        </p:txBody>
      </p:sp>
      <p:sp>
        <p:nvSpPr>
          <p:cNvPr id="90114" name="TextBox 2"/>
          <p:cNvSpPr txBox="1">
            <a:spLocks noChangeArrowheads="1"/>
          </p:cNvSpPr>
          <p:nvPr/>
        </p:nvSpPr>
        <p:spPr bwMode="auto">
          <a:xfrm>
            <a:off x="1214438" y="1500188"/>
            <a:ext cx="6715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400">
                <a:solidFill>
                  <a:srgbClr val="FFFF00"/>
                </a:solidFill>
              </a:rPr>
              <a:t>Regional STEMI Reperfusion Clusters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Clear Guidelines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/>
              <a:t>Empowering experienced decision maker to implement best care for an individual </a:t>
            </a:r>
            <a:r>
              <a:rPr lang="en-US" sz="2400">
                <a:solidFill>
                  <a:schemeClr val="bg1"/>
                </a:solidFill>
              </a:rPr>
              <a:t>patient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85813" y="1071563"/>
            <a:ext cx="7786687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14688" y="4500563"/>
            <a:ext cx="2643187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0117" name="TextBox 6"/>
          <p:cNvSpPr txBox="1">
            <a:spLocks noChangeArrowheads="1"/>
          </p:cNvSpPr>
          <p:nvPr/>
        </p:nvSpPr>
        <p:spPr bwMode="auto">
          <a:xfrm>
            <a:off x="3786188" y="4786313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Patient</a:t>
            </a:r>
            <a:endParaRPr lang="en-IN" sz="2400" b="1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57563" y="3214688"/>
            <a:ext cx="2143125" cy="64293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5643563" y="3857625"/>
            <a:ext cx="2143125" cy="6429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1143000" y="3929063"/>
            <a:ext cx="2143125" cy="64293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1143000" y="5572125"/>
            <a:ext cx="2143125" cy="6429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3714750" y="5929313"/>
            <a:ext cx="2143125" cy="64293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6215063" y="5357813"/>
            <a:ext cx="2143125" cy="64293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0124" name="TextBox 14"/>
          <p:cNvSpPr txBox="1">
            <a:spLocks noChangeArrowheads="1"/>
          </p:cNvSpPr>
          <p:nvPr/>
        </p:nvSpPr>
        <p:spPr bwMode="auto">
          <a:xfrm>
            <a:off x="3786188" y="33575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FMC</a:t>
            </a:r>
            <a:endParaRPr lang="en-IN"/>
          </a:p>
        </p:txBody>
      </p:sp>
      <p:sp>
        <p:nvSpPr>
          <p:cNvPr id="90125" name="TextBox 15"/>
          <p:cNvSpPr txBox="1">
            <a:spLocks noChangeArrowheads="1"/>
          </p:cNvSpPr>
          <p:nvPr/>
        </p:nvSpPr>
        <p:spPr bwMode="auto">
          <a:xfrm>
            <a:off x="3929063" y="607218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Cardiologist</a:t>
            </a:r>
            <a:endParaRPr lang="en-IN"/>
          </a:p>
        </p:txBody>
      </p:sp>
      <p:sp>
        <p:nvSpPr>
          <p:cNvPr id="90126" name="TextBox 16"/>
          <p:cNvSpPr txBox="1">
            <a:spLocks noChangeArrowheads="1"/>
          </p:cNvSpPr>
          <p:nvPr/>
        </p:nvSpPr>
        <p:spPr bwMode="auto">
          <a:xfrm>
            <a:off x="1357313" y="407193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Funding</a:t>
            </a:r>
            <a:endParaRPr lang="en-IN"/>
          </a:p>
        </p:txBody>
      </p:sp>
      <p:sp>
        <p:nvSpPr>
          <p:cNvPr id="90127" name="TextBox 17"/>
          <p:cNvSpPr txBox="1">
            <a:spLocks noChangeArrowheads="1"/>
          </p:cNvSpPr>
          <p:nvPr/>
        </p:nvSpPr>
        <p:spPr bwMode="auto">
          <a:xfrm>
            <a:off x="6286500" y="5500688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Paramedic/Physician</a:t>
            </a:r>
            <a:endParaRPr lang="en-IN" sz="1400"/>
          </a:p>
        </p:txBody>
      </p:sp>
      <p:sp>
        <p:nvSpPr>
          <p:cNvPr id="90128" name="TextBox 18"/>
          <p:cNvSpPr txBox="1">
            <a:spLocks noChangeArrowheads="1"/>
          </p:cNvSpPr>
          <p:nvPr/>
        </p:nvSpPr>
        <p:spPr bwMode="auto">
          <a:xfrm>
            <a:off x="1428750" y="57150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Administrators</a:t>
            </a:r>
            <a:endParaRPr lang="en-IN"/>
          </a:p>
        </p:txBody>
      </p:sp>
      <p:sp>
        <p:nvSpPr>
          <p:cNvPr id="90129" name="TextBox 19"/>
          <p:cNvSpPr txBox="1">
            <a:spLocks noChangeArrowheads="1"/>
          </p:cNvSpPr>
          <p:nvPr/>
        </p:nvSpPr>
        <p:spPr bwMode="auto">
          <a:xfrm>
            <a:off x="5857875" y="40005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Telemedicine</a:t>
            </a:r>
            <a:endParaRPr lang="en-IN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356894" y="4144169"/>
            <a:ext cx="28575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607844" y="4536282"/>
            <a:ext cx="142875" cy="714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00375" y="4643438"/>
            <a:ext cx="214313" cy="7143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3107532" y="5393531"/>
            <a:ext cx="214312" cy="1428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4572794" y="5715794"/>
            <a:ext cx="285750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5857876" y="5357812"/>
            <a:ext cx="214312" cy="21431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984" t="13056" r="33789" b="35382"/>
          <a:stretch>
            <a:fillRect/>
          </a:stretch>
        </p:blipFill>
        <p:spPr bwMode="auto">
          <a:xfrm>
            <a:off x="3143240" y="571480"/>
            <a:ext cx="5786510" cy="578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186" name="TextBox 2"/>
          <p:cNvSpPr txBox="1">
            <a:spLocks noChangeArrowheads="1"/>
          </p:cNvSpPr>
          <p:nvPr/>
        </p:nvSpPr>
        <p:spPr bwMode="auto">
          <a:xfrm>
            <a:off x="0" y="3929063"/>
            <a:ext cx="307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Thank You for Your attention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857625"/>
            <a:ext cx="3000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357688"/>
            <a:ext cx="3000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28711" t="15937" r="6836" b="37188"/>
          <a:stretch>
            <a:fillRect/>
          </a:stretch>
        </p:blipFill>
        <p:spPr bwMode="auto">
          <a:xfrm>
            <a:off x="142844" y="142852"/>
            <a:ext cx="722439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2928934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Total Ischemia time </a:t>
            </a:r>
            <a:r>
              <a:rPr lang="en-US" dirty="0" smtClean="0">
                <a:latin typeface="Arial" pitchFamily="34" charset="0"/>
              </a:rPr>
              <a:t>– symptom onset to reperfusion</a:t>
            </a:r>
          </a:p>
          <a:p>
            <a:pPr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“First Medical contact” or ‘Door’ </a:t>
            </a:r>
            <a:r>
              <a:rPr lang="en-US" dirty="0" smtClean="0">
                <a:latin typeface="Arial" pitchFamily="34" charset="0"/>
              </a:rPr>
              <a:t>is defined as the “time of EMS arrival on scene” after the patient calls EMS/9-1-1 or </a:t>
            </a:r>
          </a:p>
          <a:p>
            <a:pPr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Door</a:t>
            </a:r>
            <a:r>
              <a:rPr lang="en-US" dirty="0" smtClean="0">
                <a:latin typeface="Arial" pitchFamily="34" charset="0"/>
              </a:rPr>
              <a:t> in India is usually the “time of arrival at the emergency department door”  when the patient self-transports</a:t>
            </a:r>
            <a:endParaRPr lang="en-IN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57306" y="4857760"/>
            <a:ext cx="77866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ea typeface="MS PGothic" pitchFamily="34" charset="-128"/>
              </a:rPr>
              <a:t>Door to Balloon time -Primary </a:t>
            </a:r>
            <a:r>
              <a:rPr lang="en-US" dirty="0">
                <a:ea typeface="MS PGothic" pitchFamily="34" charset="-128"/>
              </a:rPr>
              <a:t>PCI within 90 min of </a:t>
            </a:r>
            <a:r>
              <a:rPr lang="en-US" dirty="0">
                <a:solidFill>
                  <a:srgbClr val="FFFF00"/>
                </a:solidFill>
                <a:ea typeface="MS PGothic" pitchFamily="34" charset="-128"/>
              </a:rPr>
              <a:t>first medical contact </a:t>
            </a:r>
            <a:r>
              <a:rPr lang="en-US" dirty="0">
                <a:ea typeface="MS PGothic" pitchFamily="34" charset="-128"/>
              </a:rPr>
              <a:t>as a systems goal. </a:t>
            </a:r>
            <a:endParaRPr lang="en-US" dirty="0" smtClean="0"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endParaRPr lang="en-US" dirty="0"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ea typeface="MS PGothic" pitchFamily="34" charset="-128"/>
              </a:rPr>
              <a:t>Door to Needle time - </a:t>
            </a:r>
            <a:r>
              <a:rPr lang="en-US" dirty="0" err="1" smtClean="0">
                <a:ea typeface="MS PGothic" pitchFamily="34" charset="-128"/>
              </a:rPr>
              <a:t>fibrinolytic</a:t>
            </a:r>
            <a:r>
              <a:rPr lang="en-US" dirty="0" smtClean="0">
                <a:ea typeface="MS PGothic" pitchFamily="34" charset="-128"/>
              </a:rPr>
              <a:t> </a:t>
            </a:r>
            <a:r>
              <a:rPr lang="en-US" dirty="0">
                <a:ea typeface="MS PGothic" pitchFamily="34" charset="-128"/>
              </a:rPr>
              <a:t>therapy within 30 min of </a:t>
            </a:r>
            <a:r>
              <a:rPr lang="en-US" dirty="0">
                <a:solidFill>
                  <a:srgbClr val="FFFF00"/>
                </a:solidFill>
                <a:ea typeface="MS PGothic" pitchFamily="34" charset="-128"/>
              </a:rPr>
              <a:t>hospital presentation </a:t>
            </a:r>
            <a:r>
              <a:rPr lang="en-US" dirty="0">
                <a:ea typeface="MS PGothic" pitchFamily="34" charset="-128"/>
              </a:rPr>
              <a:t>as a systems </a:t>
            </a:r>
            <a:r>
              <a:rPr lang="en-US" dirty="0" smtClean="0">
                <a:ea typeface="MS PGothic" pitchFamily="34" charset="-128"/>
              </a:rPr>
              <a:t>goal</a:t>
            </a:r>
            <a:endParaRPr lang="en-US" dirty="0">
              <a:ea typeface="MS PGothic" pitchFamily="34" charset="-128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14282" y="4857760"/>
            <a:ext cx="1071570" cy="714380"/>
            <a:chOff x="458" y="1221"/>
            <a:chExt cx="944" cy="703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64" y="1233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59" y="1227"/>
              <a:ext cx="4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51" y="1221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71" y="1459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03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936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169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731" y="1235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725" y="1229"/>
              <a:ext cx="18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719" y="1222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984" y="1235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978" y="1229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972" y="1222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237" y="1235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230" y="1229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225" y="1222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516" y="1528"/>
              <a:ext cx="136" cy="271"/>
            </a:xfrm>
            <a:custGeom>
              <a:avLst/>
              <a:gdLst>
                <a:gd name="T0" fmla="*/ 88 w 136"/>
                <a:gd name="T1" fmla="*/ 226 h 271"/>
                <a:gd name="T2" fmla="*/ 45 w 136"/>
                <a:gd name="T3" fmla="*/ 226 h 271"/>
                <a:gd name="T4" fmla="*/ 38 w 136"/>
                <a:gd name="T5" fmla="*/ 271 h 271"/>
                <a:gd name="T6" fmla="*/ 0 w 136"/>
                <a:gd name="T7" fmla="*/ 271 h 271"/>
                <a:gd name="T8" fmla="*/ 23 w 136"/>
                <a:gd name="T9" fmla="*/ 135 h 271"/>
                <a:gd name="T10" fmla="*/ 46 w 136"/>
                <a:gd name="T11" fmla="*/ 0 h 271"/>
                <a:gd name="T12" fmla="*/ 88 w 136"/>
                <a:gd name="T13" fmla="*/ 0 h 271"/>
                <a:gd name="T14" fmla="*/ 101 w 136"/>
                <a:gd name="T15" fmla="*/ 66 h 271"/>
                <a:gd name="T16" fmla="*/ 111 w 136"/>
                <a:gd name="T17" fmla="*/ 135 h 271"/>
                <a:gd name="T18" fmla="*/ 136 w 136"/>
                <a:gd name="T19" fmla="*/ 271 h 271"/>
                <a:gd name="T20" fmla="*/ 94 w 136"/>
                <a:gd name="T21" fmla="*/ 271 h 271"/>
                <a:gd name="T22" fmla="*/ 88 w 136"/>
                <a:gd name="T23" fmla="*/ 226 h 271"/>
                <a:gd name="T24" fmla="*/ 88 w 136"/>
                <a:gd name="T25" fmla="*/ 226 h 271"/>
                <a:gd name="T26" fmla="*/ 80 w 136"/>
                <a:gd name="T27" fmla="*/ 167 h 271"/>
                <a:gd name="T28" fmla="*/ 66 w 136"/>
                <a:gd name="T29" fmla="*/ 69 h 271"/>
                <a:gd name="T30" fmla="*/ 60 w 136"/>
                <a:gd name="T31" fmla="*/ 117 h 271"/>
                <a:gd name="T32" fmla="*/ 54 w 136"/>
                <a:gd name="T33" fmla="*/ 167 h 271"/>
                <a:gd name="T34" fmla="*/ 80 w 136"/>
                <a:gd name="T35" fmla="*/ 167 h 271"/>
                <a:gd name="T36" fmla="*/ 80 w 136"/>
                <a:gd name="T37" fmla="*/ 167 h 2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271"/>
                <a:gd name="T59" fmla="*/ 136 w 136"/>
                <a:gd name="T60" fmla="*/ 271 h 2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271">
                  <a:moveTo>
                    <a:pt x="88" y="226"/>
                  </a:moveTo>
                  <a:lnTo>
                    <a:pt x="45" y="226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23" y="135"/>
                  </a:lnTo>
                  <a:lnTo>
                    <a:pt x="46" y="0"/>
                  </a:lnTo>
                  <a:lnTo>
                    <a:pt x="88" y="0"/>
                  </a:lnTo>
                  <a:lnTo>
                    <a:pt x="101" y="66"/>
                  </a:lnTo>
                  <a:lnTo>
                    <a:pt x="111" y="135"/>
                  </a:lnTo>
                  <a:lnTo>
                    <a:pt x="136" y="271"/>
                  </a:lnTo>
                  <a:lnTo>
                    <a:pt x="94" y="271"/>
                  </a:lnTo>
                  <a:lnTo>
                    <a:pt x="88" y="226"/>
                  </a:lnTo>
                  <a:close/>
                  <a:moveTo>
                    <a:pt x="80" y="167"/>
                  </a:moveTo>
                  <a:lnTo>
                    <a:pt x="66" y="69"/>
                  </a:lnTo>
                  <a:lnTo>
                    <a:pt x="60" y="117"/>
                  </a:lnTo>
                  <a:lnTo>
                    <a:pt x="54" y="167"/>
                  </a:lnTo>
                  <a:lnTo>
                    <a:pt x="80" y="1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16" y="1528"/>
              <a:ext cx="136" cy="271"/>
            </a:xfrm>
            <a:custGeom>
              <a:avLst/>
              <a:gdLst>
                <a:gd name="T0" fmla="*/ 88 w 136"/>
                <a:gd name="T1" fmla="*/ 226 h 271"/>
                <a:gd name="T2" fmla="*/ 45 w 136"/>
                <a:gd name="T3" fmla="*/ 226 h 271"/>
                <a:gd name="T4" fmla="*/ 38 w 136"/>
                <a:gd name="T5" fmla="*/ 271 h 271"/>
                <a:gd name="T6" fmla="*/ 0 w 136"/>
                <a:gd name="T7" fmla="*/ 271 h 271"/>
                <a:gd name="T8" fmla="*/ 23 w 136"/>
                <a:gd name="T9" fmla="*/ 135 h 271"/>
                <a:gd name="T10" fmla="*/ 46 w 136"/>
                <a:gd name="T11" fmla="*/ 0 h 271"/>
                <a:gd name="T12" fmla="*/ 88 w 136"/>
                <a:gd name="T13" fmla="*/ 0 h 271"/>
                <a:gd name="T14" fmla="*/ 101 w 136"/>
                <a:gd name="T15" fmla="*/ 66 h 271"/>
                <a:gd name="T16" fmla="*/ 111 w 136"/>
                <a:gd name="T17" fmla="*/ 135 h 271"/>
                <a:gd name="T18" fmla="*/ 136 w 136"/>
                <a:gd name="T19" fmla="*/ 271 h 271"/>
                <a:gd name="T20" fmla="*/ 94 w 136"/>
                <a:gd name="T21" fmla="*/ 271 h 271"/>
                <a:gd name="T22" fmla="*/ 88 w 136"/>
                <a:gd name="T23" fmla="*/ 226 h 271"/>
                <a:gd name="T24" fmla="*/ 88 w 136"/>
                <a:gd name="T25" fmla="*/ 226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71"/>
                <a:gd name="T41" fmla="*/ 136 w 136"/>
                <a:gd name="T42" fmla="*/ 271 h 2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71">
                  <a:moveTo>
                    <a:pt x="88" y="226"/>
                  </a:moveTo>
                  <a:lnTo>
                    <a:pt x="45" y="226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23" y="135"/>
                  </a:lnTo>
                  <a:lnTo>
                    <a:pt x="46" y="0"/>
                  </a:lnTo>
                  <a:lnTo>
                    <a:pt x="88" y="0"/>
                  </a:lnTo>
                  <a:lnTo>
                    <a:pt x="101" y="66"/>
                  </a:lnTo>
                  <a:lnTo>
                    <a:pt x="111" y="135"/>
                  </a:lnTo>
                  <a:lnTo>
                    <a:pt x="136" y="271"/>
                  </a:lnTo>
                  <a:lnTo>
                    <a:pt x="94" y="271"/>
                  </a:lnTo>
                  <a:lnTo>
                    <a:pt x="88" y="22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70" y="1597"/>
              <a:ext cx="26" cy="98"/>
            </a:xfrm>
            <a:custGeom>
              <a:avLst/>
              <a:gdLst>
                <a:gd name="T0" fmla="*/ 26 w 26"/>
                <a:gd name="T1" fmla="*/ 98 h 98"/>
                <a:gd name="T2" fmla="*/ 12 w 26"/>
                <a:gd name="T3" fmla="*/ 0 h 98"/>
                <a:gd name="T4" fmla="*/ 6 w 26"/>
                <a:gd name="T5" fmla="*/ 48 h 98"/>
                <a:gd name="T6" fmla="*/ 0 w 26"/>
                <a:gd name="T7" fmla="*/ 98 h 98"/>
                <a:gd name="T8" fmla="*/ 26 w 26"/>
                <a:gd name="T9" fmla="*/ 98 h 98"/>
                <a:gd name="T10" fmla="*/ 26 w 26"/>
                <a:gd name="T11" fmla="*/ 98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98"/>
                <a:gd name="T20" fmla="*/ 26 w 26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98">
                  <a:moveTo>
                    <a:pt x="26" y="98"/>
                  </a:moveTo>
                  <a:lnTo>
                    <a:pt x="12" y="0"/>
                  </a:lnTo>
                  <a:lnTo>
                    <a:pt x="6" y="48"/>
                  </a:lnTo>
                  <a:lnTo>
                    <a:pt x="0" y="98"/>
                  </a:lnTo>
                  <a:lnTo>
                    <a:pt x="26" y="9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564" y="1233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559" y="1227"/>
              <a:ext cx="4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51" y="1221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71" y="1459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703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936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1169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731" y="1235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725" y="1229"/>
              <a:ext cx="18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719" y="1222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984" y="1235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978" y="1229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972" y="1222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237" y="1235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1230" y="1229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1225" y="1222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564" y="1233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559" y="1227"/>
              <a:ext cx="4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551" y="1221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71" y="1459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703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936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1169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731" y="1235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725" y="1229"/>
              <a:ext cx="18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719" y="1222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984" y="1235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978" y="1229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972" y="1222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1237" y="1235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1230" y="1229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1225" y="1222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471" y="1459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703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936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1169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471" y="1459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703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936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1169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731" y="1235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725" y="1229"/>
              <a:ext cx="18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719" y="1222"/>
              <a:ext cx="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>
                <a:ea typeface="MS PGothic" pitchFamily="34" charset="-128"/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984" y="1235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978" y="1229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1237" y="1235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 dirty="0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 dirty="0">
                <a:ea typeface="MS PGothic" pitchFamily="34" charset="-128"/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1225" y="1222"/>
              <a:ext cx="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dirty="0">
                <a:ea typeface="MS PGothic" pitchFamily="34" charset="-128"/>
              </a:endParaRPr>
            </a:p>
          </p:txBody>
        </p:sp>
        <p:sp>
          <p:nvSpPr>
            <p:cNvPr id="114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522" y="1561"/>
              <a:ext cx="124" cy="2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N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A</a:t>
              </a:r>
            </a:p>
          </p:txBody>
        </p:sp>
      </p:grpSp>
      <p:grpSp>
        <p:nvGrpSpPr>
          <p:cNvPr id="115" name="Group 115"/>
          <p:cNvGrpSpPr>
            <a:grpSpLocks/>
          </p:cNvGrpSpPr>
          <p:nvPr/>
        </p:nvGrpSpPr>
        <p:grpSpPr bwMode="auto">
          <a:xfrm>
            <a:off x="214282" y="5857892"/>
            <a:ext cx="1038252" cy="714380"/>
            <a:chOff x="458" y="1221"/>
            <a:chExt cx="944" cy="703"/>
          </a:xfrm>
        </p:grpSpPr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564" y="1233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559" y="1227"/>
              <a:ext cx="4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551" y="1221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71" y="1459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703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936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1169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731" y="1235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725" y="1229"/>
              <a:ext cx="18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719" y="1222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984" y="1235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978" y="1229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>
              <a:off x="972" y="1222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1237" y="1235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1230" y="1229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1225" y="1222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516" y="1528"/>
              <a:ext cx="136" cy="271"/>
            </a:xfrm>
            <a:custGeom>
              <a:avLst/>
              <a:gdLst>
                <a:gd name="T0" fmla="*/ 88 w 136"/>
                <a:gd name="T1" fmla="*/ 226 h 271"/>
                <a:gd name="T2" fmla="*/ 45 w 136"/>
                <a:gd name="T3" fmla="*/ 226 h 271"/>
                <a:gd name="T4" fmla="*/ 38 w 136"/>
                <a:gd name="T5" fmla="*/ 271 h 271"/>
                <a:gd name="T6" fmla="*/ 0 w 136"/>
                <a:gd name="T7" fmla="*/ 271 h 271"/>
                <a:gd name="T8" fmla="*/ 23 w 136"/>
                <a:gd name="T9" fmla="*/ 135 h 271"/>
                <a:gd name="T10" fmla="*/ 46 w 136"/>
                <a:gd name="T11" fmla="*/ 0 h 271"/>
                <a:gd name="T12" fmla="*/ 88 w 136"/>
                <a:gd name="T13" fmla="*/ 0 h 271"/>
                <a:gd name="T14" fmla="*/ 101 w 136"/>
                <a:gd name="T15" fmla="*/ 66 h 271"/>
                <a:gd name="T16" fmla="*/ 111 w 136"/>
                <a:gd name="T17" fmla="*/ 135 h 271"/>
                <a:gd name="T18" fmla="*/ 136 w 136"/>
                <a:gd name="T19" fmla="*/ 271 h 271"/>
                <a:gd name="T20" fmla="*/ 94 w 136"/>
                <a:gd name="T21" fmla="*/ 271 h 271"/>
                <a:gd name="T22" fmla="*/ 88 w 136"/>
                <a:gd name="T23" fmla="*/ 226 h 271"/>
                <a:gd name="T24" fmla="*/ 88 w 136"/>
                <a:gd name="T25" fmla="*/ 226 h 271"/>
                <a:gd name="T26" fmla="*/ 80 w 136"/>
                <a:gd name="T27" fmla="*/ 167 h 271"/>
                <a:gd name="T28" fmla="*/ 66 w 136"/>
                <a:gd name="T29" fmla="*/ 69 h 271"/>
                <a:gd name="T30" fmla="*/ 60 w 136"/>
                <a:gd name="T31" fmla="*/ 117 h 271"/>
                <a:gd name="T32" fmla="*/ 54 w 136"/>
                <a:gd name="T33" fmla="*/ 167 h 271"/>
                <a:gd name="T34" fmla="*/ 80 w 136"/>
                <a:gd name="T35" fmla="*/ 167 h 271"/>
                <a:gd name="T36" fmla="*/ 80 w 136"/>
                <a:gd name="T37" fmla="*/ 167 h 2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271"/>
                <a:gd name="T59" fmla="*/ 136 w 136"/>
                <a:gd name="T60" fmla="*/ 271 h 2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271">
                  <a:moveTo>
                    <a:pt x="88" y="226"/>
                  </a:moveTo>
                  <a:lnTo>
                    <a:pt x="45" y="226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23" y="135"/>
                  </a:lnTo>
                  <a:lnTo>
                    <a:pt x="46" y="0"/>
                  </a:lnTo>
                  <a:lnTo>
                    <a:pt x="88" y="0"/>
                  </a:lnTo>
                  <a:lnTo>
                    <a:pt x="101" y="66"/>
                  </a:lnTo>
                  <a:lnTo>
                    <a:pt x="111" y="135"/>
                  </a:lnTo>
                  <a:lnTo>
                    <a:pt x="136" y="271"/>
                  </a:lnTo>
                  <a:lnTo>
                    <a:pt x="94" y="271"/>
                  </a:lnTo>
                  <a:lnTo>
                    <a:pt x="88" y="226"/>
                  </a:lnTo>
                  <a:close/>
                  <a:moveTo>
                    <a:pt x="80" y="167"/>
                  </a:moveTo>
                  <a:lnTo>
                    <a:pt x="66" y="69"/>
                  </a:lnTo>
                  <a:lnTo>
                    <a:pt x="60" y="117"/>
                  </a:lnTo>
                  <a:lnTo>
                    <a:pt x="54" y="167"/>
                  </a:lnTo>
                  <a:lnTo>
                    <a:pt x="80" y="1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516" y="1528"/>
              <a:ext cx="136" cy="271"/>
            </a:xfrm>
            <a:custGeom>
              <a:avLst/>
              <a:gdLst>
                <a:gd name="T0" fmla="*/ 88 w 136"/>
                <a:gd name="T1" fmla="*/ 226 h 271"/>
                <a:gd name="T2" fmla="*/ 45 w 136"/>
                <a:gd name="T3" fmla="*/ 226 h 271"/>
                <a:gd name="T4" fmla="*/ 38 w 136"/>
                <a:gd name="T5" fmla="*/ 271 h 271"/>
                <a:gd name="T6" fmla="*/ 0 w 136"/>
                <a:gd name="T7" fmla="*/ 271 h 271"/>
                <a:gd name="T8" fmla="*/ 23 w 136"/>
                <a:gd name="T9" fmla="*/ 135 h 271"/>
                <a:gd name="T10" fmla="*/ 46 w 136"/>
                <a:gd name="T11" fmla="*/ 0 h 271"/>
                <a:gd name="T12" fmla="*/ 88 w 136"/>
                <a:gd name="T13" fmla="*/ 0 h 271"/>
                <a:gd name="T14" fmla="*/ 101 w 136"/>
                <a:gd name="T15" fmla="*/ 66 h 271"/>
                <a:gd name="T16" fmla="*/ 111 w 136"/>
                <a:gd name="T17" fmla="*/ 135 h 271"/>
                <a:gd name="T18" fmla="*/ 136 w 136"/>
                <a:gd name="T19" fmla="*/ 271 h 271"/>
                <a:gd name="T20" fmla="*/ 94 w 136"/>
                <a:gd name="T21" fmla="*/ 271 h 271"/>
                <a:gd name="T22" fmla="*/ 88 w 136"/>
                <a:gd name="T23" fmla="*/ 226 h 271"/>
                <a:gd name="T24" fmla="*/ 88 w 136"/>
                <a:gd name="T25" fmla="*/ 226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71"/>
                <a:gd name="T41" fmla="*/ 136 w 136"/>
                <a:gd name="T42" fmla="*/ 271 h 2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71">
                  <a:moveTo>
                    <a:pt x="88" y="226"/>
                  </a:moveTo>
                  <a:lnTo>
                    <a:pt x="45" y="226"/>
                  </a:lnTo>
                  <a:lnTo>
                    <a:pt x="38" y="271"/>
                  </a:lnTo>
                  <a:lnTo>
                    <a:pt x="0" y="271"/>
                  </a:lnTo>
                  <a:lnTo>
                    <a:pt x="23" y="135"/>
                  </a:lnTo>
                  <a:lnTo>
                    <a:pt x="46" y="0"/>
                  </a:lnTo>
                  <a:lnTo>
                    <a:pt x="88" y="0"/>
                  </a:lnTo>
                  <a:lnTo>
                    <a:pt x="101" y="66"/>
                  </a:lnTo>
                  <a:lnTo>
                    <a:pt x="111" y="135"/>
                  </a:lnTo>
                  <a:lnTo>
                    <a:pt x="136" y="271"/>
                  </a:lnTo>
                  <a:lnTo>
                    <a:pt x="94" y="271"/>
                  </a:lnTo>
                  <a:lnTo>
                    <a:pt x="88" y="22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570" y="1597"/>
              <a:ext cx="26" cy="98"/>
            </a:xfrm>
            <a:custGeom>
              <a:avLst/>
              <a:gdLst>
                <a:gd name="T0" fmla="*/ 26 w 26"/>
                <a:gd name="T1" fmla="*/ 98 h 98"/>
                <a:gd name="T2" fmla="*/ 12 w 26"/>
                <a:gd name="T3" fmla="*/ 0 h 98"/>
                <a:gd name="T4" fmla="*/ 6 w 26"/>
                <a:gd name="T5" fmla="*/ 48 h 98"/>
                <a:gd name="T6" fmla="*/ 0 w 26"/>
                <a:gd name="T7" fmla="*/ 98 h 98"/>
                <a:gd name="T8" fmla="*/ 26 w 26"/>
                <a:gd name="T9" fmla="*/ 98 h 98"/>
                <a:gd name="T10" fmla="*/ 26 w 26"/>
                <a:gd name="T11" fmla="*/ 98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98"/>
                <a:gd name="T20" fmla="*/ 26 w 26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98">
                  <a:moveTo>
                    <a:pt x="26" y="98"/>
                  </a:moveTo>
                  <a:lnTo>
                    <a:pt x="12" y="0"/>
                  </a:lnTo>
                  <a:lnTo>
                    <a:pt x="6" y="48"/>
                  </a:lnTo>
                  <a:lnTo>
                    <a:pt x="0" y="98"/>
                  </a:lnTo>
                  <a:lnTo>
                    <a:pt x="26" y="9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564" y="1233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559" y="1227"/>
              <a:ext cx="4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551" y="1221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471" y="1459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703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936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" name="Rectangle 153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1169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6" name="Rectangle 156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7" name="Rectangle 157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8" name="Rectangle 158"/>
            <p:cNvSpPr>
              <a:spLocks noChangeArrowheads="1"/>
            </p:cNvSpPr>
            <p:nvPr/>
          </p:nvSpPr>
          <p:spPr bwMode="auto">
            <a:xfrm>
              <a:off x="731" y="1235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59" name="Rectangle 159"/>
            <p:cNvSpPr>
              <a:spLocks noChangeArrowheads="1"/>
            </p:cNvSpPr>
            <p:nvPr/>
          </p:nvSpPr>
          <p:spPr bwMode="auto">
            <a:xfrm>
              <a:off x="725" y="1229"/>
              <a:ext cx="18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60" name="Rectangle 160"/>
            <p:cNvSpPr>
              <a:spLocks noChangeArrowheads="1"/>
            </p:cNvSpPr>
            <p:nvPr/>
          </p:nvSpPr>
          <p:spPr bwMode="auto">
            <a:xfrm>
              <a:off x="719" y="1222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61" name="Rectangle 161"/>
            <p:cNvSpPr>
              <a:spLocks noChangeArrowheads="1"/>
            </p:cNvSpPr>
            <p:nvPr/>
          </p:nvSpPr>
          <p:spPr bwMode="auto">
            <a:xfrm>
              <a:off x="984" y="1235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62" name="Rectangle 162"/>
            <p:cNvSpPr>
              <a:spLocks noChangeArrowheads="1"/>
            </p:cNvSpPr>
            <p:nvPr/>
          </p:nvSpPr>
          <p:spPr bwMode="auto">
            <a:xfrm>
              <a:off x="978" y="1229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972" y="1222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auto">
            <a:xfrm>
              <a:off x="1237" y="1235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65" name="Rectangle 165"/>
            <p:cNvSpPr>
              <a:spLocks noChangeArrowheads="1"/>
            </p:cNvSpPr>
            <p:nvPr/>
          </p:nvSpPr>
          <p:spPr bwMode="auto">
            <a:xfrm>
              <a:off x="1230" y="1229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66" name="Rectangle 166"/>
            <p:cNvSpPr>
              <a:spLocks noChangeArrowheads="1"/>
            </p:cNvSpPr>
            <p:nvPr/>
          </p:nvSpPr>
          <p:spPr bwMode="auto">
            <a:xfrm>
              <a:off x="1225" y="1222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67" name="Rectangle 167"/>
            <p:cNvSpPr>
              <a:spLocks noChangeArrowheads="1"/>
            </p:cNvSpPr>
            <p:nvPr/>
          </p:nvSpPr>
          <p:spPr bwMode="auto">
            <a:xfrm>
              <a:off x="564" y="1233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68" name="Rectangle 168"/>
            <p:cNvSpPr>
              <a:spLocks noChangeArrowheads="1"/>
            </p:cNvSpPr>
            <p:nvPr/>
          </p:nvSpPr>
          <p:spPr bwMode="auto">
            <a:xfrm>
              <a:off x="559" y="1227"/>
              <a:ext cx="4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69" name="Rectangle 169"/>
            <p:cNvSpPr>
              <a:spLocks noChangeArrowheads="1"/>
            </p:cNvSpPr>
            <p:nvPr/>
          </p:nvSpPr>
          <p:spPr bwMode="auto">
            <a:xfrm>
              <a:off x="551" y="1221"/>
              <a:ext cx="4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70" name="Rectangle 170"/>
            <p:cNvSpPr>
              <a:spLocks noChangeArrowheads="1"/>
            </p:cNvSpPr>
            <p:nvPr/>
          </p:nvSpPr>
          <p:spPr bwMode="auto">
            <a:xfrm>
              <a:off x="471" y="1459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2" name="Rectangle 172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3" name="Rectangle 173"/>
            <p:cNvSpPr>
              <a:spLocks noChangeArrowheads="1"/>
            </p:cNvSpPr>
            <p:nvPr/>
          </p:nvSpPr>
          <p:spPr bwMode="auto">
            <a:xfrm>
              <a:off x="703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4" name="Rectangle 174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5" name="Rectangle 175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6" name="Rectangle 176"/>
            <p:cNvSpPr>
              <a:spLocks noChangeArrowheads="1"/>
            </p:cNvSpPr>
            <p:nvPr/>
          </p:nvSpPr>
          <p:spPr bwMode="auto">
            <a:xfrm>
              <a:off x="936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7" name="Rectangle 177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8" name="Rectangle 178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9" name="Rectangle 179"/>
            <p:cNvSpPr>
              <a:spLocks noChangeArrowheads="1"/>
            </p:cNvSpPr>
            <p:nvPr/>
          </p:nvSpPr>
          <p:spPr bwMode="auto">
            <a:xfrm>
              <a:off x="1169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0" name="Rectangle 180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1" name="Rectangle 181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2" name="Rectangle 182"/>
            <p:cNvSpPr>
              <a:spLocks noChangeArrowheads="1"/>
            </p:cNvSpPr>
            <p:nvPr/>
          </p:nvSpPr>
          <p:spPr bwMode="auto">
            <a:xfrm>
              <a:off x="731" y="1235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83" name="Rectangle 183"/>
            <p:cNvSpPr>
              <a:spLocks noChangeArrowheads="1"/>
            </p:cNvSpPr>
            <p:nvPr/>
          </p:nvSpPr>
          <p:spPr bwMode="auto">
            <a:xfrm>
              <a:off x="725" y="1229"/>
              <a:ext cx="18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84" name="Rectangle 184"/>
            <p:cNvSpPr>
              <a:spLocks noChangeArrowheads="1"/>
            </p:cNvSpPr>
            <p:nvPr/>
          </p:nvSpPr>
          <p:spPr bwMode="auto">
            <a:xfrm>
              <a:off x="719" y="1222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85" name="Rectangle 185"/>
            <p:cNvSpPr>
              <a:spLocks noChangeArrowheads="1"/>
            </p:cNvSpPr>
            <p:nvPr/>
          </p:nvSpPr>
          <p:spPr bwMode="auto">
            <a:xfrm>
              <a:off x="984" y="1235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86" name="Rectangle 186"/>
            <p:cNvSpPr>
              <a:spLocks noChangeArrowheads="1"/>
            </p:cNvSpPr>
            <p:nvPr/>
          </p:nvSpPr>
          <p:spPr bwMode="auto">
            <a:xfrm>
              <a:off x="978" y="1229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87" name="Rectangle 187"/>
            <p:cNvSpPr>
              <a:spLocks noChangeArrowheads="1"/>
            </p:cNvSpPr>
            <p:nvPr/>
          </p:nvSpPr>
          <p:spPr bwMode="auto">
            <a:xfrm>
              <a:off x="972" y="1222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88" name="Rectangle 188"/>
            <p:cNvSpPr>
              <a:spLocks noChangeArrowheads="1"/>
            </p:cNvSpPr>
            <p:nvPr/>
          </p:nvSpPr>
          <p:spPr bwMode="auto">
            <a:xfrm>
              <a:off x="1237" y="1235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89" name="Rectangle 189"/>
            <p:cNvSpPr>
              <a:spLocks noChangeArrowheads="1"/>
            </p:cNvSpPr>
            <p:nvPr/>
          </p:nvSpPr>
          <p:spPr bwMode="auto">
            <a:xfrm>
              <a:off x="1230" y="1229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90" name="Rectangle 190"/>
            <p:cNvSpPr>
              <a:spLocks noChangeArrowheads="1"/>
            </p:cNvSpPr>
            <p:nvPr/>
          </p:nvSpPr>
          <p:spPr bwMode="auto">
            <a:xfrm>
              <a:off x="1225" y="1222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191" name="Rectangle 191"/>
            <p:cNvSpPr>
              <a:spLocks noChangeArrowheads="1"/>
            </p:cNvSpPr>
            <p:nvPr/>
          </p:nvSpPr>
          <p:spPr bwMode="auto">
            <a:xfrm>
              <a:off x="471" y="1459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2" name="Rectangle 192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3" name="Rectangle 193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4" name="Rectangle 194"/>
            <p:cNvSpPr>
              <a:spLocks noChangeArrowheads="1"/>
            </p:cNvSpPr>
            <p:nvPr/>
          </p:nvSpPr>
          <p:spPr bwMode="auto">
            <a:xfrm>
              <a:off x="703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5" name="Rectangle 195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936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9" name="Rectangle 199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0" name="Rectangle 200"/>
            <p:cNvSpPr>
              <a:spLocks noChangeArrowheads="1"/>
            </p:cNvSpPr>
            <p:nvPr/>
          </p:nvSpPr>
          <p:spPr bwMode="auto">
            <a:xfrm>
              <a:off x="1169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1" name="Rectangle 201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2" name="Rectangle 202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3" name="Rectangle 203"/>
            <p:cNvSpPr>
              <a:spLocks noChangeArrowheads="1"/>
            </p:cNvSpPr>
            <p:nvPr/>
          </p:nvSpPr>
          <p:spPr bwMode="auto">
            <a:xfrm>
              <a:off x="471" y="1459"/>
              <a:ext cx="232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4" name="Rectangle 204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5" name="Rectangle 205"/>
            <p:cNvSpPr>
              <a:spLocks noChangeArrowheads="1"/>
            </p:cNvSpPr>
            <p:nvPr/>
          </p:nvSpPr>
          <p:spPr bwMode="auto">
            <a:xfrm>
              <a:off x="458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6" name="Rectangle 206"/>
            <p:cNvSpPr>
              <a:spLocks noChangeArrowheads="1"/>
            </p:cNvSpPr>
            <p:nvPr/>
          </p:nvSpPr>
          <p:spPr bwMode="auto">
            <a:xfrm>
              <a:off x="703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7" name="Rectangle 207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8" name="Rectangle 208"/>
            <p:cNvSpPr>
              <a:spLocks noChangeArrowheads="1"/>
            </p:cNvSpPr>
            <p:nvPr/>
          </p:nvSpPr>
          <p:spPr bwMode="auto">
            <a:xfrm>
              <a:off x="691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09" name="Rectangle 209"/>
            <p:cNvSpPr>
              <a:spLocks noChangeArrowheads="1"/>
            </p:cNvSpPr>
            <p:nvPr/>
          </p:nvSpPr>
          <p:spPr bwMode="auto">
            <a:xfrm>
              <a:off x="936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0" name="Rectangle 210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" name="Rectangle 211"/>
            <p:cNvSpPr>
              <a:spLocks noChangeArrowheads="1"/>
            </p:cNvSpPr>
            <p:nvPr/>
          </p:nvSpPr>
          <p:spPr bwMode="auto">
            <a:xfrm>
              <a:off x="924" y="1447"/>
              <a:ext cx="233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2" name="Rectangle 212"/>
            <p:cNvSpPr>
              <a:spLocks noChangeArrowheads="1"/>
            </p:cNvSpPr>
            <p:nvPr/>
          </p:nvSpPr>
          <p:spPr bwMode="auto">
            <a:xfrm>
              <a:off x="1169" y="1459"/>
              <a:ext cx="233" cy="4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3" name="Rectangle 213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4" name="Rectangle 214"/>
            <p:cNvSpPr>
              <a:spLocks noChangeArrowheads="1"/>
            </p:cNvSpPr>
            <p:nvPr/>
          </p:nvSpPr>
          <p:spPr bwMode="auto">
            <a:xfrm>
              <a:off x="1157" y="1447"/>
              <a:ext cx="232" cy="4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5" name="Rectangle 215"/>
            <p:cNvSpPr>
              <a:spLocks noChangeArrowheads="1"/>
            </p:cNvSpPr>
            <p:nvPr/>
          </p:nvSpPr>
          <p:spPr bwMode="auto">
            <a:xfrm>
              <a:off x="731" y="1235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16" name="Rectangle 216"/>
            <p:cNvSpPr>
              <a:spLocks noChangeArrowheads="1"/>
            </p:cNvSpPr>
            <p:nvPr/>
          </p:nvSpPr>
          <p:spPr bwMode="auto">
            <a:xfrm>
              <a:off x="725" y="1229"/>
              <a:ext cx="18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17" name="Rectangle 217"/>
            <p:cNvSpPr>
              <a:spLocks noChangeArrowheads="1"/>
            </p:cNvSpPr>
            <p:nvPr/>
          </p:nvSpPr>
          <p:spPr bwMode="auto">
            <a:xfrm>
              <a:off x="719" y="1222"/>
              <a:ext cx="18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IIa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18" name="Rectangle 218"/>
            <p:cNvSpPr>
              <a:spLocks noChangeArrowheads="1"/>
            </p:cNvSpPr>
            <p:nvPr/>
          </p:nvSpPr>
          <p:spPr bwMode="auto">
            <a:xfrm>
              <a:off x="984" y="1235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19" name="Rectangle 219"/>
            <p:cNvSpPr>
              <a:spLocks noChangeArrowheads="1"/>
            </p:cNvSpPr>
            <p:nvPr/>
          </p:nvSpPr>
          <p:spPr bwMode="auto">
            <a:xfrm>
              <a:off x="978" y="1229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20" name="Rectangle 220"/>
            <p:cNvSpPr>
              <a:spLocks noChangeArrowheads="1"/>
            </p:cNvSpPr>
            <p:nvPr/>
          </p:nvSpPr>
          <p:spPr bwMode="auto">
            <a:xfrm>
              <a:off x="972" y="1222"/>
              <a:ext cx="19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FFFFFF"/>
                  </a:solidFill>
                  <a:ea typeface="MS PGothic" pitchFamily="34" charset="-128"/>
                </a:rPr>
                <a:t>IIb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21" name="Rectangle 221"/>
            <p:cNvSpPr>
              <a:spLocks noChangeArrowheads="1"/>
            </p:cNvSpPr>
            <p:nvPr/>
          </p:nvSpPr>
          <p:spPr bwMode="auto">
            <a:xfrm>
              <a:off x="1237" y="1235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22" name="Rectangle 222"/>
            <p:cNvSpPr>
              <a:spLocks noChangeArrowheads="1"/>
            </p:cNvSpPr>
            <p:nvPr/>
          </p:nvSpPr>
          <p:spPr bwMode="auto">
            <a:xfrm>
              <a:off x="1230" y="1229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MS PGothic" pitchFamily="34" charset="-128"/>
                </a:rPr>
                <a:t>III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223" name="Rectangle 223"/>
            <p:cNvSpPr>
              <a:spLocks noChangeArrowheads="1"/>
            </p:cNvSpPr>
            <p:nvPr/>
          </p:nvSpPr>
          <p:spPr bwMode="auto">
            <a:xfrm>
              <a:off x="1225" y="1222"/>
              <a:ext cx="1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 dirty="0">
                  <a:solidFill>
                    <a:srgbClr val="FFFFFF"/>
                  </a:solidFill>
                  <a:ea typeface="MS PGothic" pitchFamily="34" charset="-128"/>
                </a:rPr>
                <a:t>III</a:t>
              </a:r>
              <a:endParaRPr lang="en-US" dirty="0">
                <a:ea typeface="MS PGothic" pitchFamily="34" charset="-128"/>
              </a:endParaRPr>
            </a:p>
          </p:txBody>
        </p:sp>
        <p:sp>
          <p:nvSpPr>
            <p:cNvPr id="224" name="WordArt 224"/>
            <p:cNvSpPr>
              <a:spLocks noChangeArrowheads="1" noChangeShapeType="1" noTextEdit="1"/>
            </p:cNvSpPr>
            <p:nvPr/>
          </p:nvSpPr>
          <p:spPr bwMode="auto">
            <a:xfrm>
              <a:off x="522" y="1561"/>
              <a:ext cx="124" cy="2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N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</a:t>
              </a: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357166"/>
            <a:ext cx="7486672" cy="1143000"/>
          </a:xfrm>
        </p:spPr>
        <p:txBody>
          <a:bodyPr/>
          <a:lstStyle/>
          <a:p>
            <a:pPr algn="ctr">
              <a:defRPr/>
            </a:pPr>
            <a:r>
              <a:rPr lang="en-GB" b="0" dirty="0" smtClean="0">
                <a:solidFill>
                  <a:srgbClr val="FFFF00"/>
                </a:solidFill>
              </a:rPr>
              <a:t>Delays to treatment in AMI</a:t>
            </a: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>
            <p:ph type="dgm" idx="1"/>
          </p:nvPr>
        </p:nvGraphicFramePr>
        <p:xfrm>
          <a:off x="1619250" y="1916113"/>
          <a:ext cx="3997325" cy="4505325"/>
        </p:xfrm>
        <a:graphic>
          <a:graphicData uri="http://schemas.openxmlformats.org/presentationml/2006/ole">
            <p:oleObj spid="_x0000_s7170" name="MS Org Chart" r:id="rId4" imgW="2749320" imgH="3035160" progId="OrgPlusWOPX.4">
              <p:embed followColorScheme="full"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" y="1905000"/>
            <a:ext cx="1295400" cy="4343400"/>
            <a:chOff x="240" y="1248"/>
            <a:chExt cx="816" cy="2736"/>
          </a:xfrm>
        </p:grpSpPr>
        <p:sp>
          <p:nvSpPr>
            <p:cNvPr id="337924" name="Line 4"/>
            <p:cNvSpPr>
              <a:spLocks noChangeShapeType="1"/>
            </p:cNvSpPr>
            <p:nvPr/>
          </p:nvSpPr>
          <p:spPr bwMode="auto">
            <a:xfrm>
              <a:off x="1056" y="1248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337925" name="Text Box 5"/>
            <p:cNvSpPr txBox="1">
              <a:spLocks noChangeArrowheads="1"/>
            </p:cNvSpPr>
            <p:nvPr/>
          </p:nvSpPr>
          <p:spPr bwMode="auto">
            <a:xfrm>
              <a:off x="240" y="2337"/>
              <a:ext cx="7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3200"/>
                <a:t>TIME</a:t>
              </a:r>
            </a:p>
          </p:txBody>
        </p:sp>
      </p:grpSp>
      <p:sp>
        <p:nvSpPr>
          <p:cNvPr id="337926" name="Text Box 6"/>
          <p:cNvSpPr txBox="1">
            <a:spLocks noChangeArrowheads="1"/>
          </p:cNvSpPr>
          <p:nvPr/>
        </p:nvSpPr>
        <p:spPr bwMode="auto">
          <a:xfrm>
            <a:off x="5613400" y="2162175"/>
            <a:ext cx="254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/>
              <a:t>Patient education</a:t>
            </a:r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5584825" y="3500438"/>
            <a:ext cx="3559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/>
              <a:t>Pre-hospital intervention </a:t>
            </a:r>
          </a:p>
          <a:p>
            <a:pPr algn="l">
              <a:defRPr/>
            </a:pPr>
            <a:r>
              <a:rPr lang="en-GB"/>
              <a:t>(lytics, IIbIIIa etc)</a:t>
            </a:r>
          </a:p>
        </p:txBody>
      </p:sp>
      <p:sp>
        <p:nvSpPr>
          <p:cNvPr id="337929" name="Text Box 9"/>
          <p:cNvSpPr txBox="1">
            <a:spLocks noChangeArrowheads="1"/>
          </p:cNvSpPr>
          <p:nvPr/>
        </p:nvSpPr>
        <p:spPr bwMode="auto">
          <a:xfrm>
            <a:off x="5651500" y="4941888"/>
            <a:ext cx="2963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/>
              <a:t>Logistics</a:t>
            </a:r>
          </a:p>
          <a:p>
            <a:pPr algn="l">
              <a:defRPr/>
            </a:pPr>
            <a:r>
              <a:rPr lang="en-GB"/>
              <a:t>Interhospital transfer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0" y="1844675"/>
          <a:ext cx="5616575" cy="3182938"/>
        </p:xfrm>
        <a:graphic>
          <a:graphicData uri="http://schemas.openxmlformats.org/presentationml/2006/ole">
            <p:oleObj spid="_x0000_s76802" name="Chart" r:id="rId3" imgW="4571989" imgH="2590822" progId="Excel.Sheet.8">
              <p:embed/>
            </p:oleObj>
          </a:graphicData>
        </a:graphic>
      </p:graphicFrame>
      <p:graphicFrame>
        <p:nvGraphicFramePr>
          <p:cNvPr id="60854" name="Group 438"/>
          <p:cNvGraphicFramePr>
            <a:graphicFrameLocks noGrp="1"/>
          </p:cNvGraphicFramePr>
          <p:nvPr>
            <p:ph sz="half" idx="2"/>
          </p:nvPr>
        </p:nvGraphicFramePr>
        <p:xfrm>
          <a:off x="5724525" y="1981200"/>
          <a:ext cx="3419475" cy="4114801"/>
        </p:xfrm>
        <a:graphic>
          <a:graphicData uri="http://schemas.openxmlformats.org/drawingml/2006/table">
            <a:tbl>
              <a:tblPr/>
              <a:tblGrid>
                <a:gridCol w="1223963"/>
                <a:gridCol w="719137"/>
                <a:gridCol w="649288"/>
                <a:gridCol w="827087"/>
              </a:tblGrid>
              <a:tr h="10890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(</a:t>
                      </a:r>
                      <a:r>
                        <a:rPr kumimoji="0" lang="en-IN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Mins</a:t>
                      </a:r>
                      <a:r>
                        <a:rPr kumimoji="0" lang="en-I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Range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Mean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Median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taken for Transport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5-29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from Ambulance to Stenting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14-103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58</a:t>
                      </a:r>
                      <a:endParaRPr kumimoji="0" lang="en-I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from Arrival to Hosp to </a:t>
                      </a:r>
                      <a:r>
                        <a:rPr kumimoji="0" lang="en-I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stenting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14-125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</a:t>
                      </a:r>
                      <a:endParaRPr kumimoji="0" lang="en-I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4" name="TextBox 3"/>
          <p:cNvSpPr txBox="1">
            <a:spLocks noChangeArrowheads="1"/>
          </p:cNvSpPr>
          <p:nvPr/>
        </p:nvSpPr>
        <p:spPr bwMode="auto">
          <a:xfrm>
            <a:off x="0" y="0"/>
            <a:ext cx="7000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FF00"/>
                </a:solidFill>
                <a:ea typeface="宋体"/>
                <a:cs typeface="宋体"/>
              </a:rPr>
              <a:t>Kovai Erode Pilot STEMI Study</a:t>
            </a:r>
            <a:r>
              <a:rPr lang="en-IN" altLang="zh-CN">
                <a:solidFill>
                  <a:srgbClr val="FFFF00"/>
                </a:solidFill>
                <a:ea typeface="宋体"/>
                <a:cs typeface="宋体"/>
              </a:rPr>
              <a:t> </a:t>
            </a:r>
            <a:endParaRPr lang="en-IN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1214438" y="285750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Patient Delay</a:t>
            </a:r>
            <a:endParaRPr lang="en-IN" sz="3200">
              <a:solidFill>
                <a:srgbClr val="FFFF00"/>
              </a:solidFill>
            </a:endParaRPr>
          </a:p>
        </p:txBody>
      </p:sp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714375" y="2071688"/>
            <a:ext cx="80724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CREATE Registry - </a:t>
            </a:r>
            <a:r>
              <a:rPr lang="en-IN" sz="2400">
                <a:solidFill>
                  <a:srgbClr val="FFFF00"/>
                </a:solidFill>
              </a:rPr>
              <a:t>The median time from symptoms to hospital was 360 (interquartile range 123-1317) minutes</a:t>
            </a:r>
          </a:p>
          <a:p>
            <a:endParaRPr lang="en-US" sz="2400">
              <a:solidFill>
                <a:srgbClr val="FFFF00"/>
              </a:solidFill>
            </a:endParaRPr>
          </a:p>
          <a:p>
            <a:r>
              <a:rPr lang="en-US" sz="2400">
                <a:solidFill>
                  <a:srgbClr val="FFFF00"/>
                </a:solidFill>
              </a:rPr>
              <a:t>KOVAI-ERODE Pilot study – median time was 165 minutes (range 60-330 minutes)</a:t>
            </a:r>
          </a:p>
          <a:p>
            <a:endParaRPr lang="en-IN" sz="2400">
              <a:solidFill>
                <a:srgbClr val="FFFF00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</a:t>
            </a:r>
            <a:endParaRPr lang="en-IN" sz="2400">
              <a:solidFill>
                <a:schemeClr val="bg1"/>
              </a:solidFill>
            </a:endParaRP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1857375" y="4214813"/>
            <a:ext cx="6429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Severity of symptoms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Time of day or day of the week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Past medical history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Educational status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/>
              <a:t>Awareness of the disease</a:t>
            </a:r>
            <a:endParaRPr lang="en-IN" sz="2000"/>
          </a:p>
        </p:txBody>
      </p:sp>
      <p:cxnSp>
        <p:nvCxnSpPr>
          <p:cNvPr id="5" name="Straight Connector 4"/>
          <p:cNvCxnSpPr/>
          <p:nvPr/>
        </p:nvCxnSpPr>
        <p:spPr>
          <a:xfrm>
            <a:off x="785813" y="1000125"/>
            <a:ext cx="77866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IvoBZWtk..9soGxb.pk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JFdhV33kiDDuzE6dn4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I4qgUtbUShhY70N8YS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JsZ3xVoEKNwUHXZ3Val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bOyTmtwkOirjmeTJ41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zU64KSQkyVR4AF3XS6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hWhzK7sEeaVeeUK8W_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UM8bw0vkinocrgSzFi8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37C7oE8XkmgT6rO1SoAh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dDav4AGU2VAsKqro_Tj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524Meljkelatfx3Ewu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K_FWSrcE2_KSvvtWq3e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zRHnSvV0i47S8r9LCrP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QGQAUDRUW4LTQmxO5mk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Riir4s0KKE27418xdm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7ljTSp0kauNNsBzixJ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bsb9d5cE69UiDIT0UF2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G1tM8f0EiUpb.GBXra2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.VDNwz5EWzwoBS3tgK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ruhNwvbEGwibU.OncJz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r1M8yBM0Wj_aQI91qd_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eIsN_iSEKQ9ICwYtag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rcPbkrikaXSRghxP_hk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ru0x0deUaf2nXE81M.O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P_atDKfEa_HDma9a6OM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fvzxO7tEm67ttP8zOvL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zg3ATlVU.ZU5xQ1KhWs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DWNMtsD06D2AriXRfuc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1ZWjN7ukC0BJ_asPJnl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_vu9qbi0eNOc7pMekSh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6XqaUkvkWB6dk0klizB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F.mIAg9U23ObjpX7qh5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qBqhT_QkKhcZWgUgmO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VsdIFy4EKzJ.S.8D_m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yNaVeANEe.HaS4G7.Y5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DB10HhlkahNgkkUM9bT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aDjFQ9K0C.A1bNDo_Yz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795MV3Z0eB5tP0NO0kL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kQUfTcWUqU8yKkPcMTl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pxAJabe0iMNsIrvnsUw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q6b4epHEmicFdrYuXX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DaHTyUTkisevgK2Su7R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asgrzE90ClGY.JNxYtv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Ae7VBcdSU2doQiR3pjl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.Bq_l0dUG.azXiOzUJ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W_8nwVJEOKzZYMZ3BdX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CmPfnBlkCbGYTfvSgcS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oOM2jx2E.82cuB7Odxj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5L.luGlEOA48sTcoezv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R5B9HwhkKS.qUkRKrKD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7FGaMWo0akZekyP7f7N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j_DFVad0qzbHg5r8unq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GKXUbOE0yrfNO_2bFtR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15y3bLo02XZwBk8YJO6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751NbNE0anGIl_dKvby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kG_K_GRE61rMV8DUa_f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vZs4.lzUW4U.2kllPoK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OPWqYOrkCOz9Rklg8M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v5bv2GYEejoZJZ.i6e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xCQzJjoUezYFbMnq1VF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nyVs4fzkW1Zaypjo..1w"/>
</p:tagLst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13518F"/>
      </a:dk2>
      <a:lt2>
        <a:srgbClr val="808080"/>
      </a:lt2>
      <a:accent1>
        <a:srgbClr val="8CC63F"/>
      </a:accent1>
      <a:accent2>
        <a:srgbClr val="0091D5"/>
      </a:accent2>
      <a:accent3>
        <a:srgbClr val="FFFFFF"/>
      </a:accent3>
      <a:accent4>
        <a:srgbClr val="000000"/>
      </a:accent4>
      <a:accent5>
        <a:srgbClr val="C5DFAF"/>
      </a:accent5>
      <a:accent6>
        <a:srgbClr val="0083C1"/>
      </a:accent6>
      <a:hlink>
        <a:srgbClr val="81CBEE"/>
      </a:hlink>
      <a:folHlink>
        <a:srgbClr val="4F692D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13518F"/>
        </a:dk2>
        <a:lt2>
          <a:srgbClr val="808080"/>
        </a:lt2>
        <a:accent1>
          <a:srgbClr val="8CC63F"/>
        </a:accent1>
        <a:accent2>
          <a:srgbClr val="0091D5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0083C1"/>
        </a:accent6>
        <a:hlink>
          <a:srgbClr val="81CBEE"/>
        </a:hlink>
        <a:folHlink>
          <a:srgbClr val="4F69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2410</Words>
  <Application>Microsoft Office PowerPoint</Application>
  <PresentationFormat>On-screen Show (4:3)</PresentationFormat>
  <Paragraphs>641</Paragraphs>
  <Slides>56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Generic</vt:lpstr>
      <vt:lpstr>Blank Presentation</vt:lpstr>
      <vt:lpstr>1_Generic</vt:lpstr>
      <vt:lpstr>MS Org Chart</vt:lpstr>
      <vt:lpstr>Chart</vt:lpstr>
      <vt:lpstr>Slide 1</vt:lpstr>
      <vt:lpstr>Slide 2</vt:lpstr>
      <vt:lpstr>Slide 3</vt:lpstr>
      <vt:lpstr>Thrombolysis: the ‘golden hour’</vt:lpstr>
      <vt:lpstr>Slide 5</vt:lpstr>
      <vt:lpstr>Slide 6</vt:lpstr>
      <vt:lpstr>Delays to treatment in AMI</vt:lpstr>
      <vt:lpstr>Slide 8</vt:lpstr>
      <vt:lpstr>Slide 9</vt:lpstr>
      <vt:lpstr>Slide 10</vt:lpstr>
      <vt:lpstr>Slide 11</vt:lpstr>
      <vt:lpstr>Quantitative review of 23 trials of primary angioplasty versus thrombolysis (n=7739)</vt:lpstr>
      <vt:lpstr>Keeley meta-analysis: </vt:lpstr>
      <vt:lpstr>Grampion region early anistreplase trial</vt:lpstr>
      <vt:lpstr>Meta-analysis of 6 trials of pre-hospital thrombolysis (n=6436)</vt:lpstr>
      <vt:lpstr>Comparison of primary PCI and prehospital thrombolysis in acute MI (CAPTIM n=840)</vt:lpstr>
      <vt:lpstr>Slide 17</vt:lpstr>
      <vt:lpstr>Pre-hospital thrombolysis vs primary PCI French Nationwide USIC 2000 registry (n=1922)</vt:lpstr>
      <vt:lpstr>Prehospital Thrombolysis: Other issues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Innovative Pro-Poor PPP  (Public Private not for Profit Partnership) Service Delivery Model to provide free Emergency Response Services</vt:lpstr>
      <vt:lpstr>Slide 42</vt:lpstr>
      <vt:lpstr>108 Ambulances in TN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tomalex</dc:creator>
  <cp:lastModifiedBy>user</cp:lastModifiedBy>
  <cp:revision>57</cp:revision>
  <dcterms:created xsi:type="dcterms:W3CDTF">2011-11-28T18:04:12Z</dcterms:created>
  <dcterms:modified xsi:type="dcterms:W3CDTF">2020-08-13T05:35:54Z</dcterms:modified>
</cp:coreProperties>
</file>