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054" r:id="rId2"/>
    <p:sldMasterId id="2147484066" r:id="rId3"/>
    <p:sldMasterId id="2147484078" r:id="rId4"/>
    <p:sldMasterId id="2147484090" r:id="rId5"/>
    <p:sldMasterId id="2147484102" r:id="rId6"/>
    <p:sldMasterId id="2147484117" r:id="rId7"/>
    <p:sldMasterId id="2147484131" r:id="rId8"/>
  </p:sldMasterIdLst>
  <p:notesMasterIdLst>
    <p:notesMasterId r:id="rId46"/>
  </p:notesMasterIdLst>
  <p:handoutMasterIdLst>
    <p:handoutMasterId r:id="rId47"/>
  </p:handoutMasterIdLst>
  <p:sldIdLst>
    <p:sldId id="532" r:id="rId9"/>
    <p:sldId id="588" r:id="rId10"/>
    <p:sldId id="544" r:id="rId11"/>
    <p:sldId id="545" r:id="rId12"/>
    <p:sldId id="589" r:id="rId13"/>
    <p:sldId id="590" r:id="rId14"/>
    <p:sldId id="591" r:id="rId15"/>
    <p:sldId id="572" r:id="rId16"/>
    <p:sldId id="573" r:id="rId17"/>
    <p:sldId id="570" r:id="rId18"/>
    <p:sldId id="571" r:id="rId19"/>
    <p:sldId id="546" r:id="rId20"/>
    <p:sldId id="578" r:id="rId21"/>
    <p:sldId id="580" r:id="rId22"/>
    <p:sldId id="579" r:id="rId23"/>
    <p:sldId id="565" r:id="rId24"/>
    <p:sldId id="549" r:id="rId25"/>
    <p:sldId id="460" r:id="rId26"/>
    <p:sldId id="566" r:id="rId27"/>
    <p:sldId id="551" r:id="rId28"/>
    <p:sldId id="553" r:id="rId29"/>
    <p:sldId id="582" r:id="rId30"/>
    <p:sldId id="561" r:id="rId31"/>
    <p:sldId id="554" r:id="rId32"/>
    <p:sldId id="555" r:id="rId33"/>
    <p:sldId id="556" r:id="rId34"/>
    <p:sldId id="567" r:id="rId35"/>
    <p:sldId id="557" r:id="rId36"/>
    <p:sldId id="558" r:id="rId37"/>
    <p:sldId id="562" r:id="rId38"/>
    <p:sldId id="563" r:id="rId39"/>
    <p:sldId id="592" r:id="rId40"/>
    <p:sldId id="586" r:id="rId41"/>
    <p:sldId id="576" r:id="rId42"/>
    <p:sldId id="577" r:id="rId43"/>
    <p:sldId id="568" r:id="rId44"/>
    <p:sldId id="587" r:id="rId4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Osaka"/>
        <a:cs typeface="Osaka"/>
      </a:defRPr>
    </a:lvl1pPr>
    <a:lvl2pPr marL="457200" algn="l" rtl="0" fontAlgn="base">
      <a:spcBef>
        <a:spcPct val="0"/>
      </a:spcBef>
      <a:spcAft>
        <a:spcPct val="0"/>
      </a:spcAft>
      <a:defRPr kern="1200">
        <a:solidFill>
          <a:schemeClr val="tx1"/>
        </a:solidFill>
        <a:latin typeface="Arial" pitchFamily="34" charset="0"/>
        <a:ea typeface="Osaka"/>
        <a:cs typeface="Osaka"/>
      </a:defRPr>
    </a:lvl2pPr>
    <a:lvl3pPr marL="914400" algn="l" rtl="0" fontAlgn="base">
      <a:spcBef>
        <a:spcPct val="0"/>
      </a:spcBef>
      <a:spcAft>
        <a:spcPct val="0"/>
      </a:spcAft>
      <a:defRPr kern="1200">
        <a:solidFill>
          <a:schemeClr val="tx1"/>
        </a:solidFill>
        <a:latin typeface="Arial" pitchFamily="34" charset="0"/>
        <a:ea typeface="Osaka"/>
        <a:cs typeface="Osaka"/>
      </a:defRPr>
    </a:lvl3pPr>
    <a:lvl4pPr marL="1371600" algn="l" rtl="0" fontAlgn="base">
      <a:spcBef>
        <a:spcPct val="0"/>
      </a:spcBef>
      <a:spcAft>
        <a:spcPct val="0"/>
      </a:spcAft>
      <a:defRPr kern="1200">
        <a:solidFill>
          <a:schemeClr val="tx1"/>
        </a:solidFill>
        <a:latin typeface="Arial" pitchFamily="34" charset="0"/>
        <a:ea typeface="Osaka"/>
        <a:cs typeface="Osaka"/>
      </a:defRPr>
    </a:lvl4pPr>
    <a:lvl5pPr marL="1828800" algn="l" rtl="0" fontAlgn="base">
      <a:spcBef>
        <a:spcPct val="0"/>
      </a:spcBef>
      <a:spcAft>
        <a:spcPct val="0"/>
      </a:spcAft>
      <a:defRPr kern="1200">
        <a:solidFill>
          <a:schemeClr val="tx1"/>
        </a:solidFill>
        <a:latin typeface="Arial" pitchFamily="34" charset="0"/>
        <a:ea typeface="Osaka"/>
        <a:cs typeface="Osaka"/>
      </a:defRPr>
    </a:lvl5pPr>
    <a:lvl6pPr marL="2286000" algn="l" defTabSz="914400" rtl="0" eaLnBrk="1" latinLnBrk="0" hangingPunct="1">
      <a:defRPr kern="1200">
        <a:solidFill>
          <a:schemeClr val="tx1"/>
        </a:solidFill>
        <a:latin typeface="Arial" pitchFamily="34" charset="0"/>
        <a:ea typeface="Osaka"/>
        <a:cs typeface="Osaka"/>
      </a:defRPr>
    </a:lvl6pPr>
    <a:lvl7pPr marL="2743200" algn="l" defTabSz="914400" rtl="0" eaLnBrk="1" latinLnBrk="0" hangingPunct="1">
      <a:defRPr kern="1200">
        <a:solidFill>
          <a:schemeClr val="tx1"/>
        </a:solidFill>
        <a:latin typeface="Arial" pitchFamily="34" charset="0"/>
        <a:ea typeface="Osaka"/>
        <a:cs typeface="Osaka"/>
      </a:defRPr>
    </a:lvl7pPr>
    <a:lvl8pPr marL="3200400" algn="l" defTabSz="914400" rtl="0" eaLnBrk="1" latinLnBrk="0" hangingPunct="1">
      <a:defRPr kern="1200">
        <a:solidFill>
          <a:schemeClr val="tx1"/>
        </a:solidFill>
        <a:latin typeface="Arial" pitchFamily="34" charset="0"/>
        <a:ea typeface="Osaka"/>
        <a:cs typeface="Osaka"/>
      </a:defRPr>
    </a:lvl8pPr>
    <a:lvl9pPr marL="3657600" algn="l" defTabSz="914400" rtl="0" eaLnBrk="1" latinLnBrk="0" hangingPunct="1">
      <a:defRPr kern="1200">
        <a:solidFill>
          <a:schemeClr val="tx1"/>
        </a:solidFill>
        <a:latin typeface="Arial" pitchFamily="34" charset="0"/>
        <a:ea typeface="Osaka"/>
        <a:cs typeface="Osak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ADADA"/>
    <a:srgbClr val="FFCC60"/>
    <a:srgbClr val="051025"/>
    <a:srgbClr val="FBC36E"/>
    <a:srgbClr val="F9CA7A"/>
    <a:srgbClr val="FCC65E"/>
    <a:srgbClr val="FECC6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112" autoAdjust="0"/>
    <p:restoredTop sz="84639" autoAdjust="0"/>
  </p:normalViewPr>
  <p:slideViewPr>
    <p:cSldViewPr snapToGrid="0">
      <p:cViewPr>
        <p:scale>
          <a:sx n="70" d="100"/>
          <a:sy n="70" d="100"/>
        </p:scale>
        <p:origin x="-1032" y="-558"/>
      </p:cViewPr>
      <p:guideLst>
        <p:guide orient="horz" pos="4170"/>
        <p:guide orient="horz" pos="567"/>
        <p:guide orient="horz" pos="653"/>
        <p:guide orient="horz" pos="209"/>
        <p:guide orient="horz" pos="1167"/>
        <p:guide orient="horz" pos="3241"/>
        <p:guide pos="2879"/>
        <p:guide pos="381"/>
        <p:guide pos="5379"/>
        <p:guide pos="483"/>
        <p:guide pos="1481"/>
        <p:guide pos="2239"/>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5138"/>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defTabSz="900113">
              <a:defRPr sz="1200">
                <a:latin typeface="Arial" charset="0"/>
              </a:defRPr>
            </a:lvl1pPr>
          </a:lstStyle>
          <a:p>
            <a:pPr>
              <a:defRPr/>
            </a:pPr>
            <a:endParaRPr lang="en-US"/>
          </a:p>
        </p:txBody>
      </p:sp>
      <p:sp>
        <p:nvSpPr>
          <p:cNvPr id="3" name="Date Placeholder 2"/>
          <p:cNvSpPr>
            <a:spLocks noGrp="1"/>
          </p:cNvSpPr>
          <p:nvPr>
            <p:ph type="dt" sz="quarter" idx="1"/>
          </p:nvPr>
        </p:nvSpPr>
        <p:spPr bwMode="auto">
          <a:xfrm>
            <a:off x="3884613" y="0"/>
            <a:ext cx="2971800" cy="465138"/>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algn="r" defTabSz="900113">
              <a:defRPr sz="1200">
                <a:latin typeface="Arial" charset="0"/>
              </a:defRPr>
            </a:lvl1pPr>
          </a:lstStyle>
          <a:p>
            <a:pPr>
              <a:defRPr/>
            </a:pPr>
            <a:fld id="{596D175A-B3D7-48C4-A16C-39AD7529578A}" type="datetimeFigureOut">
              <a:rPr lang="en-US"/>
              <a:pPr>
                <a:defRPr/>
              </a:pPr>
              <a:t>13/08/2020</a:t>
            </a:fld>
            <a:endParaRPr lang="en-US"/>
          </a:p>
        </p:txBody>
      </p:sp>
      <p:sp>
        <p:nvSpPr>
          <p:cNvPr id="4" name="Footer Placeholder 3"/>
          <p:cNvSpPr>
            <a:spLocks noGrp="1"/>
          </p:cNvSpPr>
          <p:nvPr>
            <p:ph type="ftr" sz="quarter" idx="2"/>
          </p:nvPr>
        </p:nvSpPr>
        <p:spPr bwMode="auto">
          <a:xfrm>
            <a:off x="0" y="8829675"/>
            <a:ext cx="2971800" cy="465138"/>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defTabSz="900113">
              <a:defRPr sz="1200">
                <a:latin typeface="Arial" charset="0"/>
              </a:defRPr>
            </a:lvl1pPr>
          </a:lstStyle>
          <a:p>
            <a:pPr>
              <a:defRPr/>
            </a:pPr>
            <a:endParaRPr lang="en-US"/>
          </a:p>
        </p:txBody>
      </p:sp>
      <p:sp>
        <p:nvSpPr>
          <p:cNvPr id="5" name="Slide Number Placeholder 4"/>
          <p:cNvSpPr>
            <a:spLocks noGrp="1"/>
          </p:cNvSpPr>
          <p:nvPr>
            <p:ph type="sldNum" sz="quarter" idx="3"/>
          </p:nvPr>
        </p:nvSpPr>
        <p:spPr bwMode="auto">
          <a:xfrm>
            <a:off x="3884613" y="8829675"/>
            <a:ext cx="2971800" cy="465138"/>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algn="r" defTabSz="900113">
              <a:defRPr sz="1200">
                <a:latin typeface="Arial" charset="0"/>
              </a:defRPr>
            </a:lvl1pPr>
          </a:lstStyle>
          <a:p>
            <a:pPr>
              <a:defRPr/>
            </a:pPr>
            <a:fld id="{E3F490AB-0312-427F-90E9-D1EDC5C4DA1F}" type="slidenum">
              <a:rPr lang="en-US"/>
              <a:pPr>
                <a:defRPr/>
              </a:pPr>
              <a:t>‹#›</a:t>
            </a:fld>
            <a:endParaRPr lang="en-US"/>
          </a:p>
        </p:txBody>
      </p:sp>
    </p:spTree>
    <p:extLst>
      <p:ext uri="{BB962C8B-B14F-4D97-AF65-F5344CB8AC3E}">
        <p14:creationId xmlns="" xmlns:p14="http://schemas.microsoft.com/office/powerpoint/2010/main" val="3949469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5138"/>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defTabSz="90011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84613" y="0"/>
            <a:ext cx="2971800" cy="465138"/>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lvl1pPr algn="r" defTabSz="900113">
              <a:defRPr sz="1200">
                <a:latin typeface="Calibri" pitchFamily="34" charset="0"/>
              </a:defRPr>
            </a:lvl1pPr>
          </a:lstStyle>
          <a:p>
            <a:pPr>
              <a:defRPr/>
            </a:pPr>
            <a:fld id="{5E373364-CD0F-4838-A5A2-8EB7EF22482C}" type="datetimeFigureOut">
              <a:rPr lang="en-US"/>
              <a:pPr>
                <a:defRPr/>
              </a:pPr>
              <a:t>13/08/2020</a:t>
            </a:fld>
            <a:endParaRPr lang="en-US"/>
          </a:p>
        </p:txBody>
      </p:sp>
      <p:sp>
        <p:nvSpPr>
          <p:cNvPr id="4" name="Slide Image Placeholder 3"/>
          <p:cNvSpPr>
            <a:spLocks noGrp="1" noRot="1" noChangeAspect="1"/>
          </p:cNvSpPr>
          <p:nvPr>
            <p:ph type="sldImg" idx="2"/>
          </p:nvPr>
        </p:nvSpPr>
        <p:spPr>
          <a:xfrm>
            <a:off x="1104900" y="696913"/>
            <a:ext cx="4649788" cy="3487737"/>
          </a:xfrm>
          <a:prstGeom prst="rect">
            <a:avLst/>
          </a:prstGeom>
          <a:noFill/>
          <a:ln w="12700">
            <a:solidFill>
              <a:prstClr val="black"/>
            </a:solidFill>
          </a:ln>
        </p:spPr>
        <p:txBody>
          <a:bodyPr vert="horz" lIns="93744" tIns="46872" rIns="93744" bIns="46872" rtlCol="0" anchor="ctr"/>
          <a:lstStyle/>
          <a:p>
            <a:pPr lvl="0"/>
            <a:endParaRPr lang="en-US" noProof="0" smtClean="0"/>
          </a:p>
        </p:txBody>
      </p:sp>
      <p:sp>
        <p:nvSpPr>
          <p:cNvPr id="5" name="Notes Placeholder 4"/>
          <p:cNvSpPr>
            <a:spLocks noGrp="1"/>
          </p:cNvSpPr>
          <p:nvPr>
            <p:ph type="body" sz="quarter" idx="3"/>
          </p:nvPr>
        </p:nvSpPr>
        <p:spPr bwMode="auto">
          <a:xfrm>
            <a:off x="685800" y="4416425"/>
            <a:ext cx="5486400" cy="4183063"/>
          </a:xfrm>
          <a:prstGeom prst="rect">
            <a:avLst/>
          </a:prstGeom>
          <a:noFill/>
          <a:ln w="9525">
            <a:noFill/>
            <a:miter lim="800000"/>
            <a:headEnd/>
            <a:tailEnd/>
          </a:ln>
        </p:spPr>
        <p:txBody>
          <a:bodyPr vert="horz" wrap="square" lIns="92300" tIns="46150" rIns="92300"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2971800" cy="465138"/>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defTabSz="90011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2300" tIns="46150" rIns="92300" bIns="46150" numCol="1" anchor="b" anchorCtr="0" compatLnSpc="1">
            <a:prstTxWarp prst="textNoShape">
              <a:avLst/>
            </a:prstTxWarp>
          </a:bodyPr>
          <a:lstStyle>
            <a:lvl1pPr algn="r" defTabSz="900113">
              <a:defRPr sz="1200">
                <a:latin typeface="Calibri" pitchFamily="34" charset="0"/>
              </a:defRPr>
            </a:lvl1pPr>
          </a:lstStyle>
          <a:p>
            <a:pPr>
              <a:defRPr/>
            </a:pPr>
            <a:fld id="{451CA660-0C89-461C-8854-D46A1D41F0FC}" type="slidenum">
              <a:rPr lang="en-US"/>
              <a:pPr>
                <a:defRPr/>
              </a:pPr>
              <a:t>‹#›</a:t>
            </a:fld>
            <a:endParaRPr lang="en-US"/>
          </a:p>
        </p:txBody>
      </p:sp>
    </p:spTree>
    <p:extLst>
      <p:ext uri="{BB962C8B-B14F-4D97-AF65-F5344CB8AC3E}">
        <p14:creationId xmlns="" xmlns:p14="http://schemas.microsoft.com/office/powerpoint/2010/main" val="3366428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endParaRPr lang="en-US" smtClean="0"/>
          </a:p>
        </p:txBody>
      </p:sp>
      <p:sp>
        <p:nvSpPr>
          <p:cNvPr id="33795"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0113"/>
            <a:fld id="{6190F6A3-E571-4872-BC01-726F93521038}" type="slidenum">
              <a:rPr lang="en-US" sz="1200">
                <a:latin typeface="Calibri" pitchFamily="34" charset="0"/>
              </a:rPr>
              <a:pPr algn="r" defTabSz="900113"/>
              <a:t>1</a:t>
            </a:fld>
            <a:endParaRPr 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63843" name="Slide Number Placeholder 3"/>
          <p:cNvSpPr>
            <a:spLocks noGrp="1"/>
          </p:cNvSpPr>
          <p:nvPr>
            <p:ph type="sldNum" sz="quarter" idx="5"/>
          </p:nvPr>
        </p:nvSpPr>
        <p:spPr/>
        <p:txBody>
          <a:bodyPr/>
          <a:lstStyle/>
          <a:p>
            <a:pPr>
              <a:defRPr/>
            </a:pPr>
            <a:fld id="{3DC580DA-4A23-4722-8C1A-A1E4CA345140}" type="slidenum">
              <a:rPr lang="en-US" smtClean="0"/>
              <a:pPr>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85DB37-269B-4F63-A8C6-ED0406FB8D9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CA660-0C89-461C-8854-D46A1D41F0F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073B32A-F8A0-42E9-AD94-314A6D0B140B}" type="slidenum">
              <a:rPr lang="en-US" smtClean="0">
                <a:latin typeface="Times New Roman" pitchFamily="18" charset="0"/>
                <a:ea typeface="MS PGothic" pitchFamily="34" charset="-128"/>
              </a:rPr>
              <a:pPr/>
              <a:t>13</a:t>
            </a:fld>
            <a:endParaRPr lang="en-US" smtClean="0">
              <a:latin typeface="Times New Roman" pitchFamily="18" charset="0"/>
              <a:ea typeface="MS PGothic" pitchFamily="34" charset="-128"/>
            </a:endParaRPr>
          </a:p>
        </p:txBody>
      </p:sp>
      <p:sp>
        <p:nvSpPr>
          <p:cNvPr id="41987" name="Rectangle 2"/>
          <p:cNvSpPr>
            <a:spLocks noGrp="1" noRot="1" noChangeAspect="1" noChangeArrowheads="1" noTextEdit="1"/>
          </p:cNvSpPr>
          <p:nvPr>
            <p:ph type="sldImg"/>
          </p:nvPr>
        </p:nvSpPr>
        <p:spPr>
          <a:xfrm>
            <a:off x="1768475" y="695325"/>
            <a:ext cx="3333750" cy="2500313"/>
          </a:xfrm>
          <a:ln/>
        </p:spPr>
      </p:sp>
      <p:sp>
        <p:nvSpPr>
          <p:cNvPr id="41988" name="Rectangle 3"/>
          <p:cNvSpPr>
            <a:spLocks noGrp="1" noChangeArrowheads="1"/>
          </p:cNvSpPr>
          <p:nvPr>
            <p:ph type="body" idx="1"/>
          </p:nvPr>
        </p:nvSpPr>
        <p:spPr>
          <a:xfrm>
            <a:off x="457200" y="4414838"/>
            <a:ext cx="6096000" cy="4184650"/>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C9FBFAA-1AE7-4B7A-BFDE-236FE5731BAE}" type="slidenum">
              <a:rPr lang="en-US" smtClean="0">
                <a:latin typeface="Times New Roman" pitchFamily="18" charset="0"/>
                <a:ea typeface="MS PGothic" pitchFamily="34" charset="-128"/>
              </a:rPr>
              <a:pPr/>
              <a:t>14</a:t>
            </a:fld>
            <a:endParaRPr lang="en-US" smtClean="0">
              <a:latin typeface="Times New Roman" pitchFamily="18" charset="0"/>
              <a:ea typeface="MS PGothic" pitchFamily="34" charset="-128"/>
            </a:endParaRPr>
          </a:p>
        </p:txBody>
      </p:sp>
      <p:sp>
        <p:nvSpPr>
          <p:cNvPr id="46083" name="Rectangle 2"/>
          <p:cNvSpPr>
            <a:spLocks noGrp="1" noRot="1" noChangeAspect="1" noChangeArrowheads="1" noTextEdit="1"/>
          </p:cNvSpPr>
          <p:nvPr>
            <p:ph type="sldImg"/>
          </p:nvPr>
        </p:nvSpPr>
        <p:spPr>
          <a:xfrm>
            <a:off x="1768475" y="695325"/>
            <a:ext cx="3333750" cy="2500313"/>
          </a:xfrm>
          <a:ln/>
        </p:spPr>
      </p:sp>
      <p:sp>
        <p:nvSpPr>
          <p:cNvPr id="46084" name="Rectangle 3"/>
          <p:cNvSpPr>
            <a:spLocks noGrp="1" noChangeArrowheads="1"/>
          </p:cNvSpPr>
          <p:nvPr>
            <p:ph type="body" idx="1"/>
          </p:nvPr>
        </p:nvSpPr>
        <p:spPr>
          <a:xfrm>
            <a:off x="457200" y="4414838"/>
            <a:ext cx="6096000" cy="4184650"/>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EC1B7B8-054B-47DF-B6BD-E541B9C10002}" type="slidenum">
              <a:rPr lang="en-US" smtClean="0">
                <a:latin typeface="Times New Roman" pitchFamily="18" charset="0"/>
                <a:ea typeface="MS PGothic" pitchFamily="34" charset="-128"/>
              </a:rPr>
              <a:pPr/>
              <a:t>15</a:t>
            </a:fld>
            <a:endParaRPr lang="en-US" smtClean="0">
              <a:latin typeface="Times New Roman" pitchFamily="18" charset="0"/>
              <a:ea typeface="MS PGothic" pitchFamily="34" charset="-128"/>
            </a:endParaRPr>
          </a:p>
        </p:txBody>
      </p:sp>
      <p:sp>
        <p:nvSpPr>
          <p:cNvPr id="45059" name="Rectangle 2"/>
          <p:cNvSpPr>
            <a:spLocks noGrp="1" noRot="1" noChangeAspect="1" noChangeArrowheads="1" noTextEdit="1"/>
          </p:cNvSpPr>
          <p:nvPr>
            <p:ph type="sldImg"/>
          </p:nvPr>
        </p:nvSpPr>
        <p:spPr>
          <a:xfrm>
            <a:off x="1768475" y="695325"/>
            <a:ext cx="3333750" cy="2500313"/>
          </a:xfrm>
          <a:ln/>
        </p:spPr>
      </p:sp>
      <p:sp>
        <p:nvSpPr>
          <p:cNvPr id="45060" name="Rectangle 3"/>
          <p:cNvSpPr>
            <a:spLocks noGrp="1" noChangeArrowheads="1"/>
          </p:cNvSpPr>
          <p:nvPr>
            <p:ph type="body" idx="1"/>
          </p:nvPr>
        </p:nvSpPr>
        <p:spPr>
          <a:xfrm>
            <a:off x="914400" y="3400425"/>
            <a:ext cx="5029200" cy="5076825"/>
          </a:xfrm>
          <a:noFill/>
          <a:ln/>
        </p:spPr>
        <p:txBody>
          <a:bodyPr/>
          <a:lstStyle/>
          <a:p>
            <a:endParaRPr lang="en-US" smtClean="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CA660-0C89-461C-8854-D46A1D41F0F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177" tIns="46589" rIns="93177" bIns="46589" anchor="b"/>
          <a:lstStyle/>
          <a:p>
            <a:pPr algn="r" defTabSz="931863"/>
            <a:fld id="{69611F5F-A275-4613-8955-509DD0D27B97}" type="slidenum">
              <a:rPr lang="en-GB" sz="1200"/>
              <a:pPr algn="r" defTabSz="931863"/>
              <a:t>17</a:t>
            </a:fld>
            <a:endParaRPr lang="en-GB" sz="1200"/>
          </a:p>
        </p:txBody>
      </p:sp>
      <p:sp>
        <p:nvSpPr>
          <p:cNvPr id="174082"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174083" name="Rectangle 3"/>
          <p:cNvSpPr>
            <a:spLocks noGrp="1" noChangeArrowheads="1"/>
          </p:cNvSpPr>
          <p:nvPr>
            <p:ph type="body" idx="1"/>
          </p:nvPr>
        </p:nvSpPr>
        <p:spPr>
          <a:noFill/>
          <a:ln/>
        </p:spPr>
        <p:txBody>
          <a:bodyPr lIns="93177" tIns="46589" rIns="93177" bIns="46589"/>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a:noFill/>
          <a:ln/>
        </p:spPr>
        <p:txBody>
          <a:bodyPr/>
          <a:lstStyle/>
          <a:p>
            <a:endParaRPr lang="en-US" smtClean="0"/>
          </a:p>
        </p:txBody>
      </p:sp>
      <p:sp>
        <p:nvSpPr>
          <p:cNvPr id="176131" name="Slide Number Placeholder 3"/>
          <p:cNvSpPr>
            <a:spLocks noGrp="1"/>
          </p:cNvSpPr>
          <p:nvPr>
            <p:ph type="sldNum" sz="quarter" idx="5"/>
          </p:nvPr>
        </p:nvSpPr>
        <p:spPr>
          <a:noFill/>
        </p:spPr>
        <p:txBody>
          <a:bodyPr/>
          <a:lstStyle/>
          <a:p>
            <a:fld id="{4AA5C4DF-42A3-4AB7-8692-C4A8CFAF3B33}"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a:noFill/>
          <a:ln/>
        </p:spPr>
        <p:txBody>
          <a:bodyPr lIns="93166" tIns="46582" rIns="93166" bIns="46582"/>
          <a:lstStyle/>
          <a:p>
            <a:r>
              <a:rPr lang="en-US" smtClean="0"/>
              <a:t>From 1975 to 1979, CASS randomized 780 patients with stable CAD to CABG or medicine. BOTH groups received medical therapy: modify risk factors, and  nitrates and  beta blockers were given for angina.  At 5 years, average annual mortality for CABG was 1.1% and for medicine was 1.6%.  </a:t>
            </a:r>
          </a:p>
          <a:p>
            <a:r>
              <a:rPr lang="en-US" smtClean="0"/>
              <a:t>Assuming that CABG is the benchmark for complete revascularization, note that at 1 year PCI and CABG had the same 66% angina free. At 5 years only 63% of CABG patients were angina-free, compared with 74% in COURAGE. This should silence any who believe that PCI done properly should have produced more freedom from angina than we achieved (although it is fair to acknowledge that DES might have improved our statistics). </a:t>
            </a:r>
          </a:p>
          <a:p>
            <a:r>
              <a:rPr lang="en-US" smtClean="0"/>
              <a:t>Notice how much better the medical group fared in COURAGE compared with CASS. This speaks to the extraordinary advances made in medical therapy and the comprehensiveness of our medical intervention, and suggests why the PCI arm in COURAGE outperformed the CABG arm in CASS.</a:t>
            </a:r>
          </a:p>
        </p:txBody>
      </p:sp>
      <p:sp>
        <p:nvSpPr>
          <p:cNvPr id="234500"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3166" tIns="46582" rIns="93166" bIns="46582" anchor="b"/>
          <a:lstStyle/>
          <a:p>
            <a:pPr algn="r" defTabSz="908050"/>
            <a:fld id="{894B0253-FC2F-4872-8DF1-90182EDD17AA}" type="slidenum">
              <a:rPr lang="en-US" sz="1200">
                <a:latin typeface="Calibri" pitchFamily="34" charset="0"/>
              </a:rPr>
              <a:pPr algn="r" defTabSz="908050"/>
              <a:t>19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261C2C-96A4-435E-9EF1-36FCF4CD149F}" type="slidenum">
              <a:rPr lang="en-US" smtClean="0"/>
              <a:pPr>
                <a:defRPr/>
              </a:pPr>
              <a:t>2</a:t>
            </a:fld>
            <a:endParaRPr lang="en-US" smtClean="0"/>
          </a:p>
        </p:txBody>
      </p:sp>
      <p:sp>
        <p:nvSpPr>
          <p:cNvPr id="81923" name="Rectangle 2"/>
          <p:cNvSpPr>
            <a:spLocks noGrp="1" noRot="1" noChangeAspect="1" noChangeArrowheads="1" noTextEdit="1"/>
          </p:cNvSpPr>
          <p:nvPr>
            <p:ph type="sldImg"/>
          </p:nvPr>
        </p:nvSpPr>
        <p:spPr bwMode="auto">
          <a:xfrm>
            <a:off x="1108075" y="696913"/>
            <a:ext cx="4648200" cy="3486150"/>
          </a:xfrm>
          <a:noFill/>
          <a:ln>
            <a:solidFill>
              <a:srgbClr val="000000"/>
            </a:solidFill>
            <a:miter lim="800000"/>
            <a:headEnd/>
            <a:tailEnd/>
          </a:ln>
        </p:spPr>
      </p:sp>
      <p:sp>
        <p:nvSpPr>
          <p:cNvPr id="81924" name="Rectangle 3"/>
          <p:cNvSpPr>
            <a:spLocks noGrp="1" noChangeArrowheads="1"/>
          </p:cNvSpPr>
          <p:nvPr>
            <p:ph type="body" idx="1"/>
          </p:nvPr>
        </p:nvSpPr>
        <p:spPr bwMode="auto">
          <a:xfrm>
            <a:off x="914400" y="4415790"/>
            <a:ext cx="5029200" cy="418338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177" tIns="46589" rIns="93177" bIns="46589" anchor="b"/>
          <a:lstStyle/>
          <a:p>
            <a:pPr algn="r" defTabSz="931863"/>
            <a:fld id="{45485DBC-7759-492F-A874-CCA2481071FA}" type="slidenum">
              <a:rPr lang="en-GB" sz="1200"/>
              <a:pPr algn="r" defTabSz="931863"/>
              <a:t>20</a:t>
            </a:fld>
            <a:endParaRPr lang="en-GB" sz="1200"/>
          </a:p>
        </p:txBody>
      </p:sp>
      <p:sp>
        <p:nvSpPr>
          <p:cNvPr id="192514"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192515" name="Rectangle 3"/>
          <p:cNvSpPr>
            <a:spLocks noGrp="1" noChangeArrowheads="1"/>
          </p:cNvSpPr>
          <p:nvPr>
            <p:ph type="body" idx="1"/>
          </p:nvPr>
        </p:nvSpPr>
        <p:spPr>
          <a:noFill/>
          <a:ln/>
        </p:spPr>
        <p:txBody>
          <a:bodyPr lIns="93177" tIns="46589" rIns="93177" bIns="46589"/>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8"/>
          <p:cNvSpPr txBox="1">
            <a:spLocks noGrp="1" noChangeArrowheads="1"/>
          </p:cNvSpPr>
          <p:nvPr/>
        </p:nvSpPr>
        <p:spPr bwMode="auto">
          <a:xfrm>
            <a:off x="3738563" y="9083675"/>
            <a:ext cx="3038475" cy="236538"/>
          </a:xfrm>
          <a:prstGeom prst="rect">
            <a:avLst/>
          </a:prstGeom>
          <a:noFill/>
          <a:ln w="9525">
            <a:noFill/>
            <a:miter lim="800000"/>
            <a:headEnd/>
            <a:tailEnd/>
          </a:ln>
        </p:spPr>
        <p:txBody>
          <a:bodyPr lIns="95076" tIns="47539" rIns="95076" bIns="47539" anchor="b"/>
          <a:lstStyle/>
          <a:p>
            <a:pPr algn="r" defTabSz="952500" eaLnBrk="0" hangingPunct="0"/>
            <a:fld id="{F713E3AC-1213-44BC-B213-017487B4636B}" type="slidenum">
              <a:rPr lang="en-US" altLang="en-US" sz="1000"/>
              <a:pPr algn="r" defTabSz="952500" eaLnBrk="0" hangingPunct="0"/>
              <a:t>21</a:t>
            </a:fld>
            <a:endParaRPr lang="en-US" altLang="en-US" sz="1000"/>
          </a:p>
        </p:txBody>
      </p:sp>
      <p:sp>
        <p:nvSpPr>
          <p:cNvPr id="195586" name="Rectangle 2"/>
          <p:cNvSpPr>
            <a:spLocks noGrp="1" noRot="1" noChangeAspect="1" noChangeArrowheads="1" noTextEdit="1"/>
          </p:cNvSpPr>
          <p:nvPr>
            <p:ph type="sldImg"/>
          </p:nvPr>
        </p:nvSpPr>
        <p:spPr bwMode="auto">
          <a:xfrm>
            <a:off x="1016000" y="0"/>
            <a:ext cx="4826000" cy="3619500"/>
          </a:xfrm>
          <a:noFill/>
          <a:ln>
            <a:solidFill>
              <a:srgbClr val="000000"/>
            </a:solidFill>
            <a:miter lim="800000"/>
            <a:headEnd/>
            <a:tailEnd/>
          </a:ln>
        </p:spPr>
      </p:sp>
      <p:sp>
        <p:nvSpPr>
          <p:cNvPr id="195587" name="Rectangle 3"/>
          <p:cNvSpPr>
            <a:spLocks noGrp="1" noChangeArrowheads="1"/>
          </p:cNvSpPr>
          <p:nvPr>
            <p:ph type="body" idx="1"/>
          </p:nvPr>
        </p:nvSpPr>
        <p:spPr>
          <a:xfrm>
            <a:off x="252413" y="3905250"/>
            <a:ext cx="6354762" cy="5148263"/>
          </a:xfrm>
          <a:noFill/>
          <a:ln/>
        </p:spPr>
        <p:txBody>
          <a:bodyPr lIns="91427" tIns="45713" rIns="91427" bIns="45713"/>
          <a:lstStyle/>
          <a:p>
            <a:pPr marL="190500" indent="-190500" eaLnBrk="1" hangingPunct="1"/>
            <a:r>
              <a:rPr lang="en-US" b="1" smtClean="0"/>
              <a:t>Slide:  COURAGE Study: Impact of Treatment by Cardiovascular and Diabetes Subgroups</a:t>
            </a:r>
          </a:p>
          <a:p>
            <a:pPr marL="190500" indent="-190500" eaLnBrk="1" hangingPunct="1"/>
            <a:endParaRPr lang="en-US" smtClean="0"/>
          </a:p>
          <a:p>
            <a:pPr marL="190500" indent="-190500" eaLnBrk="1" hangingPunct="1">
              <a:buFontTx/>
              <a:buChar char="•"/>
            </a:pPr>
            <a:r>
              <a:rPr lang="en-US" smtClean="0"/>
              <a:t>Subgroup analyses showed similar effects for both treatments strategies in patients with multivessel coronary artery disease, previous myocardial infarction, and diabetes.</a:t>
            </a:r>
            <a:r>
              <a:rPr lang="en-US" baseline="30000" smtClean="0"/>
              <a:t>1</a:t>
            </a:r>
            <a:endParaRPr lang="en-US" smtClean="0"/>
          </a:p>
          <a:p>
            <a:pPr marL="190500" indent="-190500" eaLnBrk="1" hangingPunct="1">
              <a:buFontTx/>
              <a:buChar char="•"/>
            </a:pPr>
            <a:endParaRPr lang="en-US" smtClean="0"/>
          </a:p>
          <a:p>
            <a:pPr marL="190500" indent="-190500" eaLnBrk="1" hangingPunct="1"/>
            <a:r>
              <a:rPr lang="en-US" b="1" i="1" smtClean="0"/>
              <a:t>Reference</a:t>
            </a:r>
          </a:p>
          <a:p>
            <a:pPr marL="190500" indent="-190500" eaLnBrk="1" hangingPunct="1">
              <a:buFontTx/>
              <a:buAutoNum type="arabicPeriod"/>
            </a:pPr>
            <a:r>
              <a:rPr lang="en-US" smtClean="0"/>
              <a:t>Boden WE, O'Rourke RA, Teo KK, et al. Optimal medical therapy with or without PCI for stable coronary disease. </a:t>
            </a:r>
            <a:r>
              <a:rPr lang="en-US" i="1" smtClean="0"/>
              <a:t>N Engl J Med.</a:t>
            </a:r>
            <a:r>
              <a:rPr lang="en-US" smtClean="0"/>
              <a:t> 2007;356:1503-1516.</a:t>
            </a:r>
          </a:p>
          <a:p>
            <a:pPr marL="190500" indent="-190500"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8A61740-5DE0-4583-8D3A-624AF488CF4A}" type="slidenum">
              <a:rPr lang="en-US" smtClean="0">
                <a:latin typeface="Times New Roman" pitchFamily="18" charset="0"/>
                <a:ea typeface="MS PGothic" pitchFamily="34" charset="-128"/>
              </a:rPr>
              <a:pPr/>
              <a:t>22</a:t>
            </a:fld>
            <a:endParaRPr lang="en-US" smtClean="0">
              <a:latin typeface="Times New Roman" pitchFamily="18" charset="0"/>
              <a:ea typeface="MS PGothic" pitchFamily="34" charset="-128"/>
            </a:endParaRPr>
          </a:p>
        </p:txBody>
      </p:sp>
      <p:sp>
        <p:nvSpPr>
          <p:cNvPr id="50179" name="Rectangle 2"/>
          <p:cNvSpPr>
            <a:spLocks noGrp="1" noRot="1" noChangeAspect="1" noChangeArrowheads="1" noTextEdit="1"/>
          </p:cNvSpPr>
          <p:nvPr>
            <p:ph type="sldImg"/>
          </p:nvPr>
        </p:nvSpPr>
        <p:spPr>
          <a:xfrm>
            <a:off x="1768475" y="695325"/>
            <a:ext cx="3333750" cy="2500313"/>
          </a:xfrm>
          <a:ln/>
        </p:spPr>
      </p:sp>
      <p:sp>
        <p:nvSpPr>
          <p:cNvPr id="50180" name="Rectangle 3"/>
          <p:cNvSpPr>
            <a:spLocks noGrp="1" noChangeArrowheads="1"/>
          </p:cNvSpPr>
          <p:nvPr>
            <p:ph type="body" idx="1"/>
          </p:nvPr>
        </p:nvSpPr>
        <p:spPr>
          <a:xfrm>
            <a:off x="457200" y="4414838"/>
            <a:ext cx="6096000" cy="4184650"/>
          </a:xfrm>
          <a:noFill/>
          <a:ln/>
        </p:spPr>
        <p:txBody>
          <a:bodyPr/>
          <a:lstStyle/>
          <a:p>
            <a:r>
              <a:rPr lang="en-GB" smtClean="0">
                <a:latin typeface="Arial" pitchFamily="34" charset="0"/>
              </a:rPr>
              <a:t>Figure 4. A, Kaplan–Meier survival for patients by residual ischemia including 0%, 1% to 4.9%, 5% to 9.9%, and ≥10% ischemic myocardium, respectively, after 6 to 18 months of PCI+OMT or OMT. Overall event-free survival was 100%, 84.4%, 77.7%, and 60.7%, respectively, for 0%, 1% to 4.9%, 5% to 9.9%, and ≥10% ischemic myocardium (P=0.001). In a risk-adjusted Cox model (controlling for randomized treatment), this difference was not significant (P=0.09). B, Unadjusted (dark gray bars) and risk-adjusted (light gray bars) hazard ratios for the extent and severity of residual ischemia at 6 to 18 months of follow-up.</a:t>
            </a:r>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CA660-0C89-461C-8854-D46A1D41F0F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8"/>
          <p:cNvSpPr txBox="1">
            <a:spLocks noGrp="1" noChangeArrowheads="1"/>
          </p:cNvSpPr>
          <p:nvPr/>
        </p:nvSpPr>
        <p:spPr bwMode="auto">
          <a:xfrm>
            <a:off x="3738563" y="9083675"/>
            <a:ext cx="3038475" cy="236538"/>
          </a:xfrm>
          <a:prstGeom prst="rect">
            <a:avLst/>
          </a:prstGeom>
          <a:noFill/>
          <a:ln w="9525">
            <a:noFill/>
            <a:miter lim="800000"/>
            <a:headEnd/>
            <a:tailEnd/>
          </a:ln>
        </p:spPr>
        <p:txBody>
          <a:bodyPr lIns="95076" tIns="47539" rIns="95076" bIns="47539" anchor="b"/>
          <a:lstStyle/>
          <a:p>
            <a:pPr algn="r" defTabSz="952500" eaLnBrk="0" hangingPunct="0"/>
            <a:fld id="{4E5B806C-94DA-4758-BD79-A7D4E04657E2}" type="slidenum">
              <a:rPr lang="en-US" altLang="en-US" sz="1000"/>
              <a:pPr algn="r" defTabSz="952500" eaLnBrk="0" hangingPunct="0"/>
              <a:t>24</a:t>
            </a:fld>
            <a:endParaRPr lang="en-US" altLang="en-US" sz="1000"/>
          </a:p>
        </p:txBody>
      </p:sp>
      <p:sp>
        <p:nvSpPr>
          <p:cNvPr id="201730" name="Rectangle 2"/>
          <p:cNvSpPr>
            <a:spLocks noGrp="1" noRot="1" noChangeAspect="1" noChangeArrowheads="1" noTextEdit="1"/>
          </p:cNvSpPr>
          <p:nvPr>
            <p:ph type="sldImg"/>
          </p:nvPr>
        </p:nvSpPr>
        <p:spPr bwMode="auto">
          <a:xfrm>
            <a:off x="1016000" y="0"/>
            <a:ext cx="4826000" cy="3619500"/>
          </a:xfrm>
          <a:noFill/>
          <a:ln>
            <a:solidFill>
              <a:srgbClr val="000000"/>
            </a:solidFill>
            <a:miter lim="800000"/>
            <a:headEnd/>
            <a:tailEnd/>
          </a:ln>
        </p:spPr>
      </p:sp>
      <p:sp>
        <p:nvSpPr>
          <p:cNvPr id="201731" name="Rectangle 3"/>
          <p:cNvSpPr>
            <a:spLocks noGrp="1" noChangeArrowheads="1"/>
          </p:cNvSpPr>
          <p:nvPr>
            <p:ph type="body" idx="1"/>
          </p:nvPr>
        </p:nvSpPr>
        <p:spPr>
          <a:xfrm>
            <a:off x="252413" y="3905250"/>
            <a:ext cx="6354762" cy="5148263"/>
          </a:xfrm>
          <a:noFill/>
          <a:ln/>
        </p:spPr>
        <p:txBody>
          <a:bodyPr lIns="91427" tIns="45713" rIns="91427" bIns="45713"/>
          <a:lstStyle/>
          <a:p>
            <a:pPr marL="190500" indent="-190500" eaLnBrk="1" hangingPunct="1"/>
            <a:r>
              <a:rPr lang="en-US" b="1" smtClean="0"/>
              <a:t>Slide:  COURAGE Trial: Summary</a:t>
            </a:r>
          </a:p>
          <a:p>
            <a:pPr marL="190500" indent="-190500" eaLnBrk="1" hangingPunct="1"/>
            <a:endParaRPr lang="en-US" smtClean="0"/>
          </a:p>
          <a:p>
            <a:pPr marL="190500" indent="-190500" eaLnBrk="1" hangingPunct="1">
              <a:buFontTx/>
              <a:buChar char="•"/>
            </a:pPr>
            <a:r>
              <a:rPr lang="en-US" smtClean="0"/>
              <a:t>Data from the COURAGE trial showed that PCI added to optimal medical therapy did not reduce risk of death, MI, or other major CV events compared with optimal medical therapy alone.</a:t>
            </a:r>
            <a:r>
              <a:rPr lang="en-US" baseline="30000" smtClean="0"/>
              <a:t>1,2</a:t>
            </a:r>
            <a:endParaRPr lang="en-US" smtClean="0"/>
          </a:p>
          <a:p>
            <a:pPr marL="647700" lvl="1" indent="-190500" eaLnBrk="1" hangingPunct="1">
              <a:buFontTx/>
              <a:buChar char="-"/>
            </a:pPr>
            <a:r>
              <a:rPr lang="en-US" smtClean="0"/>
              <a:t>21.1% of patients in the PCI group required additional revascularization versus 32.6% of patients in the optimal therapy group (HR: 0.60; </a:t>
            </a:r>
            <a:r>
              <a:rPr lang="en-US" i="1" smtClean="0"/>
              <a:t>P</a:t>
            </a:r>
            <a:r>
              <a:rPr lang="en-US" smtClean="0"/>
              <a:t>&lt;0.001) .</a:t>
            </a:r>
          </a:p>
          <a:p>
            <a:pPr marL="647700" lvl="1" indent="-190500" eaLnBrk="1" hangingPunct="1">
              <a:buFontTx/>
              <a:buChar char="-"/>
            </a:pPr>
            <a:endParaRPr lang="en-US" smtClean="0"/>
          </a:p>
          <a:p>
            <a:pPr marL="190500" indent="-190500" eaLnBrk="1" hangingPunct="1">
              <a:buFontTx/>
              <a:buChar char="•"/>
            </a:pPr>
            <a:r>
              <a:rPr lang="en-US" smtClean="0"/>
              <a:t>These findings reinforce existing clinical practice guidelines that recommend optimal medical therapy and aggressive management of multiple treatment targets without initial PCI can be implemented safely in the majority of patients with chronic stable angina, even those with objective evidence of ischemia and significant multivessel coronary artery disease.</a:t>
            </a:r>
            <a:r>
              <a:rPr lang="en-US" baseline="30000" smtClean="0"/>
              <a:t>1,2</a:t>
            </a:r>
            <a:endParaRPr lang="en-US" smtClean="0"/>
          </a:p>
          <a:p>
            <a:pPr marL="190500" indent="-190500" eaLnBrk="1" hangingPunct="1"/>
            <a:endParaRPr lang="en-US" smtClean="0"/>
          </a:p>
          <a:p>
            <a:pPr marL="190500" indent="-190500" eaLnBrk="1" hangingPunct="1"/>
            <a:r>
              <a:rPr lang="en-US" b="1" i="1" smtClean="0"/>
              <a:t>References</a:t>
            </a:r>
          </a:p>
          <a:p>
            <a:pPr marL="190500" indent="-190500" eaLnBrk="1" hangingPunct="1">
              <a:buFontTx/>
              <a:buAutoNum type="arabicPeriod"/>
            </a:pPr>
            <a:r>
              <a:rPr lang="en-US" smtClean="0"/>
              <a:t>Boden WE, O‘Rourke RA, Teo KK, et al. Design and rationale of the Clinical Outcomes Utilizing Revascularization and Aggressive DruG Evaluation (COURAGE) trial Veterans Affairs Cooperative Studies Program no. 424. </a:t>
            </a:r>
            <a:r>
              <a:rPr lang="en-US" i="1" smtClean="0"/>
              <a:t>Am Heart J.</a:t>
            </a:r>
            <a:r>
              <a:rPr lang="en-US" smtClean="0"/>
              <a:t> 2006;151:1173-1179.</a:t>
            </a:r>
          </a:p>
          <a:p>
            <a:pPr marL="190500" indent="-190500" eaLnBrk="1" hangingPunct="1">
              <a:buFontTx/>
              <a:buAutoNum type="arabicPeriod"/>
            </a:pPr>
            <a:r>
              <a:rPr lang="en-US" smtClean="0"/>
              <a:t>Boden WE, O'Rourke RA, Teo KK, et al. Optimal medical therapy with or without PCI for stable coronary disease. </a:t>
            </a:r>
            <a:r>
              <a:rPr lang="en-US" i="1" smtClean="0"/>
              <a:t>N Engl J Med.</a:t>
            </a:r>
            <a:r>
              <a:rPr lang="en-US" smtClean="0"/>
              <a:t> 2007;356:1503-1516.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8"/>
          <p:cNvSpPr txBox="1">
            <a:spLocks noGrp="1" noChangeArrowheads="1"/>
          </p:cNvSpPr>
          <p:nvPr/>
        </p:nvSpPr>
        <p:spPr bwMode="auto">
          <a:xfrm>
            <a:off x="3738563" y="9083675"/>
            <a:ext cx="3038475" cy="236538"/>
          </a:xfrm>
          <a:prstGeom prst="rect">
            <a:avLst/>
          </a:prstGeom>
          <a:noFill/>
          <a:ln w="9525">
            <a:noFill/>
            <a:miter lim="800000"/>
            <a:headEnd/>
            <a:tailEnd/>
          </a:ln>
        </p:spPr>
        <p:txBody>
          <a:bodyPr lIns="95076" tIns="47539" rIns="95076" bIns="47539" anchor="b"/>
          <a:lstStyle/>
          <a:p>
            <a:pPr algn="r" defTabSz="952500" eaLnBrk="0" hangingPunct="0"/>
            <a:fld id="{A099364B-D650-4F36-8BC1-7CC0E5E66E31}" type="slidenum">
              <a:rPr lang="en-US" altLang="en-US" sz="1000"/>
              <a:pPr algn="r" defTabSz="952500" eaLnBrk="0" hangingPunct="0"/>
              <a:t>25</a:t>
            </a:fld>
            <a:endParaRPr lang="en-US" altLang="en-US" sz="1000"/>
          </a:p>
        </p:txBody>
      </p:sp>
      <p:sp>
        <p:nvSpPr>
          <p:cNvPr id="188418" name="Rectangle 2"/>
          <p:cNvSpPr>
            <a:spLocks noGrp="1" noRot="1" noChangeAspect="1" noChangeArrowheads="1" noTextEdit="1"/>
          </p:cNvSpPr>
          <p:nvPr>
            <p:ph type="sldImg"/>
          </p:nvPr>
        </p:nvSpPr>
        <p:spPr bwMode="auto">
          <a:xfrm>
            <a:off x="1016000" y="0"/>
            <a:ext cx="4826000" cy="3619500"/>
          </a:xfrm>
          <a:noFill/>
          <a:ln>
            <a:solidFill>
              <a:srgbClr val="000000"/>
            </a:solidFill>
            <a:miter lim="800000"/>
            <a:headEnd/>
            <a:tailEnd/>
          </a:ln>
        </p:spPr>
      </p:sp>
      <p:sp>
        <p:nvSpPr>
          <p:cNvPr id="188419" name="Rectangle 3"/>
          <p:cNvSpPr>
            <a:spLocks noGrp="1" noChangeArrowheads="1"/>
          </p:cNvSpPr>
          <p:nvPr>
            <p:ph type="body" idx="1"/>
          </p:nvPr>
        </p:nvSpPr>
        <p:spPr>
          <a:xfrm>
            <a:off x="252413" y="3905250"/>
            <a:ext cx="6354762" cy="5148263"/>
          </a:xfrm>
          <a:noFill/>
          <a:ln/>
        </p:spPr>
        <p:txBody>
          <a:bodyPr lIns="91427" tIns="45713" rIns="91427" bIns="45713"/>
          <a:lstStyle/>
          <a:p>
            <a:pPr marL="190500" indent="-190500" eaLnBrk="1" hangingPunct="1"/>
            <a:r>
              <a:rPr lang="en-US" b="1" smtClean="0"/>
              <a:t>Slide:  Factors Impacting Worse CAD Progression or Worse PCI Outcomes in Diabetes</a:t>
            </a:r>
          </a:p>
          <a:p>
            <a:pPr marL="190500" indent="-190500" eaLnBrk="1" hangingPunct="1"/>
            <a:endParaRPr lang="en-US" smtClean="0"/>
          </a:p>
          <a:p>
            <a:pPr marL="190500" indent="-190500" eaLnBrk="1" hangingPunct="1">
              <a:buFontTx/>
              <a:buChar char="•"/>
            </a:pPr>
            <a:r>
              <a:rPr lang="en-US" smtClean="0"/>
              <a:t>There are a number of factors that may lead to worse coronary artery disease progression or worse PCI outcomes in patients with diabetes.  These include inflammation, endothelial dysfunction, renal dysfunction, left ventricular dysfunction, peripheral artery disease, atherosclerotic burden, restenosis, and prothrombotic state (ie, increase platelet aggregation).</a:t>
            </a:r>
            <a:r>
              <a:rPr lang="en-US" baseline="30000" smtClean="0"/>
              <a:t>1</a:t>
            </a:r>
            <a:endParaRPr lang="en-US" smtClean="0"/>
          </a:p>
          <a:p>
            <a:pPr marL="190500" indent="-190500" eaLnBrk="1" hangingPunct="1"/>
            <a:endParaRPr lang="en-US" smtClean="0"/>
          </a:p>
          <a:p>
            <a:pPr marL="190500" indent="-190500" eaLnBrk="1" hangingPunct="1"/>
            <a:r>
              <a:rPr lang="en-US" b="1" i="1" smtClean="0"/>
              <a:t>Reference</a:t>
            </a:r>
          </a:p>
          <a:p>
            <a:pPr marL="190500" indent="-190500" eaLnBrk="1" hangingPunct="1">
              <a:buFontTx/>
              <a:buAutoNum type="arabicPeriod"/>
            </a:pPr>
            <a:r>
              <a:rPr lang="en-US" smtClean="0"/>
              <a:t>Roffi M, Topol EJ. Percutaneous coronary intervention in diabetic patients with non-ST-segment elevation acute coronary syndromes. </a:t>
            </a:r>
            <a:r>
              <a:rPr lang="en-US" i="1" smtClean="0"/>
              <a:t>Eur Heart J</a:t>
            </a:r>
            <a:r>
              <a:rPr lang="en-US" smtClean="0"/>
              <a:t>. 2004;25:190-198.</a:t>
            </a:r>
          </a:p>
          <a:p>
            <a:pPr marL="190500" indent="-190500" eaLnBrk="1" hangingPunct="1">
              <a:buFontTx/>
              <a:buAutoNum type="arabicPeriod"/>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8"/>
          <p:cNvSpPr txBox="1">
            <a:spLocks noGrp="1" noChangeArrowheads="1"/>
          </p:cNvSpPr>
          <p:nvPr/>
        </p:nvSpPr>
        <p:spPr bwMode="auto">
          <a:xfrm>
            <a:off x="3738563" y="9083675"/>
            <a:ext cx="3038475" cy="236538"/>
          </a:xfrm>
          <a:prstGeom prst="rect">
            <a:avLst/>
          </a:prstGeom>
          <a:noFill/>
          <a:ln w="9525">
            <a:noFill/>
            <a:miter lim="800000"/>
            <a:headEnd/>
            <a:tailEnd/>
          </a:ln>
        </p:spPr>
        <p:txBody>
          <a:bodyPr lIns="95076" tIns="47539" rIns="95076" bIns="47539" anchor="b"/>
          <a:lstStyle/>
          <a:p>
            <a:pPr algn="r" defTabSz="952500" eaLnBrk="0" hangingPunct="0"/>
            <a:fld id="{0EEE96A2-B3C2-4FBD-9DC4-8EEF15DFCC57}" type="slidenum">
              <a:rPr lang="en-US" altLang="en-US" sz="1000"/>
              <a:pPr algn="r" defTabSz="952500" eaLnBrk="0" hangingPunct="0"/>
              <a:t>26</a:t>
            </a:fld>
            <a:endParaRPr lang="en-US" altLang="en-US" sz="1000"/>
          </a:p>
        </p:txBody>
      </p:sp>
      <p:sp>
        <p:nvSpPr>
          <p:cNvPr id="190466" name="Rectangle 2"/>
          <p:cNvSpPr>
            <a:spLocks noGrp="1" noRot="1" noChangeAspect="1" noChangeArrowheads="1" noTextEdit="1"/>
          </p:cNvSpPr>
          <p:nvPr>
            <p:ph type="sldImg"/>
          </p:nvPr>
        </p:nvSpPr>
        <p:spPr bwMode="auto">
          <a:xfrm>
            <a:off x="1016000" y="0"/>
            <a:ext cx="4826000" cy="3619500"/>
          </a:xfrm>
          <a:noFill/>
          <a:ln>
            <a:solidFill>
              <a:srgbClr val="000000"/>
            </a:solidFill>
            <a:miter lim="800000"/>
            <a:headEnd/>
            <a:tailEnd/>
          </a:ln>
        </p:spPr>
      </p:sp>
      <p:sp>
        <p:nvSpPr>
          <p:cNvPr id="190467" name="Rectangle 3"/>
          <p:cNvSpPr>
            <a:spLocks noGrp="1" noChangeArrowheads="1"/>
          </p:cNvSpPr>
          <p:nvPr>
            <p:ph type="body" idx="1"/>
          </p:nvPr>
        </p:nvSpPr>
        <p:spPr>
          <a:xfrm>
            <a:off x="252413" y="3905250"/>
            <a:ext cx="6354762" cy="5148263"/>
          </a:xfrm>
          <a:noFill/>
          <a:ln/>
        </p:spPr>
        <p:txBody>
          <a:bodyPr lIns="91427" tIns="45713" rIns="91427" bIns="45713"/>
          <a:lstStyle/>
          <a:p>
            <a:pPr marL="190500" indent="-190500" eaLnBrk="1" hangingPunct="1"/>
            <a:r>
              <a:rPr lang="en-US" b="1" smtClean="0"/>
              <a:t>Slide:  BARI 2D Study: Type 2 Diabetes and CAD</a:t>
            </a:r>
          </a:p>
          <a:p>
            <a:pPr marL="190500" indent="-190500" eaLnBrk="1" hangingPunct="1"/>
            <a:endParaRPr lang="en-US" smtClean="0"/>
          </a:p>
          <a:p>
            <a:pPr marL="190500" indent="-190500" eaLnBrk="1" hangingPunct="1">
              <a:buFontTx/>
              <a:buChar char="•"/>
            </a:pPr>
            <a:r>
              <a:rPr lang="en-US" smtClean="0"/>
              <a:t>The BARI 2D study evaluated two cardiac treatment strategies and two glycemic treatment strategies in patients who were receiving uniform glycemic control and intensive therapy for cardiac risk factors</a:t>
            </a:r>
            <a:r>
              <a:rPr lang="en-US" baseline="30000" smtClean="0"/>
              <a:t>.1</a:t>
            </a:r>
          </a:p>
          <a:p>
            <a:pPr marL="647700" lvl="1" indent="-190500" eaLnBrk="1" hangingPunct="1">
              <a:buFontTx/>
              <a:buChar char="-"/>
            </a:pPr>
            <a:r>
              <a:rPr lang="en-US" smtClean="0"/>
              <a:t>Hypothesis 1: prompt revascularization (either surgical or catheter-based) would reduce long-term rates of death and cardiovascular events, as compared with medical therapy alone.</a:t>
            </a:r>
          </a:p>
          <a:p>
            <a:pPr marL="647700" lvl="1" indent="-190500" eaLnBrk="1" hangingPunct="1">
              <a:buFontTx/>
              <a:buChar char="-"/>
            </a:pPr>
            <a:r>
              <a:rPr lang="en-US" smtClean="0"/>
              <a:t>Hypothesis 2: insulin sensitization (with a target level for glycated hemoglobin of less than 7.0%) would reduce long-term rates of death and cardiovascular events, as compared with a strategy of insulin provision.</a:t>
            </a:r>
          </a:p>
          <a:p>
            <a:pPr marL="647700" lvl="1" indent="-190500" eaLnBrk="1" hangingPunct="1"/>
            <a:endParaRPr lang="en-US" smtClean="0"/>
          </a:p>
          <a:p>
            <a:pPr marL="190500" indent="-190500" eaLnBrk="1" hangingPunct="1">
              <a:buFontTx/>
              <a:buChar char="•"/>
            </a:pPr>
            <a:r>
              <a:rPr lang="en-US" smtClean="0"/>
              <a:t>Patients were randomly assigned to two treatment strategies in a 2-by-2 factorial design.</a:t>
            </a:r>
            <a:r>
              <a:rPr lang="en-US" baseline="30000" smtClean="0"/>
              <a:t>1</a:t>
            </a:r>
            <a:endParaRPr lang="en-US" smtClean="0"/>
          </a:p>
          <a:p>
            <a:pPr marL="647700" lvl="1" indent="-190500" eaLnBrk="1" hangingPunct="1">
              <a:buFontTx/>
              <a:buChar char="-"/>
            </a:pPr>
            <a:r>
              <a:rPr lang="en-US" smtClean="0"/>
              <a:t>Strategy 1: patients were assigned to undergo either prompt coronary revascularization or medical therapy.</a:t>
            </a:r>
          </a:p>
          <a:p>
            <a:pPr marL="647700" lvl="1" indent="-190500" eaLnBrk="1" hangingPunct="1">
              <a:buFontTx/>
              <a:buChar char="-"/>
            </a:pPr>
            <a:r>
              <a:rPr lang="en-US" smtClean="0"/>
              <a:t>Strategy 2: patients were assigned to undergo either insulin-sensitization therapy or insulin-provision therapy to achieve a target glycated hemoglobin level of less than 7.0%.</a:t>
            </a:r>
          </a:p>
          <a:p>
            <a:pPr marL="190500" indent="-190500" eaLnBrk="1" hangingPunct="1"/>
            <a:endParaRPr lang="en-US" smtClean="0"/>
          </a:p>
          <a:p>
            <a:pPr marL="190500" indent="-190500" eaLnBrk="1" hangingPunct="1"/>
            <a:r>
              <a:rPr lang="en-US" b="1" i="1" smtClean="0"/>
              <a:t>Reference</a:t>
            </a:r>
            <a:endParaRPr lang="en-US" smtClean="0"/>
          </a:p>
          <a:p>
            <a:pPr marL="190500" indent="-190500" eaLnBrk="1" hangingPunct="1">
              <a:buFontTx/>
              <a:buAutoNum type="arabicPeriod"/>
            </a:pPr>
            <a:r>
              <a:rPr lang="en-US" smtClean="0"/>
              <a:t>BARI 2D Study Group, Frye RL, August P, et al. A randomized trial of therapies for type 2 diabetes and coronary artery disease. </a:t>
            </a:r>
            <a:r>
              <a:rPr lang="en-US" i="1" smtClean="0"/>
              <a:t>N Engl J Med.</a:t>
            </a:r>
            <a:r>
              <a:rPr lang="en-US" smtClean="0"/>
              <a:t> 2009;360:2503-2515. </a:t>
            </a:r>
          </a:p>
          <a:p>
            <a:pPr marL="190500" indent="-190500" eaLnBrk="1" hangingPunct="1">
              <a:buFontTx/>
              <a:buAutoNum type="arabicPeriod"/>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CA660-0C89-461C-8854-D46A1D41F0FC}"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8"/>
          <p:cNvSpPr txBox="1">
            <a:spLocks noGrp="1" noChangeArrowheads="1"/>
          </p:cNvSpPr>
          <p:nvPr/>
        </p:nvSpPr>
        <p:spPr bwMode="auto">
          <a:xfrm>
            <a:off x="3738563" y="9083675"/>
            <a:ext cx="3038475" cy="236538"/>
          </a:xfrm>
          <a:prstGeom prst="rect">
            <a:avLst/>
          </a:prstGeom>
          <a:noFill/>
          <a:ln w="9525">
            <a:noFill/>
            <a:miter lim="800000"/>
            <a:headEnd/>
            <a:tailEnd/>
          </a:ln>
        </p:spPr>
        <p:txBody>
          <a:bodyPr lIns="95076" tIns="47539" rIns="95076" bIns="47539" anchor="b"/>
          <a:lstStyle/>
          <a:p>
            <a:pPr algn="r" defTabSz="952500" eaLnBrk="0" hangingPunct="0"/>
            <a:fld id="{067F350B-BBD5-471C-A64D-32F427A008F9}" type="slidenum">
              <a:rPr lang="en-US" altLang="en-US" sz="1000"/>
              <a:pPr algn="r" defTabSz="952500" eaLnBrk="0" hangingPunct="0"/>
              <a:t>28</a:t>
            </a:fld>
            <a:endParaRPr lang="en-US" altLang="en-US" sz="1000"/>
          </a:p>
        </p:txBody>
      </p:sp>
      <p:sp>
        <p:nvSpPr>
          <p:cNvPr id="193538" name="Rectangle 2"/>
          <p:cNvSpPr>
            <a:spLocks noGrp="1" noRot="1" noChangeAspect="1" noChangeArrowheads="1" noTextEdit="1"/>
          </p:cNvSpPr>
          <p:nvPr>
            <p:ph type="sldImg"/>
          </p:nvPr>
        </p:nvSpPr>
        <p:spPr bwMode="auto">
          <a:xfrm>
            <a:off x="1016000" y="0"/>
            <a:ext cx="4826000" cy="3619500"/>
          </a:xfrm>
          <a:noFill/>
          <a:ln>
            <a:solidFill>
              <a:srgbClr val="000000"/>
            </a:solidFill>
            <a:miter lim="800000"/>
            <a:headEnd/>
            <a:tailEnd/>
          </a:ln>
        </p:spPr>
      </p:sp>
      <p:sp>
        <p:nvSpPr>
          <p:cNvPr id="193539" name="Rectangle 3"/>
          <p:cNvSpPr>
            <a:spLocks noGrp="1" noChangeArrowheads="1"/>
          </p:cNvSpPr>
          <p:nvPr>
            <p:ph type="body" idx="1"/>
          </p:nvPr>
        </p:nvSpPr>
        <p:spPr>
          <a:xfrm>
            <a:off x="252413" y="3905250"/>
            <a:ext cx="6354762" cy="5148263"/>
          </a:xfrm>
          <a:noFill/>
          <a:ln/>
        </p:spPr>
        <p:txBody>
          <a:bodyPr lIns="91427" tIns="45713" rIns="91427" bIns="45713"/>
          <a:lstStyle/>
          <a:p>
            <a:pPr marL="190500" indent="-190500" eaLnBrk="1" hangingPunct="1"/>
            <a:r>
              <a:rPr lang="en-US" b="1" smtClean="0"/>
              <a:t>Slide:  BARI 2D Study: Medical Therapy Versus Revascularization</a:t>
            </a:r>
          </a:p>
          <a:p>
            <a:pPr marL="190500" indent="-190500" eaLnBrk="1" hangingPunct="1"/>
            <a:endParaRPr lang="en-US" smtClean="0"/>
          </a:p>
          <a:p>
            <a:pPr marL="190500" indent="-190500" eaLnBrk="1" hangingPunct="1">
              <a:buFontTx/>
              <a:buChar char="•"/>
            </a:pPr>
            <a:r>
              <a:rPr lang="en-US" smtClean="0"/>
              <a:t>The rate of death did not differ significantly between the revascularization group and the medical-therapy group in either the CABG or the PCI stratum.</a:t>
            </a:r>
            <a:r>
              <a:rPr lang="en-US" baseline="30000" smtClean="0"/>
              <a:t>1</a:t>
            </a:r>
            <a:endParaRPr lang="en-US" smtClean="0"/>
          </a:p>
          <a:p>
            <a:pPr marL="190500" indent="-190500" eaLnBrk="1" hangingPunct="1"/>
            <a:endParaRPr lang="en-US" smtClean="0"/>
          </a:p>
          <a:p>
            <a:pPr marL="190500" indent="-190500" eaLnBrk="1" hangingPunct="1"/>
            <a:r>
              <a:rPr lang="en-US" b="1" i="1" smtClean="0"/>
              <a:t>Reference</a:t>
            </a:r>
            <a:endParaRPr lang="en-US" smtClean="0"/>
          </a:p>
          <a:p>
            <a:pPr marL="190500" indent="-190500" eaLnBrk="1" hangingPunct="1">
              <a:buFontTx/>
              <a:buAutoNum type="arabicPeriod"/>
            </a:pPr>
            <a:r>
              <a:rPr lang="en-US" smtClean="0"/>
              <a:t>BARI 2D Study Group, Frye RL, August P, et al. A randomized trial of therapies for type 2 diabetes and coronary artery disease. </a:t>
            </a:r>
            <a:r>
              <a:rPr lang="en-US" i="1" smtClean="0"/>
              <a:t>N Engl J Med.</a:t>
            </a:r>
            <a:r>
              <a:rPr lang="en-US" smtClean="0"/>
              <a:t> 2009;360:2503-2515. </a:t>
            </a:r>
          </a:p>
          <a:p>
            <a:pPr marL="190500" indent="-190500"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8"/>
          <p:cNvSpPr txBox="1">
            <a:spLocks noGrp="1" noChangeArrowheads="1"/>
          </p:cNvSpPr>
          <p:nvPr/>
        </p:nvSpPr>
        <p:spPr bwMode="auto">
          <a:xfrm>
            <a:off x="3738563" y="9083675"/>
            <a:ext cx="3038475" cy="236538"/>
          </a:xfrm>
          <a:prstGeom prst="rect">
            <a:avLst/>
          </a:prstGeom>
          <a:noFill/>
          <a:ln w="9525">
            <a:noFill/>
            <a:miter lim="800000"/>
            <a:headEnd/>
            <a:tailEnd/>
          </a:ln>
        </p:spPr>
        <p:txBody>
          <a:bodyPr lIns="95076" tIns="47539" rIns="95076" bIns="47539" anchor="b"/>
          <a:lstStyle/>
          <a:p>
            <a:pPr algn="r" defTabSz="952500" eaLnBrk="0" hangingPunct="0"/>
            <a:fld id="{040EE510-C668-46C3-9CAB-ABE39EF9523B}" type="slidenum">
              <a:rPr lang="en-US" altLang="en-US" sz="1000"/>
              <a:pPr algn="r" defTabSz="952500" eaLnBrk="0" hangingPunct="0"/>
              <a:t>29</a:t>
            </a:fld>
            <a:endParaRPr lang="en-US" altLang="en-US" sz="1000"/>
          </a:p>
        </p:txBody>
      </p:sp>
      <p:sp>
        <p:nvSpPr>
          <p:cNvPr id="196610" name="Rectangle 2"/>
          <p:cNvSpPr>
            <a:spLocks noGrp="1" noRot="1" noChangeAspect="1" noChangeArrowheads="1" noTextEdit="1"/>
          </p:cNvSpPr>
          <p:nvPr>
            <p:ph type="sldImg"/>
          </p:nvPr>
        </p:nvSpPr>
        <p:spPr bwMode="auto">
          <a:xfrm>
            <a:off x="1000125" y="0"/>
            <a:ext cx="4826000" cy="3619500"/>
          </a:xfrm>
          <a:noFill/>
          <a:ln>
            <a:solidFill>
              <a:srgbClr val="000000"/>
            </a:solidFill>
            <a:miter lim="800000"/>
            <a:headEnd/>
            <a:tailEnd/>
          </a:ln>
        </p:spPr>
      </p:sp>
      <p:sp>
        <p:nvSpPr>
          <p:cNvPr id="196611" name="Rectangle 3"/>
          <p:cNvSpPr>
            <a:spLocks noGrp="1" noChangeArrowheads="1"/>
          </p:cNvSpPr>
          <p:nvPr>
            <p:ph type="body" idx="1"/>
          </p:nvPr>
        </p:nvSpPr>
        <p:spPr>
          <a:xfrm>
            <a:off x="252413" y="3905250"/>
            <a:ext cx="6354762" cy="5148263"/>
          </a:xfrm>
          <a:noFill/>
          <a:ln/>
        </p:spPr>
        <p:txBody>
          <a:bodyPr lIns="91427" tIns="45713" rIns="91427" bIns="45713"/>
          <a:lstStyle/>
          <a:p>
            <a:pPr marL="190500" indent="-190500" eaLnBrk="1" hangingPunct="1"/>
            <a:r>
              <a:rPr lang="en-US" b="1" smtClean="0"/>
              <a:t>Slide:  BARI 2D Study: Medical Therapy Versus Revascularization</a:t>
            </a:r>
          </a:p>
          <a:p>
            <a:pPr marL="190500" indent="-190500" eaLnBrk="1" hangingPunct="1"/>
            <a:endParaRPr lang="en-US" smtClean="0"/>
          </a:p>
          <a:p>
            <a:pPr marL="190500" indent="-190500" eaLnBrk="1" hangingPunct="1">
              <a:buFontTx/>
              <a:buChar char="•"/>
            </a:pPr>
            <a:r>
              <a:rPr lang="en-US" smtClean="0"/>
              <a:t>The rate of death, MI, or stroke did not differ significantly between the revascularization group and the medical-therapy group in either the PCI stratum, but was significantly better in the revascularization group in the CABG stratum.</a:t>
            </a:r>
            <a:r>
              <a:rPr lang="en-US" baseline="30000" smtClean="0"/>
              <a:t>1</a:t>
            </a:r>
            <a:endParaRPr lang="en-US" smtClean="0"/>
          </a:p>
          <a:p>
            <a:pPr marL="190500" indent="-190500" eaLnBrk="1" hangingPunct="1"/>
            <a:endParaRPr lang="en-US" smtClean="0"/>
          </a:p>
          <a:p>
            <a:pPr marL="190500" indent="-190500" eaLnBrk="1" hangingPunct="1"/>
            <a:r>
              <a:rPr lang="en-US" b="1" i="1" smtClean="0"/>
              <a:t>Reference</a:t>
            </a:r>
            <a:endParaRPr lang="en-US" smtClean="0"/>
          </a:p>
          <a:p>
            <a:pPr marL="190500" indent="-190500" eaLnBrk="1" hangingPunct="1">
              <a:buFontTx/>
              <a:buAutoNum type="arabicPeriod"/>
            </a:pPr>
            <a:r>
              <a:rPr lang="en-US" smtClean="0"/>
              <a:t>BARI 2D Study Group, Frye RL, August P, et al. A randomized trial of therapies for type 2 diabetes and coronary artery disease. </a:t>
            </a:r>
            <a:r>
              <a:rPr lang="en-US" i="1" smtClean="0"/>
              <a:t>N Engl J Med.</a:t>
            </a:r>
            <a:r>
              <a:rPr lang="en-US" smtClean="0"/>
              <a:t> 2009;360:2503-2515. </a:t>
            </a:r>
          </a:p>
          <a:p>
            <a:pPr marL="190500" indent="-190500"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endParaRPr lang="en-US" smtClean="0"/>
          </a:p>
        </p:txBody>
      </p:sp>
      <p:sp>
        <p:nvSpPr>
          <p:cNvPr id="35843"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2300" tIns="46150" rIns="92300" bIns="46150" anchor="b"/>
          <a:lstStyle/>
          <a:p>
            <a:pPr algn="r" defTabSz="900113"/>
            <a:fld id="{E8C6EE7B-BE2E-4C6C-85C8-969DF839202B}" type="slidenum">
              <a:rPr lang="en-US" sz="1200">
                <a:latin typeface="Calibri" pitchFamily="34" charset="0"/>
              </a:rPr>
              <a:pPr algn="r" defTabSz="900113"/>
              <a:t>3</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8"/>
          <p:cNvSpPr txBox="1">
            <a:spLocks noGrp="1" noChangeArrowheads="1"/>
          </p:cNvSpPr>
          <p:nvPr/>
        </p:nvSpPr>
        <p:spPr bwMode="auto">
          <a:xfrm>
            <a:off x="3738563" y="9083675"/>
            <a:ext cx="3038475" cy="236538"/>
          </a:xfrm>
          <a:prstGeom prst="rect">
            <a:avLst/>
          </a:prstGeom>
          <a:noFill/>
          <a:ln w="9525">
            <a:noFill/>
            <a:miter lim="800000"/>
            <a:headEnd/>
            <a:tailEnd/>
          </a:ln>
        </p:spPr>
        <p:txBody>
          <a:bodyPr lIns="95076" tIns="47539" rIns="95076" bIns="47539" anchor="b"/>
          <a:lstStyle/>
          <a:p>
            <a:pPr algn="r" defTabSz="952500" eaLnBrk="0" hangingPunct="0"/>
            <a:fld id="{53ECCC70-FFF9-4772-B88E-B56E34084B14}" type="slidenum">
              <a:rPr lang="en-US" altLang="en-US" sz="1000"/>
              <a:pPr algn="r" defTabSz="952500" eaLnBrk="0" hangingPunct="0"/>
              <a:t>30</a:t>
            </a:fld>
            <a:endParaRPr lang="en-US" altLang="en-US" sz="1000"/>
          </a:p>
        </p:txBody>
      </p:sp>
      <p:sp>
        <p:nvSpPr>
          <p:cNvPr id="204802" name="Rectangle 2"/>
          <p:cNvSpPr>
            <a:spLocks noGrp="1" noRot="1" noChangeAspect="1" noChangeArrowheads="1" noTextEdit="1"/>
          </p:cNvSpPr>
          <p:nvPr>
            <p:ph type="sldImg"/>
          </p:nvPr>
        </p:nvSpPr>
        <p:spPr bwMode="auto">
          <a:xfrm>
            <a:off x="1016000" y="0"/>
            <a:ext cx="4826000" cy="3619500"/>
          </a:xfrm>
          <a:noFill/>
          <a:ln>
            <a:solidFill>
              <a:srgbClr val="000000"/>
            </a:solidFill>
            <a:miter lim="800000"/>
            <a:headEnd/>
            <a:tailEnd/>
          </a:ln>
        </p:spPr>
      </p:sp>
      <p:sp>
        <p:nvSpPr>
          <p:cNvPr id="204803" name="Rectangle 3"/>
          <p:cNvSpPr>
            <a:spLocks noGrp="1" noChangeArrowheads="1"/>
          </p:cNvSpPr>
          <p:nvPr>
            <p:ph type="body" idx="1"/>
          </p:nvPr>
        </p:nvSpPr>
        <p:spPr>
          <a:xfrm>
            <a:off x="252413" y="3905250"/>
            <a:ext cx="6354762" cy="5148263"/>
          </a:xfrm>
          <a:noFill/>
          <a:ln/>
        </p:spPr>
        <p:txBody>
          <a:bodyPr lIns="91427" tIns="45713" rIns="91427" bIns="45713"/>
          <a:lstStyle/>
          <a:p>
            <a:pPr marL="190500" indent="-190500" eaLnBrk="1" hangingPunct="1"/>
            <a:r>
              <a:rPr lang="en-US" b="1" smtClean="0"/>
              <a:t>Slide:  BARI 2D Study: Summary</a:t>
            </a:r>
          </a:p>
          <a:p>
            <a:pPr marL="190500" indent="-190500" eaLnBrk="1" hangingPunct="1"/>
            <a:endParaRPr lang="en-US" smtClean="0"/>
          </a:p>
          <a:p>
            <a:pPr marL="190500" indent="-190500" eaLnBrk="1" hangingPunct="1">
              <a:lnSpc>
                <a:spcPct val="92000"/>
              </a:lnSpc>
              <a:buFontTx/>
              <a:buChar char="•"/>
            </a:pPr>
            <a:r>
              <a:rPr lang="en-GB" smtClean="0"/>
              <a:t>In patients with type 2 diabetes and stable ischemic cardiovascular disease, there were no significant difference in the rates of death and major cardiovascular events between patients undergoing prompt revascularization and those undergoing medical therapy and strategies of insulin sensitization and insulin provision.</a:t>
            </a:r>
            <a:r>
              <a:rPr lang="en-GB" baseline="30000" smtClean="0"/>
              <a:t>1</a:t>
            </a:r>
            <a:endParaRPr lang="en-GB" smtClean="0"/>
          </a:p>
          <a:p>
            <a:pPr marL="190500" indent="-190500" eaLnBrk="1" hangingPunct="1">
              <a:lnSpc>
                <a:spcPct val="92000"/>
              </a:lnSpc>
            </a:pPr>
            <a:endParaRPr lang="en-US" smtClean="0"/>
          </a:p>
          <a:p>
            <a:pPr marL="190500" indent="-190500" eaLnBrk="1" hangingPunct="1"/>
            <a:r>
              <a:rPr lang="en-US" b="1" i="1" smtClean="0"/>
              <a:t>Reference</a:t>
            </a:r>
            <a:endParaRPr lang="en-US" smtClean="0"/>
          </a:p>
          <a:p>
            <a:pPr marL="190500" indent="-190500" eaLnBrk="1" hangingPunct="1">
              <a:buFontTx/>
              <a:buAutoNum type="arabicPeriod"/>
            </a:pPr>
            <a:r>
              <a:rPr lang="en-US" smtClean="0"/>
              <a:t>BARI 2D Study Group, Frye RL, August P, et al. A randomized trial of therapies for type 2 diabetes and coronary artery disease. </a:t>
            </a:r>
            <a:r>
              <a:rPr lang="en-US" i="1" smtClean="0"/>
              <a:t>N Engl J Med.</a:t>
            </a:r>
            <a:r>
              <a:rPr lang="en-US" smtClean="0"/>
              <a:t> 2009;360:2503-2515. </a:t>
            </a:r>
          </a:p>
          <a:p>
            <a:pPr marL="190500" indent="-190500"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220162" name="Rectangle 3"/>
          <p:cNvSpPr>
            <a:spLocks noGrp="1" noChangeArrowheads="1"/>
          </p:cNvSpPr>
          <p:nvPr>
            <p:ph type="body" idx="1"/>
          </p:nvPr>
        </p:nvSpPr>
        <p:spPr>
          <a:noFill/>
          <a:ln/>
        </p:spPr>
        <p:txBody>
          <a:bodyPr lIns="93177" tIns="46589" rIns="93177" bIns="46589"/>
          <a:lstStyle/>
          <a:p>
            <a:r>
              <a:rPr lang="en-US" smtClean="0"/>
              <a:t>Serruys PW, Unger F, Sousa E, et al. Comparison of coronary-artery bypass surgery and stenting for the treatment of multivessel disease. </a:t>
            </a:r>
            <a:r>
              <a:rPr lang="en-US" i="1" smtClean="0"/>
              <a:t>N Engl J Med</a:t>
            </a:r>
            <a:r>
              <a:rPr lang="en-US" smtClean="0"/>
              <a:t>. 2001;344:1117-1124.</a:t>
            </a:r>
          </a:p>
          <a:p>
            <a:r>
              <a:rPr lang="en-US" smtClean="0"/>
              <a:t>Boden WE, O’Rourke RA, Teo KK, et al; COURAGE Trial Research Group. Optimal medical therapy with or without PCI for stable coronary disease. </a:t>
            </a:r>
            <a:r>
              <a:rPr lang="en-US" i="1" smtClean="0"/>
              <a:t>N Engl J Med</a:t>
            </a:r>
            <a:r>
              <a:rPr lang="en-US" smtClean="0"/>
              <a:t>. 2007;356:1503-1516.</a:t>
            </a:r>
          </a:p>
          <a:p>
            <a:r>
              <a:rPr lang="en-US" smtClean="0"/>
              <a:t>Cohen DJ, Van Hout B, Serruys P, et al. Quality of life after PCI with drug-eluting stents or coronary-artery bypass surgery. </a:t>
            </a:r>
            <a:r>
              <a:rPr lang="en-US" i="1" smtClean="0"/>
              <a:t>N Engl J Med</a:t>
            </a:r>
            <a:r>
              <a:rPr lang="en-US" smtClean="0"/>
              <a:t>. 2011;364:1016-1026.</a:t>
            </a:r>
          </a:p>
          <a:p>
            <a:r>
              <a:rPr lang="en-US" smtClean="0"/>
              <a:t>Dagenais GR, Lu J, Faxon DP, et al. Effects of optima medical treatment with or without revascularization on angina and subsequent revascularization in patients with type 2 diabetes and stable ischemic heart disease. </a:t>
            </a:r>
            <a:r>
              <a:rPr lang="en-US" i="1" smtClean="0"/>
              <a:t>Circulation</a:t>
            </a:r>
            <a:r>
              <a:rPr lang="en-US" smtClean="0"/>
              <a:t>. 2001;123:1492-1500.</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algn="r" rtl="0" fontAlgn="base">
              <a:spcBef>
                <a:spcPct val="0"/>
              </a:spcBef>
              <a:spcAft>
                <a:spcPct val="0"/>
              </a:spcAft>
            </a:pPr>
            <a:fld id="{0819B262-4996-4DD2-867D-29E23812F388}" type="slidenum">
              <a:rPr lang="en-US" sz="1200" kern="1200">
                <a:solidFill>
                  <a:prstClr val="black"/>
                </a:solidFill>
                <a:latin typeface="Arial" pitchFamily="34" charset="0"/>
              </a:rPr>
              <a:pPr algn="r" rtl="0" fontAlgn="base">
                <a:spcBef>
                  <a:spcPct val="0"/>
                </a:spcBef>
                <a:spcAft>
                  <a:spcPct val="0"/>
                </a:spcAft>
              </a:pPr>
              <a:t>32</a:t>
            </a:fld>
            <a:endParaRPr lang="en-US" sz="1200" kern="1200">
              <a:solidFill>
                <a:prstClr val="black"/>
              </a:solidFill>
              <a:latin typeface="Arial" pitchFamily="34" charset="0"/>
            </a:endParaRPr>
          </a:p>
        </p:txBody>
      </p:sp>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p:txBody>
          <a:bodyPr/>
          <a:lstStyle/>
          <a:p>
            <a:pPr>
              <a:spcBef>
                <a:spcPct val="0"/>
              </a:spcBef>
            </a:pPr>
            <a:endParaRPr lang="en-US"/>
          </a:p>
        </p:txBody>
      </p:sp>
      <p:sp>
        <p:nvSpPr>
          <p:cNvPr id="28675" name="Slide Number Placeholder 3"/>
          <p:cNvSpPr txBox="1">
            <a:spLocks noGrp="1"/>
          </p:cNvSpPr>
          <p:nvPr/>
        </p:nvSpPr>
        <p:spPr bwMode="auto">
          <a:xfrm>
            <a:off x="3884613" y="8829967"/>
            <a:ext cx="2971800" cy="464820"/>
          </a:xfrm>
          <a:prstGeom prst="rect">
            <a:avLst/>
          </a:prstGeom>
          <a:noFill/>
          <a:ln>
            <a:miter lim="800000"/>
            <a:headEnd/>
            <a:tailEnd/>
          </a:ln>
        </p:spPr>
        <p:txBody>
          <a:bodyPr anchor="b"/>
          <a:lstStyle/>
          <a:p>
            <a:pPr algn="r" rtl="0" fontAlgn="base">
              <a:spcBef>
                <a:spcPct val="0"/>
              </a:spcBef>
              <a:spcAft>
                <a:spcPct val="0"/>
              </a:spcAft>
              <a:defRPr/>
            </a:pPr>
            <a:fld id="{20F96710-3449-44CE-81DD-4433F6BA7975}" type="slidenum">
              <a:rPr lang="en-US" sz="1200" kern="1200">
                <a:solidFill>
                  <a:srgbClr val="000000"/>
                </a:solidFill>
                <a:latin typeface="Calibri"/>
                <a:ea typeface="Osaka"/>
                <a:cs typeface="Osaka"/>
              </a:rPr>
              <a:pPr algn="r" rtl="0" fontAlgn="base">
                <a:spcBef>
                  <a:spcPct val="0"/>
                </a:spcBef>
                <a:spcAft>
                  <a:spcPct val="0"/>
                </a:spcAft>
                <a:defRPr/>
              </a:pPr>
              <a:t>32</a:t>
            </a:fld>
            <a:endParaRPr lang="en-US" sz="1200" kern="1200">
              <a:solidFill>
                <a:srgbClr val="000000"/>
              </a:solidFill>
              <a:latin typeface="Calibri"/>
              <a:ea typeface="Osaka"/>
              <a:cs typeface="Osak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AE008-2304-4456-945F-854D35477926}" type="slidenum">
              <a:rPr lang="en-US">
                <a:solidFill>
                  <a:prstClr val="black"/>
                </a:solidFill>
              </a:rPr>
              <a:pPr/>
              <a:t>33</a:t>
            </a:fld>
            <a:endParaRPr lang="en-US">
              <a:solidFill>
                <a:prstClr val="black"/>
              </a:solidFill>
            </a:endParaRPr>
          </a:p>
        </p:txBody>
      </p:sp>
      <p:sp>
        <p:nvSpPr>
          <p:cNvPr id="2001922" name="Rectangle 2"/>
          <p:cNvSpPr>
            <a:spLocks noGrp="1" noRot="1" noChangeAspect="1" noChangeArrowheads="1" noTextEdit="1"/>
          </p:cNvSpPr>
          <p:nvPr>
            <p:ph type="sldImg"/>
          </p:nvPr>
        </p:nvSpPr>
        <p:spPr>
          <a:xfrm>
            <a:off x="2140201" y="695551"/>
            <a:ext cx="2577598" cy="3473541"/>
          </a:xfrm>
          <a:ln/>
        </p:spPr>
      </p:sp>
      <p:sp>
        <p:nvSpPr>
          <p:cNvPr id="2001923" name="Rectangle 3"/>
          <p:cNvSpPr>
            <a:spLocks noGrp="1" noChangeArrowheads="1"/>
          </p:cNvSpPr>
          <p:nvPr>
            <p:ph type="body" idx="1"/>
          </p:nvPr>
        </p:nvSpPr>
        <p:spPr>
          <a:xfrm>
            <a:off x="914635" y="4399797"/>
            <a:ext cx="5028732" cy="4164014"/>
          </a:xfrm>
        </p:spPr>
        <p:txBody>
          <a:bodyPr lIns="93411" tIns="46704" rIns="93411" bIns="46704"/>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85DB37-269B-4F63-A8C6-ED0406FB8D9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F85DB37-269B-4F63-A8C6-ED0406FB8D9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51CA660-0C89-461C-8854-D46A1D41F0FC}"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AE008-2304-4456-945F-854D35477926}" type="slidenum">
              <a:rPr lang="en-US">
                <a:solidFill>
                  <a:prstClr val="black"/>
                </a:solidFill>
              </a:rPr>
              <a:pPr/>
              <a:t>37</a:t>
            </a:fld>
            <a:endParaRPr lang="en-US">
              <a:solidFill>
                <a:prstClr val="black"/>
              </a:solidFill>
            </a:endParaRPr>
          </a:p>
        </p:txBody>
      </p:sp>
      <p:sp>
        <p:nvSpPr>
          <p:cNvPr id="2001922" name="Rectangle 2"/>
          <p:cNvSpPr>
            <a:spLocks noGrp="1" noRot="1" noChangeAspect="1" noChangeArrowheads="1" noTextEdit="1"/>
          </p:cNvSpPr>
          <p:nvPr>
            <p:ph type="sldImg"/>
          </p:nvPr>
        </p:nvSpPr>
        <p:spPr>
          <a:xfrm>
            <a:off x="1114425" y="695325"/>
            <a:ext cx="4629150" cy="3473450"/>
          </a:xfrm>
          <a:ln/>
        </p:spPr>
      </p:sp>
      <p:sp>
        <p:nvSpPr>
          <p:cNvPr id="2001923" name="Rectangle 3"/>
          <p:cNvSpPr>
            <a:spLocks noGrp="1" noChangeArrowheads="1"/>
          </p:cNvSpPr>
          <p:nvPr>
            <p:ph type="body" idx="1"/>
          </p:nvPr>
        </p:nvSpPr>
        <p:spPr>
          <a:xfrm>
            <a:off x="914635" y="4399797"/>
            <a:ext cx="5028732" cy="4164014"/>
          </a:xfrm>
        </p:spPr>
        <p:txBody>
          <a:bodyPr lIns="93411" tIns="46704" rIns="93411" bIns="46704"/>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04900" y="696913"/>
            <a:ext cx="4649788" cy="3487737"/>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lIns="93166" tIns="46582" rIns="93166" bIns="46582" numCol="1" anchor="t" anchorCtr="0" compatLnSpc="1">
            <a:prstTxWarp prst="textNoShape">
              <a:avLst/>
            </a:prstTxWarp>
          </a:bodyPr>
          <a:lstStyle/>
          <a:p>
            <a:pPr eaLnBrk="1" hangingPunct="1"/>
            <a:endParaRPr lang="en-US" smtClean="0"/>
          </a:p>
        </p:txBody>
      </p:sp>
      <p:sp>
        <p:nvSpPr>
          <p:cNvPr id="87044"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lIns="93166" tIns="46582" rIns="93166" bIns="46582" anchor="b"/>
          <a:lstStyle/>
          <a:p>
            <a:pPr algn="r" defTabSz="908050">
              <a:spcBef>
                <a:spcPct val="0"/>
              </a:spcBef>
              <a:buFontTx/>
              <a:buNone/>
            </a:pPr>
            <a:fld id="{1F3DEFC3-59C6-4126-8B8B-A0C4A95439E6}" type="slidenum">
              <a:rPr lang="en-US" sz="1200">
                <a:latin typeface="Calibri" pitchFamily="34" charset="0"/>
                <a:ea typeface="Osaka"/>
                <a:cs typeface="Osaka"/>
              </a:rPr>
              <a:pPr algn="r" defTabSz="908050">
                <a:spcBef>
                  <a:spcPct val="0"/>
                </a:spcBef>
                <a:buFontTx/>
                <a:buNone/>
              </a:pPr>
              <a:t>5</a:t>
            </a:fld>
            <a:endParaRPr lang="en-US" sz="1200">
              <a:latin typeface="Calibri" pitchFamily="34" charset="0"/>
              <a:ea typeface="Osaka"/>
              <a:cs typeface="Osak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20000"/>
              </a:spcBef>
              <a:spcAft>
                <a:spcPct val="0"/>
              </a:spcAft>
              <a:buFontTx/>
              <a:buChar char="•"/>
            </a:pPr>
            <a:fld id="{8D59FF1A-942F-422F-A805-6B8AFBD0BA6F}" type="slidenum">
              <a:rPr lang="en-US" smtClean="0">
                <a:solidFill>
                  <a:srgbClr val="000000"/>
                </a:solidFill>
                <a:latin typeface="Arial" pitchFamily="34" charset="0"/>
              </a:rPr>
              <a:pPr fontAlgn="base">
                <a:spcBef>
                  <a:spcPct val="20000"/>
                </a:spcBef>
                <a:spcAft>
                  <a:spcPct val="0"/>
                </a:spcAft>
                <a:buFontTx/>
                <a:buChar char="•"/>
              </a:pPr>
              <a:t>6</a:t>
            </a:fld>
            <a:endParaRPr lang="en-US" smtClean="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20000"/>
              </a:spcBef>
              <a:spcAft>
                <a:spcPct val="0"/>
              </a:spcAft>
              <a:buFontTx/>
              <a:buChar char="•"/>
            </a:pPr>
            <a:fld id="{51AA69D6-45AF-40B9-BC76-9D7986DD76EA}" type="slidenum">
              <a:rPr lang="en-US" smtClean="0">
                <a:solidFill>
                  <a:srgbClr val="000000"/>
                </a:solidFill>
                <a:latin typeface="Arial" pitchFamily="34" charset="0"/>
              </a:rPr>
              <a:pPr fontAlgn="base">
                <a:spcBef>
                  <a:spcPct val="20000"/>
                </a:spcBef>
                <a:spcAft>
                  <a:spcPct val="0"/>
                </a:spcAft>
                <a:buFontTx/>
                <a:buChar char="•"/>
              </a:pPr>
              <a:t>7</a:t>
            </a:fld>
            <a:endParaRPr lang="en-US" smtClean="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DE40627A-0B35-47DF-8938-9306234AF697}" type="slidenum">
              <a:rPr lang="en-US" smtClean="0">
                <a:latin typeface="Arial" pitchFamily="34" charset="0"/>
              </a:rPr>
              <a:pPr>
                <a:defRPr/>
              </a:pPr>
              <a:t>8</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Geneva"/>
                <a:cs typeface="Geneva"/>
              </a:rPr>
              <a:t>Lowering of LDL-C levels with statin therapy leads to a reduction in cardiovascular morbidity and mortality, at multiple baseline risk levels.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7B65725D-614C-49B0-AC70-27CEFFBCEB9F}" type="slidenum">
              <a:rPr lang="en-US"/>
              <a:pPr>
                <a:defRPr/>
              </a:pPr>
              <a:t>9</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xfrm>
            <a:off x="914400" y="4415790"/>
            <a:ext cx="5029200" cy="4183380"/>
          </a:xfrm>
          <a:noFill/>
        </p:spPr>
        <p:txBody>
          <a:bodyPr wrap="square" lIns="89717" tIns="44858" rIns="89717" bIns="44858" numCol="1" anchor="t" anchorCtr="0" compatLnSpc="1">
            <a:prstTxWarp prst="textNoShape">
              <a:avLst/>
            </a:prstTxWarp>
          </a:bodyPr>
          <a:lstStyle/>
          <a:p>
            <a:pPr eaLnBrk="1" hangingPunct="1"/>
            <a:r>
              <a:rPr lang="en-US" smtClean="0">
                <a:latin typeface="Arial" pitchFamily="34" charset="0"/>
              </a:rPr>
              <a:t>A meta-analysis of 7 trials demonstrated that ACE inhibitors decrease overall mortality (OR, 0.86; 95% confidence interval, 0.79-0.93), myocardial infarction (OR, 0.82; 95% confidence interval, 0.75-0.89), cardiovascular mortality (OR, 0.81; 95% confidence interval, 0.73-0.90), and stroke (OR, 0.77; 95% confidence interval, 0.66-0.88) in patients with coronary artery disease and preserved left ventricular systolic function as compared to placebo.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54075" y="1311275"/>
            <a:ext cx="7772400" cy="1143000"/>
          </a:xfrm>
        </p:spPr>
        <p:txBody>
          <a:bodyPr/>
          <a:lstStyle>
            <a:lvl1pPr algn="r">
              <a:defRPr sz="4400">
                <a:solidFill>
                  <a:srgbClr val="FFCC60"/>
                </a:solidFill>
              </a:defRPr>
            </a:lvl1pPr>
          </a:lstStyle>
          <a:p>
            <a:r>
              <a:rPr lang="en-US" dirty="0"/>
              <a:t>Click to edit Master title style</a:t>
            </a:r>
          </a:p>
        </p:txBody>
      </p:sp>
      <p:sp>
        <p:nvSpPr>
          <p:cNvPr id="6147" name="Rectangle 3"/>
          <p:cNvSpPr>
            <a:spLocks noGrp="1" noChangeArrowheads="1"/>
          </p:cNvSpPr>
          <p:nvPr>
            <p:ph type="subTitle" idx="1"/>
          </p:nvPr>
        </p:nvSpPr>
        <p:spPr>
          <a:xfrm>
            <a:off x="2225675" y="2362200"/>
            <a:ext cx="6400800" cy="838200"/>
          </a:xfrm>
        </p:spPr>
        <p:txBody>
          <a:bodyPr/>
          <a:lstStyle>
            <a:lvl1pPr marL="0" indent="0" algn="r">
              <a:buFontTx/>
              <a:buNone/>
              <a:defRPr i="1">
                <a:effectLst>
                  <a:outerShdw blurRad="38100" dist="38100" dir="2700000" algn="tl">
                    <a:srgbClr val="000000"/>
                  </a:outerShdw>
                </a:effectLst>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66725"/>
            <a:ext cx="2071688"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466725"/>
            <a:ext cx="6064250"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1"/>
          </p:nvPr>
        </p:nvSpPr>
        <p:spPr/>
        <p:txBody>
          <a:bodyPr/>
          <a:lstStyle>
            <a:lvl1pPr fontAlgn="auto">
              <a:spcBef>
                <a:spcPts val="0"/>
              </a:spcBef>
              <a:spcAft>
                <a:spcPts val="0"/>
              </a:spcAft>
              <a:defRPr/>
            </a:lvl1pPr>
          </a:lstStyle>
          <a:p>
            <a:pPr>
              <a:defRPr/>
            </a:pPr>
            <a:fld id="{69F0625F-EB57-4883-ACF1-B10026F91B6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1"/>
          </p:nvPr>
        </p:nvSpPr>
        <p:spPr/>
        <p:txBody>
          <a:bodyPr/>
          <a:lstStyle>
            <a:lvl1pPr fontAlgn="auto">
              <a:spcBef>
                <a:spcPts val="0"/>
              </a:spcBef>
              <a:spcAft>
                <a:spcPts val="0"/>
              </a:spcAft>
              <a:defRPr/>
            </a:lvl1pPr>
          </a:lstStyle>
          <a:p>
            <a:pPr>
              <a:defRPr/>
            </a:pPr>
            <a:fld id="{19BC0CE3-0C5F-4839-B568-45141F9F8E6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1"/>
          </p:nvPr>
        </p:nvSpPr>
        <p:spPr/>
        <p:txBody>
          <a:bodyPr/>
          <a:lstStyle>
            <a:lvl1pPr fontAlgn="auto">
              <a:spcBef>
                <a:spcPts val="0"/>
              </a:spcBef>
              <a:spcAft>
                <a:spcPts val="0"/>
              </a:spcAft>
              <a:defRPr/>
            </a:lvl1pPr>
          </a:lstStyle>
          <a:p>
            <a:pPr>
              <a:defRPr/>
            </a:pPr>
            <a:fld id="{D4958987-7E2D-458E-871E-360F6F5777A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408113"/>
            <a:ext cx="394335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1408113"/>
            <a:ext cx="394335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lvl1pPr>
          </a:lstStyle>
          <a:p>
            <a:pPr>
              <a:defRPr/>
            </a:pPr>
            <a:fld id="{5C2F6FAF-9FD1-419E-9D98-A821EB60135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Slide Number Placeholder 7"/>
          <p:cNvSpPr>
            <a:spLocks noGrp="1"/>
          </p:cNvSpPr>
          <p:nvPr>
            <p:ph type="sldNum" sz="quarter" idx="11"/>
          </p:nvPr>
        </p:nvSpPr>
        <p:spPr/>
        <p:txBody>
          <a:bodyPr/>
          <a:lstStyle>
            <a:lvl1pPr fontAlgn="auto">
              <a:spcBef>
                <a:spcPts val="0"/>
              </a:spcBef>
              <a:spcAft>
                <a:spcPts val="0"/>
              </a:spcAft>
              <a:defRPr/>
            </a:lvl1pPr>
          </a:lstStyle>
          <a:p>
            <a:pPr>
              <a:defRPr/>
            </a:pPr>
            <a:fld id="{22923B6A-6E69-44E6-B2A3-2BA5DB21CC9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1"/>
          </p:nvPr>
        </p:nvSpPr>
        <p:spPr/>
        <p:txBody>
          <a:bodyPr/>
          <a:lstStyle>
            <a:lvl1pPr fontAlgn="auto">
              <a:spcBef>
                <a:spcPts val="0"/>
              </a:spcBef>
              <a:spcAft>
                <a:spcPts val="0"/>
              </a:spcAft>
              <a:defRPr/>
            </a:lvl1pPr>
          </a:lstStyle>
          <a:p>
            <a:pPr>
              <a:defRPr/>
            </a:pPr>
            <a:fld id="{DBE0FEAF-FB03-4733-9818-B1721238E35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Slide Number Placeholder 2"/>
          <p:cNvSpPr>
            <a:spLocks noGrp="1"/>
          </p:cNvSpPr>
          <p:nvPr>
            <p:ph type="sldNum" sz="quarter" idx="11"/>
          </p:nvPr>
        </p:nvSpPr>
        <p:spPr/>
        <p:txBody>
          <a:bodyPr/>
          <a:lstStyle>
            <a:lvl1pPr fontAlgn="auto">
              <a:spcBef>
                <a:spcPts val="0"/>
              </a:spcBef>
              <a:spcAft>
                <a:spcPts val="0"/>
              </a:spcAft>
              <a:defRPr/>
            </a:lvl1pPr>
          </a:lstStyle>
          <a:p>
            <a:pPr>
              <a:defRPr/>
            </a:pPr>
            <a:fld id="{FAAA7626-6A46-4483-B000-139748E4865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lvl1pPr>
          </a:lstStyle>
          <a:p>
            <a:pPr>
              <a:defRPr/>
            </a:pPr>
            <a:fld id="{DA992BC7-7F2A-40C7-8E51-B9C3A67720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37760"/>
            <a:ext cx="7772400" cy="1362075"/>
          </a:xfrm>
        </p:spPr>
        <p:txBody>
          <a:bodyPr anchor="ctr"/>
          <a:lstStyle>
            <a:lvl1pPr algn="ctr">
              <a:lnSpc>
                <a:spcPts val="5700"/>
              </a:lnSpc>
              <a:defRPr sz="5500" b="1" cap="none"/>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1"/>
          </p:nvPr>
        </p:nvSpPr>
        <p:spPr/>
        <p:txBody>
          <a:bodyPr/>
          <a:lstStyle>
            <a:lvl1pPr fontAlgn="auto">
              <a:spcBef>
                <a:spcPts val="0"/>
              </a:spcBef>
              <a:spcAft>
                <a:spcPts val="0"/>
              </a:spcAft>
              <a:defRPr/>
            </a:lvl1pPr>
          </a:lstStyle>
          <a:p>
            <a:pPr>
              <a:defRPr/>
            </a:pPr>
            <a:fld id="{B8E4524F-F770-4661-A93E-6BF88E08CA1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1"/>
          </p:nvPr>
        </p:nvSpPr>
        <p:spPr/>
        <p:txBody>
          <a:bodyPr/>
          <a:lstStyle>
            <a:lvl1pPr fontAlgn="auto">
              <a:spcBef>
                <a:spcPts val="0"/>
              </a:spcBef>
              <a:spcAft>
                <a:spcPts val="0"/>
              </a:spcAft>
              <a:defRPr/>
            </a:lvl1pPr>
          </a:lstStyle>
          <a:p>
            <a:pPr>
              <a:defRPr/>
            </a:pPr>
            <a:fld id="{A4A7F2DF-444E-4DC9-B890-07F072D7BF0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115888"/>
            <a:ext cx="2068512" cy="440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15888"/>
            <a:ext cx="6053138" cy="440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1"/>
          </p:nvPr>
        </p:nvSpPr>
        <p:spPr/>
        <p:txBody>
          <a:bodyPr/>
          <a:lstStyle>
            <a:lvl1pPr fontAlgn="auto">
              <a:spcBef>
                <a:spcPts val="0"/>
              </a:spcBef>
              <a:spcAft>
                <a:spcPts val="0"/>
              </a:spcAft>
              <a:defRPr/>
            </a:lvl1pPr>
          </a:lstStyle>
          <a:p>
            <a:pPr>
              <a:defRPr/>
            </a:pPr>
            <a:fld id="{25BDA2CB-56A6-408E-BCC7-412CC9ED6F9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1431925"/>
            <a:ext cx="3813175"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1988" y="1431925"/>
            <a:ext cx="3814762"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42063" y="350838"/>
            <a:ext cx="1944687" cy="5500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6413" y="350838"/>
            <a:ext cx="5683250" cy="5500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C86E1F1E-0CEA-4736-B8E0-28B97B50AA1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86C3A449-10E2-42CE-95F2-9BBD6D01391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2900B808-B3C9-4A16-B457-CF205E018E7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408113"/>
            <a:ext cx="394335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1408113"/>
            <a:ext cx="394335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692A974E-1D72-4713-9093-89F7F6D5BD1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fld id="{1DA48541-32E3-4DBB-8D75-EF923232A75A}"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AC40DE2A-C1D6-44D4-BEEC-A5FD094F3E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9382" y="114707"/>
            <a:ext cx="8267700" cy="928688"/>
          </a:xfrm>
        </p:spPr>
        <p:txBody>
          <a:bodyPr/>
          <a:lstStyle>
            <a:lvl1pPr>
              <a:lnSpc>
                <a:spcPts val="2800"/>
              </a:lnSpc>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1980" y="1405991"/>
            <a:ext cx="8047183" cy="4599129"/>
          </a:xfrm>
        </p:spPr>
        <p:txBody>
          <a:bodyPr/>
          <a:lstStyle>
            <a:lvl1pPr>
              <a:lnSpc>
                <a:spcPct val="100000"/>
              </a:lnSpc>
              <a:spcBef>
                <a:spcPts val="0"/>
              </a:spcBef>
              <a:spcAft>
                <a:spcPts val="800"/>
              </a:spcAft>
              <a:defRPr sz="2800"/>
            </a:lvl1pPr>
            <a:lvl2pPr marL="628650" indent="-287338">
              <a:lnSpc>
                <a:spcPct val="100000"/>
              </a:lnSpc>
              <a:spcBef>
                <a:spcPts val="0"/>
              </a:spcBef>
              <a:spcAft>
                <a:spcPts val="800"/>
              </a:spcAft>
              <a:defRPr sz="2600"/>
            </a:lvl2pPr>
            <a:lvl3pPr marL="914400" indent="-230188">
              <a:lnSpc>
                <a:spcPct val="100000"/>
              </a:lnSpc>
              <a:spcBef>
                <a:spcPts val="0"/>
              </a:spcBef>
              <a:spcAft>
                <a:spcPts val="800"/>
              </a:spcAft>
              <a:defRPr/>
            </a:lvl3pPr>
            <a:lvl4pPr marL="1255713" indent="-285750">
              <a:lnSpc>
                <a:spcPct val="100000"/>
              </a:lnSpc>
              <a:spcBef>
                <a:spcPts val="0"/>
              </a:spcBef>
              <a:spcAft>
                <a:spcPts val="800"/>
              </a:spcAft>
              <a:defRPr sz="2200"/>
            </a:lvl4pPr>
            <a:lvl5pPr marL="1543050" indent="-231775">
              <a:lnSpc>
                <a:spcPct val="100000"/>
              </a:lnSpc>
              <a:spcBef>
                <a:spcPts val="0"/>
              </a:spcBef>
              <a:spcAft>
                <a:spcPts val="8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fld id="{D4BFE1F3-F15F-4EAC-85DB-C6083DABFE40}"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1650C23A-0E6D-4FB3-B781-27567684311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6ADB778A-9F16-4CBA-8432-2E5A0E23BC60}"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FD36F7FE-FD61-41B2-A6AA-E775E8607F2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115888"/>
            <a:ext cx="2068512" cy="440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15888"/>
            <a:ext cx="6053138" cy="440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6C48D999-FA37-442A-B521-2C49B6A4673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408113"/>
            <a:ext cx="394335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1408113"/>
            <a:ext cx="394335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489075"/>
            <a:ext cx="405765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489075"/>
            <a:ext cx="405765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115888"/>
            <a:ext cx="2068512" cy="440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15888"/>
            <a:ext cx="6053138" cy="440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F66B2A-13D8-4DFF-B286-6D56BB1764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77DB73-771A-4D8C-BCE4-9B3D64F36D3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7DC0A0-1E53-4D58-BA28-BE661DCC10F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15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B48910-11F0-4F59-9FF4-4A753F5647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5F780E3-67E7-45E3-BF09-569EBDE7DF3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51B8158-7DCF-4D6E-BEE8-015A48D49C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C1B9591-497B-4D62-A6A2-DB7CA72BD14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5E8EB0-E087-4F47-BDB4-0C8BF2D0CF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3D7F0C-E168-41CC-AD0A-AAE780E430F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389A2E-1272-4890-A5C1-94A6339CD4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848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7484DF-C93A-44CE-BCAF-D2EF5357658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3988"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15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5788" y="6248400"/>
            <a:ext cx="2894012"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4788" y="6248400"/>
            <a:ext cx="1905000" cy="457200"/>
          </a:xfrm>
        </p:spPr>
        <p:txBody>
          <a:bodyPr/>
          <a:lstStyle>
            <a:lvl1pPr>
              <a:defRPr/>
            </a:lvl1pPr>
          </a:lstStyle>
          <a:p>
            <a:fld id="{BD6B6AD1-0DC3-4A7C-9B52-F8C8C1F1BD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3988"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5788" y="6248400"/>
            <a:ext cx="2894012"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4788" y="6248400"/>
            <a:ext cx="1905000" cy="457200"/>
          </a:xfrm>
        </p:spPr>
        <p:txBody>
          <a:bodyPr/>
          <a:lstStyle>
            <a:lvl1pPr>
              <a:defRPr/>
            </a:lvl1pPr>
          </a:lstStyle>
          <a:p>
            <a:fld id="{C00E69D8-7BD0-4A6F-90E1-1C7D88F8AA4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3988"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15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5788" y="6248400"/>
            <a:ext cx="2894012"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4788" y="6248400"/>
            <a:ext cx="1905000" cy="457200"/>
          </a:xfrm>
        </p:spPr>
        <p:txBody>
          <a:bodyPr/>
          <a:lstStyle>
            <a:lvl1pPr>
              <a:defRPr/>
            </a:lvl1pPr>
          </a:lstStyle>
          <a:p>
            <a:fld id="{CA7E0704-AD6C-4749-BCE6-4AD0601F210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BD05C36D-2261-465B-B2CA-C311B46A1134}" type="datetimeFigureOut">
              <a:rPr lang="en-US"/>
              <a:pPr>
                <a:defRPr/>
              </a:pPr>
              <a:t>13/08/2020</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085CFE03-B769-4615-ACAD-A4EC870B6DD0}"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62038697-20B7-4978-A20F-EAFAF69365C1}" type="datetimeFigureOut">
              <a:rPr lang="en-US"/>
              <a:pPr>
                <a:defRPr/>
              </a:pPr>
              <a:t>13/08/2020</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32C745B0-819D-4597-86AD-92AEE55A9333}"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3D5D4DF-ED8D-4D23-A536-7D75C574CC20}" type="datetimeFigureOut">
              <a:rPr lang="en-US"/>
              <a:pPr>
                <a:defRPr/>
              </a:pPr>
              <a:t>13/08/2020</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8FADA537-5B4F-48BB-9C67-906CDB71098B}"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408113"/>
            <a:ext cx="394335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1408113"/>
            <a:ext cx="394335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7EA7C98E-3DDE-4D08-8E58-B737588453EB}" type="datetimeFigureOut">
              <a:rPr lang="en-US"/>
              <a:pPr>
                <a:defRPr/>
              </a:pPr>
              <a:t>13/08/2020</a:t>
            </a:fld>
            <a:endParaRPr lang="en-US"/>
          </a:p>
        </p:txBody>
      </p:sp>
      <p:sp>
        <p:nvSpPr>
          <p:cNvPr id="6" name="Rectangle 6"/>
          <p:cNvSpPr>
            <a:spLocks noGrp="1" noChangeArrowheads="1"/>
          </p:cNvSpPr>
          <p:nvPr>
            <p:ph type="sldNum" sz="quarter" idx="11"/>
          </p:nvPr>
        </p:nvSpPr>
        <p:spPr/>
        <p:txBody>
          <a:bodyPr/>
          <a:lstStyle>
            <a:lvl1pPr>
              <a:defRPr/>
            </a:lvl1pPr>
          </a:lstStyle>
          <a:p>
            <a:pPr>
              <a:defRPr/>
            </a:pPr>
            <a:fld id="{87661279-D5E0-47C2-8082-677761BF6D8B}"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17942001-2DC2-4BF3-9E30-C809E8A4626E}" type="datetimeFigureOut">
              <a:rPr lang="en-US"/>
              <a:pPr>
                <a:defRPr/>
              </a:pPr>
              <a:t>13/08/2020</a:t>
            </a:fld>
            <a:endParaRPr lang="en-US"/>
          </a:p>
        </p:txBody>
      </p:sp>
      <p:sp>
        <p:nvSpPr>
          <p:cNvPr id="8" name="Rectangle 6"/>
          <p:cNvSpPr>
            <a:spLocks noGrp="1" noChangeArrowheads="1"/>
          </p:cNvSpPr>
          <p:nvPr>
            <p:ph type="sldNum" sz="quarter" idx="11"/>
          </p:nvPr>
        </p:nvSpPr>
        <p:spPr/>
        <p:txBody>
          <a:bodyPr/>
          <a:lstStyle>
            <a:lvl1pPr>
              <a:defRPr/>
            </a:lvl1pPr>
          </a:lstStyle>
          <a:p>
            <a:pPr>
              <a:defRPr/>
            </a:pPr>
            <a:fld id="{C5CE2675-1DDF-4D54-8582-7F26D7459FC3}"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29218A30-83C6-4D94-BDD7-B73134BF5893}" type="datetimeFigureOut">
              <a:rPr lang="en-US"/>
              <a:pPr>
                <a:defRPr/>
              </a:pPr>
              <a:t>13/08/2020</a:t>
            </a:fld>
            <a:endParaRPr lang="en-US"/>
          </a:p>
        </p:txBody>
      </p:sp>
      <p:sp>
        <p:nvSpPr>
          <p:cNvPr id="4" name="Rectangle 6"/>
          <p:cNvSpPr>
            <a:spLocks noGrp="1" noChangeArrowheads="1"/>
          </p:cNvSpPr>
          <p:nvPr>
            <p:ph type="sldNum" sz="quarter" idx="11"/>
          </p:nvPr>
        </p:nvSpPr>
        <p:spPr/>
        <p:txBody>
          <a:bodyPr/>
          <a:lstStyle>
            <a:lvl1pPr>
              <a:defRPr/>
            </a:lvl1pPr>
          </a:lstStyle>
          <a:p>
            <a:pPr>
              <a:defRPr/>
            </a:pPr>
            <a:fld id="{1D2163A9-AE9A-49C7-BBC6-E39AC520EDE8}"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382349D8-6FA2-485B-9430-AA4B29420D97}" type="datetimeFigureOut">
              <a:rPr lang="en-US"/>
              <a:pPr>
                <a:defRPr/>
              </a:pPr>
              <a:t>13/08/2020</a:t>
            </a:fld>
            <a:endParaRPr lang="en-US"/>
          </a:p>
        </p:txBody>
      </p:sp>
      <p:sp>
        <p:nvSpPr>
          <p:cNvPr id="3" name="Rectangle 6"/>
          <p:cNvSpPr>
            <a:spLocks noGrp="1" noChangeArrowheads="1"/>
          </p:cNvSpPr>
          <p:nvPr>
            <p:ph type="sldNum" sz="quarter" idx="11"/>
          </p:nvPr>
        </p:nvSpPr>
        <p:spPr/>
        <p:txBody>
          <a:bodyPr/>
          <a:lstStyle>
            <a:lvl1pPr>
              <a:defRPr/>
            </a:lvl1pPr>
          </a:lstStyle>
          <a:p>
            <a:pPr>
              <a:defRPr/>
            </a:pPr>
            <a:fld id="{E62DA356-BD7A-420B-9D4C-B67A71018681}"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BDA54DA-5754-41EC-BA72-9F17A4759731}" type="datetimeFigureOut">
              <a:rPr lang="en-US"/>
              <a:pPr>
                <a:defRPr/>
              </a:pPr>
              <a:t>13/08/2020</a:t>
            </a:fld>
            <a:endParaRPr lang="en-US"/>
          </a:p>
        </p:txBody>
      </p:sp>
      <p:sp>
        <p:nvSpPr>
          <p:cNvPr id="6" name="Rectangle 6"/>
          <p:cNvSpPr>
            <a:spLocks noGrp="1" noChangeArrowheads="1"/>
          </p:cNvSpPr>
          <p:nvPr>
            <p:ph type="sldNum" sz="quarter" idx="11"/>
          </p:nvPr>
        </p:nvSpPr>
        <p:spPr/>
        <p:txBody>
          <a:bodyPr/>
          <a:lstStyle>
            <a:lvl1pPr>
              <a:defRPr/>
            </a:lvl1pPr>
          </a:lstStyle>
          <a:p>
            <a:pPr>
              <a:defRPr/>
            </a:pPr>
            <a:fld id="{A9F99172-BB92-47D2-A25D-B72118F9186F}"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42BD7066-D0CA-4841-ABF2-F58672E0478E}" type="datetimeFigureOut">
              <a:rPr lang="en-US"/>
              <a:pPr>
                <a:defRPr/>
              </a:pPr>
              <a:t>13/08/2020</a:t>
            </a:fld>
            <a:endParaRPr lang="en-US"/>
          </a:p>
        </p:txBody>
      </p:sp>
      <p:sp>
        <p:nvSpPr>
          <p:cNvPr id="6" name="Rectangle 6"/>
          <p:cNvSpPr>
            <a:spLocks noGrp="1" noChangeArrowheads="1"/>
          </p:cNvSpPr>
          <p:nvPr>
            <p:ph type="sldNum" sz="quarter" idx="11"/>
          </p:nvPr>
        </p:nvSpPr>
        <p:spPr/>
        <p:txBody>
          <a:bodyPr/>
          <a:lstStyle>
            <a:lvl1pPr>
              <a:defRPr/>
            </a:lvl1pPr>
          </a:lstStyle>
          <a:p>
            <a:pPr>
              <a:defRPr/>
            </a:pPr>
            <a:fld id="{578616F1-670A-45D7-B84B-20D2BF46BE7C}"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76689718-59F1-43AE-A78A-CAACBCF716FE}" type="datetimeFigureOut">
              <a:rPr lang="en-US"/>
              <a:pPr>
                <a:defRPr/>
              </a:pPr>
              <a:t>13/08/2020</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F935413A-168E-452D-934C-5E3771B9FDA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115888"/>
            <a:ext cx="2068512" cy="440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15888"/>
            <a:ext cx="6053138" cy="440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48B9F90A-D235-4933-A1D4-AE02BB4A0771}" type="datetimeFigureOut">
              <a:rPr lang="en-US"/>
              <a:pPr>
                <a:defRPr/>
              </a:pPr>
              <a:t>13/08/2020</a:t>
            </a:fld>
            <a:endParaRPr lang="en-US"/>
          </a:p>
        </p:txBody>
      </p:sp>
      <p:sp>
        <p:nvSpPr>
          <p:cNvPr id="5" name="Rectangle 6"/>
          <p:cNvSpPr>
            <a:spLocks noGrp="1" noChangeArrowheads="1"/>
          </p:cNvSpPr>
          <p:nvPr>
            <p:ph type="sldNum" sz="quarter" idx="11"/>
          </p:nvPr>
        </p:nvSpPr>
        <p:spPr/>
        <p:txBody>
          <a:bodyPr/>
          <a:lstStyle>
            <a:lvl1pPr>
              <a:defRPr/>
            </a:lvl1pPr>
          </a:lstStyle>
          <a:p>
            <a:pPr>
              <a:defRPr/>
            </a:pPr>
            <a:fld id="{EDCE4E6D-7B2D-4A29-93C0-E46DB144E88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495800"/>
          </a:xfrm>
        </p:spPr>
        <p:txBody>
          <a:bodyPr/>
          <a:lstStyle/>
          <a:p>
            <a:pPr lvl="0"/>
            <a:endParaRPr lang="en-US" noProof="0" smtClean="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BDB258AA-DA64-4489-95A2-4165CC88C37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A675C32E-17DB-4A1E-ACF2-1424C54421A4}"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411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148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0955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34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70D17"/>
            </a:gs>
            <a:gs pos="100000">
              <a:srgbClr val="002B82"/>
            </a:gs>
          </a:gsLst>
          <a:lin ang="5400000"/>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408113"/>
            <a:ext cx="8039100" cy="3114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2" name="Rectangle 2"/>
          <p:cNvSpPr>
            <a:spLocks noGrp="1" noChangeArrowheads="1"/>
          </p:cNvSpPr>
          <p:nvPr>
            <p:ph type="title"/>
          </p:nvPr>
        </p:nvSpPr>
        <p:spPr bwMode="auto">
          <a:xfrm>
            <a:off x="501650" y="115888"/>
            <a:ext cx="8267700" cy="9286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4053" r:id="rId1"/>
    <p:sldLayoutId id="2147484052" r:id="rId2"/>
    <p:sldLayoutId id="2147484051" r:id="rId3"/>
    <p:sldLayoutId id="2147484050" r:id="rId4"/>
    <p:sldLayoutId id="2147484049" r:id="rId5"/>
    <p:sldLayoutId id="2147484048" r:id="rId6"/>
    <p:sldLayoutId id="2147484047" r:id="rId7"/>
    <p:sldLayoutId id="2147484046" r:id="rId8"/>
    <p:sldLayoutId id="2147484045" r:id="rId9"/>
    <p:sldLayoutId id="2147484044" r:id="rId10"/>
    <p:sldLayoutId id="2147484043" r:id="rId11"/>
  </p:sldLayoutIdLst>
  <p:txStyles>
    <p:titleStyle>
      <a:lvl1pPr algn="l" rtl="0" eaLnBrk="0" fontAlgn="base" hangingPunct="0">
        <a:lnSpc>
          <a:spcPts val="3800"/>
        </a:lnSpc>
        <a:spcBef>
          <a:spcPct val="0"/>
        </a:spcBef>
        <a:spcAft>
          <a:spcPct val="0"/>
        </a:spcAft>
        <a:defRPr sz="3600" b="1">
          <a:solidFill>
            <a:srgbClr val="FFCC60"/>
          </a:solidFill>
          <a:effectLst>
            <a:outerShdw blurRad="38100" dist="38100" dir="2700000" algn="tl">
              <a:srgbClr val="000000"/>
            </a:outerShdw>
          </a:effectLst>
          <a:latin typeface="+mj-lt"/>
          <a:ea typeface="+mj-ea"/>
          <a:cs typeface="Osaka"/>
        </a:defRPr>
      </a:lvl1pPr>
      <a:lvl2pPr algn="l" rtl="0" eaLnBrk="0" fontAlgn="base" hangingPunct="0">
        <a:lnSpc>
          <a:spcPts val="3800"/>
        </a:lnSpc>
        <a:spcBef>
          <a:spcPct val="0"/>
        </a:spcBef>
        <a:spcAft>
          <a:spcPct val="0"/>
        </a:spcAft>
        <a:defRPr sz="3600" b="1">
          <a:solidFill>
            <a:srgbClr val="FFCC60"/>
          </a:solidFill>
          <a:effectLst>
            <a:outerShdw blurRad="38100" dist="38100" dir="2700000" algn="tl">
              <a:srgbClr val="000000"/>
            </a:outerShdw>
          </a:effectLst>
          <a:latin typeface="Arial Narrow" pitchFamily="34" charset="0"/>
          <a:ea typeface="Osaka" pitchFamily="1" charset="-128"/>
          <a:cs typeface="Osaka"/>
        </a:defRPr>
      </a:lvl2pPr>
      <a:lvl3pPr algn="l" rtl="0" eaLnBrk="0" fontAlgn="base" hangingPunct="0">
        <a:lnSpc>
          <a:spcPts val="3800"/>
        </a:lnSpc>
        <a:spcBef>
          <a:spcPct val="0"/>
        </a:spcBef>
        <a:spcAft>
          <a:spcPct val="0"/>
        </a:spcAft>
        <a:defRPr sz="3600" b="1">
          <a:solidFill>
            <a:srgbClr val="FFCC60"/>
          </a:solidFill>
          <a:effectLst>
            <a:outerShdw blurRad="38100" dist="38100" dir="2700000" algn="tl">
              <a:srgbClr val="000000"/>
            </a:outerShdw>
          </a:effectLst>
          <a:latin typeface="Arial Narrow" pitchFamily="34" charset="0"/>
          <a:ea typeface="Osaka" pitchFamily="1" charset="-128"/>
          <a:cs typeface="Osaka"/>
        </a:defRPr>
      </a:lvl3pPr>
      <a:lvl4pPr algn="l" rtl="0" eaLnBrk="0" fontAlgn="base" hangingPunct="0">
        <a:lnSpc>
          <a:spcPts val="3800"/>
        </a:lnSpc>
        <a:spcBef>
          <a:spcPct val="0"/>
        </a:spcBef>
        <a:spcAft>
          <a:spcPct val="0"/>
        </a:spcAft>
        <a:defRPr sz="3600" b="1">
          <a:solidFill>
            <a:srgbClr val="FFCC60"/>
          </a:solidFill>
          <a:effectLst>
            <a:outerShdw blurRad="38100" dist="38100" dir="2700000" algn="tl">
              <a:srgbClr val="000000"/>
            </a:outerShdw>
          </a:effectLst>
          <a:latin typeface="Arial Narrow" pitchFamily="34" charset="0"/>
          <a:ea typeface="Osaka" pitchFamily="1" charset="-128"/>
          <a:cs typeface="Osaka"/>
        </a:defRPr>
      </a:lvl4pPr>
      <a:lvl5pPr algn="l" rtl="0" eaLnBrk="0" fontAlgn="base" hangingPunct="0">
        <a:lnSpc>
          <a:spcPts val="3800"/>
        </a:lnSpc>
        <a:spcBef>
          <a:spcPct val="0"/>
        </a:spcBef>
        <a:spcAft>
          <a:spcPct val="0"/>
        </a:spcAft>
        <a:defRPr sz="3600" b="1">
          <a:solidFill>
            <a:srgbClr val="FFCC60"/>
          </a:solidFill>
          <a:effectLst>
            <a:outerShdw blurRad="38100" dist="38100" dir="2700000" algn="tl">
              <a:srgbClr val="000000"/>
            </a:outerShdw>
          </a:effectLst>
          <a:latin typeface="Arial Narrow" pitchFamily="34" charset="0"/>
          <a:ea typeface="Osaka" pitchFamily="1" charset="-128"/>
          <a:cs typeface="Osaka"/>
        </a:defRPr>
      </a:lvl5pPr>
      <a:lvl6pPr marL="457200" algn="l" rtl="0" fontAlgn="base">
        <a:lnSpc>
          <a:spcPct val="90000"/>
        </a:lnSpc>
        <a:spcBef>
          <a:spcPct val="0"/>
        </a:spcBef>
        <a:spcAft>
          <a:spcPct val="0"/>
        </a:spcAft>
        <a:defRPr sz="3600" b="1">
          <a:solidFill>
            <a:schemeClr val="tx2"/>
          </a:solidFill>
          <a:effectLst>
            <a:outerShdw blurRad="38100" dist="38100" dir="2700000" algn="tl">
              <a:srgbClr val="000000"/>
            </a:outerShdw>
          </a:effectLst>
          <a:latin typeface="Arial Narrow" pitchFamily="34" charset="0"/>
          <a:ea typeface="Osaka" pitchFamily="1" charset="-128"/>
        </a:defRPr>
      </a:lvl6pPr>
      <a:lvl7pPr marL="914400" algn="l" rtl="0" fontAlgn="base">
        <a:lnSpc>
          <a:spcPct val="90000"/>
        </a:lnSpc>
        <a:spcBef>
          <a:spcPct val="0"/>
        </a:spcBef>
        <a:spcAft>
          <a:spcPct val="0"/>
        </a:spcAft>
        <a:defRPr sz="3600" b="1">
          <a:solidFill>
            <a:schemeClr val="tx2"/>
          </a:solidFill>
          <a:effectLst>
            <a:outerShdw blurRad="38100" dist="38100" dir="2700000" algn="tl">
              <a:srgbClr val="000000"/>
            </a:outerShdw>
          </a:effectLst>
          <a:latin typeface="Arial Narrow" pitchFamily="34" charset="0"/>
          <a:ea typeface="Osaka" pitchFamily="1" charset="-128"/>
        </a:defRPr>
      </a:lvl7pPr>
      <a:lvl8pPr marL="1371600" algn="l" rtl="0" fontAlgn="base">
        <a:lnSpc>
          <a:spcPct val="90000"/>
        </a:lnSpc>
        <a:spcBef>
          <a:spcPct val="0"/>
        </a:spcBef>
        <a:spcAft>
          <a:spcPct val="0"/>
        </a:spcAft>
        <a:defRPr sz="3600" b="1">
          <a:solidFill>
            <a:schemeClr val="tx2"/>
          </a:solidFill>
          <a:effectLst>
            <a:outerShdw blurRad="38100" dist="38100" dir="2700000" algn="tl">
              <a:srgbClr val="000000"/>
            </a:outerShdw>
          </a:effectLst>
          <a:latin typeface="Arial Narrow" pitchFamily="34" charset="0"/>
          <a:ea typeface="Osaka" pitchFamily="1" charset="-128"/>
        </a:defRPr>
      </a:lvl8pPr>
      <a:lvl9pPr marL="1828800" algn="l" rtl="0" fontAlgn="base">
        <a:lnSpc>
          <a:spcPct val="90000"/>
        </a:lnSpc>
        <a:spcBef>
          <a:spcPct val="0"/>
        </a:spcBef>
        <a:spcAft>
          <a:spcPct val="0"/>
        </a:spcAft>
        <a:defRPr sz="3600" b="1">
          <a:solidFill>
            <a:schemeClr val="tx2"/>
          </a:solidFill>
          <a:effectLst>
            <a:outerShdw blurRad="38100" dist="38100" dir="2700000" algn="tl">
              <a:srgbClr val="000000"/>
            </a:outerShdw>
          </a:effectLst>
          <a:latin typeface="Arial Narrow" pitchFamily="34" charset="0"/>
          <a:ea typeface="Osaka" pitchFamily="1" charset="-128"/>
        </a:defRPr>
      </a:lvl9pPr>
    </p:titleStyle>
    <p:bodyStyle>
      <a:lvl1pPr marL="231775" indent="-231775" algn="l" rtl="0" eaLnBrk="0" fontAlgn="base" hangingPunct="0">
        <a:spcBef>
          <a:spcPct val="0"/>
        </a:spcBef>
        <a:spcAft>
          <a:spcPts val="1400"/>
        </a:spcAft>
        <a:buClr>
          <a:schemeClr val="tx2"/>
        </a:buClr>
        <a:buChar char="•"/>
        <a:defRPr sz="2800">
          <a:solidFill>
            <a:schemeClr val="tx1"/>
          </a:solidFill>
          <a:latin typeface="+mn-lt"/>
          <a:ea typeface="+mn-ea"/>
          <a:cs typeface="Osaka"/>
        </a:defRPr>
      </a:lvl1pPr>
      <a:lvl2pPr marL="684213" indent="-287338" algn="l" rtl="0" eaLnBrk="0" fontAlgn="base" hangingPunct="0">
        <a:spcBef>
          <a:spcPct val="0"/>
        </a:spcBef>
        <a:spcAft>
          <a:spcPts val="1400"/>
        </a:spcAft>
        <a:buClr>
          <a:schemeClr val="tx2"/>
        </a:buClr>
        <a:buChar char="–"/>
        <a:defRPr sz="2600">
          <a:solidFill>
            <a:schemeClr val="tx1"/>
          </a:solidFill>
          <a:latin typeface="+mn-lt"/>
          <a:ea typeface="+mn-ea"/>
          <a:cs typeface="Osaka"/>
        </a:defRPr>
      </a:lvl2pPr>
      <a:lvl3pPr marL="1025525" indent="-222250" algn="l" rtl="0" eaLnBrk="0" fontAlgn="base" hangingPunct="0">
        <a:spcBef>
          <a:spcPct val="0"/>
        </a:spcBef>
        <a:spcAft>
          <a:spcPts val="1400"/>
        </a:spcAft>
        <a:buClr>
          <a:schemeClr val="tx2"/>
        </a:buClr>
        <a:buSzPct val="81000"/>
        <a:buFont typeface="Wingdings" pitchFamily="2" charset="2"/>
        <a:buChar char="§"/>
        <a:defRPr sz="2400">
          <a:solidFill>
            <a:schemeClr val="tx1"/>
          </a:solidFill>
          <a:latin typeface="+mn-lt"/>
          <a:ea typeface="+mn-ea"/>
          <a:cs typeface="Osaka"/>
        </a:defRPr>
      </a:lvl3pPr>
      <a:lvl4pPr marL="1376363" indent="-231775" algn="l" rtl="0" eaLnBrk="0" fontAlgn="base" hangingPunct="0">
        <a:spcBef>
          <a:spcPct val="0"/>
        </a:spcBef>
        <a:spcAft>
          <a:spcPts val="1400"/>
        </a:spcAft>
        <a:buClr>
          <a:schemeClr val="tx2"/>
        </a:buClr>
        <a:buChar char="–"/>
        <a:defRPr sz="2200">
          <a:solidFill>
            <a:schemeClr val="tx1"/>
          </a:solidFill>
          <a:latin typeface="+mn-lt"/>
          <a:ea typeface="+mn-ea"/>
          <a:cs typeface="Osaka"/>
        </a:defRPr>
      </a:lvl4pPr>
      <a:lvl5pPr marL="1652588" indent="-220663" algn="l" rtl="0" eaLnBrk="0" fontAlgn="base" hangingPunct="0">
        <a:spcBef>
          <a:spcPct val="0"/>
        </a:spcBef>
        <a:spcAft>
          <a:spcPts val="1400"/>
        </a:spcAft>
        <a:buClr>
          <a:schemeClr val="tx2"/>
        </a:buClr>
        <a:buChar char="»"/>
        <a:defRPr sz="2000">
          <a:solidFill>
            <a:schemeClr val="tx1"/>
          </a:solidFill>
          <a:latin typeface="+mn-lt"/>
          <a:ea typeface="+mn-ea"/>
          <a:cs typeface="Osaka"/>
        </a:defRPr>
      </a:lvl5pPr>
      <a:lvl6pPr marL="2514600" indent="-228600" algn="l" rtl="0" fontAlgn="base">
        <a:lnSpc>
          <a:spcPct val="90000"/>
        </a:lnSpc>
        <a:spcBef>
          <a:spcPct val="60000"/>
        </a:spcBef>
        <a:spcAft>
          <a:spcPct val="0"/>
        </a:spcAft>
        <a:buClr>
          <a:schemeClr val="tx2"/>
        </a:buClr>
        <a:buChar char="»"/>
        <a:defRPr>
          <a:solidFill>
            <a:schemeClr val="tx1"/>
          </a:solidFill>
          <a:latin typeface="+mn-lt"/>
          <a:ea typeface="+mn-ea"/>
        </a:defRPr>
      </a:lvl6pPr>
      <a:lvl7pPr marL="2971800" indent="-228600" algn="l" rtl="0" fontAlgn="base">
        <a:lnSpc>
          <a:spcPct val="90000"/>
        </a:lnSpc>
        <a:spcBef>
          <a:spcPct val="60000"/>
        </a:spcBef>
        <a:spcAft>
          <a:spcPct val="0"/>
        </a:spcAft>
        <a:buClr>
          <a:schemeClr val="tx2"/>
        </a:buClr>
        <a:buChar char="»"/>
        <a:defRPr>
          <a:solidFill>
            <a:schemeClr val="tx1"/>
          </a:solidFill>
          <a:latin typeface="+mn-lt"/>
          <a:ea typeface="+mn-ea"/>
        </a:defRPr>
      </a:lvl7pPr>
      <a:lvl8pPr marL="3429000" indent="-228600" algn="l" rtl="0" fontAlgn="base">
        <a:lnSpc>
          <a:spcPct val="90000"/>
        </a:lnSpc>
        <a:spcBef>
          <a:spcPct val="60000"/>
        </a:spcBef>
        <a:spcAft>
          <a:spcPct val="0"/>
        </a:spcAft>
        <a:buClr>
          <a:schemeClr val="tx2"/>
        </a:buClr>
        <a:buChar char="»"/>
        <a:defRPr>
          <a:solidFill>
            <a:schemeClr val="tx1"/>
          </a:solidFill>
          <a:latin typeface="+mn-lt"/>
          <a:ea typeface="+mn-ea"/>
        </a:defRPr>
      </a:lvl8pPr>
      <a:lvl9pPr marL="3886200" indent="-228600" algn="l" rtl="0" fontAlgn="base">
        <a:lnSpc>
          <a:spcPct val="90000"/>
        </a:lnSpc>
        <a:spcBef>
          <a:spcPct val="60000"/>
        </a:spcBef>
        <a:spcAft>
          <a:spcPct val="0"/>
        </a:spcAft>
        <a:buClr>
          <a:schemeClr val="tx2"/>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70D17"/>
            </a:gs>
            <a:gs pos="100000">
              <a:srgbClr val="002B82"/>
            </a:gs>
          </a:gsLst>
          <a:lin ang="5400000"/>
        </a:gra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95300" y="1408113"/>
            <a:ext cx="8039100" cy="3114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2"/>
          <p:cNvSpPr>
            <a:spLocks noGrp="1" noChangeArrowheads="1"/>
          </p:cNvSpPr>
          <p:nvPr>
            <p:ph type="title"/>
          </p:nvPr>
        </p:nvSpPr>
        <p:spPr bwMode="auto">
          <a:xfrm>
            <a:off x="501650" y="115888"/>
            <a:ext cx="8267700"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 name="Rectangle 4"/>
          <p:cNvSpPr>
            <a:spLocks noGrp="1" noChangeArrowheads="1"/>
          </p:cNvSpPr>
          <p:nvPr>
            <p:ph type="dt" sz="half" idx="2"/>
          </p:nvPr>
        </p:nvSpPr>
        <p:spPr>
          <a:xfrm>
            <a:off x="381000" y="6477000"/>
            <a:ext cx="4114800" cy="244475"/>
          </a:xfrm>
          <a:prstGeom prst="rect">
            <a:avLst/>
          </a:prstGeom>
        </p:spPr>
        <p:txBody>
          <a:bodyPr/>
          <a:lstStyle>
            <a:lvl1pPr>
              <a:defRPr>
                <a:solidFill>
                  <a:srgbClr val="FFFFFF"/>
                </a:solidFill>
                <a:latin typeface="+mj-lt"/>
                <a:ea typeface="+mn-ea"/>
                <a:cs typeface="+mn-cs"/>
              </a:defRPr>
            </a:lvl1pPr>
          </a:lstStyle>
          <a:p>
            <a:pPr>
              <a:defRPr/>
            </a:pPr>
            <a:endParaRPr lang="en-US"/>
          </a:p>
        </p:txBody>
      </p:sp>
      <p:sp>
        <p:nvSpPr>
          <p:cNvPr id="6" name="Rectangle 6"/>
          <p:cNvSpPr>
            <a:spLocks noGrp="1" noChangeArrowheads="1"/>
          </p:cNvSpPr>
          <p:nvPr>
            <p:ph type="sldNum" sz="quarter" idx="4"/>
          </p:nvPr>
        </p:nvSpPr>
        <p:spPr>
          <a:xfrm>
            <a:off x="7315200" y="76200"/>
            <a:ext cx="1066800" cy="228600"/>
          </a:xfrm>
          <a:prstGeom prst="rect">
            <a:avLst/>
          </a:prstGeom>
        </p:spPr>
        <p:txBody>
          <a:bodyPr/>
          <a:lstStyle>
            <a:lvl1pPr>
              <a:defRPr>
                <a:solidFill>
                  <a:srgbClr val="FFFF00"/>
                </a:solidFill>
                <a:latin typeface="+mj-lt"/>
                <a:ea typeface="+mn-ea"/>
                <a:cs typeface="+mn-cs"/>
              </a:defRPr>
            </a:lvl1pPr>
          </a:lstStyle>
          <a:p>
            <a:pPr>
              <a:defRPr/>
            </a:pPr>
            <a:fld id="{DF80C6B1-6B5C-46D9-9ED9-8830366406B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ctr" rtl="0" eaLnBrk="0" fontAlgn="base" hangingPunct="0">
        <a:lnSpc>
          <a:spcPts val="3800"/>
        </a:lnSpc>
        <a:spcBef>
          <a:spcPct val="0"/>
        </a:spcBef>
        <a:spcAft>
          <a:spcPct val="0"/>
        </a:spcAft>
        <a:defRPr sz="3600">
          <a:solidFill>
            <a:srgbClr val="F3F668"/>
          </a:solidFill>
          <a:latin typeface="+mj-lt"/>
          <a:ea typeface="+mj-ea"/>
          <a:cs typeface="+mj-cs"/>
        </a:defRPr>
      </a:lvl1pPr>
      <a:lvl2pPr algn="ctr" rtl="0" eaLnBrk="0" fontAlgn="base" hangingPunct="0">
        <a:lnSpc>
          <a:spcPts val="3800"/>
        </a:lnSpc>
        <a:spcBef>
          <a:spcPct val="0"/>
        </a:spcBef>
        <a:spcAft>
          <a:spcPct val="0"/>
        </a:spcAft>
        <a:defRPr sz="3600">
          <a:solidFill>
            <a:srgbClr val="F3F668"/>
          </a:solidFill>
          <a:latin typeface="Arial" pitchFamily="34" charset="0"/>
          <a:ea typeface="Osaka"/>
          <a:cs typeface="Osaka"/>
        </a:defRPr>
      </a:lvl2pPr>
      <a:lvl3pPr algn="ctr" rtl="0" eaLnBrk="0" fontAlgn="base" hangingPunct="0">
        <a:lnSpc>
          <a:spcPts val="3800"/>
        </a:lnSpc>
        <a:spcBef>
          <a:spcPct val="0"/>
        </a:spcBef>
        <a:spcAft>
          <a:spcPct val="0"/>
        </a:spcAft>
        <a:defRPr sz="3600">
          <a:solidFill>
            <a:srgbClr val="F3F668"/>
          </a:solidFill>
          <a:latin typeface="Arial" pitchFamily="34" charset="0"/>
          <a:ea typeface="Osaka"/>
          <a:cs typeface="Osaka"/>
        </a:defRPr>
      </a:lvl3pPr>
      <a:lvl4pPr algn="ctr" rtl="0" eaLnBrk="0" fontAlgn="base" hangingPunct="0">
        <a:lnSpc>
          <a:spcPts val="3800"/>
        </a:lnSpc>
        <a:spcBef>
          <a:spcPct val="0"/>
        </a:spcBef>
        <a:spcAft>
          <a:spcPct val="0"/>
        </a:spcAft>
        <a:defRPr sz="3600">
          <a:solidFill>
            <a:srgbClr val="F3F668"/>
          </a:solidFill>
          <a:latin typeface="Arial" pitchFamily="34" charset="0"/>
          <a:ea typeface="Osaka"/>
          <a:cs typeface="Osaka"/>
        </a:defRPr>
      </a:lvl4pPr>
      <a:lvl5pPr algn="ctr" rtl="0" eaLnBrk="0" fontAlgn="base" hangingPunct="0">
        <a:lnSpc>
          <a:spcPts val="3800"/>
        </a:lnSpc>
        <a:spcBef>
          <a:spcPct val="0"/>
        </a:spcBef>
        <a:spcAft>
          <a:spcPct val="0"/>
        </a:spcAft>
        <a:defRPr sz="3600">
          <a:solidFill>
            <a:srgbClr val="F3F668"/>
          </a:solidFill>
          <a:latin typeface="Arial" pitchFamily="34" charset="0"/>
          <a:ea typeface="Osaka"/>
          <a:cs typeface="Osaka"/>
        </a:defRPr>
      </a:lvl5pPr>
      <a:lvl6pPr marL="457200" algn="ctr" rtl="0" fontAlgn="base">
        <a:lnSpc>
          <a:spcPts val="3800"/>
        </a:lnSpc>
        <a:spcBef>
          <a:spcPct val="0"/>
        </a:spcBef>
        <a:spcAft>
          <a:spcPct val="0"/>
        </a:spcAft>
        <a:defRPr sz="3600">
          <a:solidFill>
            <a:srgbClr val="F3F668"/>
          </a:solidFill>
          <a:latin typeface="Arial" pitchFamily="34" charset="0"/>
          <a:ea typeface="Osaka"/>
          <a:cs typeface="Osaka"/>
        </a:defRPr>
      </a:lvl6pPr>
      <a:lvl7pPr marL="914400" algn="ctr" rtl="0" fontAlgn="base">
        <a:lnSpc>
          <a:spcPts val="3800"/>
        </a:lnSpc>
        <a:spcBef>
          <a:spcPct val="0"/>
        </a:spcBef>
        <a:spcAft>
          <a:spcPct val="0"/>
        </a:spcAft>
        <a:defRPr sz="3600">
          <a:solidFill>
            <a:srgbClr val="F3F668"/>
          </a:solidFill>
          <a:latin typeface="Arial" pitchFamily="34" charset="0"/>
          <a:ea typeface="Osaka"/>
          <a:cs typeface="Osaka"/>
        </a:defRPr>
      </a:lvl7pPr>
      <a:lvl8pPr marL="1371600" algn="ctr" rtl="0" fontAlgn="base">
        <a:lnSpc>
          <a:spcPts val="3800"/>
        </a:lnSpc>
        <a:spcBef>
          <a:spcPct val="0"/>
        </a:spcBef>
        <a:spcAft>
          <a:spcPct val="0"/>
        </a:spcAft>
        <a:defRPr sz="3600">
          <a:solidFill>
            <a:srgbClr val="F3F668"/>
          </a:solidFill>
          <a:latin typeface="Arial" pitchFamily="34" charset="0"/>
          <a:ea typeface="Osaka"/>
          <a:cs typeface="Osaka"/>
        </a:defRPr>
      </a:lvl8pPr>
      <a:lvl9pPr marL="1828800" algn="ctr" rtl="0" fontAlgn="base">
        <a:lnSpc>
          <a:spcPts val="3800"/>
        </a:lnSpc>
        <a:spcBef>
          <a:spcPct val="0"/>
        </a:spcBef>
        <a:spcAft>
          <a:spcPct val="0"/>
        </a:spcAft>
        <a:defRPr sz="3600">
          <a:solidFill>
            <a:srgbClr val="F3F668"/>
          </a:solidFill>
          <a:latin typeface="Arial" pitchFamily="34" charset="0"/>
          <a:ea typeface="Osaka"/>
          <a:cs typeface="Osaka"/>
        </a:defRPr>
      </a:lvl9pPr>
    </p:titleStyle>
    <p:bodyStyle>
      <a:lvl1pPr marL="231775" indent="-231775" algn="l" rtl="0" eaLnBrk="0" fontAlgn="base" hangingPunct="0">
        <a:spcBef>
          <a:spcPct val="0"/>
        </a:spcBef>
        <a:spcAft>
          <a:spcPts val="1400"/>
        </a:spcAft>
        <a:buClr>
          <a:srgbClr val="F3F668"/>
        </a:buClr>
        <a:buChar char="•"/>
        <a:defRPr sz="2800">
          <a:solidFill>
            <a:schemeClr val="tx1"/>
          </a:solidFill>
          <a:latin typeface="+mn-lt"/>
          <a:ea typeface="+mn-ea"/>
          <a:cs typeface="+mn-cs"/>
        </a:defRPr>
      </a:lvl1pPr>
      <a:lvl2pPr marL="684213" indent="-287338" algn="l" rtl="0" eaLnBrk="0" fontAlgn="base" hangingPunct="0">
        <a:spcBef>
          <a:spcPct val="0"/>
        </a:spcBef>
        <a:spcAft>
          <a:spcPts val="1400"/>
        </a:spcAft>
        <a:buClr>
          <a:srgbClr val="F3F668"/>
        </a:buClr>
        <a:buFont typeface="Arial" pitchFamily="34" charset="0"/>
        <a:buChar char="–"/>
        <a:defRPr sz="2600">
          <a:solidFill>
            <a:schemeClr val="tx1"/>
          </a:solidFill>
          <a:latin typeface="+mn-lt"/>
          <a:ea typeface="+mn-ea"/>
          <a:cs typeface="+mn-cs"/>
        </a:defRPr>
      </a:lvl2pPr>
      <a:lvl3pPr marL="1025525" indent="-222250" algn="l" rtl="0" eaLnBrk="0" fontAlgn="base" hangingPunct="0">
        <a:spcBef>
          <a:spcPct val="0"/>
        </a:spcBef>
        <a:spcAft>
          <a:spcPts val="1400"/>
        </a:spcAft>
        <a:buClr>
          <a:srgbClr val="F3F668"/>
        </a:buClr>
        <a:buSzPct val="81000"/>
        <a:buFont typeface="Wingdings" pitchFamily="2" charset="2"/>
        <a:buChar char="§"/>
        <a:defRPr sz="2400">
          <a:solidFill>
            <a:schemeClr val="tx1"/>
          </a:solidFill>
          <a:latin typeface="+mn-lt"/>
          <a:ea typeface="+mn-ea"/>
          <a:cs typeface="+mn-cs"/>
        </a:defRPr>
      </a:lvl3pPr>
      <a:lvl4pPr marL="1376363" indent="-231775" algn="l" rtl="0" eaLnBrk="0" fontAlgn="base" hangingPunct="0">
        <a:spcBef>
          <a:spcPct val="0"/>
        </a:spcBef>
        <a:spcAft>
          <a:spcPts val="1400"/>
        </a:spcAft>
        <a:buClr>
          <a:srgbClr val="F3F668"/>
        </a:buClr>
        <a:buFont typeface="Arial" pitchFamily="34" charset="0"/>
        <a:buChar char="–"/>
        <a:defRPr sz="2200">
          <a:solidFill>
            <a:schemeClr val="tx1"/>
          </a:solidFill>
          <a:latin typeface="+mn-lt"/>
          <a:ea typeface="+mn-ea"/>
          <a:cs typeface="+mn-cs"/>
        </a:defRPr>
      </a:lvl4pPr>
      <a:lvl5pPr marL="1652588" indent="-220663" algn="l" rtl="0" eaLnBrk="0" fontAlgn="base" hangingPunct="0">
        <a:spcBef>
          <a:spcPct val="0"/>
        </a:spcBef>
        <a:spcAft>
          <a:spcPts val="1400"/>
        </a:spcAft>
        <a:buClr>
          <a:srgbClr val="F3F668"/>
        </a:buClr>
        <a:buFont typeface="Arial" pitchFamily="34" charset="0"/>
        <a:buChar char="»"/>
        <a:defRPr sz="2000">
          <a:solidFill>
            <a:schemeClr val="tx1"/>
          </a:solidFill>
          <a:latin typeface="+mn-lt"/>
          <a:ea typeface="+mn-ea"/>
          <a:cs typeface="+mn-cs"/>
        </a:defRPr>
      </a:lvl5pPr>
      <a:lvl6pPr marL="21097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6pPr>
      <a:lvl7pPr marL="25669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7pPr>
      <a:lvl8pPr marL="30241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8pPr>
      <a:lvl9pPr marL="34813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bwMode="auto">
          <a:xfrm>
            <a:off x="506413" y="350838"/>
            <a:ext cx="7780337" cy="914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506413" y="1431925"/>
            <a:ext cx="7780337"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mj-lt"/>
          <a:ea typeface="MS PGothic" pitchFamily="34" charset="-128"/>
          <a:cs typeface="ＭＳ Ｐゴシック" charset="-128"/>
        </a:defRPr>
      </a:lvl1pPr>
      <a:lvl2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charset="0"/>
          <a:ea typeface="MS PGothic" pitchFamily="34" charset="-128"/>
          <a:cs typeface="ＭＳ Ｐゴシック" charset="-128"/>
        </a:defRPr>
      </a:lvl2pPr>
      <a:lvl3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charset="0"/>
          <a:ea typeface="MS PGothic" pitchFamily="34" charset="-128"/>
          <a:cs typeface="ＭＳ Ｐゴシック" charset="-128"/>
        </a:defRPr>
      </a:lvl3pPr>
      <a:lvl4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charset="0"/>
          <a:ea typeface="MS PGothic" pitchFamily="34" charset="-128"/>
          <a:cs typeface="ＭＳ Ｐゴシック" charset="-128"/>
        </a:defRPr>
      </a:lvl4pPr>
      <a:lvl5pPr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charset="0"/>
          <a:ea typeface="MS PGothic" pitchFamily="34" charset="-128"/>
          <a:cs typeface="ＭＳ Ｐゴシック" charset="-128"/>
        </a:defRPr>
      </a:lvl5pPr>
      <a:lvl6pPr marL="457200"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charset="0"/>
        </a:defRPr>
      </a:lvl6pPr>
      <a:lvl7pPr marL="914400"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charset="0"/>
        </a:defRPr>
      </a:lvl7pPr>
      <a:lvl8pPr marL="1371600"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charset="0"/>
        </a:defRPr>
      </a:lvl8pPr>
      <a:lvl9pPr marL="1828800" algn="l" rtl="0" eaLnBrk="0" fontAlgn="base" hangingPunct="0">
        <a:spcBef>
          <a:spcPct val="0"/>
        </a:spcBef>
        <a:spcAft>
          <a:spcPct val="0"/>
        </a:spcAft>
        <a:defRPr sz="3200" b="1">
          <a:solidFill>
            <a:srgbClr val="F9E697"/>
          </a:solidFill>
          <a:effectLst>
            <a:outerShdw blurRad="38100" dist="38100" dir="2700000" algn="tl">
              <a:srgbClr val="000000"/>
            </a:outerShdw>
          </a:effectLst>
          <a:latin typeface="Verdana" charset="0"/>
        </a:defRPr>
      </a:lvl9pPr>
    </p:titleStyle>
    <p:bodyStyle>
      <a:lvl1pPr marL="342900" indent="-342900" algn="l" rtl="0" eaLnBrk="0" fontAlgn="base" hangingPunct="0">
        <a:lnSpc>
          <a:spcPct val="110000"/>
        </a:lnSpc>
        <a:spcBef>
          <a:spcPct val="50000"/>
        </a:spcBef>
        <a:spcAft>
          <a:spcPct val="0"/>
        </a:spcAft>
        <a:buClr>
          <a:srgbClr val="F9E697"/>
        </a:buClr>
        <a:buSzPct val="85000"/>
        <a:buFont typeface="Wingdings" pitchFamily="2" charset="2"/>
        <a:buChar char="n"/>
        <a:defRPr sz="2900">
          <a:solidFill>
            <a:schemeClr val="tx1"/>
          </a:solidFill>
          <a:latin typeface="+mn-lt"/>
          <a:ea typeface="MS PGothic" pitchFamily="34" charset="-128"/>
          <a:cs typeface="ＭＳ Ｐゴシック" charset="-128"/>
        </a:defRPr>
      </a:lvl1pPr>
      <a:lvl2pPr marL="742950" indent="-285750" algn="l" rtl="0" eaLnBrk="0" fontAlgn="base" hangingPunct="0">
        <a:lnSpc>
          <a:spcPct val="110000"/>
        </a:lnSpc>
        <a:spcBef>
          <a:spcPct val="15000"/>
        </a:spcBef>
        <a:spcAft>
          <a:spcPct val="0"/>
        </a:spcAft>
        <a:buClr>
          <a:schemeClr val="tx1"/>
        </a:buClr>
        <a:buSzPct val="85000"/>
        <a:buChar char="–"/>
        <a:defRPr sz="2900">
          <a:solidFill>
            <a:schemeClr val="tx1"/>
          </a:solidFill>
          <a:latin typeface="+mn-lt"/>
          <a:ea typeface="MS PGothic" pitchFamily="34" charset="-128"/>
        </a:defRPr>
      </a:lvl2pPr>
      <a:lvl3pPr marL="1143000" indent="-228600" algn="l" rtl="0" eaLnBrk="0" fontAlgn="base" hangingPunct="0">
        <a:lnSpc>
          <a:spcPct val="110000"/>
        </a:lnSpc>
        <a:spcBef>
          <a:spcPct val="15000"/>
        </a:spcBef>
        <a:spcAft>
          <a:spcPct val="0"/>
        </a:spcAft>
        <a:buClr>
          <a:srgbClr val="F9E697"/>
        </a:buClr>
        <a:buSzPct val="50000"/>
        <a:buFont typeface="Wingdings" pitchFamily="2" charset="2"/>
        <a:buChar char="l"/>
        <a:defRPr sz="2900">
          <a:solidFill>
            <a:schemeClr val="tx1"/>
          </a:solidFill>
          <a:latin typeface="+mn-lt"/>
          <a:ea typeface="MS PGothic" pitchFamily="34" charset="-128"/>
        </a:defRPr>
      </a:lvl3pPr>
      <a:lvl4pPr marL="1600200" indent="-228600" algn="l" rtl="0" eaLnBrk="0" fontAlgn="base" hangingPunct="0">
        <a:lnSpc>
          <a:spcPct val="110000"/>
        </a:lnSpc>
        <a:spcBef>
          <a:spcPct val="15000"/>
        </a:spcBef>
        <a:spcAft>
          <a:spcPct val="0"/>
        </a:spcAft>
        <a:buClr>
          <a:srgbClr val="F9E697"/>
        </a:buClr>
        <a:buSzPct val="50000"/>
        <a:buFont typeface="Wingdings" pitchFamily="2" charset="2"/>
        <a:buChar char="u"/>
        <a:defRPr sz="2900">
          <a:solidFill>
            <a:schemeClr val="tx1"/>
          </a:solidFill>
          <a:latin typeface="+mn-lt"/>
          <a:ea typeface="MS PGothic" pitchFamily="34" charset="-128"/>
        </a:defRPr>
      </a:lvl4pPr>
      <a:lvl5pPr marL="2057400" indent="-228600" algn="l" rtl="0" eaLnBrk="0" fontAlgn="base" hangingPunct="0">
        <a:lnSpc>
          <a:spcPct val="110000"/>
        </a:lnSpc>
        <a:spcBef>
          <a:spcPct val="15000"/>
        </a:spcBef>
        <a:spcAft>
          <a:spcPct val="0"/>
        </a:spcAft>
        <a:buClr>
          <a:srgbClr val="F9E697"/>
        </a:buClr>
        <a:buSzPct val="85000"/>
        <a:buFont typeface="Wingdings" pitchFamily="2" charset="2"/>
        <a:buChar char="n"/>
        <a:defRPr sz="2900">
          <a:solidFill>
            <a:schemeClr val="tx1"/>
          </a:solidFill>
          <a:latin typeface="+mn-lt"/>
          <a:ea typeface="MS PGothic" pitchFamily="34" charset="-128"/>
        </a:defRPr>
      </a:lvl5pPr>
      <a:lvl6pPr marL="2514600" indent="-228600" algn="l" rtl="0" eaLnBrk="0" fontAlgn="base" hangingPunct="0">
        <a:lnSpc>
          <a:spcPct val="110000"/>
        </a:lnSpc>
        <a:spcBef>
          <a:spcPct val="15000"/>
        </a:spcBef>
        <a:spcAft>
          <a:spcPct val="0"/>
        </a:spcAft>
        <a:buClr>
          <a:srgbClr val="F9E697"/>
        </a:buClr>
        <a:buSzPct val="85000"/>
        <a:buFont typeface="Wingdings" charset="2"/>
        <a:buChar char="n"/>
        <a:defRPr sz="2900">
          <a:solidFill>
            <a:schemeClr val="tx1"/>
          </a:solidFill>
          <a:latin typeface="+mn-lt"/>
        </a:defRPr>
      </a:lvl6pPr>
      <a:lvl7pPr marL="2971800" indent="-228600" algn="l" rtl="0" eaLnBrk="0" fontAlgn="base" hangingPunct="0">
        <a:lnSpc>
          <a:spcPct val="110000"/>
        </a:lnSpc>
        <a:spcBef>
          <a:spcPct val="15000"/>
        </a:spcBef>
        <a:spcAft>
          <a:spcPct val="0"/>
        </a:spcAft>
        <a:buClr>
          <a:srgbClr val="F9E697"/>
        </a:buClr>
        <a:buSzPct val="85000"/>
        <a:buFont typeface="Wingdings" charset="2"/>
        <a:buChar char="n"/>
        <a:defRPr sz="2900">
          <a:solidFill>
            <a:schemeClr val="tx1"/>
          </a:solidFill>
          <a:latin typeface="+mn-lt"/>
        </a:defRPr>
      </a:lvl7pPr>
      <a:lvl8pPr marL="3429000" indent="-228600" algn="l" rtl="0" eaLnBrk="0" fontAlgn="base" hangingPunct="0">
        <a:lnSpc>
          <a:spcPct val="110000"/>
        </a:lnSpc>
        <a:spcBef>
          <a:spcPct val="15000"/>
        </a:spcBef>
        <a:spcAft>
          <a:spcPct val="0"/>
        </a:spcAft>
        <a:buClr>
          <a:srgbClr val="F9E697"/>
        </a:buClr>
        <a:buSzPct val="85000"/>
        <a:buFont typeface="Wingdings" charset="2"/>
        <a:buChar char="n"/>
        <a:defRPr sz="2900">
          <a:solidFill>
            <a:schemeClr val="tx1"/>
          </a:solidFill>
          <a:latin typeface="+mn-lt"/>
        </a:defRPr>
      </a:lvl8pPr>
      <a:lvl9pPr marL="3886200" indent="-228600" algn="l" rtl="0" eaLnBrk="0" fontAlgn="base" hangingPunct="0">
        <a:lnSpc>
          <a:spcPct val="110000"/>
        </a:lnSpc>
        <a:spcBef>
          <a:spcPct val="15000"/>
        </a:spcBef>
        <a:spcAft>
          <a:spcPct val="0"/>
        </a:spcAft>
        <a:buClr>
          <a:srgbClr val="F9E697"/>
        </a:buClr>
        <a:buSzPct val="85000"/>
        <a:buFont typeface="Wingdings" charset="2"/>
        <a:buChar char="n"/>
        <a:defRPr sz="2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70D17"/>
            </a:gs>
            <a:gs pos="100000">
              <a:srgbClr val="002B82"/>
            </a:gs>
          </a:gsLst>
          <a:lin ang="5400000"/>
        </a:gra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95300" y="1408113"/>
            <a:ext cx="8039100" cy="3114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2" name="Rectangle 2"/>
          <p:cNvSpPr>
            <a:spLocks noGrp="1" noChangeArrowheads="1"/>
          </p:cNvSpPr>
          <p:nvPr>
            <p:ph type="title"/>
          </p:nvPr>
        </p:nvSpPr>
        <p:spPr bwMode="auto">
          <a:xfrm>
            <a:off x="501650" y="115888"/>
            <a:ext cx="8267700" cy="9286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 name="Rectangle 4"/>
          <p:cNvSpPr>
            <a:spLocks noGrp="1" noChangeArrowheads="1"/>
          </p:cNvSpPr>
          <p:nvPr>
            <p:ph type="dt" sz="half" idx="2"/>
          </p:nvPr>
        </p:nvSpPr>
        <p:spPr>
          <a:xfrm>
            <a:off x="381000" y="6477000"/>
            <a:ext cx="4114800" cy="244475"/>
          </a:xfrm>
          <a:prstGeom prst="rect">
            <a:avLst/>
          </a:prstGeom>
        </p:spPr>
        <p:txBody>
          <a:bodyPr/>
          <a:lstStyle>
            <a:lvl1pPr>
              <a:defRPr>
                <a:solidFill>
                  <a:srgbClr val="FFFFFF"/>
                </a:solidFill>
                <a:latin typeface="+mj-lt"/>
                <a:ea typeface="+mn-ea"/>
                <a:cs typeface="+mn-cs"/>
              </a:defRPr>
            </a:lvl1pPr>
          </a:lstStyle>
          <a:p>
            <a:pPr>
              <a:defRPr/>
            </a:pPr>
            <a:endParaRPr lang="en-US"/>
          </a:p>
        </p:txBody>
      </p:sp>
      <p:sp>
        <p:nvSpPr>
          <p:cNvPr id="6" name="Rectangle 6"/>
          <p:cNvSpPr>
            <a:spLocks noGrp="1" noChangeArrowheads="1"/>
          </p:cNvSpPr>
          <p:nvPr>
            <p:ph type="sldNum" sz="quarter" idx="4"/>
          </p:nvPr>
        </p:nvSpPr>
        <p:spPr>
          <a:xfrm>
            <a:off x="7315200" y="76200"/>
            <a:ext cx="1066800" cy="228600"/>
          </a:xfrm>
          <a:prstGeom prst="rect">
            <a:avLst/>
          </a:prstGeom>
        </p:spPr>
        <p:txBody>
          <a:bodyPr/>
          <a:lstStyle>
            <a:lvl1pPr>
              <a:defRPr>
                <a:solidFill>
                  <a:srgbClr val="FFFF00"/>
                </a:solidFill>
                <a:latin typeface="+mj-lt"/>
                <a:ea typeface="+mn-ea"/>
                <a:cs typeface="+mn-cs"/>
              </a:defRPr>
            </a:lvl1pPr>
          </a:lstStyle>
          <a:p>
            <a:pPr>
              <a:defRPr/>
            </a:pPr>
            <a:fld id="{EB79E0D7-8FD6-463D-AB1C-B33906A3D6B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ctr" rtl="0" fontAlgn="base">
        <a:lnSpc>
          <a:spcPts val="3800"/>
        </a:lnSpc>
        <a:spcBef>
          <a:spcPct val="0"/>
        </a:spcBef>
        <a:spcAft>
          <a:spcPct val="0"/>
        </a:spcAft>
        <a:defRPr sz="3600">
          <a:solidFill>
            <a:srgbClr val="F3F668"/>
          </a:solidFill>
          <a:latin typeface="+mj-lt"/>
          <a:ea typeface="+mj-ea"/>
          <a:cs typeface="+mj-cs"/>
        </a:defRPr>
      </a:lvl1pPr>
      <a:lvl2pPr algn="ctr" rtl="0" fontAlgn="base">
        <a:lnSpc>
          <a:spcPts val="3800"/>
        </a:lnSpc>
        <a:spcBef>
          <a:spcPct val="0"/>
        </a:spcBef>
        <a:spcAft>
          <a:spcPct val="0"/>
        </a:spcAft>
        <a:defRPr sz="3600">
          <a:solidFill>
            <a:srgbClr val="F3F668"/>
          </a:solidFill>
          <a:latin typeface="Arial" pitchFamily="34" charset="0"/>
          <a:ea typeface="Osaka"/>
          <a:cs typeface="Osaka"/>
        </a:defRPr>
      </a:lvl2pPr>
      <a:lvl3pPr algn="ctr" rtl="0" fontAlgn="base">
        <a:lnSpc>
          <a:spcPts val="3800"/>
        </a:lnSpc>
        <a:spcBef>
          <a:spcPct val="0"/>
        </a:spcBef>
        <a:spcAft>
          <a:spcPct val="0"/>
        </a:spcAft>
        <a:defRPr sz="3600">
          <a:solidFill>
            <a:srgbClr val="F3F668"/>
          </a:solidFill>
          <a:latin typeface="Arial" pitchFamily="34" charset="0"/>
          <a:ea typeface="Osaka"/>
          <a:cs typeface="Osaka"/>
        </a:defRPr>
      </a:lvl3pPr>
      <a:lvl4pPr algn="ctr" rtl="0" fontAlgn="base">
        <a:lnSpc>
          <a:spcPts val="3800"/>
        </a:lnSpc>
        <a:spcBef>
          <a:spcPct val="0"/>
        </a:spcBef>
        <a:spcAft>
          <a:spcPct val="0"/>
        </a:spcAft>
        <a:defRPr sz="3600">
          <a:solidFill>
            <a:srgbClr val="F3F668"/>
          </a:solidFill>
          <a:latin typeface="Arial" pitchFamily="34" charset="0"/>
          <a:ea typeface="Osaka"/>
          <a:cs typeface="Osaka"/>
        </a:defRPr>
      </a:lvl4pPr>
      <a:lvl5pPr algn="ctr" rtl="0" fontAlgn="base">
        <a:lnSpc>
          <a:spcPts val="3800"/>
        </a:lnSpc>
        <a:spcBef>
          <a:spcPct val="0"/>
        </a:spcBef>
        <a:spcAft>
          <a:spcPct val="0"/>
        </a:spcAft>
        <a:defRPr sz="3600">
          <a:solidFill>
            <a:srgbClr val="F3F668"/>
          </a:solidFill>
          <a:latin typeface="Arial" pitchFamily="34" charset="0"/>
          <a:ea typeface="Osaka"/>
          <a:cs typeface="Osaka"/>
        </a:defRPr>
      </a:lvl5pPr>
      <a:lvl6pPr marL="457200" algn="ctr" rtl="0" fontAlgn="base">
        <a:lnSpc>
          <a:spcPts val="3800"/>
        </a:lnSpc>
        <a:spcBef>
          <a:spcPct val="0"/>
        </a:spcBef>
        <a:spcAft>
          <a:spcPct val="0"/>
        </a:spcAft>
        <a:defRPr sz="3600">
          <a:solidFill>
            <a:srgbClr val="F3F668"/>
          </a:solidFill>
          <a:latin typeface="Arial" pitchFamily="34" charset="0"/>
          <a:ea typeface="Osaka"/>
          <a:cs typeface="Osaka"/>
        </a:defRPr>
      </a:lvl6pPr>
      <a:lvl7pPr marL="914400" algn="ctr" rtl="0" fontAlgn="base">
        <a:lnSpc>
          <a:spcPts val="3800"/>
        </a:lnSpc>
        <a:spcBef>
          <a:spcPct val="0"/>
        </a:spcBef>
        <a:spcAft>
          <a:spcPct val="0"/>
        </a:spcAft>
        <a:defRPr sz="3600">
          <a:solidFill>
            <a:srgbClr val="F3F668"/>
          </a:solidFill>
          <a:latin typeface="Arial" pitchFamily="34" charset="0"/>
          <a:ea typeface="Osaka"/>
          <a:cs typeface="Osaka"/>
        </a:defRPr>
      </a:lvl7pPr>
      <a:lvl8pPr marL="1371600" algn="ctr" rtl="0" fontAlgn="base">
        <a:lnSpc>
          <a:spcPts val="3800"/>
        </a:lnSpc>
        <a:spcBef>
          <a:spcPct val="0"/>
        </a:spcBef>
        <a:spcAft>
          <a:spcPct val="0"/>
        </a:spcAft>
        <a:defRPr sz="3600">
          <a:solidFill>
            <a:srgbClr val="F3F668"/>
          </a:solidFill>
          <a:latin typeface="Arial" pitchFamily="34" charset="0"/>
          <a:ea typeface="Osaka"/>
          <a:cs typeface="Osaka"/>
        </a:defRPr>
      </a:lvl8pPr>
      <a:lvl9pPr marL="1828800" algn="ctr" rtl="0" fontAlgn="base">
        <a:lnSpc>
          <a:spcPts val="3800"/>
        </a:lnSpc>
        <a:spcBef>
          <a:spcPct val="0"/>
        </a:spcBef>
        <a:spcAft>
          <a:spcPct val="0"/>
        </a:spcAft>
        <a:defRPr sz="3600">
          <a:solidFill>
            <a:srgbClr val="F3F668"/>
          </a:solidFill>
          <a:latin typeface="Arial" pitchFamily="34" charset="0"/>
          <a:ea typeface="Osaka"/>
          <a:cs typeface="Osaka"/>
        </a:defRPr>
      </a:lvl9pPr>
    </p:titleStyle>
    <p:bodyStyle>
      <a:lvl1pPr marL="231775" indent="-231775" algn="l" rtl="0" fontAlgn="base">
        <a:spcBef>
          <a:spcPct val="0"/>
        </a:spcBef>
        <a:spcAft>
          <a:spcPts val="1400"/>
        </a:spcAft>
        <a:buClr>
          <a:srgbClr val="F3F668"/>
        </a:buClr>
        <a:buChar char="•"/>
        <a:defRPr sz="2800">
          <a:solidFill>
            <a:schemeClr val="tx1"/>
          </a:solidFill>
          <a:latin typeface="+mn-lt"/>
          <a:ea typeface="+mn-ea"/>
          <a:cs typeface="+mn-cs"/>
        </a:defRPr>
      </a:lvl1pPr>
      <a:lvl2pPr marL="684213" indent="-287338" algn="l" rtl="0" fontAlgn="base">
        <a:spcBef>
          <a:spcPct val="0"/>
        </a:spcBef>
        <a:spcAft>
          <a:spcPts val="1400"/>
        </a:spcAft>
        <a:buClr>
          <a:srgbClr val="F3F668"/>
        </a:buClr>
        <a:buFont typeface="Arial" pitchFamily="34" charset="0"/>
        <a:buChar char="–"/>
        <a:defRPr sz="2600">
          <a:solidFill>
            <a:schemeClr val="tx1"/>
          </a:solidFill>
          <a:latin typeface="+mn-lt"/>
          <a:ea typeface="+mn-ea"/>
          <a:cs typeface="+mn-cs"/>
        </a:defRPr>
      </a:lvl2pPr>
      <a:lvl3pPr marL="1025525" indent="-222250" algn="l" rtl="0" fontAlgn="base">
        <a:spcBef>
          <a:spcPct val="0"/>
        </a:spcBef>
        <a:spcAft>
          <a:spcPts val="1400"/>
        </a:spcAft>
        <a:buClr>
          <a:srgbClr val="F3F668"/>
        </a:buClr>
        <a:buSzPct val="81000"/>
        <a:buFont typeface="Wingdings" pitchFamily="2" charset="2"/>
        <a:buChar char="§"/>
        <a:defRPr sz="2400">
          <a:solidFill>
            <a:schemeClr val="tx1"/>
          </a:solidFill>
          <a:latin typeface="+mn-lt"/>
          <a:ea typeface="+mn-ea"/>
          <a:cs typeface="+mn-cs"/>
        </a:defRPr>
      </a:lvl3pPr>
      <a:lvl4pPr marL="1376363" indent="-231775" algn="l" rtl="0" fontAlgn="base">
        <a:spcBef>
          <a:spcPct val="0"/>
        </a:spcBef>
        <a:spcAft>
          <a:spcPts val="1400"/>
        </a:spcAft>
        <a:buClr>
          <a:srgbClr val="F3F668"/>
        </a:buClr>
        <a:buFont typeface="Arial" pitchFamily="34" charset="0"/>
        <a:buChar char="–"/>
        <a:defRPr sz="2200">
          <a:solidFill>
            <a:schemeClr val="tx1"/>
          </a:solidFill>
          <a:latin typeface="+mn-lt"/>
          <a:ea typeface="+mn-ea"/>
          <a:cs typeface="+mn-cs"/>
        </a:defRPr>
      </a:lvl4pPr>
      <a:lvl5pPr marL="16525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5pPr>
      <a:lvl6pPr marL="21097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6pPr>
      <a:lvl7pPr marL="25669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7pPr>
      <a:lvl8pPr marL="30241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8pPr>
      <a:lvl9pPr marL="34813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70D17"/>
            </a:gs>
            <a:gs pos="100000">
              <a:srgbClr val="002B82"/>
            </a:gs>
          </a:gsLst>
          <a:lin ang="5400000"/>
        </a:gradFill>
        <a:effectLst/>
      </p:bgPr>
    </p:bg>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bwMode="auto">
          <a:xfrm>
            <a:off x="495300" y="1408113"/>
            <a:ext cx="8039100" cy="3114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2" name="Rectangle 2"/>
          <p:cNvSpPr>
            <a:spLocks noGrp="1" noChangeArrowheads="1"/>
          </p:cNvSpPr>
          <p:nvPr>
            <p:ph type="title"/>
          </p:nvPr>
        </p:nvSpPr>
        <p:spPr bwMode="auto">
          <a:xfrm>
            <a:off x="501650" y="115888"/>
            <a:ext cx="8267700" cy="9286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Tree>
  </p:cSld>
  <p:clrMap bg1="dk2" tx1="lt1" bg2="dk1"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rtl="0" eaLnBrk="0" fontAlgn="base" hangingPunct="0">
        <a:lnSpc>
          <a:spcPts val="3800"/>
        </a:lnSpc>
        <a:spcBef>
          <a:spcPct val="0"/>
        </a:spcBef>
        <a:spcAft>
          <a:spcPct val="0"/>
        </a:spcAft>
        <a:defRPr sz="3600" b="1">
          <a:solidFill>
            <a:srgbClr val="FFCC60"/>
          </a:solidFill>
          <a:latin typeface="+mj-lt"/>
          <a:ea typeface="+mj-ea"/>
          <a:cs typeface="+mj-cs"/>
        </a:defRPr>
      </a:lvl1pPr>
      <a:lvl2pPr algn="l" rtl="0" eaLnBrk="0" fontAlgn="base" hangingPunct="0">
        <a:lnSpc>
          <a:spcPts val="3800"/>
        </a:lnSpc>
        <a:spcBef>
          <a:spcPct val="0"/>
        </a:spcBef>
        <a:spcAft>
          <a:spcPct val="0"/>
        </a:spcAft>
        <a:defRPr sz="3600" b="1">
          <a:solidFill>
            <a:srgbClr val="FFCC60"/>
          </a:solidFill>
          <a:latin typeface="Arial Narrow" pitchFamily="34" charset="0"/>
          <a:ea typeface="Osaka"/>
          <a:cs typeface="Osaka"/>
        </a:defRPr>
      </a:lvl2pPr>
      <a:lvl3pPr algn="l" rtl="0" eaLnBrk="0" fontAlgn="base" hangingPunct="0">
        <a:lnSpc>
          <a:spcPts val="3800"/>
        </a:lnSpc>
        <a:spcBef>
          <a:spcPct val="0"/>
        </a:spcBef>
        <a:spcAft>
          <a:spcPct val="0"/>
        </a:spcAft>
        <a:defRPr sz="3600" b="1">
          <a:solidFill>
            <a:srgbClr val="FFCC60"/>
          </a:solidFill>
          <a:latin typeface="Arial Narrow" pitchFamily="34" charset="0"/>
          <a:ea typeface="Osaka"/>
          <a:cs typeface="Osaka"/>
        </a:defRPr>
      </a:lvl3pPr>
      <a:lvl4pPr algn="l" rtl="0" eaLnBrk="0" fontAlgn="base" hangingPunct="0">
        <a:lnSpc>
          <a:spcPts val="3800"/>
        </a:lnSpc>
        <a:spcBef>
          <a:spcPct val="0"/>
        </a:spcBef>
        <a:spcAft>
          <a:spcPct val="0"/>
        </a:spcAft>
        <a:defRPr sz="3600" b="1">
          <a:solidFill>
            <a:srgbClr val="FFCC60"/>
          </a:solidFill>
          <a:latin typeface="Arial Narrow" pitchFamily="34" charset="0"/>
          <a:ea typeface="Osaka"/>
          <a:cs typeface="Osaka"/>
        </a:defRPr>
      </a:lvl4pPr>
      <a:lvl5pPr algn="l" rtl="0" eaLnBrk="0" fontAlgn="base" hangingPunct="0">
        <a:lnSpc>
          <a:spcPts val="3800"/>
        </a:lnSpc>
        <a:spcBef>
          <a:spcPct val="0"/>
        </a:spcBef>
        <a:spcAft>
          <a:spcPct val="0"/>
        </a:spcAft>
        <a:defRPr sz="3600" b="1">
          <a:solidFill>
            <a:srgbClr val="FFCC60"/>
          </a:solidFill>
          <a:latin typeface="Arial Narrow" pitchFamily="34" charset="0"/>
          <a:ea typeface="Osaka"/>
          <a:cs typeface="Osaka"/>
        </a:defRPr>
      </a:lvl5pPr>
      <a:lvl6pPr marL="457200" algn="l" rtl="0" eaLnBrk="0" fontAlgn="base" hangingPunct="0">
        <a:lnSpc>
          <a:spcPts val="3800"/>
        </a:lnSpc>
        <a:spcBef>
          <a:spcPct val="0"/>
        </a:spcBef>
        <a:spcAft>
          <a:spcPct val="0"/>
        </a:spcAft>
        <a:defRPr sz="3600" b="1">
          <a:solidFill>
            <a:srgbClr val="FFCC60"/>
          </a:solidFill>
          <a:latin typeface="Arial Narrow" pitchFamily="34" charset="0"/>
          <a:ea typeface="Osaka"/>
          <a:cs typeface="Osaka"/>
        </a:defRPr>
      </a:lvl6pPr>
      <a:lvl7pPr marL="914400" algn="l" rtl="0" eaLnBrk="0" fontAlgn="base" hangingPunct="0">
        <a:lnSpc>
          <a:spcPts val="3800"/>
        </a:lnSpc>
        <a:spcBef>
          <a:spcPct val="0"/>
        </a:spcBef>
        <a:spcAft>
          <a:spcPct val="0"/>
        </a:spcAft>
        <a:defRPr sz="3600" b="1">
          <a:solidFill>
            <a:srgbClr val="FFCC60"/>
          </a:solidFill>
          <a:latin typeface="Arial Narrow" pitchFamily="34" charset="0"/>
          <a:ea typeface="Osaka"/>
          <a:cs typeface="Osaka"/>
        </a:defRPr>
      </a:lvl7pPr>
      <a:lvl8pPr marL="1371600" algn="l" rtl="0" eaLnBrk="0" fontAlgn="base" hangingPunct="0">
        <a:lnSpc>
          <a:spcPts val="3800"/>
        </a:lnSpc>
        <a:spcBef>
          <a:spcPct val="0"/>
        </a:spcBef>
        <a:spcAft>
          <a:spcPct val="0"/>
        </a:spcAft>
        <a:defRPr sz="3600" b="1">
          <a:solidFill>
            <a:srgbClr val="FFCC60"/>
          </a:solidFill>
          <a:latin typeface="Arial Narrow" pitchFamily="34" charset="0"/>
          <a:ea typeface="Osaka"/>
          <a:cs typeface="Osaka"/>
        </a:defRPr>
      </a:lvl8pPr>
      <a:lvl9pPr marL="1828800" algn="l" rtl="0" eaLnBrk="0" fontAlgn="base" hangingPunct="0">
        <a:lnSpc>
          <a:spcPts val="3800"/>
        </a:lnSpc>
        <a:spcBef>
          <a:spcPct val="0"/>
        </a:spcBef>
        <a:spcAft>
          <a:spcPct val="0"/>
        </a:spcAft>
        <a:defRPr sz="3600" b="1">
          <a:solidFill>
            <a:srgbClr val="FFCC60"/>
          </a:solidFill>
          <a:latin typeface="Arial Narrow" pitchFamily="34" charset="0"/>
          <a:ea typeface="Osaka"/>
          <a:cs typeface="Osaka"/>
        </a:defRPr>
      </a:lvl9pPr>
    </p:titleStyle>
    <p:bodyStyle>
      <a:lvl1pPr marL="231775" indent="-231775" algn="l" rtl="0" eaLnBrk="0" fontAlgn="base" hangingPunct="0">
        <a:spcBef>
          <a:spcPct val="0"/>
        </a:spcBef>
        <a:spcAft>
          <a:spcPts val="1400"/>
        </a:spcAft>
        <a:buClr>
          <a:schemeClr val="tx2"/>
        </a:buClr>
        <a:buChar char="•"/>
        <a:defRPr sz="2800">
          <a:solidFill>
            <a:schemeClr val="tx1"/>
          </a:solidFill>
          <a:latin typeface="+mn-lt"/>
          <a:ea typeface="+mn-ea"/>
          <a:cs typeface="+mn-cs"/>
        </a:defRPr>
      </a:lvl1pPr>
      <a:lvl2pPr marL="684213" indent="-287338" algn="l" rtl="0" eaLnBrk="0" fontAlgn="base" hangingPunct="0">
        <a:spcBef>
          <a:spcPct val="0"/>
        </a:spcBef>
        <a:spcAft>
          <a:spcPts val="1400"/>
        </a:spcAft>
        <a:buClr>
          <a:schemeClr val="tx2"/>
        </a:buClr>
        <a:buChar char="–"/>
        <a:defRPr sz="2600">
          <a:solidFill>
            <a:schemeClr val="tx1"/>
          </a:solidFill>
          <a:latin typeface="+mn-lt"/>
          <a:ea typeface="+mn-ea"/>
          <a:cs typeface="+mn-cs"/>
        </a:defRPr>
      </a:lvl2pPr>
      <a:lvl3pPr marL="1025525" indent="-222250" algn="l" rtl="0" eaLnBrk="0" fontAlgn="base" hangingPunct="0">
        <a:spcBef>
          <a:spcPct val="0"/>
        </a:spcBef>
        <a:spcAft>
          <a:spcPts val="1400"/>
        </a:spcAft>
        <a:buClr>
          <a:schemeClr val="tx2"/>
        </a:buClr>
        <a:buSzPct val="81000"/>
        <a:buFont typeface="Wingdings" pitchFamily="2" charset="2"/>
        <a:buChar char="§"/>
        <a:defRPr sz="2400">
          <a:solidFill>
            <a:schemeClr val="tx1"/>
          </a:solidFill>
          <a:latin typeface="+mn-lt"/>
          <a:ea typeface="+mn-ea"/>
          <a:cs typeface="+mn-cs"/>
        </a:defRPr>
      </a:lvl3pPr>
      <a:lvl4pPr marL="1376363" indent="-231775" algn="l" rtl="0" eaLnBrk="0" fontAlgn="base" hangingPunct="0">
        <a:spcBef>
          <a:spcPct val="0"/>
        </a:spcBef>
        <a:spcAft>
          <a:spcPts val="1400"/>
        </a:spcAft>
        <a:buClr>
          <a:schemeClr val="tx2"/>
        </a:buClr>
        <a:buChar char="–"/>
        <a:defRPr sz="2200">
          <a:solidFill>
            <a:schemeClr val="tx1"/>
          </a:solidFill>
          <a:latin typeface="+mn-lt"/>
          <a:ea typeface="+mn-ea"/>
          <a:cs typeface="+mn-cs"/>
        </a:defRPr>
      </a:lvl4pPr>
      <a:lvl5pPr marL="1652588" indent="-220663" algn="l" rtl="0" eaLnBrk="0" fontAlgn="base" hangingPunct="0">
        <a:spcBef>
          <a:spcPct val="0"/>
        </a:spcBef>
        <a:spcAft>
          <a:spcPts val="1400"/>
        </a:spcAft>
        <a:buClr>
          <a:schemeClr val="tx2"/>
        </a:buClr>
        <a:buChar char="»"/>
        <a:defRPr sz="2000">
          <a:solidFill>
            <a:schemeClr val="tx1"/>
          </a:solidFill>
          <a:latin typeface="+mn-lt"/>
          <a:ea typeface="+mn-ea"/>
          <a:cs typeface="+mn-cs"/>
        </a:defRPr>
      </a:lvl5pPr>
      <a:lvl6pPr marL="2109788" indent="-220663" algn="l" rtl="0" eaLnBrk="0" fontAlgn="base" hangingPunct="0">
        <a:spcBef>
          <a:spcPct val="0"/>
        </a:spcBef>
        <a:spcAft>
          <a:spcPts val="1400"/>
        </a:spcAft>
        <a:buClr>
          <a:schemeClr val="tx2"/>
        </a:buClr>
        <a:buChar char="»"/>
        <a:defRPr sz="2000">
          <a:solidFill>
            <a:schemeClr val="tx1"/>
          </a:solidFill>
          <a:latin typeface="+mn-lt"/>
          <a:ea typeface="+mn-ea"/>
          <a:cs typeface="+mn-cs"/>
        </a:defRPr>
      </a:lvl6pPr>
      <a:lvl7pPr marL="2566988" indent="-220663" algn="l" rtl="0" eaLnBrk="0" fontAlgn="base" hangingPunct="0">
        <a:spcBef>
          <a:spcPct val="0"/>
        </a:spcBef>
        <a:spcAft>
          <a:spcPts val="1400"/>
        </a:spcAft>
        <a:buClr>
          <a:schemeClr val="tx2"/>
        </a:buClr>
        <a:buChar char="»"/>
        <a:defRPr sz="2000">
          <a:solidFill>
            <a:schemeClr val="tx1"/>
          </a:solidFill>
          <a:latin typeface="+mn-lt"/>
          <a:ea typeface="+mn-ea"/>
          <a:cs typeface="+mn-cs"/>
        </a:defRPr>
      </a:lvl7pPr>
      <a:lvl8pPr marL="3024188" indent="-220663" algn="l" rtl="0" eaLnBrk="0" fontAlgn="base" hangingPunct="0">
        <a:spcBef>
          <a:spcPct val="0"/>
        </a:spcBef>
        <a:spcAft>
          <a:spcPts val="1400"/>
        </a:spcAft>
        <a:buClr>
          <a:schemeClr val="tx2"/>
        </a:buClr>
        <a:buChar char="»"/>
        <a:defRPr sz="2000">
          <a:solidFill>
            <a:schemeClr val="tx1"/>
          </a:solidFill>
          <a:latin typeface="+mn-lt"/>
          <a:ea typeface="+mn-ea"/>
          <a:cs typeface="+mn-cs"/>
        </a:defRPr>
      </a:lvl8pPr>
      <a:lvl9pPr marL="3481388" indent="-220663" algn="l" rtl="0" eaLnBrk="0" fontAlgn="base" hangingPunct="0">
        <a:spcBef>
          <a:spcPct val="0"/>
        </a:spcBef>
        <a:spcAft>
          <a:spcPts val="1400"/>
        </a:spcAft>
        <a:buClr>
          <a:schemeClr val="tx2"/>
        </a:buClr>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3988" cy="1143000"/>
          </a:xfrm>
          <a:prstGeom prst="rect">
            <a:avLst/>
          </a:prstGeom>
          <a:noFill/>
          <a:ln w="9525">
            <a:noFill/>
            <a:miter lim="800000"/>
            <a:headEnd/>
            <a:tailEnd/>
          </a:ln>
          <a:effec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3988" cy="411480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5788" y="6248400"/>
            <a:ext cx="2894012" cy="45720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4788" y="6248400"/>
            <a:ext cx="1905000" cy="457200"/>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atin typeface="+mn-lt"/>
              </a:defRPr>
            </a:lvl1pPr>
          </a:lstStyle>
          <a:p>
            <a:fld id="{FBED2712-FF24-4A3C-B2DF-0925687578D8}"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4163"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1788" indent="-230188" algn="l" rtl="0" fontAlgn="base">
        <a:spcBef>
          <a:spcPct val="20000"/>
        </a:spcBef>
        <a:spcAft>
          <a:spcPct val="0"/>
        </a:spcAft>
        <a:buChar char="–"/>
        <a:defRPr sz="2000">
          <a:solidFill>
            <a:schemeClr val="tx1"/>
          </a:solidFill>
          <a:latin typeface="+mn-lt"/>
        </a:defRPr>
      </a:lvl4pPr>
      <a:lvl5pPr marL="2057400" indent="-230188" algn="l" rtl="0" fontAlgn="base">
        <a:spcBef>
          <a:spcPct val="20000"/>
        </a:spcBef>
        <a:spcAft>
          <a:spcPct val="0"/>
        </a:spcAft>
        <a:buChar char="»"/>
        <a:defRPr sz="2000">
          <a:solidFill>
            <a:schemeClr val="tx1"/>
          </a:solidFill>
          <a:latin typeface="+mn-lt"/>
        </a:defRPr>
      </a:lvl5pPr>
      <a:lvl6pPr marL="2514600" indent="-230188" algn="l" rtl="0" fontAlgn="base">
        <a:spcBef>
          <a:spcPct val="20000"/>
        </a:spcBef>
        <a:spcAft>
          <a:spcPct val="0"/>
        </a:spcAft>
        <a:buChar char="»"/>
        <a:defRPr sz="2000">
          <a:solidFill>
            <a:schemeClr val="tx1"/>
          </a:solidFill>
          <a:latin typeface="+mn-lt"/>
        </a:defRPr>
      </a:lvl6pPr>
      <a:lvl7pPr marL="2971800" indent="-230188" algn="l" rtl="0" fontAlgn="base">
        <a:spcBef>
          <a:spcPct val="20000"/>
        </a:spcBef>
        <a:spcAft>
          <a:spcPct val="0"/>
        </a:spcAft>
        <a:buChar char="»"/>
        <a:defRPr sz="2000">
          <a:solidFill>
            <a:schemeClr val="tx1"/>
          </a:solidFill>
          <a:latin typeface="+mn-lt"/>
        </a:defRPr>
      </a:lvl7pPr>
      <a:lvl8pPr marL="3429000" indent="-230188" algn="l" rtl="0" fontAlgn="base">
        <a:spcBef>
          <a:spcPct val="20000"/>
        </a:spcBef>
        <a:spcAft>
          <a:spcPct val="0"/>
        </a:spcAft>
        <a:buChar char="»"/>
        <a:defRPr sz="2000">
          <a:solidFill>
            <a:schemeClr val="tx1"/>
          </a:solidFill>
          <a:latin typeface="+mn-lt"/>
        </a:defRPr>
      </a:lvl8pPr>
      <a:lvl9pPr marL="3886200" indent="-2301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70D17"/>
            </a:gs>
            <a:gs pos="100000">
              <a:srgbClr val="002B82"/>
            </a:gs>
          </a:gsLst>
          <a:lin ang="5400000"/>
        </a:gra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495300" y="1408113"/>
            <a:ext cx="8039100" cy="3114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7" name="Rectangle 2"/>
          <p:cNvSpPr>
            <a:spLocks noGrp="1" noChangeArrowheads="1"/>
          </p:cNvSpPr>
          <p:nvPr>
            <p:ph type="title"/>
          </p:nvPr>
        </p:nvSpPr>
        <p:spPr bwMode="auto">
          <a:xfrm>
            <a:off x="501650" y="115888"/>
            <a:ext cx="8267700"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 name="Rectangle 4"/>
          <p:cNvSpPr>
            <a:spLocks noGrp="1" noChangeArrowheads="1"/>
          </p:cNvSpPr>
          <p:nvPr>
            <p:ph type="dt" sz="half" idx="2"/>
          </p:nvPr>
        </p:nvSpPr>
        <p:spPr>
          <a:xfrm>
            <a:off x="381000" y="6477000"/>
            <a:ext cx="4114800" cy="244475"/>
          </a:xfrm>
          <a:prstGeom prst="rect">
            <a:avLst/>
          </a:prstGeom>
        </p:spPr>
        <p:txBody>
          <a:bodyPr/>
          <a:lstStyle>
            <a:lvl1pPr>
              <a:spcBef>
                <a:spcPct val="0"/>
              </a:spcBef>
              <a:buFontTx/>
              <a:buNone/>
              <a:defRPr>
                <a:solidFill>
                  <a:srgbClr val="FFFFFF"/>
                </a:solidFill>
                <a:latin typeface="+mj-lt"/>
                <a:ea typeface="+mn-ea"/>
                <a:cs typeface="+mn-cs"/>
              </a:defRPr>
            </a:lvl1pPr>
          </a:lstStyle>
          <a:p>
            <a:pPr>
              <a:defRPr/>
            </a:pPr>
            <a:fld id="{935B701A-A6A0-4DCF-AD42-B739569FB702}" type="datetimeFigureOut">
              <a:rPr lang="en-US"/>
              <a:pPr>
                <a:defRPr/>
              </a:pPr>
              <a:t>13/08/2020</a:t>
            </a:fld>
            <a:endParaRPr lang="en-US"/>
          </a:p>
        </p:txBody>
      </p:sp>
      <p:sp>
        <p:nvSpPr>
          <p:cNvPr id="6" name="Rectangle 6"/>
          <p:cNvSpPr>
            <a:spLocks noGrp="1" noChangeArrowheads="1"/>
          </p:cNvSpPr>
          <p:nvPr>
            <p:ph type="sldNum" sz="quarter" idx="4"/>
          </p:nvPr>
        </p:nvSpPr>
        <p:spPr>
          <a:xfrm>
            <a:off x="7315200" y="76200"/>
            <a:ext cx="1066800" cy="228600"/>
          </a:xfrm>
          <a:prstGeom prst="rect">
            <a:avLst/>
          </a:prstGeom>
        </p:spPr>
        <p:txBody>
          <a:bodyPr/>
          <a:lstStyle>
            <a:lvl1pPr>
              <a:spcBef>
                <a:spcPct val="0"/>
              </a:spcBef>
              <a:buFontTx/>
              <a:buNone/>
              <a:defRPr>
                <a:solidFill>
                  <a:srgbClr val="FFFF00"/>
                </a:solidFill>
                <a:latin typeface="+mj-lt"/>
                <a:ea typeface="+mn-ea"/>
                <a:cs typeface="+mn-cs"/>
              </a:defRPr>
            </a:lvl1pPr>
          </a:lstStyle>
          <a:p>
            <a:pPr>
              <a:defRPr/>
            </a:pPr>
            <a:fld id="{A27C5364-EADF-44C7-8E6D-F5D0379BBA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Lst>
  <p:txStyles>
    <p:titleStyle>
      <a:lvl1pPr algn="ctr" rtl="0" eaLnBrk="0" fontAlgn="base" hangingPunct="0">
        <a:lnSpc>
          <a:spcPts val="3800"/>
        </a:lnSpc>
        <a:spcBef>
          <a:spcPct val="0"/>
        </a:spcBef>
        <a:spcAft>
          <a:spcPct val="0"/>
        </a:spcAft>
        <a:defRPr sz="3600">
          <a:solidFill>
            <a:srgbClr val="F3F668"/>
          </a:solidFill>
          <a:latin typeface="+mj-lt"/>
          <a:ea typeface="+mj-ea"/>
          <a:cs typeface="+mj-cs"/>
        </a:defRPr>
      </a:lvl1pPr>
      <a:lvl2pPr algn="ctr" rtl="0" eaLnBrk="0" fontAlgn="base" hangingPunct="0">
        <a:lnSpc>
          <a:spcPts val="3800"/>
        </a:lnSpc>
        <a:spcBef>
          <a:spcPct val="0"/>
        </a:spcBef>
        <a:spcAft>
          <a:spcPct val="0"/>
        </a:spcAft>
        <a:defRPr sz="3600">
          <a:solidFill>
            <a:srgbClr val="F3F668"/>
          </a:solidFill>
          <a:latin typeface="Arial" pitchFamily="34" charset="0"/>
          <a:ea typeface="Osaka"/>
          <a:cs typeface="Osaka"/>
        </a:defRPr>
      </a:lvl2pPr>
      <a:lvl3pPr algn="ctr" rtl="0" eaLnBrk="0" fontAlgn="base" hangingPunct="0">
        <a:lnSpc>
          <a:spcPts val="3800"/>
        </a:lnSpc>
        <a:spcBef>
          <a:spcPct val="0"/>
        </a:spcBef>
        <a:spcAft>
          <a:spcPct val="0"/>
        </a:spcAft>
        <a:defRPr sz="3600">
          <a:solidFill>
            <a:srgbClr val="F3F668"/>
          </a:solidFill>
          <a:latin typeface="Arial" pitchFamily="34" charset="0"/>
          <a:ea typeface="Osaka"/>
          <a:cs typeface="Osaka"/>
        </a:defRPr>
      </a:lvl3pPr>
      <a:lvl4pPr algn="ctr" rtl="0" eaLnBrk="0" fontAlgn="base" hangingPunct="0">
        <a:lnSpc>
          <a:spcPts val="3800"/>
        </a:lnSpc>
        <a:spcBef>
          <a:spcPct val="0"/>
        </a:spcBef>
        <a:spcAft>
          <a:spcPct val="0"/>
        </a:spcAft>
        <a:defRPr sz="3600">
          <a:solidFill>
            <a:srgbClr val="F3F668"/>
          </a:solidFill>
          <a:latin typeface="Arial" pitchFamily="34" charset="0"/>
          <a:ea typeface="Osaka"/>
          <a:cs typeface="Osaka"/>
        </a:defRPr>
      </a:lvl4pPr>
      <a:lvl5pPr algn="ctr" rtl="0" eaLnBrk="0" fontAlgn="base" hangingPunct="0">
        <a:lnSpc>
          <a:spcPts val="3800"/>
        </a:lnSpc>
        <a:spcBef>
          <a:spcPct val="0"/>
        </a:spcBef>
        <a:spcAft>
          <a:spcPct val="0"/>
        </a:spcAft>
        <a:defRPr sz="3600">
          <a:solidFill>
            <a:srgbClr val="F3F668"/>
          </a:solidFill>
          <a:latin typeface="Arial" pitchFamily="34" charset="0"/>
          <a:ea typeface="Osaka"/>
          <a:cs typeface="Osaka"/>
        </a:defRPr>
      </a:lvl5pPr>
      <a:lvl6pPr marL="457200" algn="ctr" rtl="0" fontAlgn="base">
        <a:lnSpc>
          <a:spcPts val="3800"/>
        </a:lnSpc>
        <a:spcBef>
          <a:spcPct val="0"/>
        </a:spcBef>
        <a:spcAft>
          <a:spcPct val="0"/>
        </a:spcAft>
        <a:defRPr sz="3600">
          <a:solidFill>
            <a:srgbClr val="F3F668"/>
          </a:solidFill>
          <a:latin typeface="Arial" pitchFamily="34" charset="0"/>
          <a:ea typeface="Osaka"/>
          <a:cs typeface="Osaka"/>
        </a:defRPr>
      </a:lvl6pPr>
      <a:lvl7pPr marL="914400" algn="ctr" rtl="0" fontAlgn="base">
        <a:lnSpc>
          <a:spcPts val="3800"/>
        </a:lnSpc>
        <a:spcBef>
          <a:spcPct val="0"/>
        </a:spcBef>
        <a:spcAft>
          <a:spcPct val="0"/>
        </a:spcAft>
        <a:defRPr sz="3600">
          <a:solidFill>
            <a:srgbClr val="F3F668"/>
          </a:solidFill>
          <a:latin typeface="Arial" pitchFamily="34" charset="0"/>
          <a:ea typeface="Osaka"/>
          <a:cs typeface="Osaka"/>
        </a:defRPr>
      </a:lvl7pPr>
      <a:lvl8pPr marL="1371600" algn="ctr" rtl="0" fontAlgn="base">
        <a:lnSpc>
          <a:spcPts val="3800"/>
        </a:lnSpc>
        <a:spcBef>
          <a:spcPct val="0"/>
        </a:spcBef>
        <a:spcAft>
          <a:spcPct val="0"/>
        </a:spcAft>
        <a:defRPr sz="3600">
          <a:solidFill>
            <a:srgbClr val="F3F668"/>
          </a:solidFill>
          <a:latin typeface="Arial" pitchFamily="34" charset="0"/>
          <a:ea typeface="Osaka"/>
          <a:cs typeface="Osaka"/>
        </a:defRPr>
      </a:lvl8pPr>
      <a:lvl9pPr marL="1828800" algn="ctr" rtl="0" fontAlgn="base">
        <a:lnSpc>
          <a:spcPts val="3800"/>
        </a:lnSpc>
        <a:spcBef>
          <a:spcPct val="0"/>
        </a:spcBef>
        <a:spcAft>
          <a:spcPct val="0"/>
        </a:spcAft>
        <a:defRPr sz="3600">
          <a:solidFill>
            <a:srgbClr val="F3F668"/>
          </a:solidFill>
          <a:latin typeface="Arial" pitchFamily="34" charset="0"/>
          <a:ea typeface="Osaka"/>
          <a:cs typeface="Osaka"/>
        </a:defRPr>
      </a:lvl9pPr>
    </p:titleStyle>
    <p:bodyStyle>
      <a:lvl1pPr marL="231775" indent="-231775" algn="l" rtl="0" eaLnBrk="0" fontAlgn="base" hangingPunct="0">
        <a:spcBef>
          <a:spcPct val="0"/>
        </a:spcBef>
        <a:spcAft>
          <a:spcPts val="1400"/>
        </a:spcAft>
        <a:buClr>
          <a:srgbClr val="F3F668"/>
        </a:buClr>
        <a:buChar char="•"/>
        <a:defRPr sz="2800">
          <a:solidFill>
            <a:schemeClr val="tx1"/>
          </a:solidFill>
          <a:latin typeface="+mn-lt"/>
          <a:ea typeface="+mn-ea"/>
          <a:cs typeface="+mn-cs"/>
        </a:defRPr>
      </a:lvl1pPr>
      <a:lvl2pPr marL="684213" indent="-287338" algn="l" rtl="0" eaLnBrk="0" fontAlgn="base" hangingPunct="0">
        <a:spcBef>
          <a:spcPct val="0"/>
        </a:spcBef>
        <a:spcAft>
          <a:spcPts val="1400"/>
        </a:spcAft>
        <a:buClr>
          <a:srgbClr val="F3F668"/>
        </a:buClr>
        <a:buFont typeface="Arial" pitchFamily="34" charset="0"/>
        <a:buChar char="–"/>
        <a:defRPr sz="2600">
          <a:solidFill>
            <a:schemeClr val="tx1"/>
          </a:solidFill>
          <a:latin typeface="+mn-lt"/>
          <a:ea typeface="+mn-ea"/>
          <a:cs typeface="+mn-cs"/>
        </a:defRPr>
      </a:lvl2pPr>
      <a:lvl3pPr marL="1025525" indent="-222250" algn="l" rtl="0" eaLnBrk="0" fontAlgn="base" hangingPunct="0">
        <a:spcBef>
          <a:spcPct val="0"/>
        </a:spcBef>
        <a:spcAft>
          <a:spcPts val="1400"/>
        </a:spcAft>
        <a:buClr>
          <a:srgbClr val="F3F668"/>
        </a:buClr>
        <a:buSzPct val="81000"/>
        <a:buFont typeface="Wingdings" pitchFamily="2" charset="2"/>
        <a:buChar char="§"/>
        <a:defRPr sz="2400">
          <a:solidFill>
            <a:schemeClr val="tx1"/>
          </a:solidFill>
          <a:latin typeface="+mn-lt"/>
          <a:ea typeface="+mn-ea"/>
          <a:cs typeface="+mn-cs"/>
        </a:defRPr>
      </a:lvl3pPr>
      <a:lvl4pPr marL="1376363" indent="-231775" algn="l" rtl="0" eaLnBrk="0" fontAlgn="base" hangingPunct="0">
        <a:spcBef>
          <a:spcPct val="0"/>
        </a:spcBef>
        <a:spcAft>
          <a:spcPts val="1400"/>
        </a:spcAft>
        <a:buClr>
          <a:srgbClr val="F3F668"/>
        </a:buClr>
        <a:buFont typeface="Arial" pitchFamily="34" charset="0"/>
        <a:buChar char="–"/>
        <a:defRPr sz="2200">
          <a:solidFill>
            <a:schemeClr val="tx1"/>
          </a:solidFill>
          <a:latin typeface="+mn-lt"/>
          <a:ea typeface="+mn-ea"/>
          <a:cs typeface="+mn-cs"/>
        </a:defRPr>
      </a:lvl4pPr>
      <a:lvl5pPr marL="1652588" indent="-220663" algn="l" rtl="0" eaLnBrk="0" fontAlgn="base" hangingPunct="0">
        <a:spcBef>
          <a:spcPct val="0"/>
        </a:spcBef>
        <a:spcAft>
          <a:spcPts val="1400"/>
        </a:spcAft>
        <a:buClr>
          <a:srgbClr val="F3F668"/>
        </a:buClr>
        <a:buFont typeface="Arial" pitchFamily="34" charset="0"/>
        <a:buChar char="»"/>
        <a:defRPr sz="2000">
          <a:solidFill>
            <a:schemeClr val="tx1"/>
          </a:solidFill>
          <a:latin typeface="+mn-lt"/>
          <a:ea typeface="+mn-ea"/>
          <a:cs typeface="+mn-cs"/>
        </a:defRPr>
      </a:lvl5pPr>
      <a:lvl6pPr marL="21097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6pPr>
      <a:lvl7pPr marL="25669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7pPr>
      <a:lvl8pPr marL="30241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8pPr>
      <a:lvl9pPr marL="3481388" indent="-220663" algn="l" rtl="0" fontAlgn="base">
        <a:spcBef>
          <a:spcPct val="0"/>
        </a:spcBef>
        <a:spcAft>
          <a:spcPts val="1400"/>
        </a:spcAft>
        <a:buClr>
          <a:srgbClr val="F3F668"/>
        </a:buClr>
        <a:buFont typeface="Arial" pitchFamily="34"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0234"/>
            </a:gs>
            <a:gs pos="50000">
              <a:srgbClr val="000066"/>
            </a:gs>
            <a:gs pos="100000">
              <a:srgbClr val="130234"/>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0" y="0"/>
            <a:ext cx="8382000" cy="1219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381000" y="1905000"/>
            <a:ext cx="8382000" cy="396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0"/>
            <a:endParaRPr lang="en-US" smtClean="0"/>
          </a:p>
        </p:txBody>
      </p:sp>
    </p:spTree>
  </p:cSld>
  <p:clrMap bg1="dk2" tx1="lt1" bg2="dk1" tx2="lt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ransition spd="med">
    <p:wipe dir="r"/>
  </p:transition>
  <p:txStyles>
    <p:titleStyle>
      <a:lvl1pPr algn="ctr" rtl="0" eaLnBrk="0" fontAlgn="base" hangingPunct="0">
        <a:spcBef>
          <a:spcPct val="0"/>
        </a:spcBef>
        <a:spcAft>
          <a:spcPct val="0"/>
        </a:spcAft>
        <a:defRPr sz="2800" b="1">
          <a:solidFill>
            <a:srgbClr val="F3F668"/>
          </a:solidFill>
          <a:latin typeface="+mj-lt"/>
          <a:ea typeface="+mj-ea"/>
          <a:cs typeface="+mj-cs"/>
        </a:defRPr>
      </a:lvl1pPr>
      <a:lvl2pPr algn="ctr" rtl="0" eaLnBrk="0" fontAlgn="base" hangingPunct="0">
        <a:spcBef>
          <a:spcPct val="0"/>
        </a:spcBef>
        <a:spcAft>
          <a:spcPct val="0"/>
        </a:spcAft>
        <a:defRPr sz="2800" b="1">
          <a:solidFill>
            <a:srgbClr val="F3F668"/>
          </a:solidFill>
          <a:latin typeface="Arial" pitchFamily="34" charset="0"/>
        </a:defRPr>
      </a:lvl2pPr>
      <a:lvl3pPr algn="ctr" rtl="0" eaLnBrk="0" fontAlgn="base" hangingPunct="0">
        <a:spcBef>
          <a:spcPct val="0"/>
        </a:spcBef>
        <a:spcAft>
          <a:spcPct val="0"/>
        </a:spcAft>
        <a:defRPr sz="2800" b="1">
          <a:solidFill>
            <a:srgbClr val="F3F668"/>
          </a:solidFill>
          <a:latin typeface="Arial" pitchFamily="34" charset="0"/>
        </a:defRPr>
      </a:lvl3pPr>
      <a:lvl4pPr algn="ctr" rtl="0" eaLnBrk="0" fontAlgn="base" hangingPunct="0">
        <a:spcBef>
          <a:spcPct val="0"/>
        </a:spcBef>
        <a:spcAft>
          <a:spcPct val="0"/>
        </a:spcAft>
        <a:defRPr sz="2800" b="1">
          <a:solidFill>
            <a:srgbClr val="F3F668"/>
          </a:solidFill>
          <a:latin typeface="Arial" pitchFamily="34" charset="0"/>
        </a:defRPr>
      </a:lvl4pPr>
      <a:lvl5pPr algn="ctr" rtl="0" eaLnBrk="0" fontAlgn="base" hangingPunct="0">
        <a:spcBef>
          <a:spcPct val="0"/>
        </a:spcBef>
        <a:spcAft>
          <a:spcPct val="0"/>
        </a:spcAft>
        <a:defRPr sz="2800" b="1">
          <a:solidFill>
            <a:srgbClr val="F3F668"/>
          </a:solidFill>
          <a:latin typeface="Arial" pitchFamily="34" charset="0"/>
        </a:defRPr>
      </a:lvl5pPr>
      <a:lvl6pPr marL="457200" algn="ctr" rtl="0" fontAlgn="base">
        <a:spcBef>
          <a:spcPct val="0"/>
        </a:spcBef>
        <a:spcAft>
          <a:spcPct val="0"/>
        </a:spcAft>
        <a:defRPr sz="2800" b="1">
          <a:solidFill>
            <a:srgbClr val="F3F668"/>
          </a:solidFill>
          <a:latin typeface="Arial" pitchFamily="34" charset="0"/>
        </a:defRPr>
      </a:lvl6pPr>
      <a:lvl7pPr marL="914400" algn="ctr" rtl="0" fontAlgn="base">
        <a:spcBef>
          <a:spcPct val="0"/>
        </a:spcBef>
        <a:spcAft>
          <a:spcPct val="0"/>
        </a:spcAft>
        <a:defRPr sz="2800" b="1">
          <a:solidFill>
            <a:srgbClr val="F3F668"/>
          </a:solidFill>
          <a:latin typeface="Arial" pitchFamily="34" charset="0"/>
        </a:defRPr>
      </a:lvl7pPr>
      <a:lvl8pPr marL="1371600" algn="ctr" rtl="0" fontAlgn="base">
        <a:spcBef>
          <a:spcPct val="0"/>
        </a:spcBef>
        <a:spcAft>
          <a:spcPct val="0"/>
        </a:spcAft>
        <a:defRPr sz="2800" b="1">
          <a:solidFill>
            <a:srgbClr val="F3F668"/>
          </a:solidFill>
          <a:latin typeface="Arial" pitchFamily="34" charset="0"/>
        </a:defRPr>
      </a:lvl8pPr>
      <a:lvl9pPr marL="1828800" algn="ctr" rtl="0" fontAlgn="base">
        <a:spcBef>
          <a:spcPct val="0"/>
        </a:spcBef>
        <a:spcAft>
          <a:spcPct val="0"/>
        </a:spcAft>
        <a:defRPr sz="2800" b="1">
          <a:solidFill>
            <a:srgbClr val="F3F668"/>
          </a:solidFill>
          <a:latin typeface="Arial" pitchFamily="34" charset="0"/>
        </a:defRPr>
      </a:lvl9pPr>
    </p:titleStyle>
    <p:bodyStyle>
      <a:lvl1pPr marL="228600" indent="-228600" algn="l" rtl="0" eaLnBrk="0" fontAlgn="base" hangingPunct="0">
        <a:spcBef>
          <a:spcPct val="50000"/>
        </a:spcBef>
        <a:spcAft>
          <a:spcPct val="0"/>
        </a:spcAft>
        <a:buClr>
          <a:schemeClr val="tx2"/>
        </a:buClr>
        <a:buChar char="•"/>
        <a:defRPr sz="2400" b="1">
          <a:solidFill>
            <a:schemeClr val="tx1"/>
          </a:solidFill>
          <a:latin typeface="+mn-lt"/>
          <a:ea typeface="+mn-ea"/>
          <a:cs typeface="+mn-cs"/>
        </a:defRPr>
      </a:lvl1pPr>
      <a:lvl2pPr marL="455613" indent="-225425" algn="l" rtl="0" eaLnBrk="0" fontAlgn="base" hangingPunct="0">
        <a:spcBef>
          <a:spcPct val="0"/>
        </a:spcBef>
        <a:spcAft>
          <a:spcPct val="0"/>
        </a:spcAft>
        <a:buClr>
          <a:schemeClr val="tx2"/>
        </a:buClr>
        <a:buChar char="–"/>
        <a:defRPr sz="2000" b="1">
          <a:solidFill>
            <a:schemeClr val="tx1"/>
          </a:solidFill>
          <a:latin typeface="+mn-lt"/>
        </a:defRPr>
      </a:lvl2pPr>
      <a:lvl3pPr marL="684213" indent="-227013" algn="l" rtl="0" eaLnBrk="0" fontAlgn="base" hangingPunct="0">
        <a:spcBef>
          <a:spcPct val="0"/>
        </a:spcBef>
        <a:spcAft>
          <a:spcPct val="0"/>
        </a:spcAft>
        <a:buClr>
          <a:schemeClr val="tx2"/>
        </a:buClr>
        <a:buChar char="•"/>
        <a:defRPr b="1">
          <a:solidFill>
            <a:schemeClr val="tx1"/>
          </a:solidFill>
          <a:latin typeface="+mn-lt"/>
        </a:defRPr>
      </a:lvl3pPr>
      <a:lvl4pPr marL="912813" indent="-227013" algn="l" rtl="0" eaLnBrk="0" fontAlgn="base" hangingPunct="0">
        <a:spcBef>
          <a:spcPct val="0"/>
        </a:spcBef>
        <a:spcAft>
          <a:spcPct val="0"/>
        </a:spcAft>
        <a:buClr>
          <a:schemeClr val="tx2"/>
        </a:buClr>
        <a:buChar char="–"/>
        <a:defRPr sz="1600" b="1">
          <a:solidFill>
            <a:schemeClr val="tx1"/>
          </a:solidFill>
          <a:latin typeface="+mn-lt"/>
        </a:defRPr>
      </a:lvl4pPr>
      <a:lvl5pPr marL="1141413" indent="-227013" algn="l" rtl="0" eaLnBrk="0" fontAlgn="base" hangingPunct="0">
        <a:spcBef>
          <a:spcPct val="0"/>
        </a:spcBef>
        <a:spcAft>
          <a:spcPct val="0"/>
        </a:spcAft>
        <a:buClr>
          <a:schemeClr val="tx2"/>
        </a:buClr>
        <a:buChar char="»"/>
        <a:defRPr sz="1600" b="1">
          <a:solidFill>
            <a:schemeClr val="tx1"/>
          </a:solidFill>
          <a:latin typeface="+mn-lt"/>
        </a:defRPr>
      </a:lvl5pPr>
      <a:lvl6pPr marL="1598613" indent="-227013" algn="l" rtl="0" fontAlgn="base">
        <a:spcBef>
          <a:spcPct val="0"/>
        </a:spcBef>
        <a:spcAft>
          <a:spcPct val="0"/>
        </a:spcAft>
        <a:buClr>
          <a:schemeClr val="tx2"/>
        </a:buClr>
        <a:buChar char="»"/>
        <a:defRPr sz="1600" b="1">
          <a:solidFill>
            <a:schemeClr val="tx1"/>
          </a:solidFill>
          <a:latin typeface="+mn-lt"/>
        </a:defRPr>
      </a:lvl6pPr>
      <a:lvl7pPr marL="2055813" indent="-227013" algn="l" rtl="0" fontAlgn="base">
        <a:spcBef>
          <a:spcPct val="0"/>
        </a:spcBef>
        <a:spcAft>
          <a:spcPct val="0"/>
        </a:spcAft>
        <a:buClr>
          <a:schemeClr val="tx2"/>
        </a:buClr>
        <a:buChar char="»"/>
        <a:defRPr sz="1600" b="1">
          <a:solidFill>
            <a:schemeClr val="tx1"/>
          </a:solidFill>
          <a:latin typeface="+mn-lt"/>
        </a:defRPr>
      </a:lvl7pPr>
      <a:lvl8pPr marL="2513013" indent="-227013" algn="l" rtl="0" fontAlgn="base">
        <a:spcBef>
          <a:spcPct val="0"/>
        </a:spcBef>
        <a:spcAft>
          <a:spcPct val="0"/>
        </a:spcAft>
        <a:buClr>
          <a:schemeClr val="tx2"/>
        </a:buClr>
        <a:buChar char="»"/>
        <a:defRPr sz="1600" b="1">
          <a:solidFill>
            <a:schemeClr val="tx1"/>
          </a:solidFill>
          <a:latin typeface="+mn-lt"/>
        </a:defRPr>
      </a:lvl8pPr>
      <a:lvl9pPr marL="2970213" indent="-227013" algn="l" rtl="0" fontAlgn="base">
        <a:spcBef>
          <a:spcPct val="0"/>
        </a:spcBef>
        <a:spcAft>
          <a:spcPct val="0"/>
        </a:spcAft>
        <a:buClr>
          <a:schemeClr val="tx2"/>
        </a:buClr>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audio" Target="file:///C:\Documents%20and%20Settings\Chandra\Desktop\ICCCON%20Folder\Cons%20Vs%20Inv%20Debate%20Final%20Files\PinkPantherIccon.mp3"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8300" y="420688"/>
            <a:ext cx="8404225" cy="1406525"/>
          </a:xfrm>
        </p:spPr>
        <p:txBody>
          <a:bodyPr/>
          <a:lstStyle/>
          <a:p>
            <a:pPr algn="ctr"/>
            <a:r>
              <a:rPr lang="en-US" sz="2800" dirty="0" smtClean="0">
                <a:effectLst/>
                <a:latin typeface="Arial" pitchFamily="34" charset="0"/>
              </a:rPr>
              <a:t>Consideration for Medical Rx </a:t>
            </a:r>
            <a:r>
              <a:rPr lang="en-US" sz="2800" dirty="0" err="1" smtClean="0">
                <a:effectLst/>
                <a:latin typeface="Arial" pitchFamily="34" charset="0"/>
              </a:rPr>
              <a:t>vs</a:t>
            </a:r>
            <a:r>
              <a:rPr lang="en-US" sz="2800" dirty="0" smtClean="0">
                <a:effectLst/>
                <a:latin typeface="Arial" pitchFamily="34" charset="0"/>
              </a:rPr>
              <a:t> Revascularization in Stable CAD: The impact of </a:t>
            </a:r>
            <a:br>
              <a:rPr lang="en-US" sz="2800" dirty="0" smtClean="0">
                <a:effectLst/>
                <a:latin typeface="Arial" pitchFamily="34" charset="0"/>
              </a:rPr>
            </a:br>
            <a:r>
              <a:rPr lang="en-US" sz="2400" i="1" dirty="0" smtClean="0">
                <a:effectLst/>
                <a:latin typeface="Arial" pitchFamily="34" charset="0"/>
              </a:rPr>
              <a:t>COURAGE and BARI-2D Trials</a:t>
            </a:r>
            <a:endParaRPr lang="en-US" sz="2800" dirty="0" smtClean="0">
              <a:effectLst/>
              <a:latin typeface="Arial" pitchFamily="34" charset="0"/>
            </a:endParaRPr>
          </a:p>
        </p:txBody>
      </p:sp>
      <p:sp>
        <p:nvSpPr>
          <p:cNvPr id="32770" name="Content Placeholder 2"/>
          <p:cNvSpPr>
            <a:spLocks noGrp="1"/>
          </p:cNvSpPr>
          <p:nvPr>
            <p:ph idx="4294967295"/>
          </p:nvPr>
        </p:nvSpPr>
        <p:spPr>
          <a:xfrm>
            <a:off x="452438" y="2228850"/>
            <a:ext cx="8047037" cy="3233738"/>
          </a:xfrm>
        </p:spPr>
        <p:txBody>
          <a:bodyPr/>
          <a:lstStyle/>
          <a:p>
            <a:pPr algn="r">
              <a:buFontTx/>
              <a:buNone/>
            </a:pPr>
            <a:r>
              <a:rPr lang="en-US" dirty="0" smtClean="0">
                <a:latin typeface="Arial" pitchFamily="34" charset="0"/>
              </a:rPr>
              <a:t>Dr. </a:t>
            </a:r>
            <a:r>
              <a:rPr lang="en-US" dirty="0" err="1" smtClean="0">
                <a:latin typeface="Arial" pitchFamily="34" charset="0"/>
              </a:rPr>
              <a:t>Nirav</a:t>
            </a:r>
            <a:r>
              <a:rPr lang="en-US" dirty="0" smtClean="0">
                <a:latin typeface="Arial" pitchFamily="34" charset="0"/>
              </a:rPr>
              <a:t> </a:t>
            </a:r>
            <a:r>
              <a:rPr lang="en-US" dirty="0" err="1" smtClean="0">
                <a:latin typeface="Arial" pitchFamily="34" charset="0"/>
              </a:rPr>
              <a:t>Panchani</a:t>
            </a:r>
            <a:endParaRPr lang="en-US" dirty="0" smtClean="0">
              <a:latin typeface="Arial" pitchFamily="34" charset="0"/>
            </a:endParaRPr>
          </a:p>
          <a:p>
            <a:pPr algn="r">
              <a:spcBef>
                <a:spcPct val="50000"/>
              </a:spcBef>
            </a:pPr>
            <a:r>
              <a:rPr lang="en-US" sz="3200" b="1" dirty="0" smtClean="0">
                <a:latin typeface="Calibri" pitchFamily="34" charset="0"/>
              </a:rPr>
              <a:t>Assistant </a:t>
            </a:r>
            <a:r>
              <a:rPr lang="en-US" sz="3200" b="1" dirty="0" smtClean="0">
                <a:latin typeface="Calibri" pitchFamily="34" charset="0"/>
              </a:rPr>
              <a:t>professor</a:t>
            </a:r>
          </a:p>
          <a:p>
            <a:pPr algn="r">
              <a:spcBef>
                <a:spcPct val="50000"/>
              </a:spcBef>
            </a:pPr>
            <a:r>
              <a:rPr lang="en-US" sz="3200" b="1" dirty="0" smtClean="0">
                <a:latin typeface="Calibri" pitchFamily="34" charset="0"/>
              </a:rPr>
              <a:t>Department of Cardiology</a:t>
            </a:r>
          </a:p>
          <a:p>
            <a:pPr algn="r">
              <a:spcBef>
                <a:spcPct val="50000"/>
              </a:spcBef>
            </a:pPr>
            <a:r>
              <a:rPr lang="en-US" sz="3200" b="1" dirty="0" smtClean="0">
                <a:latin typeface="Calibri" pitchFamily="34" charset="0"/>
              </a:rPr>
              <a:t>SBKS MI &amp; RC</a:t>
            </a:r>
            <a:endParaRPr lang="en-US" sz="3200" dirty="0" smtClean="0"/>
          </a:p>
          <a:p>
            <a:pPr algn="ctr">
              <a:buFontTx/>
              <a:buNone/>
            </a:pPr>
            <a:endParaRPr lang="en-US" sz="3200" dirty="0"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76250" y="-49213"/>
            <a:ext cx="8362950" cy="1497013"/>
          </a:xfrm>
        </p:spPr>
        <p:txBody>
          <a:bodyPr/>
          <a:lstStyle/>
          <a:p>
            <a:pPr>
              <a:lnSpc>
                <a:spcPts val="3200"/>
              </a:lnSpc>
            </a:pPr>
            <a:r>
              <a:rPr lang="en-US" sz="3200" b="1" smtClean="0">
                <a:solidFill>
                  <a:srgbClr val="FFFF00"/>
                </a:solidFill>
              </a:rPr>
              <a:t>Optimal Medical Therapy (OMT) in the Management of Stable Ischemic Heart Disease (SIHD)</a:t>
            </a:r>
          </a:p>
        </p:txBody>
      </p:sp>
      <p:sp>
        <p:nvSpPr>
          <p:cNvPr id="19459" name="Content Placeholder 2"/>
          <p:cNvSpPr>
            <a:spLocks noGrp="1"/>
          </p:cNvSpPr>
          <p:nvPr>
            <p:ph idx="1"/>
          </p:nvPr>
        </p:nvSpPr>
        <p:spPr>
          <a:xfrm>
            <a:off x="720725" y="2051050"/>
            <a:ext cx="8042275" cy="3511550"/>
          </a:xfrm>
        </p:spPr>
        <p:txBody>
          <a:bodyPr/>
          <a:lstStyle/>
          <a:p>
            <a:pPr>
              <a:lnSpc>
                <a:spcPts val="4000"/>
              </a:lnSpc>
            </a:pPr>
            <a:r>
              <a:rPr lang="en-US" b="1" smtClean="0">
                <a:solidFill>
                  <a:srgbClr val="A3BBE3"/>
                </a:solidFill>
                <a:latin typeface="Arial" pitchFamily="34" charset="0"/>
              </a:rPr>
              <a:t>Lifestyle interventions</a:t>
            </a:r>
          </a:p>
          <a:p>
            <a:pPr>
              <a:lnSpc>
                <a:spcPts val="4000"/>
              </a:lnSpc>
            </a:pPr>
            <a:r>
              <a:rPr lang="en-US" b="1" smtClean="0">
                <a:solidFill>
                  <a:srgbClr val="A3BBE3"/>
                </a:solidFill>
                <a:latin typeface="Arial" pitchFamily="34" charset="0"/>
              </a:rPr>
              <a:t>Ischemia treatment &amp; symptom control—improving quality of life</a:t>
            </a:r>
          </a:p>
          <a:p>
            <a:pPr>
              <a:lnSpc>
                <a:spcPts val="4000"/>
              </a:lnSpc>
            </a:pPr>
            <a:r>
              <a:rPr lang="en-US" b="1" smtClean="0">
                <a:latin typeface="Arial" pitchFamily="34" charset="0"/>
              </a:rPr>
              <a:t>Disease-modifying pharmacologic therapy and secondary prevention—</a:t>
            </a:r>
            <a:r>
              <a:rPr lang="en-US" b="1" smtClean="0">
                <a:solidFill>
                  <a:srgbClr val="FFFF00"/>
                </a:solidFill>
                <a:latin typeface="Arial" pitchFamily="34" charset="0"/>
              </a:rPr>
              <a:t>improving quantity of life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76200"/>
            <a:ext cx="9144000" cy="1219200"/>
          </a:xfrm>
        </p:spPr>
        <p:txBody>
          <a:bodyPr/>
          <a:lstStyle/>
          <a:p>
            <a:pPr>
              <a:lnSpc>
                <a:spcPts val="2800"/>
              </a:lnSpc>
            </a:pPr>
            <a:r>
              <a:rPr lang="en-US" sz="3200" b="1" smtClean="0">
                <a:solidFill>
                  <a:srgbClr val="FFFF00"/>
                </a:solidFill>
              </a:rPr>
              <a:t>Medical Therapies for </a:t>
            </a:r>
            <a:br>
              <a:rPr lang="en-US" sz="3200" b="1" smtClean="0">
                <a:solidFill>
                  <a:srgbClr val="FFFF00"/>
                </a:solidFill>
              </a:rPr>
            </a:br>
            <a:r>
              <a:rPr lang="en-US" sz="3200" b="1" smtClean="0">
                <a:solidFill>
                  <a:srgbClr val="FFFF00"/>
                </a:solidFill>
              </a:rPr>
              <a:t>Stable Ischemic Heart Disease </a:t>
            </a:r>
            <a:br>
              <a:rPr lang="en-US" sz="3200" b="1" smtClean="0">
                <a:solidFill>
                  <a:srgbClr val="FFFF00"/>
                </a:solidFill>
              </a:rPr>
            </a:br>
            <a:r>
              <a:rPr lang="en-US" sz="3200" b="1" smtClean="0">
                <a:solidFill>
                  <a:srgbClr val="FFFF00"/>
                </a:solidFill>
              </a:rPr>
              <a:t>Associated with Survival Benefits</a:t>
            </a:r>
          </a:p>
        </p:txBody>
      </p:sp>
      <p:sp>
        <p:nvSpPr>
          <p:cNvPr id="23555" name="Content Placeholder 2"/>
          <p:cNvSpPr>
            <a:spLocks noGrp="1"/>
          </p:cNvSpPr>
          <p:nvPr>
            <p:ph idx="1"/>
          </p:nvPr>
        </p:nvSpPr>
        <p:spPr>
          <a:xfrm>
            <a:off x="533400" y="1524000"/>
            <a:ext cx="8077200" cy="4953000"/>
          </a:xfrm>
        </p:spPr>
        <p:txBody>
          <a:bodyPr/>
          <a:lstStyle/>
          <a:p>
            <a:r>
              <a:rPr lang="en-US" sz="2100" b="1" smtClean="0">
                <a:latin typeface="Arial" pitchFamily="34" charset="0"/>
              </a:rPr>
              <a:t>Lifestyle change: diet, exercise, rehabilitation programs</a:t>
            </a:r>
          </a:p>
          <a:p>
            <a:r>
              <a:rPr lang="en-US" sz="2100" b="1" smtClean="0">
                <a:latin typeface="Arial" pitchFamily="34" charset="0"/>
              </a:rPr>
              <a:t>Lipid lowering: statins</a:t>
            </a:r>
          </a:p>
          <a:p>
            <a:r>
              <a:rPr lang="en-US" sz="2100" b="1" smtClean="0">
                <a:latin typeface="Arial" pitchFamily="34" charset="0"/>
              </a:rPr>
              <a:t>Antiplatelet therapy: aspirin +/- P2Y</a:t>
            </a:r>
            <a:r>
              <a:rPr lang="en-US" sz="2100" b="1" baseline="-25000" smtClean="0">
                <a:latin typeface="Arial" pitchFamily="34" charset="0"/>
              </a:rPr>
              <a:t>12</a:t>
            </a:r>
            <a:r>
              <a:rPr lang="en-US" sz="2100" b="1" smtClean="0">
                <a:latin typeface="Arial" pitchFamily="34" charset="0"/>
              </a:rPr>
              <a:t> inhibitors</a:t>
            </a:r>
          </a:p>
          <a:p>
            <a:r>
              <a:rPr lang="en-US" sz="2100" b="1" smtClean="0">
                <a:latin typeface="Arial" pitchFamily="34" charset="0"/>
              </a:rPr>
              <a:t>Beta-blockers post-MI</a:t>
            </a:r>
          </a:p>
          <a:p>
            <a:r>
              <a:rPr lang="en-US" sz="2100" b="1" smtClean="0">
                <a:latin typeface="Arial" pitchFamily="34" charset="0"/>
              </a:rPr>
              <a:t>ACE inhibitors (especially with LV dysfunction) (alt: ARBs)</a:t>
            </a:r>
          </a:p>
          <a:p>
            <a:r>
              <a:rPr lang="en-US" sz="2100" b="1" smtClean="0">
                <a:latin typeface="Arial" pitchFamily="34" charset="0"/>
              </a:rPr>
              <a:t>Aldosterone receptor antagonism (with LV dysfunction, HF)</a:t>
            </a:r>
          </a:p>
          <a:p>
            <a:r>
              <a:rPr lang="en-US" sz="2100" b="1" smtClean="0">
                <a:latin typeface="Arial" pitchFamily="34" charset="0"/>
              </a:rPr>
              <a:t>Optimal treatment of diabetes and associated risk factors</a:t>
            </a:r>
          </a:p>
          <a:p>
            <a:r>
              <a:rPr lang="en-US" sz="2100" b="1" smtClean="0">
                <a:latin typeface="Arial" pitchFamily="34" charset="0"/>
              </a:rPr>
              <a:t>Antihypertensive therapy</a:t>
            </a:r>
          </a:p>
          <a:p>
            <a:r>
              <a:rPr lang="en-US" sz="2100" b="1" smtClean="0">
                <a:latin typeface="Arial" pitchFamily="34" charset="0"/>
              </a:rPr>
              <a:t>Smoking cessation</a:t>
            </a:r>
          </a:p>
          <a:p>
            <a:r>
              <a:rPr lang="en-US" sz="2100" b="1" smtClean="0">
                <a:latin typeface="Arial" pitchFamily="34" charset="0"/>
              </a:rPr>
              <a:t>Influenza vaccination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ChangeArrowheads="1"/>
          </p:cNvSpPr>
          <p:nvPr/>
        </p:nvSpPr>
        <p:spPr bwMode="auto">
          <a:xfrm>
            <a:off x="774700" y="1570038"/>
            <a:ext cx="311150" cy="366712"/>
          </a:xfrm>
          <a:prstGeom prst="rect">
            <a:avLst/>
          </a:prstGeom>
          <a:noFill/>
          <a:ln w="9525">
            <a:noFill/>
            <a:miter lim="800000"/>
            <a:headEnd/>
            <a:tailEnd/>
          </a:ln>
        </p:spPr>
        <p:txBody>
          <a:bodyPr wrap="none" anchor="ctr"/>
          <a:lstStyle/>
          <a:p>
            <a:pPr algn="r" eaLnBrk="0" hangingPunct="0"/>
            <a:endParaRPr lang="en-US" sz="1600" b="1">
              <a:solidFill>
                <a:schemeClr val="tx2"/>
              </a:solidFill>
            </a:endParaRPr>
          </a:p>
        </p:txBody>
      </p:sp>
      <p:sp>
        <p:nvSpPr>
          <p:cNvPr id="159746" name="Rectangle 5"/>
          <p:cNvSpPr>
            <a:spLocks noChangeArrowheads="1"/>
          </p:cNvSpPr>
          <p:nvPr/>
        </p:nvSpPr>
        <p:spPr bwMode="auto">
          <a:xfrm>
            <a:off x="193675" y="190500"/>
            <a:ext cx="8707438" cy="1066800"/>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4000" b="1">
                <a:solidFill>
                  <a:schemeClr val="folHlink"/>
                </a:solidFill>
              </a:rPr>
              <a:t>An SIHD Patient with Angina and 1.5 mm ST </a:t>
            </a:r>
            <a:r>
              <a:rPr lang="en-US" sz="4000" b="1">
                <a:solidFill>
                  <a:schemeClr val="folHlink"/>
                </a:solidFill>
                <a:cs typeface="Arial" pitchFamily="34" charset="0"/>
              </a:rPr>
              <a:t>↓ at 9.5 min Exercise</a:t>
            </a:r>
          </a:p>
        </p:txBody>
      </p:sp>
      <p:pic>
        <p:nvPicPr>
          <p:cNvPr id="86018" name="Picture 2" descr="C:\Documents and Settings\Colleen Hogan\Desktop\2021159PLAD_V10.jpg"/>
          <p:cNvPicPr>
            <a:picLocks noChangeAspect="1" noChangeArrowheads="1"/>
          </p:cNvPicPr>
          <p:nvPr/>
        </p:nvPicPr>
        <p:blipFill>
          <a:blip r:embed="rId3"/>
          <a:srcRect/>
          <a:stretch>
            <a:fillRect/>
          </a:stretch>
        </p:blipFill>
        <p:spPr bwMode="auto">
          <a:xfrm>
            <a:off x="2584450" y="1524000"/>
            <a:ext cx="4516438" cy="50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 name="Group 5"/>
          <p:cNvGrpSpPr>
            <a:grpSpLocks/>
          </p:cNvGrpSpPr>
          <p:nvPr/>
        </p:nvGrpSpPr>
        <p:grpSpPr bwMode="auto">
          <a:xfrm>
            <a:off x="3219450" y="2892425"/>
            <a:ext cx="3708400" cy="1520825"/>
            <a:chOff x="1497" y="3113"/>
            <a:chExt cx="2336" cy="958"/>
          </a:xfrm>
        </p:grpSpPr>
        <p:sp>
          <p:nvSpPr>
            <p:cNvPr id="2434054" name="Text Box 6"/>
            <p:cNvSpPr txBox="1">
              <a:spLocks noChangeArrowheads="1"/>
            </p:cNvSpPr>
            <p:nvPr/>
          </p:nvSpPr>
          <p:spPr bwMode="auto">
            <a:xfrm>
              <a:off x="1497" y="3475"/>
              <a:ext cx="2336" cy="596"/>
            </a:xfrm>
            <a:prstGeom prst="rect">
              <a:avLst/>
            </a:prstGeom>
            <a:solidFill>
              <a:schemeClr val="tx2"/>
            </a:solidFill>
            <a:ln w="12700">
              <a:noFill/>
              <a:miter lim="800000"/>
              <a:headEnd/>
              <a:tailEnd/>
            </a:ln>
            <a:effectLst/>
          </p:spPr>
          <p:txBody>
            <a:bodyPr wrap="none">
              <a:spAutoFit/>
            </a:bodyPr>
            <a:lstStyle/>
            <a:p>
              <a:r>
                <a:rPr lang="en-GB" sz="2800" i="1">
                  <a:solidFill>
                    <a:schemeClr val="bg1"/>
                  </a:solidFill>
                </a:rPr>
                <a:t>Is this a benign lesion </a:t>
              </a:r>
            </a:p>
            <a:p>
              <a:r>
                <a:rPr lang="en-GB" sz="2800" i="1">
                  <a:solidFill>
                    <a:schemeClr val="bg1"/>
                  </a:solidFill>
                </a:rPr>
                <a:t>in a benign condition?</a:t>
              </a:r>
            </a:p>
          </p:txBody>
        </p:sp>
        <p:sp>
          <p:nvSpPr>
            <p:cNvPr id="159750" name="AutoShape 7"/>
            <p:cNvSpPr>
              <a:spLocks noChangeArrowheads="1"/>
            </p:cNvSpPr>
            <p:nvPr/>
          </p:nvSpPr>
          <p:spPr bwMode="auto">
            <a:xfrm rot="-2543160">
              <a:off x="1791" y="3113"/>
              <a:ext cx="771" cy="136"/>
            </a:xfrm>
            <a:prstGeom prst="rightArrow">
              <a:avLst>
                <a:gd name="adj1" fmla="val 50000"/>
                <a:gd name="adj2" fmla="val 141728"/>
              </a:avLst>
            </a:prstGeom>
            <a:solidFill>
              <a:srgbClr val="FF0000"/>
            </a:solidFill>
            <a:ln w="12700">
              <a:solidFill>
                <a:srgbClr val="FFFFCC"/>
              </a:solidFill>
              <a:miter lim="800000"/>
              <a:headEnd/>
              <a:tailEnd/>
            </a:ln>
          </p:spPr>
          <p:txBody>
            <a:bodyPr wrap="none" anchor="ctr"/>
            <a:lstStyle/>
            <a:p>
              <a:pPr algn="r" eaLnBrk="0" hangingPunct="0"/>
              <a:endParaRPr lang="en-US" sz="1600" b="1">
                <a:solidFill>
                  <a:schemeClr val="tx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7"/>
          <p:cNvSpPr>
            <a:spLocks noChangeArrowheads="1"/>
          </p:cNvSpPr>
          <p:nvPr/>
        </p:nvSpPr>
        <p:spPr bwMode="auto">
          <a:xfrm>
            <a:off x="0" y="0"/>
            <a:ext cx="9525000" cy="6858000"/>
          </a:xfrm>
          <a:prstGeom prst="rect">
            <a:avLst/>
          </a:prstGeom>
          <a:solidFill>
            <a:schemeClr val="bg2"/>
          </a:solidFill>
          <a:ln w="9525">
            <a:noFill/>
            <a:miter lim="800000"/>
            <a:headEnd/>
            <a:tailEnd/>
          </a:ln>
        </p:spPr>
        <p:txBody>
          <a:bodyPr wrap="none" anchor="ctr"/>
          <a:lstStyle/>
          <a:p>
            <a:endParaRPr lang="en-US"/>
          </a:p>
        </p:txBody>
      </p:sp>
      <p:pic>
        <p:nvPicPr>
          <p:cNvPr id="11267" name="Picture 2"/>
          <p:cNvPicPr>
            <a:picLocks noChangeAspect="1" noChangeArrowheads="1"/>
          </p:cNvPicPr>
          <p:nvPr/>
        </p:nvPicPr>
        <p:blipFill>
          <a:blip r:embed="rId3"/>
          <a:srcRect/>
          <a:stretch>
            <a:fillRect/>
          </a:stretch>
        </p:blipFill>
        <p:spPr bwMode="auto">
          <a:xfrm>
            <a:off x="0" y="0"/>
            <a:ext cx="6965950" cy="4894263"/>
          </a:xfrm>
          <a:prstGeom prst="rect">
            <a:avLst/>
          </a:prstGeom>
          <a:noFill/>
          <a:ln w="9525">
            <a:noFill/>
            <a:miter lim="800000"/>
            <a:headEnd/>
            <a:tailEnd/>
          </a:ln>
        </p:spPr>
      </p:pic>
      <p:sp>
        <p:nvSpPr>
          <p:cNvPr id="11268" name="Line 5"/>
          <p:cNvSpPr>
            <a:spLocks noChangeShapeType="1"/>
          </p:cNvSpPr>
          <p:nvPr/>
        </p:nvSpPr>
        <p:spPr bwMode="auto">
          <a:xfrm flipV="1">
            <a:off x="2247900" y="1501775"/>
            <a:ext cx="606425" cy="841375"/>
          </a:xfrm>
          <a:prstGeom prst="line">
            <a:avLst/>
          </a:prstGeom>
          <a:noFill/>
          <a:ln w="57150">
            <a:solidFill>
              <a:srgbClr val="99CCFF"/>
            </a:solidFill>
            <a:round/>
            <a:headEnd/>
            <a:tailEnd type="triangle" w="med" len="med"/>
          </a:ln>
        </p:spPr>
        <p:txBody>
          <a:bodyPr/>
          <a:lstStyle/>
          <a:p>
            <a:endParaRPr lang="en-US"/>
          </a:p>
        </p:txBody>
      </p:sp>
      <p:sp>
        <p:nvSpPr>
          <p:cNvPr id="11269" name="Line 6"/>
          <p:cNvSpPr>
            <a:spLocks noChangeShapeType="1"/>
          </p:cNvSpPr>
          <p:nvPr/>
        </p:nvSpPr>
        <p:spPr bwMode="auto">
          <a:xfrm flipV="1">
            <a:off x="5697538" y="4367213"/>
            <a:ext cx="585787" cy="550862"/>
          </a:xfrm>
          <a:prstGeom prst="line">
            <a:avLst/>
          </a:prstGeom>
          <a:noFill/>
          <a:ln w="57150">
            <a:solidFill>
              <a:srgbClr val="99CCFF"/>
            </a:solidFill>
            <a:round/>
            <a:headEnd/>
            <a:tailEnd type="triangle" w="med" len="med"/>
          </a:ln>
        </p:spPr>
        <p:txBody>
          <a:bodyPr/>
          <a:lstStyle/>
          <a:p>
            <a:endParaRPr lang="en-US"/>
          </a:p>
        </p:txBody>
      </p:sp>
      <p:grpSp>
        <p:nvGrpSpPr>
          <p:cNvPr id="2" name="Group 21"/>
          <p:cNvGrpSpPr>
            <a:grpSpLocks/>
          </p:cNvGrpSpPr>
          <p:nvPr/>
        </p:nvGrpSpPr>
        <p:grpSpPr bwMode="auto">
          <a:xfrm>
            <a:off x="4543425" y="0"/>
            <a:ext cx="4346575" cy="4376738"/>
            <a:chOff x="2862" y="0"/>
            <a:chExt cx="2738" cy="2757"/>
          </a:xfrm>
        </p:grpSpPr>
        <p:pic>
          <p:nvPicPr>
            <p:cNvPr id="11273" name="Picture 3"/>
            <p:cNvPicPr>
              <a:picLocks noChangeAspect="1" noChangeArrowheads="1"/>
            </p:cNvPicPr>
            <p:nvPr/>
          </p:nvPicPr>
          <p:blipFill>
            <a:blip r:embed="rId4"/>
            <a:srcRect/>
            <a:stretch>
              <a:fillRect/>
            </a:stretch>
          </p:blipFill>
          <p:spPr bwMode="auto">
            <a:xfrm>
              <a:off x="2862" y="0"/>
              <a:ext cx="2738" cy="2757"/>
            </a:xfrm>
            <a:prstGeom prst="rect">
              <a:avLst/>
            </a:prstGeom>
            <a:noFill/>
            <a:ln w="9525">
              <a:noFill/>
              <a:miter lim="800000"/>
              <a:headEnd/>
              <a:tailEnd/>
            </a:ln>
          </p:spPr>
        </p:pic>
        <p:sp>
          <p:nvSpPr>
            <p:cNvPr id="11274" name="Line 9"/>
            <p:cNvSpPr>
              <a:spLocks noChangeShapeType="1"/>
            </p:cNvSpPr>
            <p:nvPr/>
          </p:nvSpPr>
          <p:spPr bwMode="auto">
            <a:xfrm flipV="1">
              <a:off x="4419" y="303"/>
              <a:ext cx="289" cy="462"/>
            </a:xfrm>
            <a:prstGeom prst="line">
              <a:avLst/>
            </a:prstGeom>
            <a:noFill/>
            <a:ln w="57150">
              <a:solidFill>
                <a:srgbClr val="FF0066"/>
              </a:solidFill>
              <a:round/>
              <a:headEnd type="triangle" w="med" len="med"/>
              <a:tailEnd/>
            </a:ln>
          </p:spPr>
          <p:txBody>
            <a:bodyPr/>
            <a:lstStyle/>
            <a:p>
              <a:endParaRPr lang="en-US"/>
            </a:p>
          </p:txBody>
        </p:sp>
        <p:sp>
          <p:nvSpPr>
            <p:cNvPr id="11275" name="Line 10"/>
            <p:cNvSpPr>
              <a:spLocks noChangeShapeType="1"/>
            </p:cNvSpPr>
            <p:nvPr/>
          </p:nvSpPr>
          <p:spPr bwMode="auto">
            <a:xfrm flipV="1">
              <a:off x="4240" y="885"/>
              <a:ext cx="289" cy="462"/>
            </a:xfrm>
            <a:prstGeom prst="line">
              <a:avLst/>
            </a:prstGeom>
            <a:noFill/>
            <a:ln w="57150">
              <a:solidFill>
                <a:srgbClr val="66FF99"/>
              </a:solidFill>
              <a:round/>
              <a:headEnd/>
              <a:tailEnd type="triangle" w="med" len="med"/>
            </a:ln>
          </p:spPr>
          <p:txBody>
            <a:bodyPr/>
            <a:lstStyle/>
            <a:p>
              <a:endParaRPr lang="en-US"/>
            </a:p>
          </p:txBody>
        </p:sp>
        <p:sp>
          <p:nvSpPr>
            <p:cNvPr id="11276" name="Line 11"/>
            <p:cNvSpPr>
              <a:spLocks noChangeShapeType="1"/>
            </p:cNvSpPr>
            <p:nvPr/>
          </p:nvSpPr>
          <p:spPr bwMode="auto">
            <a:xfrm flipV="1">
              <a:off x="4714" y="294"/>
              <a:ext cx="288" cy="461"/>
            </a:xfrm>
            <a:prstGeom prst="line">
              <a:avLst/>
            </a:prstGeom>
            <a:noFill/>
            <a:ln w="57150">
              <a:solidFill>
                <a:srgbClr val="FF99CC"/>
              </a:solidFill>
              <a:round/>
              <a:headEnd type="triangle" w="med" len="med"/>
              <a:tailEnd/>
            </a:ln>
          </p:spPr>
          <p:txBody>
            <a:bodyPr/>
            <a:lstStyle/>
            <a:p>
              <a:endParaRPr lang="en-US"/>
            </a:p>
          </p:txBody>
        </p:sp>
        <p:sp>
          <p:nvSpPr>
            <p:cNvPr id="11277" name="Line 12"/>
            <p:cNvSpPr>
              <a:spLocks noChangeShapeType="1"/>
            </p:cNvSpPr>
            <p:nvPr/>
          </p:nvSpPr>
          <p:spPr bwMode="auto">
            <a:xfrm flipV="1">
              <a:off x="4477" y="539"/>
              <a:ext cx="552" cy="863"/>
            </a:xfrm>
            <a:prstGeom prst="line">
              <a:avLst/>
            </a:prstGeom>
            <a:noFill/>
            <a:ln w="9525">
              <a:solidFill>
                <a:schemeClr val="bg1"/>
              </a:solidFill>
              <a:prstDash val="dash"/>
              <a:round/>
              <a:headEnd/>
              <a:tailEnd/>
            </a:ln>
          </p:spPr>
          <p:txBody>
            <a:bodyPr/>
            <a:lstStyle/>
            <a:p>
              <a:endParaRPr lang="en-US"/>
            </a:p>
          </p:txBody>
        </p:sp>
        <p:sp>
          <p:nvSpPr>
            <p:cNvPr id="11278" name="Line 13"/>
            <p:cNvSpPr>
              <a:spLocks noChangeShapeType="1"/>
            </p:cNvSpPr>
            <p:nvPr/>
          </p:nvSpPr>
          <p:spPr bwMode="auto">
            <a:xfrm flipV="1">
              <a:off x="4398" y="1064"/>
              <a:ext cx="289" cy="461"/>
            </a:xfrm>
            <a:prstGeom prst="line">
              <a:avLst/>
            </a:prstGeom>
            <a:noFill/>
            <a:ln w="57150">
              <a:solidFill>
                <a:srgbClr val="FFFF00"/>
              </a:solidFill>
              <a:round/>
              <a:headEnd/>
              <a:tailEnd type="triangle" w="med" len="med"/>
            </a:ln>
          </p:spPr>
          <p:txBody>
            <a:bodyPr/>
            <a:lstStyle/>
            <a:p>
              <a:endParaRPr lang="en-US"/>
            </a:p>
          </p:txBody>
        </p:sp>
        <p:sp>
          <p:nvSpPr>
            <p:cNvPr id="11279" name="Line 14"/>
            <p:cNvSpPr>
              <a:spLocks noChangeShapeType="1"/>
            </p:cNvSpPr>
            <p:nvPr/>
          </p:nvSpPr>
          <p:spPr bwMode="auto">
            <a:xfrm flipV="1">
              <a:off x="4866" y="334"/>
              <a:ext cx="289" cy="461"/>
            </a:xfrm>
            <a:prstGeom prst="line">
              <a:avLst/>
            </a:prstGeom>
            <a:noFill/>
            <a:ln w="57150">
              <a:solidFill>
                <a:srgbClr val="FFFF00"/>
              </a:solidFill>
              <a:round/>
              <a:headEnd type="triangle" w="med" len="med"/>
              <a:tailEnd/>
            </a:ln>
          </p:spPr>
          <p:txBody>
            <a:bodyPr/>
            <a:lstStyle/>
            <a:p>
              <a:endParaRPr lang="en-US"/>
            </a:p>
          </p:txBody>
        </p:sp>
      </p:grpSp>
      <p:pic>
        <p:nvPicPr>
          <p:cNvPr id="11271" name="Picture 4"/>
          <p:cNvPicPr>
            <a:picLocks noChangeAspect="1" noChangeArrowheads="1"/>
          </p:cNvPicPr>
          <p:nvPr/>
        </p:nvPicPr>
        <p:blipFill>
          <a:blip r:embed="rId5"/>
          <a:srcRect/>
          <a:stretch>
            <a:fillRect/>
          </a:stretch>
        </p:blipFill>
        <p:spPr bwMode="auto">
          <a:xfrm>
            <a:off x="4538663" y="3178175"/>
            <a:ext cx="4210050" cy="3679825"/>
          </a:xfrm>
          <a:prstGeom prst="rect">
            <a:avLst/>
          </a:prstGeom>
          <a:noFill/>
          <a:ln w="9525">
            <a:noFill/>
            <a:miter lim="800000"/>
            <a:headEnd/>
            <a:tailEnd/>
          </a:ln>
        </p:spPr>
      </p:pic>
      <p:sp>
        <p:nvSpPr>
          <p:cNvPr id="11272" name="Text Box 19"/>
          <p:cNvSpPr txBox="1">
            <a:spLocks noChangeArrowheads="1"/>
          </p:cNvSpPr>
          <p:nvPr/>
        </p:nvSpPr>
        <p:spPr bwMode="auto">
          <a:xfrm>
            <a:off x="0" y="5813425"/>
            <a:ext cx="9144000" cy="954088"/>
          </a:xfrm>
          <a:prstGeom prst="rect">
            <a:avLst/>
          </a:prstGeom>
          <a:noFill/>
          <a:ln w="9525">
            <a:noFill/>
            <a:miter lim="800000"/>
            <a:headEnd/>
            <a:tailEnd/>
          </a:ln>
        </p:spPr>
        <p:txBody>
          <a:bodyPr>
            <a:spAutoFit/>
          </a:bodyPr>
          <a:lstStyle/>
          <a:p>
            <a:pPr algn="l" eaLnBrk="1" hangingPunct="1"/>
            <a:r>
              <a:rPr kumimoji="1" lang="en-US" altLang="ja-JP" sz="2800" b="1">
                <a:solidFill>
                  <a:srgbClr val="F9E697"/>
                </a:solidFill>
                <a:latin typeface="Tahoma" pitchFamily="34" charset="0"/>
              </a:rPr>
              <a:t>The Issue is Not “What</a:t>
            </a:r>
          </a:p>
          <a:p>
            <a:pPr algn="l" eaLnBrk="1" hangingPunct="1"/>
            <a:r>
              <a:rPr kumimoji="1" lang="en-US" altLang="ja-JP" sz="2800" b="1">
                <a:solidFill>
                  <a:srgbClr val="F9E697"/>
                </a:solidFill>
                <a:latin typeface="Tahoma" pitchFamily="34" charset="0"/>
              </a:rPr>
              <a:t>We SEE” – it is what we “DO NOT SEE”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1"/>
          <p:cNvSpPr>
            <a:spLocks noChangeArrowheads="1"/>
          </p:cNvSpPr>
          <p:nvPr/>
        </p:nvSpPr>
        <p:spPr bwMode="auto">
          <a:xfrm>
            <a:off x="0" y="0"/>
            <a:ext cx="9144000" cy="6858000"/>
          </a:xfrm>
          <a:prstGeom prst="rect">
            <a:avLst/>
          </a:prstGeom>
          <a:solidFill>
            <a:schemeClr val="bg2"/>
          </a:solidFill>
          <a:ln w="9525">
            <a:noFill/>
            <a:miter lim="800000"/>
            <a:headEnd/>
            <a:tailEnd/>
          </a:ln>
        </p:spPr>
        <p:txBody>
          <a:bodyPr wrap="none" anchor="ctr"/>
          <a:lstStyle/>
          <a:p>
            <a:endParaRPr lang="en-US"/>
          </a:p>
        </p:txBody>
      </p:sp>
      <p:sp>
        <p:nvSpPr>
          <p:cNvPr id="1192038" name="Rectangle 102"/>
          <p:cNvSpPr>
            <a:spLocks noChangeArrowheads="1"/>
          </p:cNvSpPr>
          <p:nvPr/>
        </p:nvSpPr>
        <p:spPr bwMode="auto">
          <a:xfrm>
            <a:off x="0" y="17463"/>
            <a:ext cx="8953500" cy="708025"/>
          </a:xfrm>
          <a:prstGeom prst="rect">
            <a:avLst/>
          </a:prstGeom>
          <a:noFill/>
          <a:ln w="9525">
            <a:noFill/>
            <a:miter lim="800000"/>
            <a:headEnd/>
            <a:tailEnd/>
          </a:ln>
          <a:effectLst/>
        </p:spPr>
        <p:txBody>
          <a:bodyPr>
            <a:spAutoFit/>
          </a:bodyPr>
          <a:lstStyle/>
          <a:p>
            <a:pPr algn="ctr" eaLnBrk="1" hangingPunct="1">
              <a:defRPr/>
            </a:pPr>
            <a:r>
              <a:rPr lang="en-US" sz="2400" b="1" dirty="0">
                <a:solidFill>
                  <a:srgbClr val="F9E697"/>
                </a:solidFill>
                <a:effectLst>
                  <a:outerShdw blurRad="38100" dist="38100" dir="2700000" algn="tl">
                    <a:srgbClr val="000000"/>
                  </a:outerShdw>
                </a:effectLst>
                <a:latin typeface="Verdana" charset="0"/>
                <a:ea typeface="+mn-ea"/>
              </a:rPr>
              <a:t>What Can Invasive Rx Change</a:t>
            </a:r>
          </a:p>
          <a:p>
            <a:pPr algn="ctr" eaLnBrk="1" hangingPunct="1">
              <a:defRPr/>
            </a:pPr>
            <a:r>
              <a:rPr lang="en-US" sz="1600" b="1" dirty="0">
                <a:solidFill>
                  <a:srgbClr val="F9E697"/>
                </a:solidFill>
                <a:effectLst>
                  <a:outerShdw blurRad="38100" dist="38100" dir="2700000" algn="tl">
                    <a:srgbClr val="000000"/>
                  </a:outerShdw>
                </a:effectLst>
                <a:latin typeface="Verdana" charset="0"/>
                <a:ea typeface="+mn-ea"/>
              </a:rPr>
              <a:t>						Compared to Medical Rx</a:t>
            </a:r>
          </a:p>
        </p:txBody>
      </p:sp>
      <p:grpSp>
        <p:nvGrpSpPr>
          <p:cNvPr id="2" name="Group 75"/>
          <p:cNvGrpSpPr>
            <a:grpSpLocks/>
          </p:cNvGrpSpPr>
          <p:nvPr/>
        </p:nvGrpSpPr>
        <p:grpSpPr bwMode="auto">
          <a:xfrm>
            <a:off x="2051050" y="825500"/>
            <a:ext cx="6948488" cy="2894013"/>
            <a:chOff x="2051580" y="825500"/>
            <a:chExt cx="6948485" cy="2894542"/>
          </a:xfrm>
        </p:grpSpPr>
        <p:sp>
          <p:nvSpPr>
            <p:cNvPr id="37903" name="AutoShape 84"/>
            <p:cNvSpPr>
              <a:spLocks noChangeArrowheads="1"/>
            </p:cNvSpPr>
            <p:nvPr/>
          </p:nvSpPr>
          <p:spPr bwMode="auto">
            <a:xfrm>
              <a:off x="2051580" y="825500"/>
              <a:ext cx="1714499" cy="533498"/>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CAD Risk</a:t>
              </a:r>
            </a:p>
          </p:txBody>
        </p:sp>
        <p:sp>
          <p:nvSpPr>
            <p:cNvPr id="15380" name="AutoShape 43"/>
            <p:cNvSpPr>
              <a:spLocks noChangeArrowheads="1"/>
            </p:cNvSpPr>
            <p:nvPr/>
          </p:nvSpPr>
          <p:spPr bwMode="blackWhite">
            <a:xfrm>
              <a:off x="7873470" y="3205692"/>
              <a:ext cx="1126595" cy="514350"/>
            </a:xfrm>
            <a:prstGeom prst="bevel">
              <a:avLst>
                <a:gd name="adj" fmla="val 12500"/>
              </a:avLst>
            </a:prstGeom>
            <a:gradFill rotWithShape="0">
              <a:gsLst>
                <a:gs pos="0">
                  <a:srgbClr val="471800"/>
                </a:gs>
                <a:gs pos="50000">
                  <a:srgbClr val="993300"/>
                </a:gs>
                <a:gs pos="100000">
                  <a:srgbClr val="471800"/>
                </a:gs>
              </a:gsLst>
              <a:lin ang="5400000" scaled="1"/>
            </a:gradFill>
            <a:ln w="9525">
              <a:solidFill>
                <a:srgbClr val="C1801F"/>
              </a:solidFill>
              <a:round/>
              <a:headEnd/>
              <a:tailEnd/>
            </a:ln>
          </p:spPr>
          <p:txBody>
            <a:bodyPr wrap="none" anchor="ctr"/>
            <a:lstStyle/>
            <a:p>
              <a:r>
                <a:rPr lang="en-US" sz="2000" b="1"/>
                <a:t>NO</a:t>
              </a:r>
            </a:p>
          </p:txBody>
        </p:sp>
        <p:sp>
          <p:nvSpPr>
            <p:cNvPr id="58" name="AutoShape 84"/>
            <p:cNvSpPr>
              <a:spLocks noChangeArrowheads="1"/>
            </p:cNvSpPr>
            <p:nvPr/>
          </p:nvSpPr>
          <p:spPr bwMode="auto">
            <a:xfrm>
              <a:off x="3440642" y="1173227"/>
              <a:ext cx="1714499" cy="533498"/>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Progression</a:t>
              </a:r>
            </a:p>
          </p:txBody>
        </p:sp>
        <p:sp>
          <p:nvSpPr>
            <p:cNvPr id="60" name="AutoShape 84"/>
            <p:cNvSpPr>
              <a:spLocks noChangeArrowheads="1"/>
            </p:cNvSpPr>
            <p:nvPr/>
          </p:nvSpPr>
          <p:spPr bwMode="auto">
            <a:xfrm>
              <a:off x="4726517" y="1570174"/>
              <a:ext cx="1714499" cy="533498"/>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Time to Events</a:t>
              </a:r>
            </a:p>
          </p:txBody>
        </p:sp>
        <p:sp>
          <p:nvSpPr>
            <p:cNvPr id="61" name="AutoShape 84"/>
            <p:cNvSpPr>
              <a:spLocks noChangeArrowheads="1"/>
            </p:cNvSpPr>
            <p:nvPr/>
          </p:nvSpPr>
          <p:spPr bwMode="auto">
            <a:xfrm>
              <a:off x="6242578" y="2027458"/>
              <a:ext cx="1714499" cy="533498"/>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Severity of Events</a:t>
              </a:r>
            </a:p>
          </p:txBody>
        </p:sp>
        <p:sp>
          <p:nvSpPr>
            <p:cNvPr id="62" name="AutoShape 47"/>
            <p:cNvSpPr>
              <a:spLocks noChangeArrowheads="1"/>
            </p:cNvSpPr>
            <p:nvPr/>
          </p:nvSpPr>
          <p:spPr bwMode="auto">
            <a:xfrm rot="5400000">
              <a:off x="7539495" y="2635619"/>
              <a:ext cx="768490" cy="419100"/>
            </a:xfrm>
            <a:prstGeom prst="rightArrow">
              <a:avLst>
                <a:gd name="adj1" fmla="val 40472"/>
                <a:gd name="adj2" fmla="val 84782"/>
              </a:avLst>
            </a:prstGeom>
            <a:gradFill rotWithShape="1">
              <a:gsLst>
                <a:gs pos="0">
                  <a:srgbClr val="339966"/>
                </a:gs>
                <a:gs pos="100000">
                  <a:srgbClr val="CC0066"/>
                </a:gs>
              </a:gsLst>
              <a:lin ang="0" scaled="1"/>
            </a:gradFill>
            <a:ln w="9525">
              <a:noFill/>
              <a:miter lim="800000"/>
              <a:headEnd/>
              <a:tailEnd/>
            </a:ln>
            <a:effectLst>
              <a:outerShdw dist="53882" dir="2700000" algn="ctr" rotWithShape="0">
                <a:srgbClr val="000066"/>
              </a:outerShdw>
            </a:effectLst>
          </p:spPr>
          <p:txBody>
            <a:bodyPr wrap="none" anchor="ctr"/>
            <a:lstStyle/>
            <a:p>
              <a:pPr>
                <a:defRPr/>
              </a:pPr>
              <a:endParaRPr lang="en-US">
                <a:ea typeface="+mn-ea"/>
              </a:endParaRPr>
            </a:p>
          </p:txBody>
        </p:sp>
      </p:grpSp>
      <p:grpSp>
        <p:nvGrpSpPr>
          <p:cNvPr id="3" name="Group 77"/>
          <p:cNvGrpSpPr>
            <a:grpSpLocks/>
          </p:cNvGrpSpPr>
          <p:nvPr/>
        </p:nvGrpSpPr>
        <p:grpSpPr bwMode="auto">
          <a:xfrm>
            <a:off x="333375" y="2205038"/>
            <a:ext cx="6948488" cy="2895600"/>
            <a:chOff x="1171047" y="1968500"/>
            <a:chExt cx="6948485" cy="2894542"/>
          </a:xfrm>
        </p:grpSpPr>
        <p:sp>
          <p:nvSpPr>
            <p:cNvPr id="63" name="AutoShape 84"/>
            <p:cNvSpPr>
              <a:spLocks noChangeArrowheads="1"/>
            </p:cNvSpPr>
            <p:nvPr/>
          </p:nvSpPr>
          <p:spPr bwMode="auto">
            <a:xfrm>
              <a:off x="1171047" y="1968500"/>
              <a:ext cx="1714499" cy="533205"/>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Death</a:t>
              </a:r>
            </a:p>
          </p:txBody>
        </p:sp>
        <p:sp>
          <p:nvSpPr>
            <p:cNvPr id="15374" name="AutoShape 43"/>
            <p:cNvSpPr>
              <a:spLocks noChangeArrowheads="1"/>
            </p:cNvSpPr>
            <p:nvPr/>
          </p:nvSpPr>
          <p:spPr bwMode="blackWhite">
            <a:xfrm>
              <a:off x="6992937" y="4348692"/>
              <a:ext cx="1126595" cy="514350"/>
            </a:xfrm>
            <a:prstGeom prst="bevel">
              <a:avLst>
                <a:gd name="adj" fmla="val 12500"/>
              </a:avLst>
            </a:prstGeom>
            <a:gradFill rotWithShape="0">
              <a:gsLst>
                <a:gs pos="0">
                  <a:srgbClr val="471800"/>
                </a:gs>
                <a:gs pos="50000">
                  <a:srgbClr val="993300"/>
                </a:gs>
                <a:gs pos="100000">
                  <a:srgbClr val="471800"/>
                </a:gs>
              </a:gsLst>
              <a:lin ang="5400000" scaled="1"/>
            </a:gradFill>
            <a:ln w="9525">
              <a:solidFill>
                <a:srgbClr val="C1801F"/>
              </a:solidFill>
              <a:round/>
              <a:headEnd/>
              <a:tailEnd/>
            </a:ln>
          </p:spPr>
          <p:txBody>
            <a:bodyPr wrap="none" anchor="ctr"/>
            <a:lstStyle/>
            <a:p>
              <a:r>
                <a:rPr lang="en-US" sz="2000" b="1"/>
                <a:t>NO</a:t>
              </a:r>
            </a:p>
          </p:txBody>
        </p:sp>
        <p:sp>
          <p:nvSpPr>
            <p:cNvPr id="65" name="AutoShape 84"/>
            <p:cNvSpPr>
              <a:spLocks noChangeArrowheads="1"/>
            </p:cNvSpPr>
            <p:nvPr/>
          </p:nvSpPr>
          <p:spPr bwMode="auto">
            <a:xfrm>
              <a:off x="2560109" y="2316035"/>
              <a:ext cx="1714499" cy="533205"/>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MI or ACS</a:t>
              </a:r>
            </a:p>
          </p:txBody>
        </p:sp>
        <p:sp>
          <p:nvSpPr>
            <p:cNvPr id="66" name="AutoShape 84"/>
            <p:cNvSpPr>
              <a:spLocks noChangeArrowheads="1"/>
            </p:cNvSpPr>
            <p:nvPr/>
          </p:nvSpPr>
          <p:spPr bwMode="auto">
            <a:xfrm>
              <a:off x="3845984" y="2714352"/>
              <a:ext cx="1714499" cy="533205"/>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Refractory </a:t>
              </a:r>
            </a:p>
            <a:p>
              <a:pPr algn="ctr">
                <a:defRPr/>
              </a:pPr>
              <a:r>
                <a:rPr lang="en-US" sz="1600" b="1" dirty="0">
                  <a:effectLst>
                    <a:outerShdw blurRad="38100" dist="38100" dir="2700000" algn="tl">
                      <a:srgbClr val="000000"/>
                    </a:outerShdw>
                  </a:effectLst>
                  <a:latin typeface="Verdana" charset="0"/>
                  <a:ea typeface="+mn-ea"/>
                </a:rPr>
                <a:t>Ischemia / Re Interventions</a:t>
              </a:r>
            </a:p>
          </p:txBody>
        </p:sp>
        <p:sp>
          <p:nvSpPr>
            <p:cNvPr id="67" name="AutoShape 84"/>
            <p:cNvSpPr>
              <a:spLocks noChangeArrowheads="1"/>
            </p:cNvSpPr>
            <p:nvPr/>
          </p:nvSpPr>
          <p:spPr bwMode="auto">
            <a:xfrm>
              <a:off x="5362045" y="3171385"/>
              <a:ext cx="1714499" cy="533205"/>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Heart Failure</a:t>
              </a:r>
            </a:p>
          </p:txBody>
        </p:sp>
        <p:sp>
          <p:nvSpPr>
            <p:cNvPr id="68" name="AutoShape 47"/>
            <p:cNvSpPr>
              <a:spLocks noChangeArrowheads="1"/>
            </p:cNvSpPr>
            <p:nvPr/>
          </p:nvSpPr>
          <p:spPr bwMode="auto">
            <a:xfrm rot="5400000">
              <a:off x="6658379" y="3778306"/>
              <a:ext cx="769656" cy="419100"/>
            </a:xfrm>
            <a:prstGeom prst="rightArrow">
              <a:avLst>
                <a:gd name="adj1" fmla="val 40472"/>
                <a:gd name="adj2" fmla="val 84783"/>
              </a:avLst>
            </a:prstGeom>
            <a:gradFill rotWithShape="1">
              <a:gsLst>
                <a:gs pos="0">
                  <a:srgbClr val="339966"/>
                </a:gs>
                <a:gs pos="100000">
                  <a:srgbClr val="CC0066"/>
                </a:gs>
              </a:gsLst>
              <a:lin ang="0" scaled="1"/>
            </a:gradFill>
            <a:ln w="9525">
              <a:noFill/>
              <a:miter lim="800000"/>
              <a:headEnd/>
              <a:tailEnd/>
            </a:ln>
            <a:effectLst>
              <a:outerShdw dist="53882" dir="2700000" algn="ctr" rotWithShape="0">
                <a:srgbClr val="000066"/>
              </a:outerShdw>
            </a:effectLst>
          </p:spPr>
          <p:txBody>
            <a:bodyPr wrap="none" anchor="ctr"/>
            <a:lstStyle/>
            <a:p>
              <a:pPr>
                <a:defRPr/>
              </a:pPr>
              <a:endParaRPr lang="en-US">
                <a:ea typeface="+mn-ea"/>
              </a:endParaRPr>
            </a:p>
          </p:txBody>
        </p:sp>
      </p:grpSp>
      <p:grpSp>
        <p:nvGrpSpPr>
          <p:cNvPr id="4" name="Group 79"/>
          <p:cNvGrpSpPr>
            <a:grpSpLocks/>
          </p:cNvGrpSpPr>
          <p:nvPr/>
        </p:nvGrpSpPr>
        <p:grpSpPr bwMode="auto">
          <a:xfrm>
            <a:off x="146050" y="4167188"/>
            <a:ext cx="5221288" cy="2555875"/>
            <a:chOff x="629180" y="3839633"/>
            <a:chExt cx="5221276" cy="2555877"/>
          </a:xfrm>
        </p:grpSpPr>
        <p:sp>
          <p:nvSpPr>
            <p:cNvPr id="69" name="AutoShape 84"/>
            <p:cNvSpPr>
              <a:spLocks noChangeArrowheads="1"/>
            </p:cNvSpPr>
            <p:nvPr/>
          </p:nvSpPr>
          <p:spPr bwMode="auto">
            <a:xfrm>
              <a:off x="629180" y="3839633"/>
              <a:ext cx="1714496" cy="533400"/>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Total Ischemic</a:t>
              </a:r>
            </a:p>
            <a:p>
              <a:pPr algn="ctr">
                <a:defRPr/>
              </a:pPr>
              <a:r>
                <a:rPr lang="en-US" sz="1600" b="1" dirty="0">
                  <a:effectLst>
                    <a:outerShdw blurRad="38100" dist="38100" dir="2700000" algn="tl">
                      <a:srgbClr val="000000"/>
                    </a:outerShdw>
                  </a:effectLst>
                  <a:latin typeface="Verdana" charset="0"/>
                  <a:ea typeface="+mn-ea"/>
                </a:rPr>
                <a:t>Burden</a:t>
              </a:r>
            </a:p>
          </p:txBody>
        </p:sp>
        <p:sp>
          <p:nvSpPr>
            <p:cNvPr id="15369" name="AutoShape 43"/>
            <p:cNvSpPr>
              <a:spLocks noChangeArrowheads="1"/>
            </p:cNvSpPr>
            <p:nvPr/>
          </p:nvSpPr>
          <p:spPr bwMode="blackWhite">
            <a:xfrm>
              <a:off x="4140191" y="5881160"/>
              <a:ext cx="1710265" cy="514350"/>
            </a:xfrm>
            <a:prstGeom prst="bevel">
              <a:avLst>
                <a:gd name="adj" fmla="val 12500"/>
              </a:avLst>
            </a:prstGeom>
            <a:gradFill rotWithShape="0">
              <a:gsLst>
                <a:gs pos="0">
                  <a:srgbClr val="471800"/>
                </a:gs>
                <a:gs pos="50000">
                  <a:srgbClr val="993300"/>
                </a:gs>
                <a:gs pos="100000">
                  <a:srgbClr val="471800"/>
                </a:gs>
              </a:gsLst>
              <a:lin ang="5400000" scaled="1"/>
            </a:gradFill>
            <a:ln w="9525">
              <a:solidFill>
                <a:srgbClr val="C1801F"/>
              </a:solidFill>
              <a:round/>
              <a:headEnd/>
              <a:tailEnd/>
            </a:ln>
          </p:spPr>
          <p:txBody>
            <a:bodyPr wrap="none" anchor="ctr"/>
            <a:lstStyle/>
            <a:p>
              <a:r>
                <a:rPr lang="en-US" sz="2000" b="1"/>
                <a:t>Yes / Maybe</a:t>
              </a:r>
            </a:p>
          </p:txBody>
        </p:sp>
        <p:sp>
          <p:nvSpPr>
            <p:cNvPr id="71" name="AutoShape 84"/>
            <p:cNvSpPr>
              <a:spLocks noChangeArrowheads="1"/>
            </p:cNvSpPr>
            <p:nvPr/>
          </p:nvSpPr>
          <p:spPr bwMode="auto">
            <a:xfrm>
              <a:off x="2018240" y="4187295"/>
              <a:ext cx="1714496" cy="533400"/>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Silent Ischemia</a:t>
              </a:r>
            </a:p>
          </p:txBody>
        </p:sp>
        <p:sp>
          <p:nvSpPr>
            <p:cNvPr id="72" name="AutoShape 84"/>
            <p:cNvSpPr>
              <a:spLocks noChangeArrowheads="1"/>
            </p:cNvSpPr>
            <p:nvPr/>
          </p:nvSpPr>
          <p:spPr bwMode="auto">
            <a:xfrm>
              <a:off x="3304112" y="4584171"/>
              <a:ext cx="1714496" cy="533400"/>
            </a:xfrm>
            <a:prstGeom prst="roundRect">
              <a:avLst>
                <a:gd name="adj" fmla="val 16667"/>
              </a:avLst>
            </a:prstGeom>
            <a:gradFill rotWithShape="1">
              <a:gsLst>
                <a:gs pos="0">
                  <a:srgbClr val="2B6B2B"/>
                </a:gs>
                <a:gs pos="100000">
                  <a:srgbClr val="339966"/>
                </a:gs>
              </a:gsLst>
              <a:lin ang="5400000" scaled="1"/>
            </a:gradFill>
            <a:ln w="9525">
              <a:noFill/>
              <a:miter lim="800000"/>
              <a:headEnd/>
              <a:tailEnd/>
            </a:ln>
            <a:effectLst>
              <a:outerShdw dist="71842" dir="2700000" algn="ctr" rotWithShape="0">
                <a:srgbClr val="008000"/>
              </a:outerShdw>
            </a:effectLst>
          </p:spPr>
          <p:txBody>
            <a:bodyPr wrap="none" anchor="ctr"/>
            <a:lstStyle/>
            <a:p>
              <a:pPr algn="ctr">
                <a:defRPr/>
              </a:pPr>
              <a:r>
                <a:rPr lang="en-US" sz="1600" b="1" dirty="0">
                  <a:effectLst>
                    <a:outerShdw blurRad="38100" dist="38100" dir="2700000" algn="tl">
                      <a:srgbClr val="000000"/>
                    </a:outerShdw>
                  </a:effectLst>
                  <a:latin typeface="Verdana" charset="0"/>
                  <a:ea typeface="+mn-ea"/>
                </a:rPr>
                <a:t>Angina</a:t>
              </a:r>
            </a:p>
          </p:txBody>
        </p:sp>
        <p:sp>
          <p:nvSpPr>
            <p:cNvPr id="74" name="AutoShape 47"/>
            <p:cNvSpPr>
              <a:spLocks noChangeArrowheads="1"/>
            </p:cNvSpPr>
            <p:nvPr/>
          </p:nvSpPr>
          <p:spPr bwMode="auto">
            <a:xfrm rot="5400000">
              <a:off x="4601095" y="5268385"/>
              <a:ext cx="768351" cy="419099"/>
            </a:xfrm>
            <a:prstGeom prst="rightArrow">
              <a:avLst>
                <a:gd name="adj1" fmla="val 40472"/>
                <a:gd name="adj2" fmla="val 84783"/>
              </a:avLst>
            </a:prstGeom>
            <a:gradFill rotWithShape="1">
              <a:gsLst>
                <a:gs pos="0">
                  <a:srgbClr val="339966"/>
                </a:gs>
                <a:gs pos="100000">
                  <a:srgbClr val="CC0066"/>
                </a:gs>
              </a:gsLst>
              <a:lin ang="0" scaled="1"/>
            </a:gradFill>
            <a:ln w="9525">
              <a:noFill/>
              <a:miter lim="800000"/>
              <a:headEnd/>
              <a:tailEnd/>
            </a:ln>
            <a:effectLst>
              <a:outerShdw dist="53882" dir="2700000" algn="ctr" rotWithShape="0">
                <a:srgbClr val="000066"/>
              </a:outerShdw>
            </a:effectLst>
          </p:spPr>
          <p:txBody>
            <a:bodyPr wrap="none" anchor="ctr"/>
            <a:lstStyle/>
            <a:p>
              <a:pPr>
                <a:defRPr/>
              </a:pPr>
              <a:endParaRPr lang="en-US">
                <a:ea typeface="+mn-ea"/>
              </a:endParaRPr>
            </a:p>
          </p:txBody>
        </p:sp>
      </p:grpSp>
      <p:pic>
        <p:nvPicPr>
          <p:cNvPr id="24" name="PinkPantherIccon.mp3">
            <a:hlinkClick r:id="" action="ppaction://media"/>
          </p:cNvPr>
          <p:cNvPicPr>
            <a:picLocks noRot="1" noChangeAspect="1"/>
          </p:cNvPicPr>
          <p:nvPr>
            <a:audioFile r:link="rId1"/>
          </p:nvPr>
        </p:nvPicPr>
        <p:blipFill>
          <a:blip r:embed="rId4"/>
          <a:srcRect/>
          <a:stretch>
            <a:fillRect/>
          </a:stretch>
        </p:blipFill>
        <p:spPr bwMode="auto">
          <a:xfrm>
            <a:off x="0" y="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repeatCount="indefinite" fill="hold" display="0">
                  <p:stCondLst>
                    <p:cond delay="indefinite"/>
                  </p:stCondLst>
                  <p:endCondLst>
                    <p:cond evt="onPrev" delay="0">
                      <p:tgtEl>
                        <p:sldTgt/>
                      </p:tgtEl>
                    </p:cond>
                    <p:cond evt="onStopAudio" delay="0">
                      <p:tgtEl>
                        <p:sldTgt/>
                      </p:tgtEl>
                    </p:cond>
                  </p:endCondLst>
                </p:cTn>
                <p:tgtEl>
                  <p:spTgt spid="2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70" name="AutoShape 14"/>
          <p:cNvSpPr>
            <a:spLocks noChangeArrowheads="1"/>
          </p:cNvSpPr>
          <p:nvPr/>
        </p:nvSpPr>
        <p:spPr bwMode="auto">
          <a:xfrm>
            <a:off x="1316038" y="0"/>
            <a:ext cx="6602412" cy="1096963"/>
          </a:xfrm>
          <a:prstGeom prst="roundRect">
            <a:avLst>
              <a:gd name="adj" fmla="val 20116"/>
            </a:avLst>
          </a:prstGeom>
          <a:gradFill rotWithShape="0">
            <a:gsLst>
              <a:gs pos="0">
                <a:srgbClr val="000099"/>
              </a:gs>
              <a:gs pos="100000">
                <a:srgbClr val="0033CC"/>
              </a:gs>
            </a:gsLst>
            <a:lin ang="5400000" scaled="1"/>
          </a:gradFill>
          <a:ln w="9525">
            <a:noFill/>
            <a:round/>
            <a:headEnd/>
            <a:tailEnd/>
          </a:ln>
          <a:effectLst/>
        </p:spPr>
        <p:txBody>
          <a:bodyPr wrap="none" anchor="ctr"/>
          <a:lstStyle/>
          <a:p>
            <a:pPr algn="ctr">
              <a:defRPr/>
            </a:pPr>
            <a:endParaRPr lang="en-US" sz="2800" b="1">
              <a:effectLst>
                <a:outerShdw blurRad="38100" dist="38100" dir="2700000" algn="tl">
                  <a:srgbClr val="000000"/>
                </a:outerShdw>
              </a:effectLst>
              <a:latin typeface="Verdana" charset="0"/>
              <a:ea typeface="+mn-ea"/>
            </a:endParaRPr>
          </a:p>
        </p:txBody>
      </p:sp>
      <p:sp>
        <p:nvSpPr>
          <p:cNvPr id="941058" name="Rectangle 2"/>
          <p:cNvSpPr>
            <a:spLocks noGrp="1" noChangeArrowheads="1"/>
          </p:cNvSpPr>
          <p:nvPr>
            <p:ph type="title"/>
          </p:nvPr>
        </p:nvSpPr>
        <p:spPr>
          <a:xfrm>
            <a:off x="1092200" y="209550"/>
            <a:ext cx="8064500" cy="538163"/>
          </a:xfrm>
        </p:spPr>
        <p:txBody>
          <a:bodyPr/>
          <a:lstStyle/>
          <a:p>
            <a:pPr>
              <a:defRPr/>
            </a:pPr>
            <a:r>
              <a:rPr lang="en-US" sz="3000" smtClean="0">
                <a:ea typeface="ＭＳ Ｐゴシック" charset="-128"/>
              </a:rPr>
              <a:t>How Should We Think About CAD</a:t>
            </a:r>
            <a:endParaRPr lang="en-US" sz="3000" i="1" smtClean="0">
              <a:ea typeface="ＭＳ Ｐゴシック" charset="-128"/>
            </a:endParaRPr>
          </a:p>
        </p:txBody>
      </p:sp>
      <p:sp>
        <p:nvSpPr>
          <p:cNvPr id="14340" name="Rectangle 4"/>
          <p:cNvSpPr>
            <a:spLocks noChangeArrowheads="1"/>
          </p:cNvSpPr>
          <p:nvPr/>
        </p:nvSpPr>
        <p:spPr bwMode="auto">
          <a:xfrm>
            <a:off x="4806950" y="5573713"/>
            <a:ext cx="152400" cy="373062"/>
          </a:xfrm>
          <a:prstGeom prst="rect">
            <a:avLst/>
          </a:prstGeom>
          <a:noFill/>
          <a:ln w="9525">
            <a:noFill/>
            <a:miter lim="800000"/>
            <a:headEnd/>
            <a:tailEnd/>
          </a:ln>
        </p:spPr>
        <p:txBody>
          <a:bodyPr wrap="none" anchor="ctr"/>
          <a:lstStyle/>
          <a:p>
            <a:endParaRPr lang="en-US"/>
          </a:p>
        </p:txBody>
      </p:sp>
      <p:sp>
        <p:nvSpPr>
          <p:cNvPr id="14341" name="Rectangle 7"/>
          <p:cNvSpPr>
            <a:spLocks noChangeArrowheads="1"/>
          </p:cNvSpPr>
          <p:nvPr/>
        </p:nvSpPr>
        <p:spPr bwMode="auto">
          <a:xfrm>
            <a:off x="8107363" y="6143625"/>
            <a:ext cx="184150" cy="473075"/>
          </a:xfrm>
          <a:prstGeom prst="rect">
            <a:avLst/>
          </a:prstGeom>
          <a:noFill/>
          <a:ln w="9525">
            <a:noFill/>
            <a:miter lim="800000"/>
            <a:headEnd/>
            <a:tailEnd/>
          </a:ln>
        </p:spPr>
        <p:txBody>
          <a:bodyPr wrap="none">
            <a:spAutoFit/>
          </a:bodyPr>
          <a:lstStyle/>
          <a:p>
            <a:endParaRPr lang="en-US"/>
          </a:p>
        </p:txBody>
      </p:sp>
      <p:sp>
        <p:nvSpPr>
          <p:cNvPr id="36870" name="Rectangle 13"/>
          <p:cNvSpPr>
            <a:spLocks noChangeArrowheads="1"/>
          </p:cNvSpPr>
          <p:nvPr/>
        </p:nvSpPr>
        <p:spPr bwMode="auto">
          <a:xfrm>
            <a:off x="0" y="1047750"/>
            <a:ext cx="8367713" cy="1384300"/>
          </a:xfrm>
          <a:prstGeom prst="rect">
            <a:avLst/>
          </a:prstGeom>
          <a:noFill/>
          <a:ln w="9525">
            <a:noFill/>
            <a:miter lim="800000"/>
            <a:headEnd/>
            <a:tailEnd/>
          </a:ln>
        </p:spPr>
        <p:txBody>
          <a:bodyPr wrap="none">
            <a:spAutoFit/>
          </a:bodyPr>
          <a:lstStyle/>
          <a:p>
            <a:pPr algn="l"/>
            <a:r>
              <a:rPr lang="en-US" sz="2800" b="1">
                <a:solidFill>
                  <a:srgbClr val="F9E697"/>
                </a:solidFill>
                <a:latin typeface="Lucida Grande" charset="0"/>
              </a:rPr>
              <a:t>Disease Modification </a:t>
            </a:r>
          </a:p>
          <a:p>
            <a:pPr algn="l"/>
            <a:r>
              <a:rPr lang="en-US" sz="2800" b="1">
                <a:latin typeface="Lucida Grande" charset="0"/>
              </a:rPr>
              <a:t>		</a:t>
            </a:r>
            <a:r>
              <a:rPr lang="en-US" sz="2800" b="1">
                <a:solidFill>
                  <a:schemeClr val="accent1"/>
                </a:solidFill>
                <a:latin typeface="Lucida Grande" charset="0"/>
              </a:rPr>
              <a:t>Vs.</a:t>
            </a:r>
            <a:r>
              <a:rPr lang="en-US" sz="2800" b="1">
                <a:latin typeface="Lucida Grande" charset="0"/>
              </a:rPr>
              <a:t> Segmental Protection </a:t>
            </a:r>
          </a:p>
          <a:p>
            <a:pPr algn="l"/>
            <a:r>
              <a:rPr lang="en-US" sz="2800" b="1">
                <a:latin typeface="Lucida Grande" charset="0"/>
              </a:rPr>
              <a:t>				</a:t>
            </a:r>
            <a:r>
              <a:rPr lang="en-US" sz="2800" b="1">
                <a:solidFill>
                  <a:schemeClr val="accent1"/>
                </a:solidFill>
                <a:latin typeface="Lucida Grande" charset="0"/>
              </a:rPr>
              <a:t>Vs.</a:t>
            </a:r>
            <a:r>
              <a:rPr lang="en-US" sz="2800" b="1">
                <a:solidFill>
                  <a:schemeClr val="tx2"/>
                </a:solidFill>
                <a:latin typeface="Lucida Grande" charset="0"/>
              </a:rPr>
              <a:t>  </a:t>
            </a:r>
            <a:r>
              <a:rPr lang="en-US" sz="2800" b="1">
                <a:solidFill>
                  <a:srgbClr val="F9E697"/>
                </a:solidFill>
                <a:latin typeface="Lucida Grande" charset="0"/>
              </a:rPr>
              <a:t>Lesion Amelioration </a:t>
            </a:r>
          </a:p>
        </p:txBody>
      </p:sp>
      <p:sp>
        <p:nvSpPr>
          <p:cNvPr id="8" name="Rectangle 13"/>
          <p:cNvSpPr>
            <a:spLocks noChangeArrowheads="1"/>
          </p:cNvSpPr>
          <p:nvPr/>
        </p:nvSpPr>
        <p:spPr bwMode="auto">
          <a:xfrm>
            <a:off x="0" y="2698750"/>
            <a:ext cx="8204200" cy="1384300"/>
          </a:xfrm>
          <a:prstGeom prst="rect">
            <a:avLst/>
          </a:prstGeom>
          <a:noFill/>
          <a:ln w="9525">
            <a:noFill/>
            <a:miter lim="800000"/>
            <a:headEnd/>
            <a:tailEnd/>
          </a:ln>
        </p:spPr>
        <p:txBody>
          <a:bodyPr wrap="none">
            <a:spAutoFit/>
          </a:bodyPr>
          <a:lstStyle/>
          <a:p>
            <a:pPr>
              <a:defRPr/>
            </a:pPr>
            <a:r>
              <a:rPr lang="en-US" sz="2800" b="1">
                <a:latin typeface="Lucida Grande" charset="0"/>
                <a:ea typeface="ＭＳ Ｐゴシック" charset="-128"/>
              </a:rPr>
              <a:t>More “Stenosis” is not like more LDL</a:t>
            </a:r>
          </a:p>
          <a:p>
            <a:pPr>
              <a:defRPr/>
            </a:pPr>
            <a:r>
              <a:rPr lang="en-US" sz="2800" b="1">
                <a:latin typeface="Lucida Grande" charset="0"/>
                <a:ea typeface="ＭＳ Ｐゴシック" charset="-128"/>
              </a:rPr>
              <a:t>  	</a:t>
            </a:r>
            <a:r>
              <a:rPr lang="en-US" sz="2800" b="1">
                <a:solidFill>
                  <a:srgbClr val="F9E697"/>
                </a:solidFill>
                <a:effectLst>
                  <a:outerShdw blurRad="38100" dist="38100" dir="2700000" algn="tl">
                    <a:srgbClr val="000000"/>
                  </a:outerShdw>
                </a:effectLst>
                <a:latin typeface="Verdana" charset="0"/>
                <a:ea typeface="ＭＳ Ｐゴシック" charset="-128"/>
              </a:rPr>
              <a:t>Treating Biology is More Important </a:t>
            </a:r>
          </a:p>
          <a:p>
            <a:pPr>
              <a:defRPr/>
            </a:pPr>
            <a:r>
              <a:rPr lang="en-US" sz="2800" b="1">
                <a:solidFill>
                  <a:srgbClr val="F9E697"/>
                </a:solidFill>
                <a:effectLst>
                  <a:outerShdw blurRad="38100" dist="38100" dir="2700000" algn="tl">
                    <a:srgbClr val="000000"/>
                  </a:outerShdw>
                </a:effectLst>
                <a:latin typeface="Verdana" charset="0"/>
                <a:ea typeface="ＭＳ Ｐゴシック" charset="-128"/>
              </a:rPr>
              <a:t>	than Treating Morphology</a:t>
            </a:r>
          </a:p>
        </p:txBody>
      </p:sp>
      <p:sp>
        <p:nvSpPr>
          <p:cNvPr id="9" name="Rectangle 13"/>
          <p:cNvSpPr>
            <a:spLocks noChangeArrowheads="1"/>
          </p:cNvSpPr>
          <p:nvPr/>
        </p:nvSpPr>
        <p:spPr bwMode="auto">
          <a:xfrm>
            <a:off x="0" y="4362450"/>
            <a:ext cx="8969375" cy="954088"/>
          </a:xfrm>
          <a:prstGeom prst="rect">
            <a:avLst/>
          </a:prstGeom>
          <a:noFill/>
          <a:ln w="9525">
            <a:noFill/>
            <a:miter lim="800000"/>
            <a:headEnd/>
            <a:tailEnd/>
          </a:ln>
        </p:spPr>
        <p:txBody>
          <a:bodyPr wrap="none">
            <a:spAutoFit/>
          </a:bodyPr>
          <a:lstStyle/>
          <a:p>
            <a:pPr>
              <a:defRPr/>
            </a:pPr>
            <a:r>
              <a:rPr lang="en-US" sz="2800" b="1">
                <a:latin typeface="Lucida Grande" charset="0"/>
                <a:ea typeface="ＭＳ Ｐゴシック" charset="-128"/>
              </a:rPr>
              <a:t>Multi vessel CAD reflects more Atheroma. </a:t>
            </a:r>
          </a:p>
          <a:p>
            <a:pPr>
              <a:defRPr/>
            </a:pPr>
            <a:r>
              <a:rPr lang="en-US" sz="2800" b="1">
                <a:solidFill>
                  <a:srgbClr val="F9E697"/>
                </a:solidFill>
                <a:effectLst>
                  <a:outerShdw blurRad="38100" dist="38100" dir="2700000" algn="tl">
                    <a:srgbClr val="000000"/>
                  </a:outerShdw>
                </a:effectLst>
                <a:latin typeface="Verdana" charset="0"/>
                <a:ea typeface="ＭＳ Ｐゴシック" charset="-128"/>
              </a:rPr>
              <a:t>	Events Are Mostly “Non Culprit” Vessel  </a:t>
            </a:r>
          </a:p>
        </p:txBody>
      </p:sp>
      <p:sp>
        <p:nvSpPr>
          <p:cNvPr id="10" name="Rectangle 13"/>
          <p:cNvSpPr>
            <a:spLocks noChangeArrowheads="1"/>
          </p:cNvSpPr>
          <p:nvPr/>
        </p:nvSpPr>
        <p:spPr bwMode="auto">
          <a:xfrm>
            <a:off x="0" y="5695950"/>
            <a:ext cx="7002463" cy="954088"/>
          </a:xfrm>
          <a:prstGeom prst="rect">
            <a:avLst/>
          </a:prstGeom>
          <a:noFill/>
          <a:ln w="9525">
            <a:noFill/>
            <a:miter lim="800000"/>
            <a:headEnd/>
            <a:tailEnd/>
          </a:ln>
        </p:spPr>
        <p:txBody>
          <a:bodyPr wrap="none">
            <a:spAutoFit/>
          </a:bodyPr>
          <a:lstStyle/>
          <a:p>
            <a:pPr algn="l">
              <a:defRPr/>
            </a:pPr>
            <a:r>
              <a:rPr lang="en-US" sz="2800" b="1" dirty="0">
                <a:latin typeface="Lucida Grande" charset="0"/>
                <a:ea typeface="+mn-ea"/>
              </a:rPr>
              <a:t>Best Method is the wrong question! </a:t>
            </a:r>
          </a:p>
          <a:p>
            <a:pPr algn="l">
              <a:defRPr/>
            </a:pPr>
            <a:r>
              <a:rPr lang="en-US" sz="2800" b="1" dirty="0">
                <a:solidFill>
                  <a:srgbClr val="F9E697"/>
                </a:solidFill>
                <a:effectLst>
                  <a:outerShdw blurRad="38100" dist="38100" dir="2700000" algn="tl">
                    <a:srgbClr val="000000"/>
                  </a:outerShdw>
                </a:effectLst>
                <a:latin typeface="Verdana" charset="0"/>
                <a:ea typeface="+mn-ea"/>
              </a:rPr>
              <a:t>	Is it Needed At All And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0" y="244475"/>
            <a:ext cx="9144000" cy="868363"/>
          </a:xfrm>
          <a:noFill/>
          <a:ln/>
        </p:spPr>
        <p:txBody>
          <a:bodyPr/>
          <a:lstStyle/>
          <a:p>
            <a:pPr algn="ctr"/>
            <a:r>
              <a:rPr lang="en-US" smtClean="0">
                <a:effectLst/>
                <a:latin typeface="Arial" pitchFamily="34" charset="0"/>
              </a:rPr>
              <a:t>Stable CAD: PCI vs. Medical </a:t>
            </a:r>
            <a:br>
              <a:rPr lang="en-US" smtClean="0">
                <a:effectLst/>
                <a:latin typeface="Arial" pitchFamily="34" charset="0"/>
              </a:rPr>
            </a:br>
            <a:r>
              <a:rPr lang="en-US" smtClean="0">
                <a:effectLst/>
                <a:latin typeface="Arial" pitchFamily="34" charset="0"/>
              </a:rPr>
              <a:t>Management Pre-COURAGE</a:t>
            </a:r>
          </a:p>
        </p:txBody>
      </p:sp>
      <p:sp>
        <p:nvSpPr>
          <p:cNvPr id="232451" name="Text Box 3"/>
          <p:cNvSpPr txBox="1">
            <a:spLocks noChangeArrowheads="1"/>
          </p:cNvSpPr>
          <p:nvPr/>
        </p:nvSpPr>
        <p:spPr bwMode="auto">
          <a:xfrm>
            <a:off x="1192213" y="1362075"/>
            <a:ext cx="7056437" cy="420688"/>
          </a:xfrm>
          <a:prstGeom prst="rect">
            <a:avLst/>
          </a:prstGeom>
          <a:noFill/>
          <a:ln w="9525">
            <a:noFill/>
            <a:miter lim="800000"/>
            <a:headEnd/>
            <a:tailEnd/>
          </a:ln>
        </p:spPr>
        <p:txBody>
          <a:bodyPr lIns="0" rIns="0">
            <a:spAutoFit/>
          </a:bodyPr>
          <a:lstStyle/>
          <a:p>
            <a:pPr>
              <a:lnSpc>
                <a:spcPct val="90000"/>
              </a:lnSpc>
              <a:spcBef>
                <a:spcPct val="20000"/>
              </a:spcBef>
              <a:spcAft>
                <a:spcPct val="20000"/>
              </a:spcAft>
            </a:pPr>
            <a:r>
              <a:rPr lang="en-US" sz="2400" b="1">
                <a:ea typeface="MS PGothic" pitchFamily="34" charset="-128"/>
              </a:rPr>
              <a:t>Meta-analysis of 11 randomized trials; N = 2950</a:t>
            </a:r>
          </a:p>
        </p:txBody>
      </p:sp>
      <p:graphicFrame>
        <p:nvGraphicFramePr>
          <p:cNvPr id="232452" name="Group 4"/>
          <p:cNvGraphicFramePr>
            <a:graphicFrameLocks noGrp="1"/>
          </p:cNvGraphicFramePr>
          <p:nvPr/>
        </p:nvGraphicFramePr>
        <p:xfrm>
          <a:off x="982663" y="2743200"/>
          <a:ext cx="3317875" cy="2532063"/>
        </p:xfrm>
        <a:graphic>
          <a:graphicData uri="http://schemas.openxmlformats.org/drawingml/2006/table">
            <a:tbl>
              <a:tblPr/>
              <a:tblGrid>
                <a:gridCol w="3317875"/>
              </a:tblGrid>
              <a:tr h="398463">
                <a:tc>
                  <a:txBody>
                    <a:bodyPr/>
                    <a:lstStyle/>
                    <a:p>
                      <a:pPr marL="0" marR="0" lvl="0" indent="0" algn="r" defTabSz="914400" rtl="0" eaLnBrk="0" fontAlgn="base" latinLnBrk="0" hangingPunct="0">
                        <a:lnSpc>
                          <a:spcPct val="100000"/>
                        </a:lnSpc>
                        <a:spcBef>
                          <a:spcPct val="0"/>
                        </a:spcBef>
                        <a:spcAft>
                          <a:spcPts val="1400"/>
                        </a:spcAft>
                        <a:buClr>
                          <a:schemeClr val="tx2"/>
                        </a:buClr>
                        <a:buSzTx/>
                        <a:buFontTx/>
                        <a:buNone/>
                        <a:tabLst/>
                      </a:pPr>
                      <a:endParaRPr kumimoji="0" lang="en-US" sz="2000" b="0" i="0" u="none" strike="noStrike" cap="none" normalizeH="0" baseline="0" smtClean="0">
                        <a:ln>
                          <a:noFill/>
                        </a:ln>
                        <a:solidFill>
                          <a:schemeClr val="tx2"/>
                        </a:solidFill>
                        <a:effectLst/>
                        <a:latin typeface="Arial Narrow" pitchFamily="34" charset="0"/>
                        <a:ea typeface="Osaka"/>
                        <a:cs typeface="Osaka"/>
                      </a:endParaRPr>
                    </a:p>
                  </a:txBody>
                  <a:tcPr horzOverflow="overflow">
                    <a:lnL>
                      <a:noFill/>
                    </a:lnL>
                    <a:lnR>
                      <a:noFill/>
                    </a:lnR>
                    <a:lnT>
                      <a:noFill/>
                    </a:lnT>
                    <a:lnB>
                      <a:noFill/>
                    </a:lnB>
                    <a:lnTlToBr>
                      <a:noFill/>
                    </a:lnTlToBr>
                    <a:lnBlToTr>
                      <a:noFill/>
                    </a:lnBlToTr>
                    <a:noFill/>
                  </a:tcPr>
                </a:tc>
              </a:tr>
              <a:tr h="398463">
                <a:tc>
                  <a:txBody>
                    <a:bodyPr/>
                    <a:lstStyle/>
                    <a:p>
                      <a:pPr marL="0" marR="0" lvl="0" indent="0" algn="r" defTabSz="914400" rtl="0" eaLnBrk="0" fontAlgn="base" latinLnBrk="0" hangingPunct="0">
                        <a:lnSpc>
                          <a:spcPct val="100000"/>
                        </a:lnSpc>
                        <a:spcBef>
                          <a:spcPct val="0"/>
                        </a:spcBef>
                        <a:spcAft>
                          <a:spcPts val="1400"/>
                        </a:spcAft>
                        <a:buClr>
                          <a:schemeClr val="tx2"/>
                        </a:buClr>
                        <a:buSzTx/>
                        <a:buFontTx/>
                        <a:buNone/>
                        <a:tabLst/>
                      </a:pPr>
                      <a:r>
                        <a:rPr kumimoji="0" lang="en-US" sz="2200" b="1" i="0" u="none" strike="noStrike" cap="none" normalizeH="0" baseline="0" smtClean="0">
                          <a:ln>
                            <a:noFill/>
                          </a:ln>
                          <a:solidFill>
                            <a:schemeClr val="tx2"/>
                          </a:solidFill>
                          <a:effectLst/>
                          <a:latin typeface="Arial Narrow" pitchFamily="34" charset="0"/>
                          <a:ea typeface="Osaka"/>
                          <a:cs typeface="Osaka"/>
                        </a:rPr>
                        <a:t>Death</a:t>
                      </a:r>
                    </a:p>
                  </a:txBody>
                  <a:tcPr anchor="ctr" horzOverflow="overflow">
                    <a:lnL>
                      <a:noFill/>
                    </a:lnL>
                    <a:lnR>
                      <a:noFill/>
                    </a:lnR>
                    <a:lnT>
                      <a:noFill/>
                    </a:lnT>
                    <a:lnB>
                      <a:noFill/>
                    </a:lnB>
                    <a:lnTlToBr>
                      <a:noFill/>
                    </a:lnTlToBr>
                    <a:lnBlToTr>
                      <a:noFill/>
                    </a:lnBlToTr>
                    <a:noFill/>
                  </a:tcPr>
                </a:tc>
              </a:tr>
              <a:tr h="398463">
                <a:tc>
                  <a:txBody>
                    <a:bodyPr/>
                    <a:lstStyle/>
                    <a:p>
                      <a:pPr marL="0" marR="0" lvl="0" indent="0" algn="r" defTabSz="914400" rtl="0" eaLnBrk="0" fontAlgn="base" latinLnBrk="0" hangingPunct="0">
                        <a:lnSpc>
                          <a:spcPct val="100000"/>
                        </a:lnSpc>
                        <a:spcBef>
                          <a:spcPct val="0"/>
                        </a:spcBef>
                        <a:spcAft>
                          <a:spcPts val="1400"/>
                        </a:spcAft>
                        <a:buClr>
                          <a:schemeClr val="tx2"/>
                        </a:buClr>
                        <a:buSzTx/>
                        <a:buFontTx/>
                        <a:buNone/>
                        <a:tabLst/>
                      </a:pPr>
                      <a:r>
                        <a:rPr kumimoji="0" lang="en-US" sz="2200" b="1" i="0" u="none" strike="noStrike" cap="none" normalizeH="0" baseline="0" smtClean="0">
                          <a:ln>
                            <a:noFill/>
                          </a:ln>
                          <a:solidFill>
                            <a:schemeClr val="tx2"/>
                          </a:solidFill>
                          <a:effectLst/>
                          <a:latin typeface="Arial Narrow" pitchFamily="34" charset="0"/>
                          <a:ea typeface="Osaka"/>
                          <a:cs typeface="Osaka"/>
                        </a:rPr>
                        <a:t>Cardiac death or MI</a:t>
                      </a:r>
                    </a:p>
                  </a:txBody>
                  <a:tcPr anchor="ctr" horzOverflow="overflow">
                    <a:lnL>
                      <a:noFill/>
                    </a:lnL>
                    <a:lnR>
                      <a:noFill/>
                    </a:lnR>
                    <a:lnT>
                      <a:noFill/>
                    </a:lnT>
                    <a:lnB>
                      <a:noFill/>
                    </a:lnB>
                    <a:lnTlToBr>
                      <a:noFill/>
                    </a:lnTlToBr>
                    <a:lnBlToTr>
                      <a:noFill/>
                    </a:lnBlToTr>
                    <a:noFill/>
                  </a:tcPr>
                </a:tc>
              </a:tr>
              <a:tr h="398463">
                <a:tc>
                  <a:txBody>
                    <a:bodyPr/>
                    <a:lstStyle/>
                    <a:p>
                      <a:pPr marL="0" marR="0" lvl="0" indent="0" algn="r" defTabSz="914400" rtl="0" eaLnBrk="0" fontAlgn="base" latinLnBrk="0" hangingPunct="0">
                        <a:lnSpc>
                          <a:spcPct val="100000"/>
                        </a:lnSpc>
                        <a:spcBef>
                          <a:spcPct val="0"/>
                        </a:spcBef>
                        <a:spcAft>
                          <a:spcPts val="1400"/>
                        </a:spcAft>
                        <a:buClr>
                          <a:schemeClr val="tx2"/>
                        </a:buClr>
                        <a:buSzTx/>
                        <a:buFontTx/>
                        <a:buNone/>
                        <a:tabLst/>
                      </a:pPr>
                      <a:r>
                        <a:rPr kumimoji="0" lang="en-US" sz="2200" b="1" i="0" u="none" strike="noStrike" cap="none" normalizeH="0" baseline="0" smtClean="0">
                          <a:ln>
                            <a:noFill/>
                          </a:ln>
                          <a:solidFill>
                            <a:schemeClr val="tx2"/>
                          </a:solidFill>
                          <a:effectLst/>
                          <a:latin typeface="Arial Narrow" pitchFamily="34" charset="0"/>
                          <a:ea typeface="Osaka"/>
                          <a:cs typeface="Osaka"/>
                        </a:rPr>
                        <a:t>Nonfatal MI</a:t>
                      </a:r>
                    </a:p>
                  </a:txBody>
                  <a:tcPr anchor="ctr" horzOverflow="overflow">
                    <a:lnL>
                      <a:noFill/>
                    </a:lnL>
                    <a:lnR>
                      <a:noFill/>
                    </a:lnR>
                    <a:lnT>
                      <a:noFill/>
                    </a:lnT>
                    <a:lnB>
                      <a:noFill/>
                    </a:lnB>
                    <a:lnTlToBr>
                      <a:noFill/>
                    </a:lnTlToBr>
                    <a:lnBlToTr>
                      <a:noFill/>
                    </a:lnBlToTr>
                    <a:noFill/>
                  </a:tcPr>
                </a:tc>
              </a:tr>
              <a:tr h="398463">
                <a:tc>
                  <a:txBody>
                    <a:bodyPr/>
                    <a:lstStyle/>
                    <a:p>
                      <a:pPr marL="0" marR="0" lvl="0" indent="0" algn="r" defTabSz="914400" rtl="0" eaLnBrk="0" fontAlgn="base" latinLnBrk="0" hangingPunct="0">
                        <a:lnSpc>
                          <a:spcPct val="100000"/>
                        </a:lnSpc>
                        <a:spcBef>
                          <a:spcPct val="0"/>
                        </a:spcBef>
                        <a:spcAft>
                          <a:spcPts val="1400"/>
                        </a:spcAft>
                        <a:buClr>
                          <a:schemeClr val="tx2"/>
                        </a:buClr>
                        <a:buSzTx/>
                        <a:buFontTx/>
                        <a:buNone/>
                        <a:tabLst/>
                      </a:pPr>
                      <a:r>
                        <a:rPr kumimoji="0" lang="en-US" sz="2200" b="1" i="0" u="none" strike="noStrike" cap="none" normalizeH="0" baseline="0" smtClean="0">
                          <a:ln>
                            <a:noFill/>
                          </a:ln>
                          <a:solidFill>
                            <a:schemeClr val="tx2"/>
                          </a:solidFill>
                          <a:effectLst/>
                          <a:latin typeface="Arial Narrow" pitchFamily="34" charset="0"/>
                          <a:ea typeface="Osaka"/>
                          <a:cs typeface="Osaka"/>
                        </a:rPr>
                        <a:t>CABG</a:t>
                      </a:r>
                    </a:p>
                  </a:txBody>
                  <a:tcPr anchor="ctr" horzOverflow="overflow">
                    <a:lnL>
                      <a:noFill/>
                    </a:lnL>
                    <a:lnR>
                      <a:noFill/>
                    </a:lnR>
                    <a:lnT>
                      <a:noFill/>
                    </a:lnT>
                    <a:lnB>
                      <a:noFill/>
                    </a:lnB>
                    <a:lnTlToBr>
                      <a:noFill/>
                    </a:lnTlToBr>
                    <a:lnBlToTr>
                      <a:noFill/>
                    </a:lnBlToTr>
                    <a:noFill/>
                  </a:tcPr>
                </a:tc>
              </a:tr>
              <a:tr h="398463">
                <a:tc>
                  <a:txBody>
                    <a:bodyPr/>
                    <a:lstStyle/>
                    <a:p>
                      <a:pPr marL="0" marR="0" lvl="0" indent="0" algn="r" defTabSz="914400" rtl="0" eaLnBrk="0" fontAlgn="base" latinLnBrk="0" hangingPunct="0">
                        <a:lnSpc>
                          <a:spcPct val="100000"/>
                        </a:lnSpc>
                        <a:spcBef>
                          <a:spcPct val="0"/>
                        </a:spcBef>
                        <a:spcAft>
                          <a:spcPts val="1400"/>
                        </a:spcAft>
                        <a:buClr>
                          <a:schemeClr val="tx2"/>
                        </a:buClr>
                        <a:buSzTx/>
                        <a:buFontTx/>
                        <a:buNone/>
                        <a:tabLst/>
                      </a:pPr>
                      <a:r>
                        <a:rPr kumimoji="0" lang="en-US" sz="2200" b="1" i="0" u="none" strike="noStrike" cap="none" normalizeH="0" baseline="0" smtClean="0">
                          <a:ln>
                            <a:noFill/>
                          </a:ln>
                          <a:solidFill>
                            <a:schemeClr val="tx2"/>
                          </a:solidFill>
                          <a:effectLst/>
                          <a:latin typeface="Arial Narrow" pitchFamily="34" charset="0"/>
                          <a:ea typeface="Osaka"/>
                          <a:cs typeface="Osaka"/>
                        </a:rPr>
                        <a:t>PCI</a:t>
                      </a:r>
                    </a:p>
                  </a:txBody>
                  <a:tcPr anchor="ctr" horzOverflow="overflow">
                    <a:lnL>
                      <a:noFill/>
                    </a:lnL>
                    <a:lnR>
                      <a:noFill/>
                    </a:lnR>
                    <a:lnT>
                      <a:noFill/>
                    </a:lnT>
                    <a:lnB>
                      <a:noFill/>
                    </a:lnB>
                    <a:lnTlToBr>
                      <a:noFill/>
                    </a:lnTlToBr>
                    <a:lnBlToTr>
                      <a:noFill/>
                    </a:lnBlToTr>
                    <a:noFill/>
                  </a:tcPr>
                </a:tc>
              </a:tr>
            </a:tbl>
          </a:graphicData>
        </a:graphic>
      </p:graphicFrame>
      <p:sp>
        <p:nvSpPr>
          <p:cNvPr id="232459" name="Rectangle 25"/>
          <p:cNvSpPr>
            <a:spLocks noChangeArrowheads="1"/>
          </p:cNvSpPr>
          <p:nvPr/>
        </p:nvSpPr>
        <p:spPr bwMode="auto">
          <a:xfrm>
            <a:off x="-371475" y="6340475"/>
            <a:ext cx="4086225" cy="304800"/>
          </a:xfrm>
          <a:prstGeom prst="rect">
            <a:avLst/>
          </a:prstGeom>
          <a:noFill/>
          <a:ln w="9525">
            <a:noFill/>
            <a:miter lim="800000"/>
            <a:headEnd/>
            <a:tailEnd/>
          </a:ln>
        </p:spPr>
        <p:txBody>
          <a:bodyPr lIns="0" rIns="0">
            <a:spAutoFit/>
          </a:bodyPr>
          <a:lstStyle/>
          <a:p>
            <a:pPr algn="r"/>
            <a:r>
              <a:rPr lang="en-US" sz="1400" b="1">
                <a:latin typeface="Arial Narrow" pitchFamily="34" charset="0"/>
                <a:ea typeface="MS PGothic" pitchFamily="34" charset="-128"/>
              </a:rPr>
              <a:t>Katritsis DG et al. </a:t>
            </a:r>
            <a:r>
              <a:rPr lang="en-US" sz="1400" b="1" i="1">
                <a:latin typeface="Arial Narrow" pitchFamily="34" charset="0"/>
                <a:ea typeface="MS PGothic" pitchFamily="34" charset="-128"/>
              </a:rPr>
              <a:t>Circulation.</a:t>
            </a:r>
            <a:r>
              <a:rPr lang="en-US" sz="1400" b="1">
                <a:latin typeface="Arial Narrow" pitchFamily="34" charset="0"/>
                <a:ea typeface="MS PGothic" pitchFamily="34" charset="-128"/>
              </a:rPr>
              <a:t> 2005;111:2906-12.</a:t>
            </a:r>
          </a:p>
        </p:txBody>
      </p:sp>
      <p:sp>
        <p:nvSpPr>
          <p:cNvPr id="232460" name="Line 26"/>
          <p:cNvSpPr>
            <a:spLocks noChangeShapeType="1"/>
          </p:cNvSpPr>
          <p:nvPr/>
        </p:nvSpPr>
        <p:spPr bwMode="auto">
          <a:xfrm>
            <a:off x="3200400" y="5734050"/>
            <a:ext cx="3424238" cy="1588"/>
          </a:xfrm>
          <a:prstGeom prst="line">
            <a:avLst/>
          </a:prstGeom>
          <a:noFill/>
          <a:ln w="19050">
            <a:solidFill>
              <a:srgbClr val="FFFFFF"/>
            </a:solidFill>
            <a:round/>
            <a:headEnd/>
            <a:tailEnd/>
          </a:ln>
        </p:spPr>
        <p:txBody>
          <a:bodyPr/>
          <a:lstStyle/>
          <a:p>
            <a:endParaRPr lang="en-US"/>
          </a:p>
        </p:txBody>
      </p:sp>
      <p:sp>
        <p:nvSpPr>
          <p:cNvPr id="232461" name="Line 27"/>
          <p:cNvSpPr>
            <a:spLocks noChangeShapeType="1"/>
          </p:cNvSpPr>
          <p:nvPr/>
        </p:nvSpPr>
        <p:spPr bwMode="auto">
          <a:xfrm flipV="1">
            <a:off x="3200400" y="5734050"/>
            <a:ext cx="4763" cy="57150"/>
          </a:xfrm>
          <a:prstGeom prst="line">
            <a:avLst/>
          </a:prstGeom>
          <a:noFill/>
          <a:ln w="19050">
            <a:solidFill>
              <a:srgbClr val="FFFFFF"/>
            </a:solidFill>
            <a:round/>
            <a:headEnd/>
            <a:tailEnd/>
          </a:ln>
        </p:spPr>
        <p:txBody>
          <a:bodyPr/>
          <a:lstStyle/>
          <a:p>
            <a:endParaRPr lang="en-US"/>
          </a:p>
        </p:txBody>
      </p:sp>
      <p:sp>
        <p:nvSpPr>
          <p:cNvPr id="232462" name="Line 28"/>
          <p:cNvSpPr>
            <a:spLocks noChangeShapeType="1"/>
          </p:cNvSpPr>
          <p:nvPr/>
        </p:nvSpPr>
        <p:spPr bwMode="auto">
          <a:xfrm flipV="1">
            <a:off x="4908550" y="5734050"/>
            <a:ext cx="1588" cy="57150"/>
          </a:xfrm>
          <a:prstGeom prst="line">
            <a:avLst/>
          </a:prstGeom>
          <a:noFill/>
          <a:ln w="19050">
            <a:solidFill>
              <a:srgbClr val="FFFFFF"/>
            </a:solidFill>
            <a:round/>
            <a:headEnd/>
            <a:tailEnd/>
          </a:ln>
        </p:spPr>
        <p:txBody>
          <a:bodyPr/>
          <a:lstStyle/>
          <a:p>
            <a:endParaRPr lang="en-US"/>
          </a:p>
        </p:txBody>
      </p:sp>
      <p:sp>
        <p:nvSpPr>
          <p:cNvPr id="232463" name="Line 29"/>
          <p:cNvSpPr>
            <a:spLocks noChangeShapeType="1"/>
          </p:cNvSpPr>
          <p:nvPr/>
        </p:nvSpPr>
        <p:spPr bwMode="auto">
          <a:xfrm flipV="1">
            <a:off x="6624638" y="5734050"/>
            <a:ext cx="1587" cy="57150"/>
          </a:xfrm>
          <a:prstGeom prst="line">
            <a:avLst/>
          </a:prstGeom>
          <a:noFill/>
          <a:ln w="19050">
            <a:solidFill>
              <a:srgbClr val="FFFFFF"/>
            </a:solidFill>
            <a:round/>
            <a:headEnd/>
            <a:tailEnd/>
          </a:ln>
        </p:spPr>
        <p:txBody>
          <a:bodyPr/>
          <a:lstStyle/>
          <a:p>
            <a:endParaRPr lang="en-US"/>
          </a:p>
        </p:txBody>
      </p:sp>
      <p:sp>
        <p:nvSpPr>
          <p:cNvPr id="232464" name="Line 30"/>
          <p:cNvSpPr>
            <a:spLocks noChangeShapeType="1"/>
          </p:cNvSpPr>
          <p:nvPr/>
        </p:nvSpPr>
        <p:spPr bwMode="auto">
          <a:xfrm>
            <a:off x="4910138" y="2265363"/>
            <a:ext cx="0" cy="3468687"/>
          </a:xfrm>
          <a:prstGeom prst="line">
            <a:avLst/>
          </a:prstGeom>
          <a:noFill/>
          <a:ln w="19050">
            <a:solidFill>
              <a:srgbClr val="FFFFFF"/>
            </a:solidFill>
            <a:round/>
            <a:headEnd/>
            <a:tailEnd/>
          </a:ln>
        </p:spPr>
        <p:txBody>
          <a:bodyPr/>
          <a:lstStyle/>
          <a:p>
            <a:endParaRPr lang="en-US"/>
          </a:p>
        </p:txBody>
      </p:sp>
      <p:sp>
        <p:nvSpPr>
          <p:cNvPr id="232465" name="Rectangle 31"/>
          <p:cNvSpPr>
            <a:spLocks noChangeArrowheads="1"/>
          </p:cNvSpPr>
          <p:nvPr/>
        </p:nvSpPr>
        <p:spPr bwMode="auto">
          <a:xfrm>
            <a:off x="3128963" y="5759450"/>
            <a:ext cx="100012"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FFFFFF"/>
                </a:solidFill>
                <a:ea typeface="MS PGothic" pitchFamily="34" charset="-128"/>
              </a:rPr>
              <a:t>0</a:t>
            </a:r>
            <a:endParaRPr lang="en-US" sz="2400">
              <a:ea typeface="MS PGothic" pitchFamily="34" charset="-128"/>
            </a:endParaRPr>
          </a:p>
        </p:txBody>
      </p:sp>
      <p:sp>
        <p:nvSpPr>
          <p:cNvPr id="232466" name="Rectangle 32"/>
          <p:cNvSpPr>
            <a:spLocks noChangeArrowheads="1"/>
          </p:cNvSpPr>
          <p:nvPr/>
        </p:nvSpPr>
        <p:spPr bwMode="auto">
          <a:xfrm>
            <a:off x="4843463" y="5759450"/>
            <a:ext cx="100012"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FFFFFF"/>
                </a:solidFill>
                <a:ea typeface="MS PGothic" pitchFamily="34" charset="-128"/>
              </a:rPr>
              <a:t>1</a:t>
            </a:r>
            <a:endParaRPr lang="en-US" sz="2400">
              <a:ea typeface="MS PGothic" pitchFamily="34" charset="-128"/>
            </a:endParaRPr>
          </a:p>
        </p:txBody>
      </p:sp>
      <p:sp>
        <p:nvSpPr>
          <p:cNvPr id="232467" name="Rectangle 33"/>
          <p:cNvSpPr>
            <a:spLocks noChangeArrowheads="1"/>
          </p:cNvSpPr>
          <p:nvPr/>
        </p:nvSpPr>
        <p:spPr bwMode="auto">
          <a:xfrm>
            <a:off x="6572250" y="5759450"/>
            <a:ext cx="100013"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FFFFFF"/>
                </a:solidFill>
                <a:ea typeface="MS PGothic" pitchFamily="34" charset="-128"/>
              </a:rPr>
              <a:t>2</a:t>
            </a:r>
            <a:endParaRPr lang="en-US" sz="2400">
              <a:ea typeface="MS PGothic" pitchFamily="34" charset="-128"/>
            </a:endParaRPr>
          </a:p>
        </p:txBody>
      </p:sp>
      <p:graphicFrame>
        <p:nvGraphicFramePr>
          <p:cNvPr id="232468" name="Group 20"/>
          <p:cNvGraphicFramePr>
            <a:graphicFrameLocks noGrp="1"/>
          </p:cNvGraphicFramePr>
          <p:nvPr/>
        </p:nvGraphicFramePr>
        <p:xfrm>
          <a:off x="6265863" y="2757488"/>
          <a:ext cx="1295400" cy="2519364"/>
        </p:xfrm>
        <a:graphic>
          <a:graphicData uri="http://schemas.openxmlformats.org/drawingml/2006/table">
            <a:tbl>
              <a:tblPr/>
              <a:tblGrid>
                <a:gridCol w="1295400"/>
              </a:tblGrid>
              <a:tr h="428625">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000" b="1" i="0" u="none" strike="noStrike" cap="none" normalizeH="0" baseline="0" smtClean="0">
                          <a:ln>
                            <a:noFill/>
                          </a:ln>
                          <a:solidFill>
                            <a:schemeClr val="tx2"/>
                          </a:solidFill>
                          <a:effectLst/>
                          <a:latin typeface="Arial Narrow" pitchFamily="34" charset="0"/>
                          <a:ea typeface="Osaka"/>
                          <a:cs typeface="Osaka"/>
                        </a:rPr>
                        <a:t>P</a:t>
                      </a:r>
                    </a:p>
                  </a:txBody>
                  <a:tcPr horzOverflow="overflow">
                    <a:lnL>
                      <a:noFill/>
                    </a:lnL>
                    <a:lnR>
                      <a:noFill/>
                    </a:lnR>
                    <a:lnT>
                      <a:noFill/>
                    </a:lnT>
                    <a:lnB>
                      <a:noFill/>
                    </a:lnB>
                    <a:lnTlToBr>
                      <a:noFill/>
                    </a:lnTlToBr>
                    <a:lnBlToTr>
                      <a:noFill/>
                    </a:lnBlToTr>
                    <a:noFill/>
                  </a:tcPr>
                </a:tc>
              </a:tr>
              <a:tr h="417513">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000" b="1" i="0" u="none" strike="noStrike" cap="none" normalizeH="0" baseline="0" smtClean="0">
                          <a:ln>
                            <a:noFill/>
                          </a:ln>
                          <a:solidFill>
                            <a:schemeClr val="tx2"/>
                          </a:solidFill>
                          <a:effectLst/>
                          <a:latin typeface="Arial Narrow" pitchFamily="34" charset="0"/>
                          <a:ea typeface="Osaka"/>
                          <a:cs typeface="Osaka"/>
                        </a:rPr>
                        <a:t>0.68</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000" b="1" i="0" u="none" strike="noStrike" cap="none" normalizeH="0" baseline="0" smtClean="0">
                          <a:ln>
                            <a:noFill/>
                          </a:ln>
                          <a:solidFill>
                            <a:schemeClr val="tx2"/>
                          </a:solidFill>
                          <a:effectLst/>
                          <a:latin typeface="Arial Narrow" pitchFamily="34" charset="0"/>
                          <a:ea typeface="Osaka"/>
                          <a:cs typeface="Osaka"/>
                        </a:rPr>
                        <a:t>0.28</a:t>
                      </a:r>
                    </a:p>
                  </a:txBody>
                  <a:tcPr anchor="ctr" horzOverflow="overflow">
                    <a:lnL>
                      <a:noFill/>
                    </a:lnL>
                    <a:lnR>
                      <a:noFill/>
                    </a:lnR>
                    <a:lnT>
                      <a:noFill/>
                    </a:lnT>
                    <a:lnB>
                      <a:noFill/>
                    </a:lnB>
                    <a:lnTlToBr>
                      <a:noFill/>
                    </a:lnTlToBr>
                    <a:lnBlToTr>
                      <a:noFill/>
                    </a:lnBlToTr>
                    <a:noFill/>
                  </a:tcPr>
                </a:tc>
              </a:tr>
              <a:tr h="417513">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000" b="1" i="0" u="none" strike="noStrike" cap="none" normalizeH="0" baseline="0" smtClean="0">
                          <a:ln>
                            <a:noFill/>
                          </a:ln>
                          <a:solidFill>
                            <a:schemeClr val="tx2"/>
                          </a:solidFill>
                          <a:effectLst/>
                          <a:latin typeface="Arial Narrow" pitchFamily="34" charset="0"/>
                          <a:ea typeface="Osaka"/>
                          <a:cs typeface="Osaka"/>
                        </a:rPr>
                        <a:t>0.12</a:t>
                      </a:r>
                    </a:p>
                  </a:txBody>
                  <a:tcPr anchor="ctr" horzOverflow="overflow">
                    <a:lnL>
                      <a:noFill/>
                    </a:lnL>
                    <a:lnR>
                      <a:noFill/>
                    </a:lnR>
                    <a:lnT>
                      <a:noFill/>
                    </a:lnT>
                    <a:lnB>
                      <a:noFill/>
                    </a:lnB>
                    <a:lnTlToBr>
                      <a:noFill/>
                    </a:lnTlToBr>
                    <a:lnBlToTr>
                      <a:noFill/>
                    </a:lnBlToTr>
                    <a:noFill/>
                  </a:tcPr>
                </a:tc>
              </a:tr>
              <a:tr h="419100">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000" b="1" i="0" u="none" strike="noStrike" cap="none" normalizeH="0" baseline="0" smtClean="0">
                          <a:ln>
                            <a:noFill/>
                          </a:ln>
                          <a:solidFill>
                            <a:schemeClr val="tx2"/>
                          </a:solidFill>
                          <a:effectLst/>
                          <a:latin typeface="Arial Narrow" pitchFamily="34" charset="0"/>
                          <a:ea typeface="Osaka"/>
                          <a:cs typeface="Osaka"/>
                        </a:rPr>
                        <a:t>0.82</a:t>
                      </a:r>
                    </a:p>
                  </a:txBody>
                  <a:tcPr anchor="ctr" horzOverflow="overflow">
                    <a:lnL>
                      <a:noFill/>
                    </a:lnL>
                    <a:lnR>
                      <a:noFill/>
                    </a:lnR>
                    <a:lnT>
                      <a:noFill/>
                    </a:lnT>
                    <a:lnB>
                      <a:noFill/>
                    </a:lnB>
                    <a:lnTlToBr>
                      <a:noFill/>
                    </a:lnTlToBr>
                    <a:lnBlToTr>
                      <a:noFill/>
                    </a:lnBlToTr>
                    <a:noFill/>
                  </a:tcPr>
                </a:tc>
              </a:tr>
              <a:tr h="417513">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000" b="1" i="0" u="none" strike="noStrike" cap="none" normalizeH="0" baseline="0" smtClean="0">
                          <a:ln>
                            <a:noFill/>
                          </a:ln>
                          <a:solidFill>
                            <a:schemeClr val="tx2"/>
                          </a:solidFill>
                          <a:effectLst/>
                          <a:latin typeface="Arial Narrow" pitchFamily="34" charset="0"/>
                          <a:ea typeface="Osaka"/>
                          <a:cs typeface="Osaka"/>
                        </a:rPr>
                        <a:t>0.34</a:t>
                      </a:r>
                    </a:p>
                  </a:txBody>
                  <a:tcPr anchor="ctr" horzOverflow="overflow">
                    <a:lnL>
                      <a:noFill/>
                    </a:lnL>
                    <a:lnR>
                      <a:noFill/>
                    </a:lnR>
                    <a:lnT>
                      <a:noFill/>
                    </a:lnT>
                    <a:lnB>
                      <a:noFill/>
                    </a:lnB>
                    <a:lnTlToBr>
                      <a:noFill/>
                    </a:lnTlToBr>
                    <a:lnBlToTr>
                      <a:noFill/>
                    </a:lnBlToTr>
                    <a:noFill/>
                  </a:tcPr>
                </a:tc>
              </a:tr>
            </a:tbl>
          </a:graphicData>
        </a:graphic>
      </p:graphicFrame>
      <p:grpSp>
        <p:nvGrpSpPr>
          <p:cNvPr id="232475" name="Group 55"/>
          <p:cNvGrpSpPr>
            <a:grpSpLocks/>
          </p:cNvGrpSpPr>
          <p:nvPr/>
        </p:nvGrpSpPr>
        <p:grpSpPr bwMode="auto">
          <a:xfrm>
            <a:off x="4570413" y="4975225"/>
            <a:ext cx="1884362" cy="161925"/>
            <a:chOff x="2810" y="3313"/>
            <a:chExt cx="1186" cy="102"/>
          </a:xfrm>
        </p:grpSpPr>
        <p:sp>
          <p:nvSpPr>
            <p:cNvPr id="232476" name="Rectangle 56"/>
            <p:cNvSpPr>
              <a:spLocks noChangeArrowheads="1"/>
            </p:cNvSpPr>
            <p:nvPr/>
          </p:nvSpPr>
          <p:spPr bwMode="black">
            <a:xfrm>
              <a:off x="3221" y="3313"/>
              <a:ext cx="102" cy="102"/>
            </a:xfrm>
            <a:prstGeom prst="rect">
              <a:avLst/>
            </a:prstGeom>
            <a:solidFill>
              <a:schemeClr val="accent1"/>
            </a:solidFill>
            <a:ln w="25400">
              <a:noFill/>
              <a:miter lim="800000"/>
              <a:headEnd/>
              <a:tailEnd/>
            </a:ln>
          </p:spPr>
          <p:txBody>
            <a:bodyPr wrap="none" anchor="ctr"/>
            <a:lstStyle/>
            <a:p>
              <a:endParaRPr lang="en-US"/>
            </a:p>
          </p:txBody>
        </p:sp>
        <p:sp>
          <p:nvSpPr>
            <p:cNvPr id="232477" name="Line 57"/>
            <p:cNvSpPr>
              <a:spLocks noChangeShapeType="1"/>
            </p:cNvSpPr>
            <p:nvPr/>
          </p:nvSpPr>
          <p:spPr bwMode="black">
            <a:xfrm>
              <a:off x="2810" y="3364"/>
              <a:ext cx="1186" cy="0"/>
            </a:xfrm>
            <a:prstGeom prst="line">
              <a:avLst/>
            </a:prstGeom>
            <a:noFill/>
            <a:ln w="38100">
              <a:solidFill>
                <a:schemeClr val="accent1"/>
              </a:solidFill>
              <a:round/>
              <a:headEnd/>
              <a:tailEnd/>
            </a:ln>
          </p:spPr>
          <p:txBody>
            <a:bodyPr/>
            <a:lstStyle/>
            <a:p>
              <a:endParaRPr lang="en-US"/>
            </a:p>
          </p:txBody>
        </p:sp>
      </p:grpSp>
      <p:grpSp>
        <p:nvGrpSpPr>
          <p:cNvPr id="232478" name="Group 58"/>
          <p:cNvGrpSpPr>
            <a:grpSpLocks/>
          </p:cNvGrpSpPr>
          <p:nvPr/>
        </p:nvGrpSpPr>
        <p:grpSpPr bwMode="auto">
          <a:xfrm>
            <a:off x="4570413" y="4591050"/>
            <a:ext cx="906462" cy="161925"/>
            <a:chOff x="2810" y="2892"/>
            <a:chExt cx="570" cy="102"/>
          </a:xfrm>
        </p:grpSpPr>
        <p:sp>
          <p:nvSpPr>
            <p:cNvPr id="232479" name="Rectangle 59"/>
            <p:cNvSpPr>
              <a:spLocks noChangeArrowheads="1"/>
            </p:cNvSpPr>
            <p:nvPr/>
          </p:nvSpPr>
          <p:spPr bwMode="black">
            <a:xfrm>
              <a:off x="3005" y="2892"/>
              <a:ext cx="102" cy="102"/>
            </a:xfrm>
            <a:prstGeom prst="rect">
              <a:avLst/>
            </a:prstGeom>
            <a:solidFill>
              <a:schemeClr val="accent1"/>
            </a:solidFill>
            <a:ln w="25400">
              <a:noFill/>
              <a:miter lim="800000"/>
              <a:headEnd/>
              <a:tailEnd/>
            </a:ln>
          </p:spPr>
          <p:txBody>
            <a:bodyPr wrap="none" anchor="ctr"/>
            <a:lstStyle/>
            <a:p>
              <a:endParaRPr lang="en-US"/>
            </a:p>
          </p:txBody>
        </p:sp>
        <p:sp>
          <p:nvSpPr>
            <p:cNvPr id="232480" name="Line 60"/>
            <p:cNvSpPr>
              <a:spLocks noChangeShapeType="1"/>
            </p:cNvSpPr>
            <p:nvPr/>
          </p:nvSpPr>
          <p:spPr bwMode="black">
            <a:xfrm>
              <a:off x="2810" y="2944"/>
              <a:ext cx="570" cy="0"/>
            </a:xfrm>
            <a:prstGeom prst="line">
              <a:avLst/>
            </a:prstGeom>
            <a:noFill/>
            <a:ln w="38100">
              <a:solidFill>
                <a:schemeClr val="accent1"/>
              </a:solidFill>
              <a:round/>
              <a:headEnd/>
              <a:tailEnd/>
            </a:ln>
          </p:spPr>
          <p:txBody>
            <a:bodyPr/>
            <a:lstStyle/>
            <a:p>
              <a:endParaRPr lang="en-US"/>
            </a:p>
          </p:txBody>
        </p:sp>
      </p:grpSp>
      <p:grpSp>
        <p:nvGrpSpPr>
          <p:cNvPr id="232481" name="Group 61"/>
          <p:cNvGrpSpPr>
            <a:grpSpLocks/>
          </p:cNvGrpSpPr>
          <p:nvPr/>
        </p:nvGrpSpPr>
        <p:grpSpPr bwMode="auto">
          <a:xfrm>
            <a:off x="4816475" y="4149725"/>
            <a:ext cx="1379538" cy="161925"/>
            <a:chOff x="2964" y="2472"/>
            <a:chExt cx="870" cy="102"/>
          </a:xfrm>
        </p:grpSpPr>
        <p:sp>
          <p:nvSpPr>
            <p:cNvPr id="232482" name="Rectangle 62"/>
            <p:cNvSpPr>
              <a:spLocks noChangeArrowheads="1"/>
            </p:cNvSpPr>
            <p:nvPr/>
          </p:nvSpPr>
          <p:spPr bwMode="black">
            <a:xfrm>
              <a:off x="3275" y="2472"/>
              <a:ext cx="102" cy="102"/>
            </a:xfrm>
            <a:prstGeom prst="rect">
              <a:avLst/>
            </a:prstGeom>
            <a:solidFill>
              <a:schemeClr val="accent1"/>
            </a:solidFill>
            <a:ln w="25400">
              <a:noFill/>
              <a:miter lim="800000"/>
              <a:headEnd/>
              <a:tailEnd/>
            </a:ln>
          </p:spPr>
          <p:txBody>
            <a:bodyPr wrap="none" anchor="ctr"/>
            <a:lstStyle/>
            <a:p>
              <a:endParaRPr lang="en-US"/>
            </a:p>
          </p:txBody>
        </p:sp>
        <p:sp>
          <p:nvSpPr>
            <p:cNvPr id="232483" name="Line 63"/>
            <p:cNvSpPr>
              <a:spLocks noChangeShapeType="1"/>
            </p:cNvSpPr>
            <p:nvPr/>
          </p:nvSpPr>
          <p:spPr bwMode="black">
            <a:xfrm>
              <a:off x="2964" y="2524"/>
              <a:ext cx="870" cy="0"/>
            </a:xfrm>
            <a:prstGeom prst="line">
              <a:avLst/>
            </a:prstGeom>
            <a:noFill/>
            <a:ln w="38100">
              <a:solidFill>
                <a:schemeClr val="accent1"/>
              </a:solidFill>
              <a:round/>
              <a:headEnd/>
              <a:tailEnd/>
            </a:ln>
          </p:spPr>
          <p:txBody>
            <a:bodyPr/>
            <a:lstStyle/>
            <a:p>
              <a:endParaRPr lang="en-US"/>
            </a:p>
          </p:txBody>
        </p:sp>
      </p:grpSp>
      <p:grpSp>
        <p:nvGrpSpPr>
          <p:cNvPr id="232484" name="Group 64"/>
          <p:cNvGrpSpPr>
            <a:grpSpLocks/>
          </p:cNvGrpSpPr>
          <p:nvPr/>
        </p:nvGrpSpPr>
        <p:grpSpPr bwMode="auto">
          <a:xfrm>
            <a:off x="4705350" y="3743325"/>
            <a:ext cx="1184275" cy="161925"/>
            <a:chOff x="2894" y="2052"/>
            <a:chExt cx="747" cy="102"/>
          </a:xfrm>
        </p:grpSpPr>
        <p:sp>
          <p:nvSpPr>
            <p:cNvPr id="232485" name="Rectangle 65"/>
            <p:cNvSpPr>
              <a:spLocks noChangeArrowheads="1"/>
            </p:cNvSpPr>
            <p:nvPr/>
          </p:nvSpPr>
          <p:spPr bwMode="black">
            <a:xfrm>
              <a:off x="3159" y="2052"/>
              <a:ext cx="102" cy="102"/>
            </a:xfrm>
            <a:prstGeom prst="rect">
              <a:avLst/>
            </a:prstGeom>
            <a:solidFill>
              <a:schemeClr val="accent1"/>
            </a:solidFill>
            <a:ln w="25400">
              <a:noFill/>
              <a:miter lim="800000"/>
              <a:headEnd/>
              <a:tailEnd/>
            </a:ln>
          </p:spPr>
          <p:txBody>
            <a:bodyPr wrap="none" anchor="ctr"/>
            <a:lstStyle/>
            <a:p>
              <a:endParaRPr lang="en-US"/>
            </a:p>
          </p:txBody>
        </p:sp>
        <p:sp>
          <p:nvSpPr>
            <p:cNvPr id="232486" name="Line 66"/>
            <p:cNvSpPr>
              <a:spLocks noChangeShapeType="1"/>
            </p:cNvSpPr>
            <p:nvPr/>
          </p:nvSpPr>
          <p:spPr bwMode="black">
            <a:xfrm>
              <a:off x="2894" y="2103"/>
              <a:ext cx="747" cy="0"/>
            </a:xfrm>
            <a:prstGeom prst="line">
              <a:avLst/>
            </a:prstGeom>
            <a:noFill/>
            <a:ln w="38100">
              <a:solidFill>
                <a:schemeClr val="accent1"/>
              </a:solidFill>
              <a:round/>
              <a:headEnd/>
              <a:tailEnd/>
            </a:ln>
          </p:spPr>
          <p:txBody>
            <a:bodyPr/>
            <a:lstStyle/>
            <a:p>
              <a:endParaRPr lang="en-US"/>
            </a:p>
          </p:txBody>
        </p:sp>
      </p:grpSp>
      <p:grpSp>
        <p:nvGrpSpPr>
          <p:cNvPr id="232487" name="Group 67"/>
          <p:cNvGrpSpPr>
            <a:grpSpLocks/>
          </p:cNvGrpSpPr>
          <p:nvPr/>
        </p:nvGrpSpPr>
        <p:grpSpPr bwMode="auto">
          <a:xfrm>
            <a:off x="4437063" y="3303588"/>
            <a:ext cx="892175" cy="161925"/>
            <a:chOff x="2725" y="1632"/>
            <a:chExt cx="563" cy="102"/>
          </a:xfrm>
        </p:grpSpPr>
        <p:sp>
          <p:nvSpPr>
            <p:cNvPr id="232488" name="Rectangle 68"/>
            <p:cNvSpPr>
              <a:spLocks noChangeArrowheads="1"/>
            </p:cNvSpPr>
            <p:nvPr/>
          </p:nvSpPr>
          <p:spPr bwMode="black">
            <a:xfrm>
              <a:off x="2912" y="1632"/>
              <a:ext cx="102" cy="102"/>
            </a:xfrm>
            <a:prstGeom prst="rect">
              <a:avLst/>
            </a:prstGeom>
            <a:solidFill>
              <a:schemeClr val="accent1"/>
            </a:solidFill>
            <a:ln w="25400">
              <a:noFill/>
              <a:miter lim="800000"/>
              <a:headEnd/>
              <a:tailEnd/>
            </a:ln>
          </p:spPr>
          <p:txBody>
            <a:bodyPr wrap="none" anchor="ctr"/>
            <a:lstStyle/>
            <a:p>
              <a:endParaRPr lang="en-US"/>
            </a:p>
          </p:txBody>
        </p:sp>
        <p:sp>
          <p:nvSpPr>
            <p:cNvPr id="232489" name="Line 69"/>
            <p:cNvSpPr>
              <a:spLocks noChangeShapeType="1"/>
            </p:cNvSpPr>
            <p:nvPr/>
          </p:nvSpPr>
          <p:spPr bwMode="black">
            <a:xfrm>
              <a:off x="2725" y="1683"/>
              <a:ext cx="563" cy="0"/>
            </a:xfrm>
            <a:prstGeom prst="line">
              <a:avLst/>
            </a:prstGeom>
            <a:noFill/>
            <a:ln w="38100">
              <a:solidFill>
                <a:schemeClr val="accent1"/>
              </a:solidFill>
              <a:round/>
              <a:headEnd/>
              <a:tailEnd/>
            </a:ln>
          </p:spPr>
          <p:txBody>
            <a:bodyPr/>
            <a:lstStyle/>
            <a:p>
              <a:endParaRPr lang="en-US"/>
            </a:p>
          </p:txBody>
        </p:sp>
      </p:grpSp>
      <p:sp>
        <p:nvSpPr>
          <p:cNvPr id="232490" name="Text Box 70"/>
          <p:cNvSpPr txBox="1">
            <a:spLocks noChangeArrowheads="1"/>
          </p:cNvSpPr>
          <p:nvPr/>
        </p:nvSpPr>
        <p:spPr bwMode="auto">
          <a:xfrm>
            <a:off x="4030663" y="5988050"/>
            <a:ext cx="1692275" cy="641350"/>
          </a:xfrm>
          <a:prstGeom prst="rect">
            <a:avLst/>
          </a:prstGeom>
          <a:noFill/>
          <a:ln w="50800">
            <a:noFill/>
            <a:miter lim="800000"/>
            <a:headEnd/>
            <a:tailEnd/>
          </a:ln>
        </p:spPr>
        <p:txBody>
          <a:bodyPr anchor="b">
            <a:spAutoFit/>
          </a:bodyPr>
          <a:lstStyle/>
          <a:p>
            <a:pPr algn="ctr" eaLnBrk="0" hangingPunct="0"/>
            <a:r>
              <a:rPr lang="en-US" b="1">
                <a:ea typeface="MS PGothic" pitchFamily="34" charset="-128"/>
              </a:rPr>
              <a:t>Risk ratio</a:t>
            </a:r>
          </a:p>
          <a:p>
            <a:pPr algn="ctr" eaLnBrk="0" hangingPunct="0"/>
            <a:r>
              <a:rPr lang="en-US" b="1">
                <a:ea typeface="MS PGothic" pitchFamily="34" charset="-128"/>
              </a:rPr>
              <a:t>(95% Cl)</a:t>
            </a:r>
          </a:p>
        </p:txBody>
      </p:sp>
      <p:sp>
        <p:nvSpPr>
          <p:cNvPr id="232491" name="Text Box 71"/>
          <p:cNvSpPr txBox="1">
            <a:spLocks noChangeArrowheads="1"/>
          </p:cNvSpPr>
          <p:nvPr/>
        </p:nvSpPr>
        <p:spPr bwMode="auto">
          <a:xfrm>
            <a:off x="3217863" y="2270125"/>
            <a:ext cx="1489075" cy="396875"/>
          </a:xfrm>
          <a:prstGeom prst="rect">
            <a:avLst/>
          </a:prstGeom>
          <a:noFill/>
          <a:ln w="50800">
            <a:noFill/>
            <a:miter lim="800000"/>
            <a:headEnd/>
            <a:tailEnd/>
          </a:ln>
        </p:spPr>
        <p:txBody>
          <a:bodyPr anchor="b">
            <a:spAutoFit/>
          </a:bodyPr>
          <a:lstStyle/>
          <a:p>
            <a:pPr algn="ctr" eaLnBrk="0" hangingPunct="0"/>
            <a:r>
              <a:rPr lang="en-US" sz="2000" b="1">
                <a:ea typeface="MS PGothic" pitchFamily="34" charset="-128"/>
              </a:rPr>
              <a:t>Favors PCI</a:t>
            </a:r>
          </a:p>
        </p:txBody>
      </p:sp>
      <p:sp>
        <p:nvSpPr>
          <p:cNvPr id="232492" name="Text Box 72"/>
          <p:cNvSpPr txBox="1">
            <a:spLocks noChangeArrowheads="1"/>
          </p:cNvSpPr>
          <p:nvPr/>
        </p:nvSpPr>
        <p:spPr bwMode="auto">
          <a:xfrm>
            <a:off x="5062538" y="2270125"/>
            <a:ext cx="3370262" cy="396875"/>
          </a:xfrm>
          <a:prstGeom prst="rect">
            <a:avLst/>
          </a:prstGeom>
          <a:noFill/>
          <a:ln w="50800">
            <a:noFill/>
            <a:miter lim="800000"/>
            <a:headEnd/>
            <a:tailEnd/>
          </a:ln>
        </p:spPr>
        <p:txBody>
          <a:bodyPr anchor="b">
            <a:spAutoFit/>
          </a:bodyPr>
          <a:lstStyle/>
          <a:p>
            <a:pPr algn="ctr" eaLnBrk="0" hangingPunct="0"/>
            <a:r>
              <a:rPr lang="en-US" sz="2000" b="1">
                <a:ea typeface="MS PGothic" pitchFamily="34" charset="-128"/>
              </a:rPr>
              <a:t>Favors Medical Management</a:t>
            </a:r>
          </a:p>
        </p:txBody>
      </p:sp>
      <p:sp>
        <p:nvSpPr>
          <p:cNvPr id="232493" name="Line 73"/>
          <p:cNvSpPr>
            <a:spLocks noChangeShapeType="1"/>
          </p:cNvSpPr>
          <p:nvPr/>
        </p:nvSpPr>
        <p:spPr bwMode="auto">
          <a:xfrm>
            <a:off x="1658938" y="2667000"/>
            <a:ext cx="6705600" cy="3175"/>
          </a:xfrm>
          <a:prstGeom prst="line">
            <a:avLst/>
          </a:prstGeom>
          <a:noFill/>
          <a:ln w="19050">
            <a:solidFill>
              <a:srgbClr val="FFFFFF"/>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4"/>
          <p:cNvPicPr>
            <a:picLocks noChangeAspect="1" noChangeArrowheads="1"/>
          </p:cNvPicPr>
          <p:nvPr/>
        </p:nvPicPr>
        <p:blipFill>
          <a:blip r:embed="rId3"/>
          <a:srcRect/>
          <a:stretch>
            <a:fillRect/>
          </a:stretch>
        </p:blipFill>
        <p:spPr bwMode="auto">
          <a:xfrm>
            <a:off x="0" y="0"/>
            <a:ext cx="9144000" cy="2862263"/>
          </a:xfrm>
          <a:prstGeom prst="rect">
            <a:avLst/>
          </a:prstGeom>
          <a:noFill/>
          <a:ln w="9525">
            <a:noFill/>
            <a:miter lim="800000"/>
            <a:headEnd/>
            <a:tailEnd/>
          </a:ln>
        </p:spPr>
      </p:pic>
      <p:sp>
        <p:nvSpPr>
          <p:cNvPr id="98309" name="Text Box 5"/>
          <p:cNvSpPr txBox="1">
            <a:spLocks noChangeArrowheads="1"/>
          </p:cNvSpPr>
          <p:nvPr/>
        </p:nvSpPr>
        <p:spPr bwMode="auto">
          <a:xfrm>
            <a:off x="1258888" y="3644900"/>
            <a:ext cx="6337300" cy="701675"/>
          </a:xfrm>
          <a:prstGeom prst="rect">
            <a:avLst/>
          </a:prstGeom>
          <a:noFill/>
          <a:ln w="9525">
            <a:noFill/>
            <a:miter lim="800000"/>
            <a:headEnd/>
            <a:tailEnd/>
          </a:ln>
          <a:effectLst/>
        </p:spPr>
        <p:txBody>
          <a:bodyPr>
            <a:spAutoFit/>
          </a:bodyPr>
          <a:lstStyle/>
          <a:p>
            <a:pPr>
              <a:buClr>
                <a:srgbClr val="FF0000"/>
              </a:buClr>
              <a:buFontTx/>
              <a:buChar char="•"/>
              <a:defRPr/>
            </a:pPr>
            <a:r>
              <a:rPr lang="en-GB" sz="2000" b="1">
                <a:effectLst>
                  <a:outerShdw blurRad="38100" dist="38100" dir="2700000" algn="tl">
                    <a:srgbClr val="000000"/>
                  </a:outerShdw>
                </a:effectLst>
                <a:ea typeface="+mn-ea"/>
                <a:cs typeface="+mn-cs"/>
              </a:rPr>
              <a:t> objective evidence of myocardial ischemia</a:t>
            </a:r>
          </a:p>
          <a:p>
            <a:pPr>
              <a:buClr>
                <a:srgbClr val="FF0000"/>
              </a:buClr>
              <a:buFontTx/>
              <a:buChar char="•"/>
              <a:defRPr/>
            </a:pPr>
            <a:r>
              <a:rPr lang="en-GB" sz="2000" b="1">
                <a:effectLst>
                  <a:outerShdw blurRad="38100" dist="38100" dir="2700000" algn="tl">
                    <a:srgbClr val="000000"/>
                  </a:outerShdw>
                </a:effectLst>
                <a:ea typeface="+mn-ea"/>
                <a:cs typeface="+mn-cs"/>
              </a:rPr>
              <a:t> stenosis &gt; 70% in </a:t>
            </a:r>
            <a:r>
              <a:rPr lang="en-GB" sz="2000" b="1" u="sng">
                <a:effectLst>
                  <a:outerShdw blurRad="38100" dist="38100" dir="2700000" algn="tl">
                    <a:srgbClr val="000000"/>
                  </a:outerShdw>
                </a:effectLst>
                <a:ea typeface="+mn-ea"/>
                <a:cs typeface="+mn-cs"/>
              </a:rPr>
              <a:t>&gt; </a:t>
            </a:r>
            <a:r>
              <a:rPr lang="en-GB" sz="2000" b="1">
                <a:effectLst>
                  <a:outerShdw blurRad="38100" dist="38100" dir="2700000" algn="tl">
                    <a:srgbClr val="000000"/>
                  </a:outerShdw>
                </a:effectLst>
                <a:ea typeface="+mn-ea"/>
                <a:cs typeface="+mn-cs"/>
              </a:rPr>
              <a:t>one proximal coronary artery</a:t>
            </a:r>
          </a:p>
        </p:txBody>
      </p:sp>
      <p:sp>
        <p:nvSpPr>
          <p:cNvPr id="173059" name="Text Box 6"/>
          <p:cNvSpPr txBox="1">
            <a:spLocks noChangeArrowheads="1"/>
          </p:cNvSpPr>
          <p:nvPr/>
        </p:nvSpPr>
        <p:spPr bwMode="auto">
          <a:xfrm>
            <a:off x="755650" y="4724400"/>
            <a:ext cx="7488238" cy="1320800"/>
          </a:xfrm>
          <a:prstGeom prst="rect">
            <a:avLst/>
          </a:prstGeom>
          <a:noFill/>
          <a:ln w="9525">
            <a:solidFill>
              <a:srgbClr val="FF0000"/>
            </a:solidFill>
            <a:miter lim="800000"/>
            <a:headEnd/>
            <a:tailEnd/>
          </a:ln>
        </p:spPr>
        <p:txBody>
          <a:bodyPr>
            <a:spAutoFit/>
          </a:bodyPr>
          <a:lstStyle/>
          <a:p>
            <a:r>
              <a:rPr lang="en-GB" sz="2000" i="1"/>
              <a:t>Objective myocardial ischemia</a:t>
            </a:r>
            <a:r>
              <a:rPr lang="en-GB" sz="2000"/>
              <a:t>:</a:t>
            </a:r>
          </a:p>
          <a:p>
            <a:r>
              <a:rPr lang="en-GB" sz="2000"/>
              <a:t>ST-segment depression or T-wave inversion on the resting ECG</a:t>
            </a:r>
          </a:p>
          <a:p>
            <a:r>
              <a:rPr lang="en-GB" sz="2000"/>
              <a:t> or inducible ischemia (exercise or vasodilator stress) </a:t>
            </a:r>
          </a:p>
          <a:p>
            <a:r>
              <a:rPr lang="en-GB" sz="2000"/>
              <a:t> or at least one coronary stenosis &gt; 80% plus classic angina</a:t>
            </a:r>
          </a:p>
        </p:txBody>
      </p:sp>
      <p:sp>
        <p:nvSpPr>
          <p:cNvPr id="173060" name="Text Box 7"/>
          <p:cNvSpPr txBox="1">
            <a:spLocks noChangeArrowheads="1"/>
          </p:cNvSpPr>
          <p:nvPr/>
        </p:nvSpPr>
        <p:spPr bwMode="auto">
          <a:xfrm>
            <a:off x="611188" y="6491288"/>
            <a:ext cx="8137525" cy="366712"/>
          </a:xfrm>
          <a:prstGeom prst="rect">
            <a:avLst/>
          </a:prstGeom>
          <a:solidFill>
            <a:srgbClr val="4D4D4D"/>
          </a:solidFill>
          <a:ln w="9525">
            <a:noFill/>
            <a:miter lim="800000"/>
            <a:headEnd/>
            <a:tailEnd/>
          </a:ln>
        </p:spPr>
        <p:txBody>
          <a:bodyPr>
            <a:spAutoFit/>
          </a:bodyPr>
          <a:lstStyle/>
          <a:p>
            <a:r>
              <a:rPr lang="en-GB" b="1"/>
              <a:t>97% BMS; 3% DES; all patients suitable for PCI; intermediate event rate</a:t>
            </a:r>
          </a:p>
        </p:txBody>
      </p:sp>
      <p:sp>
        <p:nvSpPr>
          <p:cNvPr id="173061" name="Text Box 8"/>
          <p:cNvSpPr txBox="1">
            <a:spLocks noChangeArrowheads="1"/>
          </p:cNvSpPr>
          <p:nvPr/>
        </p:nvSpPr>
        <p:spPr bwMode="auto">
          <a:xfrm>
            <a:off x="7380288" y="2852738"/>
            <a:ext cx="1565275" cy="376237"/>
          </a:xfrm>
          <a:prstGeom prst="rect">
            <a:avLst/>
          </a:prstGeom>
          <a:solidFill>
            <a:schemeClr val="tx1"/>
          </a:solidFill>
          <a:ln w="9525">
            <a:solidFill>
              <a:srgbClr val="FF0000"/>
            </a:solidFill>
            <a:miter lim="800000"/>
            <a:headEnd/>
            <a:tailEnd/>
          </a:ln>
        </p:spPr>
        <p:txBody>
          <a:bodyPr wrap="none">
            <a:spAutoFit/>
          </a:bodyPr>
          <a:lstStyle/>
          <a:p>
            <a:r>
              <a:rPr lang="en-GB">
                <a:solidFill>
                  <a:schemeClr val="bg1"/>
                </a:solidFill>
              </a:rPr>
              <a:t>2287 patients</a:t>
            </a:r>
          </a:p>
        </p:txBody>
      </p:sp>
      <p:sp>
        <p:nvSpPr>
          <p:cNvPr id="98313" name="Text Box 9"/>
          <p:cNvSpPr txBox="1">
            <a:spLocks noChangeArrowheads="1"/>
          </p:cNvSpPr>
          <p:nvPr/>
        </p:nvSpPr>
        <p:spPr bwMode="auto">
          <a:xfrm>
            <a:off x="808038" y="4419600"/>
            <a:ext cx="7364412" cy="1920875"/>
          </a:xfrm>
          <a:prstGeom prst="rect">
            <a:avLst/>
          </a:prstGeom>
          <a:solidFill>
            <a:srgbClr val="4D4D4D"/>
          </a:solidFill>
          <a:ln w="9525">
            <a:noFill/>
            <a:miter lim="800000"/>
            <a:headEnd/>
            <a:tailEnd/>
          </a:ln>
        </p:spPr>
        <p:txBody>
          <a:bodyPr>
            <a:spAutoFit/>
          </a:bodyPr>
          <a:lstStyle/>
          <a:p>
            <a:r>
              <a:rPr lang="en-GB" sz="2000"/>
              <a:t>“</a:t>
            </a:r>
            <a:r>
              <a:rPr lang="en-GB" sz="2000" i="1"/>
              <a:t>Optimal Medical Therapy“</a:t>
            </a:r>
          </a:p>
          <a:p>
            <a:r>
              <a:rPr lang="en-GB" sz="2000"/>
              <a:t>At 5 yrs: 70% had LDL &lt;100 mg/dl; median LDL = 71 mg/dl at 5 yrs</a:t>
            </a:r>
          </a:p>
          <a:p>
            <a:r>
              <a:rPr lang="en-GB" sz="2000"/>
              <a:t>65% and 94% had SBP and DBP &lt; 130/85 mmHg, respectively</a:t>
            </a:r>
          </a:p>
          <a:p>
            <a:r>
              <a:rPr lang="en-GB" sz="2000"/>
              <a:t>45% of patients with diabetes had Hb A1c &lt;7% </a:t>
            </a:r>
          </a:p>
          <a:p>
            <a:r>
              <a:rPr lang="en-GB" sz="2000"/>
              <a:t>High adherence to diet, exercise, smoking cessation, and meds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8313"/>
                                        </p:tgtEl>
                                        <p:attrNameLst>
                                          <p:attrName>style.visibility</p:attrName>
                                        </p:attrNameLst>
                                      </p:cBhvr>
                                      <p:to>
                                        <p:strVal val="visible"/>
                                      </p:to>
                                    </p:set>
                                    <p:animEffect transition="in" filter="box(in)">
                                      <p:cBhvr>
                                        <p:cTn id="7" dur="500"/>
                                        <p:tgtEl>
                                          <p:spTgt spid="98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58"/>
          <p:cNvSpPr>
            <a:spLocks noChangeArrowheads="1"/>
          </p:cNvSpPr>
          <p:nvPr/>
        </p:nvSpPr>
        <p:spPr bwMode="auto">
          <a:xfrm>
            <a:off x="4137025" y="1820863"/>
            <a:ext cx="4402138" cy="2947987"/>
          </a:xfrm>
          <a:prstGeom prst="rect">
            <a:avLst/>
          </a:prstGeom>
          <a:gradFill rotWithShape="1">
            <a:gsLst>
              <a:gs pos="0">
                <a:schemeClr val="bg1"/>
              </a:gs>
              <a:gs pos="100000">
                <a:schemeClr val="bg2"/>
              </a:gs>
            </a:gsLst>
            <a:lin ang="5400000"/>
          </a:gradFill>
          <a:ln w="19050" algn="ctr">
            <a:solidFill>
              <a:schemeClr val="tx1"/>
            </a:solidFill>
            <a:round/>
            <a:headEnd/>
            <a:tailEnd/>
          </a:ln>
        </p:spPr>
        <p:txBody>
          <a:bodyPr/>
          <a:lstStyle/>
          <a:p>
            <a:pPr eaLnBrk="0" hangingPunct="0"/>
            <a:endParaRPr lang="en-US" sz="2400">
              <a:ea typeface="MS PGothic" pitchFamily="34" charset="-128"/>
            </a:endParaRPr>
          </a:p>
        </p:txBody>
      </p:sp>
      <p:sp>
        <p:nvSpPr>
          <p:cNvPr id="2" name="Title 1"/>
          <p:cNvSpPr>
            <a:spLocks noGrp="1"/>
          </p:cNvSpPr>
          <p:nvPr>
            <p:ph type="title"/>
          </p:nvPr>
        </p:nvSpPr>
        <p:spPr>
          <a:xfrm>
            <a:off x="376238" y="569913"/>
            <a:ext cx="8267700" cy="928687"/>
          </a:xfrm>
        </p:spPr>
        <p:txBody>
          <a:bodyPr/>
          <a:lstStyle/>
          <a:p>
            <a:pPr algn="ctr">
              <a:lnSpc>
                <a:spcPts val="3500"/>
              </a:lnSpc>
            </a:pPr>
            <a:r>
              <a:rPr lang="en-US" smtClean="0">
                <a:effectLst/>
                <a:latin typeface="Arial" pitchFamily="34" charset="0"/>
              </a:rPr>
              <a:t>What Can Be Achieved with OMT in SIHD: COURAGE Primary Endpoint</a:t>
            </a:r>
            <a:br>
              <a:rPr lang="en-US" smtClean="0">
                <a:effectLst/>
                <a:latin typeface="Arial" pitchFamily="34" charset="0"/>
              </a:rPr>
            </a:br>
            <a:r>
              <a:rPr lang="en-US" sz="2800" i="1" smtClean="0">
                <a:solidFill>
                  <a:schemeClr val="tx1"/>
                </a:solidFill>
                <a:effectLst/>
                <a:latin typeface="Arial" pitchFamily="34" charset="0"/>
              </a:rPr>
              <a:t>Survival Free of Death or MI</a:t>
            </a:r>
          </a:p>
        </p:txBody>
      </p:sp>
      <p:sp>
        <p:nvSpPr>
          <p:cNvPr id="175107" name="Content Placeholder 2"/>
          <p:cNvSpPr>
            <a:spLocks noGrp="1"/>
          </p:cNvSpPr>
          <p:nvPr>
            <p:ph idx="1"/>
          </p:nvPr>
        </p:nvSpPr>
        <p:spPr>
          <a:xfrm>
            <a:off x="492125" y="1684338"/>
            <a:ext cx="3127375" cy="4127500"/>
          </a:xfrm>
        </p:spPr>
        <p:txBody>
          <a:bodyPr/>
          <a:lstStyle/>
          <a:p>
            <a:pPr>
              <a:spcBef>
                <a:spcPct val="0"/>
              </a:spcBef>
              <a:spcAft>
                <a:spcPts val="1400"/>
              </a:spcAft>
            </a:pPr>
            <a:r>
              <a:rPr lang="en-US" sz="2600" b="1" smtClean="0"/>
              <a:t>Randomization to PCI + OMT vs OMT</a:t>
            </a:r>
          </a:p>
          <a:p>
            <a:pPr>
              <a:spcBef>
                <a:spcPct val="0"/>
              </a:spcBef>
              <a:spcAft>
                <a:spcPts val="1400"/>
              </a:spcAft>
            </a:pPr>
            <a:r>
              <a:rPr lang="en-US" sz="2600" b="1" smtClean="0"/>
              <a:t>Intensive, Guideline-driven Medical Therapy &amp; Lifestyle Intervention In </a:t>
            </a:r>
            <a:r>
              <a:rPr lang="en-US" sz="2600" b="1" i="1" u="sng" smtClean="0"/>
              <a:t>Both</a:t>
            </a:r>
            <a:r>
              <a:rPr lang="en-US" sz="2600" b="1" i="1" smtClean="0"/>
              <a:t> </a:t>
            </a:r>
            <a:r>
              <a:rPr lang="en-US" sz="2600" b="1" i="1" u="sng" smtClean="0"/>
              <a:t>Groups</a:t>
            </a:r>
          </a:p>
          <a:p>
            <a:pPr>
              <a:spcBef>
                <a:spcPct val="0"/>
              </a:spcBef>
            </a:pPr>
            <a:endParaRPr lang="en-US" smtClean="0"/>
          </a:p>
        </p:txBody>
      </p:sp>
      <p:sp>
        <p:nvSpPr>
          <p:cNvPr id="47110" name="Text Box 6"/>
          <p:cNvSpPr txBox="1">
            <a:spLocks noChangeArrowheads="1"/>
          </p:cNvSpPr>
          <p:nvPr/>
        </p:nvSpPr>
        <p:spPr bwMode="auto">
          <a:xfrm>
            <a:off x="6130925" y="5126038"/>
            <a:ext cx="690563" cy="369887"/>
          </a:xfrm>
          <a:prstGeom prst="rect">
            <a:avLst/>
          </a:prstGeom>
          <a:noFill/>
          <a:ln w="25400">
            <a:noFill/>
            <a:miter lim="800000"/>
            <a:headEnd/>
            <a:tailEnd/>
          </a:ln>
        </p:spPr>
        <p:txBody>
          <a:bodyPr wrap="none">
            <a:spAutoFit/>
          </a:bodyPr>
          <a:lstStyle/>
          <a:p>
            <a:pPr>
              <a:defRPr/>
            </a:pPr>
            <a:r>
              <a:rPr lang="en-US" b="1" dirty="0">
                <a:latin typeface="+mn-lt"/>
              </a:rPr>
              <a:t>Years</a:t>
            </a:r>
          </a:p>
        </p:txBody>
      </p:sp>
      <p:sp>
        <p:nvSpPr>
          <p:cNvPr id="47111" name="Text Box 7"/>
          <p:cNvSpPr txBox="1">
            <a:spLocks noChangeArrowheads="1"/>
          </p:cNvSpPr>
          <p:nvPr/>
        </p:nvSpPr>
        <p:spPr bwMode="auto">
          <a:xfrm>
            <a:off x="4011613" y="4862513"/>
            <a:ext cx="266700" cy="307975"/>
          </a:xfrm>
          <a:prstGeom prst="rect">
            <a:avLst/>
          </a:prstGeom>
          <a:noFill/>
          <a:ln w="25400">
            <a:noFill/>
            <a:miter lim="800000"/>
            <a:headEnd/>
            <a:tailEnd/>
          </a:ln>
        </p:spPr>
        <p:txBody>
          <a:bodyPr wrap="none">
            <a:spAutoFit/>
          </a:bodyPr>
          <a:lstStyle/>
          <a:p>
            <a:pPr>
              <a:defRPr/>
            </a:pPr>
            <a:r>
              <a:rPr lang="en-US" sz="1400">
                <a:latin typeface="+mn-lt"/>
              </a:rPr>
              <a:t>0</a:t>
            </a:r>
          </a:p>
        </p:txBody>
      </p:sp>
      <p:sp>
        <p:nvSpPr>
          <p:cNvPr id="47112" name="Text Box 8"/>
          <p:cNvSpPr txBox="1">
            <a:spLocks noChangeArrowheads="1"/>
          </p:cNvSpPr>
          <p:nvPr/>
        </p:nvSpPr>
        <p:spPr bwMode="auto">
          <a:xfrm>
            <a:off x="4643438" y="4864100"/>
            <a:ext cx="266700" cy="307975"/>
          </a:xfrm>
          <a:prstGeom prst="rect">
            <a:avLst/>
          </a:prstGeom>
          <a:noFill/>
          <a:ln w="25400">
            <a:noFill/>
            <a:miter lim="800000"/>
            <a:headEnd/>
            <a:tailEnd/>
          </a:ln>
        </p:spPr>
        <p:txBody>
          <a:bodyPr wrap="none">
            <a:spAutoFit/>
          </a:bodyPr>
          <a:lstStyle/>
          <a:p>
            <a:pPr>
              <a:defRPr/>
            </a:pPr>
            <a:r>
              <a:rPr lang="en-US" sz="1400">
                <a:latin typeface="+mn-lt"/>
              </a:rPr>
              <a:t>1</a:t>
            </a:r>
          </a:p>
        </p:txBody>
      </p:sp>
      <p:sp>
        <p:nvSpPr>
          <p:cNvPr id="47113" name="Text Box 9"/>
          <p:cNvSpPr txBox="1">
            <a:spLocks noChangeArrowheads="1"/>
          </p:cNvSpPr>
          <p:nvPr/>
        </p:nvSpPr>
        <p:spPr bwMode="auto">
          <a:xfrm>
            <a:off x="5273675" y="4864100"/>
            <a:ext cx="266700" cy="307975"/>
          </a:xfrm>
          <a:prstGeom prst="rect">
            <a:avLst/>
          </a:prstGeom>
          <a:noFill/>
          <a:ln w="25400">
            <a:noFill/>
            <a:miter lim="800000"/>
            <a:headEnd/>
            <a:tailEnd/>
          </a:ln>
        </p:spPr>
        <p:txBody>
          <a:bodyPr wrap="none">
            <a:spAutoFit/>
          </a:bodyPr>
          <a:lstStyle/>
          <a:p>
            <a:pPr>
              <a:defRPr/>
            </a:pPr>
            <a:r>
              <a:rPr lang="en-US" sz="1400">
                <a:latin typeface="+mn-lt"/>
              </a:rPr>
              <a:t>2</a:t>
            </a:r>
          </a:p>
        </p:txBody>
      </p:sp>
      <p:sp>
        <p:nvSpPr>
          <p:cNvPr id="47114" name="Text Box 10"/>
          <p:cNvSpPr txBox="1">
            <a:spLocks noChangeArrowheads="1"/>
          </p:cNvSpPr>
          <p:nvPr/>
        </p:nvSpPr>
        <p:spPr bwMode="auto">
          <a:xfrm>
            <a:off x="5905500" y="4864100"/>
            <a:ext cx="266700" cy="307975"/>
          </a:xfrm>
          <a:prstGeom prst="rect">
            <a:avLst/>
          </a:prstGeom>
          <a:noFill/>
          <a:ln w="25400">
            <a:noFill/>
            <a:miter lim="800000"/>
            <a:headEnd/>
            <a:tailEnd/>
          </a:ln>
        </p:spPr>
        <p:txBody>
          <a:bodyPr wrap="none">
            <a:spAutoFit/>
          </a:bodyPr>
          <a:lstStyle/>
          <a:p>
            <a:pPr>
              <a:defRPr/>
            </a:pPr>
            <a:r>
              <a:rPr lang="en-US" sz="1400">
                <a:latin typeface="+mn-lt"/>
              </a:rPr>
              <a:t>3</a:t>
            </a:r>
          </a:p>
        </p:txBody>
      </p:sp>
      <p:sp>
        <p:nvSpPr>
          <p:cNvPr id="47115" name="Text Box 11"/>
          <p:cNvSpPr txBox="1">
            <a:spLocks noChangeArrowheads="1"/>
          </p:cNvSpPr>
          <p:nvPr/>
        </p:nvSpPr>
        <p:spPr bwMode="auto">
          <a:xfrm>
            <a:off x="6537325" y="4864100"/>
            <a:ext cx="266700" cy="307975"/>
          </a:xfrm>
          <a:prstGeom prst="rect">
            <a:avLst/>
          </a:prstGeom>
          <a:noFill/>
          <a:ln w="25400">
            <a:noFill/>
            <a:miter lim="800000"/>
            <a:headEnd/>
            <a:tailEnd/>
          </a:ln>
        </p:spPr>
        <p:txBody>
          <a:bodyPr wrap="none">
            <a:spAutoFit/>
          </a:bodyPr>
          <a:lstStyle/>
          <a:p>
            <a:pPr>
              <a:defRPr/>
            </a:pPr>
            <a:r>
              <a:rPr lang="en-US" sz="1400">
                <a:latin typeface="+mn-lt"/>
              </a:rPr>
              <a:t>4</a:t>
            </a:r>
          </a:p>
        </p:txBody>
      </p:sp>
      <p:sp>
        <p:nvSpPr>
          <p:cNvPr id="47116" name="Text Box 12"/>
          <p:cNvSpPr txBox="1">
            <a:spLocks noChangeArrowheads="1"/>
          </p:cNvSpPr>
          <p:nvPr/>
        </p:nvSpPr>
        <p:spPr bwMode="auto">
          <a:xfrm>
            <a:off x="7169150" y="4864100"/>
            <a:ext cx="266700" cy="307975"/>
          </a:xfrm>
          <a:prstGeom prst="rect">
            <a:avLst/>
          </a:prstGeom>
          <a:noFill/>
          <a:ln w="25400">
            <a:noFill/>
            <a:miter lim="800000"/>
            <a:headEnd/>
            <a:tailEnd/>
          </a:ln>
        </p:spPr>
        <p:txBody>
          <a:bodyPr wrap="none">
            <a:spAutoFit/>
          </a:bodyPr>
          <a:lstStyle/>
          <a:p>
            <a:pPr>
              <a:defRPr/>
            </a:pPr>
            <a:r>
              <a:rPr lang="en-US" sz="1400">
                <a:latin typeface="+mn-lt"/>
              </a:rPr>
              <a:t>5</a:t>
            </a:r>
          </a:p>
        </p:txBody>
      </p:sp>
      <p:sp>
        <p:nvSpPr>
          <p:cNvPr id="47117" name="Text Box 13"/>
          <p:cNvSpPr txBox="1">
            <a:spLocks noChangeArrowheads="1"/>
          </p:cNvSpPr>
          <p:nvPr/>
        </p:nvSpPr>
        <p:spPr bwMode="auto">
          <a:xfrm>
            <a:off x="7800975" y="4864100"/>
            <a:ext cx="266700" cy="307975"/>
          </a:xfrm>
          <a:prstGeom prst="rect">
            <a:avLst/>
          </a:prstGeom>
          <a:noFill/>
          <a:ln w="25400">
            <a:noFill/>
            <a:miter lim="800000"/>
            <a:headEnd/>
            <a:tailEnd/>
          </a:ln>
        </p:spPr>
        <p:txBody>
          <a:bodyPr wrap="none">
            <a:spAutoFit/>
          </a:bodyPr>
          <a:lstStyle/>
          <a:p>
            <a:pPr>
              <a:defRPr/>
            </a:pPr>
            <a:r>
              <a:rPr lang="en-US" sz="1400">
                <a:latin typeface="+mn-lt"/>
              </a:rPr>
              <a:t>6</a:t>
            </a:r>
          </a:p>
        </p:txBody>
      </p:sp>
      <p:sp>
        <p:nvSpPr>
          <p:cNvPr id="47118" name="Text Box 14"/>
          <p:cNvSpPr txBox="1">
            <a:spLocks noChangeArrowheads="1"/>
          </p:cNvSpPr>
          <p:nvPr/>
        </p:nvSpPr>
        <p:spPr bwMode="auto">
          <a:xfrm>
            <a:off x="3690938" y="4619625"/>
            <a:ext cx="388937" cy="307975"/>
          </a:xfrm>
          <a:prstGeom prst="rect">
            <a:avLst/>
          </a:prstGeom>
          <a:noFill/>
          <a:ln w="25400">
            <a:noFill/>
            <a:miter lim="800000"/>
            <a:headEnd/>
            <a:tailEnd/>
          </a:ln>
        </p:spPr>
        <p:txBody>
          <a:bodyPr wrap="none">
            <a:spAutoFit/>
          </a:bodyPr>
          <a:lstStyle/>
          <a:p>
            <a:pPr>
              <a:defRPr/>
            </a:pPr>
            <a:r>
              <a:rPr lang="en-US" sz="1400">
                <a:latin typeface="+mn-lt"/>
              </a:rPr>
              <a:t>0.0</a:t>
            </a:r>
          </a:p>
        </p:txBody>
      </p:sp>
      <p:sp>
        <p:nvSpPr>
          <p:cNvPr id="47119" name="Text Box 15"/>
          <p:cNvSpPr txBox="1">
            <a:spLocks noChangeArrowheads="1"/>
          </p:cNvSpPr>
          <p:nvPr/>
        </p:nvSpPr>
        <p:spPr bwMode="auto">
          <a:xfrm>
            <a:off x="3690938" y="4183063"/>
            <a:ext cx="388937" cy="307975"/>
          </a:xfrm>
          <a:prstGeom prst="rect">
            <a:avLst/>
          </a:prstGeom>
          <a:noFill/>
          <a:ln w="25400">
            <a:noFill/>
            <a:miter lim="800000"/>
            <a:headEnd/>
            <a:tailEnd/>
          </a:ln>
        </p:spPr>
        <p:txBody>
          <a:bodyPr wrap="none">
            <a:spAutoFit/>
          </a:bodyPr>
          <a:lstStyle/>
          <a:p>
            <a:pPr>
              <a:defRPr/>
            </a:pPr>
            <a:r>
              <a:rPr lang="en-US" sz="1400">
                <a:latin typeface="+mn-lt"/>
              </a:rPr>
              <a:t>0.5</a:t>
            </a:r>
          </a:p>
        </p:txBody>
      </p:sp>
      <p:sp>
        <p:nvSpPr>
          <p:cNvPr id="47120" name="Text Box 16"/>
          <p:cNvSpPr txBox="1">
            <a:spLocks noChangeArrowheads="1"/>
          </p:cNvSpPr>
          <p:nvPr/>
        </p:nvSpPr>
        <p:spPr bwMode="auto">
          <a:xfrm>
            <a:off x="3690938" y="3748088"/>
            <a:ext cx="388937" cy="307975"/>
          </a:xfrm>
          <a:prstGeom prst="rect">
            <a:avLst/>
          </a:prstGeom>
          <a:noFill/>
          <a:ln w="25400">
            <a:noFill/>
            <a:miter lim="800000"/>
            <a:headEnd/>
            <a:tailEnd/>
          </a:ln>
        </p:spPr>
        <p:txBody>
          <a:bodyPr wrap="none">
            <a:spAutoFit/>
          </a:bodyPr>
          <a:lstStyle/>
          <a:p>
            <a:pPr>
              <a:defRPr/>
            </a:pPr>
            <a:r>
              <a:rPr lang="en-US" sz="1400">
                <a:latin typeface="+mn-lt"/>
              </a:rPr>
              <a:t>0.6</a:t>
            </a:r>
          </a:p>
        </p:txBody>
      </p:sp>
      <p:sp>
        <p:nvSpPr>
          <p:cNvPr id="47121" name="Text Box 17"/>
          <p:cNvSpPr txBox="1">
            <a:spLocks noChangeArrowheads="1"/>
          </p:cNvSpPr>
          <p:nvPr/>
        </p:nvSpPr>
        <p:spPr bwMode="auto">
          <a:xfrm>
            <a:off x="3690938" y="3311525"/>
            <a:ext cx="388937" cy="307975"/>
          </a:xfrm>
          <a:prstGeom prst="rect">
            <a:avLst/>
          </a:prstGeom>
          <a:noFill/>
          <a:ln w="25400">
            <a:noFill/>
            <a:miter lim="800000"/>
            <a:headEnd/>
            <a:tailEnd/>
          </a:ln>
        </p:spPr>
        <p:txBody>
          <a:bodyPr wrap="none">
            <a:spAutoFit/>
          </a:bodyPr>
          <a:lstStyle/>
          <a:p>
            <a:pPr>
              <a:defRPr/>
            </a:pPr>
            <a:r>
              <a:rPr lang="en-US" sz="1400">
                <a:latin typeface="+mn-lt"/>
              </a:rPr>
              <a:t>0.7</a:t>
            </a:r>
          </a:p>
        </p:txBody>
      </p:sp>
      <p:sp>
        <p:nvSpPr>
          <p:cNvPr id="47122" name="Text Box 18"/>
          <p:cNvSpPr txBox="1">
            <a:spLocks noChangeArrowheads="1"/>
          </p:cNvSpPr>
          <p:nvPr/>
        </p:nvSpPr>
        <p:spPr bwMode="auto">
          <a:xfrm>
            <a:off x="3690938" y="2874963"/>
            <a:ext cx="388937" cy="307975"/>
          </a:xfrm>
          <a:prstGeom prst="rect">
            <a:avLst/>
          </a:prstGeom>
          <a:noFill/>
          <a:ln w="25400">
            <a:noFill/>
            <a:miter lim="800000"/>
            <a:headEnd/>
            <a:tailEnd/>
          </a:ln>
        </p:spPr>
        <p:txBody>
          <a:bodyPr wrap="none">
            <a:spAutoFit/>
          </a:bodyPr>
          <a:lstStyle/>
          <a:p>
            <a:pPr>
              <a:defRPr/>
            </a:pPr>
            <a:r>
              <a:rPr lang="en-US" sz="1400">
                <a:latin typeface="+mn-lt"/>
              </a:rPr>
              <a:t>0.8</a:t>
            </a:r>
          </a:p>
        </p:txBody>
      </p:sp>
      <p:sp>
        <p:nvSpPr>
          <p:cNvPr id="47123" name="Text Box 19"/>
          <p:cNvSpPr txBox="1">
            <a:spLocks noChangeArrowheads="1"/>
          </p:cNvSpPr>
          <p:nvPr/>
        </p:nvSpPr>
        <p:spPr bwMode="auto">
          <a:xfrm>
            <a:off x="3690938" y="2438400"/>
            <a:ext cx="388937" cy="307975"/>
          </a:xfrm>
          <a:prstGeom prst="rect">
            <a:avLst/>
          </a:prstGeom>
          <a:noFill/>
          <a:ln w="25400">
            <a:noFill/>
            <a:miter lim="800000"/>
            <a:headEnd/>
            <a:tailEnd/>
          </a:ln>
        </p:spPr>
        <p:txBody>
          <a:bodyPr wrap="none">
            <a:spAutoFit/>
          </a:bodyPr>
          <a:lstStyle/>
          <a:p>
            <a:pPr>
              <a:defRPr/>
            </a:pPr>
            <a:r>
              <a:rPr lang="en-US" sz="1400">
                <a:latin typeface="+mn-lt"/>
              </a:rPr>
              <a:t>0.9</a:t>
            </a:r>
          </a:p>
        </p:txBody>
      </p:sp>
      <p:sp>
        <p:nvSpPr>
          <p:cNvPr id="47124" name="Text Box 20"/>
          <p:cNvSpPr txBox="1">
            <a:spLocks noChangeArrowheads="1"/>
          </p:cNvSpPr>
          <p:nvPr/>
        </p:nvSpPr>
        <p:spPr bwMode="auto">
          <a:xfrm>
            <a:off x="3690938" y="2001838"/>
            <a:ext cx="388937" cy="307975"/>
          </a:xfrm>
          <a:prstGeom prst="rect">
            <a:avLst/>
          </a:prstGeom>
          <a:noFill/>
          <a:ln w="25400">
            <a:noFill/>
            <a:miter lim="800000"/>
            <a:headEnd/>
            <a:tailEnd/>
          </a:ln>
        </p:spPr>
        <p:txBody>
          <a:bodyPr wrap="none">
            <a:spAutoFit/>
          </a:bodyPr>
          <a:lstStyle/>
          <a:p>
            <a:pPr>
              <a:defRPr/>
            </a:pPr>
            <a:r>
              <a:rPr lang="en-US" sz="1400">
                <a:latin typeface="+mn-lt"/>
              </a:rPr>
              <a:t>1.0</a:t>
            </a:r>
          </a:p>
        </p:txBody>
      </p:sp>
      <p:sp>
        <p:nvSpPr>
          <p:cNvPr id="47125" name="Text Box 21"/>
          <p:cNvSpPr txBox="1">
            <a:spLocks noChangeArrowheads="1"/>
          </p:cNvSpPr>
          <p:nvPr/>
        </p:nvSpPr>
        <p:spPr bwMode="auto">
          <a:xfrm>
            <a:off x="4572000" y="2892425"/>
            <a:ext cx="1243013" cy="400050"/>
          </a:xfrm>
          <a:prstGeom prst="rect">
            <a:avLst/>
          </a:prstGeom>
          <a:noFill/>
          <a:ln w="25400">
            <a:noFill/>
            <a:miter lim="800000"/>
            <a:headEnd/>
            <a:tailEnd/>
          </a:ln>
        </p:spPr>
        <p:txBody>
          <a:bodyPr wrap="none">
            <a:spAutoFit/>
          </a:bodyPr>
          <a:lstStyle/>
          <a:p>
            <a:pPr>
              <a:defRPr/>
            </a:pPr>
            <a:r>
              <a:rPr lang="en-US" sz="2000" b="1" dirty="0">
                <a:solidFill>
                  <a:schemeClr val="accent3">
                    <a:lumMod val="40000"/>
                    <a:lumOff val="60000"/>
                  </a:schemeClr>
                </a:solidFill>
                <a:latin typeface="+mn-lt"/>
              </a:rPr>
              <a:t>PCI + OMT</a:t>
            </a:r>
          </a:p>
        </p:txBody>
      </p:sp>
      <p:sp>
        <p:nvSpPr>
          <p:cNvPr id="47126" name="Text Box 22"/>
          <p:cNvSpPr txBox="1">
            <a:spLocks noChangeArrowheads="1"/>
          </p:cNvSpPr>
          <p:nvPr/>
        </p:nvSpPr>
        <p:spPr bwMode="auto">
          <a:xfrm>
            <a:off x="4572000" y="1892300"/>
            <a:ext cx="3340100" cy="400050"/>
          </a:xfrm>
          <a:prstGeom prst="rect">
            <a:avLst/>
          </a:prstGeom>
          <a:noFill/>
          <a:ln w="25400">
            <a:noFill/>
            <a:miter lim="800000"/>
            <a:headEnd/>
            <a:tailEnd/>
          </a:ln>
        </p:spPr>
        <p:txBody>
          <a:bodyPr wrap="none">
            <a:spAutoFit/>
          </a:bodyPr>
          <a:lstStyle/>
          <a:p>
            <a:pPr>
              <a:defRPr/>
            </a:pPr>
            <a:r>
              <a:rPr lang="en-US" sz="2000" b="1" dirty="0">
                <a:solidFill>
                  <a:schemeClr val="accent2">
                    <a:lumMod val="40000"/>
                    <a:lumOff val="60000"/>
                  </a:schemeClr>
                </a:solidFill>
                <a:latin typeface="+mn-lt"/>
              </a:rPr>
              <a:t>Optimal Medical Therapy (OMT)</a:t>
            </a:r>
          </a:p>
        </p:txBody>
      </p:sp>
      <p:sp>
        <p:nvSpPr>
          <p:cNvPr id="47127" name="Text Box 23"/>
          <p:cNvSpPr txBox="1">
            <a:spLocks noChangeArrowheads="1"/>
          </p:cNvSpPr>
          <p:nvPr/>
        </p:nvSpPr>
        <p:spPr bwMode="auto">
          <a:xfrm>
            <a:off x="6318250" y="3563938"/>
            <a:ext cx="1784350" cy="923925"/>
          </a:xfrm>
          <a:prstGeom prst="rect">
            <a:avLst/>
          </a:prstGeom>
          <a:gradFill flip="none" rotWithShape="1">
            <a:gsLst>
              <a:gs pos="0">
                <a:schemeClr val="bg1"/>
              </a:gs>
              <a:gs pos="100000">
                <a:schemeClr val="bg2"/>
              </a:gs>
            </a:gsLst>
            <a:lin ang="16200000" scaled="0"/>
            <a:tileRect/>
          </a:gradFill>
          <a:ln w="9525" cap="flat" cmpd="sng" algn="ctr">
            <a:solidFill>
              <a:schemeClr val="tx1"/>
            </a:solidFill>
            <a:prstDash val="solid"/>
            <a:miter lim="800000"/>
            <a:headEnd type="none" w="med" len="med"/>
            <a:tailEnd type="none" w="med" len="med"/>
          </a:ln>
        </p:spPr>
        <p:txBody>
          <a:bodyPr wrap="none">
            <a:spAutoFit/>
          </a:bodyPr>
          <a:lstStyle/>
          <a:p>
            <a:pPr>
              <a:defRPr/>
            </a:pPr>
            <a:r>
              <a:rPr lang="en-US" b="1" dirty="0">
                <a:latin typeface="+mn-lt"/>
              </a:rPr>
              <a:t>Hazard ratio: 1.05</a:t>
            </a:r>
          </a:p>
          <a:p>
            <a:pPr>
              <a:defRPr/>
            </a:pPr>
            <a:r>
              <a:rPr lang="en-US" b="1" dirty="0">
                <a:latin typeface="+mn-lt"/>
              </a:rPr>
              <a:t>95% CI (0.87-1.27)</a:t>
            </a:r>
          </a:p>
          <a:p>
            <a:pPr>
              <a:defRPr/>
            </a:pPr>
            <a:r>
              <a:rPr lang="en-US" b="1" i="1" dirty="0">
                <a:latin typeface="+mn-lt"/>
              </a:rPr>
              <a:t>P</a:t>
            </a:r>
            <a:r>
              <a:rPr lang="en-US" b="1" dirty="0">
                <a:latin typeface="+mn-lt"/>
              </a:rPr>
              <a:t> = 0.62</a:t>
            </a:r>
          </a:p>
        </p:txBody>
      </p:sp>
      <p:sp>
        <p:nvSpPr>
          <p:cNvPr id="47128" name="Text Box 24"/>
          <p:cNvSpPr txBox="1">
            <a:spLocks noChangeArrowheads="1"/>
          </p:cNvSpPr>
          <p:nvPr/>
        </p:nvSpPr>
        <p:spPr bwMode="auto">
          <a:xfrm>
            <a:off x="8432800" y="4864100"/>
            <a:ext cx="266700" cy="307975"/>
          </a:xfrm>
          <a:prstGeom prst="rect">
            <a:avLst/>
          </a:prstGeom>
          <a:noFill/>
          <a:ln w="25400">
            <a:noFill/>
            <a:miter lim="800000"/>
            <a:headEnd/>
            <a:tailEnd/>
          </a:ln>
        </p:spPr>
        <p:txBody>
          <a:bodyPr wrap="none">
            <a:spAutoFit/>
          </a:bodyPr>
          <a:lstStyle/>
          <a:p>
            <a:pPr>
              <a:defRPr/>
            </a:pPr>
            <a:r>
              <a:rPr lang="en-US" sz="1400">
                <a:latin typeface="+mn-lt"/>
              </a:rPr>
              <a:t>7</a:t>
            </a:r>
          </a:p>
        </p:txBody>
      </p:sp>
      <p:sp>
        <p:nvSpPr>
          <p:cNvPr id="47129" name="Line 25"/>
          <p:cNvSpPr>
            <a:spLocks noChangeShapeType="1"/>
          </p:cNvSpPr>
          <p:nvPr/>
        </p:nvSpPr>
        <p:spPr bwMode="auto">
          <a:xfrm>
            <a:off x="4019550" y="4773613"/>
            <a:ext cx="4538663" cy="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34" name="Line 30"/>
          <p:cNvSpPr>
            <a:spLocks noChangeShapeType="1"/>
          </p:cNvSpPr>
          <p:nvPr/>
        </p:nvSpPr>
        <p:spPr bwMode="auto">
          <a:xfrm>
            <a:off x="4013200" y="2163763"/>
            <a:ext cx="123825" cy="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35" name="Line 31"/>
          <p:cNvSpPr>
            <a:spLocks noChangeShapeType="1"/>
          </p:cNvSpPr>
          <p:nvPr/>
        </p:nvSpPr>
        <p:spPr bwMode="auto">
          <a:xfrm>
            <a:off x="4013200" y="2595563"/>
            <a:ext cx="123825" cy="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36" name="Line 32"/>
          <p:cNvSpPr>
            <a:spLocks noChangeShapeType="1"/>
          </p:cNvSpPr>
          <p:nvPr/>
        </p:nvSpPr>
        <p:spPr bwMode="auto">
          <a:xfrm>
            <a:off x="4013200" y="3027363"/>
            <a:ext cx="123825" cy="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37" name="Line 33"/>
          <p:cNvSpPr>
            <a:spLocks noChangeShapeType="1"/>
          </p:cNvSpPr>
          <p:nvPr/>
        </p:nvSpPr>
        <p:spPr bwMode="auto">
          <a:xfrm>
            <a:off x="4013200" y="3459163"/>
            <a:ext cx="123825" cy="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38" name="Line 34"/>
          <p:cNvSpPr>
            <a:spLocks noChangeShapeType="1"/>
          </p:cNvSpPr>
          <p:nvPr/>
        </p:nvSpPr>
        <p:spPr bwMode="auto">
          <a:xfrm>
            <a:off x="4013200" y="3890963"/>
            <a:ext cx="123825" cy="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39" name="Line 35"/>
          <p:cNvSpPr>
            <a:spLocks noChangeShapeType="1"/>
          </p:cNvSpPr>
          <p:nvPr/>
        </p:nvSpPr>
        <p:spPr bwMode="auto">
          <a:xfrm>
            <a:off x="4013200" y="4322763"/>
            <a:ext cx="123825" cy="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0" name="Line 36"/>
          <p:cNvSpPr>
            <a:spLocks noChangeShapeType="1"/>
          </p:cNvSpPr>
          <p:nvPr/>
        </p:nvSpPr>
        <p:spPr bwMode="auto">
          <a:xfrm>
            <a:off x="4773613" y="4768850"/>
            <a:ext cx="0" cy="1524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1" name="Line 37"/>
          <p:cNvSpPr>
            <a:spLocks noChangeShapeType="1"/>
          </p:cNvSpPr>
          <p:nvPr/>
        </p:nvSpPr>
        <p:spPr bwMode="auto">
          <a:xfrm>
            <a:off x="5402263" y="4768850"/>
            <a:ext cx="0" cy="1524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2" name="Line 38"/>
          <p:cNvSpPr>
            <a:spLocks noChangeShapeType="1"/>
          </p:cNvSpPr>
          <p:nvPr/>
        </p:nvSpPr>
        <p:spPr bwMode="auto">
          <a:xfrm>
            <a:off x="6032500" y="4768850"/>
            <a:ext cx="0" cy="1524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3" name="Line 39"/>
          <p:cNvSpPr>
            <a:spLocks noChangeShapeType="1"/>
          </p:cNvSpPr>
          <p:nvPr/>
        </p:nvSpPr>
        <p:spPr bwMode="auto">
          <a:xfrm>
            <a:off x="6662738" y="4768850"/>
            <a:ext cx="0" cy="1524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4" name="Line 40"/>
          <p:cNvSpPr>
            <a:spLocks noChangeShapeType="1"/>
          </p:cNvSpPr>
          <p:nvPr/>
        </p:nvSpPr>
        <p:spPr bwMode="auto">
          <a:xfrm>
            <a:off x="7292975" y="4768850"/>
            <a:ext cx="0" cy="1524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5" name="Line 41"/>
          <p:cNvSpPr>
            <a:spLocks noChangeShapeType="1"/>
          </p:cNvSpPr>
          <p:nvPr/>
        </p:nvSpPr>
        <p:spPr bwMode="auto">
          <a:xfrm>
            <a:off x="7923213" y="4768850"/>
            <a:ext cx="0" cy="1524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6" name="Line 42"/>
          <p:cNvSpPr>
            <a:spLocks noChangeShapeType="1"/>
          </p:cNvSpPr>
          <p:nvPr/>
        </p:nvSpPr>
        <p:spPr bwMode="auto">
          <a:xfrm>
            <a:off x="8553450" y="4768850"/>
            <a:ext cx="0" cy="1524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7" name="Line 43"/>
          <p:cNvSpPr>
            <a:spLocks noChangeShapeType="1"/>
          </p:cNvSpPr>
          <p:nvPr/>
        </p:nvSpPr>
        <p:spPr bwMode="auto">
          <a:xfrm>
            <a:off x="4343400" y="4781550"/>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8" name="Line 44"/>
          <p:cNvSpPr>
            <a:spLocks noChangeShapeType="1"/>
          </p:cNvSpPr>
          <p:nvPr/>
        </p:nvSpPr>
        <p:spPr bwMode="auto">
          <a:xfrm>
            <a:off x="4560888" y="4778375"/>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49" name="Line 45"/>
          <p:cNvSpPr>
            <a:spLocks noChangeShapeType="1"/>
          </p:cNvSpPr>
          <p:nvPr/>
        </p:nvSpPr>
        <p:spPr bwMode="auto">
          <a:xfrm>
            <a:off x="4981575" y="4778375"/>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0" name="Line 46"/>
          <p:cNvSpPr>
            <a:spLocks noChangeShapeType="1"/>
          </p:cNvSpPr>
          <p:nvPr/>
        </p:nvSpPr>
        <p:spPr bwMode="auto">
          <a:xfrm>
            <a:off x="5199063" y="4775200"/>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1" name="Line 47"/>
          <p:cNvSpPr>
            <a:spLocks noChangeShapeType="1"/>
          </p:cNvSpPr>
          <p:nvPr/>
        </p:nvSpPr>
        <p:spPr bwMode="auto">
          <a:xfrm>
            <a:off x="5619750" y="4794250"/>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2" name="Line 48"/>
          <p:cNvSpPr>
            <a:spLocks noChangeShapeType="1"/>
          </p:cNvSpPr>
          <p:nvPr/>
        </p:nvSpPr>
        <p:spPr bwMode="auto">
          <a:xfrm>
            <a:off x="5837238" y="4791075"/>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3" name="Line 49"/>
          <p:cNvSpPr>
            <a:spLocks noChangeShapeType="1"/>
          </p:cNvSpPr>
          <p:nvPr/>
        </p:nvSpPr>
        <p:spPr bwMode="auto">
          <a:xfrm>
            <a:off x="6259513" y="4791075"/>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4" name="Line 50"/>
          <p:cNvSpPr>
            <a:spLocks noChangeShapeType="1"/>
          </p:cNvSpPr>
          <p:nvPr/>
        </p:nvSpPr>
        <p:spPr bwMode="auto">
          <a:xfrm>
            <a:off x="6477000" y="4787900"/>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5" name="Line 51"/>
          <p:cNvSpPr>
            <a:spLocks noChangeShapeType="1"/>
          </p:cNvSpPr>
          <p:nvPr/>
        </p:nvSpPr>
        <p:spPr bwMode="auto">
          <a:xfrm>
            <a:off x="6865938" y="4775200"/>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6" name="Line 52"/>
          <p:cNvSpPr>
            <a:spLocks noChangeShapeType="1"/>
          </p:cNvSpPr>
          <p:nvPr/>
        </p:nvSpPr>
        <p:spPr bwMode="auto">
          <a:xfrm>
            <a:off x="7083425" y="4772025"/>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7" name="Line 53"/>
          <p:cNvSpPr>
            <a:spLocks noChangeShapeType="1"/>
          </p:cNvSpPr>
          <p:nvPr/>
        </p:nvSpPr>
        <p:spPr bwMode="auto">
          <a:xfrm>
            <a:off x="7504113" y="4791075"/>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8" name="Line 54"/>
          <p:cNvSpPr>
            <a:spLocks noChangeShapeType="1"/>
          </p:cNvSpPr>
          <p:nvPr/>
        </p:nvSpPr>
        <p:spPr bwMode="auto">
          <a:xfrm>
            <a:off x="7721600" y="4787900"/>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59" name="Line 55"/>
          <p:cNvSpPr>
            <a:spLocks noChangeShapeType="1"/>
          </p:cNvSpPr>
          <p:nvPr/>
        </p:nvSpPr>
        <p:spPr bwMode="auto">
          <a:xfrm>
            <a:off x="8140700" y="4787900"/>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60" name="Line 56"/>
          <p:cNvSpPr>
            <a:spLocks noChangeShapeType="1"/>
          </p:cNvSpPr>
          <p:nvPr/>
        </p:nvSpPr>
        <p:spPr bwMode="auto">
          <a:xfrm>
            <a:off x="8358188" y="4784725"/>
            <a:ext cx="0" cy="76200"/>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 name="Freeform 57"/>
          <p:cNvSpPr>
            <a:spLocks/>
          </p:cNvSpPr>
          <p:nvPr/>
        </p:nvSpPr>
        <p:spPr bwMode="auto">
          <a:xfrm>
            <a:off x="4140200" y="2200275"/>
            <a:ext cx="4252913" cy="898525"/>
          </a:xfrm>
          <a:custGeom>
            <a:avLst/>
            <a:gdLst>
              <a:gd name="T0" fmla="*/ 0 w 4166"/>
              <a:gd name="T1" fmla="*/ 2147483647 h 590"/>
              <a:gd name="T2" fmla="*/ 2147483647 w 4166"/>
              <a:gd name="T3" fmla="*/ 2147483647 h 590"/>
              <a:gd name="T4" fmla="*/ 2147483647 w 4166"/>
              <a:gd name="T5" fmla="*/ 2147483647 h 590"/>
              <a:gd name="T6" fmla="*/ 2147483647 w 4166"/>
              <a:gd name="T7" fmla="*/ 2147483647 h 590"/>
              <a:gd name="T8" fmla="*/ 2147483647 w 4166"/>
              <a:gd name="T9" fmla="*/ 2147483647 h 590"/>
              <a:gd name="T10" fmla="*/ 2147483647 w 4166"/>
              <a:gd name="T11" fmla="*/ 2147483647 h 590"/>
              <a:gd name="T12" fmla="*/ 2147483647 w 4166"/>
              <a:gd name="T13" fmla="*/ 2147483647 h 590"/>
              <a:gd name="T14" fmla="*/ 2147483647 w 4166"/>
              <a:gd name="T15" fmla="*/ 2147483647 h 590"/>
              <a:gd name="T16" fmla="*/ 2147483647 w 4166"/>
              <a:gd name="T17" fmla="*/ 2147483647 h 590"/>
              <a:gd name="T18" fmla="*/ 2147483647 w 4166"/>
              <a:gd name="T19" fmla="*/ 2147483647 h 590"/>
              <a:gd name="T20" fmla="*/ 2147483647 w 4166"/>
              <a:gd name="T21" fmla="*/ 2147483647 h 590"/>
              <a:gd name="T22" fmla="*/ 2147483647 w 4166"/>
              <a:gd name="T23" fmla="*/ 2147483647 h 590"/>
              <a:gd name="T24" fmla="*/ 2147483647 w 4166"/>
              <a:gd name="T25" fmla="*/ 2147483647 h 590"/>
              <a:gd name="T26" fmla="*/ 2147483647 w 4166"/>
              <a:gd name="T27" fmla="*/ 2147483647 h 590"/>
              <a:gd name="T28" fmla="*/ 2147483647 w 4166"/>
              <a:gd name="T29" fmla="*/ 2147483647 h 590"/>
              <a:gd name="T30" fmla="*/ 2147483647 w 4166"/>
              <a:gd name="T31" fmla="*/ 2147483647 h 590"/>
              <a:gd name="T32" fmla="*/ 2147483647 w 4166"/>
              <a:gd name="T33" fmla="*/ 2147483647 h 590"/>
              <a:gd name="T34" fmla="*/ 2147483647 w 4166"/>
              <a:gd name="T35" fmla="*/ 2147483647 h 590"/>
              <a:gd name="T36" fmla="*/ 2147483647 w 4166"/>
              <a:gd name="T37" fmla="*/ 2147483647 h 590"/>
              <a:gd name="T38" fmla="*/ 2147483647 w 4166"/>
              <a:gd name="T39" fmla="*/ 2147483647 h 590"/>
              <a:gd name="T40" fmla="*/ 2147483647 w 4166"/>
              <a:gd name="T41" fmla="*/ 2147483647 h 590"/>
              <a:gd name="T42" fmla="*/ 2147483647 w 4166"/>
              <a:gd name="T43" fmla="*/ 2147483647 h 590"/>
              <a:gd name="T44" fmla="*/ 2147483647 w 4166"/>
              <a:gd name="T45" fmla="*/ 2147483647 h 590"/>
              <a:gd name="T46" fmla="*/ 2147483647 w 4166"/>
              <a:gd name="T47" fmla="*/ 2147483647 h 590"/>
              <a:gd name="T48" fmla="*/ 2147483647 w 4166"/>
              <a:gd name="T49" fmla="*/ 2147483647 h 590"/>
              <a:gd name="T50" fmla="*/ 2147483647 w 4166"/>
              <a:gd name="T51" fmla="*/ 2147483647 h 590"/>
              <a:gd name="T52" fmla="*/ 2147483647 w 4166"/>
              <a:gd name="T53" fmla="*/ 2147483647 h 590"/>
              <a:gd name="T54" fmla="*/ 2147483647 w 4166"/>
              <a:gd name="T55" fmla="*/ 2147483647 h 590"/>
              <a:gd name="T56" fmla="*/ 2147483647 w 4166"/>
              <a:gd name="T57" fmla="*/ 2147483647 h 590"/>
              <a:gd name="T58" fmla="*/ 2147483647 w 4166"/>
              <a:gd name="T59" fmla="*/ 2147483647 h 590"/>
              <a:gd name="T60" fmla="*/ 2147483647 w 4166"/>
              <a:gd name="T61" fmla="*/ 2147483647 h 590"/>
              <a:gd name="T62" fmla="*/ 2147483647 w 4166"/>
              <a:gd name="T63" fmla="*/ 2147483647 h 590"/>
              <a:gd name="T64" fmla="*/ 2147483647 w 4166"/>
              <a:gd name="T65" fmla="*/ 2147483647 h 590"/>
              <a:gd name="T66" fmla="*/ 2147483647 w 4166"/>
              <a:gd name="T67" fmla="*/ 2147483647 h 590"/>
              <a:gd name="T68" fmla="*/ 2147483647 w 4166"/>
              <a:gd name="T69" fmla="*/ 2147483647 h 590"/>
              <a:gd name="T70" fmla="*/ 2147483647 w 4166"/>
              <a:gd name="T71" fmla="*/ 2147483647 h 590"/>
              <a:gd name="T72" fmla="*/ 2147483647 w 4166"/>
              <a:gd name="T73" fmla="*/ 2147483647 h 590"/>
              <a:gd name="T74" fmla="*/ 2147483647 w 4166"/>
              <a:gd name="T75" fmla="*/ 2147483647 h 590"/>
              <a:gd name="T76" fmla="*/ 2147483647 w 4166"/>
              <a:gd name="T77" fmla="*/ 2147483647 h 590"/>
              <a:gd name="T78" fmla="*/ 2147483647 w 4166"/>
              <a:gd name="T79" fmla="*/ 2147483647 h 590"/>
              <a:gd name="T80" fmla="*/ 2147483647 w 4166"/>
              <a:gd name="T81" fmla="*/ 2147483647 h 590"/>
              <a:gd name="T82" fmla="*/ 2147483647 w 4166"/>
              <a:gd name="T83" fmla="*/ 2147483647 h 590"/>
              <a:gd name="T84" fmla="*/ 2147483647 w 4166"/>
              <a:gd name="T85" fmla="*/ 2147483647 h 590"/>
              <a:gd name="T86" fmla="*/ 2147483647 w 4166"/>
              <a:gd name="T87" fmla="*/ 2147483647 h 590"/>
              <a:gd name="T88" fmla="*/ 2147483647 w 4166"/>
              <a:gd name="T89" fmla="*/ 2147483647 h 590"/>
              <a:gd name="T90" fmla="*/ 2147483647 w 4166"/>
              <a:gd name="T91" fmla="*/ 2147483647 h 590"/>
              <a:gd name="T92" fmla="*/ 2147483647 w 4166"/>
              <a:gd name="T93" fmla="*/ 2147483647 h 590"/>
              <a:gd name="T94" fmla="*/ 2147483647 w 4166"/>
              <a:gd name="T95" fmla="*/ 2147483647 h 590"/>
              <a:gd name="T96" fmla="*/ 2147483647 w 4166"/>
              <a:gd name="T97" fmla="*/ 2147483647 h 590"/>
              <a:gd name="T98" fmla="*/ 2147483647 w 4166"/>
              <a:gd name="T99" fmla="*/ 2147483647 h 590"/>
              <a:gd name="T100" fmla="*/ 2147483647 w 4166"/>
              <a:gd name="T101" fmla="*/ 2147483647 h 590"/>
              <a:gd name="T102" fmla="*/ 2147483647 w 4166"/>
              <a:gd name="T103" fmla="*/ 2147483647 h 590"/>
              <a:gd name="T104" fmla="*/ 2147483647 w 4166"/>
              <a:gd name="T105" fmla="*/ 2147483647 h 5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66"/>
              <a:gd name="T160" fmla="*/ 0 h 590"/>
              <a:gd name="T161" fmla="*/ 4166 w 4166"/>
              <a:gd name="T162" fmla="*/ 590 h 5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66" h="590">
                <a:moveTo>
                  <a:pt x="0" y="3"/>
                </a:moveTo>
                <a:cubicBezTo>
                  <a:pt x="10" y="1"/>
                  <a:pt x="21" y="0"/>
                  <a:pt x="38" y="3"/>
                </a:cubicBezTo>
                <a:cubicBezTo>
                  <a:pt x="55" y="6"/>
                  <a:pt x="78" y="15"/>
                  <a:pt x="101" y="23"/>
                </a:cubicBezTo>
                <a:cubicBezTo>
                  <a:pt x="124" y="31"/>
                  <a:pt x="154" y="44"/>
                  <a:pt x="177" y="51"/>
                </a:cubicBezTo>
                <a:cubicBezTo>
                  <a:pt x="200" y="58"/>
                  <a:pt x="219" y="62"/>
                  <a:pt x="240" y="66"/>
                </a:cubicBezTo>
                <a:cubicBezTo>
                  <a:pt x="261" y="70"/>
                  <a:pt x="283" y="70"/>
                  <a:pt x="302" y="75"/>
                </a:cubicBezTo>
                <a:cubicBezTo>
                  <a:pt x="321" y="80"/>
                  <a:pt x="330" y="89"/>
                  <a:pt x="355" y="99"/>
                </a:cubicBezTo>
                <a:cubicBezTo>
                  <a:pt x="380" y="109"/>
                  <a:pt x="425" y="127"/>
                  <a:pt x="451" y="133"/>
                </a:cubicBezTo>
                <a:cubicBezTo>
                  <a:pt x="477" y="139"/>
                  <a:pt x="491" y="131"/>
                  <a:pt x="509" y="133"/>
                </a:cubicBezTo>
                <a:cubicBezTo>
                  <a:pt x="527" y="135"/>
                  <a:pt x="545" y="141"/>
                  <a:pt x="561" y="143"/>
                </a:cubicBezTo>
                <a:cubicBezTo>
                  <a:pt x="577" y="145"/>
                  <a:pt x="582" y="140"/>
                  <a:pt x="605" y="143"/>
                </a:cubicBezTo>
                <a:cubicBezTo>
                  <a:pt x="628" y="146"/>
                  <a:pt x="676" y="159"/>
                  <a:pt x="701" y="162"/>
                </a:cubicBezTo>
                <a:cubicBezTo>
                  <a:pt x="726" y="165"/>
                  <a:pt x="737" y="159"/>
                  <a:pt x="758" y="162"/>
                </a:cubicBezTo>
                <a:cubicBezTo>
                  <a:pt x="779" y="165"/>
                  <a:pt x="803" y="176"/>
                  <a:pt x="825" y="181"/>
                </a:cubicBezTo>
                <a:cubicBezTo>
                  <a:pt x="847" y="186"/>
                  <a:pt x="868" y="189"/>
                  <a:pt x="888" y="191"/>
                </a:cubicBezTo>
                <a:cubicBezTo>
                  <a:pt x="908" y="193"/>
                  <a:pt x="925" y="192"/>
                  <a:pt x="945" y="195"/>
                </a:cubicBezTo>
                <a:cubicBezTo>
                  <a:pt x="965" y="198"/>
                  <a:pt x="985" y="207"/>
                  <a:pt x="1008" y="210"/>
                </a:cubicBezTo>
                <a:cubicBezTo>
                  <a:pt x="1031" y="213"/>
                  <a:pt x="1058" y="208"/>
                  <a:pt x="1080" y="210"/>
                </a:cubicBezTo>
                <a:cubicBezTo>
                  <a:pt x="1102" y="212"/>
                  <a:pt x="1123" y="219"/>
                  <a:pt x="1142" y="224"/>
                </a:cubicBezTo>
                <a:cubicBezTo>
                  <a:pt x="1161" y="229"/>
                  <a:pt x="1179" y="235"/>
                  <a:pt x="1195" y="239"/>
                </a:cubicBezTo>
                <a:cubicBezTo>
                  <a:pt x="1211" y="243"/>
                  <a:pt x="1222" y="243"/>
                  <a:pt x="1238" y="248"/>
                </a:cubicBezTo>
                <a:cubicBezTo>
                  <a:pt x="1254" y="253"/>
                  <a:pt x="1270" y="262"/>
                  <a:pt x="1291" y="267"/>
                </a:cubicBezTo>
                <a:cubicBezTo>
                  <a:pt x="1312" y="272"/>
                  <a:pt x="1336" y="270"/>
                  <a:pt x="1363" y="277"/>
                </a:cubicBezTo>
                <a:cubicBezTo>
                  <a:pt x="1390" y="284"/>
                  <a:pt x="1420" y="301"/>
                  <a:pt x="1454" y="311"/>
                </a:cubicBezTo>
                <a:cubicBezTo>
                  <a:pt x="1488" y="321"/>
                  <a:pt x="1535" y="331"/>
                  <a:pt x="1565" y="339"/>
                </a:cubicBezTo>
                <a:cubicBezTo>
                  <a:pt x="1595" y="347"/>
                  <a:pt x="1604" y="354"/>
                  <a:pt x="1632" y="359"/>
                </a:cubicBezTo>
                <a:cubicBezTo>
                  <a:pt x="1660" y="364"/>
                  <a:pt x="1711" y="364"/>
                  <a:pt x="1733" y="368"/>
                </a:cubicBezTo>
                <a:cubicBezTo>
                  <a:pt x="1755" y="372"/>
                  <a:pt x="1743" y="374"/>
                  <a:pt x="1766" y="383"/>
                </a:cubicBezTo>
                <a:cubicBezTo>
                  <a:pt x="1789" y="392"/>
                  <a:pt x="1842" y="415"/>
                  <a:pt x="1872" y="421"/>
                </a:cubicBezTo>
                <a:cubicBezTo>
                  <a:pt x="1902" y="427"/>
                  <a:pt x="1914" y="419"/>
                  <a:pt x="1944" y="421"/>
                </a:cubicBezTo>
                <a:cubicBezTo>
                  <a:pt x="1974" y="423"/>
                  <a:pt x="2021" y="429"/>
                  <a:pt x="2054" y="435"/>
                </a:cubicBezTo>
                <a:cubicBezTo>
                  <a:pt x="2087" y="441"/>
                  <a:pt x="2111" y="452"/>
                  <a:pt x="2141" y="455"/>
                </a:cubicBezTo>
                <a:cubicBezTo>
                  <a:pt x="2171" y="458"/>
                  <a:pt x="2208" y="451"/>
                  <a:pt x="2237" y="455"/>
                </a:cubicBezTo>
                <a:cubicBezTo>
                  <a:pt x="2266" y="459"/>
                  <a:pt x="2286" y="475"/>
                  <a:pt x="2313" y="479"/>
                </a:cubicBezTo>
                <a:cubicBezTo>
                  <a:pt x="2340" y="483"/>
                  <a:pt x="2375" y="479"/>
                  <a:pt x="2400" y="479"/>
                </a:cubicBezTo>
                <a:cubicBezTo>
                  <a:pt x="2425" y="479"/>
                  <a:pt x="2440" y="477"/>
                  <a:pt x="2462" y="479"/>
                </a:cubicBezTo>
                <a:cubicBezTo>
                  <a:pt x="2484" y="481"/>
                  <a:pt x="2508" y="491"/>
                  <a:pt x="2534" y="493"/>
                </a:cubicBezTo>
                <a:cubicBezTo>
                  <a:pt x="2560" y="495"/>
                  <a:pt x="2586" y="492"/>
                  <a:pt x="2616" y="493"/>
                </a:cubicBezTo>
                <a:cubicBezTo>
                  <a:pt x="2646" y="494"/>
                  <a:pt x="2683" y="497"/>
                  <a:pt x="2712" y="498"/>
                </a:cubicBezTo>
                <a:cubicBezTo>
                  <a:pt x="2741" y="499"/>
                  <a:pt x="2760" y="497"/>
                  <a:pt x="2793" y="498"/>
                </a:cubicBezTo>
                <a:cubicBezTo>
                  <a:pt x="2826" y="499"/>
                  <a:pt x="2878" y="501"/>
                  <a:pt x="2913" y="503"/>
                </a:cubicBezTo>
                <a:cubicBezTo>
                  <a:pt x="2948" y="505"/>
                  <a:pt x="2975" y="505"/>
                  <a:pt x="3005" y="507"/>
                </a:cubicBezTo>
                <a:cubicBezTo>
                  <a:pt x="3035" y="509"/>
                  <a:pt x="3058" y="515"/>
                  <a:pt x="3091" y="517"/>
                </a:cubicBezTo>
                <a:cubicBezTo>
                  <a:pt x="3124" y="519"/>
                  <a:pt x="3159" y="518"/>
                  <a:pt x="3201" y="522"/>
                </a:cubicBezTo>
                <a:cubicBezTo>
                  <a:pt x="3243" y="526"/>
                  <a:pt x="3300" y="538"/>
                  <a:pt x="3341" y="541"/>
                </a:cubicBezTo>
                <a:cubicBezTo>
                  <a:pt x="3382" y="544"/>
                  <a:pt x="3409" y="537"/>
                  <a:pt x="3446" y="541"/>
                </a:cubicBezTo>
                <a:cubicBezTo>
                  <a:pt x="3483" y="545"/>
                  <a:pt x="3514" y="561"/>
                  <a:pt x="3561" y="565"/>
                </a:cubicBezTo>
                <a:cubicBezTo>
                  <a:pt x="3608" y="569"/>
                  <a:pt x="3683" y="563"/>
                  <a:pt x="3729" y="565"/>
                </a:cubicBezTo>
                <a:cubicBezTo>
                  <a:pt x="3775" y="567"/>
                  <a:pt x="3793" y="576"/>
                  <a:pt x="3835" y="579"/>
                </a:cubicBezTo>
                <a:cubicBezTo>
                  <a:pt x="3877" y="582"/>
                  <a:pt x="3946" y="583"/>
                  <a:pt x="3979" y="584"/>
                </a:cubicBezTo>
                <a:cubicBezTo>
                  <a:pt x="4012" y="585"/>
                  <a:pt x="4006" y="583"/>
                  <a:pt x="4032" y="584"/>
                </a:cubicBezTo>
                <a:cubicBezTo>
                  <a:pt x="4058" y="585"/>
                  <a:pt x="4115" y="588"/>
                  <a:pt x="4137" y="589"/>
                </a:cubicBezTo>
                <a:cubicBezTo>
                  <a:pt x="4159" y="590"/>
                  <a:pt x="4162" y="589"/>
                  <a:pt x="4166" y="589"/>
                </a:cubicBezTo>
              </a:path>
            </a:pathLst>
          </a:custGeom>
          <a:noFill/>
          <a:ln w="38100">
            <a:solidFill>
              <a:schemeClr val="accent2"/>
            </a:solidFill>
            <a:round/>
            <a:headEnd/>
            <a:tailEnd/>
          </a:ln>
          <a:effectLst>
            <a:outerShdw blurRad="50800" dist="38100" dir="5400000" algn="t" rotWithShape="0">
              <a:prstClr val="black">
                <a:alpha val="40000"/>
              </a:prstClr>
            </a:outerShdw>
          </a:effectLst>
        </p:spPr>
        <p:txBody>
          <a:bodyPr>
            <a:spAutoFit/>
          </a:bodyPr>
          <a:lstStyle/>
          <a:p>
            <a:pPr>
              <a:defRPr/>
            </a:pPr>
            <a:endParaRPr lang="en-US" sz="2800">
              <a:solidFill>
                <a:srgbClr val="000000"/>
              </a:solidFill>
              <a:latin typeface="Arial" charset="0"/>
            </a:endParaRPr>
          </a:p>
        </p:txBody>
      </p:sp>
      <p:sp>
        <p:nvSpPr>
          <p:cNvPr id="5" name="Freeform 58"/>
          <p:cNvSpPr>
            <a:spLocks/>
          </p:cNvSpPr>
          <p:nvPr/>
        </p:nvSpPr>
        <p:spPr bwMode="auto">
          <a:xfrm>
            <a:off x="4140200" y="2281238"/>
            <a:ext cx="4256088" cy="898525"/>
          </a:xfrm>
          <a:custGeom>
            <a:avLst/>
            <a:gdLst>
              <a:gd name="T0" fmla="*/ 0 w 4171"/>
              <a:gd name="T1" fmla="*/ 0 h 545"/>
              <a:gd name="T2" fmla="*/ 2147483647 w 4171"/>
              <a:gd name="T3" fmla="*/ 2147483647 h 545"/>
              <a:gd name="T4" fmla="*/ 2147483647 w 4171"/>
              <a:gd name="T5" fmla="*/ 2147483647 h 545"/>
              <a:gd name="T6" fmla="*/ 2147483647 w 4171"/>
              <a:gd name="T7" fmla="*/ 2147483647 h 545"/>
              <a:gd name="T8" fmla="*/ 2147483647 w 4171"/>
              <a:gd name="T9" fmla="*/ 2147483647 h 545"/>
              <a:gd name="T10" fmla="*/ 2147483647 w 4171"/>
              <a:gd name="T11" fmla="*/ 2147483647 h 545"/>
              <a:gd name="T12" fmla="*/ 2147483647 w 4171"/>
              <a:gd name="T13" fmla="*/ 2147483647 h 545"/>
              <a:gd name="T14" fmla="*/ 2147483647 w 4171"/>
              <a:gd name="T15" fmla="*/ 2147483647 h 545"/>
              <a:gd name="T16" fmla="*/ 2147483647 w 4171"/>
              <a:gd name="T17" fmla="*/ 2147483647 h 545"/>
              <a:gd name="T18" fmla="*/ 2147483647 w 4171"/>
              <a:gd name="T19" fmla="*/ 2147483647 h 545"/>
              <a:gd name="T20" fmla="*/ 2147483647 w 4171"/>
              <a:gd name="T21" fmla="*/ 2147483647 h 545"/>
              <a:gd name="T22" fmla="*/ 2147483647 w 4171"/>
              <a:gd name="T23" fmla="*/ 2147483647 h 545"/>
              <a:gd name="T24" fmla="*/ 2147483647 w 4171"/>
              <a:gd name="T25" fmla="*/ 2147483647 h 545"/>
              <a:gd name="T26" fmla="*/ 2147483647 w 4171"/>
              <a:gd name="T27" fmla="*/ 2147483647 h 545"/>
              <a:gd name="T28" fmla="*/ 2147483647 w 4171"/>
              <a:gd name="T29" fmla="*/ 2147483647 h 545"/>
              <a:gd name="T30" fmla="*/ 2147483647 w 4171"/>
              <a:gd name="T31" fmla="*/ 2147483647 h 545"/>
              <a:gd name="T32" fmla="*/ 2147483647 w 4171"/>
              <a:gd name="T33" fmla="*/ 2147483647 h 545"/>
              <a:gd name="T34" fmla="*/ 2147483647 w 4171"/>
              <a:gd name="T35" fmla="*/ 2147483647 h 545"/>
              <a:gd name="T36" fmla="*/ 2147483647 w 4171"/>
              <a:gd name="T37" fmla="*/ 2147483647 h 545"/>
              <a:gd name="T38" fmla="*/ 2147483647 w 4171"/>
              <a:gd name="T39" fmla="*/ 2147483647 h 545"/>
              <a:gd name="T40" fmla="*/ 2147483647 w 4171"/>
              <a:gd name="T41" fmla="*/ 2147483647 h 545"/>
              <a:gd name="T42" fmla="*/ 2147483647 w 4171"/>
              <a:gd name="T43" fmla="*/ 2147483647 h 545"/>
              <a:gd name="T44" fmla="*/ 2147483647 w 4171"/>
              <a:gd name="T45" fmla="*/ 2147483647 h 545"/>
              <a:gd name="T46" fmla="*/ 2147483647 w 4171"/>
              <a:gd name="T47" fmla="*/ 2147483647 h 545"/>
              <a:gd name="T48" fmla="*/ 2147483647 w 4171"/>
              <a:gd name="T49" fmla="*/ 2147483647 h 545"/>
              <a:gd name="T50" fmla="*/ 2147483647 w 4171"/>
              <a:gd name="T51" fmla="*/ 2147483647 h 545"/>
              <a:gd name="T52" fmla="*/ 2147483647 w 4171"/>
              <a:gd name="T53" fmla="*/ 2147483647 h 545"/>
              <a:gd name="T54" fmla="*/ 2147483647 w 4171"/>
              <a:gd name="T55" fmla="*/ 2147483647 h 545"/>
              <a:gd name="T56" fmla="*/ 2147483647 w 4171"/>
              <a:gd name="T57" fmla="*/ 2147483647 h 545"/>
              <a:gd name="T58" fmla="*/ 2147483647 w 4171"/>
              <a:gd name="T59" fmla="*/ 2147483647 h 545"/>
              <a:gd name="T60" fmla="*/ 2147483647 w 4171"/>
              <a:gd name="T61" fmla="*/ 2147483647 h 545"/>
              <a:gd name="T62" fmla="*/ 2147483647 w 4171"/>
              <a:gd name="T63" fmla="*/ 2147483647 h 545"/>
              <a:gd name="T64" fmla="*/ 2147483647 w 4171"/>
              <a:gd name="T65" fmla="*/ 2147483647 h 545"/>
              <a:gd name="T66" fmla="*/ 2147483647 w 4171"/>
              <a:gd name="T67" fmla="*/ 2147483647 h 545"/>
              <a:gd name="T68" fmla="*/ 2147483647 w 4171"/>
              <a:gd name="T69" fmla="*/ 2147483647 h 545"/>
              <a:gd name="T70" fmla="*/ 2147483647 w 4171"/>
              <a:gd name="T71" fmla="*/ 2147483647 h 545"/>
              <a:gd name="T72" fmla="*/ 2147483647 w 4171"/>
              <a:gd name="T73" fmla="*/ 2147483647 h 545"/>
              <a:gd name="T74" fmla="*/ 2147483647 w 4171"/>
              <a:gd name="T75" fmla="*/ 2147483647 h 545"/>
              <a:gd name="T76" fmla="*/ 2147483647 w 4171"/>
              <a:gd name="T77" fmla="*/ 2147483647 h 545"/>
              <a:gd name="T78" fmla="*/ 2147483647 w 4171"/>
              <a:gd name="T79" fmla="*/ 2147483647 h 545"/>
              <a:gd name="T80" fmla="*/ 2147483647 w 4171"/>
              <a:gd name="T81" fmla="*/ 2147483647 h 545"/>
              <a:gd name="T82" fmla="*/ 2147483647 w 4171"/>
              <a:gd name="T83" fmla="*/ 2147483647 h 545"/>
              <a:gd name="T84" fmla="*/ 2147483647 w 4171"/>
              <a:gd name="T85" fmla="*/ 2147483647 h 545"/>
              <a:gd name="T86" fmla="*/ 2147483647 w 4171"/>
              <a:gd name="T87" fmla="*/ 2147483647 h 545"/>
              <a:gd name="T88" fmla="*/ 2147483647 w 4171"/>
              <a:gd name="T89" fmla="*/ 2147483647 h 545"/>
              <a:gd name="T90" fmla="*/ 2147483647 w 4171"/>
              <a:gd name="T91" fmla="*/ 2147483647 h 545"/>
              <a:gd name="T92" fmla="*/ 2147483647 w 4171"/>
              <a:gd name="T93" fmla="*/ 2147483647 h 545"/>
              <a:gd name="T94" fmla="*/ 2147483647 w 4171"/>
              <a:gd name="T95" fmla="*/ 2147483647 h 545"/>
              <a:gd name="T96" fmla="*/ 2147483647 w 4171"/>
              <a:gd name="T97" fmla="*/ 2147483647 h 5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71"/>
              <a:gd name="T148" fmla="*/ 0 h 545"/>
              <a:gd name="T149" fmla="*/ 4171 w 4171"/>
              <a:gd name="T150" fmla="*/ 545 h 5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71" h="545">
                <a:moveTo>
                  <a:pt x="0" y="0"/>
                </a:moveTo>
                <a:cubicBezTo>
                  <a:pt x="8" y="9"/>
                  <a:pt x="16" y="19"/>
                  <a:pt x="33" y="29"/>
                </a:cubicBezTo>
                <a:cubicBezTo>
                  <a:pt x="50" y="39"/>
                  <a:pt x="85" y="53"/>
                  <a:pt x="101" y="63"/>
                </a:cubicBezTo>
                <a:cubicBezTo>
                  <a:pt x="117" y="73"/>
                  <a:pt x="119" y="81"/>
                  <a:pt x="129" y="87"/>
                </a:cubicBezTo>
                <a:cubicBezTo>
                  <a:pt x="139" y="93"/>
                  <a:pt x="142" y="93"/>
                  <a:pt x="158" y="101"/>
                </a:cubicBezTo>
                <a:cubicBezTo>
                  <a:pt x="174" y="109"/>
                  <a:pt x="200" y="129"/>
                  <a:pt x="225" y="135"/>
                </a:cubicBezTo>
                <a:cubicBezTo>
                  <a:pt x="250" y="141"/>
                  <a:pt x="285" y="132"/>
                  <a:pt x="307" y="140"/>
                </a:cubicBezTo>
                <a:cubicBezTo>
                  <a:pt x="329" y="148"/>
                  <a:pt x="336" y="171"/>
                  <a:pt x="360" y="183"/>
                </a:cubicBezTo>
                <a:cubicBezTo>
                  <a:pt x="384" y="195"/>
                  <a:pt x="423" y="207"/>
                  <a:pt x="451" y="212"/>
                </a:cubicBezTo>
                <a:cubicBezTo>
                  <a:pt x="479" y="217"/>
                  <a:pt x="503" y="212"/>
                  <a:pt x="528" y="212"/>
                </a:cubicBezTo>
                <a:cubicBezTo>
                  <a:pt x="553" y="212"/>
                  <a:pt x="578" y="210"/>
                  <a:pt x="600" y="212"/>
                </a:cubicBezTo>
                <a:cubicBezTo>
                  <a:pt x="622" y="214"/>
                  <a:pt x="636" y="224"/>
                  <a:pt x="662" y="226"/>
                </a:cubicBezTo>
                <a:cubicBezTo>
                  <a:pt x="688" y="228"/>
                  <a:pt x="732" y="225"/>
                  <a:pt x="758" y="226"/>
                </a:cubicBezTo>
                <a:cubicBezTo>
                  <a:pt x="784" y="227"/>
                  <a:pt x="800" y="229"/>
                  <a:pt x="821" y="231"/>
                </a:cubicBezTo>
                <a:cubicBezTo>
                  <a:pt x="842" y="233"/>
                  <a:pt x="857" y="233"/>
                  <a:pt x="883" y="236"/>
                </a:cubicBezTo>
                <a:cubicBezTo>
                  <a:pt x="909" y="239"/>
                  <a:pt x="952" y="244"/>
                  <a:pt x="979" y="250"/>
                </a:cubicBezTo>
                <a:cubicBezTo>
                  <a:pt x="1006" y="256"/>
                  <a:pt x="1025" y="270"/>
                  <a:pt x="1046" y="274"/>
                </a:cubicBezTo>
                <a:cubicBezTo>
                  <a:pt x="1067" y="278"/>
                  <a:pt x="1087" y="274"/>
                  <a:pt x="1104" y="274"/>
                </a:cubicBezTo>
                <a:cubicBezTo>
                  <a:pt x="1121" y="274"/>
                  <a:pt x="1129" y="272"/>
                  <a:pt x="1147" y="274"/>
                </a:cubicBezTo>
                <a:cubicBezTo>
                  <a:pt x="1165" y="276"/>
                  <a:pt x="1186" y="279"/>
                  <a:pt x="1214" y="284"/>
                </a:cubicBezTo>
                <a:cubicBezTo>
                  <a:pt x="1242" y="289"/>
                  <a:pt x="1284" y="300"/>
                  <a:pt x="1315" y="303"/>
                </a:cubicBezTo>
                <a:cubicBezTo>
                  <a:pt x="1346" y="306"/>
                  <a:pt x="1370" y="298"/>
                  <a:pt x="1401" y="303"/>
                </a:cubicBezTo>
                <a:cubicBezTo>
                  <a:pt x="1432" y="308"/>
                  <a:pt x="1468" y="326"/>
                  <a:pt x="1502" y="336"/>
                </a:cubicBezTo>
                <a:cubicBezTo>
                  <a:pt x="1536" y="346"/>
                  <a:pt x="1573" y="355"/>
                  <a:pt x="1608" y="365"/>
                </a:cubicBezTo>
                <a:cubicBezTo>
                  <a:pt x="1643" y="375"/>
                  <a:pt x="1684" y="393"/>
                  <a:pt x="1713" y="399"/>
                </a:cubicBezTo>
                <a:cubicBezTo>
                  <a:pt x="1742" y="405"/>
                  <a:pt x="1759" y="395"/>
                  <a:pt x="1785" y="399"/>
                </a:cubicBezTo>
                <a:cubicBezTo>
                  <a:pt x="1811" y="403"/>
                  <a:pt x="1832" y="418"/>
                  <a:pt x="1872" y="423"/>
                </a:cubicBezTo>
                <a:cubicBezTo>
                  <a:pt x="1912" y="428"/>
                  <a:pt x="1979" y="428"/>
                  <a:pt x="2025" y="432"/>
                </a:cubicBezTo>
                <a:cubicBezTo>
                  <a:pt x="2071" y="436"/>
                  <a:pt x="2112" y="442"/>
                  <a:pt x="2150" y="447"/>
                </a:cubicBezTo>
                <a:cubicBezTo>
                  <a:pt x="2188" y="452"/>
                  <a:pt x="2211" y="460"/>
                  <a:pt x="2251" y="461"/>
                </a:cubicBezTo>
                <a:cubicBezTo>
                  <a:pt x="2291" y="462"/>
                  <a:pt x="2350" y="454"/>
                  <a:pt x="2390" y="456"/>
                </a:cubicBezTo>
                <a:cubicBezTo>
                  <a:pt x="2430" y="458"/>
                  <a:pt x="2456" y="469"/>
                  <a:pt x="2491" y="471"/>
                </a:cubicBezTo>
                <a:cubicBezTo>
                  <a:pt x="2526" y="473"/>
                  <a:pt x="2568" y="473"/>
                  <a:pt x="2601" y="471"/>
                </a:cubicBezTo>
                <a:cubicBezTo>
                  <a:pt x="2634" y="469"/>
                  <a:pt x="2657" y="457"/>
                  <a:pt x="2688" y="456"/>
                </a:cubicBezTo>
                <a:cubicBezTo>
                  <a:pt x="2719" y="455"/>
                  <a:pt x="2753" y="463"/>
                  <a:pt x="2789" y="466"/>
                </a:cubicBezTo>
                <a:cubicBezTo>
                  <a:pt x="2825" y="469"/>
                  <a:pt x="2867" y="471"/>
                  <a:pt x="2904" y="476"/>
                </a:cubicBezTo>
                <a:cubicBezTo>
                  <a:pt x="2941" y="481"/>
                  <a:pt x="2977" y="491"/>
                  <a:pt x="3014" y="495"/>
                </a:cubicBezTo>
                <a:cubicBezTo>
                  <a:pt x="3051" y="499"/>
                  <a:pt x="3081" y="494"/>
                  <a:pt x="3125" y="500"/>
                </a:cubicBezTo>
                <a:cubicBezTo>
                  <a:pt x="3169" y="506"/>
                  <a:pt x="3244" y="523"/>
                  <a:pt x="3278" y="528"/>
                </a:cubicBezTo>
                <a:cubicBezTo>
                  <a:pt x="3312" y="533"/>
                  <a:pt x="3312" y="528"/>
                  <a:pt x="3331" y="528"/>
                </a:cubicBezTo>
                <a:cubicBezTo>
                  <a:pt x="3350" y="528"/>
                  <a:pt x="3366" y="528"/>
                  <a:pt x="3393" y="528"/>
                </a:cubicBezTo>
                <a:cubicBezTo>
                  <a:pt x="3420" y="528"/>
                  <a:pt x="3466" y="530"/>
                  <a:pt x="3494" y="528"/>
                </a:cubicBezTo>
                <a:cubicBezTo>
                  <a:pt x="3522" y="526"/>
                  <a:pt x="3546" y="524"/>
                  <a:pt x="3561" y="519"/>
                </a:cubicBezTo>
                <a:cubicBezTo>
                  <a:pt x="3576" y="514"/>
                  <a:pt x="3555" y="502"/>
                  <a:pt x="3585" y="500"/>
                </a:cubicBezTo>
                <a:cubicBezTo>
                  <a:pt x="3615" y="498"/>
                  <a:pt x="3697" y="506"/>
                  <a:pt x="3739" y="509"/>
                </a:cubicBezTo>
                <a:cubicBezTo>
                  <a:pt x="3781" y="512"/>
                  <a:pt x="3811" y="516"/>
                  <a:pt x="3835" y="519"/>
                </a:cubicBezTo>
                <a:cubicBezTo>
                  <a:pt x="3859" y="522"/>
                  <a:pt x="3849" y="524"/>
                  <a:pt x="3883" y="528"/>
                </a:cubicBezTo>
                <a:cubicBezTo>
                  <a:pt x="3917" y="532"/>
                  <a:pt x="3993" y="541"/>
                  <a:pt x="4041" y="543"/>
                </a:cubicBezTo>
                <a:cubicBezTo>
                  <a:pt x="4089" y="545"/>
                  <a:pt x="4149" y="539"/>
                  <a:pt x="4171" y="538"/>
                </a:cubicBezTo>
              </a:path>
            </a:pathLst>
          </a:custGeom>
          <a:noFill/>
          <a:ln w="38100">
            <a:solidFill>
              <a:schemeClr val="accent3"/>
            </a:solidFill>
            <a:round/>
            <a:headEnd/>
            <a:tailEnd/>
          </a:ln>
          <a:effectLst>
            <a:outerShdw blurRad="50800" dist="38100" dir="5400000" algn="t" rotWithShape="0">
              <a:prstClr val="black">
                <a:alpha val="40000"/>
              </a:prstClr>
            </a:outerShdw>
          </a:effectLst>
        </p:spPr>
        <p:txBody>
          <a:bodyPr>
            <a:spAutoFit/>
          </a:bodyPr>
          <a:lstStyle/>
          <a:p>
            <a:pPr>
              <a:defRPr/>
            </a:pPr>
            <a:endParaRPr lang="en-US" sz="2800">
              <a:solidFill>
                <a:srgbClr val="000000"/>
              </a:solidFill>
              <a:latin typeface="Arial" charset="0"/>
            </a:endParaRPr>
          </a:p>
        </p:txBody>
      </p:sp>
      <p:sp>
        <p:nvSpPr>
          <p:cNvPr id="47133" name="Line 29"/>
          <p:cNvSpPr>
            <a:spLocks noChangeShapeType="1"/>
          </p:cNvSpPr>
          <p:nvPr/>
        </p:nvSpPr>
        <p:spPr bwMode="auto">
          <a:xfrm flipV="1">
            <a:off x="4140200" y="2152650"/>
            <a:ext cx="0" cy="2333625"/>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175158" name="Freeform 61"/>
          <p:cNvSpPr>
            <a:spLocks noChangeArrowheads="1"/>
          </p:cNvSpPr>
          <p:nvPr/>
        </p:nvSpPr>
        <p:spPr bwMode="auto">
          <a:xfrm>
            <a:off x="4124325" y="4441825"/>
            <a:ext cx="85725" cy="146050"/>
          </a:xfrm>
          <a:custGeom>
            <a:avLst/>
            <a:gdLst>
              <a:gd name="T0" fmla="*/ 0 w 85725"/>
              <a:gd name="T1" fmla="*/ 73025 h 146050"/>
              <a:gd name="T2" fmla="*/ 82550 w 85725"/>
              <a:gd name="T3" fmla="*/ 15875 h 146050"/>
              <a:gd name="T4" fmla="*/ 79375 w 85725"/>
              <a:gd name="T5" fmla="*/ 31750 h 146050"/>
              <a:gd name="T6" fmla="*/ 85725 w 85725"/>
              <a:gd name="T7" fmla="*/ 98425 h 146050"/>
              <a:gd name="T8" fmla="*/ 0 w 85725"/>
              <a:gd name="T9" fmla="*/ 146050 h 146050"/>
              <a:gd name="T10" fmla="*/ 0 w 85725"/>
              <a:gd name="T11" fmla="*/ 73025 h 146050"/>
              <a:gd name="T12" fmla="*/ 0 60000 65536"/>
              <a:gd name="T13" fmla="*/ 0 60000 65536"/>
              <a:gd name="T14" fmla="*/ 0 60000 65536"/>
              <a:gd name="T15" fmla="*/ 0 60000 65536"/>
              <a:gd name="T16" fmla="*/ 0 60000 65536"/>
              <a:gd name="T17" fmla="*/ 0 60000 65536"/>
              <a:gd name="T18" fmla="*/ 0 w 85725"/>
              <a:gd name="T19" fmla="*/ 0 h 146050"/>
              <a:gd name="T20" fmla="*/ 85725 w 85725"/>
              <a:gd name="T21" fmla="*/ 146050 h 146050"/>
            </a:gdLst>
            <a:ahLst/>
            <a:cxnLst>
              <a:cxn ang="T12">
                <a:pos x="T0" y="T1"/>
              </a:cxn>
              <a:cxn ang="T13">
                <a:pos x="T2" y="T3"/>
              </a:cxn>
              <a:cxn ang="T14">
                <a:pos x="T4" y="T5"/>
              </a:cxn>
              <a:cxn ang="T15">
                <a:pos x="T6" y="T7"/>
              </a:cxn>
              <a:cxn ang="T16">
                <a:pos x="T8" y="T9"/>
              </a:cxn>
              <a:cxn ang="T17">
                <a:pos x="T10" y="T11"/>
              </a:cxn>
            </a:cxnLst>
            <a:rect l="T18" t="T19" r="T20" b="T21"/>
            <a:pathLst>
              <a:path w="85725" h="146050">
                <a:moveTo>
                  <a:pt x="0" y="73025"/>
                </a:moveTo>
                <a:lnTo>
                  <a:pt x="82550" y="15875"/>
                </a:lnTo>
                <a:cubicBezTo>
                  <a:pt x="81492" y="21167"/>
                  <a:pt x="48683" y="20108"/>
                  <a:pt x="79375" y="31750"/>
                </a:cubicBezTo>
                <a:cubicBezTo>
                  <a:pt x="65617" y="0"/>
                  <a:pt x="83608" y="76200"/>
                  <a:pt x="85725" y="98425"/>
                </a:cubicBezTo>
                <a:cubicBezTo>
                  <a:pt x="76200" y="92075"/>
                  <a:pt x="28575" y="130175"/>
                  <a:pt x="0" y="146050"/>
                </a:cubicBezTo>
                <a:lnTo>
                  <a:pt x="0" y="73025"/>
                </a:lnTo>
                <a:close/>
              </a:path>
            </a:pathLst>
          </a:custGeom>
          <a:solidFill>
            <a:schemeClr val="bg2"/>
          </a:solidFill>
          <a:ln w="9525" algn="ctr">
            <a:noFill/>
            <a:round/>
            <a:headEnd/>
            <a:tailEnd/>
          </a:ln>
        </p:spPr>
        <p:txBody>
          <a:bodyPr/>
          <a:lstStyle/>
          <a:p>
            <a:endParaRPr lang="en-US"/>
          </a:p>
        </p:txBody>
      </p:sp>
      <p:sp>
        <p:nvSpPr>
          <p:cNvPr id="47131" name="Line 27"/>
          <p:cNvSpPr>
            <a:spLocks noChangeShapeType="1"/>
          </p:cNvSpPr>
          <p:nvPr/>
        </p:nvSpPr>
        <p:spPr bwMode="auto">
          <a:xfrm flipV="1">
            <a:off x="4087813" y="4459288"/>
            <a:ext cx="90487" cy="85725"/>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47132" name="Line 28"/>
          <p:cNvSpPr>
            <a:spLocks noChangeShapeType="1"/>
          </p:cNvSpPr>
          <p:nvPr/>
        </p:nvSpPr>
        <p:spPr bwMode="auto">
          <a:xfrm flipV="1">
            <a:off x="4098925" y="4533900"/>
            <a:ext cx="92075" cy="85725"/>
          </a:xfrm>
          <a:prstGeom prst="line">
            <a:avLst/>
          </a:prstGeom>
          <a:noFill/>
          <a:ln w="12700" cap="flat" cmpd="sng" algn="ctr">
            <a:solidFill>
              <a:schemeClr val="tx1"/>
            </a:solidFill>
            <a:prstDash val="solid"/>
            <a:round/>
            <a:headEnd type="none" w="med" len="med"/>
            <a:tailEnd type="none" w="med" len="med"/>
          </a:ln>
        </p:spPr>
        <p:txBody>
          <a:bodyPr>
            <a:spAutoFit/>
          </a:bodyPr>
          <a:lstStyle/>
          <a:p>
            <a:pPr>
              <a:defRPr/>
            </a:pPr>
            <a:endParaRPr lang="en-US">
              <a:latin typeface="+mn-lt"/>
            </a:endParaRPr>
          </a:p>
        </p:txBody>
      </p:sp>
      <p:sp>
        <p:nvSpPr>
          <p:cNvPr id="175161" name="Rectangle 61"/>
          <p:cNvSpPr>
            <a:spLocks noChangeArrowheads="1"/>
          </p:cNvSpPr>
          <p:nvPr/>
        </p:nvSpPr>
        <p:spPr bwMode="auto">
          <a:xfrm>
            <a:off x="523875" y="6443663"/>
            <a:ext cx="3963988" cy="212725"/>
          </a:xfrm>
          <a:prstGeom prst="rect">
            <a:avLst/>
          </a:prstGeom>
          <a:noFill/>
          <a:ln w="12700">
            <a:noFill/>
            <a:miter lim="800000"/>
            <a:headEnd/>
            <a:tailEnd/>
          </a:ln>
        </p:spPr>
        <p:txBody>
          <a:bodyPr lIns="90488" tIns="0" rIns="90488" bIns="0" anchor="b">
            <a:spAutoFit/>
          </a:bodyPr>
          <a:lstStyle/>
          <a:p>
            <a:r>
              <a:rPr lang="en-US" sz="1400" b="1">
                <a:solidFill>
                  <a:srgbClr val="FFFFFF"/>
                </a:solidFill>
                <a:latin typeface="Arial Narrow" pitchFamily="34" charset="0"/>
              </a:rPr>
              <a:t>Boden WE et al. </a:t>
            </a:r>
            <a:r>
              <a:rPr lang="en-US" sz="1400" b="1" i="1">
                <a:solidFill>
                  <a:srgbClr val="FFFFFF"/>
                </a:solidFill>
                <a:latin typeface="Arial Narrow" pitchFamily="34" charset="0"/>
              </a:rPr>
              <a:t>N Engl J Med. </a:t>
            </a:r>
            <a:r>
              <a:rPr lang="en-US" sz="1400" b="1">
                <a:solidFill>
                  <a:srgbClr val="FFFFFF"/>
                </a:solidFill>
                <a:latin typeface="Arial Narrow" pitchFamily="34" charset="0"/>
              </a:rPr>
              <a:t>2007; 356:1503-1516.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33474" name="Group 276"/>
          <p:cNvGrpSpPr>
            <a:grpSpLocks/>
          </p:cNvGrpSpPr>
          <p:nvPr/>
        </p:nvGrpSpPr>
        <p:grpSpPr bwMode="auto">
          <a:xfrm>
            <a:off x="5083175" y="1849438"/>
            <a:ext cx="3452813" cy="3705225"/>
            <a:chOff x="5083584" y="1849288"/>
            <a:chExt cx="3452416" cy="3704624"/>
          </a:xfrm>
        </p:grpSpPr>
        <p:sp>
          <p:nvSpPr>
            <p:cNvPr id="221" name="Rectangle 220"/>
            <p:cNvSpPr/>
            <p:nvPr/>
          </p:nvSpPr>
          <p:spPr bwMode="auto">
            <a:xfrm>
              <a:off x="5142315" y="1849288"/>
              <a:ext cx="3393685" cy="3704624"/>
            </a:xfrm>
            <a:prstGeom prst="rect">
              <a:avLst/>
            </a:prstGeom>
            <a:gradFill flip="none" rotWithShape="1">
              <a:gsLst>
                <a:gs pos="0">
                  <a:schemeClr val="bg1"/>
                </a:gs>
                <a:gs pos="100000">
                  <a:schemeClr val="bg2"/>
                </a:gs>
              </a:gsLst>
              <a:lin ang="5400000" scaled="0"/>
              <a:tileRect/>
            </a:gradFill>
            <a:ln w="12700"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mn-lt"/>
                <a:ea typeface="ＭＳ Ｐゴシック" pitchFamily="1" charset="-128"/>
              </a:endParaRPr>
            </a:p>
          </p:txBody>
        </p:sp>
        <p:sp>
          <p:nvSpPr>
            <p:cNvPr id="222" name="Line 18"/>
            <p:cNvSpPr>
              <a:spLocks noChangeShapeType="1"/>
            </p:cNvSpPr>
            <p:nvPr/>
          </p:nvSpPr>
          <p:spPr bwMode="auto">
            <a:xfrm flipH="1">
              <a:off x="5083584" y="3242887"/>
              <a:ext cx="3447654" cy="3174"/>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224" name="Line 10"/>
            <p:cNvSpPr>
              <a:spLocks noChangeShapeType="1"/>
            </p:cNvSpPr>
            <p:nvPr/>
          </p:nvSpPr>
          <p:spPr bwMode="auto">
            <a:xfrm flipH="1" flipV="1">
              <a:off x="5083584" y="5131705"/>
              <a:ext cx="3452416" cy="9523"/>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225" name="Line 12"/>
            <p:cNvSpPr>
              <a:spLocks noChangeShapeType="1"/>
            </p:cNvSpPr>
            <p:nvPr/>
          </p:nvSpPr>
          <p:spPr bwMode="auto">
            <a:xfrm flipH="1">
              <a:off x="5083584" y="4655533"/>
              <a:ext cx="3447654" cy="4761"/>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226" name="Line 14"/>
            <p:cNvSpPr>
              <a:spLocks noChangeShapeType="1"/>
            </p:cNvSpPr>
            <p:nvPr/>
          </p:nvSpPr>
          <p:spPr bwMode="auto">
            <a:xfrm flipH="1" flipV="1">
              <a:off x="5083584" y="4188883"/>
              <a:ext cx="3452416" cy="3174"/>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228" name="Line 20"/>
            <p:cNvSpPr>
              <a:spLocks noChangeShapeType="1"/>
            </p:cNvSpPr>
            <p:nvPr/>
          </p:nvSpPr>
          <p:spPr bwMode="auto">
            <a:xfrm flipH="1">
              <a:off x="5083584" y="2768301"/>
              <a:ext cx="3447654" cy="6349"/>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229" name="Line 22"/>
            <p:cNvSpPr>
              <a:spLocks noChangeShapeType="1"/>
            </p:cNvSpPr>
            <p:nvPr/>
          </p:nvSpPr>
          <p:spPr bwMode="auto">
            <a:xfrm flipH="1" flipV="1">
              <a:off x="5083584" y="2304826"/>
              <a:ext cx="3436543" cy="19047"/>
            </a:xfrm>
            <a:prstGeom prst="line">
              <a:avLst/>
            </a:prstGeom>
            <a:noFill/>
            <a:ln w="20638">
              <a:solidFill>
                <a:srgbClr val="FFFFFF">
                  <a:alpha val="42000"/>
                </a:srgbClr>
              </a:solidFill>
              <a:round/>
              <a:headEnd/>
              <a:tailEnd/>
            </a:ln>
          </p:spPr>
          <p:txBody>
            <a:bodyPr/>
            <a:lstStyle/>
            <a:p>
              <a:pPr>
                <a:defRPr/>
              </a:pPr>
              <a:endParaRPr lang="en-US">
                <a:latin typeface="+mn-lt"/>
              </a:endParaRPr>
            </a:p>
          </p:txBody>
        </p:sp>
      </p:grpSp>
      <p:sp>
        <p:nvSpPr>
          <p:cNvPr id="151" name="Rectangle 150"/>
          <p:cNvSpPr/>
          <p:nvPr/>
        </p:nvSpPr>
        <p:spPr bwMode="auto">
          <a:xfrm>
            <a:off x="1042988" y="1844675"/>
            <a:ext cx="3394075" cy="3703638"/>
          </a:xfrm>
          <a:prstGeom prst="rect">
            <a:avLst/>
          </a:prstGeom>
          <a:gradFill flip="none" rotWithShape="1">
            <a:gsLst>
              <a:gs pos="0">
                <a:schemeClr val="bg1"/>
              </a:gs>
              <a:gs pos="100000">
                <a:schemeClr val="bg2"/>
              </a:gs>
            </a:gsLst>
            <a:lin ang="5400000" scaled="0"/>
            <a:tileRect/>
          </a:gradFill>
          <a:ln w="12700" cap="flat" cmpd="sng" algn="ctr">
            <a:solidFill>
              <a:schemeClr val="tx1"/>
            </a:solidFill>
            <a:prstDash val="solid"/>
            <a:round/>
            <a:headEnd type="none" w="med" len="med"/>
            <a:tailEnd type="none" w="med" len="med"/>
          </a:ln>
          <a:effectLst/>
        </p:spPr>
        <p:txBody>
          <a:bodyPr/>
          <a:lstStyle/>
          <a:p>
            <a:pPr eaLnBrk="0" hangingPunct="0">
              <a:defRPr/>
            </a:pPr>
            <a:endParaRPr lang="en-US" sz="2400" dirty="0">
              <a:latin typeface="+mn-lt"/>
              <a:ea typeface="ＭＳ Ｐゴシック" pitchFamily="1" charset="-128"/>
            </a:endParaRPr>
          </a:p>
        </p:txBody>
      </p:sp>
      <p:sp>
        <p:nvSpPr>
          <p:cNvPr id="156" name="Line 18"/>
          <p:cNvSpPr>
            <a:spLocks noChangeShapeType="1"/>
          </p:cNvSpPr>
          <p:nvPr/>
        </p:nvSpPr>
        <p:spPr bwMode="auto">
          <a:xfrm flipH="1">
            <a:off x="985838" y="3236913"/>
            <a:ext cx="3446462" cy="4762"/>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159" name="Line 24"/>
          <p:cNvSpPr>
            <a:spLocks noChangeShapeType="1"/>
          </p:cNvSpPr>
          <p:nvPr/>
        </p:nvSpPr>
        <p:spPr bwMode="auto">
          <a:xfrm flipH="1">
            <a:off x="985838" y="1851025"/>
            <a:ext cx="3419475" cy="1588"/>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152" name="Line 10"/>
          <p:cNvSpPr>
            <a:spLocks noChangeShapeType="1"/>
          </p:cNvSpPr>
          <p:nvPr/>
        </p:nvSpPr>
        <p:spPr bwMode="auto">
          <a:xfrm flipH="1" flipV="1">
            <a:off x="985838" y="5127625"/>
            <a:ext cx="3451225" cy="7938"/>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153" name="Line 12"/>
          <p:cNvSpPr>
            <a:spLocks noChangeShapeType="1"/>
          </p:cNvSpPr>
          <p:nvPr/>
        </p:nvSpPr>
        <p:spPr bwMode="auto">
          <a:xfrm flipH="1">
            <a:off x="985838" y="4651375"/>
            <a:ext cx="3446462" cy="4763"/>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154" name="Line 14"/>
          <p:cNvSpPr>
            <a:spLocks noChangeShapeType="1"/>
          </p:cNvSpPr>
          <p:nvPr/>
        </p:nvSpPr>
        <p:spPr bwMode="auto">
          <a:xfrm flipH="1" flipV="1">
            <a:off x="985838" y="4184650"/>
            <a:ext cx="3451225" cy="1588"/>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155" name="Line 16"/>
          <p:cNvSpPr>
            <a:spLocks noChangeShapeType="1"/>
          </p:cNvSpPr>
          <p:nvPr/>
        </p:nvSpPr>
        <p:spPr bwMode="auto">
          <a:xfrm flipH="1">
            <a:off x="985838" y="3702050"/>
            <a:ext cx="3441700" cy="11113"/>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157" name="Line 20"/>
          <p:cNvSpPr>
            <a:spLocks noChangeShapeType="1"/>
          </p:cNvSpPr>
          <p:nvPr/>
        </p:nvSpPr>
        <p:spPr bwMode="auto">
          <a:xfrm flipH="1">
            <a:off x="985838" y="2762250"/>
            <a:ext cx="3446462" cy="7938"/>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158" name="Line 22"/>
          <p:cNvSpPr>
            <a:spLocks noChangeShapeType="1"/>
          </p:cNvSpPr>
          <p:nvPr/>
        </p:nvSpPr>
        <p:spPr bwMode="auto">
          <a:xfrm flipH="1" flipV="1">
            <a:off x="985838" y="2298700"/>
            <a:ext cx="3435350" cy="20638"/>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2" name="Title 1"/>
          <p:cNvSpPr>
            <a:spLocks noGrp="1"/>
          </p:cNvSpPr>
          <p:nvPr>
            <p:ph type="title" idx="4294967295"/>
          </p:nvPr>
        </p:nvSpPr>
        <p:spPr>
          <a:xfrm>
            <a:off x="433388" y="157163"/>
            <a:ext cx="8267700" cy="928687"/>
          </a:xfrm>
        </p:spPr>
        <p:txBody>
          <a:bodyPr/>
          <a:lstStyle/>
          <a:p>
            <a:pPr algn="ctr">
              <a:lnSpc>
                <a:spcPts val="3000"/>
              </a:lnSpc>
            </a:pPr>
            <a:r>
              <a:rPr lang="en-US" smtClean="0">
                <a:effectLst/>
                <a:latin typeface="Arial" pitchFamily="34" charset="0"/>
              </a:rPr>
              <a:t>Freedom from Angina</a:t>
            </a:r>
            <a:r>
              <a:rPr lang="en-US" sz="4000" smtClean="0">
                <a:latin typeface="Arial" pitchFamily="34" charset="0"/>
              </a:rPr>
              <a:t> </a:t>
            </a:r>
            <a:br>
              <a:rPr lang="en-US" sz="4000" smtClean="0">
                <a:latin typeface="Arial" pitchFamily="34" charset="0"/>
              </a:rPr>
            </a:br>
            <a:r>
              <a:rPr lang="en-US" sz="2400" b="0" i="1" smtClean="0">
                <a:solidFill>
                  <a:schemeClr val="tx1"/>
                </a:solidFill>
                <a:effectLst/>
                <a:latin typeface="Arial" pitchFamily="34" charset="0"/>
              </a:rPr>
              <a:t>CASS (1975-1983) vs. COURAGE  (2000-2006)</a:t>
            </a:r>
          </a:p>
        </p:txBody>
      </p:sp>
      <p:sp>
        <p:nvSpPr>
          <p:cNvPr id="160" name="Rectangle 29"/>
          <p:cNvSpPr>
            <a:spLocks noChangeArrowheads="1"/>
          </p:cNvSpPr>
          <p:nvPr/>
        </p:nvSpPr>
        <p:spPr bwMode="auto">
          <a:xfrm>
            <a:off x="1268413" y="4537075"/>
            <a:ext cx="296862" cy="1016000"/>
          </a:xfrm>
          <a:prstGeom prst="rect">
            <a:avLst/>
          </a:prstGeom>
          <a:gradFill flip="none" rotWithShape="1">
            <a:gsLst>
              <a:gs pos="0">
                <a:schemeClr val="accent3">
                  <a:lumMod val="75000"/>
                </a:schemeClr>
              </a:gs>
              <a:gs pos="92000">
                <a:schemeClr val="bg1"/>
              </a:gs>
              <a:gs pos="55000">
                <a:schemeClr val="accent3"/>
              </a:gs>
              <a:gs pos="30000">
                <a:schemeClr val="accent3">
                  <a:lumMod val="60000"/>
                  <a:lumOff val="40000"/>
                </a:schemeClr>
              </a:gs>
            </a:gsLst>
            <a:lin ang="0" scaled="1"/>
            <a:tileRect/>
          </a:gradFill>
          <a:ln w="9525">
            <a:noFill/>
            <a:miter lim="800000"/>
            <a:headEnd/>
            <a:tailEnd/>
          </a:ln>
        </p:spPr>
        <p:txBody>
          <a:bodyPr/>
          <a:lstStyle/>
          <a:p>
            <a:pPr>
              <a:defRPr/>
            </a:pPr>
            <a:endParaRPr lang="en-US">
              <a:latin typeface="+mn-lt"/>
            </a:endParaRPr>
          </a:p>
        </p:txBody>
      </p:sp>
      <p:sp>
        <p:nvSpPr>
          <p:cNvPr id="161" name="Rectangle 36"/>
          <p:cNvSpPr>
            <a:spLocks noChangeArrowheads="1"/>
          </p:cNvSpPr>
          <p:nvPr/>
        </p:nvSpPr>
        <p:spPr bwMode="auto">
          <a:xfrm>
            <a:off x="1565275" y="4537075"/>
            <a:ext cx="287338" cy="1016000"/>
          </a:xfrm>
          <a:prstGeom prst="rect">
            <a:avLst/>
          </a:prstGeom>
          <a:gradFill flip="none" rotWithShape="1">
            <a:gsLst>
              <a:gs pos="0">
                <a:schemeClr val="accent2">
                  <a:lumMod val="50000"/>
                </a:schemeClr>
              </a:gs>
              <a:gs pos="80000">
                <a:schemeClr val="accent2">
                  <a:lumMod val="50000"/>
                </a:schemeClr>
              </a:gs>
              <a:gs pos="55000">
                <a:schemeClr val="accent2"/>
              </a:gs>
              <a:gs pos="30000">
                <a:schemeClr val="accent2">
                  <a:lumMod val="60000"/>
                  <a:lumOff val="40000"/>
                </a:schemeClr>
              </a:gs>
              <a:gs pos="100000">
                <a:srgbClr val="1E250D"/>
              </a:gs>
              <a:gs pos="18000">
                <a:schemeClr val="accent2"/>
              </a:gs>
            </a:gsLst>
            <a:lin ang="0" scaled="1"/>
            <a:tileRect/>
          </a:gradFill>
          <a:ln w="9525">
            <a:noFill/>
            <a:miter lim="800000"/>
            <a:headEnd/>
            <a:tailEnd/>
          </a:ln>
        </p:spPr>
        <p:txBody>
          <a:bodyPr/>
          <a:lstStyle/>
          <a:p>
            <a:pPr>
              <a:defRPr/>
            </a:pPr>
            <a:endParaRPr lang="en-US">
              <a:latin typeface="+mn-lt"/>
            </a:endParaRPr>
          </a:p>
        </p:txBody>
      </p:sp>
      <p:sp>
        <p:nvSpPr>
          <p:cNvPr id="162" name="Rectangle 42"/>
          <p:cNvSpPr>
            <a:spLocks noChangeArrowheads="1"/>
          </p:cNvSpPr>
          <p:nvPr/>
        </p:nvSpPr>
        <p:spPr bwMode="auto">
          <a:xfrm>
            <a:off x="1541463" y="4225925"/>
            <a:ext cx="312737" cy="261938"/>
          </a:xfrm>
          <a:prstGeom prst="rect">
            <a:avLst/>
          </a:prstGeom>
          <a:noFill/>
          <a:ln w="9525">
            <a:noFill/>
            <a:miter lim="800000"/>
            <a:headEnd/>
            <a:tailEnd/>
          </a:ln>
        </p:spPr>
        <p:txBody>
          <a:bodyPr lIns="0" tIns="0" rIns="0" bIns="0">
            <a:spAutoFit/>
          </a:bodyPr>
          <a:lstStyle/>
          <a:p>
            <a:pPr algn="ctr">
              <a:defRPr/>
            </a:pPr>
            <a:r>
              <a:rPr lang="en-US" sz="1700" b="1" dirty="0">
                <a:latin typeface="+mn-lt"/>
              </a:rPr>
              <a:t>22</a:t>
            </a:r>
            <a:endParaRPr lang="en-US" dirty="0">
              <a:latin typeface="+mn-lt"/>
            </a:endParaRPr>
          </a:p>
        </p:txBody>
      </p:sp>
      <p:sp>
        <p:nvSpPr>
          <p:cNvPr id="163" name="Rectangle 45"/>
          <p:cNvSpPr>
            <a:spLocks noChangeArrowheads="1"/>
          </p:cNvSpPr>
          <p:nvPr/>
        </p:nvSpPr>
        <p:spPr bwMode="auto">
          <a:xfrm>
            <a:off x="2422525" y="2452688"/>
            <a:ext cx="296863" cy="3100387"/>
          </a:xfrm>
          <a:prstGeom prst="rect">
            <a:avLst/>
          </a:prstGeom>
          <a:gradFill flip="none" rotWithShape="1">
            <a:gsLst>
              <a:gs pos="0">
                <a:schemeClr val="accent3">
                  <a:lumMod val="75000"/>
                </a:schemeClr>
              </a:gs>
              <a:gs pos="92000">
                <a:schemeClr val="bg1"/>
              </a:gs>
              <a:gs pos="55000">
                <a:schemeClr val="accent3"/>
              </a:gs>
              <a:gs pos="30000">
                <a:schemeClr val="accent3">
                  <a:lumMod val="60000"/>
                  <a:lumOff val="40000"/>
                </a:schemeClr>
              </a:gs>
            </a:gsLst>
            <a:lin ang="0" scaled="1"/>
            <a:tileRect/>
          </a:gradFill>
          <a:ln w="9525">
            <a:noFill/>
            <a:miter lim="800000"/>
            <a:headEnd/>
            <a:tailEnd/>
          </a:ln>
        </p:spPr>
        <p:txBody>
          <a:bodyPr/>
          <a:lstStyle/>
          <a:p>
            <a:pPr>
              <a:defRPr/>
            </a:pPr>
            <a:endParaRPr lang="en-US">
              <a:latin typeface="+mn-lt"/>
            </a:endParaRPr>
          </a:p>
        </p:txBody>
      </p:sp>
      <p:sp>
        <p:nvSpPr>
          <p:cNvPr id="164" name="Rectangle 52"/>
          <p:cNvSpPr>
            <a:spLocks noChangeArrowheads="1"/>
          </p:cNvSpPr>
          <p:nvPr/>
        </p:nvSpPr>
        <p:spPr bwMode="auto">
          <a:xfrm>
            <a:off x="2719388" y="4164013"/>
            <a:ext cx="296862" cy="1389062"/>
          </a:xfrm>
          <a:prstGeom prst="rect">
            <a:avLst/>
          </a:prstGeom>
          <a:gradFill flip="none" rotWithShape="1">
            <a:gsLst>
              <a:gs pos="0">
                <a:schemeClr val="accent2">
                  <a:lumMod val="50000"/>
                </a:schemeClr>
              </a:gs>
              <a:gs pos="80000">
                <a:schemeClr val="accent2">
                  <a:lumMod val="50000"/>
                </a:schemeClr>
              </a:gs>
              <a:gs pos="55000">
                <a:schemeClr val="accent2"/>
              </a:gs>
              <a:gs pos="30000">
                <a:schemeClr val="accent2">
                  <a:lumMod val="60000"/>
                  <a:lumOff val="40000"/>
                </a:schemeClr>
              </a:gs>
              <a:gs pos="100000">
                <a:srgbClr val="1E250D"/>
              </a:gs>
              <a:gs pos="18000">
                <a:schemeClr val="accent2"/>
              </a:gs>
            </a:gsLst>
            <a:lin ang="0" scaled="1"/>
            <a:tileRect/>
          </a:gradFill>
          <a:ln w="9525">
            <a:noFill/>
            <a:miter lim="800000"/>
            <a:headEnd/>
            <a:tailEnd/>
          </a:ln>
        </p:spPr>
        <p:txBody>
          <a:bodyPr/>
          <a:lstStyle/>
          <a:p>
            <a:pPr>
              <a:defRPr/>
            </a:pPr>
            <a:endParaRPr lang="en-US">
              <a:latin typeface="+mn-lt"/>
            </a:endParaRPr>
          </a:p>
        </p:txBody>
      </p:sp>
      <p:sp>
        <p:nvSpPr>
          <p:cNvPr id="165" name="Rectangle 56"/>
          <p:cNvSpPr>
            <a:spLocks noChangeArrowheads="1"/>
          </p:cNvSpPr>
          <p:nvPr/>
        </p:nvSpPr>
        <p:spPr bwMode="auto">
          <a:xfrm>
            <a:off x="2359025" y="2166938"/>
            <a:ext cx="346075" cy="261937"/>
          </a:xfrm>
          <a:prstGeom prst="rect">
            <a:avLst/>
          </a:prstGeom>
          <a:noFill/>
          <a:ln w="9525">
            <a:noFill/>
            <a:miter lim="800000"/>
            <a:headEnd/>
            <a:tailEnd/>
          </a:ln>
        </p:spPr>
        <p:txBody>
          <a:bodyPr lIns="0" tIns="0" rIns="0" bIns="0">
            <a:spAutoFit/>
          </a:bodyPr>
          <a:lstStyle/>
          <a:p>
            <a:pPr algn="ctr">
              <a:defRPr/>
            </a:pPr>
            <a:r>
              <a:rPr lang="en-US" sz="1700" b="1" dirty="0">
                <a:latin typeface="+mn-lt"/>
              </a:rPr>
              <a:t>66</a:t>
            </a:r>
            <a:endParaRPr lang="en-US" dirty="0">
              <a:latin typeface="+mn-lt"/>
            </a:endParaRPr>
          </a:p>
        </p:txBody>
      </p:sp>
      <p:sp>
        <p:nvSpPr>
          <p:cNvPr id="166" name="Rectangle 58"/>
          <p:cNvSpPr>
            <a:spLocks noChangeArrowheads="1"/>
          </p:cNvSpPr>
          <p:nvPr/>
        </p:nvSpPr>
        <p:spPr bwMode="auto">
          <a:xfrm>
            <a:off x="2794000" y="3851275"/>
            <a:ext cx="303213" cy="261938"/>
          </a:xfrm>
          <a:prstGeom prst="rect">
            <a:avLst/>
          </a:prstGeom>
          <a:noFill/>
          <a:ln w="9525">
            <a:noFill/>
            <a:miter lim="800000"/>
            <a:headEnd/>
            <a:tailEnd/>
          </a:ln>
        </p:spPr>
        <p:txBody>
          <a:bodyPr lIns="0" tIns="0" rIns="0" bIns="0">
            <a:spAutoFit/>
          </a:bodyPr>
          <a:lstStyle/>
          <a:p>
            <a:pPr>
              <a:defRPr/>
            </a:pPr>
            <a:r>
              <a:rPr lang="en-US" sz="1700" b="1" dirty="0">
                <a:latin typeface="+mn-lt"/>
              </a:rPr>
              <a:t>30</a:t>
            </a:r>
            <a:endParaRPr lang="en-US" dirty="0">
              <a:latin typeface="+mn-lt"/>
            </a:endParaRPr>
          </a:p>
        </p:txBody>
      </p:sp>
      <p:sp>
        <p:nvSpPr>
          <p:cNvPr id="167" name="Rectangle 61"/>
          <p:cNvSpPr>
            <a:spLocks noChangeArrowheads="1"/>
          </p:cNvSpPr>
          <p:nvPr/>
        </p:nvSpPr>
        <p:spPr bwMode="auto">
          <a:xfrm>
            <a:off x="3567113" y="2601913"/>
            <a:ext cx="295275" cy="2951162"/>
          </a:xfrm>
          <a:prstGeom prst="rect">
            <a:avLst/>
          </a:prstGeom>
          <a:gradFill flip="none" rotWithShape="1">
            <a:gsLst>
              <a:gs pos="0">
                <a:schemeClr val="accent3">
                  <a:lumMod val="75000"/>
                </a:schemeClr>
              </a:gs>
              <a:gs pos="92000">
                <a:schemeClr val="bg1"/>
              </a:gs>
              <a:gs pos="55000">
                <a:schemeClr val="accent3"/>
              </a:gs>
              <a:gs pos="30000">
                <a:schemeClr val="accent3">
                  <a:lumMod val="60000"/>
                  <a:lumOff val="40000"/>
                </a:schemeClr>
              </a:gs>
            </a:gsLst>
            <a:lin ang="0" scaled="1"/>
            <a:tileRect/>
          </a:gradFill>
          <a:ln w="9525">
            <a:noFill/>
            <a:miter lim="800000"/>
            <a:headEnd/>
            <a:tailEnd/>
          </a:ln>
        </p:spPr>
        <p:txBody>
          <a:bodyPr/>
          <a:lstStyle/>
          <a:p>
            <a:pPr>
              <a:defRPr/>
            </a:pPr>
            <a:endParaRPr lang="en-US">
              <a:latin typeface="+mn-lt"/>
            </a:endParaRPr>
          </a:p>
        </p:txBody>
      </p:sp>
      <p:sp>
        <p:nvSpPr>
          <p:cNvPr id="168" name="Rectangle 68"/>
          <p:cNvSpPr>
            <a:spLocks noChangeArrowheads="1"/>
          </p:cNvSpPr>
          <p:nvPr/>
        </p:nvSpPr>
        <p:spPr bwMode="auto">
          <a:xfrm>
            <a:off x="3860800" y="3792538"/>
            <a:ext cx="284163" cy="1760537"/>
          </a:xfrm>
          <a:prstGeom prst="rect">
            <a:avLst/>
          </a:prstGeom>
          <a:gradFill flip="none" rotWithShape="1">
            <a:gsLst>
              <a:gs pos="0">
                <a:schemeClr val="accent2">
                  <a:lumMod val="50000"/>
                </a:schemeClr>
              </a:gs>
              <a:gs pos="80000">
                <a:schemeClr val="accent2">
                  <a:lumMod val="50000"/>
                </a:schemeClr>
              </a:gs>
              <a:gs pos="55000">
                <a:schemeClr val="accent2"/>
              </a:gs>
              <a:gs pos="30000">
                <a:schemeClr val="accent2">
                  <a:lumMod val="60000"/>
                  <a:lumOff val="40000"/>
                </a:schemeClr>
              </a:gs>
              <a:gs pos="100000">
                <a:srgbClr val="1E250D"/>
              </a:gs>
              <a:gs pos="18000">
                <a:schemeClr val="accent2"/>
              </a:gs>
            </a:gsLst>
            <a:lin ang="0" scaled="1"/>
            <a:tileRect/>
          </a:gradFill>
          <a:ln w="9525">
            <a:noFill/>
            <a:miter lim="800000"/>
            <a:headEnd/>
            <a:tailEnd/>
          </a:ln>
        </p:spPr>
        <p:txBody>
          <a:bodyPr/>
          <a:lstStyle/>
          <a:p>
            <a:pPr>
              <a:defRPr/>
            </a:pPr>
            <a:endParaRPr lang="en-US">
              <a:latin typeface="+mn-lt"/>
            </a:endParaRPr>
          </a:p>
        </p:txBody>
      </p:sp>
      <p:sp>
        <p:nvSpPr>
          <p:cNvPr id="169" name="Rectangle 72"/>
          <p:cNvSpPr>
            <a:spLocks noChangeArrowheads="1"/>
          </p:cNvSpPr>
          <p:nvPr/>
        </p:nvSpPr>
        <p:spPr bwMode="auto">
          <a:xfrm>
            <a:off x="3559175" y="2292350"/>
            <a:ext cx="311150" cy="261938"/>
          </a:xfrm>
          <a:prstGeom prst="rect">
            <a:avLst/>
          </a:prstGeom>
          <a:noFill/>
          <a:ln w="9525">
            <a:noFill/>
            <a:miter lim="800000"/>
            <a:headEnd/>
            <a:tailEnd/>
          </a:ln>
        </p:spPr>
        <p:txBody>
          <a:bodyPr lIns="0" tIns="0" rIns="0" bIns="0">
            <a:spAutoFit/>
          </a:bodyPr>
          <a:lstStyle/>
          <a:p>
            <a:pPr>
              <a:defRPr/>
            </a:pPr>
            <a:r>
              <a:rPr lang="en-US" sz="1700" b="1" dirty="0">
                <a:latin typeface="+mn-lt"/>
              </a:rPr>
              <a:t>63</a:t>
            </a:r>
            <a:endParaRPr lang="en-US" dirty="0">
              <a:latin typeface="+mn-lt"/>
            </a:endParaRPr>
          </a:p>
        </p:txBody>
      </p:sp>
      <p:sp>
        <p:nvSpPr>
          <p:cNvPr id="170" name="Rectangle 74"/>
          <p:cNvSpPr>
            <a:spLocks noChangeArrowheads="1"/>
          </p:cNvSpPr>
          <p:nvPr/>
        </p:nvSpPr>
        <p:spPr bwMode="auto">
          <a:xfrm>
            <a:off x="3946525" y="3471863"/>
            <a:ext cx="298450" cy="261937"/>
          </a:xfrm>
          <a:prstGeom prst="rect">
            <a:avLst/>
          </a:prstGeom>
          <a:noFill/>
          <a:ln w="9525">
            <a:noFill/>
            <a:miter lim="800000"/>
            <a:headEnd/>
            <a:tailEnd/>
          </a:ln>
        </p:spPr>
        <p:txBody>
          <a:bodyPr lIns="0" tIns="0" rIns="0" bIns="0">
            <a:spAutoFit/>
          </a:bodyPr>
          <a:lstStyle/>
          <a:p>
            <a:pPr>
              <a:defRPr/>
            </a:pPr>
            <a:r>
              <a:rPr lang="en-US" sz="1700" b="1" dirty="0">
                <a:latin typeface="+mn-lt"/>
              </a:rPr>
              <a:t>38</a:t>
            </a:r>
            <a:endParaRPr lang="en-US" dirty="0">
              <a:latin typeface="+mn-lt"/>
            </a:endParaRPr>
          </a:p>
        </p:txBody>
      </p:sp>
      <p:sp>
        <p:nvSpPr>
          <p:cNvPr id="172" name="Rectangle 96"/>
          <p:cNvSpPr>
            <a:spLocks noChangeArrowheads="1"/>
          </p:cNvSpPr>
          <p:nvPr/>
        </p:nvSpPr>
        <p:spPr bwMode="auto">
          <a:xfrm>
            <a:off x="790575" y="5416550"/>
            <a:ext cx="136525" cy="258763"/>
          </a:xfrm>
          <a:prstGeom prst="rect">
            <a:avLst/>
          </a:prstGeom>
          <a:noFill/>
          <a:ln w="9525">
            <a:noFill/>
            <a:miter lim="800000"/>
            <a:headEnd/>
            <a:tailEnd/>
          </a:ln>
        </p:spPr>
        <p:txBody>
          <a:bodyPr lIns="0" tIns="0" rIns="0" bIns="0">
            <a:spAutoFit/>
          </a:bodyPr>
          <a:lstStyle/>
          <a:p>
            <a:r>
              <a:rPr lang="en-US" sz="1700" b="1">
                <a:latin typeface="Arial Narrow" pitchFamily="34" charset="0"/>
              </a:rPr>
              <a:t>0</a:t>
            </a:r>
            <a:endParaRPr lang="en-US" b="1">
              <a:latin typeface="Arial Narrow" pitchFamily="34" charset="0"/>
            </a:endParaRPr>
          </a:p>
        </p:txBody>
      </p:sp>
      <p:sp>
        <p:nvSpPr>
          <p:cNvPr id="173" name="Rectangle 97"/>
          <p:cNvSpPr>
            <a:spLocks noChangeArrowheads="1"/>
          </p:cNvSpPr>
          <p:nvPr/>
        </p:nvSpPr>
        <p:spPr bwMode="auto">
          <a:xfrm>
            <a:off x="649288" y="4970463"/>
            <a:ext cx="276225" cy="258762"/>
          </a:xfrm>
          <a:prstGeom prst="rect">
            <a:avLst/>
          </a:prstGeom>
          <a:noFill/>
          <a:ln w="9525">
            <a:noFill/>
            <a:miter lim="800000"/>
            <a:headEnd/>
            <a:tailEnd/>
          </a:ln>
        </p:spPr>
        <p:txBody>
          <a:bodyPr lIns="0" tIns="0" rIns="0" bIns="0">
            <a:spAutoFit/>
          </a:bodyPr>
          <a:lstStyle/>
          <a:p>
            <a:r>
              <a:rPr lang="en-US" sz="1700" b="1">
                <a:latin typeface="Arial Narrow" pitchFamily="34" charset="0"/>
              </a:rPr>
              <a:t>10</a:t>
            </a:r>
            <a:endParaRPr lang="en-US" b="1">
              <a:latin typeface="Arial Narrow" pitchFamily="34" charset="0"/>
            </a:endParaRPr>
          </a:p>
        </p:txBody>
      </p:sp>
      <p:sp>
        <p:nvSpPr>
          <p:cNvPr id="174" name="Rectangle 99"/>
          <p:cNvSpPr>
            <a:spLocks noChangeArrowheads="1"/>
          </p:cNvSpPr>
          <p:nvPr/>
        </p:nvSpPr>
        <p:spPr bwMode="auto">
          <a:xfrm>
            <a:off x="649288" y="4498975"/>
            <a:ext cx="276225" cy="258763"/>
          </a:xfrm>
          <a:prstGeom prst="rect">
            <a:avLst/>
          </a:prstGeom>
          <a:noFill/>
          <a:ln w="9525">
            <a:noFill/>
            <a:miter lim="800000"/>
            <a:headEnd/>
            <a:tailEnd/>
          </a:ln>
        </p:spPr>
        <p:txBody>
          <a:bodyPr lIns="0" tIns="0" rIns="0" bIns="0">
            <a:spAutoFit/>
          </a:bodyPr>
          <a:lstStyle/>
          <a:p>
            <a:r>
              <a:rPr lang="en-US" sz="1700" b="1">
                <a:latin typeface="Arial Narrow" pitchFamily="34" charset="0"/>
              </a:rPr>
              <a:t>20</a:t>
            </a:r>
            <a:endParaRPr lang="en-US" b="1">
              <a:latin typeface="Arial Narrow" pitchFamily="34" charset="0"/>
            </a:endParaRPr>
          </a:p>
        </p:txBody>
      </p:sp>
      <p:sp>
        <p:nvSpPr>
          <p:cNvPr id="175" name="Rectangle 101"/>
          <p:cNvSpPr>
            <a:spLocks noChangeArrowheads="1"/>
          </p:cNvSpPr>
          <p:nvPr/>
        </p:nvSpPr>
        <p:spPr bwMode="auto">
          <a:xfrm>
            <a:off x="649288" y="4027488"/>
            <a:ext cx="276225" cy="258762"/>
          </a:xfrm>
          <a:prstGeom prst="rect">
            <a:avLst/>
          </a:prstGeom>
          <a:noFill/>
          <a:ln w="9525">
            <a:noFill/>
            <a:miter lim="800000"/>
            <a:headEnd/>
            <a:tailEnd/>
          </a:ln>
        </p:spPr>
        <p:txBody>
          <a:bodyPr lIns="0" tIns="0" rIns="0" bIns="0">
            <a:spAutoFit/>
          </a:bodyPr>
          <a:lstStyle/>
          <a:p>
            <a:r>
              <a:rPr lang="en-US" sz="1700" b="1">
                <a:latin typeface="Arial Narrow" pitchFamily="34" charset="0"/>
              </a:rPr>
              <a:t>30</a:t>
            </a:r>
            <a:endParaRPr lang="en-US" b="1">
              <a:latin typeface="Arial Narrow" pitchFamily="34" charset="0"/>
            </a:endParaRPr>
          </a:p>
        </p:txBody>
      </p:sp>
      <p:sp>
        <p:nvSpPr>
          <p:cNvPr id="176" name="Rectangle 103"/>
          <p:cNvSpPr>
            <a:spLocks noChangeArrowheads="1"/>
          </p:cNvSpPr>
          <p:nvPr/>
        </p:nvSpPr>
        <p:spPr bwMode="auto">
          <a:xfrm>
            <a:off x="649288" y="3556000"/>
            <a:ext cx="276225" cy="258763"/>
          </a:xfrm>
          <a:prstGeom prst="rect">
            <a:avLst/>
          </a:prstGeom>
          <a:noFill/>
          <a:ln w="9525">
            <a:noFill/>
            <a:miter lim="800000"/>
            <a:headEnd/>
            <a:tailEnd/>
          </a:ln>
        </p:spPr>
        <p:txBody>
          <a:bodyPr lIns="0" tIns="0" rIns="0" bIns="0">
            <a:spAutoFit/>
          </a:bodyPr>
          <a:lstStyle/>
          <a:p>
            <a:r>
              <a:rPr lang="en-US" sz="1700" b="1">
                <a:latin typeface="Arial Narrow" pitchFamily="34" charset="0"/>
              </a:rPr>
              <a:t>40</a:t>
            </a:r>
            <a:endParaRPr lang="en-US" b="1">
              <a:latin typeface="Arial Narrow" pitchFamily="34" charset="0"/>
            </a:endParaRPr>
          </a:p>
        </p:txBody>
      </p:sp>
      <p:sp>
        <p:nvSpPr>
          <p:cNvPr id="177" name="Rectangle 105"/>
          <p:cNvSpPr>
            <a:spLocks noChangeArrowheads="1"/>
          </p:cNvSpPr>
          <p:nvPr/>
        </p:nvSpPr>
        <p:spPr bwMode="auto">
          <a:xfrm>
            <a:off x="649288" y="3084513"/>
            <a:ext cx="276225" cy="258762"/>
          </a:xfrm>
          <a:prstGeom prst="rect">
            <a:avLst/>
          </a:prstGeom>
          <a:noFill/>
          <a:ln w="9525">
            <a:noFill/>
            <a:miter lim="800000"/>
            <a:headEnd/>
            <a:tailEnd/>
          </a:ln>
        </p:spPr>
        <p:txBody>
          <a:bodyPr lIns="0" tIns="0" rIns="0" bIns="0">
            <a:spAutoFit/>
          </a:bodyPr>
          <a:lstStyle/>
          <a:p>
            <a:r>
              <a:rPr lang="en-US" sz="1700" b="1">
                <a:latin typeface="Arial Narrow" pitchFamily="34" charset="0"/>
              </a:rPr>
              <a:t>50</a:t>
            </a:r>
            <a:endParaRPr lang="en-US" b="1">
              <a:latin typeface="Arial Narrow" pitchFamily="34" charset="0"/>
            </a:endParaRPr>
          </a:p>
        </p:txBody>
      </p:sp>
      <p:sp>
        <p:nvSpPr>
          <p:cNvPr id="178" name="Rectangle 107"/>
          <p:cNvSpPr>
            <a:spLocks noChangeArrowheads="1"/>
          </p:cNvSpPr>
          <p:nvPr/>
        </p:nvSpPr>
        <p:spPr bwMode="auto">
          <a:xfrm>
            <a:off x="649288" y="2613025"/>
            <a:ext cx="276225" cy="258763"/>
          </a:xfrm>
          <a:prstGeom prst="rect">
            <a:avLst/>
          </a:prstGeom>
          <a:noFill/>
          <a:ln w="9525">
            <a:noFill/>
            <a:miter lim="800000"/>
            <a:headEnd/>
            <a:tailEnd/>
          </a:ln>
        </p:spPr>
        <p:txBody>
          <a:bodyPr lIns="0" tIns="0" rIns="0" bIns="0">
            <a:spAutoFit/>
          </a:bodyPr>
          <a:lstStyle/>
          <a:p>
            <a:r>
              <a:rPr lang="en-US" sz="1700" b="1">
                <a:latin typeface="Arial Narrow" pitchFamily="34" charset="0"/>
              </a:rPr>
              <a:t>60</a:t>
            </a:r>
            <a:endParaRPr lang="en-US" b="1">
              <a:latin typeface="Arial Narrow" pitchFamily="34" charset="0"/>
            </a:endParaRPr>
          </a:p>
        </p:txBody>
      </p:sp>
      <p:sp>
        <p:nvSpPr>
          <p:cNvPr id="179" name="Rectangle 109"/>
          <p:cNvSpPr>
            <a:spLocks noChangeArrowheads="1"/>
          </p:cNvSpPr>
          <p:nvPr/>
        </p:nvSpPr>
        <p:spPr bwMode="auto">
          <a:xfrm>
            <a:off x="649288" y="2141538"/>
            <a:ext cx="276225" cy="258762"/>
          </a:xfrm>
          <a:prstGeom prst="rect">
            <a:avLst/>
          </a:prstGeom>
          <a:noFill/>
          <a:ln w="9525">
            <a:noFill/>
            <a:miter lim="800000"/>
            <a:headEnd/>
            <a:tailEnd/>
          </a:ln>
        </p:spPr>
        <p:txBody>
          <a:bodyPr lIns="0" tIns="0" rIns="0" bIns="0">
            <a:spAutoFit/>
          </a:bodyPr>
          <a:lstStyle/>
          <a:p>
            <a:r>
              <a:rPr lang="en-US" sz="1700" b="1">
                <a:latin typeface="Arial Narrow" pitchFamily="34" charset="0"/>
              </a:rPr>
              <a:t>70</a:t>
            </a:r>
            <a:endParaRPr lang="en-US" b="1">
              <a:latin typeface="Arial Narrow" pitchFamily="34" charset="0"/>
            </a:endParaRPr>
          </a:p>
        </p:txBody>
      </p:sp>
      <p:sp>
        <p:nvSpPr>
          <p:cNvPr id="180" name="Rectangle 111"/>
          <p:cNvSpPr>
            <a:spLocks noChangeArrowheads="1"/>
          </p:cNvSpPr>
          <p:nvPr/>
        </p:nvSpPr>
        <p:spPr bwMode="auto">
          <a:xfrm>
            <a:off x="649288" y="1670050"/>
            <a:ext cx="276225" cy="258763"/>
          </a:xfrm>
          <a:prstGeom prst="rect">
            <a:avLst/>
          </a:prstGeom>
          <a:noFill/>
          <a:ln w="9525">
            <a:noFill/>
            <a:miter lim="800000"/>
            <a:headEnd/>
            <a:tailEnd/>
          </a:ln>
        </p:spPr>
        <p:txBody>
          <a:bodyPr lIns="0" tIns="0" rIns="0" bIns="0">
            <a:spAutoFit/>
          </a:bodyPr>
          <a:lstStyle/>
          <a:p>
            <a:r>
              <a:rPr lang="en-US" sz="1700" b="1">
                <a:latin typeface="Arial Narrow" pitchFamily="34" charset="0"/>
              </a:rPr>
              <a:t>80</a:t>
            </a:r>
            <a:endParaRPr lang="en-US" b="1">
              <a:latin typeface="Arial Narrow" pitchFamily="34" charset="0"/>
            </a:endParaRPr>
          </a:p>
        </p:txBody>
      </p:sp>
      <p:sp>
        <p:nvSpPr>
          <p:cNvPr id="181" name="Freeform 118"/>
          <p:cNvSpPr>
            <a:spLocks/>
          </p:cNvSpPr>
          <p:nvPr/>
        </p:nvSpPr>
        <p:spPr bwMode="auto">
          <a:xfrm>
            <a:off x="3275013" y="5553075"/>
            <a:ext cx="3175" cy="74613"/>
          </a:xfrm>
          <a:custGeom>
            <a:avLst/>
            <a:gdLst/>
            <a:ahLst/>
            <a:cxnLst>
              <a:cxn ang="0">
                <a:pos x="0" y="0"/>
              </a:cxn>
              <a:cxn ang="0">
                <a:pos x="0" y="41"/>
              </a:cxn>
              <a:cxn ang="0">
                <a:pos x="0" y="0"/>
              </a:cxn>
            </a:cxnLst>
            <a:rect l="0" t="0" r="r" b="b"/>
            <a:pathLst>
              <a:path h="41">
                <a:moveTo>
                  <a:pt x="0" y="0"/>
                </a:moveTo>
                <a:lnTo>
                  <a:pt x="0" y="41"/>
                </a:lnTo>
                <a:lnTo>
                  <a:pt x="0" y="0"/>
                </a:lnTo>
                <a:close/>
              </a:path>
            </a:pathLst>
          </a:custGeom>
          <a:solidFill>
            <a:srgbClr val="000000"/>
          </a:solidFill>
          <a:ln w="9525">
            <a:solidFill>
              <a:schemeClr val="tx1"/>
            </a:solidFill>
            <a:round/>
            <a:headEnd/>
            <a:tailEnd/>
          </a:ln>
        </p:spPr>
        <p:txBody>
          <a:bodyPr/>
          <a:lstStyle/>
          <a:p>
            <a:pPr>
              <a:defRPr/>
            </a:pPr>
            <a:endParaRPr lang="en-US">
              <a:latin typeface="+mn-lt"/>
            </a:endParaRPr>
          </a:p>
        </p:txBody>
      </p:sp>
      <p:sp>
        <p:nvSpPr>
          <p:cNvPr id="182" name="Line 119"/>
          <p:cNvSpPr>
            <a:spLocks noChangeShapeType="1"/>
          </p:cNvSpPr>
          <p:nvPr/>
        </p:nvSpPr>
        <p:spPr bwMode="auto">
          <a:xfrm flipH="1" flipV="1">
            <a:off x="2165350" y="5553075"/>
            <a:ext cx="1588" cy="68263"/>
          </a:xfrm>
          <a:prstGeom prst="line">
            <a:avLst/>
          </a:prstGeom>
          <a:noFill/>
          <a:ln w="12700" cap="flat" cmpd="sng" algn="ctr">
            <a:solidFill>
              <a:schemeClr val="tx1"/>
            </a:solidFill>
            <a:prstDash val="solid"/>
            <a:round/>
            <a:headEnd type="none" w="med" len="med"/>
            <a:tailEnd type="none" w="med" len="med"/>
          </a:ln>
        </p:spPr>
        <p:txBody>
          <a:bodyPr/>
          <a:lstStyle/>
          <a:p>
            <a:pPr>
              <a:defRPr/>
            </a:pPr>
            <a:endParaRPr lang="en-US">
              <a:latin typeface="+mn-lt"/>
            </a:endParaRPr>
          </a:p>
        </p:txBody>
      </p:sp>
      <p:sp>
        <p:nvSpPr>
          <p:cNvPr id="185" name="Rectangle 123"/>
          <p:cNvSpPr>
            <a:spLocks noChangeArrowheads="1"/>
          </p:cNvSpPr>
          <p:nvPr/>
        </p:nvSpPr>
        <p:spPr bwMode="auto">
          <a:xfrm>
            <a:off x="1157288" y="5648325"/>
            <a:ext cx="808037" cy="215900"/>
          </a:xfrm>
          <a:prstGeom prst="rect">
            <a:avLst/>
          </a:prstGeom>
          <a:noFill/>
          <a:ln w="9525">
            <a:noFill/>
            <a:miter lim="800000"/>
            <a:headEnd/>
            <a:tailEnd/>
          </a:ln>
        </p:spPr>
        <p:txBody>
          <a:bodyPr lIns="0" tIns="0" rIns="0" bIns="0">
            <a:spAutoFit/>
          </a:bodyPr>
          <a:lstStyle/>
          <a:p>
            <a:pPr algn="ctr">
              <a:defRPr/>
            </a:pPr>
            <a:r>
              <a:rPr lang="en-US" sz="1400" b="1" dirty="0">
                <a:latin typeface="+mn-lt"/>
              </a:rPr>
              <a:t>Baseline</a:t>
            </a:r>
            <a:endParaRPr lang="en-US" sz="1400" dirty="0">
              <a:latin typeface="+mn-lt"/>
            </a:endParaRPr>
          </a:p>
        </p:txBody>
      </p:sp>
      <p:sp>
        <p:nvSpPr>
          <p:cNvPr id="193" name="Rectangle 131"/>
          <p:cNvSpPr>
            <a:spLocks noChangeArrowheads="1"/>
          </p:cNvSpPr>
          <p:nvPr/>
        </p:nvSpPr>
        <p:spPr bwMode="auto">
          <a:xfrm>
            <a:off x="2403475" y="5659438"/>
            <a:ext cx="661988" cy="200025"/>
          </a:xfrm>
          <a:prstGeom prst="rect">
            <a:avLst/>
          </a:prstGeom>
          <a:noFill/>
          <a:ln w="9525">
            <a:noFill/>
            <a:miter lim="800000"/>
            <a:headEnd/>
            <a:tailEnd/>
          </a:ln>
        </p:spPr>
        <p:txBody>
          <a:bodyPr lIns="0" tIns="0" rIns="0" bIns="0">
            <a:spAutoFit/>
          </a:bodyPr>
          <a:lstStyle/>
          <a:p>
            <a:pPr algn="ctr">
              <a:defRPr/>
            </a:pPr>
            <a:r>
              <a:rPr lang="en-US" sz="1300" b="1" dirty="0">
                <a:latin typeface="+mn-lt"/>
              </a:rPr>
              <a:t>1 Year</a:t>
            </a:r>
            <a:endParaRPr lang="en-US" dirty="0">
              <a:latin typeface="+mn-lt"/>
            </a:endParaRPr>
          </a:p>
        </p:txBody>
      </p:sp>
      <p:sp>
        <p:nvSpPr>
          <p:cNvPr id="214" name="Rectangle 42"/>
          <p:cNvSpPr>
            <a:spLocks noChangeArrowheads="1"/>
          </p:cNvSpPr>
          <p:nvPr/>
        </p:nvSpPr>
        <p:spPr bwMode="auto">
          <a:xfrm>
            <a:off x="1254125" y="4224338"/>
            <a:ext cx="325438" cy="261937"/>
          </a:xfrm>
          <a:prstGeom prst="rect">
            <a:avLst/>
          </a:prstGeom>
          <a:noFill/>
          <a:ln w="9525">
            <a:noFill/>
            <a:miter lim="800000"/>
            <a:headEnd/>
            <a:tailEnd/>
          </a:ln>
        </p:spPr>
        <p:txBody>
          <a:bodyPr lIns="0" tIns="0" rIns="0" bIns="0">
            <a:spAutoFit/>
          </a:bodyPr>
          <a:lstStyle/>
          <a:p>
            <a:pPr algn="ctr">
              <a:defRPr/>
            </a:pPr>
            <a:r>
              <a:rPr lang="en-US" sz="1700" b="1" dirty="0">
                <a:latin typeface="+mn-lt"/>
              </a:rPr>
              <a:t>22</a:t>
            </a:r>
            <a:endParaRPr lang="en-US" dirty="0">
              <a:latin typeface="+mn-lt"/>
            </a:endParaRPr>
          </a:p>
        </p:txBody>
      </p:sp>
      <p:sp>
        <p:nvSpPr>
          <p:cNvPr id="205" name="Rectangle 143"/>
          <p:cNvSpPr>
            <a:spLocks noChangeArrowheads="1"/>
          </p:cNvSpPr>
          <p:nvPr/>
        </p:nvSpPr>
        <p:spPr bwMode="auto">
          <a:xfrm>
            <a:off x="1138238" y="1936750"/>
            <a:ext cx="1084262" cy="790575"/>
          </a:xfrm>
          <a:prstGeom prst="rect">
            <a:avLst/>
          </a:prstGeom>
          <a:gradFill flip="none" rotWithShape="1">
            <a:gsLst>
              <a:gs pos="0">
                <a:schemeClr val="bg2"/>
              </a:gs>
              <a:gs pos="100000">
                <a:schemeClr val="bg1"/>
              </a:gs>
            </a:gsLst>
            <a:lin ang="5400000" scaled="0"/>
            <a:tileRect/>
          </a:gradFill>
          <a:ln w="12700" cap="flat" cmpd="sng" algn="ctr">
            <a:solidFill>
              <a:schemeClr val="tx1"/>
            </a:solidFill>
            <a:prstDash val="solid"/>
            <a:miter lim="800000"/>
            <a:headEnd type="none" w="med" len="med"/>
            <a:tailEnd type="none" w="med" len="med"/>
          </a:ln>
        </p:spPr>
        <p:txBody>
          <a:bodyPr/>
          <a:lstStyle/>
          <a:p>
            <a:pPr>
              <a:defRPr/>
            </a:pPr>
            <a:endParaRPr lang="en-US">
              <a:latin typeface="+mn-lt"/>
            </a:endParaRPr>
          </a:p>
        </p:txBody>
      </p:sp>
      <p:sp>
        <p:nvSpPr>
          <p:cNvPr id="206" name="Rectangle 145"/>
          <p:cNvSpPr>
            <a:spLocks noChangeArrowheads="1"/>
          </p:cNvSpPr>
          <p:nvPr/>
        </p:nvSpPr>
        <p:spPr bwMode="auto">
          <a:xfrm>
            <a:off x="1468438" y="2012950"/>
            <a:ext cx="168275" cy="258763"/>
          </a:xfrm>
          <a:prstGeom prst="rect">
            <a:avLst/>
          </a:prstGeom>
          <a:noFill/>
          <a:ln w="9525">
            <a:noFill/>
            <a:miter lim="800000"/>
            <a:headEnd/>
            <a:tailEnd/>
          </a:ln>
        </p:spPr>
        <p:txBody>
          <a:bodyPr lIns="0" tIns="0" rIns="0" bIns="0">
            <a:spAutoFit/>
          </a:bodyPr>
          <a:lstStyle/>
          <a:p>
            <a:r>
              <a:rPr lang="en-US" sz="1700" b="1">
                <a:solidFill>
                  <a:srgbClr val="FFFFFF"/>
                </a:solidFill>
                <a:latin typeface="Arial Narrow" pitchFamily="34" charset="0"/>
              </a:rPr>
              <a:t>C</a:t>
            </a:r>
            <a:endParaRPr lang="en-US" b="1">
              <a:solidFill>
                <a:srgbClr val="FFFFFF"/>
              </a:solidFill>
              <a:latin typeface="Arial Narrow" pitchFamily="34" charset="0"/>
            </a:endParaRPr>
          </a:p>
        </p:txBody>
      </p:sp>
      <p:sp>
        <p:nvSpPr>
          <p:cNvPr id="207" name="Rectangle 146"/>
          <p:cNvSpPr>
            <a:spLocks noChangeArrowheads="1"/>
          </p:cNvSpPr>
          <p:nvPr/>
        </p:nvSpPr>
        <p:spPr bwMode="auto">
          <a:xfrm>
            <a:off x="1622425" y="2012950"/>
            <a:ext cx="179388" cy="258763"/>
          </a:xfrm>
          <a:prstGeom prst="rect">
            <a:avLst/>
          </a:prstGeom>
          <a:noFill/>
          <a:ln w="9525">
            <a:noFill/>
            <a:miter lim="800000"/>
            <a:headEnd/>
            <a:tailEnd/>
          </a:ln>
        </p:spPr>
        <p:txBody>
          <a:bodyPr lIns="0" tIns="0" rIns="0" bIns="0">
            <a:spAutoFit/>
          </a:bodyPr>
          <a:lstStyle/>
          <a:p>
            <a:r>
              <a:rPr lang="en-US" sz="1700" b="1">
                <a:solidFill>
                  <a:srgbClr val="FFFFFF"/>
                </a:solidFill>
                <a:latin typeface="Arial Narrow" pitchFamily="34" charset="0"/>
              </a:rPr>
              <a:t>A</a:t>
            </a:r>
            <a:endParaRPr lang="en-US" b="1">
              <a:solidFill>
                <a:srgbClr val="FFFFFF"/>
              </a:solidFill>
              <a:latin typeface="Arial Narrow" pitchFamily="34" charset="0"/>
            </a:endParaRPr>
          </a:p>
        </p:txBody>
      </p:sp>
      <p:sp>
        <p:nvSpPr>
          <p:cNvPr id="208" name="Rectangle 147"/>
          <p:cNvSpPr>
            <a:spLocks noChangeArrowheads="1"/>
          </p:cNvSpPr>
          <p:nvPr/>
        </p:nvSpPr>
        <p:spPr bwMode="auto">
          <a:xfrm>
            <a:off x="1778000" y="2012950"/>
            <a:ext cx="157163" cy="258763"/>
          </a:xfrm>
          <a:prstGeom prst="rect">
            <a:avLst/>
          </a:prstGeom>
          <a:noFill/>
          <a:ln w="9525">
            <a:noFill/>
            <a:miter lim="800000"/>
            <a:headEnd/>
            <a:tailEnd/>
          </a:ln>
        </p:spPr>
        <p:txBody>
          <a:bodyPr lIns="0" tIns="0" rIns="0" bIns="0">
            <a:spAutoFit/>
          </a:bodyPr>
          <a:lstStyle/>
          <a:p>
            <a:r>
              <a:rPr lang="en-US" sz="1700" b="1">
                <a:solidFill>
                  <a:srgbClr val="FFFFFF"/>
                </a:solidFill>
                <a:latin typeface="Arial Narrow" pitchFamily="34" charset="0"/>
              </a:rPr>
              <a:t>B</a:t>
            </a:r>
            <a:endParaRPr lang="en-US" b="1">
              <a:solidFill>
                <a:srgbClr val="FFFFFF"/>
              </a:solidFill>
              <a:latin typeface="Arial Narrow" pitchFamily="34" charset="0"/>
            </a:endParaRPr>
          </a:p>
        </p:txBody>
      </p:sp>
      <p:sp>
        <p:nvSpPr>
          <p:cNvPr id="209" name="Rectangle 148"/>
          <p:cNvSpPr>
            <a:spLocks noChangeArrowheads="1"/>
          </p:cNvSpPr>
          <p:nvPr/>
        </p:nvSpPr>
        <p:spPr bwMode="auto">
          <a:xfrm>
            <a:off x="1933575" y="2012950"/>
            <a:ext cx="182563" cy="258763"/>
          </a:xfrm>
          <a:prstGeom prst="rect">
            <a:avLst/>
          </a:prstGeom>
          <a:noFill/>
          <a:ln w="9525">
            <a:noFill/>
            <a:miter lim="800000"/>
            <a:headEnd/>
            <a:tailEnd/>
          </a:ln>
        </p:spPr>
        <p:txBody>
          <a:bodyPr lIns="0" tIns="0" rIns="0" bIns="0">
            <a:spAutoFit/>
          </a:bodyPr>
          <a:lstStyle/>
          <a:p>
            <a:r>
              <a:rPr lang="en-US" sz="1700" b="1">
                <a:solidFill>
                  <a:srgbClr val="FFFFFF"/>
                </a:solidFill>
                <a:latin typeface="Arial Narrow" pitchFamily="34" charset="0"/>
              </a:rPr>
              <a:t>G</a:t>
            </a:r>
            <a:endParaRPr lang="en-US" b="1">
              <a:solidFill>
                <a:srgbClr val="FFFFFF"/>
              </a:solidFill>
              <a:latin typeface="Arial Narrow" pitchFamily="34" charset="0"/>
            </a:endParaRPr>
          </a:p>
        </p:txBody>
      </p:sp>
      <p:sp>
        <p:nvSpPr>
          <p:cNvPr id="210" name="Rectangle 149"/>
          <p:cNvSpPr>
            <a:spLocks noChangeArrowheads="1"/>
          </p:cNvSpPr>
          <p:nvPr/>
        </p:nvSpPr>
        <p:spPr bwMode="auto">
          <a:xfrm>
            <a:off x="1227138" y="2414588"/>
            <a:ext cx="163512" cy="180975"/>
          </a:xfrm>
          <a:prstGeom prst="rect">
            <a:avLst/>
          </a:prstGeom>
          <a:gradFill flip="none" rotWithShape="1">
            <a:gsLst>
              <a:gs pos="0">
                <a:schemeClr val="accent2">
                  <a:lumMod val="50000"/>
                </a:schemeClr>
              </a:gs>
              <a:gs pos="80000">
                <a:schemeClr val="accent2">
                  <a:lumMod val="50000"/>
                </a:schemeClr>
              </a:gs>
              <a:gs pos="55000">
                <a:schemeClr val="accent2"/>
              </a:gs>
              <a:gs pos="30000">
                <a:schemeClr val="accent2">
                  <a:lumMod val="60000"/>
                  <a:lumOff val="40000"/>
                </a:schemeClr>
              </a:gs>
              <a:gs pos="100000">
                <a:srgbClr val="1E250D"/>
              </a:gs>
              <a:gs pos="18000">
                <a:schemeClr val="accent2"/>
              </a:gs>
            </a:gsLst>
            <a:lin ang="0" scaled="1"/>
            <a:tileRect/>
          </a:gradFill>
          <a:ln w="20638">
            <a:noFill/>
            <a:miter lim="800000"/>
            <a:headEnd/>
            <a:tailEnd/>
          </a:ln>
        </p:spPr>
        <p:txBody>
          <a:bodyPr/>
          <a:lstStyle/>
          <a:p>
            <a:pPr>
              <a:defRPr/>
            </a:pPr>
            <a:endParaRPr lang="en-US">
              <a:latin typeface="+mn-lt"/>
            </a:endParaRPr>
          </a:p>
        </p:txBody>
      </p:sp>
      <p:sp>
        <p:nvSpPr>
          <p:cNvPr id="211" name="Rectangle 150"/>
          <p:cNvSpPr>
            <a:spLocks noChangeArrowheads="1"/>
          </p:cNvSpPr>
          <p:nvPr/>
        </p:nvSpPr>
        <p:spPr bwMode="auto">
          <a:xfrm>
            <a:off x="1468438" y="2365375"/>
            <a:ext cx="195262" cy="260350"/>
          </a:xfrm>
          <a:prstGeom prst="rect">
            <a:avLst/>
          </a:prstGeom>
          <a:noFill/>
          <a:ln w="9525">
            <a:noFill/>
            <a:miter lim="800000"/>
            <a:headEnd/>
            <a:tailEnd/>
          </a:ln>
        </p:spPr>
        <p:txBody>
          <a:bodyPr lIns="0" tIns="0" rIns="0" bIns="0">
            <a:spAutoFit/>
          </a:bodyPr>
          <a:lstStyle/>
          <a:p>
            <a:r>
              <a:rPr lang="en-US" sz="1700" b="1">
                <a:solidFill>
                  <a:srgbClr val="FFFFFF"/>
                </a:solidFill>
                <a:latin typeface="Arial Narrow" pitchFamily="34" charset="0"/>
              </a:rPr>
              <a:t>M</a:t>
            </a:r>
            <a:endParaRPr lang="en-US" b="1">
              <a:solidFill>
                <a:srgbClr val="FFFFFF"/>
              </a:solidFill>
              <a:latin typeface="Arial Narrow" pitchFamily="34" charset="0"/>
            </a:endParaRPr>
          </a:p>
        </p:txBody>
      </p:sp>
      <p:sp>
        <p:nvSpPr>
          <p:cNvPr id="212" name="Rectangle 151"/>
          <p:cNvSpPr>
            <a:spLocks noChangeArrowheads="1"/>
          </p:cNvSpPr>
          <p:nvPr/>
        </p:nvSpPr>
        <p:spPr bwMode="auto">
          <a:xfrm>
            <a:off x="1644650" y="2365375"/>
            <a:ext cx="157163" cy="260350"/>
          </a:xfrm>
          <a:prstGeom prst="rect">
            <a:avLst/>
          </a:prstGeom>
          <a:noFill/>
          <a:ln w="9525">
            <a:noFill/>
            <a:miter lim="800000"/>
            <a:headEnd/>
            <a:tailEnd/>
          </a:ln>
        </p:spPr>
        <p:txBody>
          <a:bodyPr lIns="0" tIns="0" rIns="0" bIns="0">
            <a:spAutoFit/>
          </a:bodyPr>
          <a:lstStyle/>
          <a:p>
            <a:r>
              <a:rPr lang="en-US" sz="1700" b="1">
                <a:solidFill>
                  <a:srgbClr val="FFFFFF"/>
                </a:solidFill>
                <a:latin typeface="Arial Narrow" pitchFamily="34" charset="0"/>
              </a:rPr>
              <a:t>E</a:t>
            </a:r>
            <a:endParaRPr lang="en-US" b="1">
              <a:solidFill>
                <a:srgbClr val="FFFFFF"/>
              </a:solidFill>
              <a:latin typeface="Arial Narrow" pitchFamily="34" charset="0"/>
            </a:endParaRPr>
          </a:p>
        </p:txBody>
      </p:sp>
      <p:sp>
        <p:nvSpPr>
          <p:cNvPr id="213" name="Rectangle 152"/>
          <p:cNvSpPr>
            <a:spLocks noChangeArrowheads="1"/>
          </p:cNvSpPr>
          <p:nvPr/>
        </p:nvSpPr>
        <p:spPr bwMode="auto">
          <a:xfrm>
            <a:off x="1800225" y="2365375"/>
            <a:ext cx="169863" cy="260350"/>
          </a:xfrm>
          <a:prstGeom prst="rect">
            <a:avLst/>
          </a:prstGeom>
          <a:noFill/>
          <a:ln w="9525">
            <a:noFill/>
            <a:miter lim="800000"/>
            <a:headEnd/>
            <a:tailEnd/>
          </a:ln>
        </p:spPr>
        <p:txBody>
          <a:bodyPr lIns="0" tIns="0" rIns="0" bIns="0">
            <a:spAutoFit/>
          </a:bodyPr>
          <a:lstStyle/>
          <a:p>
            <a:r>
              <a:rPr lang="en-US" sz="1700" b="1">
                <a:solidFill>
                  <a:srgbClr val="FFFFFF"/>
                </a:solidFill>
                <a:latin typeface="Arial Narrow" pitchFamily="34" charset="0"/>
              </a:rPr>
              <a:t>D</a:t>
            </a:r>
            <a:endParaRPr lang="en-US" b="1">
              <a:solidFill>
                <a:srgbClr val="FFFFFF"/>
              </a:solidFill>
              <a:latin typeface="Arial Narrow" pitchFamily="34" charset="0"/>
            </a:endParaRPr>
          </a:p>
        </p:txBody>
      </p:sp>
      <p:sp>
        <p:nvSpPr>
          <p:cNvPr id="215" name="Rectangle 149"/>
          <p:cNvSpPr>
            <a:spLocks noChangeArrowheads="1"/>
          </p:cNvSpPr>
          <p:nvPr/>
        </p:nvSpPr>
        <p:spPr bwMode="auto">
          <a:xfrm>
            <a:off x="1225550" y="2085975"/>
            <a:ext cx="163513" cy="180975"/>
          </a:xfrm>
          <a:prstGeom prst="rect">
            <a:avLst/>
          </a:prstGeom>
          <a:gradFill flip="none" rotWithShape="1">
            <a:gsLst>
              <a:gs pos="0">
                <a:schemeClr val="accent3">
                  <a:lumMod val="75000"/>
                </a:schemeClr>
              </a:gs>
              <a:gs pos="92000">
                <a:schemeClr val="bg1"/>
              </a:gs>
              <a:gs pos="55000">
                <a:schemeClr val="accent3"/>
              </a:gs>
              <a:gs pos="30000">
                <a:schemeClr val="accent3">
                  <a:lumMod val="60000"/>
                  <a:lumOff val="40000"/>
                </a:schemeClr>
              </a:gs>
            </a:gsLst>
            <a:lin ang="0" scaled="1"/>
            <a:tileRect/>
          </a:gradFill>
          <a:ln w="20638">
            <a:noFill/>
            <a:miter lim="800000"/>
            <a:headEnd/>
            <a:tailEnd/>
          </a:ln>
        </p:spPr>
        <p:txBody>
          <a:bodyPr/>
          <a:lstStyle/>
          <a:p>
            <a:pPr>
              <a:defRPr/>
            </a:pPr>
            <a:endParaRPr lang="en-US">
              <a:latin typeface="+mn-lt"/>
            </a:endParaRPr>
          </a:p>
        </p:txBody>
      </p:sp>
      <p:sp>
        <p:nvSpPr>
          <p:cNvPr id="216" name="Freeform 113"/>
          <p:cNvSpPr>
            <a:spLocks/>
          </p:cNvSpPr>
          <p:nvPr/>
        </p:nvSpPr>
        <p:spPr bwMode="auto">
          <a:xfrm>
            <a:off x="1012825" y="5549900"/>
            <a:ext cx="3419475" cy="1588"/>
          </a:xfrm>
          <a:custGeom>
            <a:avLst/>
            <a:gdLst/>
            <a:ahLst/>
            <a:cxnLst>
              <a:cxn ang="0">
                <a:pos x="0" y="0"/>
              </a:cxn>
              <a:cxn ang="0">
                <a:pos x="3644" y="0"/>
              </a:cxn>
              <a:cxn ang="0">
                <a:pos x="0" y="0"/>
              </a:cxn>
            </a:cxnLst>
            <a:rect l="0" t="0" r="r" b="b"/>
            <a:pathLst>
              <a:path w="3644">
                <a:moveTo>
                  <a:pt x="0" y="0"/>
                </a:moveTo>
                <a:lnTo>
                  <a:pt x="3644" y="0"/>
                </a:lnTo>
                <a:lnTo>
                  <a:pt x="0" y="0"/>
                </a:lnTo>
                <a:close/>
              </a:path>
            </a:pathLst>
          </a:custGeom>
          <a:solidFill>
            <a:srgbClr val="000000"/>
          </a:solidFill>
          <a:ln w="12700" cap="flat" cmpd="sng" algn="ctr">
            <a:solidFill>
              <a:schemeClr val="tx1"/>
            </a:solidFill>
            <a:prstDash val="solid"/>
            <a:round/>
            <a:headEnd type="none" w="med" len="med"/>
            <a:tailEnd type="none" w="med" len="med"/>
          </a:ln>
        </p:spPr>
        <p:txBody>
          <a:bodyPr/>
          <a:lstStyle/>
          <a:p>
            <a:pPr>
              <a:defRPr/>
            </a:pPr>
            <a:endParaRPr lang="en-US">
              <a:latin typeface="+mn-lt"/>
            </a:endParaRPr>
          </a:p>
        </p:txBody>
      </p:sp>
      <p:sp>
        <p:nvSpPr>
          <p:cNvPr id="223" name="Line 24"/>
          <p:cNvSpPr>
            <a:spLocks noChangeShapeType="1"/>
          </p:cNvSpPr>
          <p:nvPr/>
        </p:nvSpPr>
        <p:spPr bwMode="auto">
          <a:xfrm flipH="1">
            <a:off x="5083175" y="1855788"/>
            <a:ext cx="3421063" cy="1587"/>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227" name="Line 16"/>
          <p:cNvSpPr>
            <a:spLocks noChangeShapeType="1"/>
          </p:cNvSpPr>
          <p:nvPr/>
        </p:nvSpPr>
        <p:spPr bwMode="auto">
          <a:xfrm flipH="1">
            <a:off x="5083175" y="3706813"/>
            <a:ext cx="3441700" cy="11112"/>
          </a:xfrm>
          <a:prstGeom prst="line">
            <a:avLst/>
          </a:prstGeom>
          <a:noFill/>
          <a:ln w="20638">
            <a:solidFill>
              <a:srgbClr val="FFFFFF">
                <a:alpha val="42000"/>
              </a:srgbClr>
            </a:solidFill>
            <a:round/>
            <a:headEnd/>
            <a:tailEnd/>
          </a:ln>
        </p:spPr>
        <p:txBody>
          <a:bodyPr/>
          <a:lstStyle/>
          <a:p>
            <a:pPr>
              <a:defRPr/>
            </a:pPr>
            <a:endParaRPr lang="en-US">
              <a:latin typeface="+mn-lt"/>
            </a:endParaRPr>
          </a:p>
        </p:txBody>
      </p:sp>
      <p:sp>
        <p:nvSpPr>
          <p:cNvPr id="230" name="Rectangle 29"/>
          <p:cNvSpPr>
            <a:spLocks noChangeArrowheads="1"/>
          </p:cNvSpPr>
          <p:nvPr/>
        </p:nvSpPr>
        <p:spPr bwMode="auto">
          <a:xfrm>
            <a:off x="5259388" y="4979988"/>
            <a:ext cx="295275" cy="577850"/>
          </a:xfrm>
          <a:prstGeom prst="rect">
            <a:avLst/>
          </a:prstGeom>
          <a:gradFill flip="none" rotWithShape="1">
            <a:gsLst>
              <a:gs pos="0">
                <a:schemeClr val="accent4">
                  <a:lumMod val="50000"/>
                </a:schemeClr>
              </a:gs>
              <a:gs pos="92000">
                <a:srgbClr val="493109"/>
              </a:gs>
              <a:gs pos="53000">
                <a:schemeClr val="accent4"/>
              </a:gs>
              <a:gs pos="35000">
                <a:schemeClr val="accent4">
                  <a:lumMod val="40000"/>
                  <a:lumOff val="60000"/>
                </a:schemeClr>
              </a:gs>
              <a:gs pos="20000">
                <a:schemeClr val="accent4"/>
              </a:gs>
            </a:gsLst>
            <a:lin ang="0" scaled="1"/>
            <a:tileRect/>
          </a:gradFill>
          <a:ln w="9525">
            <a:noFill/>
            <a:miter lim="800000"/>
            <a:headEnd/>
            <a:tailEnd/>
          </a:ln>
        </p:spPr>
        <p:txBody>
          <a:bodyPr/>
          <a:lstStyle/>
          <a:p>
            <a:pPr>
              <a:defRPr/>
            </a:pPr>
            <a:endParaRPr lang="en-US">
              <a:latin typeface="+mn-lt"/>
            </a:endParaRPr>
          </a:p>
        </p:txBody>
      </p:sp>
      <p:sp>
        <p:nvSpPr>
          <p:cNvPr id="231" name="Rectangle 36"/>
          <p:cNvSpPr>
            <a:spLocks noChangeArrowheads="1"/>
          </p:cNvSpPr>
          <p:nvPr/>
        </p:nvSpPr>
        <p:spPr bwMode="auto">
          <a:xfrm>
            <a:off x="5554663" y="4889500"/>
            <a:ext cx="287337" cy="668338"/>
          </a:xfrm>
          <a:prstGeom prst="rect">
            <a:avLst/>
          </a:prstGeom>
          <a:gradFill flip="none" rotWithShape="1">
            <a:gsLst>
              <a:gs pos="1000">
                <a:srgbClr val="800000"/>
              </a:gs>
              <a:gs pos="92000">
                <a:srgbClr val="2C0D0A"/>
              </a:gs>
              <a:gs pos="55000">
                <a:schemeClr val="accent1"/>
              </a:gs>
              <a:gs pos="35000">
                <a:schemeClr val="accent1">
                  <a:lumMod val="60000"/>
                  <a:lumOff val="40000"/>
                </a:schemeClr>
              </a:gs>
              <a:gs pos="16000">
                <a:schemeClr val="accent1"/>
              </a:gs>
            </a:gsLst>
            <a:lin ang="0" scaled="1"/>
            <a:tileRect/>
          </a:gradFill>
          <a:ln w="9525">
            <a:noFill/>
            <a:miter lim="800000"/>
            <a:headEnd/>
            <a:tailEnd/>
          </a:ln>
        </p:spPr>
        <p:txBody>
          <a:bodyPr/>
          <a:lstStyle/>
          <a:p>
            <a:pPr>
              <a:defRPr/>
            </a:pPr>
            <a:endParaRPr lang="en-US">
              <a:latin typeface="+mn-lt"/>
            </a:endParaRPr>
          </a:p>
        </p:txBody>
      </p:sp>
      <p:sp>
        <p:nvSpPr>
          <p:cNvPr id="232" name="Rectangle 42"/>
          <p:cNvSpPr>
            <a:spLocks noChangeArrowheads="1"/>
          </p:cNvSpPr>
          <p:nvPr/>
        </p:nvSpPr>
        <p:spPr bwMode="auto">
          <a:xfrm>
            <a:off x="5559425" y="4594225"/>
            <a:ext cx="311150" cy="261938"/>
          </a:xfrm>
          <a:prstGeom prst="rect">
            <a:avLst/>
          </a:prstGeom>
          <a:noFill/>
          <a:ln w="9525">
            <a:noFill/>
            <a:miter lim="800000"/>
            <a:headEnd/>
            <a:tailEnd/>
          </a:ln>
        </p:spPr>
        <p:txBody>
          <a:bodyPr lIns="0" tIns="0" rIns="0" bIns="0">
            <a:spAutoFit/>
          </a:bodyPr>
          <a:lstStyle/>
          <a:p>
            <a:pPr algn="ctr">
              <a:defRPr/>
            </a:pPr>
            <a:r>
              <a:rPr lang="en-US" sz="1700" b="1" dirty="0">
                <a:latin typeface="+mn-lt"/>
              </a:rPr>
              <a:t>13</a:t>
            </a:r>
            <a:endParaRPr lang="en-US" dirty="0">
              <a:latin typeface="+mn-lt"/>
            </a:endParaRPr>
          </a:p>
        </p:txBody>
      </p:sp>
      <p:sp>
        <p:nvSpPr>
          <p:cNvPr id="233" name="Rectangle 45"/>
          <p:cNvSpPr>
            <a:spLocks noChangeArrowheads="1"/>
          </p:cNvSpPr>
          <p:nvPr/>
        </p:nvSpPr>
        <p:spPr bwMode="auto">
          <a:xfrm>
            <a:off x="6075363" y="2449513"/>
            <a:ext cx="296862" cy="3108325"/>
          </a:xfrm>
          <a:prstGeom prst="rect">
            <a:avLst/>
          </a:prstGeom>
          <a:gradFill flip="none" rotWithShape="1">
            <a:gsLst>
              <a:gs pos="0">
                <a:schemeClr val="accent4">
                  <a:lumMod val="50000"/>
                </a:schemeClr>
              </a:gs>
              <a:gs pos="92000">
                <a:srgbClr val="493109"/>
              </a:gs>
              <a:gs pos="53000">
                <a:schemeClr val="accent4"/>
              </a:gs>
              <a:gs pos="35000">
                <a:schemeClr val="accent4">
                  <a:lumMod val="40000"/>
                  <a:lumOff val="60000"/>
                </a:schemeClr>
              </a:gs>
              <a:gs pos="20000">
                <a:schemeClr val="accent4"/>
              </a:gs>
            </a:gsLst>
            <a:lin ang="0" scaled="1"/>
            <a:tileRect/>
          </a:gradFill>
          <a:ln w="9525">
            <a:noFill/>
            <a:miter lim="800000"/>
            <a:headEnd/>
            <a:tailEnd/>
          </a:ln>
        </p:spPr>
        <p:txBody>
          <a:bodyPr/>
          <a:lstStyle/>
          <a:p>
            <a:pPr>
              <a:defRPr/>
            </a:pPr>
            <a:endParaRPr lang="en-US">
              <a:latin typeface="+mn-lt"/>
            </a:endParaRPr>
          </a:p>
        </p:txBody>
      </p:sp>
      <p:sp>
        <p:nvSpPr>
          <p:cNvPr id="234" name="Rectangle 52"/>
          <p:cNvSpPr>
            <a:spLocks noChangeArrowheads="1"/>
          </p:cNvSpPr>
          <p:nvPr/>
        </p:nvSpPr>
        <p:spPr bwMode="auto">
          <a:xfrm>
            <a:off x="6373813" y="2847975"/>
            <a:ext cx="296862" cy="2709863"/>
          </a:xfrm>
          <a:prstGeom prst="rect">
            <a:avLst/>
          </a:prstGeom>
          <a:gradFill flip="none" rotWithShape="1">
            <a:gsLst>
              <a:gs pos="1000">
                <a:srgbClr val="800000"/>
              </a:gs>
              <a:gs pos="92000">
                <a:srgbClr val="2C0D0A"/>
              </a:gs>
              <a:gs pos="55000">
                <a:schemeClr val="accent1"/>
              </a:gs>
              <a:gs pos="35000">
                <a:schemeClr val="accent1">
                  <a:lumMod val="60000"/>
                  <a:lumOff val="40000"/>
                </a:schemeClr>
              </a:gs>
              <a:gs pos="16000">
                <a:schemeClr val="accent1"/>
              </a:gs>
            </a:gsLst>
            <a:lin ang="0" scaled="1"/>
            <a:tileRect/>
          </a:gradFill>
          <a:ln w="9525">
            <a:noFill/>
            <a:miter lim="800000"/>
            <a:headEnd/>
            <a:tailEnd/>
          </a:ln>
        </p:spPr>
        <p:txBody>
          <a:bodyPr/>
          <a:lstStyle/>
          <a:p>
            <a:pPr>
              <a:defRPr/>
            </a:pPr>
            <a:endParaRPr lang="en-US">
              <a:latin typeface="+mn-lt"/>
            </a:endParaRPr>
          </a:p>
        </p:txBody>
      </p:sp>
      <p:sp>
        <p:nvSpPr>
          <p:cNvPr id="235" name="Rectangle 56"/>
          <p:cNvSpPr>
            <a:spLocks noChangeArrowheads="1"/>
          </p:cNvSpPr>
          <p:nvPr/>
        </p:nvSpPr>
        <p:spPr bwMode="auto">
          <a:xfrm>
            <a:off x="6007100" y="2081213"/>
            <a:ext cx="347663" cy="261937"/>
          </a:xfrm>
          <a:prstGeom prst="rect">
            <a:avLst/>
          </a:prstGeom>
          <a:noFill/>
          <a:ln w="9525">
            <a:noFill/>
            <a:miter lim="800000"/>
            <a:headEnd/>
            <a:tailEnd/>
          </a:ln>
        </p:spPr>
        <p:txBody>
          <a:bodyPr lIns="0" tIns="0" rIns="0" bIns="0">
            <a:spAutoFit/>
          </a:bodyPr>
          <a:lstStyle/>
          <a:p>
            <a:pPr algn="ctr">
              <a:defRPr/>
            </a:pPr>
            <a:r>
              <a:rPr lang="en-US" sz="1700" b="1" dirty="0">
                <a:latin typeface="+mn-lt"/>
              </a:rPr>
              <a:t>66</a:t>
            </a:r>
            <a:endParaRPr lang="en-US" dirty="0">
              <a:latin typeface="+mn-lt"/>
            </a:endParaRPr>
          </a:p>
        </p:txBody>
      </p:sp>
      <p:sp>
        <p:nvSpPr>
          <p:cNvPr id="237" name="Rectangle 61"/>
          <p:cNvSpPr>
            <a:spLocks noChangeArrowheads="1"/>
          </p:cNvSpPr>
          <p:nvPr/>
        </p:nvSpPr>
        <p:spPr bwMode="auto">
          <a:xfrm>
            <a:off x="6911975" y="2205038"/>
            <a:ext cx="296863" cy="3352800"/>
          </a:xfrm>
          <a:prstGeom prst="rect">
            <a:avLst/>
          </a:prstGeom>
          <a:gradFill flip="none" rotWithShape="1">
            <a:gsLst>
              <a:gs pos="0">
                <a:schemeClr val="accent4">
                  <a:lumMod val="50000"/>
                </a:schemeClr>
              </a:gs>
              <a:gs pos="92000">
                <a:srgbClr val="493109"/>
              </a:gs>
              <a:gs pos="53000">
                <a:schemeClr val="accent4"/>
              </a:gs>
              <a:gs pos="35000">
                <a:schemeClr val="accent4">
                  <a:lumMod val="40000"/>
                  <a:lumOff val="60000"/>
                </a:schemeClr>
              </a:gs>
              <a:gs pos="20000">
                <a:schemeClr val="accent4"/>
              </a:gs>
            </a:gsLst>
            <a:lin ang="0" scaled="1"/>
            <a:tileRect/>
          </a:gradFill>
          <a:ln w="9525">
            <a:noFill/>
            <a:miter lim="800000"/>
            <a:headEnd/>
            <a:tailEnd/>
          </a:ln>
        </p:spPr>
        <p:txBody>
          <a:bodyPr/>
          <a:lstStyle/>
          <a:p>
            <a:pPr>
              <a:defRPr/>
            </a:pPr>
            <a:endParaRPr lang="en-US">
              <a:latin typeface="+mn-lt"/>
            </a:endParaRPr>
          </a:p>
        </p:txBody>
      </p:sp>
      <p:sp>
        <p:nvSpPr>
          <p:cNvPr id="238" name="Rectangle 68"/>
          <p:cNvSpPr>
            <a:spLocks noChangeArrowheads="1"/>
          </p:cNvSpPr>
          <p:nvPr/>
        </p:nvSpPr>
        <p:spPr bwMode="auto">
          <a:xfrm>
            <a:off x="7215188" y="2395538"/>
            <a:ext cx="285750" cy="3162300"/>
          </a:xfrm>
          <a:prstGeom prst="rect">
            <a:avLst/>
          </a:prstGeom>
          <a:gradFill flip="none" rotWithShape="1">
            <a:gsLst>
              <a:gs pos="1000">
                <a:srgbClr val="800000"/>
              </a:gs>
              <a:gs pos="92000">
                <a:srgbClr val="2C0D0A"/>
              </a:gs>
              <a:gs pos="55000">
                <a:schemeClr val="accent1"/>
              </a:gs>
              <a:gs pos="35000">
                <a:schemeClr val="accent1">
                  <a:lumMod val="60000"/>
                  <a:lumOff val="40000"/>
                </a:schemeClr>
              </a:gs>
              <a:gs pos="16000">
                <a:schemeClr val="accent1"/>
              </a:gs>
            </a:gsLst>
            <a:lin ang="0" scaled="1"/>
            <a:tileRect/>
          </a:gradFill>
          <a:ln w="9525">
            <a:noFill/>
            <a:miter lim="800000"/>
            <a:headEnd/>
            <a:tailEnd/>
          </a:ln>
        </p:spPr>
        <p:txBody>
          <a:bodyPr/>
          <a:lstStyle/>
          <a:p>
            <a:pPr>
              <a:defRPr/>
            </a:pPr>
            <a:endParaRPr lang="en-US">
              <a:latin typeface="+mn-lt"/>
            </a:endParaRPr>
          </a:p>
        </p:txBody>
      </p:sp>
      <p:sp>
        <p:nvSpPr>
          <p:cNvPr id="239" name="Rectangle 72"/>
          <p:cNvSpPr>
            <a:spLocks noChangeArrowheads="1"/>
          </p:cNvSpPr>
          <p:nvPr/>
        </p:nvSpPr>
        <p:spPr bwMode="auto">
          <a:xfrm>
            <a:off x="6867525" y="1943100"/>
            <a:ext cx="312738" cy="261938"/>
          </a:xfrm>
          <a:prstGeom prst="rect">
            <a:avLst/>
          </a:prstGeom>
          <a:noFill/>
          <a:ln w="9525">
            <a:noFill/>
            <a:miter lim="800000"/>
            <a:headEnd/>
            <a:tailEnd/>
          </a:ln>
        </p:spPr>
        <p:txBody>
          <a:bodyPr lIns="0" tIns="0" rIns="0" bIns="0">
            <a:spAutoFit/>
          </a:bodyPr>
          <a:lstStyle/>
          <a:p>
            <a:pPr algn="ctr">
              <a:defRPr/>
            </a:pPr>
            <a:r>
              <a:rPr lang="en-US" sz="1700" b="1" dirty="0">
                <a:latin typeface="+mn-lt"/>
              </a:rPr>
              <a:t>72</a:t>
            </a:r>
            <a:endParaRPr lang="en-US" dirty="0">
              <a:latin typeface="+mn-lt"/>
            </a:endParaRPr>
          </a:p>
        </p:txBody>
      </p:sp>
      <p:sp>
        <p:nvSpPr>
          <p:cNvPr id="240" name="Rectangle 74"/>
          <p:cNvSpPr>
            <a:spLocks noChangeArrowheads="1"/>
          </p:cNvSpPr>
          <p:nvPr/>
        </p:nvSpPr>
        <p:spPr bwMode="auto">
          <a:xfrm>
            <a:off x="7237413" y="2125663"/>
            <a:ext cx="298450" cy="260350"/>
          </a:xfrm>
          <a:prstGeom prst="rect">
            <a:avLst/>
          </a:prstGeom>
          <a:noFill/>
          <a:ln w="9525">
            <a:noFill/>
            <a:miter lim="800000"/>
            <a:headEnd/>
            <a:tailEnd/>
          </a:ln>
        </p:spPr>
        <p:txBody>
          <a:bodyPr lIns="0" tIns="0" rIns="0" bIns="0">
            <a:spAutoFit/>
          </a:bodyPr>
          <a:lstStyle/>
          <a:p>
            <a:pPr algn="ctr">
              <a:defRPr/>
            </a:pPr>
            <a:r>
              <a:rPr lang="en-US" sz="1700" b="1" dirty="0">
                <a:latin typeface="+mn-lt"/>
              </a:rPr>
              <a:t>67</a:t>
            </a:r>
            <a:endParaRPr lang="en-US" dirty="0">
              <a:latin typeface="+mn-lt"/>
            </a:endParaRPr>
          </a:p>
        </p:txBody>
      </p:sp>
      <p:sp>
        <p:nvSpPr>
          <p:cNvPr id="241" name="Rectangle 96"/>
          <p:cNvSpPr>
            <a:spLocks noChangeArrowheads="1"/>
          </p:cNvSpPr>
          <p:nvPr/>
        </p:nvSpPr>
        <p:spPr bwMode="auto">
          <a:xfrm>
            <a:off x="4887913" y="5421313"/>
            <a:ext cx="138112" cy="258762"/>
          </a:xfrm>
          <a:prstGeom prst="rect">
            <a:avLst/>
          </a:prstGeom>
          <a:noFill/>
          <a:ln w="9525">
            <a:noFill/>
            <a:miter lim="800000"/>
            <a:headEnd/>
            <a:tailEnd/>
          </a:ln>
        </p:spPr>
        <p:txBody>
          <a:bodyPr lIns="0" tIns="0" rIns="0" bIns="0">
            <a:spAutoFit/>
          </a:bodyPr>
          <a:lstStyle/>
          <a:p>
            <a:r>
              <a:rPr lang="en-US" sz="1700" b="1">
                <a:latin typeface="Arial Narrow" pitchFamily="34" charset="0"/>
              </a:rPr>
              <a:t>0</a:t>
            </a:r>
            <a:endParaRPr lang="en-US" b="1">
              <a:latin typeface="Arial Narrow" pitchFamily="34" charset="0"/>
            </a:endParaRPr>
          </a:p>
        </p:txBody>
      </p:sp>
      <p:sp>
        <p:nvSpPr>
          <p:cNvPr id="242" name="Rectangle 97"/>
          <p:cNvSpPr>
            <a:spLocks noChangeArrowheads="1"/>
          </p:cNvSpPr>
          <p:nvPr/>
        </p:nvSpPr>
        <p:spPr bwMode="auto">
          <a:xfrm>
            <a:off x="4748213" y="4975225"/>
            <a:ext cx="274637" cy="258763"/>
          </a:xfrm>
          <a:prstGeom prst="rect">
            <a:avLst/>
          </a:prstGeom>
          <a:noFill/>
          <a:ln w="9525">
            <a:noFill/>
            <a:miter lim="800000"/>
            <a:headEnd/>
            <a:tailEnd/>
          </a:ln>
        </p:spPr>
        <p:txBody>
          <a:bodyPr lIns="0" tIns="0" rIns="0" bIns="0">
            <a:spAutoFit/>
          </a:bodyPr>
          <a:lstStyle/>
          <a:p>
            <a:r>
              <a:rPr lang="en-US" sz="1700" b="1">
                <a:latin typeface="Arial Narrow" pitchFamily="34" charset="0"/>
              </a:rPr>
              <a:t>10</a:t>
            </a:r>
            <a:endParaRPr lang="en-US" b="1">
              <a:latin typeface="Arial Narrow" pitchFamily="34" charset="0"/>
            </a:endParaRPr>
          </a:p>
        </p:txBody>
      </p:sp>
      <p:sp>
        <p:nvSpPr>
          <p:cNvPr id="243" name="Rectangle 99"/>
          <p:cNvSpPr>
            <a:spLocks noChangeArrowheads="1"/>
          </p:cNvSpPr>
          <p:nvPr/>
        </p:nvSpPr>
        <p:spPr bwMode="auto">
          <a:xfrm>
            <a:off x="4748213" y="4503738"/>
            <a:ext cx="274637" cy="258762"/>
          </a:xfrm>
          <a:prstGeom prst="rect">
            <a:avLst/>
          </a:prstGeom>
          <a:noFill/>
          <a:ln w="9525">
            <a:noFill/>
            <a:miter lim="800000"/>
            <a:headEnd/>
            <a:tailEnd/>
          </a:ln>
        </p:spPr>
        <p:txBody>
          <a:bodyPr lIns="0" tIns="0" rIns="0" bIns="0">
            <a:spAutoFit/>
          </a:bodyPr>
          <a:lstStyle/>
          <a:p>
            <a:r>
              <a:rPr lang="en-US" sz="1700" b="1">
                <a:latin typeface="Arial Narrow" pitchFamily="34" charset="0"/>
              </a:rPr>
              <a:t>20</a:t>
            </a:r>
            <a:endParaRPr lang="en-US" b="1">
              <a:latin typeface="Arial Narrow" pitchFamily="34" charset="0"/>
            </a:endParaRPr>
          </a:p>
        </p:txBody>
      </p:sp>
      <p:sp>
        <p:nvSpPr>
          <p:cNvPr id="244" name="Rectangle 101"/>
          <p:cNvSpPr>
            <a:spLocks noChangeArrowheads="1"/>
          </p:cNvSpPr>
          <p:nvPr/>
        </p:nvSpPr>
        <p:spPr bwMode="auto">
          <a:xfrm>
            <a:off x="4748213" y="4032250"/>
            <a:ext cx="274637" cy="258763"/>
          </a:xfrm>
          <a:prstGeom prst="rect">
            <a:avLst/>
          </a:prstGeom>
          <a:noFill/>
          <a:ln w="9525">
            <a:noFill/>
            <a:miter lim="800000"/>
            <a:headEnd/>
            <a:tailEnd/>
          </a:ln>
        </p:spPr>
        <p:txBody>
          <a:bodyPr lIns="0" tIns="0" rIns="0" bIns="0">
            <a:spAutoFit/>
          </a:bodyPr>
          <a:lstStyle/>
          <a:p>
            <a:r>
              <a:rPr lang="en-US" sz="1700" b="1">
                <a:latin typeface="Arial Narrow" pitchFamily="34" charset="0"/>
              </a:rPr>
              <a:t>30</a:t>
            </a:r>
            <a:endParaRPr lang="en-US" b="1">
              <a:latin typeface="Arial Narrow" pitchFamily="34" charset="0"/>
            </a:endParaRPr>
          </a:p>
        </p:txBody>
      </p:sp>
      <p:sp>
        <p:nvSpPr>
          <p:cNvPr id="245" name="Rectangle 103"/>
          <p:cNvSpPr>
            <a:spLocks noChangeArrowheads="1"/>
          </p:cNvSpPr>
          <p:nvPr/>
        </p:nvSpPr>
        <p:spPr bwMode="auto">
          <a:xfrm>
            <a:off x="4748213" y="3560763"/>
            <a:ext cx="274637" cy="258762"/>
          </a:xfrm>
          <a:prstGeom prst="rect">
            <a:avLst/>
          </a:prstGeom>
          <a:noFill/>
          <a:ln w="9525">
            <a:noFill/>
            <a:miter lim="800000"/>
            <a:headEnd/>
            <a:tailEnd/>
          </a:ln>
        </p:spPr>
        <p:txBody>
          <a:bodyPr lIns="0" tIns="0" rIns="0" bIns="0">
            <a:spAutoFit/>
          </a:bodyPr>
          <a:lstStyle/>
          <a:p>
            <a:r>
              <a:rPr lang="en-US" sz="1700" b="1">
                <a:latin typeface="Arial Narrow" pitchFamily="34" charset="0"/>
              </a:rPr>
              <a:t>40</a:t>
            </a:r>
            <a:endParaRPr lang="en-US" b="1">
              <a:latin typeface="Arial Narrow" pitchFamily="34" charset="0"/>
            </a:endParaRPr>
          </a:p>
        </p:txBody>
      </p:sp>
      <p:sp>
        <p:nvSpPr>
          <p:cNvPr id="246" name="Rectangle 105"/>
          <p:cNvSpPr>
            <a:spLocks noChangeArrowheads="1"/>
          </p:cNvSpPr>
          <p:nvPr/>
        </p:nvSpPr>
        <p:spPr bwMode="auto">
          <a:xfrm>
            <a:off x="4748213" y="3089275"/>
            <a:ext cx="274637" cy="258763"/>
          </a:xfrm>
          <a:prstGeom prst="rect">
            <a:avLst/>
          </a:prstGeom>
          <a:noFill/>
          <a:ln w="9525">
            <a:noFill/>
            <a:miter lim="800000"/>
            <a:headEnd/>
            <a:tailEnd/>
          </a:ln>
        </p:spPr>
        <p:txBody>
          <a:bodyPr lIns="0" tIns="0" rIns="0" bIns="0">
            <a:spAutoFit/>
          </a:bodyPr>
          <a:lstStyle/>
          <a:p>
            <a:r>
              <a:rPr lang="en-US" sz="1700" b="1">
                <a:latin typeface="Arial Narrow" pitchFamily="34" charset="0"/>
              </a:rPr>
              <a:t>50</a:t>
            </a:r>
            <a:endParaRPr lang="en-US" b="1">
              <a:latin typeface="Arial Narrow" pitchFamily="34" charset="0"/>
            </a:endParaRPr>
          </a:p>
        </p:txBody>
      </p:sp>
      <p:sp>
        <p:nvSpPr>
          <p:cNvPr id="247" name="Rectangle 107"/>
          <p:cNvSpPr>
            <a:spLocks noChangeArrowheads="1"/>
          </p:cNvSpPr>
          <p:nvPr/>
        </p:nvSpPr>
        <p:spPr bwMode="auto">
          <a:xfrm>
            <a:off x="4748213" y="2617788"/>
            <a:ext cx="274637" cy="258762"/>
          </a:xfrm>
          <a:prstGeom prst="rect">
            <a:avLst/>
          </a:prstGeom>
          <a:noFill/>
          <a:ln w="9525">
            <a:noFill/>
            <a:miter lim="800000"/>
            <a:headEnd/>
            <a:tailEnd/>
          </a:ln>
        </p:spPr>
        <p:txBody>
          <a:bodyPr lIns="0" tIns="0" rIns="0" bIns="0">
            <a:spAutoFit/>
          </a:bodyPr>
          <a:lstStyle/>
          <a:p>
            <a:r>
              <a:rPr lang="en-US" sz="1700" b="1">
                <a:latin typeface="Arial Narrow" pitchFamily="34" charset="0"/>
              </a:rPr>
              <a:t>60</a:t>
            </a:r>
            <a:endParaRPr lang="en-US" b="1">
              <a:latin typeface="Arial Narrow" pitchFamily="34" charset="0"/>
            </a:endParaRPr>
          </a:p>
        </p:txBody>
      </p:sp>
      <p:sp>
        <p:nvSpPr>
          <p:cNvPr id="248" name="Rectangle 109"/>
          <p:cNvSpPr>
            <a:spLocks noChangeArrowheads="1"/>
          </p:cNvSpPr>
          <p:nvPr/>
        </p:nvSpPr>
        <p:spPr bwMode="auto">
          <a:xfrm>
            <a:off x="4748213" y="2146300"/>
            <a:ext cx="274637" cy="258763"/>
          </a:xfrm>
          <a:prstGeom prst="rect">
            <a:avLst/>
          </a:prstGeom>
          <a:noFill/>
          <a:ln w="9525">
            <a:noFill/>
            <a:miter lim="800000"/>
            <a:headEnd/>
            <a:tailEnd/>
          </a:ln>
        </p:spPr>
        <p:txBody>
          <a:bodyPr lIns="0" tIns="0" rIns="0" bIns="0">
            <a:spAutoFit/>
          </a:bodyPr>
          <a:lstStyle/>
          <a:p>
            <a:r>
              <a:rPr lang="en-US" sz="1700" b="1">
                <a:latin typeface="Arial Narrow" pitchFamily="34" charset="0"/>
              </a:rPr>
              <a:t>70</a:t>
            </a:r>
            <a:endParaRPr lang="en-US" b="1">
              <a:latin typeface="Arial Narrow" pitchFamily="34" charset="0"/>
            </a:endParaRPr>
          </a:p>
        </p:txBody>
      </p:sp>
      <p:sp>
        <p:nvSpPr>
          <p:cNvPr id="249" name="Rectangle 111"/>
          <p:cNvSpPr>
            <a:spLocks noChangeArrowheads="1"/>
          </p:cNvSpPr>
          <p:nvPr/>
        </p:nvSpPr>
        <p:spPr bwMode="auto">
          <a:xfrm>
            <a:off x="4748213" y="1676400"/>
            <a:ext cx="274637" cy="260350"/>
          </a:xfrm>
          <a:prstGeom prst="rect">
            <a:avLst/>
          </a:prstGeom>
          <a:noFill/>
          <a:ln w="9525">
            <a:noFill/>
            <a:miter lim="800000"/>
            <a:headEnd/>
            <a:tailEnd/>
          </a:ln>
        </p:spPr>
        <p:txBody>
          <a:bodyPr lIns="0" tIns="0" rIns="0" bIns="0">
            <a:spAutoFit/>
          </a:bodyPr>
          <a:lstStyle/>
          <a:p>
            <a:r>
              <a:rPr lang="en-US" sz="1700" b="1">
                <a:latin typeface="Arial Narrow" pitchFamily="34" charset="0"/>
              </a:rPr>
              <a:t>80</a:t>
            </a:r>
            <a:endParaRPr lang="en-US" b="1">
              <a:latin typeface="Arial Narrow" pitchFamily="34" charset="0"/>
            </a:endParaRPr>
          </a:p>
        </p:txBody>
      </p:sp>
      <p:sp>
        <p:nvSpPr>
          <p:cNvPr id="250" name="Freeform 118"/>
          <p:cNvSpPr>
            <a:spLocks/>
          </p:cNvSpPr>
          <p:nvPr/>
        </p:nvSpPr>
        <p:spPr bwMode="auto">
          <a:xfrm>
            <a:off x="6792913" y="5557838"/>
            <a:ext cx="3175" cy="74612"/>
          </a:xfrm>
          <a:custGeom>
            <a:avLst/>
            <a:gdLst/>
            <a:ahLst/>
            <a:cxnLst>
              <a:cxn ang="0">
                <a:pos x="0" y="0"/>
              </a:cxn>
              <a:cxn ang="0">
                <a:pos x="0" y="41"/>
              </a:cxn>
              <a:cxn ang="0">
                <a:pos x="0" y="0"/>
              </a:cxn>
            </a:cxnLst>
            <a:rect l="0" t="0" r="r" b="b"/>
            <a:pathLst>
              <a:path h="41">
                <a:moveTo>
                  <a:pt x="0" y="0"/>
                </a:moveTo>
                <a:lnTo>
                  <a:pt x="0" y="41"/>
                </a:lnTo>
                <a:lnTo>
                  <a:pt x="0" y="0"/>
                </a:lnTo>
                <a:close/>
              </a:path>
            </a:pathLst>
          </a:custGeom>
          <a:solidFill>
            <a:srgbClr val="000000"/>
          </a:solidFill>
          <a:ln w="9525">
            <a:solidFill>
              <a:schemeClr val="tx1"/>
            </a:solidFill>
            <a:round/>
            <a:headEnd/>
            <a:tailEnd/>
          </a:ln>
        </p:spPr>
        <p:txBody>
          <a:bodyPr/>
          <a:lstStyle/>
          <a:p>
            <a:pPr>
              <a:defRPr/>
            </a:pPr>
            <a:endParaRPr lang="en-US">
              <a:latin typeface="+mn-lt"/>
            </a:endParaRPr>
          </a:p>
        </p:txBody>
      </p:sp>
      <p:sp>
        <p:nvSpPr>
          <p:cNvPr id="251" name="Line 119"/>
          <p:cNvSpPr>
            <a:spLocks noChangeShapeType="1"/>
          </p:cNvSpPr>
          <p:nvPr/>
        </p:nvSpPr>
        <p:spPr bwMode="auto">
          <a:xfrm flipH="1" flipV="1">
            <a:off x="5981700" y="5557838"/>
            <a:ext cx="1588" cy="68262"/>
          </a:xfrm>
          <a:prstGeom prst="line">
            <a:avLst/>
          </a:prstGeom>
          <a:noFill/>
          <a:ln w="12700" cap="flat" cmpd="sng" algn="ctr">
            <a:solidFill>
              <a:schemeClr val="tx1"/>
            </a:solidFill>
            <a:prstDash val="solid"/>
            <a:round/>
            <a:headEnd type="none" w="med" len="med"/>
            <a:tailEnd type="none" w="med" len="med"/>
          </a:ln>
        </p:spPr>
        <p:txBody>
          <a:bodyPr/>
          <a:lstStyle/>
          <a:p>
            <a:pPr>
              <a:defRPr/>
            </a:pPr>
            <a:endParaRPr lang="en-US">
              <a:latin typeface="+mn-lt"/>
            </a:endParaRPr>
          </a:p>
        </p:txBody>
      </p:sp>
      <p:sp>
        <p:nvSpPr>
          <p:cNvPr id="264" name="Rectangle 42"/>
          <p:cNvSpPr>
            <a:spLocks noChangeArrowheads="1"/>
          </p:cNvSpPr>
          <p:nvPr/>
        </p:nvSpPr>
        <p:spPr bwMode="auto">
          <a:xfrm>
            <a:off x="5216525" y="4673600"/>
            <a:ext cx="325438" cy="261938"/>
          </a:xfrm>
          <a:prstGeom prst="rect">
            <a:avLst/>
          </a:prstGeom>
          <a:noFill/>
          <a:ln w="9525">
            <a:noFill/>
            <a:miter lim="800000"/>
            <a:headEnd/>
            <a:tailEnd/>
          </a:ln>
        </p:spPr>
        <p:txBody>
          <a:bodyPr lIns="0" tIns="0" rIns="0" bIns="0">
            <a:spAutoFit/>
          </a:bodyPr>
          <a:lstStyle/>
          <a:p>
            <a:pPr algn="ctr">
              <a:defRPr/>
            </a:pPr>
            <a:r>
              <a:rPr lang="en-US" sz="1700" b="1" dirty="0">
                <a:latin typeface="+mn-lt"/>
              </a:rPr>
              <a:t>12</a:t>
            </a:r>
            <a:endParaRPr lang="en-US" dirty="0">
              <a:latin typeface="+mn-lt"/>
            </a:endParaRPr>
          </a:p>
        </p:txBody>
      </p:sp>
      <p:sp>
        <p:nvSpPr>
          <p:cNvPr id="266" name="Rectangle 143"/>
          <p:cNvSpPr>
            <a:spLocks noChangeArrowheads="1"/>
          </p:cNvSpPr>
          <p:nvPr/>
        </p:nvSpPr>
        <p:spPr bwMode="auto">
          <a:xfrm>
            <a:off x="7094538" y="5942013"/>
            <a:ext cx="1431925" cy="677862"/>
          </a:xfrm>
          <a:prstGeom prst="rect">
            <a:avLst/>
          </a:prstGeom>
          <a:gradFill flip="none" rotWithShape="1">
            <a:gsLst>
              <a:gs pos="0">
                <a:schemeClr val="bg2"/>
              </a:gs>
              <a:gs pos="100000">
                <a:schemeClr val="bg1"/>
              </a:gs>
            </a:gsLst>
            <a:lin ang="5400000" scaled="0"/>
            <a:tileRect/>
          </a:gradFill>
          <a:ln w="12700" cap="flat" cmpd="sng" algn="ctr">
            <a:solidFill>
              <a:schemeClr val="tx1"/>
            </a:solidFill>
            <a:prstDash val="solid"/>
            <a:miter lim="800000"/>
            <a:headEnd type="none" w="med" len="med"/>
            <a:tailEnd type="none" w="med" len="med"/>
          </a:ln>
        </p:spPr>
        <p:txBody>
          <a:bodyPr/>
          <a:lstStyle/>
          <a:p>
            <a:pPr>
              <a:defRPr/>
            </a:pPr>
            <a:endParaRPr lang="en-US">
              <a:latin typeface="+mn-lt"/>
            </a:endParaRPr>
          </a:p>
        </p:txBody>
      </p:sp>
      <p:sp>
        <p:nvSpPr>
          <p:cNvPr id="267" name="Rectangle 145"/>
          <p:cNvSpPr>
            <a:spLocks noChangeArrowheads="1"/>
          </p:cNvSpPr>
          <p:nvPr/>
        </p:nvSpPr>
        <p:spPr bwMode="auto">
          <a:xfrm>
            <a:off x="7423150" y="5932488"/>
            <a:ext cx="1239838" cy="258762"/>
          </a:xfrm>
          <a:prstGeom prst="rect">
            <a:avLst/>
          </a:prstGeom>
          <a:noFill/>
          <a:ln w="9525">
            <a:noFill/>
            <a:miter lim="800000"/>
            <a:headEnd/>
            <a:tailEnd/>
          </a:ln>
        </p:spPr>
        <p:txBody>
          <a:bodyPr lIns="0" tIns="0" rIns="0" bIns="0">
            <a:spAutoFit/>
          </a:bodyPr>
          <a:lstStyle/>
          <a:p>
            <a:r>
              <a:rPr lang="en-US" sz="1700" b="1">
                <a:solidFill>
                  <a:srgbClr val="FFFFFF"/>
                </a:solidFill>
                <a:latin typeface="Arial Narrow" pitchFamily="34" charset="0"/>
              </a:rPr>
              <a:t>PCI + OMT</a:t>
            </a:r>
            <a:endParaRPr lang="en-US" b="1">
              <a:solidFill>
                <a:srgbClr val="FFFFFF"/>
              </a:solidFill>
              <a:latin typeface="Arial Narrow" pitchFamily="34" charset="0"/>
            </a:endParaRPr>
          </a:p>
        </p:txBody>
      </p:sp>
      <p:sp>
        <p:nvSpPr>
          <p:cNvPr id="271" name="Rectangle 149"/>
          <p:cNvSpPr>
            <a:spLocks noChangeArrowheads="1"/>
          </p:cNvSpPr>
          <p:nvPr/>
        </p:nvSpPr>
        <p:spPr bwMode="auto">
          <a:xfrm>
            <a:off x="7181850" y="6337300"/>
            <a:ext cx="157163" cy="177800"/>
          </a:xfrm>
          <a:prstGeom prst="rect">
            <a:avLst/>
          </a:prstGeom>
          <a:gradFill flip="none" rotWithShape="1">
            <a:gsLst>
              <a:gs pos="1000">
                <a:srgbClr val="800000"/>
              </a:gs>
              <a:gs pos="92000">
                <a:srgbClr val="2C0D0A"/>
              </a:gs>
              <a:gs pos="55000">
                <a:schemeClr val="accent1"/>
              </a:gs>
              <a:gs pos="35000">
                <a:schemeClr val="accent1">
                  <a:lumMod val="60000"/>
                  <a:lumOff val="40000"/>
                </a:schemeClr>
              </a:gs>
              <a:gs pos="16000">
                <a:schemeClr val="accent1"/>
              </a:gs>
            </a:gsLst>
            <a:lin ang="0" scaled="1"/>
            <a:tileRect/>
          </a:gradFill>
          <a:ln w="20638">
            <a:noFill/>
            <a:miter lim="800000"/>
            <a:headEnd/>
            <a:tailEnd/>
          </a:ln>
        </p:spPr>
        <p:txBody>
          <a:bodyPr/>
          <a:lstStyle/>
          <a:p>
            <a:pPr>
              <a:defRPr/>
            </a:pPr>
            <a:endParaRPr lang="en-US">
              <a:latin typeface="+mn-lt"/>
            </a:endParaRPr>
          </a:p>
        </p:txBody>
      </p:sp>
      <p:sp>
        <p:nvSpPr>
          <p:cNvPr id="272" name="Rectangle 150"/>
          <p:cNvSpPr>
            <a:spLocks noChangeArrowheads="1"/>
          </p:cNvSpPr>
          <p:nvPr/>
        </p:nvSpPr>
        <p:spPr bwMode="auto">
          <a:xfrm>
            <a:off x="7423150" y="6284913"/>
            <a:ext cx="523875" cy="260350"/>
          </a:xfrm>
          <a:prstGeom prst="rect">
            <a:avLst/>
          </a:prstGeom>
          <a:noFill/>
          <a:ln w="9525">
            <a:noFill/>
            <a:miter lim="800000"/>
            <a:headEnd/>
            <a:tailEnd/>
          </a:ln>
        </p:spPr>
        <p:txBody>
          <a:bodyPr lIns="0" tIns="0" rIns="0" bIns="0">
            <a:spAutoFit/>
          </a:bodyPr>
          <a:lstStyle/>
          <a:p>
            <a:r>
              <a:rPr lang="en-US" sz="1700" b="1">
                <a:solidFill>
                  <a:srgbClr val="FFFFFF"/>
                </a:solidFill>
                <a:latin typeface="Arial Narrow" pitchFamily="34" charset="0"/>
              </a:rPr>
              <a:t>OMT</a:t>
            </a:r>
            <a:endParaRPr lang="en-US" b="1">
              <a:solidFill>
                <a:srgbClr val="FFFFFF"/>
              </a:solidFill>
              <a:latin typeface="Arial Narrow" pitchFamily="34" charset="0"/>
            </a:endParaRPr>
          </a:p>
        </p:txBody>
      </p:sp>
      <p:sp>
        <p:nvSpPr>
          <p:cNvPr id="275" name="Rectangle 149"/>
          <p:cNvSpPr>
            <a:spLocks noChangeArrowheads="1"/>
          </p:cNvSpPr>
          <p:nvPr/>
        </p:nvSpPr>
        <p:spPr bwMode="auto">
          <a:xfrm>
            <a:off x="7180263" y="6005513"/>
            <a:ext cx="168275" cy="185737"/>
          </a:xfrm>
          <a:prstGeom prst="rect">
            <a:avLst/>
          </a:prstGeom>
          <a:gradFill flip="none" rotWithShape="1">
            <a:gsLst>
              <a:gs pos="0">
                <a:schemeClr val="accent4">
                  <a:lumMod val="50000"/>
                </a:schemeClr>
              </a:gs>
              <a:gs pos="92000">
                <a:srgbClr val="493109"/>
              </a:gs>
              <a:gs pos="53000">
                <a:schemeClr val="accent4"/>
              </a:gs>
              <a:gs pos="35000">
                <a:schemeClr val="accent4">
                  <a:lumMod val="40000"/>
                  <a:lumOff val="60000"/>
                </a:schemeClr>
              </a:gs>
              <a:gs pos="20000">
                <a:schemeClr val="accent4"/>
              </a:gs>
            </a:gsLst>
            <a:lin ang="0" scaled="1"/>
            <a:tileRect/>
          </a:gradFill>
          <a:ln w="20638">
            <a:noFill/>
            <a:miter lim="800000"/>
            <a:headEnd/>
            <a:tailEnd/>
          </a:ln>
        </p:spPr>
        <p:txBody>
          <a:bodyPr/>
          <a:lstStyle/>
          <a:p>
            <a:pPr>
              <a:defRPr/>
            </a:pPr>
            <a:endParaRPr lang="en-US">
              <a:latin typeface="+mn-lt"/>
            </a:endParaRPr>
          </a:p>
        </p:txBody>
      </p:sp>
      <p:sp>
        <p:nvSpPr>
          <p:cNvPr id="276" name="Freeform 113"/>
          <p:cNvSpPr>
            <a:spLocks/>
          </p:cNvSpPr>
          <p:nvPr/>
        </p:nvSpPr>
        <p:spPr bwMode="auto">
          <a:xfrm>
            <a:off x="5110163" y="5554663"/>
            <a:ext cx="3421062" cy="1587"/>
          </a:xfrm>
          <a:custGeom>
            <a:avLst/>
            <a:gdLst/>
            <a:ahLst/>
            <a:cxnLst>
              <a:cxn ang="0">
                <a:pos x="0" y="0"/>
              </a:cxn>
              <a:cxn ang="0">
                <a:pos x="3644" y="0"/>
              </a:cxn>
              <a:cxn ang="0">
                <a:pos x="0" y="0"/>
              </a:cxn>
            </a:cxnLst>
            <a:rect l="0" t="0" r="r" b="b"/>
            <a:pathLst>
              <a:path w="3644">
                <a:moveTo>
                  <a:pt x="0" y="0"/>
                </a:moveTo>
                <a:lnTo>
                  <a:pt x="3644" y="0"/>
                </a:lnTo>
                <a:lnTo>
                  <a:pt x="0" y="0"/>
                </a:lnTo>
                <a:close/>
              </a:path>
            </a:pathLst>
          </a:custGeom>
          <a:solidFill>
            <a:srgbClr val="000000"/>
          </a:solidFill>
          <a:ln w="12700" cap="flat" cmpd="sng" algn="ctr">
            <a:solidFill>
              <a:schemeClr val="tx1"/>
            </a:solidFill>
            <a:prstDash val="solid"/>
            <a:round/>
            <a:headEnd type="none" w="med" len="med"/>
            <a:tailEnd type="none" w="med" len="med"/>
          </a:ln>
        </p:spPr>
        <p:txBody>
          <a:bodyPr/>
          <a:lstStyle/>
          <a:p>
            <a:pPr>
              <a:defRPr/>
            </a:pPr>
            <a:endParaRPr lang="en-US">
              <a:latin typeface="+mn-lt"/>
            </a:endParaRPr>
          </a:p>
        </p:txBody>
      </p:sp>
      <p:sp>
        <p:nvSpPr>
          <p:cNvPr id="278" name="Rectangle 131"/>
          <p:cNvSpPr>
            <a:spLocks noChangeArrowheads="1"/>
          </p:cNvSpPr>
          <p:nvPr/>
        </p:nvSpPr>
        <p:spPr bwMode="auto">
          <a:xfrm>
            <a:off x="3581400" y="5667375"/>
            <a:ext cx="661988" cy="200025"/>
          </a:xfrm>
          <a:prstGeom prst="rect">
            <a:avLst/>
          </a:prstGeom>
          <a:noFill/>
          <a:ln w="9525">
            <a:noFill/>
            <a:miter lim="800000"/>
            <a:headEnd/>
            <a:tailEnd/>
          </a:ln>
        </p:spPr>
        <p:txBody>
          <a:bodyPr lIns="0" tIns="0" rIns="0" bIns="0">
            <a:spAutoFit/>
          </a:bodyPr>
          <a:lstStyle/>
          <a:p>
            <a:pPr algn="ctr">
              <a:defRPr/>
            </a:pPr>
            <a:r>
              <a:rPr lang="en-US" sz="1300" b="1" dirty="0">
                <a:latin typeface="+mn-lt"/>
              </a:rPr>
              <a:t>5 Year</a:t>
            </a:r>
            <a:endParaRPr lang="en-US" dirty="0">
              <a:latin typeface="+mn-lt"/>
            </a:endParaRPr>
          </a:p>
        </p:txBody>
      </p:sp>
      <p:sp>
        <p:nvSpPr>
          <p:cNvPr id="279" name="Rectangle 123"/>
          <p:cNvSpPr>
            <a:spLocks noChangeArrowheads="1"/>
          </p:cNvSpPr>
          <p:nvPr/>
        </p:nvSpPr>
        <p:spPr bwMode="auto">
          <a:xfrm>
            <a:off x="5146675" y="5648325"/>
            <a:ext cx="808038" cy="215900"/>
          </a:xfrm>
          <a:prstGeom prst="rect">
            <a:avLst/>
          </a:prstGeom>
          <a:noFill/>
          <a:ln w="9525">
            <a:noFill/>
            <a:miter lim="800000"/>
            <a:headEnd/>
            <a:tailEnd/>
          </a:ln>
        </p:spPr>
        <p:txBody>
          <a:bodyPr lIns="0" tIns="0" rIns="0" bIns="0">
            <a:spAutoFit/>
          </a:bodyPr>
          <a:lstStyle/>
          <a:p>
            <a:pPr algn="ctr">
              <a:defRPr/>
            </a:pPr>
            <a:r>
              <a:rPr lang="en-US" sz="1400" b="1" dirty="0">
                <a:latin typeface="+mn-lt"/>
              </a:rPr>
              <a:t>Baseline</a:t>
            </a:r>
            <a:endParaRPr lang="en-US" sz="1400" dirty="0">
              <a:latin typeface="+mn-lt"/>
            </a:endParaRPr>
          </a:p>
        </p:txBody>
      </p:sp>
      <p:sp>
        <p:nvSpPr>
          <p:cNvPr id="280" name="Rectangle 56"/>
          <p:cNvSpPr>
            <a:spLocks noChangeArrowheads="1"/>
          </p:cNvSpPr>
          <p:nvPr/>
        </p:nvSpPr>
        <p:spPr bwMode="auto">
          <a:xfrm>
            <a:off x="6354763" y="2578100"/>
            <a:ext cx="346075" cy="261938"/>
          </a:xfrm>
          <a:prstGeom prst="rect">
            <a:avLst/>
          </a:prstGeom>
          <a:noFill/>
          <a:ln w="9525">
            <a:noFill/>
            <a:miter lim="800000"/>
            <a:headEnd/>
            <a:tailEnd/>
          </a:ln>
        </p:spPr>
        <p:txBody>
          <a:bodyPr lIns="0" tIns="0" rIns="0" bIns="0">
            <a:spAutoFit/>
          </a:bodyPr>
          <a:lstStyle/>
          <a:p>
            <a:pPr algn="ctr">
              <a:defRPr/>
            </a:pPr>
            <a:r>
              <a:rPr lang="en-US" sz="1700" b="1" dirty="0">
                <a:latin typeface="+mn-lt"/>
              </a:rPr>
              <a:t>58</a:t>
            </a:r>
            <a:endParaRPr lang="en-US" dirty="0">
              <a:latin typeface="+mn-lt"/>
            </a:endParaRPr>
          </a:p>
        </p:txBody>
      </p:sp>
      <p:sp>
        <p:nvSpPr>
          <p:cNvPr id="281" name="Rectangle 61"/>
          <p:cNvSpPr>
            <a:spLocks noChangeArrowheads="1"/>
          </p:cNvSpPr>
          <p:nvPr/>
        </p:nvSpPr>
        <p:spPr bwMode="auto">
          <a:xfrm>
            <a:off x="7745413" y="2132013"/>
            <a:ext cx="295275" cy="3408362"/>
          </a:xfrm>
          <a:prstGeom prst="rect">
            <a:avLst/>
          </a:prstGeom>
          <a:gradFill flip="none" rotWithShape="1">
            <a:gsLst>
              <a:gs pos="0">
                <a:schemeClr val="accent4">
                  <a:lumMod val="50000"/>
                </a:schemeClr>
              </a:gs>
              <a:gs pos="92000">
                <a:srgbClr val="493109"/>
              </a:gs>
              <a:gs pos="53000">
                <a:schemeClr val="accent4"/>
              </a:gs>
              <a:gs pos="35000">
                <a:schemeClr val="accent4">
                  <a:lumMod val="40000"/>
                  <a:lumOff val="60000"/>
                </a:schemeClr>
              </a:gs>
              <a:gs pos="20000">
                <a:schemeClr val="accent4"/>
              </a:gs>
            </a:gsLst>
            <a:lin ang="0" scaled="1"/>
            <a:tileRect/>
          </a:gradFill>
          <a:ln w="9525">
            <a:noFill/>
            <a:miter lim="800000"/>
            <a:headEnd/>
            <a:tailEnd/>
          </a:ln>
        </p:spPr>
        <p:txBody>
          <a:bodyPr/>
          <a:lstStyle/>
          <a:p>
            <a:pPr>
              <a:defRPr/>
            </a:pPr>
            <a:endParaRPr lang="en-US">
              <a:latin typeface="+mn-lt"/>
            </a:endParaRPr>
          </a:p>
        </p:txBody>
      </p:sp>
      <p:sp>
        <p:nvSpPr>
          <p:cNvPr id="282" name="Rectangle 68"/>
          <p:cNvSpPr>
            <a:spLocks noChangeArrowheads="1"/>
          </p:cNvSpPr>
          <p:nvPr/>
        </p:nvSpPr>
        <p:spPr bwMode="auto">
          <a:xfrm>
            <a:off x="8047038" y="2195513"/>
            <a:ext cx="285750" cy="3344862"/>
          </a:xfrm>
          <a:prstGeom prst="rect">
            <a:avLst/>
          </a:prstGeom>
          <a:gradFill flip="none" rotWithShape="1">
            <a:gsLst>
              <a:gs pos="1000">
                <a:srgbClr val="800000"/>
              </a:gs>
              <a:gs pos="92000">
                <a:srgbClr val="2C0D0A"/>
              </a:gs>
              <a:gs pos="55000">
                <a:schemeClr val="accent1"/>
              </a:gs>
              <a:gs pos="35000">
                <a:schemeClr val="accent1">
                  <a:lumMod val="60000"/>
                  <a:lumOff val="40000"/>
                </a:schemeClr>
              </a:gs>
              <a:gs pos="16000">
                <a:schemeClr val="accent1"/>
              </a:gs>
            </a:gsLst>
            <a:lin ang="0" scaled="1"/>
            <a:tileRect/>
          </a:gradFill>
          <a:ln w="9525">
            <a:noFill/>
            <a:miter lim="800000"/>
            <a:headEnd/>
            <a:tailEnd/>
          </a:ln>
        </p:spPr>
        <p:txBody>
          <a:bodyPr/>
          <a:lstStyle/>
          <a:p>
            <a:pPr>
              <a:defRPr/>
            </a:pPr>
            <a:endParaRPr lang="en-US">
              <a:latin typeface="+mn-lt"/>
            </a:endParaRPr>
          </a:p>
        </p:txBody>
      </p:sp>
      <p:sp>
        <p:nvSpPr>
          <p:cNvPr id="283" name="Rectangle 72"/>
          <p:cNvSpPr>
            <a:spLocks noChangeArrowheads="1"/>
          </p:cNvSpPr>
          <p:nvPr/>
        </p:nvSpPr>
        <p:spPr bwMode="auto">
          <a:xfrm>
            <a:off x="8085138" y="1898650"/>
            <a:ext cx="312737" cy="260350"/>
          </a:xfrm>
          <a:prstGeom prst="rect">
            <a:avLst/>
          </a:prstGeom>
          <a:noFill/>
          <a:ln w="9525">
            <a:noFill/>
            <a:miter lim="800000"/>
            <a:headEnd/>
            <a:tailEnd/>
          </a:ln>
        </p:spPr>
        <p:txBody>
          <a:bodyPr lIns="0" tIns="0" rIns="0" bIns="0">
            <a:spAutoFit/>
          </a:bodyPr>
          <a:lstStyle/>
          <a:p>
            <a:pPr algn="ctr">
              <a:defRPr/>
            </a:pPr>
            <a:r>
              <a:rPr lang="en-US" sz="1700" b="1" dirty="0">
                <a:latin typeface="+mn-lt"/>
              </a:rPr>
              <a:t>72</a:t>
            </a:r>
            <a:endParaRPr lang="en-US" dirty="0">
              <a:latin typeface="+mn-lt"/>
            </a:endParaRPr>
          </a:p>
        </p:txBody>
      </p:sp>
      <p:sp>
        <p:nvSpPr>
          <p:cNvPr id="284" name="Rectangle 74"/>
          <p:cNvSpPr>
            <a:spLocks noChangeArrowheads="1"/>
          </p:cNvSpPr>
          <p:nvPr/>
        </p:nvSpPr>
        <p:spPr bwMode="auto">
          <a:xfrm>
            <a:off x="7724775" y="1816100"/>
            <a:ext cx="298450" cy="261938"/>
          </a:xfrm>
          <a:prstGeom prst="rect">
            <a:avLst/>
          </a:prstGeom>
          <a:noFill/>
          <a:ln w="9525">
            <a:noFill/>
            <a:miter lim="800000"/>
            <a:headEnd/>
            <a:tailEnd/>
          </a:ln>
        </p:spPr>
        <p:txBody>
          <a:bodyPr lIns="0" tIns="0" rIns="0" bIns="0">
            <a:spAutoFit/>
          </a:bodyPr>
          <a:lstStyle/>
          <a:p>
            <a:pPr algn="ctr">
              <a:defRPr/>
            </a:pPr>
            <a:r>
              <a:rPr lang="en-US" sz="1700" b="1" dirty="0">
                <a:latin typeface="+mn-lt"/>
              </a:rPr>
              <a:t>74</a:t>
            </a:r>
            <a:endParaRPr lang="en-US" dirty="0">
              <a:latin typeface="+mn-lt"/>
            </a:endParaRPr>
          </a:p>
        </p:txBody>
      </p:sp>
      <p:sp>
        <p:nvSpPr>
          <p:cNvPr id="285" name="Freeform 118"/>
          <p:cNvSpPr>
            <a:spLocks/>
          </p:cNvSpPr>
          <p:nvPr/>
        </p:nvSpPr>
        <p:spPr bwMode="auto">
          <a:xfrm>
            <a:off x="7626350" y="5556250"/>
            <a:ext cx="1588" cy="74613"/>
          </a:xfrm>
          <a:custGeom>
            <a:avLst/>
            <a:gdLst/>
            <a:ahLst/>
            <a:cxnLst>
              <a:cxn ang="0">
                <a:pos x="0" y="0"/>
              </a:cxn>
              <a:cxn ang="0">
                <a:pos x="0" y="41"/>
              </a:cxn>
              <a:cxn ang="0">
                <a:pos x="0" y="0"/>
              </a:cxn>
            </a:cxnLst>
            <a:rect l="0" t="0" r="r" b="b"/>
            <a:pathLst>
              <a:path h="41">
                <a:moveTo>
                  <a:pt x="0" y="0"/>
                </a:moveTo>
                <a:lnTo>
                  <a:pt x="0" y="41"/>
                </a:lnTo>
                <a:lnTo>
                  <a:pt x="0" y="0"/>
                </a:lnTo>
                <a:close/>
              </a:path>
            </a:pathLst>
          </a:custGeom>
          <a:solidFill>
            <a:srgbClr val="000000"/>
          </a:solidFill>
          <a:ln w="9525">
            <a:solidFill>
              <a:schemeClr val="tx1"/>
            </a:solidFill>
            <a:round/>
            <a:headEnd/>
            <a:tailEnd/>
          </a:ln>
        </p:spPr>
        <p:txBody>
          <a:bodyPr/>
          <a:lstStyle/>
          <a:p>
            <a:pPr>
              <a:defRPr/>
            </a:pPr>
            <a:endParaRPr lang="en-US">
              <a:latin typeface="+mn-lt"/>
            </a:endParaRPr>
          </a:p>
        </p:txBody>
      </p:sp>
      <p:sp>
        <p:nvSpPr>
          <p:cNvPr id="286" name="Rectangle 131"/>
          <p:cNvSpPr>
            <a:spLocks noChangeArrowheads="1"/>
          </p:cNvSpPr>
          <p:nvPr/>
        </p:nvSpPr>
        <p:spPr bwMode="auto">
          <a:xfrm>
            <a:off x="6032500" y="5667375"/>
            <a:ext cx="661988" cy="200025"/>
          </a:xfrm>
          <a:prstGeom prst="rect">
            <a:avLst/>
          </a:prstGeom>
          <a:noFill/>
          <a:ln w="9525">
            <a:noFill/>
            <a:miter lim="800000"/>
            <a:headEnd/>
            <a:tailEnd/>
          </a:ln>
        </p:spPr>
        <p:txBody>
          <a:bodyPr lIns="0" tIns="0" rIns="0" bIns="0">
            <a:spAutoFit/>
          </a:bodyPr>
          <a:lstStyle/>
          <a:p>
            <a:pPr algn="ctr">
              <a:defRPr/>
            </a:pPr>
            <a:r>
              <a:rPr lang="en-US" sz="1300" b="1" dirty="0">
                <a:latin typeface="+mn-lt"/>
              </a:rPr>
              <a:t>1 Year</a:t>
            </a:r>
            <a:endParaRPr lang="en-US" dirty="0">
              <a:latin typeface="+mn-lt"/>
            </a:endParaRPr>
          </a:p>
        </p:txBody>
      </p:sp>
      <p:sp>
        <p:nvSpPr>
          <p:cNvPr id="287" name="Rectangle 131"/>
          <p:cNvSpPr>
            <a:spLocks noChangeArrowheads="1"/>
          </p:cNvSpPr>
          <p:nvPr/>
        </p:nvSpPr>
        <p:spPr bwMode="auto">
          <a:xfrm>
            <a:off x="6873875" y="5667375"/>
            <a:ext cx="661988" cy="200025"/>
          </a:xfrm>
          <a:prstGeom prst="rect">
            <a:avLst/>
          </a:prstGeom>
          <a:noFill/>
          <a:ln w="9525">
            <a:noFill/>
            <a:miter lim="800000"/>
            <a:headEnd/>
            <a:tailEnd/>
          </a:ln>
        </p:spPr>
        <p:txBody>
          <a:bodyPr lIns="0" tIns="0" rIns="0" bIns="0">
            <a:spAutoFit/>
          </a:bodyPr>
          <a:lstStyle/>
          <a:p>
            <a:pPr algn="ctr">
              <a:defRPr/>
            </a:pPr>
            <a:r>
              <a:rPr lang="en-US" sz="1300" b="1" dirty="0">
                <a:latin typeface="+mn-lt"/>
              </a:rPr>
              <a:t>3 Year</a:t>
            </a:r>
            <a:endParaRPr lang="en-US" dirty="0">
              <a:latin typeface="+mn-lt"/>
            </a:endParaRPr>
          </a:p>
        </p:txBody>
      </p:sp>
      <p:sp>
        <p:nvSpPr>
          <p:cNvPr id="288" name="Rectangle 131"/>
          <p:cNvSpPr>
            <a:spLocks noChangeArrowheads="1"/>
          </p:cNvSpPr>
          <p:nvPr/>
        </p:nvSpPr>
        <p:spPr bwMode="auto">
          <a:xfrm>
            <a:off x="7707313" y="5667375"/>
            <a:ext cx="661987" cy="200025"/>
          </a:xfrm>
          <a:prstGeom prst="rect">
            <a:avLst/>
          </a:prstGeom>
          <a:noFill/>
          <a:ln w="9525">
            <a:noFill/>
            <a:miter lim="800000"/>
            <a:headEnd/>
            <a:tailEnd/>
          </a:ln>
        </p:spPr>
        <p:txBody>
          <a:bodyPr lIns="0" tIns="0" rIns="0" bIns="0">
            <a:spAutoFit/>
          </a:bodyPr>
          <a:lstStyle/>
          <a:p>
            <a:pPr algn="ctr">
              <a:defRPr/>
            </a:pPr>
            <a:r>
              <a:rPr lang="en-US" sz="1300" b="1" dirty="0">
                <a:latin typeface="+mn-lt"/>
              </a:rPr>
              <a:t>5 Year</a:t>
            </a:r>
            <a:endParaRPr lang="en-US" dirty="0">
              <a:latin typeface="+mn-lt"/>
            </a:endParaRPr>
          </a:p>
        </p:txBody>
      </p:sp>
      <p:sp>
        <p:nvSpPr>
          <p:cNvPr id="233569" name="Rectangle 61"/>
          <p:cNvSpPr>
            <a:spLocks noChangeArrowheads="1"/>
          </p:cNvSpPr>
          <p:nvPr/>
        </p:nvSpPr>
        <p:spPr bwMode="auto">
          <a:xfrm>
            <a:off x="523875" y="6053138"/>
            <a:ext cx="5672138" cy="425450"/>
          </a:xfrm>
          <a:prstGeom prst="rect">
            <a:avLst/>
          </a:prstGeom>
          <a:noFill/>
          <a:ln w="12700">
            <a:noFill/>
            <a:miter lim="800000"/>
            <a:headEnd/>
            <a:tailEnd/>
          </a:ln>
        </p:spPr>
        <p:txBody>
          <a:bodyPr lIns="90488" tIns="0" rIns="90488" bIns="0" anchor="b">
            <a:spAutoFit/>
          </a:bodyPr>
          <a:lstStyle/>
          <a:p>
            <a:r>
              <a:rPr lang="en-US" sz="1400" b="1">
                <a:solidFill>
                  <a:srgbClr val="FFFFFF"/>
                </a:solidFill>
                <a:latin typeface="Arial Narrow" pitchFamily="34" charset="0"/>
              </a:rPr>
              <a:t>Coronary Artery Surgery Study (CASS). </a:t>
            </a:r>
            <a:r>
              <a:rPr lang="en-US" sz="1400" b="1" i="1">
                <a:solidFill>
                  <a:srgbClr val="FFFFFF"/>
                </a:solidFill>
                <a:latin typeface="Arial Narrow" pitchFamily="34" charset="0"/>
              </a:rPr>
              <a:t>J Am Coll Cardiol. </a:t>
            </a:r>
            <a:r>
              <a:rPr lang="en-US" sz="1400" b="1">
                <a:solidFill>
                  <a:srgbClr val="FFFFFF"/>
                </a:solidFill>
                <a:latin typeface="Arial Narrow" pitchFamily="34" charset="0"/>
              </a:rPr>
              <a:t>1984;3:114-128.</a:t>
            </a:r>
          </a:p>
          <a:p>
            <a:r>
              <a:rPr lang="nl-NL" sz="1400" b="1">
                <a:solidFill>
                  <a:srgbClr val="FFFFFF"/>
                </a:solidFill>
                <a:latin typeface="Arial Narrow" pitchFamily="34" charset="0"/>
              </a:rPr>
              <a:t>Boden WE et al. </a:t>
            </a:r>
            <a:r>
              <a:rPr lang="nl-NL" sz="1400" b="1" i="1">
                <a:solidFill>
                  <a:srgbClr val="FFFFFF"/>
                </a:solidFill>
                <a:latin typeface="Arial Narrow" pitchFamily="34" charset="0"/>
              </a:rPr>
              <a:t>N Engl J Med. </a:t>
            </a:r>
            <a:r>
              <a:rPr lang="nl-NL" sz="1400" b="1">
                <a:solidFill>
                  <a:srgbClr val="FFFFFF"/>
                </a:solidFill>
                <a:latin typeface="Arial Narrow" pitchFamily="34" charset="0"/>
              </a:rPr>
              <a:t>2007;356:1503-1516.</a:t>
            </a:r>
            <a:endParaRPr lang="en-US" sz="1400" b="1">
              <a:solidFill>
                <a:srgbClr val="FFFFFF"/>
              </a:solidFill>
              <a:latin typeface="Arial Narrow" pitchFamily="34" charset="0"/>
            </a:endParaRPr>
          </a:p>
        </p:txBody>
      </p:sp>
      <p:sp>
        <p:nvSpPr>
          <p:cNvPr id="6439941" name="Text Box 5"/>
          <p:cNvSpPr txBox="1">
            <a:spLocks noChangeArrowheads="1"/>
          </p:cNvSpPr>
          <p:nvPr/>
        </p:nvSpPr>
        <p:spPr bwMode="auto">
          <a:xfrm rot="16200000">
            <a:off x="3529806" y="3150395"/>
            <a:ext cx="2136775" cy="366712"/>
          </a:xfrm>
          <a:prstGeom prst="rect">
            <a:avLst/>
          </a:prstGeom>
          <a:noFill/>
          <a:ln w="9525">
            <a:noFill/>
            <a:miter lim="800000"/>
            <a:headEnd/>
            <a:tailEnd/>
          </a:ln>
        </p:spPr>
        <p:txBody>
          <a:bodyPr>
            <a:spAutoFit/>
          </a:bodyPr>
          <a:lstStyle/>
          <a:p>
            <a:pPr algn="ctr"/>
            <a:r>
              <a:rPr lang="en-US" b="1"/>
              <a:t>% Angina-Free</a:t>
            </a:r>
          </a:p>
        </p:txBody>
      </p:sp>
      <p:sp>
        <p:nvSpPr>
          <p:cNvPr id="3" name="Text Box 5"/>
          <p:cNvSpPr txBox="1">
            <a:spLocks noChangeArrowheads="1"/>
          </p:cNvSpPr>
          <p:nvPr/>
        </p:nvSpPr>
        <p:spPr bwMode="auto">
          <a:xfrm rot="16200000">
            <a:off x="-615156" y="3151981"/>
            <a:ext cx="2136775" cy="366713"/>
          </a:xfrm>
          <a:prstGeom prst="rect">
            <a:avLst/>
          </a:prstGeom>
          <a:noFill/>
          <a:ln w="9525">
            <a:noFill/>
            <a:miter lim="800000"/>
            <a:headEnd/>
            <a:tailEnd/>
          </a:ln>
        </p:spPr>
        <p:txBody>
          <a:bodyPr>
            <a:spAutoFit/>
          </a:bodyPr>
          <a:lstStyle/>
          <a:p>
            <a:pPr algn="ctr"/>
            <a:r>
              <a:rPr lang="en-US" b="1"/>
              <a:t>% Angina-Free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381000"/>
            <a:ext cx="9144000" cy="1066800"/>
          </a:xfrm>
        </p:spPr>
        <p:txBody>
          <a:bodyPr/>
          <a:lstStyle/>
          <a:p>
            <a:pPr eaLnBrk="1" hangingPunct="1"/>
            <a:r>
              <a:rPr lang="en-US" i="1" smtClean="0"/>
              <a:t>India: The Coronary Capital of the World</a:t>
            </a:r>
            <a:r>
              <a:rPr lang="en-US" b="1" i="1" smtClean="0"/>
              <a:t>”</a:t>
            </a:r>
            <a:r>
              <a:rPr lang="en-US" b="1" smtClean="0"/>
              <a:t> Coronary Heart Disease Mortality in India</a:t>
            </a:r>
          </a:p>
        </p:txBody>
      </p:sp>
      <p:graphicFrame>
        <p:nvGraphicFramePr>
          <p:cNvPr id="1026" name="Object 2"/>
          <p:cNvGraphicFramePr>
            <a:graphicFrameLocks noGrp="1" noChangeAspect="1"/>
          </p:cNvGraphicFramePr>
          <p:nvPr>
            <p:ph type="chart" idx="1"/>
          </p:nvPr>
        </p:nvGraphicFramePr>
        <p:xfrm>
          <a:off x="685800" y="1981200"/>
          <a:ext cx="7924800" cy="4648200"/>
        </p:xfrm>
        <a:graphic>
          <a:graphicData uri="http://schemas.openxmlformats.org/presentationml/2006/ole">
            <p:oleObj spid="_x0000_s303108" name="Chart" r:id="rId4" imgW="7772400" imgH="4114800" progId="MSGraph.Chart.8">
              <p:embed followColorScheme="full"/>
            </p:oleObj>
          </a:graphicData>
        </a:graphic>
      </p:graphicFrame>
      <p:sp>
        <p:nvSpPr>
          <p:cNvPr id="1028" name="Text Box 4"/>
          <p:cNvSpPr txBox="1">
            <a:spLocks noChangeArrowheads="1"/>
          </p:cNvSpPr>
          <p:nvPr/>
        </p:nvSpPr>
        <p:spPr bwMode="auto">
          <a:xfrm>
            <a:off x="5670550" y="6521450"/>
            <a:ext cx="3473450" cy="336550"/>
          </a:xfrm>
          <a:prstGeom prst="rect">
            <a:avLst/>
          </a:prstGeom>
          <a:noFill/>
          <a:ln w="12700">
            <a:noFill/>
            <a:miter lim="800000"/>
            <a:headEnd type="none" w="sm" len="sm"/>
            <a:tailEnd type="none" w="sm" len="sm"/>
          </a:ln>
        </p:spPr>
        <p:txBody>
          <a:bodyPr wrap="none">
            <a:spAutoFit/>
          </a:bodyPr>
          <a:lstStyle/>
          <a:p>
            <a:pPr eaLnBrk="0" hangingPunct="0"/>
            <a:r>
              <a:rPr lang="en-US" sz="1600" i="1">
                <a:solidFill>
                  <a:srgbClr val="FFFF00"/>
                </a:solidFill>
                <a:latin typeface="Times New Roman" pitchFamily="18" charset="0"/>
                <a:cs typeface="Arial" pitchFamily="34" charset="0"/>
              </a:rPr>
              <a:t>Ghaffar A, et al. BMJ 2004; 328:807-10</a:t>
            </a:r>
            <a:endParaRPr lang="en-US" sz="1600">
              <a:solidFill>
                <a:srgbClr val="FFFF00"/>
              </a:solidFill>
              <a:latin typeface="Times New Roman" pitchFamily="18" charset="0"/>
              <a:cs typeface="Arial" pitchFamily="34" charset="0"/>
            </a:endParaRPr>
          </a:p>
        </p:txBody>
      </p:sp>
      <p:sp>
        <p:nvSpPr>
          <p:cNvPr id="1029" name="Text Box 5"/>
          <p:cNvSpPr txBox="1">
            <a:spLocks noChangeArrowheads="1"/>
          </p:cNvSpPr>
          <p:nvPr/>
        </p:nvSpPr>
        <p:spPr bwMode="auto">
          <a:xfrm>
            <a:off x="381000" y="1981200"/>
            <a:ext cx="1739900" cy="396875"/>
          </a:xfrm>
          <a:prstGeom prst="rect">
            <a:avLst/>
          </a:prstGeom>
          <a:noFill/>
          <a:ln w="12700">
            <a:noFill/>
            <a:miter lim="800000"/>
            <a:headEnd type="none" w="sm" len="sm"/>
            <a:tailEnd type="none" w="sm" len="sm"/>
          </a:ln>
        </p:spPr>
        <p:txBody>
          <a:bodyPr wrap="none">
            <a:spAutoFit/>
          </a:bodyPr>
          <a:lstStyle/>
          <a:p>
            <a:pPr eaLnBrk="0" hangingPunct="0"/>
            <a:r>
              <a:rPr lang="en-US" sz="2000">
                <a:solidFill>
                  <a:srgbClr val="FFFF00"/>
                </a:solidFill>
                <a:latin typeface="Times New Roman" pitchFamily="18" charset="0"/>
                <a:cs typeface="Arial" pitchFamily="34" charset="0"/>
              </a:rPr>
              <a:t>No. in Millions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4"/>
          <p:cNvPicPr>
            <a:picLocks noChangeAspect="1" noChangeArrowheads="1"/>
          </p:cNvPicPr>
          <p:nvPr/>
        </p:nvPicPr>
        <p:blipFill>
          <a:blip r:embed="rId3"/>
          <a:srcRect/>
          <a:stretch>
            <a:fillRect/>
          </a:stretch>
        </p:blipFill>
        <p:spPr bwMode="auto">
          <a:xfrm>
            <a:off x="234950" y="355600"/>
            <a:ext cx="8674100" cy="6153150"/>
          </a:xfrm>
          <a:prstGeom prst="rect">
            <a:avLst/>
          </a:prstGeom>
          <a:noFill/>
          <a:ln w="9525" algn="ctr">
            <a:noFill/>
            <a:miter lim="800000"/>
            <a:headEnd type="none" w="sm" len="sm"/>
            <a:tailEnd type="none" w="sm" len="sm"/>
          </a:ln>
        </p:spPr>
      </p:pic>
      <p:sp>
        <p:nvSpPr>
          <p:cNvPr id="82949" name="Text Box 5"/>
          <p:cNvSpPr txBox="1">
            <a:spLocks noChangeArrowheads="1"/>
          </p:cNvSpPr>
          <p:nvPr/>
        </p:nvSpPr>
        <p:spPr bwMode="auto">
          <a:xfrm>
            <a:off x="179388" y="2781300"/>
            <a:ext cx="8964612" cy="1190625"/>
          </a:xfrm>
          <a:prstGeom prst="rect">
            <a:avLst/>
          </a:prstGeom>
          <a:solidFill>
            <a:srgbClr val="4D4D4D"/>
          </a:solidFill>
          <a:ln w="9525">
            <a:noFill/>
            <a:miter lim="800000"/>
            <a:headEnd/>
            <a:tailEnd/>
          </a:ln>
        </p:spPr>
        <p:txBody>
          <a:bodyPr>
            <a:spAutoFit/>
          </a:bodyPr>
          <a:lstStyle/>
          <a:p>
            <a:r>
              <a:rPr lang="en-GB" b="1"/>
              <a:t>Plausible interpretation of COURAGE:  performing PCI for lesions responsible for angina (and inducible ischemia) does reduce angina, but does not change overall outcome because most of the lesions responsible for later coronary events are non-obstructive (&lt;70% cross-sectional stenoses)</a:t>
            </a:r>
          </a:p>
        </p:txBody>
      </p:sp>
      <p:sp>
        <p:nvSpPr>
          <p:cNvPr id="179204" name="Text Box 4"/>
          <p:cNvSpPr txBox="1">
            <a:spLocks noChangeArrowheads="1"/>
          </p:cNvSpPr>
          <p:nvPr/>
        </p:nvSpPr>
        <p:spPr bwMode="auto">
          <a:xfrm>
            <a:off x="944563" y="6496050"/>
            <a:ext cx="3733800" cy="579438"/>
          </a:xfrm>
          <a:prstGeom prst="rect">
            <a:avLst/>
          </a:prstGeom>
          <a:noFill/>
          <a:ln w="9525">
            <a:noFill/>
            <a:miter lim="800000"/>
            <a:headEnd/>
            <a:tailEnd/>
          </a:ln>
          <a:effectLst/>
        </p:spPr>
        <p:txBody>
          <a:bodyPr wrap="none">
            <a:spAutoFit/>
          </a:bodyPr>
          <a:lstStyle/>
          <a:p>
            <a:r>
              <a:rPr lang="nl-NL" sz="1400" b="1">
                <a:solidFill>
                  <a:srgbClr val="FFFFFF"/>
                </a:solidFill>
                <a:latin typeface="Arial Narrow" pitchFamily="34" charset="0"/>
              </a:rPr>
              <a:t>Boden WE et al. </a:t>
            </a:r>
            <a:r>
              <a:rPr lang="nl-NL" sz="1400" b="1" i="1">
                <a:solidFill>
                  <a:srgbClr val="FFFFFF"/>
                </a:solidFill>
                <a:latin typeface="Arial Narrow" pitchFamily="34" charset="0"/>
              </a:rPr>
              <a:t>N Engl J Med. </a:t>
            </a:r>
            <a:r>
              <a:rPr lang="nl-NL" sz="1400" b="1">
                <a:solidFill>
                  <a:srgbClr val="FFFFFF"/>
                </a:solidFill>
                <a:latin typeface="Arial Narrow" pitchFamily="34" charset="0"/>
              </a:rPr>
              <a:t>2007;356:1503-1516.</a:t>
            </a:r>
            <a:endParaRPr lang="en-US" sz="1400" b="1">
              <a:solidFill>
                <a:srgbClr val="FFFFFF"/>
              </a:solidFill>
              <a:latin typeface="Arial Narrow" pitchFamily="34" charset="0"/>
            </a:endParaRPr>
          </a:p>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ox(in)">
                                      <p:cBhvr>
                                        <p:cTn id="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Number Placeholder 2"/>
          <p:cNvSpPr txBox="1">
            <a:spLocks noGrp="1"/>
          </p:cNvSpPr>
          <p:nvPr/>
        </p:nvSpPr>
        <p:spPr bwMode="auto">
          <a:xfrm>
            <a:off x="-149225" y="6597650"/>
            <a:ext cx="457200" cy="304800"/>
          </a:xfrm>
          <a:prstGeom prst="rect">
            <a:avLst/>
          </a:prstGeom>
          <a:noFill/>
          <a:ln w="9525">
            <a:noFill/>
            <a:miter lim="800000"/>
            <a:headEnd/>
            <a:tailEnd/>
          </a:ln>
        </p:spPr>
        <p:txBody>
          <a:bodyPr/>
          <a:lstStyle/>
          <a:p>
            <a:pPr algn="r"/>
            <a:fld id="{F81FC861-3722-4E00-BB68-1DB98E2D7B72}" type="slidenum">
              <a:rPr lang="en-US" sz="1000">
                <a:solidFill>
                  <a:srgbClr val="8D8CB6"/>
                </a:solidFill>
              </a:rPr>
              <a:pPr algn="r"/>
              <a:t>21</a:t>
            </a:fld>
            <a:endParaRPr lang="en-US" sz="1000">
              <a:solidFill>
                <a:srgbClr val="8D8CB6"/>
              </a:solidFill>
            </a:endParaRPr>
          </a:p>
        </p:txBody>
      </p:sp>
      <p:sp>
        <p:nvSpPr>
          <p:cNvPr id="181250" name="Rectangle 2"/>
          <p:cNvSpPr>
            <a:spLocks noChangeArrowheads="1"/>
          </p:cNvSpPr>
          <p:nvPr/>
        </p:nvSpPr>
        <p:spPr bwMode="auto">
          <a:xfrm>
            <a:off x="2925763" y="1754188"/>
            <a:ext cx="5675312" cy="3900487"/>
          </a:xfrm>
          <a:prstGeom prst="rect">
            <a:avLst/>
          </a:prstGeom>
          <a:gradFill rotWithShape="1">
            <a:gsLst>
              <a:gs pos="0">
                <a:srgbClr val="003060"/>
              </a:gs>
              <a:gs pos="100000">
                <a:srgbClr val="103D6A"/>
              </a:gs>
            </a:gsLst>
            <a:lin ang="5400000" scaled="1"/>
          </a:gradFill>
          <a:ln w="12700" algn="ctr">
            <a:noFill/>
            <a:miter lim="800000"/>
            <a:headEnd/>
            <a:tailEnd/>
          </a:ln>
        </p:spPr>
        <p:txBody>
          <a:bodyPr anchor="ctr">
            <a:spAutoFit/>
          </a:bodyPr>
          <a:lstStyle/>
          <a:p>
            <a:pPr algn="ctr">
              <a:lnSpc>
                <a:spcPct val="90000"/>
              </a:lnSpc>
            </a:pPr>
            <a:endParaRPr lang="en-US" b="1"/>
          </a:p>
        </p:txBody>
      </p:sp>
      <p:sp>
        <p:nvSpPr>
          <p:cNvPr id="1390595" name="Rectangle 3"/>
          <p:cNvSpPr>
            <a:spLocks noGrp="1" noChangeArrowheads="1"/>
          </p:cNvSpPr>
          <p:nvPr>
            <p:ph type="title" idx="4294967295"/>
          </p:nvPr>
        </p:nvSpPr>
        <p:spPr>
          <a:xfrm>
            <a:off x="179388" y="214313"/>
            <a:ext cx="8785225" cy="854075"/>
          </a:xfrm>
        </p:spPr>
        <p:txBody>
          <a:bodyPr tIns="9144" bIns="9144" anchor="ctr"/>
          <a:lstStyle/>
          <a:p>
            <a:pPr algn="ctr" eaLnBrk="1" hangingPunct="1"/>
            <a:r>
              <a:rPr lang="en-US" sz="3200" smtClean="0">
                <a:effectLst/>
                <a:latin typeface="Arial" pitchFamily="34" charset="0"/>
              </a:rPr>
              <a:t>COURAGE Trial: Impact of Treatment by Cardiovascular and Diabetes Subgroups</a:t>
            </a:r>
          </a:p>
        </p:txBody>
      </p:sp>
      <p:sp>
        <p:nvSpPr>
          <p:cNvPr id="181252" name="Rectangle 4"/>
          <p:cNvSpPr>
            <a:spLocks noChangeArrowheads="1"/>
          </p:cNvSpPr>
          <p:nvPr/>
        </p:nvSpPr>
        <p:spPr bwMode="auto">
          <a:xfrm>
            <a:off x="339725" y="1789113"/>
            <a:ext cx="2465388" cy="244475"/>
          </a:xfrm>
          <a:prstGeom prst="rect">
            <a:avLst/>
          </a:prstGeom>
          <a:noFill/>
          <a:ln w="9525">
            <a:noFill/>
            <a:miter lim="800000"/>
            <a:headEnd/>
            <a:tailEnd/>
          </a:ln>
        </p:spPr>
        <p:txBody>
          <a:bodyPr lIns="0" tIns="0" rIns="0" bIns="0">
            <a:spAutoFit/>
          </a:bodyPr>
          <a:lstStyle/>
          <a:p>
            <a:pPr algn="r"/>
            <a:r>
              <a:rPr lang="en-US" sz="1600" b="1">
                <a:solidFill>
                  <a:srgbClr val="FFCC00"/>
                </a:solidFill>
              </a:rPr>
              <a:t>Myocardial infarction</a:t>
            </a:r>
          </a:p>
        </p:txBody>
      </p:sp>
      <p:sp>
        <p:nvSpPr>
          <p:cNvPr id="181253" name="Rectangle 5"/>
          <p:cNvSpPr>
            <a:spLocks noChangeArrowheads="1"/>
          </p:cNvSpPr>
          <p:nvPr/>
        </p:nvSpPr>
        <p:spPr bwMode="auto">
          <a:xfrm>
            <a:off x="477838" y="1970088"/>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Yes</a:t>
            </a:r>
            <a:endParaRPr lang="en-US" sz="1400" b="1"/>
          </a:p>
        </p:txBody>
      </p:sp>
      <p:sp>
        <p:nvSpPr>
          <p:cNvPr id="181254" name="Rectangle 6"/>
          <p:cNvSpPr>
            <a:spLocks noChangeArrowheads="1"/>
          </p:cNvSpPr>
          <p:nvPr/>
        </p:nvSpPr>
        <p:spPr bwMode="auto">
          <a:xfrm>
            <a:off x="477838" y="2197100"/>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No</a:t>
            </a:r>
            <a:endParaRPr lang="en-US" sz="1400" b="1"/>
          </a:p>
        </p:txBody>
      </p:sp>
      <p:sp>
        <p:nvSpPr>
          <p:cNvPr id="181255" name="Rectangle 7"/>
          <p:cNvSpPr>
            <a:spLocks noChangeArrowheads="1"/>
          </p:cNvSpPr>
          <p:nvPr/>
        </p:nvSpPr>
        <p:spPr bwMode="auto">
          <a:xfrm>
            <a:off x="334963" y="2416175"/>
            <a:ext cx="2470150" cy="244475"/>
          </a:xfrm>
          <a:prstGeom prst="rect">
            <a:avLst/>
          </a:prstGeom>
          <a:noFill/>
          <a:ln w="9525">
            <a:noFill/>
            <a:miter lim="800000"/>
            <a:headEnd/>
            <a:tailEnd/>
          </a:ln>
        </p:spPr>
        <p:txBody>
          <a:bodyPr lIns="0" tIns="0" rIns="0" bIns="0">
            <a:spAutoFit/>
          </a:bodyPr>
          <a:lstStyle/>
          <a:p>
            <a:pPr algn="r"/>
            <a:r>
              <a:rPr lang="en-US" sz="1600" b="1">
                <a:solidFill>
                  <a:srgbClr val="FFCC00"/>
                </a:solidFill>
              </a:rPr>
              <a:t>Extent of CAD</a:t>
            </a:r>
          </a:p>
        </p:txBody>
      </p:sp>
      <p:sp>
        <p:nvSpPr>
          <p:cNvPr id="181256" name="Rectangle 8"/>
          <p:cNvSpPr>
            <a:spLocks noChangeArrowheads="1"/>
          </p:cNvSpPr>
          <p:nvPr/>
        </p:nvSpPr>
        <p:spPr bwMode="auto">
          <a:xfrm>
            <a:off x="477838" y="2608263"/>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Multivessel disease</a:t>
            </a:r>
            <a:endParaRPr lang="en-US" sz="1400" b="1"/>
          </a:p>
        </p:txBody>
      </p:sp>
      <p:sp>
        <p:nvSpPr>
          <p:cNvPr id="181257" name="Rectangle 9"/>
          <p:cNvSpPr>
            <a:spLocks noChangeArrowheads="1"/>
          </p:cNvSpPr>
          <p:nvPr/>
        </p:nvSpPr>
        <p:spPr bwMode="auto">
          <a:xfrm>
            <a:off x="477838" y="2835275"/>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Single-vessel disease</a:t>
            </a:r>
            <a:endParaRPr lang="en-US" sz="1400" b="1"/>
          </a:p>
        </p:txBody>
      </p:sp>
      <p:sp>
        <p:nvSpPr>
          <p:cNvPr id="181258" name="Rectangle 10"/>
          <p:cNvSpPr>
            <a:spLocks noChangeArrowheads="1"/>
          </p:cNvSpPr>
          <p:nvPr/>
        </p:nvSpPr>
        <p:spPr bwMode="auto">
          <a:xfrm>
            <a:off x="339725" y="3082925"/>
            <a:ext cx="2465388" cy="244475"/>
          </a:xfrm>
          <a:prstGeom prst="rect">
            <a:avLst/>
          </a:prstGeom>
          <a:noFill/>
          <a:ln w="9525">
            <a:noFill/>
            <a:miter lim="800000"/>
            <a:headEnd/>
            <a:tailEnd/>
          </a:ln>
        </p:spPr>
        <p:txBody>
          <a:bodyPr lIns="0" tIns="0" rIns="0" bIns="0">
            <a:spAutoFit/>
          </a:bodyPr>
          <a:lstStyle/>
          <a:p>
            <a:pPr algn="r"/>
            <a:r>
              <a:rPr lang="en-US" sz="1600" b="1">
                <a:solidFill>
                  <a:srgbClr val="FFCC00"/>
                </a:solidFill>
              </a:rPr>
              <a:t>Diabetes</a:t>
            </a:r>
          </a:p>
        </p:txBody>
      </p:sp>
      <p:sp>
        <p:nvSpPr>
          <p:cNvPr id="181259" name="Rectangle 11"/>
          <p:cNvSpPr>
            <a:spLocks noChangeArrowheads="1"/>
          </p:cNvSpPr>
          <p:nvPr/>
        </p:nvSpPr>
        <p:spPr bwMode="auto">
          <a:xfrm>
            <a:off x="477838" y="3282950"/>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Yes</a:t>
            </a:r>
            <a:endParaRPr lang="en-US" sz="1400" b="1"/>
          </a:p>
        </p:txBody>
      </p:sp>
      <p:sp>
        <p:nvSpPr>
          <p:cNvPr id="181260" name="Rectangle 12"/>
          <p:cNvSpPr>
            <a:spLocks noChangeArrowheads="1"/>
          </p:cNvSpPr>
          <p:nvPr/>
        </p:nvSpPr>
        <p:spPr bwMode="auto">
          <a:xfrm>
            <a:off x="477838" y="3506788"/>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No</a:t>
            </a:r>
            <a:endParaRPr lang="en-US" sz="1400" b="1"/>
          </a:p>
        </p:txBody>
      </p:sp>
      <p:sp>
        <p:nvSpPr>
          <p:cNvPr id="181261" name="Rectangle 13"/>
          <p:cNvSpPr>
            <a:spLocks noChangeArrowheads="1"/>
          </p:cNvSpPr>
          <p:nvPr/>
        </p:nvSpPr>
        <p:spPr bwMode="auto">
          <a:xfrm>
            <a:off x="339725" y="3729038"/>
            <a:ext cx="2465388" cy="244475"/>
          </a:xfrm>
          <a:prstGeom prst="rect">
            <a:avLst/>
          </a:prstGeom>
          <a:noFill/>
          <a:ln w="9525">
            <a:noFill/>
            <a:miter lim="800000"/>
            <a:headEnd/>
            <a:tailEnd/>
          </a:ln>
        </p:spPr>
        <p:txBody>
          <a:bodyPr lIns="0" tIns="0" rIns="0" bIns="0">
            <a:spAutoFit/>
          </a:bodyPr>
          <a:lstStyle/>
          <a:p>
            <a:pPr algn="r"/>
            <a:r>
              <a:rPr lang="en-US" sz="1600" b="1">
                <a:solidFill>
                  <a:srgbClr val="FFCC00"/>
                </a:solidFill>
              </a:rPr>
              <a:t>Angina</a:t>
            </a:r>
          </a:p>
        </p:txBody>
      </p:sp>
      <p:sp>
        <p:nvSpPr>
          <p:cNvPr id="181262" name="Rectangle 14"/>
          <p:cNvSpPr>
            <a:spLocks noChangeArrowheads="1"/>
          </p:cNvSpPr>
          <p:nvPr/>
        </p:nvSpPr>
        <p:spPr bwMode="auto">
          <a:xfrm>
            <a:off x="576263" y="3949700"/>
            <a:ext cx="2228850"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CCS 0-I</a:t>
            </a:r>
            <a:endParaRPr lang="en-US" sz="1400" b="1"/>
          </a:p>
        </p:txBody>
      </p:sp>
      <p:sp>
        <p:nvSpPr>
          <p:cNvPr id="181263" name="Rectangle 15"/>
          <p:cNvSpPr>
            <a:spLocks noChangeArrowheads="1"/>
          </p:cNvSpPr>
          <p:nvPr/>
        </p:nvSpPr>
        <p:spPr bwMode="auto">
          <a:xfrm>
            <a:off x="573088" y="4167188"/>
            <a:ext cx="223202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CCS II-III</a:t>
            </a:r>
            <a:endParaRPr lang="en-US" sz="1400" b="1"/>
          </a:p>
        </p:txBody>
      </p:sp>
      <p:sp>
        <p:nvSpPr>
          <p:cNvPr id="181264" name="Rectangle 16"/>
          <p:cNvSpPr>
            <a:spLocks noChangeArrowheads="1"/>
          </p:cNvSpPr>
          <p:nvPr/>
        </p:nvSpPr>
        <p:spPr bwMode="auto">
          <a:xfrm>
            <a:off x="339725" y="4375150"/>
            <a:ext cx="2465388" cy="244475"/>
          </a:xfrm>
          <a:prstGeom prst="rect">
            <a:avLst/>
          </a:prstGeom>
          <a:noFill/>
          <a:ln w="9525">
            <a:noFill/>
            <a:miter lim="800000"/>
            <a:headEnd/>
            <a:tailEnd/>
          </a:ln>
        </p:spPr>
        <p:txBody>
          <a:bodyPr lIns="0" tIns="0" rIns="0" bIns="0">
            <a:spAutoFit/>
          </a:bodyPr>
          <a:lstStyle/>
          <a:p>
            <a:pPr algn="r"/>
            <a:r>
              <a:rPr lang="en-US" sz="1600" b="1">
                <a:solidFill>
                  <a:srgbClr val="FFCC00"/>
                </a:solidFill>
              </a:rPr>
              <a:t>Ejection fraction</a:t>
            </a:r>
          </a:p>
        </p:txBody>
      </p:sp>
      <p:sp>
        <p:nvSpPr>
          <p:cNvPr id="181265" name="Rectangle 17"/>
          <p:cNvSpPr>
            <a:spLocks noChangeArrowheads="1"/>
          </p:cNvSpPr>
          <p:nvPr/>
        </p:nvSpPr>
        <p:spPr bwMode="auto">
          <a:xfrm>
            <a:off x="477838" y="4773613"/>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&gt;50%</a:t>
            </a:r>
            <a:endParaRPr lang="en-US" sz="1400" b="1"/>
          </a:p>
        </p:txBody>
      </p:sp>
      <p:sp>
        <p:nvSpPr>
          <p:cNvPr id="181266" name="Rectangle 18"/>
          <p:cNvSpPr>
            <a:spLocks noChangeArrowheads="1"/>
          </p:cNvSpPr>
          <p:nvPr/>
        </p:nvSpPr>
        <p:spPr bwMode="auto">
          <a:xfrm>
            <a:off x="334963" y="4995863"/>
            <a:ext cx="2470150" cy="244475"/>
          </a:xfrm>
          <a:prstGeom prst="rect">
            <a:avLst/>
          </a:prstGeom>
          <a:noFill/>
          <a:ln w="9525">
            <a:noFill/>
            <a:miter lim="800000"/>
            <a:headEnd/>
            <a:tailEnd/>
          </a:ln>
        </p:spPr>
        <p:txBody>
          <a:bodyPr lIns="0" tIns="0" rIns="0" bIns="0">
            <a:spAutoFit/>
          </a:bodyPr>
          <a:lstStyle/>
          <a:p>
            <a:pPr algn="r"/>
            <a:r>
              <a:rPr lang="en-US" sz="1600" b="1">
                <a:solidFill>
                  <a:srgbClr val="FFCC00"/>
                </a:solidFill>
              </a:rPr>
              <a:t>Previous CABG</a:t>
            </a:r>
          </a:p>
        </p:txBody>
      </p:sp>
      <p:sp>
        <p:nvSpPr>
          <p:cNvPr id="181267" name="Rectangle 19"/>
          <p:cNvSpPr>
            <a:spLocks noChangeArrowheads="1"/>
          </p:cNvSpPr>
          <p:nvPr/>
        </p:nvSpPr>
        <p:spPr bwMode="auto">
          <a:xfrm>
            <a:off x="477838" y="5199063"/>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No</a:t>
            </a:r>
            <a:endParaRPr lang="en-US" sz="1400" b="1"/>
          </a:p>
        </p:txBody>
      </p:sp>
      <p:sp>
        <p:nvSpPr>
          <p:cNvPr id="181268" name="Rectangle 20"/>
          <p:cNvSpPr>
            <a:spLocks noChangeArrowheads="1"/>
          </p:cNvSpPr>
          <p:nvPr/>
        </p:nvSpPr>
        <p:spPr bwMode="auto">
          <a:xfrm>
            <a:off x="477838" y="5411788"/>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rPr>
              <a:t>Yes</a:t>
            </a:r>
            <a:endParaRPr lang="en-US" sz="1400" b="1"/>
          </a:p>
        </p:txBody>
      </p:sp>
      <p:sp>
        <p:nvSpPr>
          <p:cNvPr id="181269" name="Rectangle 21"/>
          <p:cNvSpPr>
            <a:spLocks noChangeArrowheads="1"/>
          </p:cNvSpPr>
          <p:nvPr/>
        </p:nvSpPr>
        <p:spPr bwMode="auto">
          <a:xfrm>
            <a:off x="477838" y="4562475"/>
            <a:ext cx="2327275" cy="212725"/>
          </a:xfrm>
          <a:prstGeom prst="rect">
            <a:avLst/>
          </a:prstGeom>
          <a:noFill/>
          <a:ln w="9525">
            <a:noFill/>
            <a:miter lim="800000"/>
            <a:headEnd/>
            <a:tailEnd/>
          </a:ln>
        </p:spPr>
        <p:txBody>
          <a:bodyPr lIns="0" tIns="0" rIns="0" bIns="0">
            <a:spAutoFit/>
          </a:bodyPr>
          <a:lstStyle/>
          <a:p>
            <a:pPr algn="r"/>
            <a:r>
              <a:rPr lang="en-US" sz="1400" b="1">
                <a:solidFill>
                  <a:srgbClr val="FFFFFF"/>
                </a:solidFill>
                <a:cs typeface="Arial" pitchFamily="34" charset="0"/>
              </a:rPr>
              <a:t>≤50%</a:t>
            </a:r>
            <a:endParaRPr lang="en-US" sz="1400" b="1">
              <a:cs typeface="Arial" pitchFamily="34" charset="0"/>
            </a:endParaRPr>
          </a:p>
        </p:txBody>
      </p:sp>
      <p:sp>
        <p:nvSpPr>
          <p:cNvPr id="181270" name="Rectangle 22"/>
          <p:cNvSpPr>
            <a:spLocks noChangeArrowheads="1"/>
          </p:cNvSpPr>
          <p:nvPr/>
        </p:nvSpPr>
        <p:spPr bwMode="auto">
          <a:xfrm>
            <a:off x="179388" y="1530350"/>
            <a:ext cx="2668587" cy="274638"/>
          </a:xfrm>
          <a:prstGeom prst="rect">
            <a:avLst/>
          </a:prstGeom>
          <a:noFill/>
          <a:ln w="9525">
            <a:noFill/>
            <a:miter lim="800000"/>
            <a:headEnd/>
            <a:tailEnd/>
          </a:ln>
        </p:spPr>
        <p:txBody>
          <a:bodyPr lIns="0" tIns="0" rIns="0" bIns="0">
            <a:spAutoFit/>
          </a:bodyPr>
          <a:lstStyle/>
          <a:p>
            <a:pPr algn="r"/>
            <a:r>
              <a:rPr lang="en-US" b="1">
                <a:solidFill>
                  <a:srgbClr val="FFFFFF"/>
                </a:solidFill>
              </a:rPr>
              <a:t>Baseline characteristics</a:t>
            </a:r>
            <a:endParaRPr lang="en-US" b="1"/>
          </a:p>
        </p:txBody>
      </p:sp>
      <p:sp>
        <p:nvSpPr>
          <p:cNvPr id="181271" name="Rectangle 23"/>
          <p:cNvSpPr>
            <a:spLocks noChangeArrowheads="1"/>
          </p:cNvSpPr>
          <p:nvPr/>
        </p:nvSpPr>
        <p:spPr bwMode="auto">
          <a:xfrm>
            <a:off x="2832100" y="5797550"/>
            <a:ext cx="344488" cy="212725"/>
          </a:xfrm>
          <a:prstGeom prst="rect">
            <a:avLst/>
          </a:prstGeom>
          <a:noFill/>
          <a:ln w="9525">
            <a:noFill/>
            <a:miter lim="800000"/>
            <a:headEnd/>
            <a:tailEnd/>
          </a:ln>
        </p:spPr>
        <p:txBody>
          <a:bodyPr wrap="none" lIns="0" tIns="0" rIns="0" bIns="0">
            <a:spAutoFit/>
          </a:bodyPr>
          <a:lstStyle/>
          <a:p>
            <a:r>
              <a:rPr lang="en-US" sz="1400" b="1">
                <a:solidFill>
                  <a:srgbClr val="FFFFFF"/>
                </a:solidFill>
              </a:rPr>
              <a:t>0.25</a:t>
            </a:r>
            <a:endParaRPr lang="en-US" sz="1400" b="1"/>
          </a:p>
        </p:txBody>
      </p:sp>
      <p:sp>
        <p:nvSpPr>
          <p:cNvPr id="181272" name="Rectangle 24"/>
          <p:cNvSpPr>
            <a:spLocks noChangeArrowheads="1"/>
          </p:cNvSpPr>
          <p:nvPr/>
        </p:nvSpPr>
        <p:spPr bwMode="auto">
          <a:xfrm>
            <a:off x="3949700" y="5797550"/>
            <a:ext cx="346075" cy="212725"/>
          </a:xfrm>
          <a:prstGeom prst="rect">
            <a:avLst/>
          </a:prstGeom>
          <a:noFill/>
          <a:ln w="9525">
            <a:noFill/>
            <a:miter lim="800000"/>
            <a:headEnd/>
            <a:tailEnd/>
          </a:ln>
        </p:spPr>
        <p:txBody>
          <a:bodyPr wrap="none" lIns="0" tIns="0" rIns="0" bIns="0">
            <a:spAutoFit/>
          </a:bodyPr>
          <a:lstStyle/>
          <a:p>
            <a:r>
              <a:rPr lang="en-US" sz="1400" b="1">
                <a:solidFill>
                  <a:srgbClr val="FFFFFF"/>
                </a:solidFill>
              </a:rPr>
              <a:t>0.50</a:t>
            </a:r>
            <a:endParaRPr lang="en-US" sz="1400" b="1"/>
          </a:p>
        </p:txBody>
      </p:sp>
      <p:sp>
        <p:nvSpPr>
          <p:cNvPr id="181273" name="Rectangle 25"/>
          <p:cNvSpPr>
            <a:spLocks noChangeArrowheads="1"/>
          </p:cNvSpPr>
          <p:nvPr/>
        </p:nvSpPr>
        <p:spPr bwMode="auto">
          <a:xfrm>
            <a:off x="5068888" y="5797550"/>
            <a:ext cx="346075" cy="212725"/>
          </a:xfrm>
          <a:prstGeom prst="rect">
            <a:avLst/>
          </a:prstGeom>
          <a:noFill/>
          <a:ln w="9525">
            <a:noFill/>
            <a:miter lim="800000"/>
            <a:headEnd/>
            <a:tailEnd/>
          </a:ln>
        </p:spPr>
        <p:txBody>
          <a:bodyPr wrap="none" lIns="0" tIns="0" rIns="0" bIns="0">
            <a:spAutoFit/>
          </a:bodyPr>
          <a:lstStyle/>
          <a:p>
            <a:r>
              <a:rPr lang="en-US" sz="1400" b="1">
                <a:solidFill>
                  <a:srgbClr val="FFFFFF"/>
                </a:solidFill>
              </a:rPr>
              <a:t>1.00</a:t>
            </a:r>
            <a:endParaRPr lang="en-US" sz="1400" b="1"/>
          </a:p>
        </p:txBody>
      </p:sp>
      <p:sp>
        <p:nvSpPr>
          <p:cNvPr id="181274" name="Rectangle 26"/>
          <p:cNvSpPr>
            <a:spLocks noChangeArrowheads="1"/>
          </p:cNvSpPr>
          <p:nvPr/>
        </p:nvSpPr>
        <p:spPr bwMode="auto">
          <a:xfrm>
            <a:off x="8424863" y="5797550"/>
            <a:ext cx="344487" cy="212725"/>
          </a:xfrm>
          <a:prstGeom prst="rect">
            <a:avLst/>
          </a:prstGeom>
          <a:noFill/>
          <a:ln w="9525">
            <a:noFill/>
            <a:miter lim="800000"/>
            <a:headEnd/>
            <a:tailEnd/>
          </a:ln>
        </p:spPr>
        <p:txBody>
          <a:bodyPr wrap="none" lIns="0" tIns="0" rIns="0" bIns="0">
            <a:spAutoFit/>
          </a:bodyPr>
          <a:lstStyle/>
          <a:p>
            <a:r>
              <a:rPr lang="en-US" sz="1400" b="1">
                <a:solidFill>
                  <a:srgbClr val="FFFFFF"/>
                </a:solidFill>
              </a:rPr>
              <a:t>2.00</a:t>
            </a:r>
            <a:endParaRPr lang="en-US" sz="1400" b="1"/>
          </a:p>
        </p:txBody>
      </p:sp>
      <p:sp>
        <p:nvSpPr>
          <p:cNvPr id="181275" name="Rectangle 27"/>
          <p:cNvSpPr>
            <a:spLocks noChangeArrowheads="1"/>
          </p:cNvSpPr>
          <p:nvPr/>
        </p:nvSpPr>
        <p:spPr bwMode="auto">
          <a:xfrm>
            <a:off x="7305675" y="5797550"/>
            <a:ext cx="344488" cy="212725"/>
          </a:xfrm>
          <a:prstGeom prst="rect">
            <a:avLst/>
          </a:prstGeom>
          <a:noFill/>
          <a:ln w="9525">
            <a:noFill/>
            <a:miter lim="800000"/>
            <a:headEnd/>
            <a:tailEnd/>
          </a:ln>
        </p:spPr>
        <p:txBody>
          <a:bodyPr wrap="none" lIns="0" tIns="0" rIns="0" bIns="0">
            <a:spAutoFit/>
          </a:bodyPr>
          <a:lstStyle/>
          <a:p>
            <a:r>
              <a:rPr lang="en-US" sz="1400" b="1">
                <a:solidFill>
                  <a:srgbClr val="FFFFFF"/>
                </a:solidFill>
              </a:rPr>
              <a:t>1.75</a:t>
            </a:r>
            <a:endParaRPr lang="en-US" sz="1400" b="1"/>
          </a:p>
        </p:txBody>
      </p:sp>
      <p:sp>
        <p:nvSpPr>
          <p:cNvPr id="181276" name="Rectangle 28"/>
          <p:cNvSpPr>
            <a:spLocks noChangeArrowheads="1"/>
          </p:cNvSpPr>
          <p:nvPr/>
        </p:nvSpPr>
        <p:spPr bwMode="auto">
          <a:xfrm>
            <a:off x="6186488" y="5797550"/>
            <a:ext cx="344487" cy="212725"/>
          </a:xfrm>
          <a:prstGeom prst="rect">
            <a:avLst/>
          </a:prstGeom>
          <a:noFill/>
          <a:ln w="9525">
            <a:noFill/>
            <a:miter lim="800000"/>
            <a:headEnd/>
            <a:tailEnd/>
          </a:ln>
        </p:spPr>
        <p:txBody>
          <a:bodyPr wrap="none" lIns="0" tIns="0" rIns="0" bIns="0">
            <a:spAutoFit/>
          </a:bodyPr>
          <a:lstStyle/>
          <a:p>
            <a:r>
              <a:rPr lang="en-US" sz="1400" b="1">
                <a:solidFill>
                  <a:srgbClr val="FFFFFF"/>
                </a:solidFill>
              </a:rPr>
              <a:t>1.50</a:t>
            </a:r>
            <a:endParaRPr lang="en-US" sz="1400" b="1"/>
          </a:p>
        </p:txBody>
      </p:sp>
      <p:sp>
        <p:nvSpPr>
          <p:cNvPr id="181277" name="Rectangle 29"/>
          <p:cNvSpPr>
            <a:spLocks noChangeArrowheads="1"/>
          </p:cNvSpPr>
          <p:nvPr/>
        </p:nvSpPr>
        <p:spPr bwMode="auto">
          <a:xfrm>
            <a:off x="6003925" y="1454150"/>
            <a:ext cx="1231900" cy="274638"/>
          </a:xfrm>
          <a:prstGeom prst="rect">
            <a:avLst/>
          </a:prstGeom>
          <a:noFill/>
          <a:ln w="9525">
            <a:noFill/>
            <a:miter lim="800000"/>
            <a:headEnd/>
            <a:tailEnd/>
          </a:ln>
        </p:spPr>
        <p:txBody>
          <a:bodyPr wrap="none" lIns="0" tIns="0" rIns="0" bIns="0">
            <a:spAutoFit/>
          </a:bodyPr>
          <a:lstStyle/>
          <a:p>
            <a:r>
              <a:rPr lang="en-US" b="1">
                <a:solidFill>
                  <a:srgbClr val="FFFFFF"/>
                </a:solidFill>
              </a:rPr>
              <a:t>OMT Better</a:t>
            </a:r>
            <a:endParaRPr lang="en-US" b="1"/>
          </a:p>
        </p:txBody>
      </p:sp>
      <p:sp>
        <p:nvSpPr>
          <p:cNvPr id="181278" name="Rectangle 30"/>
          <p:cNvSpPr>
            <a:spLocks noChangeArrowheads="1"/>
          </p:cNvSpPr>
          <p:nvPr/>
        </p:nvSpPr>
        <p:spPr bwMode="auto">
          <a:xfrm>
            <a:off x="3432175" y="1460500"/>
            <a:ext cx="1873250" cy="274638"/>
          </a:xfrm>
          <a:prstGeom prst="rect">
            <a:avLst/>
          </a:prstGeom>
          <a:noFill/>
          <a:ln w="9525">
            <a:noFill/>
            <a:miter lim="800000"/>
            <a:headEnd/>
            <a:tailEnd/>
          </a:ln>
        </p:spPr>
        <p:txBody>
          <a:bodyPr wrap="none" lIns="0" tIns="0" rIns="0" bIns="0">
            <a:spAutoFit/>
          </a:bodyPr>
          <a:lstStyle/>
          <a:p>
            <a:r>
              <a:rPr lang="en-US" b="1">
                <a:solidFill>
                  <a:srgbClr val="FFFFFF"/>
                </a:solidFill>
              </a:rPr>
              <a:t>OMT + PCI Better</a:t>
            </a:r>
            <a:endParaRPr lang="en-US" b="1"/>
          </a:p>
        </p:txBody>
      </p:sp>
      <p:sp>
        <p:nvSpPr>
          <p:cNvPr id="181279" name="Line 31"/>
          <p:cNvSpPr>
            <a:spLocks noChangeShapeType="1"/>
          </p:cNvSpPr>
          <p:nvPr/>
        </p:nvSpPr>
        <p:spPr bwMode="auto">
          <a:xfrm flipH="1">
            <a:off x="2936875" y="5634038"/>
            <a:ext cx="5670550" cy="3175"/>
          </a:xfrm>
          <a:prstGeom prst="line">
            <a:avLst/>
          </a:prstGeom>
          <a:noFill/>
          <a:ln w="19050">
            <a:solidFill>
              <a:srgbClr val="FFFFFF"/>
            </a:solidFill>
            <a:round/>
            <a:headEnd/>
            <a:tailEnd/>
          </a:ln>
        </p:spPr>
        <p:txBody>
          <a:bodyPr/>
          <a:lstStyle/>
          <a:p>
            <a:endParaRPr lang="en-US"/>
          </a:p>
        </p:txBody>
      </p:sp>
      <p:sp>
        <p:nvSpPr>
          <p:cNvPr id="181280" name="Line 32"/>
          <p:cNvSpPr>
            <a:spLocks noChangeShapeType="1"/>
          </p:cNvSpPr>
          <p:nvPr/>
        </p:nvSpPr>
        <p:spPr bwMode="auto">
          <a:xfrm>
            <a:off x="5249863" y="1738313"/>
            <a:ext cx="6350" cy="3916362"/>
          </a:xfrm>
          <a:prstGeom prst="line">
            <a:avLst/>
          </a:prstGeom>
          <a:noFill/>
          <a:ln w="19050">
            <a:solidFill>
              <a:srgbClr val="FFFFFF"/>
            </a:solidFill>
            <a:round/>
            <a:headEnd/>
            <a:tailEnd/>
          </a:ln>
        </p:spPr>
        <p:txBody>
          <a:bodyPr/>
          <a:lstStyle/>
          <a:p>
            <a:endParaRPr lang="en-US"/>
          </a:p>
        </p:txBody>
      </p:sp>
      <p:sp>
        <p:nvSpPr>
          <p:cNvPr id="181281" name="Line 33"/>
          <p:cNvSpPr>
            <a:spLocks noChangeShapeType="1"/>
          </p:cNvSpPr>
          <p:nvPr/>
        </p:nvSpPr>
        <p:spPr bwMode="auto">
          <a:xfrm>
            <a:off x="6369050" y="5635625"/>
            <a:ext cx="6350" cy="96838"/>
          </a:xfrm>
          <a:prstGeom prst="line">
            <a:avLst/>
          </a:prstGeom>
          <a:noFill/>
          <a:ln w="19050">
            <a:solidFill>
              <a:srgbClr val="FFFFFF"/>
            </a:solidFill>
            <a:round/>
            <a:headEnd/>
            <a:tailEnd/>
          </a:ln>
        </p:spPr>
        <p:txBody>
          <a:bodyPr/>
          <a:lstStyle/>
          <a:p>
            <a:endParaRPr lang="en-US"/>
          </a:p>
        </p:txBody>
      </p:sp>
      <p:sp>
        <p:nvSpPr>
          <p:cNvPr id="181282" name="Line 34"/>
          <p:cNvSpPr>
            <a:spLocks noChangeShapeType="1"/>
          </p:cNvSpPr>
          <p:nvPr/>
        </p:nvSpPr>
        <p:spPr bwMode="auto">
          <a:xfrm>
            <a:off x="7497763" y="5635625"/>
            <a:ext cx="3175" cy="96838"/>
          </a:xfrm>
          <a:prstGeom prst="line">
            <a:avLst/>
          </a:prstGeom>
          <a:noFill/>
          <a:ln w="19050">
            <a:solidFill>
              <a:srgbClr val="FFFFFF"/>
            </a:solidFill>
            <a:round/>
            <a:headEnd/>
            <a:tailEnd/>
          </a:ln>
        </p:spPr>
        <p:txBody>
          <a:bodyPr/>
          <a:lstStyle/>
          <a:p>
            <a:endParaRPr lang="en-US"/>
          </a:p>
        </p:txBody>
      </p:sp>
      <p:sp>
        <p:nvSpPr>
          <p:cNvPr id="181283" name="Line 35"/>
          <p:cNvSpPr>
            <a:spLocks noChangeShapeType="1"/>
          </p:cNvSpPr>
          <p:nvPr/>
        </p:nvSpPr>
        <p:spPr bwMode="auto">
          <a:xfrm>
            <a:off x="8607425" y="5635625"/>
            <a:ext cx="3175" cy="96838"/>
          </a:xfrm>
          <a:prstGeom prst="line">
            <a:avLst/>
          </a:prstGeom>
          <a:noFill/>
          <a:ln w="19050">
            <a:solidFill>
              <a:srgbClr val="FFFFFF"/>
            </a:solidFill>
            <a:round/>
            <a:headEnd/>
            <a:tailEnd/>
          </a:ln>
        </p:spPr>
        <p:txBody>
          <a:bodyPr/>
          <a:lstStyle/>
          <a:p>
            <a:endParaRPr lang="en-US"/>
          </a:p>
        </p:txBody>
      </p:sp>
      <p:sp>
        <p:nvSpPr>
          <p:cNvPr id="181284" name="Line 36"/>
          <p:cNvSpPr>
            <a:spLocks noChangeShapeType="1"/>
          </p:cNvSpPr>
          <p:nvPr/>
        </p:nvSpPr>
        <p:spPr bwMode="auto">
          <a:xfrm>
            <a:off x="5249863" y="5635625"/>
            <a:ext cx="6350" cy="96838"/>
          </a:xfrm>
          <a:prstGeom prst="line">
            <a:avLst/>
          </a:prstGeom>
          <a:noFill/>
          <a:ln w="19050">
            <a:solidFill>
              <a:srgbClr val="FFFFFF"/>
            </a:solidFill>
            <a:round/>
            <a:headEnd/>
            <a:tailEnd/>
          </a:ln>
        </p:spPr>
        <p:txBody>
          <a:bodyPr/>
          <a:lstStyle/>
          <a:p>
            <a:endParaRPr lang="en-US"/>
          </a:p>
        </p:txBody>
      </p:sp>
      <p:sp>
        <p:nvSpPr>
          <p:cNvPr id="181285" name="Line 37"/>
          <p:cNvSpPr>
            <a:spLocks noChangeShapeType="1"/>
          </p:cNvSpPr>
          <p:nvPr/>
        </p:nvSpPr>
        <p:spPr bwMode="auto">
          <a:xfrm>
            <a:off x="4132263" y="5635625"/>
            <a:ext cx="4762" cy="96838"/>
          </a:xfrm>
          <a:prstGeom prst="line">
            <a:avLst/>
          </a:prstGeom>
          <a:noFill/>
          <a:ln w="19050">
            <a:solidFill>
              <a:srgbClr val="FFFFFF"/>
            </a:solidFill>
            <a:round/>
            <a:headEnd/>
            <a:tailEnd/>
          </a:ln>
        </p:spPr>
        <p:txBody>
          <a:bodyPr/>
          <a:lstStyle/>
          <a:p>
            <a:endParaRPr lang="en-US"/>
          </a:p>
        </p:txBody>
      </p:sp>
      <p:sp>
        <p:nvSpPr>
          <p:cNvPr id="181286" name="Line 38"/>
          <p:cNvSpPr>
            <a:spLocks noChangeShapeType="1"/>
          </p:cNvSpPr>
          <p:nvPr/>
        </p:nvSpPr>
        <p:spPr bwMode="auto">
          <a:xfrm>
            <a:off x="2921000" y="5635625"/>
            <a:ext cx="3175" cy="96838"/>
          </a:xfrm>
          <a:prstGeom prst="line">
            <a:avLst/>
          </a:prstGeom>
          <a:noFill/>
          <a:ln w="19050">
            <a:solidFill>
              <a:srgbClr val="FFFFFF"/>
            </a:solidFill>
            <a:round/>
            <a:headEnd/>
            <a:tailEnd/>
          </a:ln>
        </p:spPr>
        <p:txBody>
          <a:bodyPr/>
          <a:lstStyle/>
          <a:p>
            <a:endParaRPr lang="en-US"/>
          </a:p>
        </p:txBody>
      </p:sp>
      <p:sp>
        <p:nvSpPr>
          <p:cNvPr id="181287" name="Rectangle 39"/>
          <p:cNvSpPr>
            <a:spLocks noChangeArrowheads="1"/>
          </p:cNvSpPr>
          <p:nvPr/>
        </p:nvSpPr>
        <p:spPr bwMode="auto">
          <a:xfrm>
            <a:off x="4105275" y="6030913"/>
            <a:ext cx="2286000" cy="274637"/>
          </a:xfrm>
          <a:prstGeom prst="rect">
            <a:avLst/>
          </a:prstGeom>
          <a:noFill/>
          <a:ln w="9525">
            <a:noFill/>
            <a:miter lim="800000"/>
            <a:headEnd/>
            <a:tailEnd/>
          </a:ln>
        </p:spPr>
        <p:txBody>
          <a:bodyPr wrap="none" lIns="0" tIns="0" rIns="0" bIns="0">
            <a:spAutoFit/>
          </a:bodyPr>
          <a:lstStyle/>
          <a:p>
            <a:pPr algn="ctr"/>
            <a:r>
              <a:rPr lang="en-US" b="1">
                <a:solidFill>
                  <a:srgbClr val="FFFFFF"/>
                </a:solidFill>
              </a:rPr>
              <a:t>Hazard ratio (95% CI)</a:t>
            </a:r>
            <a:endParaRPr lang="en-US" b="1"/>
          </a:p>
        </p:txBody>
      </p:sp>
      <p:sp>
        <p:nvSpPr>
          <p:cNvPr id="181288" name="Line 40"/>
          <p:cNvSpPr>
            <a:spLocks noChangeShapeType="1"/>
          </p:cNvSpPr>
          <p:nvPr/>
        </p:nvSpPr>
        <p:spPr bwMode="invGray">
          <a:xfrm>
            <a:off x="4173538" y="5524500"/>
            <a:ext cx="3643312" cy="1588"/>
          </a:xfrm>
          <a:prstGeom prst="line">
            <a:avLst/>
          </a:prstGeom>
          <a:noFill/>
          <a:ln w="19050">
            <a:solidFill>
              <a:srgbClr val="FFCC00"/>
            </a:solidFill>
            <a:round/>
            <a:headEnd/>
            <a:tailEnd/>
          </a:ln>
        </p:spPr>
        <p:txBody>
          <a:bodyPr/>
          <a:lstStyle/>
          <a:p>
            <a:endParaRPr lang="en-US"/>
          </a:p>
        </p:txBody>
      </p:sp>
      <p:sp>
        <p:nvSpPr>
          <p:cNvPr id="181289" name="Line 41"/>
          <p:cNvSpPr>
            <a:spLocks noChangeShapeType="1"/>
          </p:cNvSpPr>
          <p:nvPr/>
        </p:nvSpPr>
        <p:spPr bwMode="invGray">
          <a:xfrm>
            <a:off x="4552950" y="2097088"/>
            <a:ext cx="1176338" cy="1587"/>
          </a:xfrm>
          <a:prstGeom prst="line">
            <a:avLst/>
          </a:prstGeom>
          <a:noFill/>
          <a:ln w="19050">
            <a:solidFill>
              <a:srgbClr val="FFCC00"/>
            </a:solidFill>
            <a:round/>
            <a:headEnd/>
            <a:tailEnd/>
          </a:ln>
        </p:spPr>
        <p:txBody>
          <a:bodyPr/>
          <a:lstStyle/>
          <a:p>
            <a:endParaRPr lang="en-US"/>
          </a:p>
        </p:txBody>
      </p:sp>
      <p:sp>
        <p:nvSpPr>
          <p:cNvPr id="181290" name="Line 42"/>
          <p:cNvSpPr>
            <a:spLocks noChangeShapeType="1"/>
          </p:cNvSpPr>
          <p:nvPr/>
        </p:nvSpPr>
        <p:spPr bwMode="invGray">
          <a:xfrm>
            <a:off x="5095875" y="2301875"/>
            <a:ext cx="1725613" cy="4763"/>
          </a:xfrm>
          <a:prstGeom prst="line">
            <a:avLst/>
          </a:prstGeom>
          <a:noFill/>
          <a:ln w="19050">
            <a:solidFill>
              <a:srgbClr val="FFCC00"/>
            </a:solidFill>
            <a:round/>
            <a:headEnd/>
            <a:tailEnd/>
          </a:ln>
        </p:spPr>
        <p:txBody>
          <a:bodyPr/>
          <a:lstStyle/>
          <a:p>
            <a:endParaRPr lang="en-US"/>
          </a:p>
        </p:txBody>
      </p:sp>
      <p:sp>
        <p:nvSpPr>
          <p:cNvPr id="181291" name="Line 43"/>
          <p:cNvSpPr>
            <a:spLocks noChangeShapeType="1"/>
          </p:cNvSpPr>
          <p:nvPr/>
        </p:nvSpPr>
        <p:spPr bwMode="invGray">
          <a:xfrm>
            <a:off x="4891088" y="2740025"/>
            <a:ext cx="1035050" cy="3175"/>
          </a:xfrm>
          <a:prstGeom prst="line">
            <a:avLst/>
          </a:prstGeom>
          <a:noFill/>
          <a:ln w="19050">
            <a:solidFill>
              <a:srgbClr val="FFCC00"/>
            </a:solidFill>
            <a:round/>
            <a:headEnd/>
            <a:tailEnd/>
          </a:ln>
        </p:spPr>
        <p:txBody>
          <a:bodyPr/>
          <a:lstStyle/>
          <a:p>
            <a:endParaRPr lang="en-US"/>
          </a:p>
        </p:txBody>
      </p:sp>
      <p:sp>
        <p:nvSpPr>
          <p:cNvPr id="181292" name="Line 44"/>
          <p:cNvSpPr>
            <a:spLocks noChangeShapeType="1"/>
          </p:cNvSpPr>
          <p:nvPr/>
        </p:nvSpPr>
        <p:spPr bwMode="invGray">
          <a:xfrm>
            <a:off x="4706938" y="2947988"/>
            <a:ext cx="3005137" cy="1587"/>
          </a:xfrm>
          <a:prstGeom prst="line">
            <a:avLst/>
          </a:prstGeom>
          <a:noFill/>
          <a:ln w="19050">
            <a:solidFill>
              <a:srgbClr val="FFCC00"/>
            </a:solidFill>
            <a:round/>
            <a:headEnd/>
            <a:tailEnd/>
          </a:ln>
        </p:spPr>
        <p:txBody>
          <a:bodyPr/>
          <a:lstStyle/>
          <a:p>
            <a:endParaRPr lang="en-US"/>
          </a:p>
        </p:txBody>
      </p:sp>
      <p:sp>
        <p:nvSpPr>
          <p:cNvPr id="181293" name="Line 45"/>
          <p:cNvSpPr>
            <a:spLocks noChangeShapeType="1"/>
          </p:cNvSpPr>
          <p:nvPr/>
        </p:nvSpPr>
        <p:spPr bwMode="invGray">
          <a:xfrm>
            <a:off x="4643438" y="3438525"/>
            <a:ext cx="1323975" cy="1588"/>
          </a:xfrm>
          <a:prstGeom prst="line">
            <a:avLst/>
          </a:prstGeom>
          <a:noFill/>
          <a:ln w="19050">
            <a:solidFill>
              <a:srgbClr val="FFCC00"/>
            </a:solidFill>
            <a:round/>
            <a:headEnd/>
            <a:tailEnd/>
          </a:ln>
        </p:spPr>
        <p:txBody>
          <a:bodyPr/>
          <a:lstStyle/>
          <a:p>
            <a:endParaRPr lang="en-US"/>
          </a:p>
        </p:txBody>
      </p:sp>
      <p:sp>
        <p:nvSpPr>
          <p:cNvPr id="181294" name="Line 46"/>
          <p:cNvSpPr>
            <a:spLocks noChangeShapeType="1"/>
          </p:cNvSpPr>
          <p:nvPr/>
        </p:nvSpPr>
        <p:spPr bwMode="invGray">
          <a:xfrm>
            <a:off x="5072063" y="3640138"/>
            <a:ext cx="1571625" cy="1587"/>
          </a:xfrm>
          <a:prstGeom prst="line">
            <a:avLst/>
          </a:prstGeom>
          <a:noFill/>
          <a:ln w="19050">
            <a:solidFill>
              <a:srgbClr val="FFCC00"/>
            </a:solidFill>
            <a:round/>
            <a:headEnd/>
            <a:tailEnd/>
          </a:ln>
        </p:spPr>
        <p:txBody>
          <a:bodyPr/>
          <a:lstStyle/>
          <a:p>
            <a:endParaRPr lang="en-US"/>
          </a:p>
        </p:txBody>
      </p:sp>
      <p:sp>
        <p:nvSpPr>
          <p:cNvPr id="181295" name="Line 47"/>
          <p:cNvSpPr>
            <a:spLocks noChangeShapeType="1"/>
          </p:cNvSpPr>
          <p:nvPr/>
        </p:nvSpPr>
        <p:spPr bwMode="invGray">
          <a:xfrm>
            <a:off x="4686300" y="4068763"/>
            <a:ext cx="1414463" cy="4762"/>
          </a:xfrm>
          <a:prstGeom prst="line">
            <a:avLst/>
          </a:prstGeom>
          <a:noFill/>
          <a:ln w="19050">
            <a:solidFill>
              <a:srgbClr val="FFCC00"/>
            </a:solidFill>
            <a:round/>
            <a:headEnd/>
            <a:tailEnd/>
          </a:ln>
        </p:spPr>
        <p:txBody>
          <a:bodyPr/>
          <a:lstStyle/>
          <a:p>
            <a:endParaRPr lang="en-US"/>
          </a:p>
        </p:txBody>
      </p:sp>
      <p:sp>
        <p:nvSpPr>
          <p:cNvPr id="181296" name="Line 48"/>
          <p:cNvSpPr>
            <a:spLocks noChangeShapeType="1"/>
          </p:cNvSpPr>
          <p:nvPr/>
        </p:nvSpPr>
        <p:spPr bwMode="invGray">
          <a:xfrm>
            <a:off x="4913313" y="4276725"/>
            <a:ext cx="1227137" cy="1588"/>
          </a:xfrm>
          <a:prstGeom prst="line">
            <a:avLst/>
          </a:prstGeom>
          <a:noFill/>
          <a:ln w="19050">
            <a:solidFill>
              <a:srgbClr val="FFCC00"/>
            </a:solidFill>
            <a:round/>
            <a:headEnd/>
            <a:tailEnd/>
          </a:ln>
        </p:spPr>
        <p:txBody>
          <a:bodyPr/>
          <a:lstStyle/>
          <a:p>
            <a:endParaRPr lang="en-US"/>
          </a:p>
        </p:txBody>
      </p:sp>
      <p:sp>
        <p:nvSpPr>
          <p:cNvPr id="181297" name="Line 49"/>
          <p:cNvSpPr>
            <a:spLocks noChangeShapeType="1"/>
          </p:cNvSpPr>
          <p:nvPr/>
        </p:nvSpPr>
        <p:spPr bwMode="invGray">
          <a:xfrm>
            <a:off x="4735513" y="4659313"/>
            <a:ext cx="2538412" cy="1587"/>
          </a:xfrm>
          <a:prstGeom prst="line">
            <a:avLst/>
          </a:prstGeom>
          <a:noFill/>
          <a:ln w="19050">
            <a:solidFill>
              <a:srgbClr val="FFCC00"/>
            </a:solidFill>
            <a:round/>
            <a:headEnd/>
            <a:tailEnd/>
          </a:ln>
        </p:spPr>
        <p:txBody>
          <a:bodyPr/>
          <a:lstStyle/>
          <a:p>
            <a:endParaRPr lang="en-US"/>
          </a:p>
        </p:txBody>
      </p:sp>
      <p:sp>
        <p:nvSpPr>
          <p:cNvPr id="181298" name="Line 50"/>
          <p:cNvSpPr>
            <a:spLocks noChangeShapeType="1"/>
          </p:cNvSpPr>
          <p:nvPr/>
        </p:nvSpPr>
        <p:spPr bwMode="invGray">
          <a:xfrm>
            <a:off x="4879975" y="4867275"/>
            <a:ext cx="1096963" cy="1588"/>
          </a:xfrm>
          <a:prstGeom prst="line">
            <a:avLst/>
          </a:prstGeom>
          <a:noFill/>
          <a:ln w="19050">
            <a:solidFill>
              <a:srgbClr val="FFCC00"/>
            </a:solidFill>
            <a:round/>
            <a:headEnd/>
            <a:tailEnd/>
          </a:ln>
        </p:spPr>
        <p:txBody>
          <a:bodyPr/>
          <a:lstStyle/>
          <a:p>
            <a:endParaRPr lang="en-US"/>
          </a:p>
        </p:txBody>
      </p:sp>
      <p:sp>
        <p:nvSpPr>
          <p:cNvPr id="181299" name="Line 51"/>
          <p:cNvSpPr>
            <a:spLocks noChangeShapeType="1"/>
          </p:cNvSpPr>
          <p:nvPr/>
        </p:nvSpPr>
        <p:spPr bwMode="invGray">
          <a:xfrm>
            <a:off x="4879975" y="5316538"/>
            <a:ext cx="1028700" cy="1587"/>
          </a:xfrm>
          <a:prstGeom prst="line">
            <a:avLst/>
          </a:prstGeom>
          <a:noFill/>
          <a:ln w="19050">
            <a:solidFill>
              <a:srgbClr val="FFCC00"/>
            </a:solidFill>
            <a:round/>
            <a:headEnd/>
            <a:tailEnd/>
          </a:ln>
        </p:spPr>
        <p:txBody>
          <a:bodyPr/>
          <a:lstStyle/>
          <a:p>
            <a:endParaRPr lang="en-US"/>
          </a:p>
        </p:txBody>
      </p:sp>
      <p:sp>
        <p:nvSpPr>
          <p:cNvPr id="181300" name="Line 52"/>
          <p:cNvSpPr>
            <a:spLocks noChangeShapeType="1"/>
          </p:cNvSpPr>
          <p:nvPr/>
        </p:nvSpPr>
        <p:spPr bwMode="invGray">
          <a:xfrm flipV="1">
            <a:off x="5221288" y="5502275"/>
            <a:ext cx="3175" cy="34925"/>
          </a:xfrm>
          <a:prstGeom prst="line">
            <a:avLst/>
          </a:prstGeom>
          <a:noFill/>
          <a:ln w="31750">
            <a:solidFill>
              <a:srgbClr val="FFCC00"/>
            </a:solidFill>
            <a:round/>
            <a:headEnd/>
            <a:tailEnd/>
          </a:ln>
        </p:spPr>
        <p:txBody>
          <a:bodyPr/>
          <a:lstStyle/>
          <a:p>
            <a:endParaRPr lang="en-US"/>
          </a:p>
        </p:txBody>
      </p:sp>
      <p:sp>
        <p:nvSpPr>
          <p:cNvPr id="181301" name="Rectangle 53"/>
          <p:cNvSpPr>
            <a:spLocks noChangeArrowheads="1"/>
          </p:cNvSpPr>
          <p:nvPr/>
        </p:nvSpPr>
        <p:spPr bwMode="invGray">
          <a:xfrm>
            <a:off x="4999038" y="2057400"/>
            <a:ext cx="100012" cy="74613"/>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02" name="Rectangle 54"/>
          <p:cNvSpPr>
            <a:spLocks noChangeArrowheads="1"/>
          </p:cNvSpPr>
          <p:nvPr/>
        </p:nvSpPr>
        <p:spPr bwMode="invGray">
          <a:xfrm>
            <a:off x="5665788" y="2252663"/>
            <a:ext cx="149225" cy="93662"/>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03" name="Rectangle 55"/>
          <p:cNvSpPr>
            <a:spLocks noChangeArrowheads="1"/>
          </p:cNvSpPr>
          <p:nvPr/>
        </p:nvSpPr>
        <p:spPr bwMode="invGray">
          <a:xfrm>
            <a:off x="5214938" y="2687638"/>
            <a:ext cx="157162" cy="104775"/>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04" name="Rectangle 56"/>
          <p:cNvSpPr>
            <a:spLocks noChangeArrowheads="1"/>
          </p:cNvSpPr>
          <p:nvPr/>
        </p:nvSpPr>
        <p:spPr bwMode="invGray">
          <a:xfrm>
            <a:off x="5576888" y="2913063"/>
            <a:ext cx="90487" cy="61912"/>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05" name="Rectangle 57"/>
          <p:cNvSpPr>
            <a:spLocks noChangeArrowheads="1"/>
          </p:cNvSpPr>
          <p:nvPr/>
        </p:nvSpPr>
        <p:spPr bwMode="invGray">
          <a:xfrm>
            <a:off x="5203825" y="3402013"/>
            <a:ext cx="96838" cy="68262"/>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06" name="Rectangle 58"/>
          <p:cNvSpPr>
            <a:spLocks noChangeArrowheads="1"/>
          </p:cNvSpPr>
          <p:nvPr/>
        </p:nvSpPr>
        <p:spPr bwMode="invGray">
          <a:xfrm>
            <a:off x="5619750" y="3590925"/>
            <a:ext cx="152400" cy="101600"/>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07" name="Rectangle 59"/>
          <p:cNvSpPr>
            <a:spLocks noChangeArrowheads="1"/>
          </p:cNvSpPr>
          <p:nvPr/>
        </p:nvSpPr>
        <p:spPr bwMode="invGray">
          <a:xfrm>
            <a:off x="5211763" y="4030663"/>
            <a:ext cx="111125" cy="76200"/>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08" name="Rectangle 60"/>
          <p:cNvSpPr>
            <a:spLocks noChangeArrowheads="1"/>
          </p:cNvSpPr>
          <p:nvPr/>
        </p:nvSpPr>
        <p:spPr bwMode="invGray">
          <a:xfrm>
            <a:off x="5273675" y="4225925"/>
            <a:ext cx="138113" cy="96838"/>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09" name="Line 61"/>
          <p:cNvSpPr>
            <a:spLocks noChangeShapeType="1"/>
          </p:cNvSpPr>
          <p:nvPr/>
        </p:nvSpPr>
        <p:spPr bwMode="invGray">
          <a:xfrm flipV="1">
            <a:off x="5567363" y="4635500"/>
            <a:ext cx="3175" cy="46038"/>
          </a:xfrm>
          <a:prstGeom prst="line">
            <a:avLst/>
          </a:prstGeom>
          <a:noFill/>
          <a:ln w="47625">
            <a:solidFill>
              <a:srgbClr val="FFCC00"/>
            </a:solidFill>
            <a:round/>
            <a:headEnd/>
            <a:tailEnd/>
          </a:ln>
        </p:spPr>
        <p:txBody>
          <a:bodyPr/>
          <a:lstStyle/>
          <a:p>
            <a:endParaRPr lang="en-US"/>
          </a:p>
        </p:txBody>
      </p:sp>
      <p:sp>
        <p:nvSpPr>
          <p:cNvPr id="181310" name="Rectangle 62"/>
          <p:cNvSpPr>
            <a:spLocks noChangeArrowheads="1"/>
          </p:cNvSpPr>
          <p:nvPr/>
        </p:nvSpPr>
        <p:spPr bwMode="invGray">
          <a:xfrm>
            <a:off x="5226050" y="4805363"/>
            <a:ext cx="174625" cy="115887"/>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11" name="Rectangle 63"/>
          <p:cNvSpPr>
            <a:spLocks noChangeArrowheads="1"/>
          </p:cNvSpPr>
          <p:nvPr/>
        </p:nvSpPr>
        <p:spPr bwMode="invGray">
          <a:xfrm>
            <a:off x="5205413" y="5251450"/>
            <a:ext cx="192087" cy="127000"/>
          </a:xfrm>
          <a:prstGeom prst="rect">
            <a:avLst/>
          </a:prstGeom>
          <a:solidFill>
            <a:srgbClr val="FFCC00"/>
          </a:solidFill>
          <a:ln w="9525">
            <a:solidFill>
              <a:srgbClr val="FFCC00"/>
            </a:solidFill>
            <a:miter lim="800000"/>
            <a:headEnd/>
            <a:tailEnd/>
          </a:ln>
        </p:spPr>
        <p:txBody>
          <a:bodyPr/>
          <a:lstStyle/>
          <a:p>
            <a:pPr algn="ctr">
              <a:lnSpc>
                <a:spcPct val="90000"/>
              </a:lnSpc>
            </a:pPr>
            <a:endParaRPr lang="en-US" b="1"/>
          </a:p>
        </p:txBody>
      </p:sp>
      <p:sp>
        <p:nvSpPr>
          <p:cNvPr id="181312" name="Text Box 64"/>
          <p:cNvSpPr txBox="1">
            <a:spLocks noChangeArrowheads="1"/>
          </p:cNvSpPr>
          <p:nvPr/>
        </p:nvSpPr>
        <p:spPr bwMode="auto">
          <a:xfrm>
            <a:off x="179388" y="6427788"/>
            <a:ext cx="8316912" cy="304800"/>
          </a:xfrm>
          <a:prstGeom prst="rect">
            <a:avLst/>
          </a:prstGeom>
          <a:noFill/>
          <a:ln w="12700" algn="ctr">
            <a:noFill/>
            <a:miter lim="800000"/>
            <a:headEnd/>
            <a:tailEnd/>
          </a:ln>
        </p:spPr>
        <p:txBody>
          <a:bodyPr>
            <a:spAutoFit/>
          </a:bodyPr>
          <a:lstStyle/>
          <a:p>
            <a:r>
              <a:rPr lang="en-US" sz="1400" b="1">
                <a:latin typeface="Arial Narrow" pitchFamily="34" charset="0"/>
              </a:rPr>
              <a:t>Boden WE, et al. </a:t>
            </a:r>
            <a:r>
              <a:rPr lang="en-US" sz="1400" b="1" i="1">
                <a:latin typeface="Arial Narrow" pitchFamily="34" charset="0"/>
              </a:rPr>
              <a:t>N Engl J Med. </a:t>
            </a:r>
            <a:r>
              <a:rPr lang="en-US" sz="1400" b="1">
                <a:latin typeface="Arial Narrow" pitchFamily="34" charset="0"/>
              </a:rPr>
              <a:t>2007;356:1503-1516.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1"/>
          <p:cNvSpPr>
            <a:spLocks noChangeArrowheads="1"/>
          </p:cNvSpPr>
          <p:nvPr/>
        </p:nvSpPr>
        <p:spPr bwMode="auto">
          <a:xfrm>
            <a:off x="1249363" y="944563"/>
            <a:ext cx="7453312" cy="4786312"/>
          </a:xfrm>
          <a:prstGeom prst="rect">
            <a:avLst/>
          </a:prstGeom>
          <a:solidFill>
            <a:schemeClr val="bg2"/>
          </a:solidFill>
          <a:ln w="9525">
            <a:noFill/>
            <a:miter lim="800000"/>
            <a:headEnd/>
            <a:tailEnd/>
          </a:ln>
        </p:spPr>
        <p:txBody>
          <a:bodyPr wrap="none" anchor="ctr"/>
          <a:lstStyle/>
          <a:p>
            <a:endParaRPr lang="en-US"/>
          </a:p>
        </p:txBody>
      </p:sp>
      <p:sp>
        <p:nvSpPr>
          <p:cNvPr id="39939" name="Text Box 1"/>
          <p:cNvSpPr txBox="1">
            <a:spLocks noChangeArrowheads="1"/>
          </p:cNvSpPr>
          <p:nvPr/>
        </p:nvSpPr>
        <p:spPr bwMode="auto">
          <a:xfrm>
            <a:off x="325438" y="42863"/>
            <a:ext cx="8493125" cy="415925"/>
          </a:xfrm>
          <a:prstGeom prst="rect">
            <a:avLst/>
          </a:prstGeom>
          <a:noFill/>
          <a:ln w="9525">
            <a:noFill/>
            <a:round/>
            <a:headEnd/>
            <a:tailEnd/>
          </a:ln>
        </p:spPr>
        <p:txBody>
          <a:bodyPr lIns="0" tIns="0" rIns="0" bIns="0"/>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a:pPr>
            <a:r>
              <a:rPr lang="en-GB" sz="2400" b="1" dirty="0">
                <a:solidFill>
                  <a:srgbClr val="F9E697"/>
                </a:solidFill>
                <a:effectLst>
                  <a:outerShdw blurRad="38100" dist="38100" dir="2700000" algn="tl">
                    <a:srgbClr val="000000"/>
                  </a:outerShdw>
                </a:effectLst>
                <a:latin typeface="+mj-lt"/>
                <a:ea typeface="+mj-ea"/>
                <a:cs typeface="+mj-cs"/>
              </a:rPr>
              <a:t>Ischemia on OMT with / without PCI</a:t>
            </a:r>
          </a:p>
        </p:txBody>
      </p:sp>
      <p:sp>
        <p:nvSpPr>
          <p:cNvPr id="18436" name="Text Box 4"/>
          <p:cNvSpPr txBox="1">
            <a:spLocks noChangeArrowheads="1"/>
          </p:cNvSpPr>
          <p:nvPr/>
        </p:nvSpPr>
        <p:spPr bwMode="auto">
          <a:xfrm>
            <a:off x="5554663" y="471488"/>
            <a:ext cx="3479800" cy="255587"/>
          </a:xfrm>
          <a:prstGeom prst="rect">
            <a:avLst/>
          </a:prstGeom>
          <a:noFill/>
          <a:ln w="9525">
            <a:noFill/>
            <a:round/>
            <a:headEnd/>
            <a:tailEnd/>
          </a:ln>
        </p:spPr>
        <p:txBody>
          <a:bodyPr lIns="0" tIns="0" rIns="0" bIns="0"/>
          <a:lstStyle/>
          <a:p>
            <a:pPr>
              <a:tabLst>
                <a:tab pos="723900" algn="l"/>
                <a:tab pos="1447800" algn="l"/>
                <a:tab pos="2171700" algn="l"/>
                <a:tab pos="2895600" algn="l"/>
                <a:tab pos="3619500" algn="l"/>
              </a:tabLst>
            </a:pPr>
            <a:r>
              <a:rPr lang="en-GB" sz="1200" b="1">
                <a:latin typeface="Arial" pitchFamily="34" charset="0"/>
              </a:rPr>
              <a:t>Shaw L J et al. Circulation 2008;117:1283-1291</a:t>
            </a:r>
          </a:p>
        </p:txBody>
      </p:sp>
      <p:grpSp>
        <p:nvGrpSpPr>
          <p:cNvPr id="2" name="Group 188"/>
          <p:cNvGrpSpPr>
            <a:grpSpLocks/>
          </p:cNvGrpSpPr>
          <p:nvPr/>
        </p:nvGrpSpPr>
        <p:grpSpPr bwMode="auto">
          <a:xfrm>
            <a:off x="157163" y="977900"/>
            <a:ext cx="8521700" cy="5622925"/>
            <a:chOff x="157196" y="978468"/>
            <a:chExt cx="8521136" cy="5622823"/>
          </a:xfrm>
        </p:grpSpPr>
        <p:cxnSp>
          <p:nvCxnSpPr>
            <p:cNvPr id="77" name="Straight Connector 76"/>
            <p:cNvCxnSpPr>
              <a:cxnSpLocks noChangeShapeType="1"/>
            </p:cNvCxnSpPr>
            <p:nvPr/>
          </p:nvCxnSpPr>
          <p:spPr bwMode="auto">
            <a:xfrm rot="16200000" flipH="1">
              <a:off x="-1048540" y="3438256"/>
              <a:ext cx="4570329" cy="47622"/>
            </a:xfrm>
            <a:prstGeom prst="line">
              <a:avLst/>
            </a:prstGeom>
            <a:noFill/>
            <a:ln w="57150">
              <a:solidFill>
                <a:schemeClr val="tx1"/>
              </a:solidFill>
              <a:round/>
              <a:headEnd/>
              <a:tailEnd/>
            </a:ln>
            <a:effectLst>
              <a:outerShdw dist="20000" dir="5400000" rotWithShape="0">
                <a:srgbClr val="808080">
                  <a:alpha val="37999"/>
                </a:srgbClr>
              </a:outerShdw>
            </a:effectLst>
          </p:spPr>
        </p:cxnSp>
        <p:cxnSp>
          <p:nvCxnSpPr>
            <p:cNvPr id="78" name="Straight Connector 77"/>
            <p:cNvCxnSpPr>
              <a:cxnSpLocks noChangeShapeType="1"/>
            </p:cNvCxnSpPr>
            <p:nvPr/>
          </p:nvCxnSpPr>
          <p:spPr bwMode="auto">
            <a:xfrm rot="10800000">
              <a:off x="1222338" y="5756756"/>
              <a:ext cx="7455994" cy="1588"/>
            </a:xfrm>
            <a:prstGeom prst="line">
              <a:avLst/>
            </a:prstGeom>
            <a:noFill/>
            <a:ln w="57150">
              <a:solidFill>
                <a:schemeClr val="tx1"/>
              </a:solidFill>
              <a:round/>
              <a:headEnd/>
              <a:tailEnd/>
            </a:ln>
            <a:effectLst>
              <a:outerShdw dist="20000" dir="5400000" rotWithShape="0">
                <a:srgbClr val="808080">
                  <a:alpha val="37999"/>
                </a:srgbClr>
              </a:outerShdw>
            </a:effectLst>
          </p:spPr>
        </p:cxnSp>
        <p:cxnSp>
          <p:nvCxnSpPr>
            <p:cNvPr id="79" name="Straight Connector 78"/>
            <p:cNvCxnSpPr>
              <a:cxnSpLocks noChangeShapeType="1"/>
            </p:cNvCxnSpPr>
            <p:nvPr/>
          </p:nvCxnSpPr>
          <p:spPr bwMode="auto">
            <a:xfrm rot="10800000">
              <a:off x="1014389" y="1191189"/>
              <a:ext cx="236521" cy="1588"/>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80" name="Straight Connector 79"/>
            <p:cNvCxnSpPr>
              <a:cxnSpLocks noChangeShapeType="1"/>
            </p:cNvCxnSpPr>
            <p:nvPr/>
          </p:nvCxnSpPr>
          <p:spPr bwMode="auto">
            <a:xfrm rot="10800000">
              <a:off x="1014389" y="2080173"/>
              <a:ext cx="236521" cy="3175"/>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81" name="Straight Connector 80"/>
            <p:cNvCxnSpPr>
              <a:cxnSpLocks noChangeShapeType="1"/>
            </p:cNvCxnSpPr>
            <p:nvPr/>
          </p:nvCxnSpPr>
          <p:spPr bwMode="auto">
            <a:xfrm rot="10800000">
              <a:off x="1014389" y="3004081"/>
              <a:ext cx="236521" cy="1588"/>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82" name="Straight Connector 81"/>
            <p:cNvCxnSpPr>
              <a:cxnSpLocks noChangeShapeType="1"/>
            </p:cNvCxnSpPr>
            <p:nvPr/>
          </p:nvCxnSpPr>
          <p:spPr bwMode="auto">
            <a:xfrm rot="10800000">
              <a:off x="1014389" y="3912115"/>
              <a:ext cx="236521" cy="1588"/>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83" name="Straight Connector 82"/>
            <p:cNvCxnSpPr>
              <a:cxnSpLocks noChangeShapeType="1"/>
            </p:cNvCxnSpPr>
            <p:nvPr/>
          </p:nvCxnSpPr>
          <p:spPr bwMode="auto">
            <a:xfrm rot="10800000">
              <a:off x="1014389" y="4843961"/>
              <a:ext cx="236521" cy="1587"/>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84" name="Straight Connector 83"/>
            <p:cNvCxnSpPr>
              <a:cxnSpLocks noChangeShapeType="1"/>
            </p:cNvCxnSpPr>
            <p:nvPr/>
          </p:nvCxnSpPr>
          <p:spPr bwMode="auto">
            <a:xfrm rot="10800000">
              <a:off x="1014389" y="5756756"/>
              <a:ext cx="236521" cy="1588"/>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85" name="Straight Connector 84"/>
            <p:cNvCxnSpPr>
              <a:cxnSpLocks noChangeShapeType="1"/>
            </p:cNvCxnSpPr>
            <p:nvPr/>
          </p:nvCxnSpPr>
          <p:spPr bwMode="auto">
            <a:xfrm rot="-5400000">
              <a:off x="2239059" y="5832161"/>
              <a:ext cx="236534" cy="3175"/>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86" name="Straight Connector 85"/>
            <p:cNvCxnSpPr>
              <a:cxnSpLocks noChangeShapeType="1"/>
            </p:cNvCxnSpPr>
            <p:nvPr/>
          </p:nvCxnSpPr>
          <p:spPr bwMode="auto">
            <a:xfrm rot="-5400000">
              <a:off x="4089167" y="5832955"/>
              <a:ext cx="236534" cy="1588"/>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87" name="Straight Connector 86"/>
            <p:cNvCxnSpPr>
              <a:cxnSpLocks noChangeShapeType="1"/>
            </p:cNvCxnSpPr>
            <p:nvPr/>
          </p:nvCxnSpPr>
          <p:spPr bwMode="auto">
            <a:xfrm rot="-5400000">
              <a:off x="5919434" y="5832955"/>
              <a:ext cx="236534" cy="1587"/>
            </a:xfrm>
            <a:prstGeom prst="line">
              <a:avLst/>
            </a:prstGeom>
            <a:noFill/>
            <a:ln w="38100">
              <a:solidFill>
                <a:schemeClr val="tx1"/>
              </a:solidFill>
              <a:round/>
              <a:headEnd/>
              <a:tailEnd/>
            </a:ln>
            <a:effectLst>
              <a:outerShdw dist="20000" dir="5400000" rotWithShape="0">
                <a:srgbClr val="808080">
                  <a:alpha val="37999"/>
                </a:srgbClr>
              </a:outerShdw>
            </a:effectLst>
          </p:spPr>
        </p:cxnSp>
        <p:cxnSp>
          <p:nvCxnSpPr>
            <p:cNvPr id="88" name="Straight Connector 87"/>
            <p:cNvCxnSpPr>
              <a:cxnSpLocks noChangeShapeType="1"/>
            </p:cNvCxnSpPr>
            <p:nvPr/>
          </p:nvCxnSpPr>
          <p:spPr bwMode="auto">
            <a:xfrm rot="-5400000">
              <a:off x="7775098" y="5832955"/>
              <a:ext cx="236534" cy="1588"/>
            </a:xfrm>
            <a:prstGeom prst="line">
              <a:avLst/>
            </a:prstGeom>
            <a:noFill/>
            <a:ln w="38100">
              <a:solidFill>
                <a:schemeClr val="tx1"/>
              </a:solidFill>
              <a:round/>
              <a:headEnd/>
              <a:tailEnd/>
            </a:ln>
            <a:effectLst>
              <a:outerShdw dist="20000" dir="5400000" rotWithShape="0">
                <a:srgbClr val="808080">
                  <a:alpha val="37999"/>
                </a:srgbClr>
              </a:outerShdw>
            </a:effectLst>
          </p:spPr>
        </p:cxnSp>
        <p:sp>
          <p:nvSpPr>
            <p:cNvPr id="18469" name="TextBox 88"/>
            <p:cNvSpPr txBox="1">
              <a:spLocks noChangeArrowheads="1"/>
            </p:cNvSpPr>
            <p:nvPr/>
          </p:nvSpPr>
          <p:spPr bwMode="auto">
            <a:xfrm>
              <a:off x="455400" y="978468"/>
              <a:ext cx="586676" cy="369332"/>
            </a:xfrm>
            <a:prstGeom prst="rect">
              <a:avLst/>
            </a:prstGeom>
            <a:noFill/>
            <a:ln w="9525">
              <a:noFill/>
              <a:miter lim="800000"/>
              <a:headEnd/>
              <a:tailEnd/>
            </a:ln>
          </p:spPr>
          <p:txBody>
            <a:bodyPr>
              <a:spAutoFit/>
            </a:bodyPr>
            <a:lstStyle/>
            <a:p>
              <a:r>
                <a:rPr lang="en-US" sz="1800">
                  <a:solidFill>
                    <a:srgbClr val="FFFFFF"/>
                  </a:solidFill>
                </a:rPr>
                <a:t>1.0</a:t>
              </a:r>
            </a:p>
          </p:txBody>
        </p:sp>
        <p:sp>
          <p:nvSpPr>
            <p:cNvPr id="18470" name="TextBox 89"/>
            <p:cNvSpPr txBox="1">
              <a:spLocks noChangeArrowheads="1"/>
            </p:cNvSpPr>
            <p:nvPr/>
          </p:nvSpPr>
          <p:spPr bwMode="auto">
            <a:xfrm>
              <a:off x="2149209" y="5898980"/>
              <a:ext cx="378498" cy="338554"/>
            </a:xfrm>
            <a:prstGeom prst="rect">
              <a:avLst/>
            </a:prstGeom>
            <a:noFill/>
            <a:ln w="9525">
              <a:noFill/>
              <a:miter lim="800000"/>
              <a:headEnd/>
              <a:tailEnd/>
            </a:ln>
          </p:spPr>
          <p:txBody>
            <a:bodyPr>
              <a:spAutoFit/>
            </a:bodyPr>
            <a:lstStyle/>
            <a:p>
              <a:r>
                <a:rPr lang="en-US" sz="1600">
                  <a:solidFill>
                    <a:srgbClr val="FFFFFF"/>
                  </a:solidFill>
                </a:rPr>
                <a:t>2</a:t>
              </a:r>
            </a:p>
          </p:txBody>
        </p:sp>
        <p:sp>
          <p:nvSpPr>
            <p:cNvPr id="18471" name="TextBox 90"/>
            <p:cNvSpPr txBox="1">
              <a:spLocks noChangeArrowheads="1"/>
            </p:cNvSpPr>
            <p:nvPr/>
          </p:nvSpPr>
          <p:spPr bwMode="auto">
            <a:xfrm>
              <a:off x="455400" y="1877406"/>
              <a:ext cx="586676" cy="369332"/>
            </a:xfrm>
            <a:prstGeom prst="rect">
              <a:avLst/>
            </a:prstGeom>
            <a:noFill/>
            <a:ln w="9525">
              <a:noFill/>
              <a:miter lim="800000"/>
              <a:headEnd/>
              <a:tailEnd/>
            </a:ln>
          </p:spPr>
          <p:txBody>
            <a:bodyPr>
              <a:spAutoFit/>
            </a:bodyPr>
            <a:lstStyle/>
            <a:p>
              <a:r>
                <a:rPr lang="en-US" sz="1800">
                  <a:solidFill>
                    <a:srgbClr val="FFFFFF"/>
                  </a:solidFill>
                </a:rPr>
                <a:t>0.8</a:t>
              </a:r>
            </a:p>
          </p:txBody>
        </p:sp>
        <p:sp>
          <p:nvSpPr>
            <p:cNvPr id="18472" name="TextBox 91"/>
            <p:cNvSpPr txBox="1">
              <a:spLocks noChangeArrowheads="1"/>
            </p:cNvSpPr>
            <p:nvPr/>
          </p:nvSpPr>
          <p:spPr bwMode="auto">
            <a:xfrm>
              <a:off x="455400" y="2814197"/>
              <a:ext cx="586676" cy="369332"/>
            </a:xfrm>
            <a:prstGeom prst="rect">
              <a:avLst/>
            </a:prstGeom>
            <a:noFill/>
            <a:ln w="9525">
              <a:noFill/>
              <a:miter lim="800000"/>
              <a:headEnd/>
              <a:tailEnd/>
            </a:ln>
          </p:spPr>
          <p:txBody>
            <a:bodyPr>
              <a:spAutoFit/>
            </a:bodyPr>
            <a:lstStyle/>
            <a:p>
              <a:r>
                <a:rPr lang="en-US" sz="1800">
                  <a:solidFill>
                    <a:srgbClr val="FFFFFF"/>
                  </a:solidFill>
                </a:rPr>
                <a:t>0.6</a:t>
              </a:r>
            </a:p>
          </p:txBody>
        </p:sp>
        <p:sp>
          <p:nvSpPr>
            <p:cNvPr id="18473" name="TextBox 92"/>
            <p:cNvSpPr txBox="1">
              <a:spLocks noChangeArrowheads="1"/>
            </p:cNvSpPr>
            <p:nvPr/>
          </p:nvSpPr>
          <p:spPr bwMode="auto">
            <a:xfrm>
              <a:off x="294541" y="5511017"/>
              <a:ext cx="747535" cy="369332"/>
            </a:xfrm>
            <a:prstGeom prst="rect">
              <a:avLst/>
            </a:prstGeom>
            <a:noFill/>
            <a:ln w="9525">
              <a:noFill/>
              <a:miter lim="800000"/>
              <a:headEnd/>
              <a:tailEnd/>
            </a:ln>
          </p:spPr>
          <p:txBody>
            <a:bodyPr>
              <a:spAutoFit/>
            </a:bodyPr>
            <a:lstStyle/>
            <a:p>
              <a:r>
                <a:rPr lang="en-US" sz="1800">
                  <a:solidFill>
                    <a:srgbClr val="FFFFFF"/>
                  </a:solidFill>
                </a:rPr>
                <a:t>0.0</a:t>
              </a:r>
            </a:p>
          </p:txBody>
        </p:sp>
        <p:sp>
          <p:nvSpPr>
            <p:cNvPr id="18474" name="TextBox 93"/>
            <p:cNvSpPr txBox="1">
              <a:spLocks noChangeArrowheads="1"/>
            </p:cNvSpPr>
            <p:nvPr/>
          </p:nvSpPr>
          <p:spPr bwMode="auto">
            <a:xfrm>
              <a:off x="294541" y="4649928"/>
              <a:ext cx="747535" cy="369332"/>
            </a:xfrm>
            <a:prstGeom prst="rect">
              <a:avLst/>
            </a:prstGeom>
            <a:noFill/>
            <a:ln w="9525">
              <a:noFill/>
              <a:miter lim="800000"/>
              <a:headEnd/>
              <a:tailEnd/>
            </a:ln>
          </p:spPr>
          <p:txBody>
            <a:bodyPr>
              <a:spAutoFit/>
            </a:bodyPr>
            <a:lstStyle/>
            <a:p>
              <a:r>
                <a:rPr lang="en-US" sz="1800">
                  <a:solidFill>
                    <a:srgbClr val="FFFFFF"/>
                  </a:solidFill>
                </a:rPr>
                <a:t>0.2</a:t>
              </a:r>
            </a:p>
          </p:txBody>
        </p:sp>
        <p:sp>
          <p:nvSpPr>
            <p:cNvPr id="18475" name="TextBox 94"/>
            <p:cNvSpPr txBox="1">
              <a:spLocks noChangeArrowheads="1"/>
            </p:cNvSpPr>
            <p:nvPr/>
          </p:nvSpPr>
          <p:spPr bwMode="auto">
            <a:xfrm>
              <a:off x="294541" y="3684752"/>
              <a:ext cx="747535" cy="369332"/>
            </a:xfrm>
            <a:prstGeom prst="rect">
              <a:avLst/>
            </a:prstGeom>
            <a:noFill/>
            <a:ln w="9525">
              <a:noFill/>
              <a:miter lim="800000"/>
              <a:headEnd/>
              <a:tailEnd/>
            </a:ln>
          </p:spPr>
          <p:txBody>
            <a:bodyPr>
              <a:spAutoFit/>
            </a:bodyPr>
            <a:lstStyle/>
            <a:p>
              <a:r>
                <a:rPr lang="en-US" sz="1800">
                  <a:solidFill>
                    <a:srgbClr val="FFFFFF"/>
                  </a:solidFill>
                </a:rPr>
                <a:t>0.4</a:t>
              </a:r>
            </a:p>
          </p:txBody>
        </p:sp>
        <p:sp>
          <p:nvSpPr>
            <p:cNvPr id="18476" name="TextBox 95"/>
            <p:cNvSpPr txBox="1">
              <a:spLocks noChangeArrowheads="1"/>
            </p:cNvSpPr>
            <p:nvPr/>
          </p:nvSpPr>
          <p:spPr bwMode="auto">
            <a:xfrm>
              <a:off x="3984931" y="5898980"/>
              <a:ext cx="378498" cy="338554"/>
            </a:xfrm>
            <a:prstGeom prst="rect">
              <a:avLst/>
            </a:prstGeom>
            <a:noFill/>
            <a:ln w="9525">
              <a:noFill/>
              <a:miter lim="800000"/>
              <a:headEnd/>
              <a:tailEnd/>
            </a:ln>
          </p:spPr>
          <p:txBody>
            <a:bodyPr>
              <a:spAutoFit/>
            </a:bodyPr>
            <a:lstStyle/>
            <a:p>
              <a:r>
                <a:rPr lang="en-US" sz="1600">
                  <a:solidFill>
                    <a:srgbClr val="FFFFFF"/>
                  </a:solidFill>
                </a:rPr>
                <a:t>3</a:t>
              </a:r>
            </a:p>
          </p:txBody>
        </p:sp>
        <p:sp>
          <p:nvSpPr>
            <p:cNvPr id="18477" name="TextBox 96"/>
            <p:cNvSpPr txBox="1">
              <a:spLocks noChangeArrowheads="1"/>
            </p:cNvSpPr>
            <p:nvPr/>
          </p:nvSpPr>
          <p:spPr bwMode="auto">
            <a:xfrm>
              <a:off x="5801720" y="5908443"/>
              <a:ext cx="378498" cy="338554"/>
            </a:xfrm>
            <a:prstGeom prst="rect">
              <a:avLst/>
            </a:prstGeom>
            <a:noFill/>
            <a:ln w="9525">
              <a:noFill/>
              <a:miter lim="800000"/>
              <a:headEnd/>
              <a:tailEnd/>
            </a:ln>
          </p:spPr>
          <p:txBody>
            <a:bodyPr>
              <a:spAutoFit/>
            </a:bodyPr>
            <a:lstStyle/>
            <a:p>
              <a:r>
                <a:rPr lang="en-US" sz="1600">
                  <a:solidFill>
                    <a:srgbClr val="FFFFFF"/>
                  </a:solidFill>
                </a:rPr>
                <a:t>4</a:t>
              </a:r>
            </a:p>
          </p:txBody>
        </p:sp>
        <p:sp>
          <p:nvSpPr>
            <p:cNvPr id="18478" name="TextBox 97"/>
            <p:cNvSpPr txBox="1">
              <a:spLocks noChangeArrowheads="1"/>
            </p:cNvSpPr>
            <p:nvPr/>
          </p:nvSpPr>
          <p:spPr bwMode="auto">
            <a:xfrm>
              <a:off x="7684754" y="5898980"/>
              <a:ext cx="378498" cy="338554"/>
            </a:xfrm>
            <a:prstGeom prst="rect">
              <a:avLst/>
            </a:prstGeom>
            <a:noFill/>
            <a:ln w="9525">
              <a:noFill/>
              <a:miter lim="800000"/>
              <a:headEnd/>
              <a:tailEnd/>
            </a:ln>
          </p:spPr>
          <p:txBody>
            <a:bodyPr>
              <a:spAutoFit/>
            </a:bodyPr>
            <a:lstStyle/>
            <a:p>
              <a:r>
                <a:rPr lang="en-US" sz="1600">
                  <a:solidFill>
                    <a:srgbClr val="FFFFFF"/>
                  </a:solidFill>
                </a:rPr>
                <a:t>5</a:t>
              </a:r>
            </a:p>
          </p:txBody>
        </p:sp>
        <p:sp>
          <p:nvSpPr>
            <p:cNvPr id="110" name="Oval 109"/>
            <p:cNvSpPr>
              <a:spLocks noChangeArrowheads="1"/>
            </p:cNvSpPr>
            <p:nvPr/>
          </p:nvSpPr>
          <p:spPr bwMode="auto">
            <a:xfrm>
              <a:off x="1354092" y="1054667"/>
              <a:ext cx="195249" cy="169860"/>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18480" name="TextBox 111"/>
            <p:cNvSpPr txBox="1">
              <a:spLocks noChangeArrowheads="1"/>
            </p:cNvSpPr>
            <p:nvPr/>
          </p:nvSpPr>
          <p:spPr bwMode="auto">
            <a:xfrm rot="-5400000">
              <a:off x="-1683118" y="3358149"/>
              <a:ext cx="4049960" cy="369332"/>
            </a:xfrm>
            <a:prstGeom prst="rect">
              <a:avLst/>
            </a:prstGeom>
            <a:noFill/>
            <a:ln w="9525">
              <a:noFill/>
              <a:miter lim="800000"/>
              <a:headEnd/>
              <a:tailEnd/>
            </a:ln>
          </p:spPr>
          <p:txBody>
            <a:bodyPr>
              <a:spAutoFit/>
            </a:bodyPr>
            <a:lstStyle/>
            <a:p>
              <a:r>
                <a:rPr lang="en-US" sz="1800">
                  <a:solidFill>
                    <a:srgbClr val="FFFFFF"/>
                  </a:solidFill>
                </a:rPr>
                <a:t>Cumulative Event Free Survival</a:t>
              </a:r>
            </a:p>
          </p:txBody>
        </p:sp>
        <p:sp>
          <p:nvSpPr>
            <p:cNvPr id="18481" name="TextBox 112"/>
            <p:cNvSpPr txBox="1">
              <a:spLocks noChangeArrowheads="1"/>
            </p:cNvSpPr>
            <p:nvPr/>
          </p:nvSpPr>
          <p:spPr bwMode="auto">
            <a:xfrm>
              <a:off x="2841748" y="6231959"/>
              <a:ext cx="3650741" cy="369332"/>
            </a:xfrm>
            <a:prstGeom prst="rect">
              <a:avLst/>
            </a:prstGeom>
            <a:noFill/>
            <a:ln w="9525">
              <a:noFill/>
              <a:miter lim="800000"/>
              <a:headEnd/>
              <a:tailEnd/>
            </a:ln>
          </p:spPr>
          <p:txBody>
            <a:bodyPr>
              <a:spAutoFit/>
            </a:bodyPr>
            <a:lstStyle/>
            <a:p>
              <a:r>
                <a:rPr lang="en-US" sz="1800">
                  <a:solidFill>
                    <a:srgbClr val="FFFFFF"/>
                  </a:solidFill>
                </a:rPr>
                <a:t>Time to Follow Up (Years)</a:t>
              </a:r>
            </a:p>
          </p:txBody>
        </p:sp>
        <p:sp>
          <p:nvSpPr>
            <p:cNvPr id="44" name="Oval 43"/>
            <p:cNvSpPr>
              <a:spLocks noChangeArrowheads="1"/>
            </p:cNvSpPr>
            <p:nvPr/>
          </p:nvSpPr>
          <p:spPr bwMode="auto">
            <a:xfrm>
              <a:off x="3654227" y="2435767"/>
              <a:ext cx="195250" cy="169860"/>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45" name="Oval 44"/>
            <p:cNvSpPr>
              <a:spLocks noChangeArrowheads="1"/>
            </p:cNvSpPr>
            <p:nvPr/>
          </p:nvSpPr>
          <p:spPr bwMode="auto">
            <a:xfrm>
              <a:off x="4136795" y="2464341"/>
              <a:ext cx="195250" cy="169860"/>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46" name="Oval 45"/>
            <p:cNvSpPr>
              <a:spLocks noChangeArrowheads="1"/>
            </p:cNvSpPr>
            <p:nvPr/>
          </p:nvSpPr>
          <p:spPr bwMode="auto">
            <a:xfrm>
              <a:off x="4600314" y="2492916"/>
              <a:ext cx="195250" cy="169860"/>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47" name="Oval 46"/>
            <p:cNvSpPr>
              <a:spLocks noChangeArrowheads="1"/>
            </p:cNvSpPr>
            <p:nvPr/>
          </p:nvSpPr>
          <p:spPr bwMode="auto">
            <a:xfrm>
              <a:off x="5054309" y="2624676"/>
              <a:ext cx="195250" cy="169859"/>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48" name="Oval 47"/>
            <p:cNvSpPr>
              <a:spLocks noChangeArrowheads="1"/>
            </p:cNvSpPr>
            <p:nvPr/>
          </p:nvSpPr>
          <p:spPr bwMode="auto">
            <a:xfrm>
              <a:off x="5508304" y="2691350"/>
              <a:ext cx="195250" cy="169859"/>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49" name="Oval 48"/>
            <p:cNvSpPr>
              <a:spLocks noChangeArrowheads="1"/>
            </p:cNvSpPr>
            <p:nvPr/>
          </p:nvSpPr>
          <p:spPr bwMode="auto">
            <a:xfrm>
              <a:off x="5971823" y="2748499"/>
              <a:ext cx="195250" cy="169859"/>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50" name="Oval 49"/>
            <p:cNvSpPr>
              <a:spLocks noChangeArrowheads="1"/>
            </p:cNvSpPr>
            <p:nvPr/>
          </p:nvSpPr>
          <p:spPr bwMode="auto">
            <a:xfrm>
              <a:off x="6435342" y="2777073"/>
              <a:ext cx="195250" cy="169859"/>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51" name="Oval 50"/>
            <p:cNvSpPr>
              <a:spLocks noChangeArrowheads="1"/>
            </p:cNvSpPr>
            <p:nvPr/>
          </p:nvSpPr>
          <p:spPr bwMode="auto">
            <a:xfrm>
              <a:off x="6889337" y="2832634"/>
              <a:ext cx="195250" cy="171447"/>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52" name="Oval 51"/>
            <p:cNvSpPr>
              <a:spLocks noChangeArrowheads="1"/>
            </p:cNvSpPr>
            <p:nvPr/>
          </p:nvSpPr>
          <p:spPr bwMode="auto">
            <a:xfrm>
              <a:off x="7352857" y="2823110"/>
              <a:ext cx="196837" cy="171447"/>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53" name="Oval 52"/>
            <p:cNvSpPr>
              <a:spLocks noChangeArrowheads="1"/>
            </p:cNvSpPr>
            <p:nvPr/>
          </p:nvSpPr>
          <p:spPr bwMode="auto">
            <a:xfrm>
              <a:off x="7817964" y="2889783"/>
              <a:ext cx="195249" cy="169860"/>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55" name="Oval 54"/>
            <p:cNvSpPr>
              <a:spLocks noChangeArrowheads="1"/>
            </p:cNvSpPr>
            <p:nvPr/>
          </p:nvSpPr>
          <p:spPr bwMode="auto">
            <a:xfrm>
              <a:off x="1865233" y="1583295"/>
              <a:ext cx="195249" cy="171447"/>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56" name="Oval 55"/>
            <p:cNvSpPr>
              <a:spLocks noChangeArrowheads="1"/>
            </p:cNvSpPr>
            <p:nvPr/>
          </p:nvSpPr>
          <p:spPr bwMode="auto">
            <a:xfrm>
              <a:off x="2281130" y="1764267"/>
              <a:ext cx="195249" cy="169859"/>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57" name="Oval 56"/>
            <p:cNvSpPr>
              <a:spLocks noChangeArrowheads="1"/>
            </p:cNvSpPr>
            <p:nvPr/>
          </p:nvSpPr>
          <p:spPr bwMode="auto">
            <a:xfrm>
              <a:off x="2763698" y="2065886"/>
              <a:ext cx="195249" cy="171447"/>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58" name="Oval 57"/>
            <p:cNvSpPr>
              <a:spLocks noChangeArrowheads="1"/>
            </p:cNvSpPr>
            <p:nvPr/>
          </p:nvSpPr>
          <p:spPr bwMode="auto">
            <a:xfrm>
              <a:off x="3246267" y="2294482"/>
              <a:ext cx="195249" cy="169859"/>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59" name="Isosceles Triangle 58"/>
            <p:cNvSpPr/>
            <p:nvPr/>
          </p:nvSpPr>
          <p:spPr bwMode="auto">
            <a:xfrm>
              <a:off x="2757349" y="1678543"/>
              <a:ext cx="217473" cy="227008"/>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0" name="Isosceles Triangle 59"/>
            <p:cNvSpPr/>
            <p:nvPr/>
          </p:nvSpPr>
          <p:spPr bwMode="auto">
            <a:xfrm>
              <a:off x="3239917" y="1821416"/>
              <a:ext cx="217473" cy="227008"/>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1" name="Isosceles Triangle 60"/>
            <p:cNvSpPr/>
            <p:nvPr/>
          </p:nvSpPr>
          <p:spPr bwMode="auto">
            <a:xfrm>
              <a:off x="3655814" y="1867452"/>
              <a:ext cx="217473"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2" name="Isosceles Triangle 61"/>
            <p:cNvSpPr/>
            <p:nvPr/>
          </p:nvSpPr>
          <p:spPr bwMode="auto">
            <a:xfrm>
              <a:off x="4138382" y="1886502"/>
              <a:ext cx="217473"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3" name="Isosceles Triangle 62"/>
            <p:cNvSpPr/>
            <p:nvPr/>
          </p:nvSpPr>
          <p:spPr bwMode="auto">
            <a:xfrm>
              <a:off x="4611426" y="1896026"/>
              <a:ext cx="217473"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4" name="Isosceles Triangle 63"/>
            <p:cNvSpPr/>
            <p:nvPr/>
          </p:nvSpPr>
          <p:spPr bwMode="auto">
            <a:xfrm>
              <a:off x="5046372" y="1924601"/>
              <a:ext cx="217473"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5" name="Isosceles Triangle 64"/>
            <p:cNvSpPr/>
            <p:nvPr/>
          </p:nvSpPr>
          <p:spPr bwMode="auto">
            <a:xfrm>
              <a:off x="5509892" y="1934126"/>
              <a:ext cx="217473"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6" name="Isosceles Triangle 65"/>
            <p:cNvSpPr/>
            <p:nvPr/>
          </p:nvSpPr>
          <p:spPr bwMode="auto">
            <a:xfrm>
              <a:off x="5935314" y="1953175"/>
              <a:ext cx="219061"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7" name="Isosceles Triangle 66"/>
            <p:cNvSpPr/>
            <p:nvPr/>
          </p:nvSpPr>
          <p:spPr bwMode="auto">
            <a:xfrm>
              <a:off x="6436930" y="1991275"/>
              <a:ext cx="217473"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8" name="Isosceles Triangle 67"/>
            <p:cNvSpPr/>
            <p:nvPr/>
          </p:nvSpPr>
          <p:spPr bwMode="auto">
            <a:xfrm>
              <a:off x="6863939" y="2019849"/>
              <a:ext cx="217474"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69" name="Isosceles Triangle 68"/>
            <p:cNvSpPr/>
            <p:nvPr/>
          </p:nvSpPr>
          <p:spPr bwMode="auto">
            <a:xfrm>
              <a:off x="7327458" y="2029374"/>
              <a:ext cx="217474"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70" name="Isosceles Triangle 69"/>
            <p:cNvSpPr/>
            <p:nvPr/>
          </p:nvSpPr>
          <p:spPr bwMode="auto">
            <a:xfrm>
              <a:off x="7781453" y="2084936"/>
              <a:ext cx="217474" cy="227008"/>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71" name="Isosceles Triangle 70"/>
            <p:cNvSpPr/>
            <p:nvPr/>
          </p:nvSpPr>
          <p:spPr bwMode="auto">
            <a:xfrm>
              <a:off x="2265256" y="1508683"/>
              <a:ext cx="217473"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72" name="Isosceles Triangle 71"/>
            <p:cNvSpPr/>
            <p:nvPr/>
          </p:nvSpPr>
          <p:spPr bwMode="auto">
            <a:xfrm>
              <a:off x="1847771" y="1384861"/>
              <a:ext cx="217474"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18510" name="Diamond 73"/>
            <p:cNvSpPr>
              <a:spLocks noChangeArrowheads="1"/>
            </p:cNvSpPr>
            <p:nvPr/>
          </p:nvSpPr>
          <p:spPr bwMode="auto">
            <a:xfrm>
              <a:off x="1337204" y="1025785"/>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18" name="Isosceles Triangle 117"/>
            <p:cNvSpPr/>
            <p:nvPr/>
          </p:nvSpPr>
          <p:spPr bwMode="auto">
            <a:xfrm>
              <a:off x="1365203" y="997518"/>
              <a:ext cx="217474" cy="227009"/>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18512" name="Diamond 118"/>
            <p:cNvSpPr>
              <a:spLocks noChangeArrowheads="1"/>
            </p:cNvSpPr>
            <p:nvPr/>
          </p:nvSpPr>
          <p:spPr bwMode="auto">
            <a:xfrm>
              <a:off x="1781944" y="1063635"/>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13" name="Diamond 119"/>
            <p:cNvSpPr>
              <a:spLocks noChangeArrowheads="1"/>
            </p:cNvSpPr>
            <p:nvPr/>
          </p:nvSpPr>
          <p:spPr bwMode="auto">
            <a:xfrm>
              <a:off x="2226682" y="1054172"/>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14" name="Diamond 120"/>
            <p:cNvSpPr>
              <a:spLocks noChangeArrowheads="1"/>
            </p:cNvSpPr>
            <p:nvPr/>
          </p:nvSpPr>
          <p:spPr bwMode="auto">
            <a:xfrm>
              <a:off x="2690346" y="1054173"/>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15" name="Diamond 121"/>
            <p:cNvSpPr>
              <a:spLocks noChangeArrowheads="1"/>
            </p:cNvSpPr>
            <p:nvPr/>
          </p:nvSpPr>
          <p:spPr bwMode="auto">
            <a:xfrm>
              <a:off x="3182396" y="1063635"/>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16" name="Diamond 122"/>
            <p:cNvSpPr>
              <a:spLocks noChangeArrowheads="1"/>
            </p:cNvSpPr>
            <p:nvPr/>
          </p:nvSpPr>
          <p:spPr bwMode="auto">
            <a:xfrm>
              <a:off x="3617672" y="1073098"/>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17" name="Diamond 123"/>
            <p:cNvSpPr>
              <a:spLocks noChangeArrowheads="1"/>
            </p:cNvSpPr>
            <p:nvPr/>
          </p:nvSpPr>
          <p:spPr bwMode="auto">
            <a:xfrm>
              <a:off x="4100261" y="1073098"/>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18" name="Diamond 124"/>
            <p:cNvSpPr>
              <a:spLocks noChangeArrowheads="1"/>
            </p:cNvSpPr>
            <p:nvPr/>
          </p:nvSpPr>
          <p:spPr bwMode="auto">
            <a:xfrm>
              <a:off x="4563924" y="1054172"/>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19" name="Diamond 125"/>
            <p:cNvSpPr>
              <a:spLocks noChangeArrowheads="1"/>
            </p:cNvSpPr>
            <p:nvPr/>
          </p:nvSpPr>
          <p:spPr bwMode="auto">
            <a:xfrm>
              <a:off x="5027588" y="1082560"/>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20" name="Diamond 126"/>
            <p:cNvSpPr>
              <a:spLocks noChangeArrowheads="1"/>
            </p:cNvSpPr>
            <p:nvPr/>
          </p:nvSpPr>
          <p:spPr bwMode="auto">
            <a:xfrm>
              <a:off x="5491251" y="1073097"/>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21" name="Diamond 127"/>
            <p:cNvSpPr>
              <a:spLocks noChangeArrowheads="1"/>
            </p:cNvSpPr>
            <p:nvPr/>
          </p:nvSpPr>
          <p:spPr bwMode="auto">
            <a:xfrm>
              <a:off x="5945452" y="1073098"/>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22" name="Diamond 128"/>
            <p:cNvSpPr>
              <a:spLocks noChangeArrowheads="1"/>
            </p:cNvSpPr>
            <p:nvPr/>
          </p:nvSpPr>
          <p:spPr bwMode="auto">
            <a:xfrm>
              <a:off x="6371266" y="1054172"/>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23" name="Diamond 129"/>
            <p:cNvSpPr>
              <a:spLocks noChangeArrowheads="1"/>
            </p:cNvSpPr>
            <p:nvPr/>
          </p:nvSpPr>
          <p:spPr bwMode="auto">
            <a:xfrm>
              <a:off x="6863316" y="1063635"/>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24" name="Diamond 130"/>
            <p:cNvSpPr>
              <a:spLocks noChangeArrowheads="1"/>
            </p:cNvSpPr>
            <p:nvPr/>
          </p:nvSpPr>
          <p:spPr bwMode="auto">
            <a:xfrm>
              <a:off x="7317518" y="1054172"/>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25" name="Diamond 131"/>
            <p:cNvSpPr>
              <a:spLocks noChangeArrowheads="1"/>
            </p:cNvSpPr>
            <p:nvPr/>
          </p:nvSpPr>
          <p:spPr bwMode="auto">
            <a:xfrm>
              <a:off x="7781181" y="1073098"/>
              <a:ext cx="283876" cy="198713"/>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26" name="Rectangle 134"/>
            <p:cNvSpPr>
              <a:spLocks noChangeArrowheads="1"/>
            </p:cNvSpPr>
            <p:nvPr/>
          </p:nvSpPr>
          <p:spPr bwMode="auto">
            <a:xfrm>
              <a:off x="1412905" y="1054173"/>
              <a:ext cx="217638" cy="198713"/>
            </a:xfrm>
            <a:prstGeom prst="rect">
              <a:avLst/>
            </a:prstGeom>
            <a:solidFill>
              <a:srgbClr val="7C1981"/>
            </a:solidFill>
            <a:ln w="9525">
              <a:noFill/>
              <a:round/>
              <a:headEnd/>
              <a:tailEnd/>
            </a:ln>
          </p:spPr>
          <p:txBody>
            <a:bodyPr/>
            <a:lstStyle/>
            <a:p>
              <a:endParaRPr lang="en-US"/>
            </a:p>
          </p:txBody>
        </p:sp>
        <p:sp>
          <p:nvSpPr>
            <p:cNvPr id="18527" name="Rectangle 135"/>
            <p:cNvSpPr>
              <a:spLocks noChangeArrowheads="1"/>
            </p:cNvSpPr>
            <p:nvPr/>
          </p:nvSpPr>
          <p:spPr bwMode="auto">
            <a:xfrm>
              <a:off x="1819794" y="1082560"/>
              <a:ext cx="217638" cy="198713"/>
            </a:xfrm>
            <a:prstGeom prst="rect">
              <a:avLst/>
            </a:prstGeom>
            <a:solidFill>
              <a:srgbClr val="7C1981"/>
            </a:solidFill>
            <a:ln w="9525">
              <a:noFill/>
              <a:round/>
              <a:headEnd/>
              <a:tailEnd/>
            </a:ln>
          </p:spPr>
          <p:txBody>
            <a:bodyPr/>
            <a:lstStyle/>
            <a:p>
              <a:endParaRPr lang="en-US"/>
            </a:p>
          </p:txBody>
        </p:sp>
        <p:sp>
          <p:nvSpPr>
            <p:cNvPr id="18528" name="Rectangle 136"/>
            <p:cNvSpPr>
              <a:spLocks noChangeArrowheads="1"/>
            </p:cNvSpPr>
            <p:nvPr/>
          </p:nvSpPr>
          <p:spPr bwMode="auto">
            <a:xfrm>
              <a:off x="2264532" y="1319124"/>
              <a:ext cx="217638" cy="198713"/>
            </a:xfrm>
            <a:prstGeom prst="rect">
              <a:avLst/>
            </a:prstGeom>
            <a:solidFill>
              <a:srgbClr val="7C1981"/>
            </a:solidFill>
            <a:ln w="9525">
              <a:noFill/>
              <a:round/>
              <a:headEnd/>
              <a:tailEnd/>
            </a:ln>
          </p:spPr>
          <p:txBody>
            <a:bodyPr/>
            <a:lstStyle/>
            <a:p>
              <a:endParaRPr lang="en-US"/>
            </a:p>
          </p:txBody>
        </p:sp>
        <p:sp>
          <p:nvSpPr>
            <p:cNvPr id="18529" name="Rectangle 137"/>
            <p:cNvSpPr>
              <a:spLocks noChangeArrowheads="1"/>
            </p:cNvSpPr>
            <p:nvPr/>
          </p:nvSpPr>
          <p:spPr bwMode="auto">
            <a:xfrm>
              <a:off x="2728196" y="1498912"/>
              <a:ext cx="217638" cy="198713"/>
            </a:xfrm>
            <a:prstGeom prst="rect">
              <a:avLst/>
            </a:prstGeom>
            <a:solidFill>
              <a:srgbClr val="7C1981"/>
            </a:solidFill>
            <a:ln w="9525">
              <a:noFill/>
              <a:round/>
              <a:headEnd/>
              <a:tailEnd/>
            </a:ln>
          </p:spPr>
          <p:txBody>
            <a:bodyPr/>
            <a:lstStyle/>
            <a:p>
              <a:endParaRPr lang="en-US"/>
            </a:p>
          </p:txBody>
        </p:sp>
        <p:sp>
          <p:nvSpPr>
            <p:cNvPr id="18530" name="Rectangle 138"/>
            <p:cNvSpPr>
              <a:spLocks noChangeArrowheads="1"/>
            </p:cNvSpPr>
            <p:nvPr/>
          </p:nvSpPr>
          <p:spPr bwMode="auto">
            <a:xfrm>
              <a:off x="3229709" y="1555687"/>
              <a:ext cx="217638" cy="198713"/>
            </a:xfrm>
            <a:prstGeom prst="rect">
              <a:avLst/>
            </a:prstGeom>
            <a:solidFill>
              <a:srgbClr val="7C1981"/>
            </a:solidFill>
            <a:ln w="9525">
              <a:noFill/>
              <a:round/>
              <a:headEnd/>
              <a:tailEnd/>
            </a:ln>
          </p:spPr>
          <p:txBody>
            <a:bodyPr/>
            <a:lstStyle/>
            <a:p>
              <a:endParaRPr lang="en-US"/>
            </a:p>
          </p:txBody>
        </p:sp>
        <p:sp>
          <p:nvSpPr>
            <p:cNvPr id="18531" name="Rectangle 139"/>
            <p:cNvSpPr>
              <a:spLocks noChangeArrowheads="1"/>
            </p:cNvSpPr>
            <p:nvPr/>
          </p:nvSpPr>
          <p:spPr bwMode="auto">
            <a:xfrm>
              <a:off x="3655523" y="1546225"/>
              <a:ext cx="217638" cy="198713"/>
            </a:xfrm>
            <a:prstGeom prst="rect">
              <a:avLst/>
            </a:prstGeom>
            <a:solidFill>
              <a:srgbClr val="7C1981"/>
            </a:solidFill>
            <a:ln w="9525">
              <a:noFill/>
              <a:round/>
              <a:headEnd/>
              <a:tailEnd/>
            </a:ln>
          </p:spPr>
          <p:txBody>
            <a:bodyPr/>
            <a:lstStyle/>
            <a:p>
              <a:endParaRPr lang="en-US"/>
            </a:p>
          </p:txBody>
        </p:sp>
        <p:sp>
          <p:nvSpPr>
            <p:cNvPr id="18532" name="Rectangle 140"/>
            <p:cNvSpPr>
              <a:spLocks noChangeArrowheads="1"/>
            </p:cNvSpPr>
            <p:nvPr/>
          </p:nvSpPr>
          <p:spPr bwMode="auto">
            <a:xfrm>
              <a:off x="4109724" y="1612462"/>
              <a:ext cx="217638" cy="198713"/>
            </a:xfrm>
            <a:prstGeom prst="rect">
              <a:avLst/>
            </a:prstGeom>
            <a:solidFill>
              <a:srgbClr val="7C1981"/>
            </a:solidFill>
            <a:ln w="9525">
              <a:noFill/>
              <a:round/>
              <a:headEnd/>
              <a:tailEnd/>
            </a:ln>
          </p:spPr>
          <p:txBody>
            <a:bodyPr/>
            <a:lstStyle/>
            <a:p>
              <a:endParaRPr lang="en-US"/>
            </a:p>
          </p:txBody>
        </p:sp>
        <p:sp>
          <p:nvSpPr>
            <p:cNvPr id="18533" name="Rectangle 141"/>
            <p:cNvSpPr>
              <a:spLocks noChangeArrowheads="1"/>
            </p:cNvSpPr>
            <p:nvPr/>
          </p:nvSpPr>
          <p:spPr bwMode="auto">
            <a:xfrm>
              <a:off x="4592312" y="1631388"/>
              <a:ext cx="217638" cy="198713"/>
            </a:xfrm>
            <a:prstGeom prst="rect">
              <a:avLst/>
            </a:prstGeom>
            <a:solidFill>
              <a:srgbClr val="7C1981"/>
            </a:solidFill>
            <a:ln w="9525">
              <a:noFill/>
              <a:round/>
              <a:headEnd/>
              <a:tailEnd/>
            </a:ln>
          </p:spPr>
          <p:txBody>
            <a:bodyPr/>
            <a:lstStyle/>
            <a:p>
              <a:endParaRPr lang="en-US"/>
            </a:p>
          </p:txBody>
        </p:sp>
        <p:sp>
          <p:nvSpPr>
            <p:cNvPr id="18534" name="Rectangle 142"/>
            <p:cNvSpPr>
              <a:spLocks noChangeArrowheads="1"/>
            </p:cNvSpPr>
            <p:nvPr/>
          </p:nvSpPr>
          <p:spPr bwMode="auto">
            <a:xfrm>
              <a:off x="5055976" y="1640849"/>
              <a:ext cx="217638" cy="198713"/>
            </a:xfrm>
            <a:prstGeom prst="rect">
              <a:avLst/>
            </a:prstGeom>
            <a:solidFill>
              <a:srgbClr val="7C1981"/>
            </a:solidFill>
            <a:ln w="9525">
              <a:noFill/>
              <a:round/>
              <a:headEnd/>
              <a:tailEnd/>
            </a:ln>
          </p:spPr>
          <p:txBody>
            <a:bodyPr/>
            <a:lstStyle/>
            <a:p>
              <a:endParaRPr lang="en-US"/>
            </a:p>
          </p:txBody>
        </p:sp>
        <p:sp>
          <p:nvSpPr>
            <p:cNvPr id="18535" name="Rectangle 143"/>
            <p:cNvSpPr>
              <a:spLocks noChangeArrowheads="1"/>
            </p:cNvSpPr>
            <p:nvPr/>
          </p:nvSpPr>
          <p:spPr bwMode="auto">
            <a:xfrm>
              <a:off x="5491251" y="1678700"/>
              <a:ext cx="217638" cy="198713"/>
            </a:xfrm>
            <a:prstGeom prst="rect">
              <a:avLst/>
            </a:prstGeom>
            <a:solidFill>
              <a:srgbClr val="7C1981"/>
            </a:solidFill>
            <a:ln w="9525">
              <a:noFill/>
              <a:round/>
              <a:headEnd/>
              <a:tailEnd/>
            </a:ln>
          </p:spPr>
          <p:txBody>
            <a:bodyPr/>
            <a:lstStyle/>
            <a:p>
              <a:endParaRPr lang="en-US"/>
            </a:p>
          </p:txBody>
        </p:sp>
        <p:sp>
          <p:nvSpPr>
            <p:cNvPr id="18536" name="Rectangle 144"/>
            <p:cNvSpPr>
              <a:spLocks noChangeArrowheads="1"/>
            </p:cNvSpPr>
            <p:nvPr/>
          </p:nvSpPr>
          <p:spPr bwMode="auto">
            <a:xfrm>
              <a:off x="5954913" y="1716549"/>
              <a:ext cx="217638" cy="198713"/>
            </a:xfrm>
            <a:prstGeom prst="rect">
              <a:avLst/>
            </a:prstGeom>
            <a:solidFill>
              <a:srgbClr val="7C1981"/>
            </a:solidFill>
            <a:ln w="9525">
              <a:noFill/>
              <a:round/>
              <a:headEnd/>
              <a:tailEnd/>
            </a:ln>
          </p:spPr>
          <p:txBody>
            <a:bodyPr/>
            <a:lstStyle/>
            <a:p>
              <a:endParaRPr lang="en-US"/>
            </a:p>
          </p:txBody>
        </p:sp>
        <p:sp>
          <p:nvSpPr>
            <p:cNvPr id="18537" name="Rectangle 145"/>
            <p:cNvSpPr>
              <a:spLocks noChangeArrowheads="1"/>
            </p:cNvSpPr>
            <p:nvPr/>
          </p:nvSpPr>
          <p:spPr bwMode="auto">
            <a:xfrm>
              <a:off x="6428041" y="1726012"/>
              <a:ext cx="217638" cy="198713"/>
            </a:xfrm>
            <a:prstGeom prst="rect">
              <a:avLst/>
            </a:prstGeom>
            <a:solidFill>
              <a:srgbClr val="7C1981"/>
            </a:solidFill>
            <a:ln w="9525">
              <a:noFill/>
              <a:round/>
              <a:headEnd/>
              <a:tailEnd/>
            </a:ln>
          </p:spPr>
          <p:txBody>
            <a:bodyPr/>
            <a:lstStyle/>
            <a:p>
              <a:endParaRPr lang="en-US"/>
            </a:p>
          </p:txBody>
        </p:sp>
        <p:sp>
          <p:nvSpPr>
            <p:cNvPr id="18538" name="Rectangle 146"/>
            <p:cNvSpPr>
              <a:spLocks noChangeArrowheads="1"/>
            </p:cNvSpPr>
            <p:nvPr/>
          </p:nvSpPr>
          <p:spPr bwMode="auto">
            <a:xfrm>
              <a:off x="6872780" y="1735475"/>
              <a:ext cx="217638" cy="198713"/>
            </a:xfrm>
            <a:prstGeom prst="rect">
              <a:avLst/>
            </a:prstGeom>
            <a:solidFill>
              <a:srgbClr val="7C1981"/>
            </a:solidFill>
            <a:ln w="9525">
              <a:noFill/>
              <a:round/>
              <a:headEnd/>
              <a:tailEnd/>
            </a:ln>
          </p:spPr>
          <p:txBody>
            <a:bodyPr/>
            <a:lstStyle/>
            <a:p>
              <a:endParaRPr lang="en-US"/>
            </a:p>
          </p:txBody>
        </p:sp>
        <p:sp>
          <p:nvSpPr>
            <p:cNvPr id="18539" name="Rectangle 147"/>
            <p:cNvSpPr>
              <a:spLocks noChangeArrowheads="1"/>
            </p:cNvSpPr>
            <p:nvPr/>
          </p:nvSpPr>
          <p:spPr bwMode="auto">
            <a:xfrm>
              <a:off x="7345906" y="1735475"/>
              <a:ext cx="217638" cy="198713"/>
            </a:xfrm>
            <a:prstGeom prst="rect">
              <a:avLst/>
            </a:prstGeom>
            <a:solidFill>
              <a:srgbClr val="7C1981"/>
            </a:solidFill>
            <a:ln w="9525">
              <a:noFill/>
              <a:round/>
              <a:headEnd/>
              <a:tailEnd/>
            </a:ln>
          </p:spPr>
          <p:txBody>
            <a:bodyPr/>
            <a:lstStyle/>
            <a:p>
              <a:endParaRPr lang="en-US"/>
            </a:p>
          </p:txBody>
        </p:sp>
        <p:sp>
          <p:nvSpPr>
            <p:cNvPr id="18540" name="Rectangle 148"/>
            <p:cNvSpPr>
              <a:spLocks noChangeArrowheads="1"/>
            </p:cNvSpPr>
            <p:nvPr/>
          </p:nvSpPr>
          <p:spPr bwMode="auto">
            <a:xfrm>
              <a:off x="7790645" y="1773324"/>
              <a:ext cx="217638" cy="198713"/>
            </a:xfrm>
            <a:prstGeom prst="rect">
              <a:avLst/>
            </a:prstGeom>
            <a:solidFill>
              <a:srgbClr val="7C1981"/>
            </a:solidFill>
            <a:ln w="9525">
              <a:noFill/>
              <a:round/>
              <a:headEnd/>
              <a:tailEnd/>
            </a:ln>
          </p:spPr>
          <p:txBody>
            <a:bodyPr/>
            <a:lstStyle/>
            <a:p>
              <a:endParaRPr lang="en-US"/>
            </a:p>
          </p:txBody>
        </p:sp>
        <p:grpSp>
          <p:nvGrpSpPr>
            <p:cNvPr id="3" name="Group 159"/>
            <p:cNvGrpSpPr>
              <a:grpSpLocks/>
            </p:cNvGrpSpPr>
            <p:nvPr/>
          </p:nvGrpSpPr>
          <p:grpSpPr bwMode="auto">
            <a:xfrm>
              <a:off x="1356130" y="4322289"/>
              <a:ext cx="1286898" cy="1262066"/>
              <a:chOff x="1701800" y="4151840"/>
              <a:chExt cx="1151462" cy="1129244"/>
            </a:xfrm>
          </p:grpSpPr>
          <p:sp>
            <p:nvSpPr>
              <p:cNvPr id="54" name="Oval 53"/>
              <p:cNvSpPr>
                <a:spLocks noChangeArrowheads="1"/>
              </p:cNvSpPr>
              <p:nvPr/>
            </p:nvSpPr>
            <p:spPr bwMode="auto">
              <a:xfrm>
                <a:off x="1741166" y="5088763"/>
                <a:ext cx="174702" cy="151984"/>
              </a:xfrm>
              <a:prstGeom prst="ellipse">
                <a:avLst/>
              </a:prstGeom>
              <a:gradFill rotWithShape="1">
                <a:gsLst>
                  <a:gs pos="0">
                    <a:srgbClr val="FF9D00"/>
                  </a:gs>
                  <a:gs pos="20000">
                    <a:srgbClr val="FF9B00"/>
                  </a:gs>
                  <a:gs pos="100000">
                    <a:srgbClr val="DA7500"/>
                  </a:gs>
                </a:gsLst>
                <a:lin ang="5400000"/>
              </a:gradFill>
              <a:ln w="9525">
                <a:solidFill>
                  <a:srgbClr val="FF97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mn-ea"/>
                </a:endParaRPr>
              </a:p>
            </p:txBody>
          </p:sp>
          <p:sp>
            <p:nvSpPr>
              <p:cNvPr id="73" name="Isosceles Triangle 72"/>
              <p:cNvSpPr/>
              <p:nvPr/>
            </p:nvSpPr>
            <p:spPr bwMode="auto">
              <a:xfrm>
                <a:off x="1731224" y="4777695"/>
                <a:ext cx="194585" cy="203117"/>
              </a:xfrm>
              <a:prstGeom prst="triangle">
                <a:avLst/>
              </a:prstGeom>
              <a:solidFill>
                <a:schemeClr val="accent5">
                  <a:lumMod val="25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18545" name="Diamond 132"/>
              <p:cNvSpPr>
                <a:spLocks noChangeArrowheads="1"/>
              </p:cNvSpPr>
              <p:nvPr/>
            </p:nvSpPr>
            <p:spPr bwMode="auto">
              <a:xfrm>
                <a:off x="1701800" y="4178827"/>
                <a:ext cx="254000" cy="177800"/>
              </a:xfrm>
              <a:prstGeom prst="diamond">
                <a:avLst/>
              </a:prstGeom>
              <a:solidFill>
                <a:srgbClr val="008000"/>
              </a:solidFill>
              <a:ln w="9525">
                <a:noFill/>
                <a:round/>
                <a:headEnd/>
                <a:tailEnd/>
              </a:ln>
            </p:spPr>
            <p:txBody>
              <a:bodyPr/>
              <a:lstStyle/>
              <a:p>
                <a:endParaRPr lang="en-US">
                  <a:solidFill>
                    <a:srgbClr val="008000"/>
                  </a:solidFill>
                </a:endParaRPr>
              </a:p>
            </p:txBody>
          </p:sp>
          <p:sp>
            <p:nvSpPr>
              <p:cNvPr id="18546" name="Rectangle 133"/>
              <p:cNvSpPr>
                <a:spLocks noChangeArrowheads="1"/>
              </p:cNvSpPr>
              <p:nvPr/>
            </p:nvSpPr>
            <p:spPr bwMode="auto">
              <a:xfrm>
                <a:off x="1731434" y="4511673"/>
                <a:ext cx="194733" cy="177800"/>
              </a:xfrm>
              <a:prstGeom prst="rect">
                <a:avLst/>
              </a:prstGeom>
              <a:solidFill>
                <a:srgbClr val="7C1981"/>
              </a:solidFill>
              <a:ln w="9525">
                <a:noFill/>
                <a:round/>
                <a:headEnd/>
                <a:tailEnd/>
              </a:ln>
            </p:spPr>
            <p:txBody>
              <a:bodyPr/>
              <a:lstStyle/>
              <a:p>
                <a:endParaRPr lang="en-US"/>
              </a:p>
            </p:txBody>
          </p:sp>
          <p:sp>
            <p:nvSpPr>
              <p:cNvPr id="18547" name="Text Box 4"/>
              <p:cNvSpPr txBox="1">
                <a:spLocks noChangeArrowheads="1"/>
              </p:cNvSpPr>
              <p:nvPr/>
            </p:nvSpPr>
            <p:spPr bwMode="auto">
              <a:xfrm>
                <a:off x="2015062" y="4484686"/>
                <a:ext cx="795867"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400" b="1">
                    <a:solidFill>
                      <a:srgbClr val="FFFFFF"/>
                    </a:solidFill>
                    <a:latin typeface="Arial" pitchFamily="34" charset="0"/>
                  </a:rPr>
                  <a:t>1 - 4.9 %</a:t>
                </a:r>
              </a:p>
            </p:txBody>
          </p:sp>
          <p:sp>
            <p:nvSpPr>
              <p:cNvPr id="18548" name="Text Box 4"/>
              <p:cNvSpPr txBox="1">
                <a:spLocks noChangeArrowheads="1"/>
              </p:cNvSpPr>
              <p:nvPr/>
            </p:nvSpPr>
            <p:spPr bwMode="auto">
              <a:xfrm>
                <a:off x="1972729" y="4764087"/>
                <a:ext cx="880533"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400" b="1">
                    <a:solidFill>
                      <a:srgbClr val="FFFFFF"/>
                    </a:solidFill>
                    <a:latin typeface="Arial" pitchFamily="34" charset="0"/>
                  </a:rPr>
                  <a:t>5 – 9.9 %</a:t>
                </a:r>
              </a:p>
            </p:txBody>
          </p:sp>
          <p:sp>
            <p:nvSpPr>
              <p:cNvPr id="18549" name="Text Box 4"/>
              <p:cNvSpPr txBox="1">
                <a:spLocks noChangeArrowheads="1"/>
              </p:cNvSpPr>
              <p:nvPr/>
            </p:nvSpPr>
            <p:spPr bwMode="auto">
              <a:xfrm>
                <a:off x="2087029" y="5049309"/>
                <a:ext cx="651932"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400" b="1" u="sng">
                    <a:solidFill>
                      <a:srgbClr val="FFFFFF"/>
                    </a:solidFill>
                    <a:latin typeface="Arial" pitchFamily="34" charset="0"/>
                  </a:rPr>
                  <a:t>&gt;</a:t>
                </a:r>
                <a:r>
                  <a:rPr lang="en-GB" sz="1400" b="1">
                    <a:solidFill>
                      <a:srgbClr val="FFFFFF"/>
                    </a:solidFill>
                    <a:latin typeface="Arial" pitchFamily="34" charset="0"/>
                  </a:rPr>
                  <a:t> 10 %</a:t>
                </a:r>
              </a:p>
            </p:txBody>
          </p:sp>
          <p:sp>
            <p:nvSpPr>
              <p:cNvPr id="18550" name="Text Box 4"/>
              <p:cNvSpPr txBox="1">
                <a:spLocks noChangeArrowheads="1"/>
              </p:cNvSpPr>
              <p:nvPr/>
            </p:nvSpPr>
            <p:spPr bwMode="auto">
              <a:xfrm>
                <a:off x="2087029" y="4151840"/>
                <a:ext cx="651932"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400" b="1">
                    <a:solidFill>
                      <a:srgbClr val="FFFFFF"/>
                    </a:solidFill>
                    <a:latin typeface="Arial" pitchFamily="34" charset="0"/>
                  </a:rPr>
                  <a:t>0 %</a:t>
                </a:r>
              </a:p>
            </p:txBody>
          </p:sp>
        </p:grpSp>
        <p:sp>
          <p:nvSpPr>
            <p:cNvPr id="18542" name="Text Box 4"/>
            <p:cNvSpPr txBox="1">
              <a:spLocks noChangeArrowheads="1"/>
            </p:cNvSpPr>
            <p:nvPr/>
          </p:nvSpPr>
          <p:spPr bwMode="auto">
            <a:xfrm>
              <a:off x="1276097" y="2708680"/>
              <a:ext cx="2602198" cy="259037"/>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400" b="1">
                  <a:solidFill>
                    <a:srgbClr val="FFFFFF"/>
                  </a:solidFill>
                  <a:latin typeface="Arial" pitchFamily="34" charset="0"/>
                </a:rPr>
                <a:t>Adjusted P value of 0.09</a:t>
              </a:r>
            </a:p>
          </p:txBody>
        </p:sp>
      </p:grpSp>
      <p:sp>
        <p:nvSpPr>
          <p:cNvPr id="170" name="Rectangle 169"/>
          <p:cNvSpPr/>
          <p:nvPr/>
        </p:nvSpPr>
        <p:spPr bwMode="auto">
          <a:xfrm>
            <a:off x="4394200" y="3970338"/>
            <a:ext cx="719138" cy="169386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175" name="Rectangle 174"/>
          <p:cNvSpPr/>
          <p:nvPr/>
        </p:nvSpPr>
        <p:spPr bwMode="auto">
          <a:xfrm>
            <a:off x="5097463" y="4945063"/>
            <a:ext cx="727075" cy="695325"/>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ea typeface="+mn-ea"/>
            </a:endParaRPr>
          </a:p>
        </p:txBody>
      </p:sp>
      <p:cxnSp>
        <p:nvCxnSpPr>
          <p:cNvPr id="18440" name="Straight Connector 175"/>
          <p:cNvCxnSpPr>
            <a:cxnSpLocks noChangeShapeType="1"/>
          </p:cNvCxnSpPr>
          <p:nvPr/>
        </p:nvCxnSpPr>
        <p:spPr bwMode="auto">
          <a:xfrm rot="16200000" flipH="1">
            <a:off x="3144044" y="4722019"/>
            <a:ext cx="1878012" cy="6350"/>
          </a:xfrm>
          <a:prstGeom prst="line">
            <a:avLst/>
          </a:prstGeom>
          <a:noFill/>
          <a:ln w="9525">
            <a:solidFill>
              <a:schemeClr val="tx1"/>
            </a:solidFill>
            <a:round/>
            <a:headEnd/>
            <a:tailEnd/>
          </a:ln>
        </p:spPr>
      </p:cxnSp>
      <p:cxnSp>
        <p:nvCxnSpPr>
          <p:cNvPr id="18441" name="Straight Connector 176"/>
          <p:cNvCxnSpPr>
            <a:cxnSpLocks noChangeShapeType="1"/>
          </p:cNvCxnSpPr>
          <p:nvPr/>
        </p:nvCxnSpPr>
        <p:spPr bwMode="auto">
          <a:xfrm>
            <a:off x="4017963" y="5657850"/>
            <a:ext cx="2314575" cy="1588"/>
          </a:xfrm>
          <a:prstGeom prst="line">
            <a:avLst/>
          </a:prstGeom>
          <a:noFill/>
          <a:ln w="9525">
            <a:solidFill>
              <a:schemeClr val="tx1"/>
            </a:solidFill>
            <a:round/>
            <a:headEnd/>
            <a:tailEnd/>
          </a:ln>
        </p:spPr>
      </p:cxnSp>
      <p:sp>
        <p:nvSpPr>
          <p:cNvPr id="18442" name="TextBox 177"/>
          <p:cNvSpPr txBox="1">
            <a:spLocks noChangeArrowheads="1"/>
          </p:cNvSpPr>
          <p:nvPr/>
        </p:nvSpPr>
        <p:spPr bwMode="auto">
          <a:xfrm>
            <a:off x="3667125" y="3636963"/>
            <a:ext cx="387350" cy="307975"/>
          </a:xfrm>
          <a:prstGeom prst="rect">
            <a:avLst/>
          </a:prstGeom>
          <a:noFill/>
          <a:ln w="9525">
            <a:noFill/>
            <a:miter lim="800000"/>
            <a:headEnd/>
            <a:tailEnd/>
          </a:ln>
        </p:spPr>
        <p:txBody>
          <a:bodyPr>
            <a:spAutoFit/>
          </a:bodyPr>
          <a:lstStyle/>
          <a:p>
            <a:r>
              <a:rPr lang="en-US" sz="1400">
                <a:solidFill>
                  <a:srgbClr val="FFFFFF"/>
                </a:solidFill>
              </a:rPr>
              <a:t>35</a:t>
            </a:r>
          </a:p>
        </p:txBody>
      </p:sp>
      <p:sp>
        <p:nvSpPr>
          <p:cNvPr id="18443" name="TextBox 178"/>
          <p:cNvSpPr txBox="1">
            <a:spLocks noChangeArrowheads="1"/>
          </p:cNvSpPr>
          <p:nvPr/>
        </p:nvSpPr>
        <p:spPr bwMode="auto">
          <a:xfrm>
            <a:off x="3667125" y="3986213"/>
            <a:ext cx="387350" cy="307975"/>
          </a:xfrm>
          <a:prstGeom prst="rect">
            <a:avLst/>
          </a:prstGeom>
          <a:noFill/>
          <a:ln w="9525">
            <a:noFill/>
            <a:miter lim="800000"/>
            <a:headEnd/>
            <a:tailEnd/>
          </a:ln>
        </p:spPr>
        <p:txBody>
          <a:bodyPr>
            <a:spAutoFit/>
          </a:bodyPr>
          <a:lstStyle/>
          <a:p>
            <a:r>
              <a:rPr lang="en-US" sz="1400">
                <a:solidFill>
                  <a:srgbClr val="FFFFFF"/>
                </a:solidFill>
              </a:rPr>
              <a:t>30</a:t>
            </a:r>
          </a:p>
        </p:txBody>
      </p:sp>
      <p:sp>
        <p:nvSpPr>
          <p:cNvPr id="18444" name="TextBox 179"/>
          <p:cNvSpPr txBox="1">
            <a:spLocks noChangeArrowheads="1"/>
          </p:cNvSpPr>
          <p:nvPr/>
        </p:nvSpPr>
        <p:spPr bwMode="auto">
          <a:xfrm>
            <a:off x="3667125" y="4375150"/>
            <a:ext cx="387350" cy="307975"/>
          </a:xfrm>
          <a:prstGeom prst="rect">
            <a:avLst/>
          </a:prstGeom>
          <a:noFill/>
          <a:ln w="9525">
            <a:noFill/>
            <a:miter lim="800000"/>
            <a:headEnd/>
            <a:tailEnd/>
          </a:ln>
        </p:spPr>
        <p:txBody>
          <a:bodyPr>
            <a:spAutoFit/>
          </a:bodyPr>
          <a:lstStyle/>
          <a:p>
            <a:r>
              <a:rPr lang="en-US" sz="1400">
                <a:solidFill>
                  <a:srgbClr val="FFFFFF"/>
                </a:solidFill>
              </a:rPr>
              <a:t>25</a:t>
            </a:r>
          </a:p>
        </p:txBody>
      </p:sp>
      <p:sp>
        <p:nvSpPr>
          <p:cNvPr id="18445" name="TextBox 180"/>
          <p:cNvSpPr txBox="1">
            <a:spLocks noChangeArrowheads="1"/>
          </p:cNvSpPr>
          <p:nvPr/>
        </p:nvSpPr>
        <p:spPr bwMode="auto">
          <a:xfrm>
            <a:off x="3667125" y="4756150"/>
            <a:ext cx="387350" cy="307975"/>
          </a:xfrm>
          <a:prstGeom prst="rect">
            <a:avLst/>
          </a:prstGeom>
          <a:noFill/>
          <a:ln w="9525">
            <a:noFill/>
            <a:miter lim="800000"/>
            <a:headEnd/>
            <a:tailEnd/>
          </a:ln>
        </p:spPr>
        <p:txBody>
          <a:bodyPr>
            <a:spAutoFit/>
          </a:bodyPr>
          <a:lstStyle/>
          <a:p>
            <a:r>
              <a:rPr lang="en-US" sz="1400">
                <a:solidFill>
                  <a:srgbClr val="FFFFFF"/>
                </a:solidFill>
              </a:rPr>
              <a:t>20</a:t>
            </a:r>
          </a:p>
        </p:txBody>
      </p:sp>
      <p:sp>
        <p:nvSpPr>
          <p:cNvPr id="18446" name="TextBox 181"/>
          <p:cNvSpPr txBox="1">
            <a:spLocks noChangeArrowheads="1"/>
          </p:cNvSpPr>
          <p:nvPr/>
        </p:nvSpPr>
        <p:spPr bwMode="auto">
          <a:xfrm>
            <a:off x="3667125" y="5487988"/>
            <a:ext cx="387350" cy="307975"/>
          </a:xfrm>
          <a:prstGeom prst="rect">
            <a:avLst/>
          </a:prstGeom>
          <a:noFill/>
          <a:ln w="9525">
            <a:noFill/>
            <a:miter lim="800000"/>
            <a:headEnd/>
            <a:tailEnd/>
          </a:ln>
        </p:spPr>
        <p:txBody>
          <a:bodyPr>
            <a:spAutoFit/>
          </a:bodyPr>
          <a:lstStyle/>
          <a:p>
            <a:r>
              <a:rPr lang="en-US" sz="1400">
                <a:solidFill>
                  <a:srgbClr val="FFFFFF"/>
                </a:solidFill>
              </a:rPr>
              <a:t>10</a:t>
            </a:r>
          </a:p>
        </p:txBody>
      </p:sp>
      <p:sp>
        <p:nvSpPr>
          <p:cNvPr id="18447" name="TextBox 182"/>
          <p:cNvSpPr txBox="1">
            <a:spLocks noChangeArrowheads="1"/>
          </p:cNvSpPr>
          <p:nvPr/>
        </p:nvSpPr>
        <p:spPr bwMode="auto">
          <a:xfrm>
            <a:off x="3667125" y="5126038"/>
            <a:ext cx="387350" cy="307975"/>
          </a:xfrm>
          <a:prstGeom prst="rect">
            <a:avLst/>
          </a:prstGeom>
          <a:noFill/>
          <a:ln w="9525">
            <a:noFill/>
            <a:miter lim="800000"/>
            <a:headEnd/>
            <a:tailEnd/>
          </a:ln>
        </p:spPr>
        <p:txBody>
          <a:bodyPr>
            <a:spAutoFit/>
          </a:bodyPr>
          <a:lstStyle/>
          <a:p>
            <a:r>
              <a:rPr lang="en-US" sz="1400">
                <a:solidFill>
                  <a:srgbClr val="FFFFFF"/>
                </a:solidFill>
              </a:rPr>
              <a:t>15</a:t>
            </a:r>
          </a:p>
        </p:txBody>
      </p:sp>
      <p:sp>
        <p:nvSpPr>
          <p:cNvPr id="18448" name="Text Box 4"/>
          <p:cNvSpPr txBox="1">
            <a:spLocks noChangeArrowheads="1"/>
          </p:cNvSpPr>
          <p:nvPr/>
        </p:nvSpPr>
        <p:spPr bwMode="auto">
          <a:xfrm>
            <a:off x="4225925" y="3632200"/>
            <a:ext cx="4105275" cy="258763"/>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400" b="1">
                <a:solidFill>
                  <a:srgbClr val="FFFFFF"/>
                </a:solidFill>
                <a:latin typeface="Arial" pitchFamily="34" charset="0"/>
              </a:rPr>
              <a:t>% with &gt; 5% Reduction of Ischemia on MPI</a:t>
            </a:r>
          </a:p>
        </p:txBody>
      </p:sp>
      <p:sp>
        <p:nvSpPr>
          <p:cNvPr id="18449" name="Freeform 120"/>
          <p:cNvSpPr>
            <a:spLocks noChangeArrowheads="1"/>
          </p:cNvSpPr>
          <p:nvPr/>
        </p:nvSpPr>
        <p:spPr bwMode="auto">
          <a:xfrm>
            <a:off x="1397000" y="1143000"/>
            <a:ext cx="6519863" cy="715963"/>
          </a:xfrm>
          <a:custGeom>
            <a:avLst/>
            <a:gdLst>
              <a:gd name="T0" fmla="*/ 0 w 6519333"/>
              <a:gd name="T1" fmla="*/ 0 h 715662"/>
              <a:gd name="T2" fmla="*/ 525406 w 6519333"/>
              <a:gd name="T3" fmla="*/ 8511 h 715662"/>
              <a:gd name="T4" fmla="*/ 550828 w 6519333"/>
              <a:gd name="T5" fmla="*/ 34021 h 715662"/>
              <a:gd name="T6" fmla="*/ 576250 w 6519333"/>
              <a:gd name="T7" fmla="*/ 51031 h 715662"/>
              <a:gd name="T8" fmla="*/ 627094 w 6519333"/>
              <a:gd name="T9" fmla="*/ 68050 h 715662"/>
              <a:gd name="T10" fmla="*/ 669468 w 6519333"/>
              <a:gd name="T11" fmla="*/ 93562 h 715662"/>
              <a:gd name="T12" fmla="*/ 694890 w 6519333"/>
              <a:gd name="T13" fmla="*/ 110573 h 715662"/>
              <a:gd name="T14" fmla="*/ 720316 w 6519333"/>
              <a:gd name="T15" fmla="*/ 119083 h 715662"/>
              <a:gd name="T16" fmla="*/ 754204 w 6519333"/>
              <a:gd name="T17" fmla="*/ 136094 h 715662"/>
              <a:gd name="T18" fmla="*/ 788104 w 6519333"/>
              <a:gd name="T19" fmla="*/ 144604 h 715662"/>
              <a:gd name="T20" fmla="*/ 838948 w 6519333"/>
              <a:gd name="T21" fmla="*/ 161615 h 715662"/>
              <a:gd name="T22" fmla="*/ 889792 w 6519333"/>
              <a:gd name="T23" fmla="*/ 212646 h 715662"/>
              <a:gd name="T24" fmla="*/ 906747 w 6519333"/>
              <a:gd name="T25" fmla="*/ 238167 h 715662"/>
              <a:gd name="T26" fmla="*/ 932169 w 6519333"/>
              <a:gd name="T27" fmla="*/ 246671 h 715662"/>
              <a:gd name="T28" fmla="*/ 957591 w 6519333"/>
              <a:gd name="T29" fmla="*/ 263685 h 715662"/>
              <a:gd name="T30" fmla="*/ 983013 w 6519333"/>
              <a:gd name="T31" fmla="*/ 272187 h 715662"/>
              <a:gd name="T32" fmla="*/ 999958 w 6519333"/>
              <a:gd name="T33" fmla="*/ 289201 h 715662"/>
              <a:gd name="T34" fmla="*/ 1050809 w 6519333"/>
              <a:gd name="T35" fmla="*/ 306213 h 715662"/>
              <a:gd name="T36" fmla="*/ 1101654 w 6519333"/>
              <a:gd name="T37" fmla="*/ 340238 h 715662"/>
              <a:gd name="T38" fmla="*/ 1127079 w 6519333"/>
              <a:gd name="T39" fmla="*/ 357250 h 715662"/>
              <a:gd name="T40" fmla="*/ 1186396 w 6519333"/>
              <a:gd name="T41" fmla="*/ 382767 h 715662"/>
              <a:gd name="T42" fmla="*/ 1203345 w 6519333"/>
              <a:gd name="T43" fmla="*/ 399779 h 715662"/>
              <a:gd name="T44" fmla="*/ 1305033 w 6519333"/>
              <a:gd name="T45" fmla="*/ 425295 h 715662"/>
              <a:gd name="T46" fmla="*/ 1338932 w 6519333"/>
              <a:gd name="T47" fmla="*/ 433802 h 715662"/>
              <a:gd name="T48" fmla="*/ 1381306 w 6519333"/>
              <a:gd name="T49" fmla="*/ 442308 h 715662"/>
              <a:gd name="T50" fmla="*/ 1491466 w 6519333"/>
              <a:gd name="T51" fmla="*/ 459320 h 715662"/>
              <a:gd name="T52" fmla="*/ 1644007 w 6519333"/>
              <a:gd name="T53" fmla="*/ 476331 h 715662"/>
              <a:gd name="T54" fmla="*/ 1838913 w 6519333"/>
              <a:gd name="T55" fmla="*/ 493344 h 715662"/>
              <a:gd name="T56" fmla="*/ 1999922 w 6519333"/>
              <a:gd name="T57" fmla="*/ 510355 h 715662"/>
              <a:gd name="T58" fmla="*/ 2381262 w 6519333"/>
              <a:gd name="T59" fmla="*/ 527367 h 715662"/>
              <a:gd name="T60" fmla="*/ 2516845 w 6519333"/>
              <a:gd name="T61" fmla="*/ 527367 h 715662"/>
              <a:gd name="T62" fmla="*/ 2771082 w 6519333"/>
              <a:gd name="T63" fmla="*/ 535873 h 715662"/>
              <a:gd name="T64" fmla="*/ 2932085 w 6519333"/>
              <a:gd name="T65" fmla="*/ 552884 h 715662"/>
              <a:gd name="T66" fmla="*/ 2982929 w 6519333"/>
              <a:gd name="T67" fmla="*/ 561391 h 715662"/>
              <a:gd name="T68" fmla="*/ 3033773 w 6519333"/>
              <a:gd name="T69" fmla="*/ 578402 h 715662"/>
              <a:gd name="T70" fmla="*/ 3804938 w 6519333"/>
              <a:gd name="T71" fmla="*/ 586909 h 715662"/>
              <a:gd name="T72" fmla="*/ 3957472 w 6519333"/>
              <a:gd name="T73" fmla="*/ 603921 h 715662"/>
              <a:gd name="T74" fmla="*/ 4186273 w 6519333"/>
              <a:gd name="T75" fmla="*/ 629439 h 715662"/>
              <a:gd name="T76" fmla="*/ 4474401 w 6519333"/>
              <a:gd name="T77" fmla="*/ 637944 h 715662"/>
              <a:gd name="T78" fmla="*/ 4542187 w 6519333"/>
              <a:gd name="T79" fmla="*/ 654955 h 715662"/>
              <a:gd name="T80" fmla="*/ 5143851 w 6519333"/>
              <a:gd name="T81" fmla="*/ 671968 h 715662"/>
              <a:gd name="T82" fmla="*/ 5550632 w 6519333"/>
              <a:gd name="T83" fmla="*/ 671968 h 715662"/>
              <a:gd name="T84" fmla="*/ 6126867 w 6519333"/>
              <a:gd name="T85" fmla="*/ 680473 h 715662"/>
              <a:gd name="T86" fmla="*/ 6338736 w 6519333"/>
              <a:gd name="T87" fmla="*/ 688980 h 715662"/>
              <a:gd name="T88" fmla="*/ 6457366 w 6519333"/>
              <a:gd name="T89" fmla="*/ 705992 h 715662"/>
              <a:gd name="T90" fmla="*/ 6525151 w 6519333"/>
              <a:gd name="T91" fmla="*/ 714497 h 715662"/>
              <a:gd name="T92" fmla="*/ 6525151 w 6519333"/>
              <a:gd name="T93" fmla="*/ 714497 h 7156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19333"/>
              <a:gd name="T142" fmla="*/ 0 h 715662"/>
              <a:gd name="T143" fmla="*/ 6519333 w 6519333"/>
              <a:gd name="T144" fmla="*/ 715662 h 7156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19333" h="715662">
                <a:moveTo>
                  <a:pt x="0" y="0"/>
                </a:moveTo>
                <a:lnTo>
                  <a:pt x="524933" y="8467"/>
                </a:lnTo>
                <a:cubicBezTo>
                  <a:pt x="536884" y="9202"/>
                  <a:pt x="541135" y="26202"/>
                  <a:pt x="550333" y="33867"/>
                </a:cubicBezTo>
                <a:cubicBezTo>
                  <a:pt x="558150" y="40381"/>
                  <a:pt x="566434" y="46667"/>
                  <a:pt x="575733" y="50800"/>
                </a:cubicBezTo>
                <a:cubicBezTo>
                  <a:pt x="592044" y="58049"/>
                  <a:pt x="626533" y="67733"/>
                  <a:pt x="626533" y="67733"/>
                </a:cubicBezTo>
                <a:cubicBezTo>
                  <a:pt x="659610" y="100810"/>
                  <a:pt x="624901" y="71150"/>
                  <a:pt x="668867" y="93133"/>
                </a:cubicBezTo>
                <a:cubicBezTo>
                  <a:pt x="677969" y="97684"/>
                  <a:pt x="685165" y="105516"/>
                  <a:pt x="694267" y="110067"/>
                </a:cubicBezTo>
                <a:cubicBezTo>
                  <a:pt x="702249" y="114058"/>
                  <a:pt x="711464" y="115017"/>
                  <a:pt x="719667" y="118533"/>
                </a:cubicBezTo>
                <a:cubicBezTo>
                  <a:pt x="731268" y="123505"/>
                  <a:pt x="741715" y="131035"/>
                  <a:pt x="753533" y="135467"/>
                </a:cubicBezTo>
                <a:cubicBezTo>
                  <a:pt x="764428" y="139553"/>
                  <a:pt x="776254" y="140589"/>
                  <a:pt x="787400" y="143933"/>
                </a:cubicBezTo>
                <a:cubicBezTo>
                  <a:pt x="804497" y="149062"/>
                  <a:pt x="838200" y="160867"/>
                  <a:pt x="838200" y="160867"/>
                </a:cubicBezTo>
                <a:cubicBezTo>
                  <a:pt x="855133" y="177800"/>
                  <a:pt x="875717" y="191741"/>
                  <a:pt x="889000" y="211667"/>
                </a:cubicBezTo>
                <a:cubicBezTo>
                  <a:pt x="894644" y="220134"/>
                  <a:pt x="897987" y="230710"/>
                  <a:pt x="905933" y="237067"/>
                </a:cubicBezTo>
                <a:cubicBezTo>
                  <a:pt x="912902" y="242642"/>
                  <a:pt x="922866" y="242711"/>
                  <a:pt x="931333" y="245533"/>
                </a:cubicBezTo>
                <a:cubicBezTo>
                  <a:pt x="939800" y="251178"/>
                  <a:pt x="947631" y="257916"/>
                  <a:pt x="956733" y="262467"/>
                </a:cubicBezTo>
                <a:cubicBezTo>
                  <a:pt x="964715" y="266458"/>
                  <a:pt x="974480" y="266341"/>
                  <a:pt x="982133" y="270933"/>
                </a:cubicBezTo>
                <a:cubicBezTo>
                  <a:pt x="988978" y="275040"/>
                  <a:pt x="991927" y="284297"/>
                  <a:pt x="999067" y="287867"/>
                </a:cubicBezTo>
                <a:cubicBezTo>
                  <a:pt x="1015032" y="295849"/>
                  <a:pt x="1035016" y="294899"/>
                  <a:pt x="1049867" y="304800"/>
                </a:cubicBezTo>
                <a:lnTo>
                  <a:pt x="1100667" y="338667"/>
                </a:lnTo>
                <a:cubicBezTo>
                  <a:pt x="1109134" y="344311"/>
                  <a:pt x="1116414" y="352382"/>
                  <a:pt x="1126067" y="355600"/>
                </a:cubicBezTo>
                <a:cubicBezTo>
                  <a:pt x="1148644" y="363126"/>
                  <a:pt x="1164409" y="367051"/>
                  <a:pt x="1185333" y="381000"/>
                </a:cubicBezTo>
                <a:cubicBezTo>
                  <a:pt x="1191975" y="385428"/>
                  <a:pt x="1195127" y="394363"/>
                  <a:pt x="1202267" y="397933"/>
                </a:cubicBezTo>
                <a:cubicBezTo>
                  <a:pt x="1239992" y="416795"/>
                  <a:pt x="1263699" y="415300"/>
                  <a:pt x="1303867" y="423333"/>
                </a:cubicBezTo>
                <a:cubicBezTo>
                  <a:pt x="1315277" y="425615"/>
                  <a:pt x="1326374" y="429276"/>
                  <a:pt x="1337733" y="431800"/>
                </a:cubicBezTo>
                <a:cubicBezTo>
                  <a:pt x="1351781" y="434922"/>
                  <a:pt x="1365908" y="437693"/>
                  <a:pt x="1380067" y="440267"/>
                </a:cubicBezTo>
                <a:cubicBezTo>
                  <a:pt x="1408999" y="445527"/>
                  <a:pt x="1462176" y="453845"/>
                  <a:pt x="1490133" y="457200"/>
                </a:cubicBezTo>
                <a:lnTo>
                  <a:pt x="1642533" y="474133"/>
                </a:lnTo>
                <a:cubicBezTo>
                  <a:pt x="1752367" y="487863"/>
                  <a:pt x="1687564" y="481086"/>
                  <a:pt x="1837267" y="491067"/>
                </a:cubicBezTo>
                <a:cubicBezTo>
                  <a:pt x="1916718" y="506956"/>
                  <a:pt x="1869993" y="499457"/>
                  <a:pt x="1998133" y="508000"/>
                </a:cubicBezTo>
                <a:cubicBezTo>
                  <a:pt x="2187216" y="520606"/>
                  <a:pt x="2139276" y="516663"/>
                  <a:pt x="2379133" y="524933"/>
                </a:cubicBezTo>
                <a:cubicBezTo>
                  <a:pt x="2441752" y="504062"/>
                  <a:pt x="2386111" y="518957"/>
                  <a:pt x="2514600" y="524933"/>
                </a:cubicBezTo>
                <a:cubicBezTo>
                  <a:pt x="2599222" y="528869"/>
                  <a:pt x="2683933" y="530578"/>
                  <a:pt x="2768600" y="533400"/>
                </a:cubicBezTo>
                <a:cubicBezTo>
                  <a:pt x="2865408" y="541468"/>
                  <a:pt x="2851050" y="538269"/>
                  <a:pt x="2929467" y="550333"/>
                </a:cubicBezTo>
                <a:cubicBezTo>
                  <a:pt x="2946434" y="552943"/>
                  <a:pt x="2963613" y="554636"/>
                  <a:pt x="2980267" y="558800"/>
                </a:cubicBezTo>
                <a:cubicBezTo>
                  <a:pt x="2997583" y="563129"/>
                  <a:pt x="3013219" y="575537"/>
                  <a:pt x="3031067" y="575733"/>
                </a:cubicBezTo>
                <a:lnTo>
                  <a:pt x="3801533" y="584200"/>
                </a:lnTo>
                <a:cubicBezTo>
                  <a:pt x="3852333" y="589844"/>
                  <a:pt x="3904347" y="588736"/>
                  <a:pt x="3953933" y="601133"/>
                </a:cubicBezTo>
                <a:cubicBezTo>
                  <a:pt x="4041399" y="623000"/>
                  <a:pt x="4030027" y="622047"/>
                  <a:pt x="4182533" y="626533"/>
                </a:cubicBezTo>
                <a:lnTo>
                  <a:pt x="4470400" y="635000"/>
                </a:lnTo>
                <a:cubicBezTo>
                  <a:pt x="4492978" y="640644"/>
                  <a:pt x="4515094" y="648642"/>
                  <a:pt x="4538133" y="651933"/>
                </a:cubicBezTo>
                <a:cubicBezTo>
                  <a:pt x="4776229" y="685948"/>
                  <a:pt x="4577446" y="660088"/>
                  <a:pt x="5139267" y="668867"/>
                </a:cubicBezTo>
                <a:cubicBezTo>
                  <a:pt x="5285532" y="620110"/>
                  <a:pt x="5150719" y="661877"/>
                  <a:pt x="5545667" y="668867"/>
                </a:cubicBezTo>
                <a:lnTo>
                  <a:pt x="6121400" y="677333"/>
                </a:lnTo>
                <a:cubicBezTo>
                  <a:pt x="6191956" y="680155"/>
                  <a:pt x="6262663" y="680384"/>
                  <a:pt x="6333067" y="685800"/>
                </a:cubicBezTo>
                <a:cubicBezTo>
                  <a:pt x="6372862" y="688861"/>
                  <a:pt x="6451600" y="702733"/>
                  <a:pt x="6451600" y="702733"/>
                </a:cubicBezTo>
                <a:cubicBezTo>
                  <a:pt x="6490387" y="715662"/>
                  <a:pt x="6468075" y="711200"/>
                  <a:pt x="6519333" y="711200"/>
                </a:cubicBezTo>
              </a:path>
            </a:pathLst>
          </a:custGeom>
          <a:noFill/>
          <a:ln w="38100">
            <a:solidFill>
              <a:srgbClr val="902A91"/>
            </a:solidFill>
            <a:round/>
            <a:headEnd/>
            <a:tailEnd/>
          </a:ln>
        </p:spPr>
        <p:txBody>
          <a:bodyPr/>
          <a:lstStyle/>
          <a:p>
            <a:endParaRPr lang="en-US"/>
          </a:p>
        </p:txBody>
      </p:sp>
      <p:sp>
        <p:nvSpPr>
          <p:cNvPr id="18450" name="Freeform 121"/>
          <p:cNvSpPr>
            <a:spLocks noChangeArrowheads="1"/>
          </p:cNvSpPr>
          <p:nvPr/>
        </p:nvSpPr>
        <p:spPr bwMode="auto">
          <a:xfrm>
            <a:off x="1447800" y="1096963"/>
            <a:ext cx="6759575" cy="114300"/>
          </a:xfrm>
          <a:custGeom>
            <a:avLst/>
            <a:gdLst>
              <a:gd name="T0" fmla="*/ 0 w 6759504"/>
              <a:gd name="T1" fmla="*/ 41420 h 113148"/>
              <a:gd name="T2" fmla="*/ 355644 w 6759504"/>
              <a:gd name="T3" fmla="*/ 69816 h 113148"/>
              <a:gd name="T4" fmla="*/ 719755 w 6759504"/>
              <a:gd name="T5" fmla="*/ 79279 h 113148"/>
              <a:gd name="T6" fmla="*/ 2243930 w 6759504"/>
              <a:gd name="T7" fmla="*/ 98209 h 113148"/>
              <a:gd name="T8" fmla="*/ 2802792 w 6759504"/>
              <a:gd name="T9" fmla="*/ 98209 h 113148"/>
              <a:gd name="T10" fmla="*/ 3099157 w 6759504"/>
              <a:gd name="T11" fmla="*/ 79279 h 113148"/>
              <a:gd name="T12" fmla="*/ 3361645 w 6759504"/>
              <a:gd name="T13" fmla="*/ 88744 h 113148"/>
              <a:gd name="T14" fmla="*/ 3691889 w 6759504"/>
              <a:gd name="T15" fmla="*/ 98209 h 113148"/>
              <a:gd name="T16" fmla="*/ 3844306 w 6759504"/>
              <a:gd name="T17" fmla="*/ 107674 h 113148"/>
              <a:gd name="T18" fmla="*/ 4962037 w 6759504"/>
              <a:gd name="T19" fmla="*/ 88744 h 113148"/>
              <a:gd name="T20" fmla="*/ 5089042 w 6759504"/>
              <a:gd name="T21" fmla="*/ 79279 h 113148"/>
              <a:gd name="T22" fmla="*/ 5300748 w 6759504"/>
              <a:gd name="T23" fmla="*/ 69816 h 113148"/>
              <a:gd name="T24" fmla="*/ 5944271 w 6759504"/>
              <a:gd name="T25" fmla="*/ 79279 h 113148"/>
              <a:gd name="T26" fmla="*/ 6537017 w 6759504"/>
              <a:gd name="T27" fmla="*/ 98209 h 113148"/>
              <a:gd name="T28" fmla="*/ 6537017 w 6759504"/>
              <a:gd name="T29" fmla="*/ 98209 h 1131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9504"/>
              <a:gd name="T46" fmla="*/ 0 h 113148"/>
              <a:gd name="T47" fmla="*/ 6759504 w 6759504"/>
              <a:gd name="T48" fmla="*/ 113148 h 1131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9504" h="113148">
                <a:moveTo>
                  <a:pt x="0" y="37053"/>
                </a:moveTo>
                <a:cubicBezTo>
                  <a:pt x="159707" y="76981"/>
                  <a:pt x="49242" y="54496"/>
                  <a:pt x="355600" y="62453"/>
                </a:cubicBezTo>
                <a:lnTo>
                  <a:pt x="719667" y="70920"/>
                </a:lnTo>
                <a:lnTo>
                  <a:pt x="2243667" y="87853"/>
                </a:lnTo>
                <a:cubicBezTo>
                  <a:pt x="2471314" y="113148"/>
                  <a:pt x="2347576" y="102686"/>
                  <a:pt x="2802467" y="87853"/>
                </a:cubicBezTo>
                <a:cubicBezTo>
                  <a:pt x="2901353" y="84628"/>
                  <a:pt x="3098800" y="70920"/>
                  <a:pt x="3098800" y="70920"/>
                </a:cubicBezTo>
                <a:lnTo>
                  <a:pt x="3361267" y="79387"/>
                </a:lnTo>
                <a:lnTo>
                  <a:pt x="3691467" y="87853"/>
                </a:lnTo>
                <a:cubicBezTo>
                  <a:pt x="3742314" y="89637"/>
                  <a:pt x="3793067" y="93498"/>
                  <a:pt x="3843867" y="96320"/>
                </a:cubicBezTo>
                <a:cubicBezTo>
                  <a:pt x="4229124" y="0"/>
                  <a:pt x="3837445" y="95107"/>
                  <a:pt x="4961467" y="79387"/>
                </a:cubicBezTo>
                <a:cubicBezTo>
                  <a:pt x="5003890" y="78794"/>
                  <a:pt x="5046093" y="73039"/>
                  <a:pt x="5088467" y="70920"/>
                </a:cubicBezTo>
                <a:lnTo>
                  <a:pt x="5300133" y="62453"/>
                </a:lnTo>
                <a:lnTo>
                  <a:pt x="5943600" y="70920"/>
                </a:lnTo>
                <a:cubicBezTo>
                  <a:pt x="6759504" y="91841"/>
                  <a:pt x="5901460" y="87853"/>
                  <a:pt x="6536267" y="87853"/>
                </a:cubicBezTo>
              </a:path>
            </a:pathLst>
          </a:custGeom>
          <a:noFill/>
          <a:ln w="38100">
            <a:solidFill>
              <a:srgbClr val="00901C"/>
            </a:solidFill>
            <a:round/>
            <a:headEnd/>
            <a:tailEnd/>
          </a:ln>
        </p:spPr>
        <p:txBody>
          <a:bodyPr/>
          <a:lstStyle/>
          <a:p>
            <a:endParaRPr lang="en-US"/>
          </a:p>
        </p:txBody>
      </p:sp>
      <p:sp>
        <p:nvSpPr>
          <p:cNvPr id="18451" name="Freeform 122"/>
          <p:cNvSpPr>
            <a:spLocks noChangeArrowheads="1"/>
          </p:cNvSpPr>
          <p:nvPr/>
        </p:nvSpPr>
        <p:spPr bwMode="auto">
          <a:xfrm>
            <a:off x="1460500" y="1095375"/>
            <a:ext cx="6456363" cy="1108075"/>
          </a:xfrm>
          <a:custGeom>
            <a:avLst/>
            <a:gdLst>
              <a:gd name="T0" fmla="*/ 20935 w 6455568"/>
              <a:gd name="T1" fmla="*/ 4928 h 1107346"/>
              <a:gd name="T2" fmla="*/ 131144 w 6455568"/>
              <a:gd name="T3" fmla="*/ 21982 h 1107346"/>
              <a:gd name="T4" fmla="*/ 224410 w 6455568"/>
              <a:gd name="T5" fmla="*/ 47569 h 1107346"/>
              <a:gd name="T6" fmla="*/ 266798 w 6455568"/>
              <a:gd name="T7" fmla="*/ 64624 h 1107346"/>
              <a:gd name="T8" fmla="*/ 292231 w 6455568"/>
              <a:gd name="T9" fmla="*/ 81685 h 1107346"/>
              <a:gd name="T10" fmla="*/ 326142 w 6455568"/>
              <a:gd name="T11" fmla="*/ 132852 h 1107346"/>
              <a:gd name="T12" fmla="*/ 343097 w 6455568"/>
              <a:gd name="T13" fmla="*/ 158439 h 1107346"/>
              <a:gd name="T14" fmla="*/ 360052 w 6455568"/>
              <a:gd name="T15" fmla="*/ 209607 h 1107346"/>
              <a:gd name="T16" fmla="*/ 368530 w 6455568"/>
              <a:gd name="T17" fmla="*/ 235191 h 1107346"/>
              <a:gd name="T18" fmla="*/ 385485 w 6455568"/>
              <a:gd name="T19" fmla="*/ 260776 h 1107346"/>
              <a:gd name="T20" fmla="*/ 410929 w 6455568"/>
              <a:gd name="T21" fmla="*/ 337530 h 1107346"/>
              <a:gd name="T22" fmla="*/ 419407 w 6455568"/>
              <a:gd name="T23" fmla="*/ 363114 h 1107346"/>
              <a:gd name="T24" fmla="*/ 461795 w 6455568"/>
              <a:gd name="T25" fmla="*/ 405755 h 1107346"/>
              <a:gd name="T26" fmla="*/ 529617 w 6455568"/>
              <a:gd name="T27" fmla="*/ 448395 h 1107346"/>
              <a:gd name="T28" fmla="*/ 546572 w 6455568"/>
              <a:gd name="T29" fmla="*/ 465452 h 1107346"/>
              <a:gd name="T30" fmla="*/ 639837 w 6455568"/>
              <a:gd name="T31" fmla="*/ 491037 h 1107346"/>
              <a:gd name="T32" fmla="*/ 775480 w 6455568"/>
              <a:gd name="T33" fmla="*/ 516621 h 1107346"/>
              <a:gd name="T34" fmla="*/ 826357 w 6455568"/>
              <a:gd name="T35" fmla="*/ 533677 h 1107346"/>
              <a:gd name="T36" fmla="*/ 851790 w 6455568"/>
              <a:gd name="T37" fmla="*/ 542206 h 1107346"/>
              <a:gd name="T38" fmla="*/ 962000 w 6455568"/>
              <a:gd name="T39" fmla="*/ 559262 h 1107346"/>
              <a:gd name="T40" fmla="*/ 987436 w 6455568"/>
              <a:gd name="T41" fmla="*/ 567791 h 1107346"/>
              <a:gd name="T42" fmla="*/ 1012877 w 6455568"/>
              <a:gd name="T43" fmla="*/ 584846 h 1107346"/>
              <a:gd name="T44" fmla="*/ 1190916 w 6455568"/>
              <a:gd name="T45" fmla="*/ 593375 h 1107346"/>
              <a:gd name="T46" fmla="*/ 1224829 w 6455568"/>
              <a:gd name="T47" fmla="*/ 610431 h 1107346"/>
              <a:gd name="T48" fmla="*/ 1250262 w 6455568"/>
              <a:gd name="T49" fmla="*/ 618960 h 1107346"/>
              <a:gd name="T50" fmla="*/ 1267218 w 6455568"/>
              <a:gd name="T51" fmla="*/ 636016 h 1107346"/>
              <a:gd name="T52" fmla="*/ 1292651 w 6455568"/>
              <a:gd name="T53" fmla="*/ 644544 h 1107346"/>
              <a:gd name="T54" fmla="*/ 1343518 w 6455568"/>
              <a:gd name="T55" fmla="*/ 678656 h 1107346"/>
              <a:gd name="T56" fmla="*/ 1360477 w 6455568"/>
              <a:gd name="T57" fmla="*/ 695713 h 1107346"/>
              <a:gd name="T58" fmla="*/ 1385913 w 6455568"/>
              <a:gd name="T59" fmla="*/ 704240 h 1107346"/>
              <a:gd name="T60" fmla="*/ 1436782 w 6455568"/>
              <a:gd name="T61" fmla="*/ 738354 h 1107346"/>
              <a:gd name="T62" fmla="*/ 1462215 w 6455568"/>
              <a:gd name="T63" fmla="*/ 755410 h 1107346"/>
              <a:gd name="T64" fmla="*/ 1513081 w 6455568"/>
              <a:gd name="T65" fmla="*/ 772466 h 1107346"/>
              <a:gd name="T66" fmla="*/ 1538514 w 6455568"/>
              <a:gd name="T67" fmla="*/ 780993 h 1107346"/>
              <a:gd name="T68" fmla="*/ 1691123 w 6455568"/>
              <a:gd name="T69" fmla="*/ 798052 h 1107346"/>
              <a:gd name="T70" fmla="*/ 1775905 w 6455568"/>
              <a:gd name="T71" fmla="*/ 815106 h 1107346"/>
              <a:gd name="T72" fmla="*/ 1818299 w 6455568"/>
              <a:gd name="T73" fmla="*/ 823635 h 1107346"/>
              <a:gd name="T74" fmla="*/ 1911553 w 6455568"/>
              <a:gd name="T75" fmla="*/ 832163 h 1107346"/>
              <a:gd name="T76" fmla="*/ 1962421 w 6455568"/>
              <a:gd name="T77" fmla="*/ 840692 h 1107346"/>
              <a:gd name="T78" fmla="*/ 2047207 w 6455568"/>
              <a:gd name="T79" fmla="*/ 849219 h 1107346"/>
              <a:gd name="T80" fmla="*/ 2165895 w 6455568"/>
              <a:gd name="T81" fmla="*/ 883331 h 1107346"/>
              <a:gd name="T82" fmla="*/ 2216765 w 6455568"/>
              <a:gd name="T83" fmla="*/ 900388 h 1107346"/>
              <a:gd name="T84" fmla="*/ 2242204 w 6455568"/>
              <a:gd name="T85" fmla="*/ 908915 h 1107346"/>
              <a:gd name="T86" fmla="*/ 2589805 w 6455568"/>
              <a:gd name="T87" fmla="*/ 925973 h 1107346"/>
              <a:gd name="T88" fmla="*/ 2683065 w 6455568"/>
              <a:gd name="T89" fmla="*/ 934501 h 1107346"/>
              <a:gd name="T90" fmla="*/ 3098490 w 6455568"/>
              <a:gd name="T91" fmla="*/ 943029 h 1107346"/>
              <a:gd name="T92" fmla="*/ 3132406 w 6455568"/>
              <a:gd name="T93" fmla="*/ 951557 h 1107346"/>
              <a:gd name="T94" fmla="*/ 3683479 w 6455568"/>
              <a:gd name="T95" fmla="*/ 968613 h 1107346"/>
              <a:gd name="T96" fmla="*/ 4370207 w 6455568"/>
              <a:gd name="T97" fmla="*/ 985669 h 1107346"/>
              <a:gd name="T98" fmla="*/ 4412612 w 6455568"/>
              <a:gd name="T99" fmla="*/ 994198 h 1107346"/>
              <a:gd name="T100" fmla="*/ 4438027 w 6455568"/>
              <a:gd name="T101" fmla="*/ 1002726 h 1107346"/>
              <a:gd name="T102" fmla="*/ 4505851 w 6455568"/>
              <a:gd name="T103" fmla="*/ 1011253 h 1107346"/>
              <a:gd name="T104" fmla="*/ 4989111 w 6455568"/>
              <a:gd name="T105" fmla="*/ 1019783 h 1107346"/>
              <a:gd name="T106" fmla="*/ 5158672 w 6455568"/>
              <a:gd name="T107" fmla="*/ 1036839 h 1107346"/>
              <a:gd name="T108" fmla="*/ 5319751 w 6455568"/>
              <a:gd name="T109" fmla="*/ 1053897 h 1107346"/>
              <a:gd name="T110" fmla="*/ 6014973 w 6455568"/>
              <a:gd name="T111" fmla="*/ 1070953 h 1107346"/>
              <a:gd name="T112" fmla="*/ 6337144 w 6455568"/>
              <a:gd name="T113" fmla="*/ 1088009 h 1107346"/>
              <a:gd name="T114" fmla="*/ 6396476 w 6455568"/>
              <a:gd name="T115" fmla="*/ 1096538 h 1107346"/>
              <a:gd name="T116" fmla="*/ 6464312 w 6455568"/>
              <a:gd name="T117" fmla="*/ 1113594 h 1107346"/>
              <a:gd name="T118" fmla="*/ 6464312 w 6455568"/>
              <a:gd name="T119" fmla="*/ 1113594 h 11073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55568"/>
              <a:gd name="T181" fmla="*/ 0 h 1107346"/>
              <a:gd name="T182" fmla="*/ 6455568 w 6455568"/>
              <a:gd name="T183" fmla="*/ 1107346 h 11073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55568" h="1107346">
                <a:moveTo>
                  <a:pt x="20902" y="4895"/>
                </a:moveTo>
                <a:cubicBezTo>
                  <a:pt x="84985" y="26254"/>
                  <a:pt x="0" y="0"/>
                  <a:pt x="130968" y="21828"/>
                </a:cubicBezTo>
                <a:cubicBezTo>
                  <a:pt x="152051" y="25342"/>
                  <a:pt x="197833" y="37377"/>
                  <a:pt x="224102" y="47228"/>
                </a:cubicBezTo>
                <a:cubicBezTo>
                  <a:pt x="238332" y="52564"/>
                  <a:pt x="252842" y="57364"/>
                  <a:pt x="266435" y="64161"/>
                </a:cubicBezTo>
                <a:cubicBezTo>
                  <a:pt x="275536" y="68712"/>
                  <a:pt x="283368" y="75450"/>
                  <a:pt x="291835" y="81095"/>
                </a:cubicBezTo>
                <a:lnTo>
                  <a:pt x="325702" y="131895"/>
                </a:lnTo>
                <a:cubicBezTo>
                  <a:pt x="331346" y="140362"/>
                  <a:pt x="339417" y="147642"/>
                  <a:pt x="342635" y="157295"/>
                </a:cubicBezTo>
                <a:lnTo>
                  <a:pt x="359568" y="208095"/>
                </a:lnTo>
                <a:cubicBezTo>
                  <a:pt x="362390" y="216562"/>
                  <a:pt x="363085" y="226069"/>
                  <a:pt x="368035" y="233495"/>
                </a:cubicBezTo>
                <a:cubicBezTo>
                  <a:pt x="373679" y="241962"/>
                  <a:pt x="380835" y="249596"/>
                  <a:pt x="384968" y="258895"/>
                </a:cubicBezTo>
                <a:cubicBezTo>
                  <a:pt x="384979" y="258920"/>
                  <a:pt x="406130" y="322382"/>
                  <a:pt x="410368" y="335095"/>
                </a:cubicBezTo>
                <a:cubicBezTo>
                  <a:pt x="413190" y="343562"/>
                  <a:pt x="413885" y="353069"/>
                  <a:pt x="418835" y="360495"/>
                </a:cubicBezTo>
                <a:cubicBezTo>
                  <a:pt x="451447" y="409414"/>
                  <a:pt x="417267" y="365199"/>
                  <a:pt x="461168" y="402828"/>
                </a:cubicBezTo>
                <a:cubicBezTo>
                  <a:pt x="513168" y="447399"/>
                  <a:pt x="472327" y="431019"/>
                  <a:pt x="528902" y="445161"/>
                </a:cubicBezTo>
                <a:cubicBezTo>
                  <a:pt x="534546" y="450806"/>
                  <a:pt x="538695" y="458525"/>
                  <a:pt x="545835" y="462095"/>
                </a:cubicBezTo>
                <a:cubicBezTo>
                  <a:pt x="578865" y="478610"/>
                  <a:pt x="604466" y="479533"/>
                  <a:pt x="638968" y="487495"/>
                </a:cubicBezTo>
                <a:cubicBezTo>
                  <a:pt x="745100" y="511987"/>
                  <a:pt x="667649" y="499546"/>
                  <a:pt x="774435" y="512895"/>
                </a:cubicBezTo>
                <a:lnTo>
                  <a:pt x="825235" y="529828"/>
                </a:lnTo>
                <a:cubicBezTo>
                  <a:pt x="833702" y="532650"/>
                  <a:pt x="841832" y="536828"/>
                  <a:pt x="850635" y="538295"/>
                </a:cubicBezTo>
                <a:cubicBezTo>
                  <a:pt x="921120" y="550042"/>
                  <a:pt x="884441" y="544333"/>
                  <a:pt x="960702" y="555228"/>
                </a:cubicBezTo>
                <a:cubicBezTo>
                  <a:pt x="969169" y="558050"/>
                  <a:pt x="978120" y="559704"/>
                  <a:pt x="986102" y="563695"/>
                </a:cubicBezTo>
                <a:cubicBezTo>
                  <a:pt x="995203" y="568246"/>
                  <a:pt x="1001405" y="579366"/>
                  <a:pt x="1011502" y="580628"/>
                </a:cubicBezTo>
                <a:cubicBezTo>
                  <a:pt x="1070378" y="587987"/>
                  <a:pt x="1130035" y="586273"/>
                  <a:pt x="1189302" y="589095"/>
                </a:cubicBezTo>
                <a:cubicBezTo>
                  <a:pt x="1200591" y="594739"/>
                  <a:pt x="1211567" y="601056"/>
                  <a:pt x="1223168" y="606028"/>
                </a:cubicBezTo>
                <a:cubicBezTo>
                  <a:pt x="1231371" y="609544"/>
                  <a:pt x="1240915" y="609903"/>
                  <a:pt x="1248568" y="614495"/>
                </a:cubicBezTo>
                <a:cubicBezTo>
                  <a:pt x="1255413" y="618602"/>
                  <a:pt x="1258657" y="627321"/>
                  <a:pt x="1265502" y="631428"/>
                </a:cubicBezTo>
                <a:cubicBezTo>
                  <a:pt x="1273155" y="636020"/>
                  <a:pt x="1283100" y="635561"/>
                  <a:pt x="1290902" y="639895"/>
                </a:cubicBezTo>
                <a:cubicBezTo>
                  <a:pt x="1308692" y="649778"/>
                  <a:pt x="1327312" y="659370"/>
                  <a:pt x="1341702" y="673761"/>
                </a:cubicBezTo>
                <a:cubicBezTo>
                  <a:pt x="1347346" y="679406"/>
                  <a:pt x="1351790" y="686588"/>
                  <a:pt x="1358635" y="690695"/>
                </a:cubicBezTo>
                <a:cubicBezTo>
                  <a:pt x="1366288" y="695287"/>
                  <a:pt x="1375568" y="696339"/>
                  <a:pt x="1384035" y="699161"/>
                </a:cubicBezTo>
                <a:lnTo>
                  <a:pt x="1434835" y="733028"/>
                </a:lnTo>
                <a:cubicBezTo>
                  <a:pt x="1443302" y="738672"/>
                  <a:pt x="1450582" y="746743"/>
                  <a:pt x="1460235" y="749961"/>
                </a:cubicBezTo>
                <a:lnTo>
                  <a:pt x="1511035" y="766895"/>
                </a:lnTo>
                <a:cubicBezTo>
                  <a:pt x="1519502" y="769717"/>
                  <a:pt x="1527541" y="774620"/>
                  <a:pt x="1536435" y="775361"/>
                </a:cubicBezTo>
                <a:cubicBezTo>
                  <a:pt x="1621768" y="782472"/>
                  <a:pt x="1621373" y="779646"/>
                  <a:pt x="1688835" y="792295"/>
                </a:cubicBezTo>
                <a:cubicBezTo>
                  <a:pt x="1717123" y="797599"/>
                  <a:pt x="1745280" y="803584"/>
                  <a:pt x="1773502" y="809228"/>
                </a:cubicBezTo>
                <a:cubicBezTo>
                  <a:pt x="1787613" y="812050"/>
                  <a:pt x="1801504" y="816392"/>
                  <a:pt x="1815835" y="817695"/>
                </a:cubicBezTo>
                <a:cubicBezTo>
                  <a:pt x="1846879" y="820517"/>
                  <a:pt x="1878009" y="822519"/>
                  <a:pt x="1908968" y="826161"/>
                </a:cubicBezTo>
                <a:cubicBezTo>
                  <a:pt x="1926017" y="828167"/>
                  <a:pt x="1942734" y="832499"/>
                  <a:pt x="1959768" y="834628"/>
                </a:cubicBezTo>
                <a:cubicBezTo>
                  <a:pt x="1987912" y="838146"/>
                  <a:pt x="2016213" y="840273"/>
                  <a:pt x="2044435" y="843095"/>
                </a:cubicBezTo>
                <a:cubicBezTo>
                  <a:pt x="2129477" y="864355"/>
                  <a:pt x="2090095" y="852670"/>
                  <a:pt x="2162968" y="876961"/>
                </a:cubicBezTo>
                <a:lnTo>
                  <a:pt x="2213768" y="893895"/>
                </a:lnTo>
                <a:cubicBezTo>
                  <a:pt x="2222235" y="896717"/>
                  <a:pt x="2230254" y="901926"/>
                  <a:pt x="2239168" y="902361"/>
                </a:cubicBezTo>
                <a:cubicBezTo>
                  <a:pt x="2354879" y="908006"/>
                  <a:pt x="2470929" y="908807"/>
                  <a:pt x="2586302" y="919295"/>
                </a:cubicBezTo>
                <a:cubicBezTo>
                  <a:pt x="2617346" y="922117"/>
                  <a:pt x="2648280" y="926723"/>
                  <a:pt x="2679435" y="927761"/>
                </a:cubicBezTo>
                <a:cubicBezTo>
                  <a:pt x="2817676" y="932369"/>
                  <a:pt x="2956013" y="933406"/>
                  <a:pt x="3094302" y="936228"/>
                </a:cubicBezTo>
                <a:cubicBezTo>
                  <a:pt x="3105591" y="939050"/>
                  <a:pt x="3116758" y="942413"/>
                  <a:pt x="3128168" y="944695"/>
                </a:cubicBezTo>
                <a:cubicBezTo>
                  <a:pt x="3304414" y="979944"/>
                  <a:pt x="3538433" y="958627"/>
                  <a:pt x="3678502" y="961628"/>
                </a:cubicBezTo>
                <a:lnTo>
                  <a:pt x="4364302" y="978561"/>
                </a:lnTo>
                <a:cubicBezTo>
                  <a:pt x="4378413" y="981383"/>
                  <a:pt x="4392674" y="983538"/>
                  <a:pt x="4406635" y="987028"/>
                </a:cubicBezTo>
                <a:cubicBezTo>
                  <a:pt x="4415293" y="989193"/>
                  <a:pt x="4423254" y="993899"/>
                  <a:pt x="4432035" y="995495"/>
                </a:cubicBezTo>
                <a:cubicBezTo>
                  <a:pt x="4454421" y="999565"/>
                  <a:pt x="4477025" y="1003261"/>
                  <a:pt x="4499768" y="1003961"/>
                </a:cubicBezTo>
                <a:cubicBezTo>
                  <a:pt x="4660583" y="1008909"/>
                  <a:pt x="4821501" y="1009606"/>
                  <a:pt x="4982368" y="1012428"/>
                </a:cubicBezTo>
                <a:cubicBezTo>
                  <a:pt x="5182357" y="1029094"/>
                  <a:pt x="4999553" y="1012456"/>
                  <a:pt x="5151702" y="1029361"/>
                </a:cubicBezTo>
                <a:cubicBezTo>
                  <a:pt x="5205291" y="1035315"/>
                  <a:pt x="5258680" y="1044499"/>
                  <a:pt x="5312568" y="1046295"/>
                </a:cubicBezTo>
                <a:cubicBezTo>
                  <a:pt x="5713269" y="1059651"/>
                  <a:pt x="5481870" y="1053132"/>
                  <a:pt x="6006835" y="1063228"/>
                </a:cubicBezTo>
                <a:cubicBezTo>
                  <a:pt x="6107988" y="1067443"/>
                  <a:pt x="6225168" y="1070314"/>
                  <a:pt x="6328568" y="1080161"/>
                </a:cubicBezTo>
                <a:cubicBezTo>
                  <a:pt x="6348434" y="1082053"/>
                  <a:pt x="6368079" y="1085806"/>
                  <a:pt x="6387835" y="1088628"/>
                </a:cubicBezTo>
                <a:cubicBezTo>
                  <a:pt x="6443990" y="1107346"/>
                  <a:pt x="6420786" y="1105561"/>
                  <a:pt x="6455568" y="1105561"/>
                </a:cubicBezTo>
              </a:path>
            </a:pathLst>
          </a:custGeom>
          <a:noFill/>
          <a:ln w="38100">
            <a:solidFill>
              <a:srgbClr val="7D360B"/>
            </a:solidFill>
            <a:round/>
            <a:headEnd/>
            <a:tailEnd/>
          </a:ln>
        </p:spPr>
        <p:txBody>
          <a:bodyPr/>
          <a:lstStyle/>
          <a:p>
            <a:endParaRPr lang="en-US"/>
          </a:p>
        </p:txBody>
      </p:sp>
      <p:sp>
        <p:nvSpPr>
          <p:cNvPr id="18452" name="Freeform 123"/>
          <p:cNvSpPr>
            <a:spLocks noChangeArrowheads="1"/>
          </p:cNvSpPr>
          <p:nvPr/>
        </p:nvSpPr>
        <p:spPr bwMode="auto">
          <a:xfrm>
            <a:off x="1411288" y="1150938"/>
            <a:ext cx="6496050" cy="1797050"/>
          </a:xfrm>
          <a:custGeom>
            <a:avLst/>
            <a:gdLst>
              <a:gd name="T0" fmla="*/ 70009 w 6496219"/>
              <a:gd name="T1" fmla="*/ 59416 h 1796130"/>
              <a:gd name="T2" fmla="*/ 112337 w 6496219"/>
              <a:gd name="T3" fmla="*/ 93373 h 1796130"/>
              <a:gd name="T4" fmla="*/ 196994 w 6496219"/>
              <a:gd name="T5" fmla="*/ 152790 h 1796130"/>
              <a:gd name="T6" fmla="*/ 290117 w 6496219"/>
              <a:gd name="T7" fmla="*/ 203720 h 1796130"/>
              <a:gd name="T8" fmla="*/ 374769 w 6496219"/>
              <a:gd name="T9" fmla="*/ 254650 h 1796130"/>
              <a:gd name="T10" fmla="*/ 434030 w 6496219"/>
              <a:gd name="T11" fmla="*/ 322558 h 1796130"/>
              <a:gd name="T12" fmla="*/ 501754 w 6496219"/>
              <a:gd name="T13" fmla="*/ 415931 h 1796130"/>
              <a:gd name="T14" fmla="*/ 544082 w 6496219"/>
              <a:gd name="T15" fmla="*/ 475348 h 1796130"/>
              <a:gd name="T16" fmla="*/ 603344 w 6496219"/>
              <a:gd name="T17" fmla="*/ 509302 h 1796130"/>
              <a:gd name="T18" fmla="*/ 671067 w 6496219"/>
              <a:gd name="T19" fmla="*/ 560233 h 1796130"/>
              <a:gd name="T20" fmla="*/ 747257 w 6496219"/>
              <a:gd name="T21" fmla="*/ 619651 h 1796130"/>
              <a:gd name="T22" fmla="*/ 882704 w 6496219"/>
              <a:gd name="T23" fmla="*/ 670581 h 1796130"/>
              <a:gd name="T24" fmla="*/ 1060484 w 6496219"/>
              <a:gd name="T25" fmla="*/ 713024 h 1796130"/>
              <a:gd name="T26" fmla="*/ 1136674 w 6496219"/>
              <a:gd name="T27" fmla="*/ 789419 h 1796130"/>
              <a:gd name="T28" fmla="*/ 1212864 w 6496219"/>
              <a:gd name="T29" fmla="*/ 848837 h 1796130"/>
              <a:gd name="T30" fmla="*/ 1263659 w 6496219"/>
              <a:gd name="T31" fmla="*/ 874302 h 1796130"/>
              <a:gd name="T32" fmla="*/ 1331382 w 6496219"/>
              <a:gd name="T33" fmla="*/ 908256 h 1796130"/>
              <a:gd name="T34" fmla="*/ 1416039 w 6496219"/>
              <a:gd name="T35" fmla="*/ 1001627 h 1796130"/>
              <a:gd name="T36" fmla="*/ 1492229 w 6496219"/>
              <a:gd name="T37" fmla="*/ 1044069 h 1796130"/>
              <a:gd name="T38" fmla="*/ 1585347 w 6496219"/>
              <a:gd name="T39" fmla="*/ 1078024 h 1796130"/>
              <a:gd name="T40" fmla="*/ 1695404 w 6496219"/>
              <a:gd name="T41" fmla="*/ 1103489 h 1796130"/>
              <a:gd name="T42" fmla="*/ 1788522 w 6496219"/>
              <a:gd name="T43" fmla="*/ 1128954 h 1796130"/>
              <a:gd name="T44" fmla="*/ 1847784 w 6496219"/>
              <a:gd name="T45" fmla="*/ 1171397 h 1796130"/>
              <a:gd name="T46" fmla="*/ 1923974 w 6496219"/>
              <a:gd name="T47" fmla="*/ 1205349 h 1796130"/>
              <a:gd name="T48" fmla="*/ 2042492 w 6496219"/>
              <a:gd name="T49" fmla="*/ 1230814 h 1796130"/>
              <a:gd name="T50" fmla="*/ 2118682 w 6496219"/>
              <a:gd name="T51" fmla="*/ 1273257 h 1796130"/>
              <a:gd name="T52" fmla="*/ 2245663 w 6496219"/>
              <a:gd name="T53" fmla="*/ 1324187 h 1796130"/>
              <a:gd name="T54" fmla="*/ 2321853 w 6496219"/>
              <a:gd name="T55" fmla="*/ 1358139 h 1796130"/>
              <a:gd name="T56" fmla="*/ 2694335 w 6496219"/>
              <a:gd name="T57" fmla="*/ 1400582 h 1796130"/>
              <a:gd name="T58" fmla="*/ 3312323 w 6496219"/>
              <a:gd name="T59" fmla="*/ 1426047 h 1796130"/>
              <a:gd name="T60" fmla="*/ 3380054 w 6496219"/>
              <a:gd name="T61" fmla="*/ 1476977 h 1796130"/>
              <a:gd name="T62" fmla="*/ 3566293 w 6496219"/>
              <a:gd name="T63" fmla="*/ 1519419 h 1796130"/>
              <a:gd name="T64" fmla="*/ 3608624 w 6496219"/>
              <a:gd name="T65" fmla="*/ 1553373 h 1796130"/>
              <a:gd name="T66" fmla="*/ 3684814 w 6496219"/>
              <a:gd name="T67" fmla="*/ 1578838 h 1796130"/>
              <a:gd name="T68" fmla="*/ 4328194 w 6496219"/>
              <a:gd name="T69" fmla="*/ 1604303 h 1796130"/>
              <a:gd name="T70" fmla="*/ 4412856 w 6496219"/>
              <a:gd name="T71" fmla="*/ 1621279 h 1796130"/>
              <a:gd name="T72" fmla="*/ 4582155 w 6496219"/>
              <a:gd name="T73" fmla="*/ 1646744 h 1796130"/>
              <a:gd name="T74" fmla="*/ 4742999 w 6496219"/>
              <a:gd name="T75" fmla="*/ 1663720 h 1796130"/>
              <a:gd name="T76" fmla="*/ 5081627 w 6496219"/>
              <a:gd name="T77" fmla="*/ 1706163 h 1796130"/>
              <a:gd name="T78" fmla="*/ 5225539 w 6496219"/>
              <a:gd name="T79" fmla="*/ 1723139 h 1796130"/>
              <a:gd name="T80" fmla="*/ 5521835 w 6496219"/>
              <a:gd name="T81" fmla="*/ 1757094 h 1796130"/>
              <a:gd name="T82" fmla="*/ 5581098 w 6496219"/>
              <a:gd name="T83" fmla="*/ 1774069 h 1796130"/>
              <a:gd name="T84" fmla="*/ 6317599 w 6496219"/>
              <a:gd name="T85" fmla="*/ 1774069 h 1796130"/>
              <a:gd name="T86" fmla="*/ 6436132 w 6496219"/>
              <a:gd name="T87" fmla="*/ 1791046 h 1796130"/>
              <a:gd name="T88" fmla="*/ 6495378 w 6496219"/>
              <a:gd name="T89" fmla="*/ 1799534 h 17961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96219"/>
              <a:gd name="T136" fmla="*/ 0 h 1796130"/>
              <a:gd name="T137" fmla="*/ 6496219 w 6496219"/>
              <a:gd name="T138" fmla="*/ 1796130 h 17961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96219" h="1796130">
                <a:moveTo>
                  <a:pt x="2285" y="0"/>
                </a:moveTo>
                <a:cubicBezTo>
                  <a:pt x="106755" y="104468"/>
                  <a:pt x="0" y="3250"/>
                  <a:pt x="70019" y="59266"/>
                </a:cubicBezTo>
                <a:cubicBezTo>
                  <a:pt x="76252" y="64253"/>
                  <a:pt x="80719" y="71213"/>
                  <a:pt x="86952" y="76200"/>
                </a:cubicBezTo>
                <a:cubicBezTo>
                  <a:pt x="94898" y="82557"/>
                  <a:pt x="103517" y="88085"/>
                  <a:pt x="112352" y="93133"/>
                </a:cubicBezTo>
                <a:cubicBezTo>
                  <a:pt x="138706" y="108192"/>
                  <a:pt x="149113" y="108244"/>
                  <a:pt x="171619" y="127000"/>
                </a:cubicBezTo>
                <a:cubicBezTo>
                  <a:pt x="180817" y="134665"/>
                  <a:pt x="186865" y="146054"/>
                  <a:pt x="197019" y="152400"/>
                </a:cubicBezTo>
                <a:cubicBezTo>
                  <a:pt x="209907" y="160455"/>
                  <a:pt x="226010" y="162055"/>
                  <a:pt x="239352" y="169333"/>
                </a:cubicBezTo>
                <a:cubicBezTo>
                  <a:pt x="257218" y="179078"/>
                  <a:pt x="271949" y="194099"/>
                  <a:pt x="290152" y="203200"/>
                </a:cubicBezTo>
                <a:cubicBezTo>
                  <a:pt x="301441" y="208844"/>
                  <a:pt x="313196" y="213639"/>
                  <a:pt x="324019" y="220133"/>
                </a:cubicBezTo>
                <a:cubicBezTo>
                  <a:pt x="341470" y="230604"/>
                  <a:pt x="357886" y="242711"/>
                  <a:pt x="374819" y="254000"/>
                </a:cubicBezTo>
                <a:lnTo>
                  <a:pt x="400219" y="270933"/>
                </a:lnTo>
                <a:cubicBezTo>
                  <a:pt x="411508" y="287866"/>
                  <a:pt x="419695" y="307343"/>
                  <a:pt x="434085" y="321733"/>
                </a:cubicBezTo>
                <a:cubicBezTo>
                  <a:pt x="461663" y="349311"/>
                  <a:pt x="467691" y="350911"/>
                  <a:pt x="484885" y="381000"/>
                </a:cubicBezTo>
                <a:cubicBezTo>
                  <a:pt x="491147" y="391958"/>
                  <a:pt x="496847" y="403265"/>
                  <a:pt x="501819" y="414866"/>
                </a:cubicBezTo>
                <a:cubicBezTo>
                  <a:pt x="505335" y="423069"/>
                  <a:pt x="505098" y="433004"/>
                  <a:pt x="510285" y="440266"/>
                </a:cubicBezTo>
                <a:cubicBezTo>
                  <a:pt x="519564" y="453257"/>
                  <a:pt x="531161" y="464853"/>
                  <a:pt x="544152" y="474133"/>
                </a:cubicBezTo>
                <a:cubicBezTo>
                  <a:pt x="551414" y="479320"/>
                  <a:pt x="561085" y="479778"/>
                  <a:pt x="569552" y="482600"/>
                </a:cubicBezTo>
                <a:cubicBezTo>
                  <a:pt x="580841" y="491067"/>
                  <a:pt x="591859" y="499908"/>
                  <a:pt x="603419" y="508000"/>
                </a:cubicBezTo>
                <a:cubicBezTo>
                  <a:pt x="620091" y="519671"/>
                  <a:pt x="639829" y="527475"/>
                  <a:pt x="654219" y="541866"/>
                </a:cubicBezTo>
                <a:cubicBezTo>
                  <a:pt x="659863" y="547511"/>
                  <a:pt x="664919" y="553813"/>
                  <a:pt x="671152" y="558800"/>
                </a:cubicBezTo>
                <a:cubicBezTo>
                  <a:pt x="679098" y="565157"/>
                  <a:pt x="688735" y="569219"/>
                  <a:pt x="696552" y="575733"/>
                </a:cubicBezTo>
                <a:cubicBezTo>
                  <a:pt x="718093" y="593684"/>
                  <a:pt x="721384" y="606937"/>
                  <a:pt x="747352" y="618066"/>
                </a:cubicBezTo>
                <a:cubicBezTo>
                  <a:pt x="785333" y="634344"/>
                  <a:pt x="773665" y="618523"/>
                  <a:pt x="806619" y="635000"/>
                </a:cubicBezTo>
                <a:cubicBezTo>
                  <a:pt x="849764" y="656573"/>
                  <a:pt x="817289" y="657944"/>
                  <a:pt x="882819" y="668866"/>
                </a:cubicBezTo>
                <a:cubicBezTo>
                  <a:pt x="905469" y="672641"/>
                  <a:pt x="952281" y="679882"/>
                  <a:pt x="975952" y="685800"/>
                </a:cubicBezTo>
                <a:cubicBezTo>
                  <a:pt x="1014733" y="695495"/>
                  <a:pt x="1028353" y="700444"/>
                  <a:pt x="1060619" y="711200"/>
                </a:cubicBezTo>
                <a:lnTo>
                  <a:pt x="1111419" y="762000"/>
                </a:lnTo>
                <a:cubicBezTo>
                  <a:pt x="1119886" y="770467"/>
                  <a:pt x="1126856" y="780758"/>
                  <a:pt x="1136819" y="787400"/>
                </a:cubicBezTo>
                <a:cubicBezTo>
                  <a:pt x="1145286" y="793044"/>
                  <a:pt x="1154402" y="797819"/>
                  <a:pt x="1162219" y="804333"/>
                </a:cubicBezTo>
                <a:cubicBezTo>
                  <a:pt x="1190308" y="827741"/>
                  <a:pt x="1181486" y="830899"/>
                  <a:pt x="1213019" y="846666"/>
                </a:cubicBezTo>
                <a:cubicBezTo>
                  <a:pt x="1221001" y="850657"/>
                  <a:pt x="1230437" y="851142"/>
                  <a:pt x="1238419" y="855133"/>
                </a:cubicBezTo>
                <a:cubicBezTo>
                  <a:pt x="1247520" y="859684"/>
                  <a:pt x="1255873" y="865709"/>
                  <a:pt x="1263819" y="872066"/>
                </a:cubicBezTo>
                <a:cubicBezTo>
                  <a:pt x="1270052" y="877053"/>
                  <a:pt x="1273612" y="885430"/>
                  <a:pt x="1280752" y="889000"/>
                </a:cubicBezTo>
                <a:cubicBezTo>
                  <a:pt x="1296717" y="896983"/>
                  <a:pt x="1331552" y="905933"/>
                  <a:pt x="1331552" y="905933"/>
                </a:cubicBezTo>
                <a:cubicBezTo>
                  <a:pt x="1348485" y="922866"/>
                  <a:pt x="1369069" y="936807"/>
                  <a:pt x="1382352" y="956733"/>
                </a:cubicBezTo>
                <a:cubicBezTo>
                  <a:pt x="1390045" y="968272"/>
                  <a:pt x="1402812" y="991022"/>
                  <a:pt x="1416219" y="999066"/>
                </a:cubicBezTo>
                <a:cubicBezTo>
                  <a:pt x="1423872" y="1003658"/>
                  <a:pt x="1433817" y="1003199"/>
                  <a:pt x="1441619" y="1007533"/>
                </a:cubicBezTo>
                <a:cubicBezTo>
                  <a:pt x="1459409" y="1017417"/>
                  <a:pt x="1475486" y="1030111"/>
                  <a:pt x="1492419" y="1041400"/>
                </a:cubicBezTo>
                <a:cubicBezTo>
                  <a:pt x="1500886" y="1047044"/>
                  <a:pt x="1508166" y="1055115"/>
                  <a:pt x="1517819" y="1058333"/>
                </a:cubicBezTo>
                <a:cubicBezTo>
                  <a:pt x="1575880" y="1077687"/>
                  <a:pt x="1503817" y="1054832"/>
                  <a:pt x="1585552" y="1075266"/>
                </a:cubicBezTo>
                <a:cubicBezTo>
                  <a:pt x="1594210" y="1077431"/>
                  <a:pt x="1602256" y="1081726"/>
                  <a:pt x="1610952" y="1083733"/>
                </a:cubicBezTo>
                <a:cubicBezTo>
                  <a:pt x="1638996" y="1090205"/>
                  <a:pt x="1668315" y="1091564"/>
                  <a:pt x="1695619" y="1100666"/>
                </a:cubicBezTo>
                <a:cubicBezTo>
                  <a:pt x="1704086" y="1103488"/>
                  <a:pt x="1712409" y="1106785"/>
                  <a:pt x="1721019" y="1109133"/>
                </a:cubicBezTo>
                <a:cubicBezTo>
                  <a:pt x="1743471" y="1115256"/>
                  <a:pt x="1788752" y="1126066"/>
                  <a:pt x="1788752" y="1126066"/>
                </a:cubicBezTo>
                <a:cubicBezTo>
                  <a:pt x="1831655" y="1168971"/>
                  <a:pt x="1776132" y="1118495"/>
                  <a:pt x="1831085" y="1151466"/>
                </a:cubicBezTo>
                <a:cubicBezTo>
                  <a:pt x="1837930" y="1155573"/>
                  <a:pt x="1840879" y="1164830"/>
                  <a:pt x="1848019" y="1168400"/>
                </a:cubicBezTo>
                <a:cubicBezTo>
                  <a:pt x="1863984" y="1176382"/>
                  <a:pt x="1883967" y="1175432"/>
                  <a:pt x="1898819" y="1185333"/>
                </a:cubicBezTo>
                <a:cubicBezTo>
                  <a:pt x="1907286" y="1190977"/>
                  <a:pt x="1915118" y="1197715"/>
                  <a:pt x="1924219" y="1202266"/>
                </a:cubicBezTo>
                <a:cubicBezTo>
                  <a:pt x="1941005" y="1210659"/>
                  <a:pt x="1976769" y="1216440"/>
                  <a:pt x="1991952" y="1219200"/>
                </a:cubicBezTo>
                <a:cubicBezTo>
                  <a:pt x="2008842" y="1222271"/>
                  <a:pt x="2025819" y="1224844"/>
                  <a:pt x="2042752" y="1227666"/>
                </a:cubicBezTo>
                <a:cubicBezTo>
                  <a:pt x="2115546" y="1276197"/>
                  <a:pt x="2023445" y="1218012"/>
                  <a:pt x="2093552" y="1253066"/>
                </a:cubicBezTo>
                <a:cubicBezTo>
                  <a:pt x="2102654" y="1257617"/>
                  <a:pt x="2109653" y="1265867"/>
                  <a:pt x="2118952" y="1270000"/>
                </a:cubicBezTo>
                <a:cubicBezTo>
                  <a:pt x="2135263" y="1277249"/>
                  <a:pt x="2154900" y="1277032"/>
                  <a:pt x="2169752" y="1286933"/>
                </a:cubicBezTo>
                <a:cubicBezTo>
                  <a:pt x="2210002" y="1313766"/>
                  <a:pt x="2185501" y="1300650"/>
                  <a:pt x="2245952" y="1320800"/>
                </a:cubicBezTo>
                <a:cubicBezTo>
                  <a:pt x="2245957" y="1320802"/>
                  <a:pt x="2296748" y="1337730"/>
                  <a:pt x="2296752" y="1337733"/>
                </a:cubicBezTo>
                <a:cubicBezTo>
                  <a:pt x="2305219" y="1343377"/>
                  <a:pt x="2312624" y="1351093"/>
                  <a:pt x="2322152" y="1354666"/>
                </a:cubicBezTo>
                <a:cubicBezTo>
                  <a:pt x="2352417" y="1366015"/>
                  <a:pt x="2457342" y="1370871"/>
                  <a:pt x="2466085" y="1371600"/>
                </a:cubicBezTo>
                <a:cubicBezTo>
                  <a:pt x="2576523" y="1399209"/>
                  <a:pt x="2532241" y="1392725"/>
                  <a:pt x="2694685" y="1397000"/>
                </a:cubicBezTo>
                <a:lnTo>
                  <a:pt x="3177285" y="1405466"/>
                </a:lnTo>
                <a:cubicBezTo>
                  <a:pt x="3180808" y="1405737"/>
                  <a:pt x="3280442" y="1404450"/>
                  <a:pt x="3312752" y="1422400"/>
                </a:cubicBezTo>
                <a:cubicBezTo>
                  <a:pt x="3330542" y="1432283"/>
                  <a:pt x="3349162" y="1441875"/>
                  <a:pt x="3363552" y="1456266"/>
                </a:cubicBezTo>
                <a:cubicBezTo>
                  <a:pt x="3369196" y="1461911"/>
                  <a:pt x="3373345" y="1469630"/>
                  <a:pt x="3380485" y="1473200"/>
                </a:cubicBezTo>
                <a:cubicBezTo>
                  <a:pt x="3423365" y="1494640"/>
                  <a:pt x="3459598" y="1493279"/>
                  <a:pt x="3507485" y="1498600"/>
                </a:cubicBezTo>
                <a:cubicBezTo>
                  <a:pt x="3518342" y="1501314"/>
                  <a:pt x="3554602" y="1509458"/>
                  <a:pt x="3566752" y="1515533"/>
                </a:cubicBezTo>
                <a:cubicBezTo>
                  <a:pt x="3575853" y="1520084"/>
                  <a:pt x="3584206" y="1526109"/>
                  <a:pt x="3592152" y="1532466"/>
                </a:cubicBezTo>
                <a:cubicBezTo>
                  <a:pt x="3598385" y="1537453"/>
                  <a:pt x="3601945" y="1545830"/>
                  <a:pt x="3609085" y="1549400"/>
                </a:cubicBezTo>
                <a:cubicBezTo>
                  <a:pt x="3625050" y="1557383"/>
                  <a:pt x="3642952" y="1560689"/>
                  <a:pt x="3659885" y="1566333"/>
                </a:cubicBezTo>
                <a:cubicBezTo>
                  <a:pt x="3668352" y="1569155"/>
                  <a:pt x="3676364" y="1574549"/>
                  <a:pt x="3685285" y="1574800"/>
                </a:cubicBezTo>
                <a:lnTo>
                  <a:pt x="4286419" y="1591733"/>
                </a:lnTo>
                <a:cubicBezTo>
                  <a:pt x="4300530" y="1594555"/>
                  <a:pt x="4314557" y="1597834"/>
                  <a:pt x="4328752" y="1600200"/>
                </a:cubicBezTo>
                <a:cubicBezTo>
                  <a:pt x="4348437" y="1603481"/>
                  <a:pt x="4368450" y="1604752"/>
                  <a:pt x="4388019" y="1608666"/>
                </a:cubicBezTo>
                <a:cubicBezTo>
                  <a:pt x="4396770" y="1610416"/>
                  <a:pt x="4404616" y="1615666"/>
                  <a:pt x="4413419" y="1617133"/>
                </a:cubicBezTo>
                <a:cubicBezTo>
                  <a:pt x="4438628" y="1621335"/>
                  <a:pt x="4464287" y="1622222"/>
                  <a:pt x="4489619" y="1625600"/>
                </a:cubicBezTo>
                <a:cubicBezTo>
                  <a:pt x="4536418" y="1631840"/>
                  <a:pt x="4538838" y="1634548"/>
                  <a:pt x="4582752" y="1642533"/>
                </a:cubicBezTo>
                <a:cubicBezTo>
                  <a:pt x="4599642" y="1645604"/>
                  <a:pt x="4616479" y="1649203"/>
                  <a:pt x="4633552" y="1651000"/>
                </a:cubicBezTo>
                <a:cubicBezTo>
                  <a:pt x="4670147" y="1654852"/>
                  <a:pt x="4706930" y="1656644"/>
                  <a:pt x="4743619" y="1659466"/>
                </a:cubicBezTo>
                <a:cubicBezTo>
                  <a:pt x="4826659" y="1687147"/>
                  <a:pt x="4776631" y="1674918"/>
                  <a:pt x="4896019" y="1684866"/>
                </a:cubicBezTo>
                <a:cubicBezTo>
                  <a:pt x="4997272" y="1705118"/>
                  <a:pt x="4884600" y="1684610"/>
                  <a:pt x="5082285" y="1701800"/>
                </a:cubicBezTo>
                <a:cubicBezTo>
                  <a:pt x="5099387" y="1703287"/>
                  <a:pt x="5116036" y="1708260"/>
                  <a:pt x="5133085" y="1710266"/>
                </a:cubicBezTo>
                <a:cubicBezTo>
                  <a:pt x="5164044" y="1713908"/>
                  <a:pt x="5195174" y="1715911"/>
                  <a:pt x="5226219" y="1718733"/>
                </a:cubicBezTo>
                <a:cubicBezTo>
                  <a:pt x="5276022" y="1735335"/>
                  <a:pt x="5235581" y="1723699"/>
                  <a:pt x="5319352" y="1735666"/>
                </a:cubicBezTo>
                <a:cubicBezTo>
                  <a:pt x="5447892" y="1754028"/>
                  <a:pt x="5271350" y="1738644"/>
                  <a:pt x="5522552" y="1752600"/>
                </a:cubicBezTo>
                <a:cubicBezTo>
                  <a:pt x="5533841" y="1755422"/>
                  <a:pt x="5545230" y="1757869"/>
                  <a:pt x="5556419" y="1761066"/>
                </a:cubicBezTo>
                <a:cubicBezTo>
                  <a:pt x="5565000" y="1763518"/>
                  <a:pt x="5572894" y="1769533"/>
                  <a:pt x="5581819" y="1769533"/>
                </a:cubicBezTo>
                <a:cubicBezTo>
                  <a:pt x="5720136" y="1769533"/>
                  <a:pt x="5858396" y="1763888"/>
                  <a:pt x="5996685" y="1761066"/>
                </a:cubicBezTo>
                <a:lnTo>
                  <a:pt x="6318419" y="1769533"/>
                </a:lnTo>
                <a:cubicBezTo>
                  <a:pt x="6343952" y="1770620"/>
                  <a:pt x="6369320" y="1774386"/>
                  <a:pt x="6394619" y="1778000"/>
                </a:cubicBezTo>
                <a:cubicBezTo>
                  <a:pt x="6408865" y="1780035"/>
                  <a:pt x="6422904" y="1783344"/>
                  <a:pt x="6436952" y="1786466"/>
                </a:cubicBezTo>
                <a:cubicBezTo>
                  <a:pt x="6448311" y="1788990"/>
                  <a:pt x="6459300" y="1793287"/>
                  <a:pt x="6470819" y="1794933"/>
                </a:cubicBezTo>
                <a:cubicBezTo>
                  <a:pt x="6479201" y="1796130"/>
                  <a:pt x="6487752" y="1794933"/>
                  <a:pt x="6496219" y="1794933"/>
                </a:cubicBezTo>
              </a:path>
            </a:pathLst>
          </a:custGeom>
          <a:noFill/>
          <a:ln w="38100">
            <a:solidFill>
              <a:srgbClr val="EF9A28"/>
            </a:solidFill>
            <a:round/>
            <a:headEnd/>
            <a:tailEnd/>
          </a:ln>
        </p:spPr>
        <p:txBody>
          <a:bodyPr/>
          <a:lstStyle/>
          <a:p>
            <a:endParaRPr lang="en-US"/>
          </a:p>
        </p:txBody>
      </p:sp>
      <p:sp>
        <p:nvSpPr>
          <p:cNvPr id="126" name="Rectangle 125"/>
          <p:cNvSpPr/>
          <p:nvPr/>
        </p:nvSpPr>
        <p:spPr bwMode="auto">
          <a:xfrm>
            <a:off x="6357938" y="4311650"/>
            <a:ext cx="339725" cy="203200"/>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a:defRPr/>
            </a:pPr>
            <a:endParaRPr lang="en-US">
              <a:ea typeface="+mn-ea"/>
            </a:endParaRPr>
          </a:p>
        </p:txBody>
      </p:sp>
      <p:sp>
        <p:nvSpPr>
          <p:cNvPr id="127" name="Rectangle 126"/>
          <p:cNvSpPr/>
          <p:nvPr/>
        </p:nvSpPr>
        <p:spPr bwMode="auto">
          <a:xfrm>
            <a:off x="6357938" y="4667250"/>
            <a:ext cx="339725" cy="203200"/>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a:ea typeface="+mn-ea"/>
            </a:endParaRPr>
          </a:p>
        </p:txBody>
      </p:sp>
      <p:sp>
        <p:nvSpPr>
          <p:cNvPr id="18455" name="Text Box 4"/>
          <p:cNvSpPr txBox="1">
            <a:spLocks noChangeArrowheads="1"/>
          </p:cNvSpPr>
          <p:nvPr/>
        </p:nvSpPr>
        <p:spPr bwMode="auto">
          <a:xfrm>
            <a:off x="6951663" y="4638675"/>
            <a:ext cx="1430337" cy="258763"/>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400" b="1">
                <a:solidFill>
                  <a:srgbClr val="FFFFFF"/>
                </a:solidFill>
                <a:latin typeface="Arial" pitchFamily="34" charset="0"/>
              </a:rPr>
              <a:t>Medical Rx</a:t>
            </a:r>
          </a:p>
        </p:txBody>
      </p:sp>
      <p:sp>
        <p:nvSpPr>
          <p:cNvPr id="18456" name="Text Box 4"/>
          <p:cNvSpPr txBox="1">
            <a:spLocks noChangeArrowheads="1"/>
          </p:cNvSpPr>
          <p:nvPr/>
        </p:nvSpPr>
        <p:spPr bwMode="auto">
          <a:xfrm>
            <a:off x="6951663" y="4283075"/>
            <a:ext cx="1625600" cy="258763"/>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400" b="1">
                <a:solidFill>
                  <a:srgbClr val="FFFFFF"/>
                </a:solidFill>
                <a:latin typeface="Arial" pitchFamily="34" charset="0"/>
              </a:rPr>
              <a:t>Interventional  Rx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idx="4294967295"/>
          </p:nvPr>
        </p:nvSpPr>
        <p:spPr>
          <a:xfrm>
            <a:off x="501650" y="334963"/>
            <a:ext cx="8267700" cy="928687"/>
          </a:xfrm>
          <a:noFill/>
        </p:spPr>
        <p:txBody>
          <a:bodyPr anchor="ctr"/>
          <a:lstStyle/>
          <a:p>
            <a:pPr algn="ctr"/>
            <a:r>
              <a:rPr lang="en-US" smtClean="0">
                <a:effectLst/>
                <a:latin typeface="Arial" pitchFamily="34" charset="0"/>
              </a:rPr>
              <a:t>Need for Subsequent Revascularization: 7 Years of F/U*</a:t>
            </a:r>
          </a:p>
        </p:txBody>
      </p:sp>
      <p:graphicFrame>
        <p:nvGraphicFramePr>
          <p:cNvPr id="214042" name="Group 26"/>
          <p:cNvGraphicFramePr>
            <a:graphicFrameLocks noGrp="1"/>
          </p:cNvGraphicFramePr>
          <p:nvPr/>
        </p:nvGraphicFramePr>
        <p:xfrm>
          <a:off x="247650" y="1600200"/>
          <a:ext cx="8710613" cy="3565208"/>
        </p:xfrm>
        <a:graphic>
          <a:graphicData uri="http://schemas.openxmlformats.org/drawingml/2006/table">
            <a:tbl>
              <a:tblPr/>
              <a:tblGrid>
                <a:gridCol w="2903538"/>
                <a:gridCol w="2903537"/>
                <a:gridCol w="2903538"/>
              </a:tblGrid>
              <a:tr h="1131888">
                <a:tc>
                  <a:txBody>
                    <a:bodyPr/>
                    <a:lstStyle/>
                    <a:p>
                      <a:pPr marL="0" marR="0" lvl="0" indent="0" algn="l" defTabSz="914400" rtl="0" eaLnBrk="0" fontAlgn="base" latinLnBrk="0" hangingPunct="0">
                        <a:lnSpc>
                          <a:spcPct val="100000"/>
                        </a:lnSpc>
                        <a:spcBef>
                          <a:spcPct val="0"/>
                        </a:spcBef>
                        <a:spcAft>
                          <a:spcPts val="1400"/>
                        </a:spcAft>
                        <a:buClr>
                          <a:schemeClr val="tx2"/>
                        </a:buClr>
                        <a:buSzTx/>
                        <a:buFontTx/>
                        <a:buNone/>
                        <a:tabLst/>
                      </a:pPr>
                      <a:endParaRPr kumimoji="0" lang="en-US" sz="2400" b="0" i="0" u="none" strike="noStrike" cap="none" normalizeH="0" baseline="0" smtClean="0">
                        <a:ln>
                          <a:noFill/>
                        </a:ln>
                        <a:solidFill>
                          <a:schemeClr val="tx1"/>
                        </a:solidFill>
                        <a:effectLst/>
                        <a:latin typeface="Arial Narrow" pitchFamily="34" charset="0"/>
                        <a:ea typeface="Osaka"/>
                        <a:cs typeface="Osak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ea typeface="Osaka"/>
                          <a:cs typeface="Osaka"/>
                        </a:rPr>
                        <a:t>PCI + OMT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ea typeface="Osaka"/>
                          <a:cs typeface="Osaka"/>
                        </a:rPr>
                        <a:t>OMT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0" fontAlgn="base" latinLnBrk="0" hangingPunct="0">
                        <a:lnSpc>
                          <a:spcPct val="100000"/>
                        </a:lnSpc>
                        <a:spcBef>
                          <a:spcPct val="0"/>
                        </a:spcBef>
                        <a:spcAft>
                          <a:spcPts val="140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ea typeface="Osaka"/>
                          <a:cs typeface="Osaka"/>
                        </a:rPr>
                        <a:t>Overall Need for Revascularization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0" i="0" u="none" strike="noStrike" cap="none" normalizeH="0" baseline="0" smtClean="0">
                          <a:ln>
                            <a:noFill/>
                          </a:ln>
                          <a:solidFill>
                            <a:srgbClr val="FFFF00"/>
                          </a:solidFill>
                          <a:effectLst/>
                          <a:latin typeface="Arial" charset="0"/>
                          <a:ea typeface="Osaka"/>
                          <a:cs typeface="Osaka"/>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0" i="0" u="none" strike="noStrike" cap="none" normalizeH="0" baseline="0" smtClean="0">
                          <a:ln>
                            <a:noFill/>
                          </a:ln>
                          <a:solidFill>
                            <a:srgbClr val="FFFF00"/>
                          </a:solidFill>
                          <a:effectLst/>
                          <a:latin typeface="Arial" charset="0"/>
                          <a:ea typeface="Osaka"/>
                          <a:cs typeface="Osaka"/>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0"/>
                        </a:spcBef>
                        <a:spcAft>
                          <a:spcPts val="140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ea typeface="Osaka"/>
                          <a:cs typeface="Osaka"/>
                        </a:rPr>
                        <a:t>Subsequent CABG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ea typeface="Osaka"/>
                          <a:cs typeface="Osaka"/>
                        </a:rPr>
                        <a:t>N=77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0" i="0" u="none" strike="noStrike" cap="none" normalizeH="0" baseline="0" smtClean="0">
                          <a:ln>
                            <a:noFill/>
                          </a:ln>
                          <a:solidFill>
                            <a:schemeClr val="tx1"/>
                          </a:solidFill>
                          <a:effectLst/>
                          <a:latin typeface="Arial" charset="0"/>
                          <a:ea typeface="Osaka"/>
                          <a:cs typeface="Osaka"/>
                        </a:rPr>
                        <a:t>N=81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0"/>
                        </a:spcBef>
                        <a:spcAft>
                          <a:spcPts val="1400"/>
                        </a:spcAft>
                        <a:buClr>
                          <a:schemeClr val="tx2"/>
                        </a:buClr>
                        <a:buSzTx/>
                        <a:buFontTx/>
                        <a:buNone/>
                        <a:tabLst/>
                      </a:pPr>
                      <a:r>
                        <a:rPr kumimoji="0" lang="en-US" sz="2400" b="0" i="0" u="none" strike="noStrike" cap="none" normalizeH="0" baseline="0" smtClean="0">
                          <a:ln>
                            <a:noFill/>
                          </a:ln>
                          <a:solidFill>
                            <a:srgbClr val="FFFF00"/>
                          </a:solidFill>
                          <a:effectLst/>
                          <a:latin typeface="Arial" charset="0"/>
                          <a:ea typeface="Osaka"/>
                          <a:cs typeface="Osaka"/>
                        </a:rPr>
                        <a:t>Median Time to Revascularization</a:t>
                      </a:r>
                      <a:r>
                        <a:rPr kumimoji="0" lang="en-US" sz="2400" b="0" i="0" u="none" strike="noStrike" cap="none" normalizeH="0" baseline="30000" smtClean="0">
                          <a:ln>
                            <a:noFill/>
                          </a:ln>
                          <a:solidFill>
                            <a:srgbClr val="FFFF00"/>
                          </a:solidFill>
                          <a:effectLst/>
                          <a:latin typeface="Arial" charset="0"/>
                          <a:ea typeface="Osaka"/>
                          <a:cs typeface="Osaka"/>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1" i="1" u="none" strike="noStrike" cap="none" normalizeH="0" baseline="0" smtClean="0">
                          <a:ln>
                            <a:noFill/>
                          </a:ln>
                          <a:solidFill>
                            <a:srgbClr val="FFFF00"/>
                          </a:solidFill>
                          <a:effectLst/>
                          <a:latin typeface="Arial" charset="0"/>
                          <a:ea typeface="Osaka"/>
                          <a:cs typeface="Osaka"/>
                        </a:rPr>
                        <a:t>10 months;</a:t>
                      </a:r>
                    </a:p>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1" i="1" u="none" strike="noStrike" cap="none" normalizeH="0" baseline="0" smtClean="0">
                          <a:ln>
                            <a:noFill/>
                          </a:ln>
                          <a:solidFill>
                            <a:srgbClr val="FFFF00"/>
                          </a:solidFill>
                          <a:effectLst/>
                          <a:latin typeface="Arial" charset="0"/>
                          <a:ea typeface="Osaka"/>
                          <a:cs typeface="Osaka"/>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1" i="1" u="none" strike="noStrike" cap="none" normalizeH="0" baseline="0" smtClean="0">
                          <a:ln>
                            <a:noFill/>
                          </a:ln>
                          <a:solidFill>
                            <a:srgbClr val="FFFF00"/>
                          </a:solidFill>
                          <a:effectLst/>
                          <a:latin typeface="Arial" charset="0"/>
                          <a:ea typeface="Osaka"/>
                          <a:cs typeface="Osaka"/>
                        </a:rPr>
                        <a:t>10.8 months;</a:t>
                      </a:r>
                    </a:p>
                    <a:p>
                      <a:pPr marL="0" marR="0" lvl="0" indent="0" algn="ctr" defTabSz="914400" rtl="0" eaLnBrk="0" fontAlgn="base" latinLnBrk="0" hangingPunct="0">
                        <a:lnSpc>
                          <a:spcPct val="100000"/>
                        </a:lnSpc>
                        <a:spcBef>
                          <a:spcPct val="0"/>
                        </a:spcBef>
                        <a:spcAft>
                          <a:spcPts val="1400"/>
                        </a:spcAft>
                        <a:buClr>
                          <a:schemeClr val="tx2"/>
                        </a:buClr>
                        <a:buSzTx/>
                        <a:buFontTx/>
                        <a:buNone/>
                        <a:tabLst/>
                      </a:pPr>
                      <a:r>
                        <a:rPr kumimoji="0" lang="en-US" sz="2400" b="1" i="1" u="none" strike="noStrike" cap="none" normalizeH="0" baseline="0" smtClean="0">
                          <a:ln>
                            <a:noFill/>
                          </a:ln>
                          <a:solidFill>
                            <a:srgbClr val="FFFF00"/>
                          </a:solidFill>
                          <a:effectLst/>
                          <a:latin typeface="Arial" charset="0"/>
                          <a:ea typeface="Osaka"/>
                          <a:cs typeface="Osaka"/>
                        </a:rPr>
                        <a:t>16.5%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8680" name="Text Box 25"/>
          <p:cNvSpPr txBox="1">
            <a:spLocks noChangeArrowheads="1"/>
          </p:cNvSpPr>
          <p:nvPr/>
        </p:nvSpPr>
        <p:spPr bwMode="auto">
          <a:xfrm>
            <a:off x="347663" y="5281613"/>
            <a:ext cx="8518525" cy="1311275"/>
          </a:xfrm>
          <a:prstGeom prst="rect">
            <a:avLst/>
          </a:prstGeom>
          <a:noFill/>
          <a:ln w="9525">
            <a:noFill/>
            <a:miter lim="800000"/>
            <a:headEnd/>
            <a:tailEnd/>
          </a:ln>
        </p:spPr>
        <p:txBody>
          <a:bodyPr>
            <a:spAutoFit/>
          </a:bodyPr>
          <a:lstStyle/>
          <a:p>
            <a:pPr eaLnBrk="0" hangingPunct="0"/>
            <a:r>
              <a:rPr lang="en-US" sz="2000"/>
              <a:t>*Median 4.6 years of follow-up</a:t>
            </a:r>
          </a:p>
          <a:p>
            <a:pPr eaLnBrk="0" hangingPunct="0"/>
            <a:r>
              <a:rPr lang="en-US" sz="2000" baseline="30000"/>
              <a:t>†</a:t>
            </a:r>
            <a:r>
              <a:rPr lang="en-US" sz="2000"/>
              <a:t>Median time to Repeat or 1</a:t>
            </a:r>
            <a:r>
              <a:rPr lang="en-US" sz="2000" baseline="30000"/>
              <a:t>st</a:t>
            </a:r>
            <a:r>
              <a:rPr lang="en-US" sz="2000"/>
              <a:t> Revascularization</a:t>
            </a:r>
          </a:p>
          <a:p>
            <a:pPr eaLnBrk="0" hangingPunct="0"/>
            <a:r>
              <a:rPr lang="en-US" sz="2000" b="1">
                <a:solidFill>
                  <a:srgbClr val="FFFF00"/>
                </a:solidFill>
              </a:rPr>
              <a:t>After ~ 11 mo, the avg. X-over from OMT to PCI was </a:t>
            </a:r>
            <a:r>
              <a:rPr lang="en-US" sz="2000" b="1" i="1" u="sng">
                <a:solidFill>
                  <a:srgbClr val="FFFF00"/>
                </a:solidFill>
              </a:rPr>
              <a:t>2.8%/year</a:t>
            </a:r>
            <a:r>
              <a:rPr lang="en-US" sz="2000" b="1">
                <a:solidFill>
                  <a:srgbClr val="FFFF00"/>
                </a:solidFill>
              </a:rPr>
              <a:t> over years 1-7</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Number Placeholder 3"/>
          <p:cNvSpPr txBox="1">
            <a:spLocks noGrp="1"/>
          </p:cNvSpPr>
          <p:nvPr/>
        </p:nvSpPr>
        <p:spPr bwMode="auto">
          <a:xfrm>
            <a:off x="-149225" y="6597650"/>
            <a:ext cx="457200" cy="304800"/>
          </a:xfrm>
          <a:prstGeom prst="rect">
            <a:avLst/>
          </a:prstGeom>
          <a:noFill/>
          <a:ln w="9525">
            <a:noFill/>
            <a:miter lim="800000"/>
            <a:headEnd/>
            <a:tailEnd/>
          </a:ln>
        </p:spPr>
        <p:txBody>
          <a:bodyPr/>
          <a:lstStyle/>
          <a:p>
            <a:pPr algn="r"/>
            <a:fld id="{DC9E7018-0DE3-4C50-AD3A-0DF87B9C8FEC}" type="slidenum">
              <a:rPr lang="en-US" sz="1000">
                <a:solidFill>
                  <a:srgbClr val="8D8CB6"/>
                </a:solidFill>
              </a:rPr>
              <a:pPr algn="r"/>
              <a:t>24</a:t>
            </a:fld>
            <a:endParaRPr lang="en-US" sz="1000">
              <a:solidFill>
                <a:srgbClr val="8D8CB6"/>
              </a:solidFill>
            </a:endParaRPr>
          </a:p>
        </p:txBody>
      </p:sp>
      <p:sp>
        <p:nvSpPr>
          <p:cNvPr id="1395714" name="Rectangle 2"/>
          <p:cNvSpPr>
            <a:spLocks noGrp="1" noChangeArrowheads="1"/>
          </p:cNvSpPr>
          <p:nvPr>
            <p:ph type="title" idx="4294967295"/>
          </p:nvPr>
        </p:nvSpPr>
        <p:spPr>
          <a:xfrm>
            <a:off x="179388" y="176213"/>
            <a:ext cx="8785225" cy="854075"/>
          </a:xfrm>
        </p:spPr>
        <p:txBody>
          <a:bodyPr tIns="9144" bIns="9144" anchor="ctr"/>
          <a:lstStyle/>
          <a:p>
            <a:pPr algn="ctr" eaLnBrk="1" hangingPunct="1"/>
            <a:r>
              <a:rPr lang="en-US" smtClean="0">
                <a:effectLst/>
                <a:latin typeface="Arial" pitchFamily="34" charset="0"/>
              </a:rPr>
              <a:t>COURAGE Trial:</a:t>
            </a:r>
            <a:br>
              <a:rPr lang="en-US" smtClean="0">
                <a:effectLst/>
                <a:latin typeface="Arial" pitchFamily="34" charset="0"/>
              </a:rPr>
            </a:br>
            <a:r>
              <a:rPr lang="en-US" smtClean="0">
                <a:effectLst/>
                <a:latin typeface="Arial" pitchFamily="34" charset="0"/>
              </a:rPr>
              <a:t>Summary</a:t>
            </a:r>
          </a:p>
        </p:txBody>
      </p:sp>
      <p:sp>
        <p:nvSpPr>
          <p:cNvPr id="185347" name="Rectangle 3"/>
          <p:cNvSpPr>
            <a:spLocks noGrp="1" noChangeArrowheads="1"/>
          </p:cNvSpPr>
          <p:nvPr>
            <p:ph type="body" idx="4294967295"/>
          </p:nvPr>
        </p:nvSpPr>
        <p:spPr>
          <a:xfrm>
            <a:off x="179388" y="1320800"/>
            <a:ext cx="8785225" cy="4967288"/>
          </a:xfrm>
        </p:spPr>
        <p:txBody>
          <a:bodyPr lIns="137160" rIns="137160"/>
          <a:lstStyle/>
          <a:p>
            <a:pPr marL="228600" indent="-228600" eaLnBrk="1" hangingPunct="1"/>
            <a:r>
              <a:rPr lang="en-US" sz="2400" smtClean="0">
                <a:latin typeface="Arial" pitchFamily="34" charset="0"/>
              </a:rPr>
              <a:t>PCI added to OMT did not reduce risk of death, MI, or other major CV events as compared with OMT alone</a:t>
            </a:r>
          </a:p>
          <a:p>
            <a:pPr marL="628650" lvl="1" indent="-285750" eaLnBrk="1" hangingPunct="1"/>
            <a:r>
              <a:rPr lang="en-US" sz="2400" b="1" smtClean="0">
                <a:solidFill>
                  <a:srgbClr val="F3F668"/>
                </a:solidFill>
                <a:latin typeface="Arial" pitchFamily="34" charset="0"/>
              </a:rPr>
              <a:t>21.1%</a:t>
            </a:r>
            <a:r>
              <a:rPr lang="en-US" sz="2400" smtClean="0">
                <a:latin typeface="Arial" pitchFamily="34" charset="0"/>
              </a:rPr>
              <a:t> of patients in the PCI group required additional revascularization versus </a:t>
            </a:r>
            <a:r>
              <a:rPr lang="en-US" sz="2400" b="1" smtClean="0">
                <a:solidFill>
                  <a:srgbClr val="F3F668"/>
                </a:solidFill>
                <a:latin typeface="Arial" pitchFamily="34" charset="0"/>
              </a:rPr>
              <a:t>32.6%</a:t>
            </a:r>
            <a:r>
              <a:rPr lang="en-US" sz="2400" smtClean="0">
                <a:latin typeface="Arial" pitchFamily="34" charset="0"/>
              </a:rPr>
              <a:t> of patients in the optimal therapy group (HR: 0.60; </a:t>
            </a:r>
            <a:r>
              <a:rPr lang="en-US" sz="2400" i="1" smtClean="0">
                <a:latin typeface="Arial" pitchFamily="34" charset="0"/>
              </a:rPr>
              <a:t>P</a:t>
            </a:r>
            <a:r>
              <a:rPr lang="en-US" sz="2400" smtClean="0">
                <a:latin typeface="Arial" pitchFamily="34" charset="0"/>
              </a:rPr>
              <a:t>&lt;0.001)—</a:t>
            </a:r>
            <a:r>
              <a:rPr lang="en-US" sz="2400" b="1" smtClean="0">
                <a:solidFill>
                  <a:srgbClr val="F3F668"/>
                </a:solidFill>
                <a:latin typeface="Arial" pitchFamily="34" charset="0"/>
              </a:rPr>
              <a:t>but over 7 years!</a:t>
            </a:r>
            <a:r>
              <a:rPr lang="en-US" sz="2400" smtClean="0">
                <a:latin typeface="Arial" pitchFamily="34" charset="0"/>
              </a:rPr>
              <a:t> </a:t>
            </a:r>
          </a:p>
          <a:p>
            <a:pPr marL="228600" indent="-228600" eaLnBrk="1" hangingPunct="1"/>
            <a:r>
              <a:rPr lang="en-US" sz="2400" smtClean="0">
                <a:latin typeface="Arial" pitchFamily="34" charset="0"/>
              </a:rPr>
              <a:t>Findings reinforce existing clinical practice guidelines</a:t>
            </a:r>
          </a:p>
          <a:p>
            <a:pPr marL="628650" lvl="1" indent="-285750" eaLnBrk="1" hangingPunct="1"/>
            <a:r>
              <a:rPr lang="en-US" sz="2400" smtClean="0">
                <a:latin typeface="Arial" pitchFamily="34" charset="0"/>
              </a:rPr>
              <a:t>OMT and aggressive management of multiple treatment targets without initial PCI can be implemented safely in the majority of patients with chronic stable angina, even those with objective evidence of ischemia and significant multivessel CAD </a:t>
            </a:r>
          </a:p>
        </p:txBody>
      </p:sp>
      <p:sp>
        <p:nvSpPr>
          <p:cNvPr id="185348" name="Text Box 4"/>
          <p:cNvSpPr txBox="1">
            <a:spLocks noChangeArrowheads="1"/>
          </p:cNvSpPr>
          <p:nvPr/>
        </p:nvSpPr>
        <p:spPr bwMode="auto">
          <a:xfrm>
            <a:off x="206375" y="5994400"/>
            <a:ext cx="8316913" cy="517525"/>
          </a:xfrm>
          <a:prstGeom prst="rect">
            <a:avLst/>
          </a:prstGeom>
          <a:noFill/>
          <a:ln w="12700" algn="ctr">
            <a:noFill/>
            <a:miter lim="800000"/>
            <a:headEnd/>
            <a:tailEnd/>
          </a:ln>
        </p:spPr>
        <p:txBody>
          <a:bodyPr>
            <a:spAutoFit/>
          </a:bodyPr>
          <a:lstStyle/>
          <a:p>
            <a:r>
              <a:rPr lang="en-US" sz="1400" b="1">
                <a:latin typeface="Arial Narrow" pitchFamily="34" charset="0"/>
              </a:rPr>
              <a:t>Boden WE, et al. </a:t>
            </a:r>
            <a:r>
              <a:rPr lang="en-US" sz="1400" b="1" i="1">
                <a:latin typeface="Arial Narrow" pitchFamily="34" charset="0"/>
              </a:rPr>
              <a:t>N Engl J Med. </a:t>
            </a:r>
            <a:r>
              <a:rPr lang="en-US" sz="1400" b="1">
                <a:latin typeface="Arial Narrow" pitchFamily="34" charset="0"/>
              </a:rPr>
              <a:t>2007;356:1503-1516.</a:t>
            </a:r>
          </a:p>
          <a:p>
            <a:r>
              <a:rPr lang="en-US" sz="1400" b="1">
                <a:latin typeface="Arial Narrow" pitchFamily="34" charset="0"/>
              </a:rPr>
              <a:t>Boden WE. </a:t>
            </a:r>
            <a:r>
              <a:rPr lang="en-US" sz="1400" b="1" i="1">
                <a:latin typeface="Arial Narrow" pitchFamily="34" charset="0"/>
              </a:rPr>
              <a:t>Cleve Clin J Med. </a:t>
            </a:r>
            <a:r>
              <a:rPr lang="en-US" sz="1400" b="1">
                <a:latin typeface="Arial Narrow" pitchFamily="34" charset="0"/>
              </a:rPr>
              <a:t>2007;74:623-633.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Number Placeholder 3"/>
          <p:cNvSpPr txBox="1">
            <a:spLocks noGrp="1"/>
          </p:cNvSpPr>
          <p:nvPr/>
        </p:nvSpPr>
        <p:spPr bwMode="auto">
          <a:xfrm>
            <a:off x="-149225" y="6597650"/>
            <a:ext cx="457200" cy="304800"/>
          </a:xfrm>
          <a:prstGeom prst="rect">
            <a:avLst/>
          </a:prstGeom>
          <a:noFill/>
          <a:ln w="9525">
            <a:noFill/>
            <a:miter lim="800000"/>
            <a:headEnd/>
            <a:tailEnd/>
          </a:ln>
        </p:spPr>
        <p:txBody>
          <a:bodyPr/>
          <a:lstStyle/>
          <a:p>
            <a:pPr algn="r"/>
            <a:fld id="{F8DB0BCB-7E77-425B-BF92-4863506D9436}" type="slidenum">
              <a:rPr lang="en-US" sz="1000">
                <a:solidFill>
                  <a:srgbClr val="8D8CB6"/>
                </a:solidFill>
              </a:rPr>
              <a:pPr algn="r"/>
              <a:t>25</a:t>
            </a:fld>
            <a:endParaRPr lang="en-US" sz="1000">
              <a:solidFill>
                <a:srgbClr val="8D8CB6"/>
              </a:solidFill>
            </a:endParaRPr>
          </a:p>
        </p:txBody>
      </p:sp>
      <p:sp>
        <p:nvSpPr>
          <p:cNvPr id="1355778" name="Rectangle 2"/>
          <p:cNvSpPr>
            <a:spLocks noGrp="1" noChangeArrowheads="1"/>
          </p:cNvSpPr>
          <p:nvPr>
            <p:ph type="title" idx="4294967295"/>
          </p:nvPr>
        </p:nvSpPr>
        <p:spPr>
          <a:xfrm>
            <a:off x="179388" y="214313"/>
            <a:ext cx="8785225" cy="854075"/>
          </a:xfrm>
        </p:spPr>
        <p:txBody>
          <a:bodyPr tIns="9144" bIns="9144" anchor="ctr"/>
          <a:lstStyle/>
          <a:p>
            <a:pPr algn="ctr" eaLnBrk="1" hangingPunct="1"/>
            <a:r>
              <a:rPr lang="en-US" sz="3200" smtClean="0">
                <a:effectLst/>
                <a:latin typeface="Arial" pitchFamily="34" charset="0"/>
              </a:rPr>
              <a:t>Factors Impacting Worse CAD Progression or Worse PCI Outcomes in Diabetes</a:t>
            </a:r>
          </a:p>
        </p:txBody>
      </p:sp>
      <p:sp>
        <p:nvSpPr>
          <p:cNvPr id="187395" name="Rectangle 3"/>
          <p:cNvSpPr>
            <a:spLocks noGrp="1" noChangeArrowheads="1"/>
          </p:cNvSpPr>
          <p:nvPr>
            <p:ph type="body" idx="4294967295"/>
          </p:nvPr>
        </p:nvSpPr>
        <p:spPr>
          <a:xfrm>
            <a:off x="495300" y="1411288"/>
            <a:ext cx="8039100" cy="3114675"/>
          </a:xfrm>
        </p:spPr>
        <p:txBody>
          <a:bodyPr lIns="137160" rIns="137160"/>
          <a:lstStyle/>
          <a:p>
            <a:pPr marL="228600" indent="-228600" eaLnBrk="1" hangingPunct="1"/>
            <a:r>
              <a:rPr lang="en-US" smtClean="0">
                <a:latin typeface="Arial" pitchFamily="34" charset="0"/>
              </a:rPr>
              <a:t>Inflammation</a:t>
            </a:r>
          </a:p>
          <a:p>
            <a:pPr marL="228600" indent="-228600" eaLnBrk="1" hangingPunct="1"/>
            <a:r>
              <a:rPr lang="en-US" smtClean="0">
                <a:latin typeface="Arial" pitchFamily="34" charset="0"/>
              </a:rPr>
              <a:t>Endothelial dysfunction</a:t>
            </a:r>
          </a:p>
          <a:p>
            <a:pPr marL="228600" indent="-228600" eaLnBrk="1" hangingPunct="1"/>
            <a:r>
              <a:rPr lang="en-US" smtClean="0">
                <a:latin typeface="Arial" pitchFamily="34" charset="0"/>
              </a:rPr>
              <a:t>Renal dysfunction, left ventricular dysfunction, peripheral artery disease</a:t>
            </a:r>
          </a:p>
          <a:p>
            <a:pPr marL="228600" indent="-228600" eaLnBrk="1" hangingPunct="1"/>
            <a:r>
              <a:rPr lang="en-US" smtClean="0">
                <a:latin typeface="Arial" pitchFamily="34" charset="0"/>
              </a:rPr>
              <a:t>Atherosclerotic burden</a:t>
            </a:r>
          </a:p>
          <a:p>
            <a:pPr marL="228600" indent="-228600" eaLnBrk="1" hangingPunct="1"/>
            <a:r>
              <a:rPr lang="en-US" smtClean="0">
                <a:latin typeface="Arial" pitchFamily="34" charset="0"/>
              </a:rPr>
              <a:t>Restenosis</a:t>
            </a:r>
          </a:p>
          <a:p>
            <a:pPr marL="228600" indent="-228600" eaLnBrk="1" hangingPunct="1"/>
            <a:r>
              <a:rPr lang="en-US" smtClean="0">
                <a:latin typeface="Arial" pitchFamily="34" charset="0"/>
              </a:rPr>
              <a:t>Prothrombotic state</a:t>
            </a:r>
          </a:p>
          <a:p>
            <a:pPr marL="628650" lvl="1" indent="-285750" eaLnBrk="1" hangingPunct="1"/>
            <a:r>
              <a:rPr lang="en-US" sz="2800" smtClean="0">
                <a:latin typeface="Arial" pitchFamily="34" charset="0"/>
              </a:rPr>
              <a:t>Increase platelet aggregation</a:t>
            </a:r>
          </a:p>
        </p:txBody>
      </p:sp>
      <p:sp>
        <p:nvSpPr>
          <p:cNvPr id="187396" name="Text Box 4"/>
          <p:cNvSpPr txBox="1">
            <a:spLocks noChangeArrowheads="1"/>
          </p:cNvSpPr>
          <p:nvPr/>
        </p:nvSpPr>
        <p:spPr bwMode="auto">
          <a:xfrm>
            <a:off x="722313" y="6369050"/>
            <a:ext cx="8316912" cy="304800"/>
          </a:xfrm>
          <a:prstGeom prst="rect">
            <a:avLst/>
          </a:prstGeom>
          <a:noFill/>
          <a:ln w="12700" algn="ctr">
            <a:noFill/>
            <a:miter lim="800000"/>
            <a:headEnd/>
            <a:tailEnd/>
          </a:ln>
        </p:spPr>
        <p:txBody>
          <a:bodyPr>
            <a:spAutoFit/>
          </a:bodyPr>
          <a:lstStyle/>
          <a:p>
            <a:r>
              <a:rPr lang="en-US" sz="1400" b="1">
                <a:latin typeface="Arial Narrow" pitchFamily="34" charset="0"/>
              </a:rPr>
              <a:t>Roffi M, et al. </a:t>
            </a:r>
            <a:r>
              <a:rPr lang="en-US" sz="1400" b="1" i="1">
                <a:latin typeface="Arial Narrow" pitchFamily="34" charset="0"/>
              </a:rPr>
              <a:t>Eur Heart J. </a:t>
            </a:r>
            <a:r>
              <a:rPr lang="en-US" sz="1400" b="1">
                <a:latin typeface="Arial Narrow" pitchFamily="34" charset="0"/>
              </a:rPr>
              <a:t>2004;25:190-198.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Number Placeholder 3"/>
          <p:cNvSpPr txBox="1">
            <a:spLocks noGrp="1"/>
          </p:cNvSpPr>
          <p:nvPr/>
        </p:nvSpPr>
        <p:spPr bwMode="auto">
          <a:xfrm>
            <a:off x="-149225" y="6597650"/>
            <a:ext cx="457200" cy="304800"/>
          </a:xfrm>
          <a:prstGeom prst="rect">
            <a:avLst/>
          </a:prstGeom>
          <a:noFill/>
          <a:ln w="9525">
            <a:noFill/>
            <a:miter lim="800000"/>
            <a:headEnd/>
            <a:tailEnd/>
          </a:ln>
        </p:spPr>
        <p:txBody>
          <a:bodyPr/>
          <a:lstStyle/>
          <a:p>
            <a:pPr algn="r"/>
            <a:fld id="{95C50382-BB1E-48BF-B875-A6741B330802}" type="slidenum">
              <a:rPr lang="en-US" sz="1000">
                <a:solidFill>
                  <a:srgbClr val="8D8CB6"/>
                </a:solidFill>
              </a:rPr>
              <a:pPr algn="r"/>
              <a:t>26</a:t>
            </a:fld>
            <a:endParaRPr lang="en-US" sz="1000">
              <a:solidFill>
                <a:srgbClr val="8D8CB6"/>
              </a:solidFill>
            </a:endParaRPr>
          </a:p>
        </p:txBody>
      </p:sp>
      <p:sp>
        <p:nvSpPr>
          <p:cNvPr id="1501186" name="Rectangle 2"/>
          <p:cNvSpPr>
            <a:spLocks noGrp="1" noChangeArrowheads="1"/>
          </p:cNvSpPr>
          <p:nvPr>
            <p:ph type="title" idx="4294967295"/>
          </p:nvPr>
        </p:nvSpPr>
        <p:spPr>
          <a:xfrm>
            <a:off x="179388" y="180975"/>
            <a:ext cx="8785225" cy="854075"/>
          </a:xfrm>
        </p:spPr>
        <p:txBody>
          <a:bodyPr tIns="9144" bIns="9144" anchor="ctr"/>
          <a:lstStyle/>
          <a:p>
            <a:pPr algn="ctr" eaLnBrk="1" hangingPunct="1"/>
            <a:r>
              <a:rPr lang="en-US" smtClean="0">
                <a:effectLst/>
                <a:latin typeface="Arial" pitchFamily="34" charset="0"/>
              </a:rPr>
              <a:t>BARI 2D Study:</a:t>
            </a:r>
            <a:br>
              <a:rPr lang="en-US" smtClean="0">
                <a:effectLst/>
                <a:latin typeface="Arial" pitchFamily="34" charset="0"/>
              </a:rPr>
            </a:br>
            <a:r>
              <a:rPr lang="en-US" smtClean="0">
                <a:effectLst/>
                <a:latin typeface="Arial" pitchFamily="34" charset="0"/>
              </a:rPr>
              <a:t>Type 2 Diabetes and CAD</a:t>
            </a:r>
          </a:p>
        </p:txBody>
      </p:sp>
      <p:sp>
        <p:nvSpPr>
          <p:cNvPr id="189443" name="Rectangle 53"/>
          <p:cNvSpPr>
            <a:spLocks noGrp="1" noChangeArrowheads="1"/>
          </p:cNvSpPr>
          <p:nvPr>
            <p:ph type="body" idx="4294967295"/>
          </p:nvPr>
        </p:nvSpPr>
        <p:spPr>
          <a:xfrm>
            <a:off x="179388" y="1438275"/>
            <a:ext cx="3852862" cy="4967288"/>
          </a:xfrm>
        </p:spPr>
        <p:txBody>
          <a:bodyPr lIns="137160" rIns="137160"/>
          <a:lstStyle/>
          <a:p>
            <a:pPr eaLnBrk="1" hangingPunct="1">
              <a:lnSpc>
                <a:spcPct val="80000"/>
              </a:lnSpc>
              <a:spcBef>
                <a:spcPct val="15000"/>
              </a:spcBef>
              <a:spcAft>
                <a:spcPct val="15000"/>
              </a:spcAft>
            </a:pPr>
            <a:r>
              <a:rPr lang="en-GB" sz="2000" smtClean="0">
                <a:latin typeface="Arial" pitchFamily="34" charset="0"/>
              </a:rPr>
              <a:t>Patients with type 2 diabetes and stable ischemic cardiovascular disease</a:t>
            </a:r>
          </a:p>
          <a:p>
            <a:pPr lvl="1" eaLnBrk="1" hangingPunct="1">
              <a:lnSpc>
                <a:spcPct val="80000"/>
              </a:lnSpc>
              <a:spcBef>
                <a:spcPct val="15000"/>
              </a:spcBef>
              <a:spcAft>
                <a:spcPct val="15000"/>
              </a:spcAft>
            </a:pPr>
            <a:r>
              <a:rPr lang="en-GB" sz="2200" smtClean="0">
                <a:latin typeface="Arial" pitchFamily="34" charset="0"/>
              </a:rPr>
              <a:t>Mean follow-up: 5.3 years</a:t>
            </a:r>
          </a:p>
          <a:p>
            <a:pPr eaLnBrk="1" hangingPunct="1">
              <a:lnSpc>
                <a:spcPct val="80000"/>
              </a:lnSpc>
              <a:spcBef>
                <a:spcPct val="15000"/>
              </a:spcBef>
              <a:spcAft>
                <a:spcPct val="15000"/>
              </a:spcAft>
            </a:pPr>
            <a:r>
              <a:rPr lang="en-GB" sz="2000" smtClean="0">
                <a:latin typeface="Arial" pitchFamily="34" charset="0"/>
              </a:rPr>
              <a:t>Randomized to PCI or CABG stratums (2x2 factorial design)</a:t>
            </a:r>
          </a:p>
          <a:p>
            <a:pPr lvl="1" eaLnBrk="1" hangingPunct="1">
              <a:lnSpc>
                <a:spcPct val="80000"/>
              </a:lnSpc>
              <a:spcBef>
                <a:spcPct val="15000"/>
              </a:spcBef>
              <a:spcAft>
                <a:spcPct val="15000"/>
              </a:spcAft>
            </a:pPr>
            <a:r>
              <a:rPr lang="en-US" sz="2200" smtClean="0">
                <a:latin typeface="Arial" pitchFamily="34" charset="0"/>
              </a:rPr>
              <a:t>Strategy 1</a:t>
            </a:r>
          </a:p>
          <a:p>
            <a:pPr lvl="2" eaLnBrk="1" hangingPunct="1">
              <a:lnSpc>
                <a:spcPct val="80000"/>
              </a:lnSpc>
              <a:spcBef>
                <a:spcPct val="15000"/>
              </a:spcBef>
              <a:spcAft>
                <a:spcPct val="15000"/>
              </a:spcAft>
            </a:pPr>
            <a:r>
              <a:rPr lang="en-US" sz="1800" b="1" smtClean="0">
                <a:latin typeface="Arial" pitchFamily="34" charset="0"/>
              </a:rPr>
              <a:t>Prompt coronary revascularization or optimal medical therapy</a:t>
            </a:r>
            <a:r>
              <a:rPr lang="en-US" sz="1800" smtClean="0">
                <a:latin typeface="Arial" pitchFamily="34" charset="0"/>
              </a:rPr>
              <a:t> </a:t>
            </a:r>
          </a:p>
          <a:p>
            <a:pPr lvl="1" eaLnBrk="1" hangingPunct="1">
              <a:lnSpc>
                <a:spcPct val="80000"/>
              </a:lnSpc>
              <a:spcBef>
                <a:spcPct val="15000"/>
              </a:spcBef>
              <a:spcAft>
                <a:spcPct val="15000"/>
              </a:spcAft>
            </a:pPr>
            <a:r>
              <a:rPr lang="en-US" sz="2200" smtClean="0">
                <a:latin typeface="Arial" pitchFamily="34" charset="0"/>
              </a:rPr>
              <a:t>Strategy 2</a:t>
            </a:r>
          </a:p>
          <a:p>
            <a:pPr lvl="2" eaLnBrk="1" hangingPunct="1">
              <a:lnSpc>
                <a:spcPct val="80000"/>
              </a:lnSpc>
              <a:spcBef>
                <a:spcPct val="15000"/>
              </a:spcBef>
              <a:spcAft>
                <a:spcPct val="15000"/>
              </a:spcAft>
            </a:pPr>
            <a:r>
              <a:rPr lang="en-US" sz="1800" b="1" smtClean="0">
                <a:latin typeface="Arial" pitchFamily="34" charset="0"/>
              </a:rPr>
              <a:t>Insulin-sensitization therapy or insulin-provision therapy</a:t>
            </a:r>
          </a:p>
        </p:txBody>
      </p:sp>
      <p:graphicFrame>
        <p:nvGraphicFramePr>
          <p:cNvPr id="189484" name="Group 44"/>
          <p:cNvGraphicFramePr>
            <a:graphicFrameLocks noGrp="1"/>
          </p:cNvGraphicFramePr>
          <p:nvPr/>
        </p:nvGraphicFramePr>
        <p:xfrm>
          <a:off x="4084638" y="1916113"/>
          <a:ext cx="4881562" cy="4276810"/>
        </p:xfrm>
        <a:graphic>
          <a:graphicData uri="http://schemas.openxmlformats.org/drawingml/2006/table">
            <a:tbl>
              <a:tblPr/>
              <a:tblGrid>
                <a:gridCol w="2887662"/>
                <a:gridCol w="1058863"/>
                <a:gridCol w="935037"/>
              </a:tblGrid>
              <a:tr h="579438">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endParaRPr kumimoji="0" lang="en-US" sz="1600" b="0" i="0" u="none" strike="noStrike" cap="none" normalizeH="0" baseline="0" smtClean="0">
                        <a:ln>
                          <a:noFill/>
                        </a:ln>
                        <a:solidFill>
                          <a:schemeClr val="tx1"/>
                        </a:solidFill>
                        <a:effectLst/>
                        <a:latin typeface="Arial Narrow" pitchFamily="34" charset="0"/>
                        <a:ea typeface="Osaka"/>
                        <a:cs typeface="Osaka"/>
                      </a:endParaRPr>
                    </a:p>
                  </a:txBody>
                  <a:tcPr marT="45727" marB="45727" horzOverflow="overflow">
                    <a:lnL>
                      <a:noFill/>
                    </a:lnL>
                    <a:lnR>
                      <a:noFill/>
                    </a:lnR>
                    <a:lnT>
                      <a:noFill/>
                    </a:lnT>
                    <a:lnB w="381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PCI (n=1605)</a:t>
                      </a:r>
                    </a:p>
                  </a:txBody>
                  <a:tcPr marT="45727" marB="45727" horzOverflow="overflow">
                    <a:lnL>
                      <a:noFill/>
                    </a:lnL>
                    <a:lnR>
                      <a:noFill/>
                    </a:lnR>
                    <a:lnT>
                      <a:noFill/>
                    </a:lnT>
                    <a:lnB w="38100" cap="flat" cmpd="sng" algn="ctr">
                      <a:solidFill>
                        <a:srgbClr val="FFCC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CABG (n=763)</a:t>
                      </a:r>
                    </a:p>
                  </a:txBody>
                  <a:tcPr marT="45727" marB="45727" horzOverflow="overflow">
                    <a:lnL>
                      <a:noFill/>
                    </a:lnL>
                    <a:lnR>
                      <a:noFill/>
                    </a:lnR>
                    <a:lnT>
                      <a:noFill/>
                    </a:lnT>
                    <a:lnB w="38100" cap="flat" cmpd="sng" algn="ctr">
                      <a:solidFill>
                        <a:srgbClr val="FFCC00"/>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History of (%)</a:t>
                      </a:r>
                    </a:p>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   MI</a:t>
                      </a:r>
                    </a:p>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   CHF</a:t>
                      </a:r>
                    </a:p>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   PAD</a:t>
                      </a:r>
                    </a:p>
                  </a:txBody>
                  <a:tcPr marT="45727" marB="45727" horzOverflow="overflow">
                    <a:lnL>
                      <a:noFill/>
                    </a:lnL>
                    <a:lnR>
                      <a:noFill/>
                    </a:lnR>
                    <a:lnT w="38100" cap="flat" cmpd="sng" algn="ctr">
                      <a:solidFill>
                        <a:srgbClr val="FFCC00"/>
                      </a:solidFill>
                      <a:prstDash val="solid"/>
                      <a:round/>
                      <a:headEnd type="none" w="med" len="med"/>
                      <a:tailEnd type="none" w="med" len="med"/>
                    </a:lnT>
                    <a:lnB>
                      <a:noFill/>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a typeface="Osaka"/>
                        <a:cs typeface="Osaka"/>
                      </a:endParaRPr>
                    </a:p>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30.1</a:t>
                      </a:r>
                    </a:p>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7.7</a:t>
                      </a:r>
                    </a:p>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23.9</a:t>
                      </a:r>
                    </a:p>
                  </a:txBody>
                  <a:tcPr marT="45727" marB="45727" horzOverflow="overflow">
                    <a:lnL>
                      <a:noFill/>
                    </a:lnL>
                    <a:lnR>
                      <a:noFill/>
                    </a:lnR>
                    <a:lnT w="38100" cap="flat" cmpd="sng" algn="ctr">
                      <a:solidFill>
                        <a:srgbClr val="FFCC00"/>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endParaRPr kumimoji="0" lang="en-US" sz="1600" b="1" i="0" u="none" strike="noStrike" cap="none" normalizeH="0" baseline="0" smtClean="0">
                        <a:ln>
                          <a:noFill/>
                        </a:ln>
                        <a:solidFill>
                          <a:schemeClr val="tx1"/>
                        </a:solidFill>
                        <a:effectLst/>
                        <a:latin typeface="Arial" pitchFamily="34" charset="0"/>
                        <a:ea typeface="Osaka"/>
                        <a:cs typeface="Osaka"/>
                      </a:endParaRPr>
                    </a:p>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36.0</a:t>
                      </a:r>
                    </a:p>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4.5</a:t>
                      </a:r>
                    </a:p>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23.5</a:t>
                      </a:r>
                    </a:p>
                  </a:txBody>
                  <a:tcPr marT="45727" marB="45727" horzOverflow="overflow">
                    <a:lnL>
                      <a:noFill/>
                    </a:lnL>
                    <a:lnR>
                      <a:noFill/>
                    </a:lnR>
                    <a:lnT w="38100" cap="flat" cmpd="sng" algn="ctr">
                      <a:solidFill>
                        <a:srgbClr val="FFCC00"/>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r>
              <a:tr h="334963">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Prior revascularization (%)</a:t>
                      </a:r>
                    </a:p>
                  </a:txBody>
                  <a:tcPr marT="45727" marB="45727" horzOverflow="overflow">
                    <a:lnL>
                      <a:noFill/>
                    </a:lnL>
                    <a:lnR>
                      <a:noFill/>
                    </a:lnR>
                    <a:lnT>
                      <a:noFill/>
                    </a:lnT>
                    <a:lnB>
                      <a:noFill/>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28.6</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13.0</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r>
              <a:tr h="334963">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Triple vessel disease (%)</a:t>
                      </a:r>
                    </a:p>
                  </a:txBody>
                  <a:tcPr marT="45727" marB="45727" horzOverflow="overflow">
                    <a:lnL>
                      <a:noFill/>
                    </a:lnL>
                    <a:lnR>
                      <a:noFill/>
                    </a:lnR>
                    <a:lnT>
                      <a:noFill/>
                    </a:lnT>
                    <a:lnB>
                      <a:noFill/>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20.3</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rgbClr val="F3F668"/>
                          </a:solidFill>
                          <a:effectLst/>
                          <a:latin typeface="Arial" pitchFamily="34" charset="0"/>
                          <a:ea typeface="Osaka"/>
                          <a:cs typeface="Osaka"/>
                        </a:rPr>
                        <a:t>52.4</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r>
              <a:tr h="334963">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Proximal LAD disease (%)</a:t>
                      </a:r>
                    </a:p>
                  </a:txBody>
                  <a:tcPr marT="45727" marB="45727" horzOverflow="overflow">
                    <a:lnL>
                      <a:noFill/>
                    </a:lnL>
                    <a:lnR>
                      <a:noFill/>
                    </a:lnR>
                    <a:lnT>
                      <a:noFill/>
                    </a:lnT>
                    <a:lnB>
                      <a:noFill/>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10.3</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rgbClr val="F3F668"/>
                          </a:solidFill>
                          <a:effectLst/>
                          <a:latin typeface="Arial" pitchFamily="34" charset="0"/>
                          <a:ea typeface="Osaka"/>
                          <a:cs typeface="Osaka"/>
                        </a:rPr>
                        <a:t>19.4</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r>
              <a:tr h="334963">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Ejection fraction (%)</a:t>
                      </a:r>
                    </a:p>
                  </a:txBody>
                  <a:tcPr marT="45727" marB="45727" horzOverflow="overflow">
                    <a:lnL>
                      <a:noFill/>
                    </a:lnL>
                    <a:lnR>
                      <a:noFill/>
                    </a:lnR>
                    <a:lnT>
                      <a:noFill/>
                    </a:lnT>
                    <a:lnB>
                      <a:noFill/>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57.1</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57.3</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r>
              <a:tr h="579438">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Symptomatic myocardial ischemia (%)</a:t>
                      </a:r>
                    </a:p>
                  </a:txBody>
                  <a:tcPr marT="45727" marB="45727" horzOverflow="overflow">
                    <a:lnL>
                      <a:noFill/>
                    </a:lnL>
                    <a:lnR>
                      <a:noFill/>
                    </a:lnR>
                    <a:lnT>
                      <a:noFill/>
                    </a:lnT>
                    <a:lnB>
                      <a:noFill/>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82.3</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81.6</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r>
              <a:tr h="334963">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rgbClr val="F3F668"/>
                          </a:solidFill>
                          <a:effectLst/>
                          <a:latin typeface="Arial" pitchFamily="34" charset="0"/>
                          <a:ea typeface="Osaka"/>
                          <a:cs typeface="Osaka"/>
                        </a:rPr>
                        <a:t>Duration of diabetes (years)</a:t>
                      </a:r>
                    </a:p>
                  </a:txBody>
                  <a:tcPr marT="45727" marB="45727" horzOverflow="overflow">
                    <a:lnL>
                      <a:noFill/>
                    </a:lnL>
                    <a:lnR>
                      <a:noFill/>
                    </a:lnR>
                    <a:lnT>
                      <a:noFill/>
                    </a:lnT>
                    <a:lnB>
                      <a:noFill/>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rgbClr val="F3F668"/>
                          </a:solidFill>
                          <a:effectLst/>
                          <a:latin typeface="Arial" pitchFamily="34" charset="0"/>
                          <a:ea typeface="Osaka"/>
                          <a:cs typeface="Osaka"/>
                        </a:rPr>
                        <a:t>10.4</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rgbClr val="F3F668"/>
                          </a:solidFill>
                          <a:effectLst/>
                          <a:latin typeface="Arial" pitchFamily="34" charset="0"/>
                          <a:ea typeface="Osaka"/>
                          <a:cs typeface="Osaka"/>
                        </a:rPr>
                        <a:t>10.5</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r>
              <a:tr h="374650">
                <a:tc>
                  <a:txBody>
                    <a:bodyPr/>
                    <a:lstStyle/>
                    <a:p>
                      <a:pPr marL="0" marR="0" lvl="0" indent="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HbA</a:t>
                      </a:r>
                      <a:r>
                        <a:rPr kumimoji="0" lang="en-US" sz="1600" b="1" i="0" u="none" strike="noStrike" cap="none" normalizeH="0" baseline="-25000" smtClean="0">
                          <a:ln>
                            <a:noFill/>
                          </a:ln>
                          <a:solidFill>
                            <a:schemeClr val="tx1"/>
                          </a:solidFill>
                          <a:effectLst/>
                          <a:latin typeface="Arial" pitchFamily="34" charset="0"/>
                          <a:ea typeface="Osaka"/>
                          <a:cs typeface="Osaka"/>
                        </a:rPr>
                        <a:t>1c</a:t>
                      </a:r>
                      <a:r>
                        <a:rPr kumimoji="0" lang="en-US" sz="1600" b="1" i="0" u="none" strike="noStrike" cap="none" normalizeH="0" baseline="0" smtClean="0">
                          <a:ln>
                            <a:noFill/>
                          </a:ln>
                          <a:solidFill>
                            <a:schemeClr val="tx1"/>
                          </a:solidFill>
                          <a:effectLst/>
                          <a:latin typeface="Arial" pitchFamily="34" charset="0"/>
                          <a:ea typeface="Osaka"/>
                          <a:cs typeface="Osaka"/>
                        </a:rPr>
                        <a:t> (%)</a:t>
                      </a:r>
                    </a:p>
                  </a:txBody>
                  <a:tcPr marT="45727" marB="45727" horzOverflow="overflow">
                    <a:lnL>
                      <a:noFill/>
                    </a:lnL>
                    <a:lnR>
                      <a:noFill/>
                    </a:lnR>
                    <a:lnT>
                      <a:noFill/>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7.6</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ea typeface="Osaka"/>
                          <a:cs typeface="Osaka"/>
                        </a:rPr>
                        <a:t>7.7</a:t>
                      </a:r>
                    </a:p>
                  </a:txBody>
                  <a:tcPr marT="45727" marB="45727" horzOverflow="overflow">
                    <a:lnL>
                      <a:noFill/>
                    </a:lnL>
                    <a:lnR>
                      <a:noFill/>
                    </a:lnR>
                    <a:lnT w="3175" cap="flat" cmpd="sng" algn="ctr">
                      <a:solidFill>
                        <a:srgbClr val="C5C5C5"/>
                      </a:solidFill>
                      <a:prstDash val="solid"/>
                      <a:round/>
                      <a:headEnd type="none" w="med" len="med"/>
                      <a:tailEnd type="none" w="med" len="med"/>
                    </a:lnT>
                    <a:lnB w="3175" cap="flat" cmpd="sng" algn="ctr">
                      <a:solidFill>
                        <a:srgbClr val="C5C5C5"/>
                      </a:solidFill>
                      <a:prstDash val="solid"/>
                      <a:round/>
                      <a:headEnd type="none" w="med" len="med"/>
                      <a:tailEnd type="none" w="med" len="med"/>
                    </a:lnB>
                    <a:lnTlToBr>
                      <a:noFill/>
                    </a:lnTlToBr>
                    <a:lnBlToTr>
                      <a:noFill/>
                    </a:lnBlToTr>
                    <a:solidFill>
                      <a:srgbClr val="003060"/>
                    </a:solidFill>
                  </a:tcPr>
                </a:tc>
              </a:tr>
            </a:tbl>
          </a:graphicData>
        </a:graphic>
      </p:graphicFrame>
      <p:sp>
        <p:nvSpPr>
          <p:cNvPr id="189481" name="Text Box 55"/>
          <p:cNvSpPr txBox="1">
            <a:spLocks noChangeArrowheads="1"/>
          </p:cNvSpPr>
          <p:nvPr/>
        </p:nvSpPr>
        <p:spPr bwMode="auto">
          <a:xfrm>
            <a:off x="179388" y="6427788"/>
            <a:ext cx="8316912" cy="304800"/>
          </a:xfrm>
          <a:prstGeom prst="rect">
            <a:avLst/>
          </a:prstGeom>
          <a:noFill/>
          <a:ln w="12700" algn="ctr">
            <a:noFill/>
            <a:miter lim="800000"/>
            <a:headEnd/>
            <a:tailEnd/>
          </a:ln>
        </p:spPr>
        <p:txBody>
          <a:bodyPr>
            <a:spAutoFit/>
          </a:bodyPr>
          <a:lstStyle/>
          <a:p>
            <a:r>
              <a:rPr lang="en-US" sz="1400" b="1">
                <a:latin typeface="Arial Narrow" pitchFamily="34" charset="0"/>
              </a:rPr>
              <a:t>BARI 2D Study Group. </a:t>
            </a:r>
            <a:r>
              <a:rPr lang="en-US" sz="1400" b="1" i="1">
                <a:latin typeface="Arial Narrow" pitchFamily="34" charset="0"/>
              </a:rPr>
              <a:t>N Engl J Med. </a:t>
            </a:r>
            <a:r>
              <a:rPr lang="en-US" sz="1400" b="1">
                <a:latin typeface="Arial Narrow" pitchFamily="34" charset="0"/>
              </a:rPr>
              <a:t>2009;360:2503-2512.</a:t>
            </a:r>
          </a:p>
        </p:txBody>
      </p:sp>
      <p:sp>
        <p:nvSpPr>
          <p:cNvPr id="189482" name="Text Box 125"/>
          <p:cNvSpPr txBox="1">
            <a:spLocks noChangeArrowheads="1"/>
          </p:cNvSpPr>
          <p:nvPr/>
        </p:nvSpPr>
        <p:spPr bwMode="auto">
          <a:xfrm>
            <a:off x="5232400" y="1489075"/>
            <a:ext cx="3132138" cy="366713"/>
          </a:xfrm>
          <a:prstGeom prst="rect">
            <a:avLst/>
          </a:prstGeom>
          <a:noFill/>
          <a:ln w="12700" algn="ctr">
            <a:noFill/>
            <a:miter lim="800000"/>
            <a:headEnd/>
            <a:tailEnd/>
          </a:ln>
        </p:spPr>
        <p:txBody>
          <a:bodyPr wrap="none">
            <a:spAutoFit/>
          </a:bodyPr>
          <a:lstStyle/>
          <a:p>
            <a:pPr algn="ctr">
              <a:lnSpc>
                <a:spcPct val="90000"/>
              </a:lnSpc>
            </a:pPr>
            <a:r>
              <a:rPr lang="en-US" sz="2000" b="1"/>
              <a:t>Baseline Characteristics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idx="4294967295"/>
          </p:nvPr>
        </p:nvSpPr>
        <p:spPr>
          <a:xfrm>
            <a:off x="0" y="333375"/>
            <a:ext cx="9144000" cy="457200"/>
          </a:xfrm>
          <a:noFill/>
          <a:ln/>
        </p:spPr>
        <p:txBody>
          <a:bodyPr anchor="ctr"/>
          <a:lstStyle/>
          <a:p>
            <a:pPr algn="ctr"/>
            <a:r>
              <a:rPr lang="en-US" sz="3200" smtClean="0">
                <a:effectLst/>
                <a:latin typeface="Arial" pitchFamily="34" charset="0"/>
              </a:rPr>
              <a:t>BARI 2D:  Prompt Revascularization vs. </a:t>
            </a:r>
            <a:br>
              <a:rPr lang="en-US" sz="3200" smtClean="0">
                <a:effectLst/>
                <a:latin typeface="Arial" pitchFamily="34" charset="0"/>
              </a:rPr>
            </a:br>
            <a:r>
              <a:rPr lang="en-US" sz="3200" smtClean="0">
                <a:effectLst/>
                <a:latin typeface="Arial" pitchFamily="34" charset="0"/>
              </a:rPr>
              <a:t>Medical Therapy</a:t>
            </a:r>
          </a:p>
        </p:txBody>
      </p:sp>
      <p:pic>
        <p:nvPicPr>
          <p:cNvPr id="236547" name="Picture 4"/>
          <p:cNvPicPr>
            <a:picLocks noChangeAspect="1" noChangeArrowheads="1"/>
          </p:cNvPicPr>
          <p:nvPr/>
        </p:nvPicPr>
        <p:blipFill>
          <a:blip r:embed="rId3"/>
          <a:srcRect/>
          <a:stretch>
            <a:fillRect/>
          </a:stretch>
        </p:blipFill>
        <p:spPr bwMode="auto">
          <a:xfrm>
            <a:off x="457200" y="1600200"/>
            <a:ext cx="3810000" cy="4448175"/>
          </a:xfrm>
          <a:prstGeom prst="rect">
            <a:avLst/>
          </a:prstGeom>
          <a:noFill/>
          <a:ln w="9525">
            <a:noFill/>
            <a:miter lim="800000"/>
            <a:headEnd/>
            <a:tailEnd/>
          </a:ln>
        </p:spPr>
      </p:pic>
      <p:pic>
        <p:nvPicPr>
          <p:cNvPr id="236548" name="Picture 5"/>
          <p:cNvPicPr>
            <a:picLocks noChangeAspect="1" noChangeArrowheads="1"/>
          </p:cNvPicPr>
          <p:nvPr/>
        </p:nvPicPr>
        <p:blipFill>
          <a:blip r:embed="rId4"/>
          <a:srcRect/>
          <a:stretch>
            <a:fillRect/>
          </a:stretch>
        </p:blipFill>
        <p:spPr bwMode="auto">
          <a:xfrm>
            <a:off x="4648200" y="1600200"/>
            <a:ext cx="3886200" cy="4457700"/>
          </a:xfrm>
          <a:prstGeom prst="rect">
            <a:avLst/>
          </a:prstGeom>
          <a:noFill/>
          <a:ln w="9525">
            <a:noFill/>
            <a:miter lim="800000"/>
            <a:headEnd/>
            <a:tailEnd/>
          </a:ln>
        </p:spPr>
      </p:pic>
      <p:sp>
        <p:nvSpPr>
          <p:cNvPr id="236549" name="Text Box 6"/>
          <p:cNvSpPr txBox="1">
            <a:spLocks noChangeArrowheads="1"/>
          </p:cNvSpPr>
          <p:nvPr/>
        </p:nvSpPr>
        <p:spPr bwMode="auto">
          <a:xfrm>
            <a:off x="822325" y="6335713"/>
            <a:ext cx="184150" cy="304800"/>
          </a:xfrm>
          <a:prstGeom prst="rect">
            <a:avLst/>
          </a:prstGeom>
          <a:noFill/>
          <a:ln w="38100">
            <a:noFill/>
            <a:prstDash val="lgDash"/>
            <a:miter lim="800000"/>
            <a:headEnd/>
            <a:tailEnd/>
          </a:ln>
        </p:spPr>
        <p:txBody>
          <a:bodyPr wrap="none">
            <a:spAutoFit/>
          </a:bodyPr>
          <a:lstStyle/>
          <a:p>
            <a:pPr algn="ctr" eaLnBrk="0" hangingPunct="0"/>
            <a:endParaRPr lang="en-US" sz="1400">
              <a:latin typeface="Times New Roman" pitchFamily="18" charset="0"/>
            </a:endParaRPr>
          </a:p>
        </p:txBody>
      </p:sp>
      <p:sp>
        <p:nvSpPr>
          <p:cNvPr id="236550" name="Text Box 7"/>
          <p:cNvSpPr txBox="1">
            <a:spLocks noChangeArrowheads="1"/>
          </p:cNvSpPr>
          <p:nvPr/>
        </p:nvSpPr>
        <p:spPr bwMode="auto">
          <a:xfrm>
            <a:off x="2344738" y="6292850"/>
            <a:ext cx="5700712" cy="304800"/>
          </a:xfrm>
          <a:prstGeom prst="rect">
            <a:avLst/>
          </a:prstGeom>
          <a:noFill/>
          <a:ln w="38100">
            <a:noFill/>
            <a:prstDash val="lgDash"/>
            <a:miter lim="800000"/>
            <a:headEnd/>
            <a:tailEnd/>
          </a:ln>
        </p:spPr>
        <p:txBody>
          <a:bodyPr>
            <a:spAutoFit/>
          </a:bodyPr>
          <a:lstStyle/>
          <a:p>
            <a:pPr algn="ctr" eaLnBrk="0" hangingPunct="0"/>
            <a:r>
              <a:rPr lang="en-US" sz="1400" b="1"/>
              <a:t>BARI 2D Study Group. </a:t>
            </a:r>
            <a:r>
              <a:rPr lang="en-US" sz="1400" b="1" i="1"/>
              <a:t>New Engl J Med. </a:t>
            </a:r>
            <a:r>
              <a:rPr lang="en-US" sz="1400" b="1"/>
              <a:t>2009;360:2503-15</a:t>
            </a:r>
          </a:p>
        </p:txBody>
      </p:sp>
      <p:sp>
        <p:nvSpPr>
          <p:cNvPr id="236551" name="Text Box 8"/>
          <p:cNvSpPr txBox="1">
            <a:spLocks noChangeArrowheads="1"/>
          </p:cNvSpPr>
          <p:nvPr/>
        </p:nvSpPr>
        <p:spPr bwMode="auto">
          <a:xfrm>
            <a:off x="838200" y="1143000"/>
            <a:ext cx="3124200" cy="396875"/>
          </a:xfrm>
          <a:prstGeom prst="rect">
            <a:avLst/>
          </a:prstGeom>
          <a:noFill/>
          <a:ln w="38100">
            <a:noFill/>
            <a:prstDash val="lgDash"/>
            <a:miter lim="800000"/>
            <a:headEnd/>
            <a:tailEnd/>
          </a:ln>
        </p:spPr>
        <p:txBody>
          <a:bodyPr>
            <a:spAutoFit/>
          </a:bodyPr>
          <a:lstStyle/>
          <a:p>
            <a:pPr algn="ctr" eaLnBrk="0" hangingPunct="0"/>
            <a:r>
              <a:rPr lang="en-US" sz="2000" b="1"/>
              <a:t>Primary End Point</a:t>
            </a:r>
          </a:p>
        </p:txBody>
      </p:sp>
      <p:sp>
        <p:nvSpPr>
          <p:cNvPr id="236552" name="Text Box 9"/>
          <p:cNvSpPr txBox="1">
            <a:spLocks noChangeArrowheads="1"/>
          </p:cNvSpPr>
          <p:nvPr/>
        </p:nvSpPr>
        <p:spPr bwMode="auto">
          <a:xfrm>
            <a:off x="4191000" y="1143000"/>
            <a:ext cx="4495800" cy="396875"/>
          </a:xfrm>
          <a:prstGeom prst="rect">
            <a:avLst/>
          </a:prstGeom>
          <a:noFill/>
          <a:ln w="38100">
            <a:noFill/>
            <a:prstDash val="lgDash"/>
            <a:miter lim="800000"/>
            <a:headEnd/>
            <a:tailEnd/>
          </a:ln>
        </p:spPr>
        <p:txBody>
          <a:bodyPr>
            <a:spAutoFit/>
          </a:bodyPr>
          <a:lstStyle/>
          <a:p>
            <a:pPr algn="ctr" eaLnBrk="0" hangingPunct="0"/>
            <a:r>
              <a:rPr lang="en-US" sz="2000" b="1"/>
              <a:t>Principal Secondary End Point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44" name="Slide Number Placeholder 3"/>
          <p:cNvSpPr txBox="1">
            <a:spLocks noGrp="1"/>
          </p:cNvSpPr>
          <p:nvPr/>
        </p:nvSpPr>
        <p:spPr bwMode="auto">
          <a:xfrm>
            <a:off x="-149225" y="6597650"/>
            <a:ext cx="457200" cy="304800"/>
          </a:xfrm>
          <a:prstGeom prst="rect">
            <a:avLst/>
          </a:prstGeom>
          <a:noFill/>
          <a:ln w="9525">
            <a:noFill/>
            <a:miter lim="800000"/>
            <a:headEnd/>
            <a:tailEnd/>
          </a:ln>
        </p:spPr>
        <p:txBody>
          <a:bodyPr/>
          <a:lstStyle/>
          <a:p>
            <a:pPr algn="r"/>
            <a:fld id="{AA3C232D-FD77-47A8-9EE0-F6B71349E76E}" type="slidenum">
              <a:rPr lang="en-US" sz="1000">
                <a:solidFill>
                  <a:srgbClr val="8D8CB6"/>
                </a:solidFill>
              </a:rPr>
              <a:pPr algn="r"/>
              <a:t>28</a:t>
            </a:fld>
            <a:endParaRPr lang="en-US" sz="1000">
              <a:solidFill>
                <a:srgbClr val="8D8CB6"/>
              </a:solidFill>
            </a:endParaRPr>
          </a:p>
        </p:txBody>
      </p:sp>
      <p:sp>
        <p:nvSpPr>
          <p:cNvPr id="1590274" name="Rectangle 2"/>
          <p:cNvSpPr>
            <a:spLocks noGrp="1" noChangeArrowheads="1"/>
          </p:cNvSpPr>
          <p:nvPr>
            <p:ph type="title" idx="4294967295"/>
          </p:nvPr>
        </p:nvSpPr>
        <p:spPr>
          <a:xfrm>
            <a:off x="179388" y="177800"/>
            <a:ext cx="8785225" cy="854075"/>
          </a:xfrm>
        </p:spPr>
        <p:txBody>
          <a:bodyPr tIns="9144" bIns="9144" anchor="ctr"/>
          <a:lstStyle/>
          <a:p>
            <a:pPr algn="ctr" eaLnBrk="1" hangingPunct="1"/>
            <a:r>
              <a:rPr lang="en-US" smtClean="0">
                <a:effectLst/>
                <a:latin typeface="Arial" pitchFamily="34" charset="0"/>
              </a:rPr>
              <a:t>BARI 2D Study: Medical Therapy Versus Revascularization</a:t>
            </a:r>
          </a:p>
        </p:txBody>
      </p:sp>
      <p:graphicFrame>
        <p:nvGraphicFramePr>
          <p:cNvPr id="180228" name="Object 3"/>
          <p:cNvGraphicFramePr>
            <a:graphicFrameLocks noChangeAspect="1"/>
          </p:cNvGraphicFramePr>
          <p:nvPr/>
        </p:nvGraphicFramePr>
        <p:xfrm>
          <a:off x="236538" y="1887538"/>
          <a:ext cx="4064000" cy="3994150"/>
        </p:xfrm>
        <a:graphic>
          <a:graphicData uri="http://schemas.openxmlformats.org/presentationml/2006/ole">
            <p:oleObj spid="_x0000_s180246" name="Chart" r:id="rId4" imgW="4175688" imgH="4099560" progId="">
              <p:embed followColorScheme="full"/>
            </p:oleObj>
          </a:graphicData>
        </a:graphic>
      </p:graphicFrame>
      <p:sp>
        <p:nvSpPr>
          <p:cNvPr id="180246" name="Text Box 4"/>
          <p:cNvSpPr txBox="1">
            <a:spLocks noChangeArrowheads="1"/>
          </p:cNvSpPr>
          <p:nvPr/>
        </p:nvSpPr>
        <p:spPr bwMode="auto">
          <a:xfrm rot="-5400000">
            <a:off x="-417512" y="3668712"/>
            <a:ext cx="1492250" cy="339725"/>
          </a:xfrm>
          <a:prstGeom prst="rect">
            <a:avLst/>
          </a:prstGeom>
          <a:noFill/>
          <a:ln w="12700" algn="ctr">
            <a:noFill/>
            <a:miter lim="800000"/>
            <a:headEnd/>
            <a:tailEnd/>
          </a:ln>
        </p:spPr>
        <p:txBody>
          <a:bodyPr wrap="none">
            <a:spAutoFit/>
          </a:bodyPr>
          <a:lstStyle/>
          <a:p>
            <a:pPr algn="ctr">
              <a:lnSpc>
                <a:spcPct val="90000"/>
              </a:lnSpc>
            </a:pPr>
            <a:r>
              <a:rPr lang="en-US" b="1"/>
              <a:t>Survival (%)</a:t>
            </a:r>
          </a:p>
        </p:txBody>
      </p:sp>
      <p:sp>
        <p:nvSpPr>
          <p:cNvPr id="180247" name="Text Box 5"/>
          <p:cNvSpPr txBox="1">
            <a:spLocks noChangeArrowheads="1"/>
          </p:cNvSpPr>
          <p:nvPr/>
        </p:nvSpPr>
        <p:spPr bwMode="auto">
          <a:xfrm>
            <a:off x="757238" y="5548313"/>
            <a:ext cx="3846512" cy="284162"/>
          </a:xfrm>
          <a:prstGeom prst="rect">
            <a:avLst/>
          </a:prstGeom>
          <a:noFill/>
          <a:ln w="12700" algn="ctr">
            <a:noFill/>
            <a:miter lim="800000"/>
            <a:headEnd/>
            <a:tailEnd/>
          </a:ln>
        </p:spPr>
        <p:txBody>
          <a:bodyPr>
            <a:spAutoFit/>
          </a:bodyPr>
          <a:lstStyle/>
          <a:p>
            <a:pPr>
              <a:lnSpc>
                <a:spcPct val="90000"/>
              </a:lnSpc>
            </a:pPr>
            <a:r>
              <a:rPr lang="en-US" sz="1400" b="1"/>
              <a:t>0           1           2           3           4           5</a:t>
            </a:r>
          </a:p>
        </p:txBody>
      </p:sp>
      <p:sp>
        <p:nvSpPr>
          <p:cNvPr id="180248" name="Text Box 6"/>
          <p:cNvSpPr txBox="1">
            <a:spLocks noChangeArrowheads="1"/>
          </p:cNvSpPr>
          <p:nvPr/>
        </p:nvSpPr>
        <p:spPr bwMode="auto">
          <a:xfrm>
            <a:off x="1479550" y="5749925"/>
            <a:ext cx="1912938" cy="312738"/>
          </a:xfrm>
          <a:prstGeom prst="rect">
            <a:avLst/>
          </a:prstGeom>
          <a:noFill/>
          <a:ln w="12700" algn="ctr">
            <a:noFill/>
            <a:miter lim="800000"/>
            <a:headEnd/>
            <a:tailEnd/>
          </a:ln>
        </p:spPr>
        <p:txBody>
          <a:bodyPr wrap="none">
            <a:spAutoFit/>
          </a:bodyPr>
          <a:lstStyle/>
          <a:p>
            <a:pPr algn="ctr">
              <a:lnSpc>
                <a:spcPct val="90000"/>
              </a:lnSpc>
            </a:pPr>
            <a:r>
              <a:rPr lang="en-US" sz="1600" b="1"/>
              <a:t>Follow-Up (Years)</a:t>
            </a:r>
          </a:p>
        </p:txBody>
      </p:sp>
      <p:sp>
        <p:nvSpPr>
          <p:cNvPr id="180249" name="Text Box 7"/>
          <p:cNvSpPr txBox="1">
            <a:spLocks noChangeArrowheads="1"/>
          </p:cNvSpPr>
          <p:nvPr/>
        </p:nvSpPr>
        <p:spPr bwMode="auto">
          <a:xfrm>
            <a:off x="874713" y="1835150"/>
            <a:ext cx="3232150" cy="420688"/>
          </a:xfrm>
          <a:prstGeom prst="rect">
            <a:avLst/>
          </a:prstGeom>
          <a:noFill/>
          <a:ln w="12700" algn="ctr">
            <a:noFill/>
            <a:miter lim="800000"/>
            <a:headEnd/>
            <a:tailEnd/>
          </a:ln>
        </p:spPr>
        <p:txBody>
          <a:bodyPr>
            <a:spAutoFit/>
          </a:bodyPr>
          <a:lstStyle/>
          <a:p>
            <a:pPr algn="ctr">
              <a:lnSpc>
                <a:spcPct val="90000"/>
              </a:lnSpc>
            </a:pPr>
            <a:r>
              <a:rPr lang="en-US" sz="2400" b="1"/>
              <a:t>PCI</a:t>
            </a:r>
          </a:p>
        </p:txBody>
      </p:sp>
      <p:sp>
        <p:nvSpPr>
          <p:cNvPr id="180250" name="Text Box 8"/>
          <p:cNvSpPr txBox="1">
            <a:spLocks noChangeArrowheads="1"/>
          </p:cNvSpPr>
          <p:nvPr/>
        </p:nvSpPr>
        <p:spPr bwMode="auto">
          <a:xfrm>
            <a:off x="3556000" y="2271713"/>
            <a:ext cx="687388" cy="284162"/>
          </a:xfrm>
          <a:prstGeom prst="rect">
            <a:avLst/>
          </a:prstGeom>
          <a:noFill/>
          <a:ln w="12700" algn="ctr">
            <a:noFill/>
            <a:miter lim="800000"/>
            <a:headEnd/>
            <a:tailEnd/>
          </a:ln>
        </p:spPr>
        <p:txBody>
          <a:bodyPr wrap="none">
            <a:spAutoFit/>
          </a:bodyPr>
          <a:lstStyle/>
          <a:p>
            <a:pPr algn="ctr">
              <a:lnSpc>
                <a:spcPct val="90000"/>
              </a:lnSpc>
            </a:pPr>
            <a:r>
              <a:rPr lang="en-US" sz="1400" b="1"/>
              <a:t>89.9%</a:t>
            </a:r>
          </a:p>
        </p:txBody>
      </p:sp>
      <p:sp>
        <p:nvSpPr>
          <p:cNvPr id="180251" name="Text Box 9"/>
          <p:cNvSpPr txBox="1">
            <a:spLocks noChangeArrowheads="1"/>
          </p:cNvSpPr>
          <p:nvPr/>
        </p:nvSpPr>
        <p:spPr bwMode="auto">
          <a:xfrm>
            <a:off x="3544888" y="2584450"/>
            <a:ext cx="687387" cy="284163"/>
          </a:xfrm>
          <a:prstGeom prst="rect">
            <a:avLst/>
          </a:prstGeom>
          <a:noFill/>
          <a:ln w="12700" algn="ctr">
            <a:noFill/>
            <a:miter lim="800000"/>
            <a:headEnd/>
            <a:tailEnd/>
          </a:ln>
        </p:spPr>
        <p:txBody>
          <a:bodyPr wrap="none">
            <a:spAutoFit/>
          </a:bodyPr>
          <a:lstStyle/>
          <a:p>
            <a:pPr algn="ctr">
              <a:lnSpc>
                <a:spcPct val="90000"/>
              </a:lnSpc>
            </a:pPr>
            <a:r>
              <a:rPr lang="en-US" sz="1400" b="1"/>
              <a:t>89.2%</a:t>
            </a:r>
          </a:p>
        </p:txBody>
      </p:sp>
      <p:sp>
        <p:nvSpPr>
          <p:cNvPr id="180252" name="Text Box 10"/>
          <p:cNvSpPr txBox="1">
            <a:spLocks noChangeArrowheads="1"/>
          </p:cNvSpPr>
          <p:nvPr/>
        </p:nvSpPr>
        <p:spPr bwMode="auto">
          <a:xfrm>
            <a:off x="3376613" y="3182938"/>
            <a:ext cx="750887" cy="284162"/>
          </a:xfrm>
          <a:prstGeom prst="rect">
            <a:avLst/>
          </a:prstGeom>
          <a:noFill/>
          <a:ln w="12700" algn="ctr">
            <a:noFill/>
            <a:miter lim="800000"/>
            <a:headEnd/>
            <a:tailEnd/>
          </a:ln>
        </p:spPr>
        <p:txBody>
          <a:bodyPr wrap="none">
            <a:spAutoFit/>
          </a:bodyPr>
          <a:lstStyle/>
          <a:p>
            <a:pPr algn="ctr">
              <a:lnSpc>
                <a:spcPct val="90000"/>
              </a:lnSpc>
            </a:pPr>
            <a:r>
              <a:rPr lang="en-US" sz="1400" b="1" i="1"/>
              <a:t>P</a:t>
            </a:r>
            <a:r>
              <a:rPr lang="en-US" sz="1400" b="1"/>
              <a:t>=0.48</a:t>
            </a:r>
            <a:endParaRPr lang="en-US" sz="1400" b="1" i="1"/>
          </a:p>
        </p:txBody>
      </p:sp>
      <p:sp>
        <p:nvSpPr>
          <p:cNvPr id="180253" name="Text Box 11"/>
          <p:cNvSpPr txBox="1">
            <a:spLocks noChangeArrowheads="1"/>
          </p:cNvSpPr>
          <p:nvPr/>
        </p:nvSpPr>
        <p:spPr bwMode="auto">
          <a:xfrm>
            <a:off x="1279525" y="4727575"/>
            <a:ext cx="1882775" cy="530225"/>
          </a:xfrm>
          <a:prstGeom prst="rect">
            <a:avLst/>
          </a:prstGeom>
          <a:noFill/>
          <a:ln w="12700" algn="ctr">
            <a:noFill/>
            <a:miter lim="800000"/>
            <a:headEnd/>
            <a:tailEnd/>
          </a:ln>
        </p:spPr>
        <p:txBody>
          <a:bodyPr>
            <a:spAutoFit/>
          </a:bodyPr>
          <a:lstStyle/>
          <a:p>
            <a:pPr>
              <a:lnSpc>
                <a:spcPct val="90000"/>
              </a:lnSpc>
              <a:spcAft>
                <a:spcPct val="25000"/>
              </a:spcAft>
            </a:pPr>
            <a:r>
              <a:rPr lang="en-US" sz="1400" b="1"/>
              <a:t>Medical therapy</a:t>
            </a:r>
          </a:p>
          <a:p>
            <a:pPr>
              <a:lnSpc>
                <a:spcPct val="90000"/>
              </a:lnSpc>
              <a:spcAft>
                <a:spcPct val="25000"/>
              </a:spcAft>
            </a:pPr>
            <a:r>
              <a:rPr lang="en-US" sz="1400" b="1"/>
              <a:t>Revascularization</a:t>
            </a:r>
          </a:p>
        </p:txBody>
      </p:sp>
      <p:sp>
        <p:nvSpPr>
          <p:cNvPr id="180254" name="Line 12"/>
          <p:cNvSpPr>
            <a:spLocks noChangeShapeType="1"/>
          </p:cNvSpPr>
          <p:nvPr/>
        </p:nvSpPr>
        <p:spPr bwMode="auto">
          <a:xfrm>
            <a:off x="1036638" y="4870450"/>
            <a:ext cx="287337" cy="0"/>
          </a:xfrm>
          <a:prstGeom prst="line">
            <a:avLst/>
          </a:prstGeom>
          <a:noFill/>
          <a:ln w="38100">
            <a:solidFill>
              <a:srgbClr val="FFCC00"/>
            </a:solidFill>
            <a:round/>
            <a:headEnd/>
            <a:tailEnd/>
          </a:ln>
        </p:spPr>
        <p:txBody>
          <a:bodyPr wrap="none">
            <a:spAutoFit/>
          </a:bodyPr>
          <a:lstStyle/>
          <a:p>
            <a:endParaRPr lang="en-US"/>
          </a:p>
        </p:txBody>
      </p:sp>
      <p:sp>
        <p:nvSpPr>
          <p:cNvPr id="180255" name="Line 13"/>
          <p:cNvSpPr>
            <a:spLocks noChangeShapeType="1"/>
          </p:cNvSpPr>
          <p:nvPr/>
        </p:nvSpPr>
        <p:spPr bwMode="auto">
          <a:xfrm>
            <a:off x="1035050" y="5106988"/>
            <a:ext cx="287338" cy="0"/>
          </a:xfrm>
          <a:prstGeom prst="line">
            <a:avLst/>
          </a:prstGeom>
          <a:noFill/>
          <a:ln w="38100">
            <a:solidFill>
              <a:srgbClr val="99CCFF"/>
            </a:solidFill>
            <a:round/>
            <a:headEnd/>
            <a:tailEnd/>
          </a:ln>
        </p:spPr>
        <p:txBody>
          <a:bodyPr wrap="none">
            <a:spAutoFit/>
          </a:bodyPr>
          <a:lstStyle/>
          <a:p>
            <a:endParaRPr lang="en-US"/>
          </a:p>
        </p:txBody>
      </p:sp>
      <p:sp>
        <p:nvSpPr>
          <p:cNvPr id="180256" name="Text Box 14"/>
          <p:cNvSpPr txBox="1">
            <a:spLocks noChangeArrowheads="1"/>
          </p:cNvSpPr>
          <p:nvPr/>
        </p:nvSpPr>
        <p:spPr bwMode="auto">
          <a:xfrm>
            <a:off x="422275" y="6384925"/>
            <a:ext cx="8316913" cy="304800"/>
          </a:xfrm>
          <a:prstGeom prst="rect">
            <a:avLst/>
          </a:prstGeom>
          <a:noFill/>
          <a:ln w="12700" algn="ctr">
            <a:noFill/>
            <a:miter lim="800000"/>
            <a:headEnd/>
            <a:tailEnd/>
          </a:ln>
        </p:spPr>
        <p:txBody>
          <a:bodyPr>
            <a:spAutoFit/>
          </a:bodyPr>
          <a:lstStyle/>
          <a:p>
            <a:r>
              <a:rPr lang="en-US" sz="1400" b="1">
                <a:latin typeface="Arial Narrow" pitchFamily="34" charset="0"/>
              </a:rPr>
              <a:t>BARI 2D Study Group. </a:t>
            </a:r>
            <a:r>
              <a:rPr lang="en-US" sz="1400" b="1" i="1">
                <a:latin typeface="Arial Narrow" pitchFamily="34" charset="0"/>
              </a:rPr>
              <a:t>N Engl J Med. </a:t>
            </a:r>
            <a:r>
              <a:rPr lang="en-US" sz="1400" b="1">
                <a:latin typeface="Arial Narrow" pitchFamily="34" charset="0"/>
              </a:rPr>
              <a:t>2009;360:2503-2512.</a:t>
            </a:r>
          </a:p>
        </p:txBody>
      </p:sp>
      <p:sp>
        <p:nvSpPr>
          <p:cNvPr id="180257" name="Text Box 15"/>
          <p:cNvSpPr txBox="1">
            <a:spLocks noChangeArrowheads="1"/>
          </p:cNvSpPr>
          <p:nvPr/>
        </p:nvSpPr>
        <p:spPr bwMode="auto">
          <a:xfrm>
            <a:off x="1898650" y="1277938"/>
            <a:ext cx="5351463" cy="420687"/>
          </a:xfrm>
          <a:prstGeom prst="rect">
            <a:avLst/>
          </a:prstGeom>
          <a:noFill/>
          <a:ln w="12700" algn="ctr">
            <a:noFill/>
            <a:miter lim="800000"/>
            <a:headEnd/>
            <a:tailEnd/>
          </a:ln>
        </p:spPr>
        <p:txBody>
          <a:bodyPr wrap="none">
            <a:spAutoFit/>
          </a:bodyPr>
          <a:lstStyle/>
          <a:p>
            <a:pPr algn="ctr">
              <a:lnSpc>
                <a:spcPct val="90000"/>
              </a:lnSpc>
            </a:pPr>
            <a:r>
              <a:rPr lang="en-US" sz="2400" b="1"/>
              <a:t>Primary Outcome (All-Cause Death)</a:t>
            </a:r>
          </a:p>
        </p:txBody>
      </p:sp>
      <p:sp>
        <p:nvSpPr>
          <p:cNvPr id="180258" name="Freeform 16"/>
          <p:cNvSpPr>
            <a:spLocks/>
          </p:cNvSpPr>
          <p:nvPr/>
        </p:nvSpPr>
        <p:spPr bwMode="auto">
          <a:xfrm>
            <a:off x="895350" y="2203450"/>
            <a:ext cx="3209925" cy="355600"/>
          </a:xfrm>
          <a:custGeom>
            <a:avLst/>
            <a:gdLst>
              <a:gd name="T0" fmla="*/ 0 w 2022"/>
              <a:gd name="T1" fmla="*/ 0 h 224"/>
              <a:gd name="T2" fmla="*/ 2147483647 w 2022"/>
              <a:gd name="T3" fmla="*/ 2147483647 h 224"/>
              <a:gd name="T4" fmla="*/ 2147483647 w 2022"/>
              <a:gd name="T5" fmla="*/ 2147483647 h 224"/>
              <a:gd name="T6" fmla="*/ 2147483647 w 2022"/>
              <a:gd name="T7" fmla="*/ 2147483647 h 224"/>
              <a:gd name="T8" fmla="*/ 2147483647 w 2022"/>
              <a:gd name="T9" fmla="*/ 2147483647 h 224"/>
              <a:gd name="T10" fmla="*/ 2147483647 w 2022"/>
              <a:gd name="T11" fmla="*/ 2147483647 h 224"/>
              <a:gd name="T12" fmla="*/ 2147483647 w 2022"/>
              <a:gd name="T13" fmla="*/ 2147483647 h 224"/>
              <a:gd name="T14" fmla="*/ 2147483647 w 2022"/>
              <a:gd name="T15" fmla="*/ 2147483647 h 224"/>
              <a:gd name="T16" fmla="*/ 2147483647 w 2022"/>
              <a:gd name="T17" fmla="*/ 2147483647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22"/>
              <a:gd name="T28" fmla="*/ 0 h 224"/>
              <a:gd name="T29" fmla="*/ 2022 w 2022"/>
              <a:gd name="T30" fmla="*/ 224 h 2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22" h="224">
                <a:moveTo>
                  <a:pt x="0" y="0"/>
                </a:moveTo>
                <a:lnTo>
                  <a:pt x="185" y="45"/>
                </a:lnTo>
                <a:lnTo>
                  <a:pt x="646" y="70"/>
                </a:lnTo>
                <a:lnTo>
                  <a:pt x="985" y="96"/>
                </a:lnTo>
                <a:lnTo>
                  <a:pt x="1273" y="115"/>
                </a:lnTo>
                <a:lnTo>
                  <a:pt x="1439" y="122"/>
                </a:lnTo>
                <a:lnTo>
                  <a:pt x="1721" y="173"/>
                </a:lnTo>
                <a:lnTo>
                  <a:pt x="1849" y="211"/>
                </a:lnTo>
                <a:lnTo>
                  <a:pt x="2022" y="224"/>
                </a:lnTo>
              </a:path>
            </a:pathLst>
          </a:custGeom>
          <a:noFill/>
          <a:ln w="38100">
            <a:solidFill>
              <a:srgbClr val="FFCC00"/>
            </a:solidFill>
            <a:round/>
            <a:headEnd/>
            <a:tailEnd/>
          </a:ln>
        </p:spPr>
        <p:txBody>
          <a:bodyPr wrap="none">
            <a:spAutoFit/>
          </a:bodyPr>
          <a:lstStyle/>
          <a:p>
            <a:endParaRPr lang="en-US"/>
          </a:p>
        </p:txBody>
      </p:sp>
      <p:sp>
        <p:nvSpPr>
          <p:cNvPr id="180259" name="Freeform 17"/>
          <p:cNvSpPr>
            <a:spLocks/>
          </p:cNvSpPr>
          <p:nvPr/>
        </p:nvSpPr>
        <p:spPr bwMode="auto">
          <a:xfrm>
            <a:off x="895350" y="2203450"/>
            <a:ext cx="3232150" cy="406400"/>
          </a:xfrm>
          <a:custGeom>
            <a:avLst/>
            <a:gdLst>
              <a:gd name="T0" fmla="*/ 0 w 2036"/>
              <a:gd name="T1" fmla="*/ 0 h 256"/>
              <a:gd name="T2" fmla="*/ 2147483647 w 2036"/>
              <a:gd name="T3" fmla="*/ 2147483647 h 256"/>
              <a:gd name="T4" fmla="*/ 2147483647 w 2036"/>
              <a:gd name="T5" fmla="*/ 2147483647 h 256"/>
              <a:gd name="T6" fmla="*/ 2147483647 w 2036"/>
              <a:gd name="T7" fmla="*/ 2147483647 h 256"/>
              <a:gd name="T8" fmla="*/ 2147483647 w 2036"/>
              <a:gd name="T9" fmla="*/ 2147483647 h 256"/>
              <a:gd name="T10" fmla="*/ 2147483647 w 2036"/>
              <a:gd name="T11" fmla="*/ 2147483647 h 256"/>
              <a:gd name="T12" fmla="*/ 0 60000 65536"/>
              <a:gd name="T13" fmla="*/ 0 60000 65536"/>
              <a:gd name="T14" fmla="*/ 0 60000 65536"/>
              <a:gd name="T15" fmla="*/ 0 60000 65536"/>
              <a:gd name="T16" fmla="*/ 0 60000 65536"/>
              <a:gd name="T17" fmla="*/ 0 60000 65536"/>
              <a:gd name="T18" fmla="*/ 0 w 2036"/>
              <a:gd name="T19" fmla="*/ 0 h 256"/>
              <a:gd name="T20" fmla="*/ 2036 w 2036"/>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036" h="256">
                <a:moveTo>
                  <a:pt x="0" y="0"/>
                </a:moveTo>
                <a:lnTo>
                  <a:pt x="274" y="77"/>
                </a:lnTo>
                <a:lnTo>
                  <a:pt x="665" y="115"/>
                </a:lnTo>
                <a:lnTo>
                  <a:pt x="1228" y="179"/>
                </a:lnTo>
                <a:lnTo>
                  <a:pt x="1804" y="230"/>
                </a:lnTo>
                <a:lnTo>
                  <a:pt x="2036" y="256"/>
                </a:lnTo>
              </a:path>
            </a:pathLst>
          </a:custGeom>
          <a:noFill/>
          <a:ln w="38100">
            <a:solidFill>
              <a:srgbClr val="99CCFF"/>
            </a:solidFill>
            <a:round/>
            <a:headEnd/>
            <a:tailEnd/>
          </a:ln>
        </p:spPr>
        <p:txBody>
          <a:bodyPr wrap="none">
            <a:spAutoFit/>
          </a:bodyPr>
          <a:lstStyle/>
          <a:p>
            <a:endParaRPr lang="en-US"/>
          </a:p>
        </p:txBody>
      </p:sp>
      <p:graphicFrame>
        <p:nvGraphicFramePr>
          <p:cNvPr id="180243" name="Object 18"/>
          <p:cNvGraphicFramePr>
            <a:graphicFrameLocks noChangeAspect="1"/>
          </p:cNvGraphicFramePr>
          <p:nvPr/>
        </p:nvGraphicFramePr>
        <p:xfrm>
          <a:off x="4951413" y="1885950"/>
          <a:ext cx="4064000" cy="3994150"/>
        </p:xfrm>
        <a:graphic>
          <a:graphicData uri="http://schemas.openxmlformats.org/presentationml/2006/ole">
            <p:oleObj spid="_x0000_s180247" name="Chart" r:id="rId5" imgW="4171831" imgH="4105182" progId="MSGraph.Chart.8">
              <p:embed followColorScheme="full"/>
            </p:oleObj>
          </a:graphicData>
        </a:graphic>
      </p:graphicFrame>
      <p:sp>
        <p:nvSpPr>
          <p:cNvPr id="180260" name="Text Box 19"/>
          <p:cNvSpPr txBox="1">
            <a:spLocks noChangeArrowheads="1"/>
          </p:cNvSpPr>
          <p:nvPr/>
        </p:nvSpPr>
        <p:spPr bwMode="auto">
          <a:xfrm rot="-5400000">
            <a:off x="4305301" y="3665537"/>
            <a:ext cx="1492250" cy="339725"/>
          </a:xfrm>
          <a:prstGeom prst="rect">
            <a:avLst/>
          </a:prstGeom>
          <a:noFill/>
          <a:ln w="12700" algn="ctr">
            <a:noFill/>
            <a:miter lim="800000"/>
            <a:headEnd/>
            <a:tailEnd/>
          </a:ln>
        </p:spPr>
        <p:txBody>
          <a:bodyPr wrap="none">
            <a:spAutoFit/>
          </a:bodyPr>
          <a:lstStyle/>
          <a:p>
            <a:pPr algn="ctr">
              <a:lnSpc>
                <a:spcPct val="90000"/>
              </a:lnSpc>
            </a:pPr>
            <a:r>
              <a:rPr lang="en-US" b="1"/>
              <a:t>Survival (%)</a:t>
            </a:r>
          </a:p>
        </p:txBody>
      </p:sp>
      <p:sp>
        <p:nvSpPr>
          <p:cNvPr id="180261" name="Text Box 20"/>
          <p:cNvSpPr txBox="1">
            <a:spLocks noChangeArrowheads="1"/>
          </p:cNvSpPr>
          <p:nvPr/>
        </p:nvSpPr>
        <p:spPr bwMode="auto">
          <a:xfrm>
            <a:off x="5480050" y="5546725"/>
            <a:ext cx="3846513" cy="284163"/>
          </a:xfrm>
          <a:prstGeom prst="rect">
            <a:avLst/>
          </a:prstGeom>
          <a:noFill/>
          <a:ln w="12700" algn="ctr">
            <a:noFill/>
            <a:miter lim="800000"/>
            <a:headEnd/>
            <a:tailEnd/>
          </a:ln>
        </p:spPr>
        <p:txBody>
          <a:bodyPr>
            <a:spAutoFit/>
          </a:bodyPr>
          <a:lstStyle/>
          <a:p>
            <a:pPr>
              <a:lnSpc>
                <a:spcPct val="90000"/>
              </a:lnSpc>
            </a:pPr>
            <a:r>
              <a:rPr lang="en-US" sz="1400" b="1"/>
              <a:t>0           1           2           3           4           5</a:t>
            </a:r>
          </a:p>
        </p:txBody>
      </p:sp>
      <p:sp>
        <p:nvSpPr>
          <p:cNvPr id="180262" name="Text Box 21"/>
          <p:cNvSpPr txBox="1">
            <a:spLocks noChangeArrowheads="1"/>
          </p:cNvSpPr>
          <p:nvPr/>
        </p:nvSpPr>
        <p:spPr bwMode="auto">
          <a:xfrm>
            <a:off x="6202363" y="5748338"/>
            <a:ext cx="1912937" cy="312737"/>
          </a:xfrm>
          <a:prstGeom prst="rect">
            <a:avLst/>
          </a:prstGeom>
          <a:noFill/>
          <a:ln w="12700" algn="ctr">
            <a:noFill/>
            <a:miter lim="800000"/>
            <a:headEnd/>
            <a:tailEnd/>
          </a:ln>
        </p:spPr>
        <p:txBody>
          <a:bodyPr wrap="none">
            <a:spAutoFit/>
          </a:bodyPr>
          <a:lstStyle/>
          <a:p>
            <a:pPr algn="ctr">
              <a:lnSpc>
                <a:spcPct val="90000"/>
              </a:lnSpc>
            </a:pPr>
            <a:r>
              <a:rPr lang="en-US" sz="1600" b="1"/>
              <a:t>Follow-Up (Years)</a:t>
            </a:r>
          </a:p>
        </p:txBody>
      </p:sp>
      <p:sp>
        <p:nvSpPr>
          <p:cNvPr id="180263" name="Text Box 22"/>
          <p:cNvSpPr txBox="1">
            <a:spLocks noChangeArrowheads="1"/>
          </p:cNvSpPr>
          <p:nvPr/>
        </p:nvSpPr>
        <p:spPr bwMode="auto">
          <a:xfrm>
            <a:off x="5661025" y="1833563"/>
            <a:ext cx="3146425" cy="420687"/>
          </a:xfrm>
          <a:prstGeom prst="rect">
            <a:avLst/>
          </a:prstGeom>
          <a:noFill/>
          <a:ln w="12700" algn="ctr">
            <a:noFill/>
            <a:miter lim="800000"/>
            <a:headEnd/>
            <a:tailEnd/>
          </a:ln>
        </p:spPr>
        <p:txBody>
          <a:bodyPr>
            <a:spAutoFit/>
          </a:bodyPr>
          <a:lstStyle/>
          <a:p>
            <a:pPr algn="ctr">
              <a:lnSpc>
                <a:spcPct val="90000"/>
              </a:lnSpc>
            </a:pPr>
            <a:r>
              <a:rPr lang="en-US" sz="2400" b="1"/>
              <a:t>CABG</a:t>
            </a:r>
          </a:p>
        </p:txBody>
      </p:sp>
      <p:sp>
        <p:nvSpPr>
          <p:cNvPr id="180264" name="Text Box 23"/>
          <p:cNvSpPr txBox="1">
            <a:spLocks noChangeArrowheads="1"/>
          </p:cNvSpPr>
          <p:nvPr/>
        </p:nvSpPr>
        <p:spPr bwMode="auto">
          <a:xfrm>
            <a:off x="8278813" y="2373313"/>
            <a:ext cx="687387" cy="284162"/>
          </a:xfrm>
          <a:prstGeom prst="rect">
            <a:avLst/>
          </a:prstGeom>
          <a:noFill/>
          <a:ln w="12700" algn="ctr">
            <a:noFill/>
            <a:miter lim="800000"/>
            <a:headEnd/>
            <a:tailEnd/>
          </a:ln>
        </p:spPr>
        <p:txBody>
          <a:bodyPr wrap="none">
            <a:spAutoFit/>
          </a:bodyPr>
          <a:lstStyle/>
          <a:p>
            <a:pPr algn="ctr">
              <a:lnSpc>
                <a:spcPct val="90000"/>
              </a:lnSpc>
            </a:pPr>
            <a:r>
              <a:rPr lang="en-US" sz="1400" b="1"/>
              <a:t>86.4%</a:t>
            </a:r>
          </a:p>
        </p:txBody>
      </p:sp>
      <p:sp>
        <p:nvSpPr>
          <p:cNvPr id="180265" name="Text Box 24"/>
          <p:cNvSpPr txBox="1">
            <a:spLocks noChangeArrowheads="1"/>
          </p:cNvSpPr>
          <p:nvPr/>
        </p:nvSpPr>
        <p:spPr bwMode="auto">
          <a:xfrm>
            <a:off x="8267700" y="2744788"/>
            <a:ext cx="687388" cy="284162"/>
          </a:xfrm>
          <a:prstGeom prst="rect">
            <a:avLst/>
          </a:prstGeom>
          <a:noFill/>
          <a:ln w="12700" algn="ctr">
            <a:noFill/>
            <a:miter lim="800000"/>
            <a:headEnd/>
            <a:tailEnd/>
          </a:ln>
        </p:spPr>
        <p:txBody>
          <a:bodyPr wrap="none">
            <a:spAutoFit/>
          </a:bodyPr>
          <a:lstStyle/>
          <a:p>
            <a:pPr algn="ctr">
              <a:lnSpc>
                <a:spcPct val="90000"/>
              </a:lnSpc>
            </a:pPr>
            <a:r>
              <a:rPr lang="en-US" sz="1400" b="1"/>
              <a:t>83.6%</a:t>
            </a:r>
          </a:p>
        </p:txBody>
      </p:sp>
      <p:sp>
        <p:nvSpPr>
          <p:cNvPr id="180266" name="Text Box 25"/>
          <p:cNvSpPr txBox="1">
            <a:spLocks noChangeArrowheads="1"/>
          </p:cNvSpPr>
          <p:nvPr/>
        </p:nvSpPr>
        <p:spPr bwMode="auto">
          <a:xfrm>
            <a:off x="8099425" y="3181350"/>
            <a:ext cx="750888" cy="284163"/>
          </a:xfrm>
          <a:prstGeom prst="rect">
            <a:avLst/>
          </a:prstGeom>
          <a:noFill/>
          <a:ln w="12700" algn="ctr">
            <a:noFill/>
            <a:miter lim="800000"/>
            <a:headEnd/>
            <a:tailEnd/>
          </a:ln>
        </p:spPr>
        <p:txBody>
          <a:bodyPr wrap="none">
            <a:spAutoFit/>
          </a:bodyPr>
          <a:lstStyle/>
          <a:p>
            <a:pPr algn="ctr">
              <a:lnSpc>
                <a:spcPct val="90000"/>
              </a:lnSpc>
            </a:pPr>
            <a:r>
              <a:rPr lang="en-US" sz="1400" b="1" i="1"/>
              <a:t>P</a:t>
            </a:r>
            <a:r>
              <a:rPr lang="en-US" sz="1400" b="1"/>
              <a:t>=0.33</a:t>
            </a:r>
            <a:endParaRPr lang="en-US" sz="1400" b="1" i="1"/>
          </a:p>
        </p:txBody>
      </p:sp>
      <p:sp>
        <p:nvSpPr>
          <p:cNvPr id="180267" name="Text Box 26"/>
          <p:cNvSpPr txBox="1">
            <a:spLocks noChangeArrowheads="1"/>
          </p:cNvSpPr>
          <p:nvPr/>
        </p:nvSpPr>
        <p:spPr bwMode="auto">
          <a:xfrm>
            <a:off x="6002338" y="4725988"/>
            <a:ext cx="1882775" cy="530225"/>
          </a:xfrm>
          <a:prstGeom prst="rect">
            <a:avLst/>
          </a:prstGeom>
          <a:noFill/>
          <a:ln w="12700" algn="ctr">
            <a:noFill/>
            <a:miter lim="800000"/>
            <a:headEnd/>
            <a:tailEnd/>
          </a:ln>
        </p:spPr>
        <p:txBody>
          <a:bodyPr>
            <a:spAutoFit/>
          </a:bodyPr>
          <a:lstStyle/>
          <a:p>
            <a:pPr>
              <a:lnSpc>
                <a:spcPct val="90000"/>
              </a:lnSpc>
              <a:spcAft>
                <a:spcPct val="25000"/>
              </a:spcAft>
            </a:pPr>
            <a:r>
              <a:rPr lang="en-US" sz="1400" b="1"/>
              <a:t>Medical therapy</a:t>
            </a:r>
          </a:p>
          <a:p>
            <a:pPr>
              <a:lnSpc>
                <a:spcPct val="90000"/>
              </a:lnSpc>
              <a:spcAft>
                <a:spcPct val="25000"/>
              </a:spcAft>
            </a:pPr>
            <a:r>
              <a:rPr lang="en-US" sz="1400" b="1"/>
              <a:t>Revascularization</a:t>
            </a:r>
          </a:p>
        </p:txBody>
      </p:sp>
      <p:sp>
        <p:nvSpPr>
          <p:cNvPr id="180268" name="Line 27"/>
          <p:cNvSpPr>
            <a:spLocks noChangeShapeType="1"/>
          </p:cNvSpPr>
          <p:nvPr/>
        </p:nvSpPr>
        <p:spPr bwMode="auto">
          <a:xfrm>
            <a:off x="5759450" y="4868863"/>
            <a:ext cx="287338" cy="0"/>
          </a:xfrm>
          <a:prstGeom prst="line">
            <a:avLst/>
          </a:prstGeom>
          <a:noFill/>
          <a:ln w="38100">
            <a:solidFill>
              <a:srgbClr val="FFCC00"/>
            </a:solidFill>
            <a:round/>
            <a:headEnd/>
            <a:tailEnd/>
          </a:ln>
        </p:spPr>
        <p:txBody>
          <a:bodyPr wrap="none">
            <a:spAutoFit/>
          </a:bodyPr>
          <a:lstStyle/>
          <a:p>
            <a:endParaRPr lang="en-US"/>
          </a:p>
        </p:txBody>
      </p:sp>
      <p:sp>
        <p:nvSpPr>
          <p:cNvPr id="180269" name="Line 28"/>
          <p:cNvSpPr>
            <a:spLocks noChangeShapeType="1"/>
          </p:cNvSpPr>
          <p:nvPr/>
        </p:nvSpPr>
        <p:spPr bwMode="auto">
          <a:xfrm>
            <a:off x="5757863" y="5105400"/>
            <a:ext cx="287337" cy="0"/>
          </a:xfrm>
          <a:prstGeom prst="line">
            <a:avLst/>
          </a:prstGeom>
          <a:noFill/>
          <a:ln w="38100">
            <a:solidFill>
              <a:srgbClr val="99CCFF"/>
            </a:solidFill>
            <a:round/>
            <a:headEnd/>
            <a:tailEnd/>
          </a:ln>
        </p:spPr>
        <p:txBody>
          <a:bodyPr wrap="none">
            <a:spAutoFit/>
          </a:bodyPr>
          <a:lstStyle/>
          <a:p>
            <a:endParaRPr lang="en-US"/>
          </a:p>
        </p:txBody>
      </p:sp>
      <p:grpSp>
        <p:nvGrpSpPr>
          <p:cNvPr id="180270" name="Group 29"/>
          <p:cNvGrpSpPr>
            <a:grpSpLocks/>
          </p:cNvGrpSpPr>
          <p:nvPr/>
        </p:nvGrpSpPr>
        <p:grpSpPr bwMode="auto">
          <a:xfrm>
            <a:off x="5613400" y="2214563"/>
            <a:ext cx="3232150" cy="547687"/>
            <a:chOff x="677" y="1502"/>
            <a:chExt cx="2036" cy="345"/>
          </a:xfrm>
        </p:grpSpPr>
        <p:sp>
          <p:nvSpPr>
            <p:cNvPr id="180271" name="Freeform 30"/>
            <p:cNvSpPr>
              <a:spLocks/>
            </p:cNvSpPr>
            <p:nvPr/>
          </p:nvSpPr>
          <p:spPr bwMode="auto">
            <a:xfrm>
              <a:off x="677" y="1502"/>
              <a:ext cx="2036" cy="345"/>
            </a:xfrm>
            <a:custGeom>
              <a:avLst/>
              <a:gdLst>
                <a:gd name="T0" fmla="*/ 0 w 2036"/>
                <a:gd name="T1" fmla="*/ 6 h 345"/>
                <a:gd name="T2" fmla="*/ 121 w 2036"/>
                <a:gd name="T3" fmla="*/ 0 h 345"/>
                <a:gd name="T4" fmla="*/ 255 w 2036"/>
                <a:gd name="T5" fmla="*/ 32 h 345"/>
                <a:gd name="T6" fmla="*/ 498 w 2036"/>
                <a:gd name="T7" fmla="*/ 57 h 345"/>
                <a:gd name="T8" fmla="*/ 780 w 2036"/>
                <a:gd name="T9" fmla="*/ 89 h 345"/>
                <a:gd name="T10" fmla="*/ 1087 w 2036"/>
                <a:gd name="T11" fmla="*/ 141 h 345"/>
                <a:gd name="T12" fmla="*/ 1458 w 2036"/>
                <a:gd name="T13" fmla="*/ 211 h 345"/>
                <a:gd name="T14" fmla="*/ 1772 w 2036"/>
                <a:gd name="T15" fmla="*/ 307 h 345"/>
                <a:gd name="T16" fmla="*/ 2036 w 2036"/>
                <a:gd name="T17" fmla="*/ 345 h 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6"/>
                <a:gd name="T28" fmla="*/ 0 h 345"/>
                <a:gd name="T29" fmla="*/ 2036 w 2036"/>
                <a:gd name="T30" fmla="*/ 345 h 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6" h="345">
                  <a:moveTo>
                    <a:pt x="0" y="6"/>
                  </a:moveTo>
                  <a:lnTo>
                    <a:pt x="121" y="0"/>
                  </a:lnTo>
                  <a:lnTo>
                    <a:pt x="255" y="32"/>
                  </a:lnTo>
                  <a:lnTo>
                    <a:pt x="498" y="57"/>
                  </a:lnTo>
                  <a:lnTo>
                    <a:pt x="780" y="89"/>
                  </a:lnTo>
                  <a:lnTo>
                    <a:pt x="1087" y="141"/>
                  </a:lnTo>
                  <a:lnTo>
                    <a:pt x="1458" y="211"/>
                  </a:lnTo>
                  <a:lnTo>
                    <a:pt x="1772" y="307"/>
                  </a:lnTo>
                  <a:lnTo>
                    <a:pt x="2036" y="345"/>
                  </a:lnTo>
                </a:path>
              </a:pathLst>
            </a:custGeom>
            <a:noFill/>
            <a:ln w="38100">
              <a:solidFill>
                <a:srgbClr val="FFCC00"/>
              </a:solidFill>
              <a:round/>
              <a:headEnd/>
              <a:tailEnd/>
            </a:ln>
          </p:spPr>
          <p:txBody>
            <a:bodyPr wrap="none">
              <a:spAutoFit/>
            </a:bodyPr>
            <a:lstStyle/>
            <a:p>
              <a:endParaRPr lang="en-US"/>
            </a:p>
          </p:txBody>
        </p:sp>
        <p:sp>
          <p:nvSpPr>
            <p:cNvPr id="180272" name="Freeform 31"/>
            <p:cNvSpPr>
              <a:spLocks/>
            </p:cNvSpPr>
            <p:nvPr/>
          </p:nvSpPr>
          <p:spPr bwMode="auto">
            <a:xfrm>
              <a:off x="677" y="1508"/>
              <a:ext cx="2036" cy="288"/>
            </a:xfrm>
            <a:custGeom>
              <a:avLst/>
              <a:gdLst>
                <a:gd name="T0" fmla="*/ 0 w 2036"/>
                <a:gd name="T1" fmla="*/ 0 h 288"/>
                <a:gd name="T2" fmla="*/ 121 w 2036"/>
                <a:gd name="T3" fmla="*/ 51 h 288"/>
                <a:gd name="T4" fmla="*/ 281 w 2036"/>
                <a:gd name="T5" fmla="*/ 71 h 288"/>
                <a:gd name="T6" fmla="*/ 473 w 2036"/>
                <a:gd name="T7" fmla="*/ 90 h 288"/>
                <a:gd name="T8" fmla="*/ 742 w 2036"/>
                <a:gd name="T9" fmla="*/ 122 h 288"/>
                <a:gd name="T10" fmla="*/ 972 w 2036"/>
                <a:gd name="T11" fmla="*/ 122 h 288"/>
                <a:gd name="T12" fmla="*/ 1183 w 2036"/>
                <a:gd name="T13" fmla="*/ 173 h 288"/>
                <a:gd name="T14" fmla="*/ 1382 w 2036"/>
                <a:gd name="T15" fmla="*/ 211 h 288"/>
                <a:gd name="T16" fmla="*/ 1638 w 2036"/>
                <a:gd name="T17" fmla="*/ 243 h 288"/>
                <a:gd name="T18" fmla="*/ 1842 w 2036"/>
                <a:gd name="T19" fmla="*/ 256 h 288"/>
                <a:gd name="T20" fmla="*/ 2036 w 2036"/>
                <a:gd name="T21" fmla="*/ 288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6"/>
                <a:gd name="T34" fmla="*/ 0 h 288"/>
                <a:gd name="T35" fmla="*/ 2036 w 2036"/>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6" h="288">
                  <a:moveTo>
                    <a:pt x="0" y="0"/>
                  </a:moveTo>
                  <a:lnTo>
                    <a:pt x="121" y="51"/>
                  </a:lnTo>
                  <a:lnTo>
                    <a:pt x="281" y="71"/>
                  </a:lnTo>
                  <a:lnTo>
                    <a:pt x="473" y="90"/>
                  </a:lnTo>
                  <a:lnTo>
                    <a:pt x="742" y="122"/>
                  </a:lnTo>
                  <a:lnTo>
                    <a:pt x="972" y="122"/>
                  </a:lnTo>
                  <a:lnTo>
                    <a:pt x="1183" y="173"/>
                  </a:lnTo>
                  <a:lnTo>
                    <a:pt x="1382" y="211"/>
                  </a:lnTo>
                  <a:lnTo>
                    <a:pt x="1638" y="243"/>
                  </a:lnTo>
                  <a:lnTo>
                    <a:pt x="1842" y="256"/>
                  </a:lnTo>
                  <a:lnTo>
                    <a:pt x="2036" y="288"/>
                  </a:lnTo>
                </a:path>
              </a:pathLst>
            </a:custGeom>
            <a:noFill/>
            <a:ln w="38100">
              <a:solidFill>
                <a:srgbClr val="99CCFF"/>
              </a:solidFill>
              <a:round/>
              <a:headEnd/>
              <a:tailEnd/>
            </a:ln>
          </p:spPr>
          <p:txBody>
            <a:bodyPr wrap="none">
              <a:spAutoFit/>
            </a:bodyPr>
            <a:lstStyle/>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90" name="Slide Number Placeholder 3"/>
          <p:cNvSpPr txBox="1">
            <a:spLocks noGrp="1"/>
          </p:cNvSpPr>
          <p:nvPr/>
        </p:nvSpPr>
        <p:spPr bwMode="auto">
          <a:xfrm>
            <a:off x="-149225" y="6597650"/>
            <a:ext cx="457200" cy="304800"/>
          </a:xfrm>
          <a:prstGeom prst="rect">
            <a:avLst/>
          </a:prstGeom>
          <a:noFill/>
          <a:ln w="9525">
            <a:noFill/>
            <a:miter lim="800000"/>
            <a:headEnd/>
            <a:tailEnd/>
          </a:ln>
        </p:spPr>
        <p:txBody>
          <a:bodyPr/>
          <a:lstStyle/>
          <a:p>
            <a:pPr algn="r"/>
            <a:fld id="{C81472B3-1AA4-4BB2-9616-5289C0935595}" type="slidenum">
              <a:rPr lang="en-US" sz="1000">
                <a:solidFill>
                  <a:srgbClr val="8D8CB6"/>
                </a:solidFill>
              </a:rPr>
              <a:pPr algn="r"/>
              <a:t>29</a:t>
            </a:fld>
            <a:endParaRPr lang="en-US" sz="1000">
              <a:solidFill>
                <a:srgbClr val="8D8CB6"/>
              </a:solidFill>
            </a:endParaRPr>
          </a:p>
        </p:txBody>
      </p:sp>
      <p:sp>
        <p:nvSpPr>
          <p:cNvPr id="1380354" name="Rectangle 2"/>
          <p:cNvSpPr>
            <a:spLocks noGrp="1" noChangeArrowheads="1"/>
          </p:cNvSpPr>
          <p:nvPr>
            <p:ph type="title" idx="4294967295"/>
          </p:nvPr>
        </p:nvSpPr>
        <p:spPr>
          <a:xfrm>
            <a:off x="179388" y="185738"/>
            <a:ext cx="8785225" cy="854075"/>
          </a:xfrm>
        </p:spPr>
        <p:txBody>
          <a:bodyPr tIns="9144" bIns="9144" anchor="ctr"/>
          <a:lstStyle/>
          <a:p>
            <a:pPr algn="ctr" eaLnBrk="1" hangingPunct="1"/>
            <a:r>
              <a:rPr lang="en-US" smtClean="0">
                <a:effectLst/>
                <a:latin typeface="Arial" pitchFamily="34" charset="0"/>
              </a:rPr>
              <a:t>BARI 2D Study: Medical Therapy Versus Revascularization</a:t>
            </a:r>
          </a:p>
        </p:txBody>
      </p:sp>
      <p:graphicFrame>
        <p:nvGraphicFramePr>
          <p:cNvPr id="182276" name="Object 3"/>
          <p:cNvGraphicFramePr>
            <a:graphicFrameLocks noChangeAspect="1"/>
          </p:cNvGraphicFramePr>
          <p:nvPr/>
        </p:nvGraphicFramePr>
        <p:xfrm>
          <a:off x="228600" y="1887538"/>
          <a:ext cx="4064000" cy="3994150"/>
        </p:xfrm>
        <a:graphic>
          <a:graphicData uri="http://schemas.openxmlformats.org/presentationml/2006/ole">
            <p:oleObj spid="_x0000_s182292" name="Chart" r:id="rId4" imgW="4171831" imgH="4105182" progId="MSGraph.Chart.8">
              <p:embed followColorScheme="full"/>
            </p:oleObj>
          </a:graphicData>
        </a:graphic>
      </p:graphicFrame>
      <p:sp>
        <p:nvSpPr>
          <p:cNvPr id="182292" name="Text Box 4"/>
          <p:cNvSpPr txBox="1">
            <a:spLocks noChangeArrowheads="1"/>
          </p:cNvSpPr>
          <p:nvPr/>
        </p:nvSpPr>
        <p:spPr bwMode="auto">
          <a:xfrm rot="-5400000">
            <a:off x="-417512" y="3668712"/>
            <a:ext cx="1492250" cy="339725"/>
          </a:xfrm>
          <a:prstGeom prst="rect">
            <a:avLst/>
          </a:prstGeom>
          <a:noFill/>
          <a:ln w="12700" algn="ctr">
            <a:noFill/>
            <a:miter lim="800000"/>
            <a:headEnd/>
            <a:tailEnd/>
          </a:ln>
        </p:spPr>
        <p:txBody>
          <a:bodyPr wrap="none">
            <a:spAutoFit/>
          </a:bodyPr>
          <a:lstStyle/>
          <a:p>
            <a:pPr algn="ctr">
              <a:lnSpc>
                <a:spcPct val="90000"/>
              </a:lnSpc>
            </a:pPr>
            <a:r>
              <a:rPr lang="en-US" b="1"/>
              <a:t>Survival (%)</a:t>
            </a:r>
          </a:p>
        </p:txBody>
      </p:sp>
      <p:sp>
        <p:nvSpPr>
          <p:cNvPr id="182293" name="Text Box 5"/>
          <p:cNvSpPr txBox="1">
            <a:spLocks noChangeArrowheads="1"/>
          </p:cNvSpPr>
          <p:nvPr/>
        </p:nvSpPr>
        <p:spPr bwMode="auto">
          <a:xfrm>
            <a:off x="757238" y="5548313"/>
            <a:ext cx="3846512" cy="284162"/>
          </a:xfrm>
          <a:prstGeom prst="rect">
            <a:avLst/>
          </a:prstGeom>
          <a:noFill/>
          <a:ln w="12700" algn="ctr">
            <a:noFill/>
            <a:miter lim="800000"/>
            <a:headEnd/>
            <a:tailEnd/>
          </a:ln>
        </p:spPr>
        <p:txBody>
          <a:bodyPr>
            <a:spAutoFit/>
          </a:bodyPr>
          <a:lstStyle/>
          <a:p>
            <a:pPr>
              <a:lnSpc>
                <a:spcPct val="90000"/>
              </a:lnSpc>
            </a:pPr>
            <a:r>
              <a:rPr lang="en-US" sz="1400" b="1"/>
              <a:t>0           1           2           3           4           5</a:t>
            </a:r>
          </a:p>
        </p:txBody>
      </p:sp>
      <p:sp>
        <p:nvSpPr>
          <p:cNvPr id="182294" name="Text Box 6"/>
          <p:cNvSpPr txBox="1">
            <a:spLocks noChangeArrowheads="1"/>
          </p:cNvSpPr>
          <p:nvPr/>
        </p:nvSpPr>
        <p:spPr bwMode="auto">
          <a:xfrm>
            <a:off x="1479550" y="5749925"/>
            <a:ext cx="1912938" cy="312738"/>
          </a:xfrm>
          <a:prstGeom prst="rect">
            <a:avLst/>
          </a:prstGeom>
          <a:noFill/>
          <a:ln w="12700" algn="ctr">
            <a:noFill/>
            <a:miter lim="800000"/>
            <a:headEnd/>
            <a:tailEnd/>
          </a:ln>
        </p:spPr>
        <p:txBody>
          <a:bodyPr wrap="none">
            <a:spAutoFit/>
          </a:bodyPr>
          <a:lstStyle/>
          <a:p>
            <a:pPr algn="ctr">
              <a:lnSpc>
                <a:spcPct val="90000"/>
              </a:lnSpc>
            </a:pPr>
            <a:r>
              <a:rPr lang="en-US" sz="1600" b="1"/>
              <a:t>Follow-Up (Years)</a:t>
            </a:r>
          </a:p>
        </p:txBody>
      </p:sp>
      <p:sp>
        <p:nvSpPr>
          <p:cNvPr id="182295" name="Text Box 7"/>
          <p:cNvSpPr txBox="1">
            <a:spLocks noChangeArrowheads="1"/>
          </p:cNvSpPr>
          <p:nvPr/>
        </p:nvSpPr>
        <p:spPr bwMode="auto">
          <a:xfrm>
            <a:off x="2195513" y="1835150"/>
            <a:ext cx="692150" cy="420688"/>
          </a:xfrm>
          <a:prstGeom prst="rect">
            <a:avLst/>
          </a:prstGeom>
          <a:noFill/>
          <a:ln w="12700" algn="ctr">
            <a:noFill/>
            <a:miter lim="800000"/>
            <a:headEnd/>
            <a:tailEnd/>
          </a:ln>
        </p:spPr>
        <p:txBody>
          <a:bodyPr wrap="none">
            <a:spAutoFit/>
          </a:bodyPr>
          <a:lstStyle/>
          <a:p>
            <a:pPr algn="ctr">
              <a:lnSpc>
                <a:spcPct val="90000"/>
              </a:lnSpc>
            </a:pPr>
            <a:r>
              <a:rPr lang="en-US" sz="2400" b="1"/>
              <a:t>PCI</a:t>
            </a:r>
          </a:p>
        </p:txBody>
      </p:sp>
      <p:sp>
        <p:nvSpPr>
          <p:cNvPr id="182296" name="Text Box 8"/>
          <p:cNvSpPr txBox="1">
            <a:spLocks noChangeArrowheads="1"/>
          </p:cNvSpPr>
          <p:nvPr/>
        </p:nvSpPr>
        <p:spPr bwMode="auto">
          <a:xfrm>
            <a:off x="3556000" y="2547938"/>
            <a:ext cx="687388" cy="284162"/>
          </a:xfrm>
          <a:prstGeom prst="rect">
            <a:avLst/>
          </a:prstGeom>
          <a:noFill/>
          <a:ln w="12700" algn="ctr">
            <a:noFill/>
            <a:miter lim="800000"/>
            <a:headEnd/>
            <a:tailEnd/>
          </a:ln>
        </p:spPr>
        <p:txBody>
          <a:bodyPr wrap="none">
            <a:spAutoFit/>
          </a:bodyPr>
          <a:lstStyle/>
          <a:p>
            <a:pPr algn="ctr">
              <a:lnSpc>
                <a:spcPct val="90000"/>
              </a:lnSpc>
            </a:pPr>
            <a:r>
              <a:rPr lang="en-US" sz="1400" b="1"/>
              <a:t>78.9%</a:t>
            </a:r>
          </a:p>
        </p:txBody>
      </p:sp>
      <p:sp>
        <p:nvSpPr>
          <p:cNvPr id="182297" name="Text Box 9"/>
          <p:cNvSpPr txBox="1">
            <a:spLocks noChangeArrowheads="1"/>
          </p:cNvSpPr>
          <p:nvPr/>
        </p:nvSpPr>
        <p:spPr bwMode="auto">
          <a:xfrm>
            <a:off x="3544888" y="2984500"/>
            <a:ext cx="687387" cy="284163"/>
          </a:xfrm>
          <a:prstGeom prst="rect">
            <a:avLst/>
          </a:prstGeom>
          <a:noFill/>
          <a:ln w="12700" algn="ctr">
            <a:noFill/>
            <a:miter lim="800000"/>
            <a:headEnd/>
            <a:tailEnd/>
          </a:ln>
        </p:spPr>
        <p:txBody>
          <a:bodyPr wrap="none">
            <a:spAutoFit/>
          </a:bodyPr>
          <a:lstStyle/>
          <a:p>
            <a:pPr algn="ctr">
              <a:lnSpc>
                <a:spcPct val="90000"/>
              </a:lnSpc>
            </a:pPr>
            <a:r>
              <a:rPr lang="en-US" sz="1400" b="1"/>
              <a:t>77.0%</a:t>
            </a:r>
          </a:p>
        </p:txBody>
      </p:sp>
      <p:sp>
        <p:nvSpPr>
          <p:cNvPr id="182298" name="Text Box 10"/>
          <p:cNvSpPr txBox="1">
            <a:spLocks noChangeArrowheads="1"/>
          </p:cNvSpPr>
          <p:nvPr/>
        </p:nvSpPr>
        <p:spPr bwMode="auto">
          <a:xfrm>
            <a:off x="3376613" y="3649663"/>
            <a:ext cx="750887" cy="284162"/>
          </a:xfrm>
          <a:prstGeom prst="rect">
            <a:avLst/>
          </a:prstGeom>
          <a:noFill/>
          <a:ln w="12700" algn="ctr">
            <a:noFill/>
            <a:miter lim="800000"/>
            <a:headEnd/>
            <a:tailEnd/>
          </a:ln>
        </p:spPr>
        <p:txBody>
          <a:bodyPr wrap="none">
            <a:spAutoFit/>
          </a:bodyPr>
          <a:lstStyle/>
          <a:p>
            <a:pPr algn="ctr">
              <a:lnSpc>
                <a:spcPct val="90000"/>
              </a:lnSpc>
            </a:pPr>
            <a:r>
              <a:rPr lang="en-US" sz="1400" b="1" i="1"/>
              <a:t>P</a:t>
            </a:r>
            <a:r>
              <a:rPr lang="en-US" sz="1400" b="1"/>
              <a:t>=0.15</a:t>
            </a:r>
            <a:endParaRPr lang="en-US" sz="1400" b="1" i="1"/>
          </a:p>
        </p:txBody>
      </p:sp>
      <p:sp>
        <p:nvSpPr>
          <p:cNvPr id="182299" name="Text Box 11"/>
          <p:cNvSpPr txBox="1">
            <a:spLocks noChangeArrowheads="1"/>
          </p:cNvSpPr>
          <p:nvPr/>
        </p:nvSpPr>
        <p:spPr bwMode="auto">
          <a:xfrm>
            <a:off x="1279525" y="4727575"/>
            <a:ext cx="1882775" cy="530225"/>
          </a:xfrm>
          <a:prstGeom prst="rect">
            <a:avLst/>
          </a:prstGeom>
          <a:noFill/>
          <a:ln w="12700" algn="ctr">
            <a:noFill/>
            <a:miter lim="800000"/>
            <a:headEnd/>
            <a:tailEnd/>
          </a:ln>
        </p:spPr>
        <p:txBody>
          <a:bodyPr>
            <a:spAutoFit/>
          </a:bodyPr>
          <a:lstStyle/>
          <a:p>
            <a:pPr>
              <a:lnSpc>
                <a:spcPct val="90000"/>
              </a:lnSpc>
              <a:spcAft>
                <a:spcPct val="25000"/>
              </a:spcAft>
            </a:pPr>
            <a:r>
              <a:rPr lang="en-US" sz="1400" b="1"/>
              <a:t>Medical therapy</a:t>
            </a:r>
          </a:p>
          <a:p>
            <a:pPr>
              <a:lnSpc>
                <a:spcPct val="90000"/>
              </a:lnSpc>
              <a:spcAft>
                <a:spcPct val="25000"/>
              </a:spcAft>
            </a:pPr>
            <a:r>
              <a:rPr lang="en-US" sz="1400" b="1"/>
              <a:t>Revascularization</a:t>
            </a:r>
          </a:p>
        </p:txBody>
      </p:sp>
      <p:sp>
        <p:nvSpPr>
          <p:cNvPr id="182300" name="Line 12"/>
          <p:cNvSpPr>
            <a:spLocks noChangeShapeType="1"/>
          </p:cNvSpPr>
          <p:nvPr/>
        </p:nvSpPr>
        <p:spPr bwMode="auto">
          <a:xfrm>
            <a:off x="1036638" y="4870450"/>
            <a:ext cx="287337" cy="0"/>
          </a:xfrm>
          <a:prstGeom prst="line">
            <a:avLst/>
          </a:prstGeom>
          <a:noFill/>
          <a:ln w="38100">
            <a:solidFill>
              <a:srgbClr val="FFCC00"/>
            </a:solidFill>
            <a:round/>
            <a:headEnd/>
            <a:tailEnd/>
          </a:ln>
        </p:spPr>
        <p:txBody>
          <a:bodyPr wrap="none">
            <a:spAutoFit/>
          </a:bodyPr>
          <a:lstStyle/>
          <a:p>
            <a:endParaRPr lang="en-US"/>
          </a:p>
        </p:txBody>
      </p:sp>
      <p:sp>
        <p:nvSpPr>
          <p:cNvPr id="182301" name="Line 13"/>
          <p:cNvSpPr>
            <a:spLocks noChangeShapeType="1"/>
          </p:cNvSpPr>
          <p:nvPr/>
        </p:nvSpPr>
        <p:spPr bwMode="auto">
          <a:xfrm>
            <a:off x="1035050" y="5106988"/>
            <a:ext cx="287338" cy="0"/>
          </a:xfrm>
          <a:prstGeom prst="line">
            <a:avLst/>
          </a:prstGeom>
          <a:noFill/>
          <a:ln w="38100">
            <a:solidFill>
              <a:srgbClr val="99CCFF"/>
            </a:solidFill>
            <a:round/>
            <a:headEnd/>
            <a:tailEnd/>
          </a:ln>
        </p:spPr>
        <p:txBody>
          <a:bodyPr wrap="none">
            <a:spAutoFit/>
          </a:bodyPr>
          <a:lstStyle/>
          <a:p>
            <a:endParaRPr lang="en-US"/>
          </a:p>
        </p:txBody>
      </p:sp>
      <p:sp>
        <p:nvSpPr>
          <p:cNvPr id="182302" name="Text Box 14"/>
          <p:cNvSpPr txBox="1">
            <a:spLocks noChangeArrowheads="1"/>
          </p:cNvSpPr>
          <p:nvPr/>
        </p:nvSpPr>
        <p:spPr bwMode="auto">
          <a:xfrm>
            <a:off x="493713" y="6370638"/>
            <a:ext cx="8316912" cy="304800"/>
          </a:xfrm>
          <a:prstGeom prst="rect">
            <a:avLst/>
          </a:prstGeom>
          <a:noFill/>
          <a:ln w="12700" algn="ctr">
            <a:noFill/>
            <a:miter lim="800000"/>
            <a:headEnd/>
            <a:tailEnd/>
          </a:ln>
        </p:spPr>
        <p:txBody>
          <a:bodyPr>
            <a:spAutoFit/>
          </a:bodyPr>
          <a:lstStyle/>
          <a:p>
            <a:r>
              <a:rPr lang="en-US" sz="1400" b="1">
                <a:latin typeface="Arial Narrow" pitchFamily="34" charset="0"/>
              </a:rPr>
              <a:t>BARI 2D Study Group. </a:t>
            </a:r>
            <a:r>
              <a:rPr lang="en-US" sz="1400" b="1" i="1">
                <a:latin typeface="Arial Narrow" pitchFamily="34" charset="0"/>
              </a:rPr>
              <a:t>N Engl J Med. </a:t>
            </a:r>
            <a:r>
              <a:rPr lang="en-US" sz="1400" b="1">
                <a:latin typeface="Arial Narrow" pitchFamily="34" charset="0"/>
              </a:rPr>
              <a:t>2009;360:2503-2512.</a:t>
            </a:r>
          </a:p>
        </p:txBody>
      </p:sp>
      <p:sp>
        <p:nvSpPr>
          <p:cNvPr id="182303" name="Text Box 15"/>
          <p:cNvSpPr txBox="1">
            <a:spLocks noChangeArrowheads="1"/>
          </p:cNvSpPr>
          <p:nvPr/>
        </p:nvSpPr>
        <p:spPr bwMode="auto">
          <a:xfrm>
            <a:off x="760413" y="1401763"/>
            <a:ext cx="7662862" cy="420687"/>
          </a:xfrm>
          <a:prstGeom prst="rect">
            <a:avLst/>
          </a:prstGeom>
          <a:noFill/>
          <a:ln w="12700" algn="ctr">
            <a:noFill/>
            <a:miter lim="800000"/>
            <a:headEnd/>
            <a:tailEnd/>
          </a:ln>
        </p:spPr>
        <p:txBody>
          <a:bodyPr wrap="none">
            <a:spAutoFit/>
          </a:bodyPr>
          <a:lstStyle/>
          <a:p>
            <a:pPr algn="ctr">
              <a:lnSpc>
                <a:spcPct val="90000"/>
              </a:lnSpc>
            </a:pPr>
            <a:r>
              <a:rPr lang="en-US" sz="2400" b="1"/>
              <a:t>Principal Secondary Endpoint (Death, MI, or Stroke)</a:t>
            </a:r>
          </a:p>
        </p:txBody>
      </p:sp>
      <p:graphicFrame>
        <p:nvGraphicFramePr>
          <p:cNvPr id="182289" name="Object 18"/>
          <p:cNvGraphicFramePr>
            <a:graphicFrameLocks noChangeAspect="1"/>
          </p:cNvGraphicFramePr>
          <p:nvPr/>
        </p:nvGraphicFramePr>
        <p:xfrm>
          <a:off x="4951413" y="1885950"/>
          <a:ext cx="4064000" cy="3994150"/>
        </p:xfrm>
        <a:graphic>
          <a:graphicData uri="http://schemas.openxmlformats.org/presentationml/2006/ole">
            <p:oleObj spid="_x0000_s182293" name="Chart" r:id="rId5" imgW="4171831" imgH="4105182" progId="MSGraph.Chart.8">
              <p:embed followColorScheme="full"/>
            </p:oleObj>
          </a:graphicData>
        </a:graphic>
      </p:graphicFrame>
      <p:sp>
        <p:nvSpPr>
          <p:cNvPr id="182304" name="Text Box 19"/>
          <p:cNvSpPr txBox="1">
            <a:spLocks noChangeArrowheads="1"/>
          </p:cNvSpPr>
          <p:nvPr/>
        </p:nvSpPr>
        <p:spPr bwMode="auto">
          <a:xfrm rot="-5400000">
            <a:off x="4305301" y="3665537"/>
            <a:ext cx="1492250" cy="339725"/>
          </a:xfrm>
          <a:prstGeom prst="rect">
            <a:avLst/>
          </a:prstGeom>
          <a:noFill/>
          <a:ln w="12700" algn="ctr">
            <a:noFill/>
            <a:miter lim="800000"/>
            <a:headEnd/>
            <a:tailEnd/>
          </a:ln>
        </p:spPr>
        <p:txBody>
          <a:bodyPr wrap="none">
            <a:spAutoFit/>
          </a:bodyPr>
          <a:lstStyle/>
          <a:p>
            <a:pPr algn="ctr">
              <a:lnSpc>
                <a:spcPct val="90000"/>
              </a:lnSpc>
            </a:pPr>
            <a:r>
              <a:rPr lang="en-US" b="1"/>
              <a:t>Survival (%)</a:t>
            </a:r>
          </a:p>
        </p:txBody>
      </p:sp>
      <p:sp>
        <p:nvSpPr>
          <p:cNvPr id="182305" name="Text Box 20"/>
          <p:cNvSpPr txBox="1">
            <a:spLocks noChangeArrowheads="1"/>
          </p:cNvSpPr>
          <p:nvPr/>
        </p:nvSpPr>
        <p:spPr bwMode="auto">
          <a:xfrm>
            <a:off x="5480050" y="5546725"/>
            <a:ext cx="3846513" cy="284163"/>
          </a:xfrm>
          <a:prstGeom prst="rect">
            <a:avLst/>
          </a:prstGeom>
          <a:noFill/>
          <a:ln w="12700" algn="ctr">
            <a:noFill/>
            <a:miter lim="800000"/>
            <a:headEnd/>
            <a:tailEnd/>
          </a:ln>
        </p:spPr>
        <p:txBody>
          <a:bodyPr>
            <a:spAutoFit/>
          </a:bodyPr>
          <a:lstStyle/>
          <a:p>
            <a:pPr>
              <a:lnSpc>
                <a:spcPct val="90000"/>
              </a:lnSpc>
            </a:pPr>
            <a:r>
              <a:rPr lang="en-US" sz="1400" b="1"/>
              <a:t>0           1           2           3           4           5</a:t>
            </a:r>
          </a:p>
        </p:txBody>
      </p:sp>
      <p:sp>
        <p:nvSpPr>
          <p:cNvPr id="182306" name="Text Box 21"/>
          <p:cNvSpPr txBox="1">
            <a:spLocks noChangeArrowheads="1"/>
          </p:cNvSpPr>
          <p:nvPr/>
        </p:nvSpPr>
        <p:spPr bwMode="auto">
          <a:xfrm>
            <a:off x="6202363" y="5748338"/>
            <a:ext cx="1912937" cy="312737"/>
          </a:xfrm>
          <a:prstGeom prst="rect">
            <a:avLst/>
          </a:prstGeom>
          <a:noFill/>
          <a:ln w="12700" algn="ctr">
            <a:noFill/>
            <a:miter lim="800000"/>
            <a:headEnd/>
            <a:tailEnd/>
          </a:ln>
        </p:spPr>
        <p:txBody>
          <a:bodyPr wrap="none">
            <a:spAutoFit/>
          </a:bodyPr>
          <a:lstStyle/>
          <a:p>
            <a:pPr algn="ctr">
              <a:lnSpc>
                <a:spcPct val="90000"/>
              </a:lnSpc>
            </a:pPr>
            <a:r>
              <a:rPr lang="en-US" sz="1600" b="1"/>
              <a:t>Follow-Up (Years)</a:t>
            </a:r>
          </a:p>
        </p:txBody>
      </p:sp>
      <p:sp>
        <p:nvSpPr>
          <p:cNvPr id="182307" name="Text Box 22"/>
          <p:cNvSpPr txBox="1">
            <a:spLocks noChangeArrowheads="1"/>
          </p:cNvSpPr>
          <p:nvPr/>
        </p:nvSpPr>
        <p:spPr bwMode="auto">
          <a:xfrm>
            <a:off x="6723063" y="1833563"/>
            <a:ext cx="1082675" cy="420687"/>
          </a:xfrm>
          <a:prstGeom prst="rect">
            <a:avLst/>
          </a:prstGeom>
          <a:noFill/>
          <a:ln w="12700" algn="ctr">
            <a:noFill/>
            <a:miter lim="800000"/>
            <a:headEnd/>
            <a:tailEnd/>
          </a:ln>
        </p:spPr>
        <p:txBody>
          <a:bodyPr wrap="none">
            <a:spAutoFit/>
          </a:bodyPr>
          <a:lstStyle/>
          <a:p>
            <a:pPr algn="ctr">
              <a:lnSpc>
                <a:spcPct val="90000"/>
              </a:lnSpc>
            </a:pPr>
            <a:r>
              <a:rPr lang="en-US" sz="2400" b="1"/>
              <a:t>CABG</a:t>
            </a:r>
          </a:p>
        </p:txBody>
      </p:sp>
      <p:sp>
        <p:nvSpPr>
          <p:cNvPr id="182308" name="Text Box 23"/>
          <p:cNvSpPr txBox="1">
            <a:spLocks noChangeArrowheads="1"/>
          </p:cNvSpPr>
          <p:nvPr/>
        </p:nvSpPr>
        <p:spPr bwMode="auto">
          <a:xfrm>
            <a:off x="8248650" y="2595563"/>
            <a:ext cx="687388" cy="284162"/>
          </a:xfrm>
          <a:prstGeom prst="rect">
            <a:avLst/>
          </a:prstGeom>
          <a:noFill/>
          <a:ln w="12700" algn="ctr">
            <a:noFill/>
            <a:miter lim="800000"/>
            <a:headEnd/>
            <a:tailEnd/>
          </a:ln>
        </p:spPr>
        <p:txBody>
          <a:bodyPr wrap="none">
            <a:spAutoFit/>
          </a:bodyPr>
          <a:lstStyle/>
          <a:p>
            <a:pPr algn="ctr">
              <a:lnSpc>
                <a:spcPct val="90000"/>
              </a:lnSpc>
            </a:pPr>
            <a:r>
              <a:rPr lang="en-US" sz="1400" b="1"/>
              <a:t>77.6%</a:t>
            </a:r>
          </a:p>
        </p:txBody>
      </p:sp>
      <p:sp>
        <p:nvSpPr>
          <p:cNvPr id="182309" name="Text Box 24"/>
          <p:cNvSpPr txBox="1">
            <a:spLocks noChangeArrowheads="1"/>
          </p:cNvSpPr>
          <p:nvPr/>
        </p:nvSpPr>
        <p:spPr bwMode="auto">
          <a:xfrm>
            <a:off x="8258175" y="3211513"/>
            <a:ext cx="687388" cy="284162"/>
          </a:xfrm>
          <a:prstGeom prst="rect">
            <a:avLst/>
          </a:prstGeom>
          <a:noFill/>
          <a:ln w="12700" algn="ctr">
            <a:noFill/>
            <a:miter lim="800000"/>
            <a:headEnd/>
            <a:tailEnd/>
          </a:ln>
        </p:spPr>
        <p:txBody>
          <a:bodyPr wrap="none">
            <a:spAutoFit/>
          </a:bodyPr>
          <a:lstStyle/>
          <a:p>
            <a:pPr algn="ctr">
              <a:lnSpc>
                <a:spcPct val="90000"/>
              </a:lnSpc>
            </a:pPr>
            <a:r>
              <a:rPr lang="en-US" sz="1400" b="1"/>
              <a:t>69.5%</a:t>
            </a:r>
          </a:p>
        </p:txBody>
      </p:sp>
      <p:sp>
        <p:nvSpPr>
          <p:cNvPr id="182310" name="Text Box 25"/>
          <p:cNvSpPr txBox="1">
            <a:spLocks noChangeArrowheads="1"/>
          </p:cNvSpPr>
          <p:nvPr/>
        </p:nvSpPr>
        <p:spPr bwMode="auto">
          <a:xfrm>
            <a:off x="8099425" y="3648075"/>
            <a:ext cx="750888" cy="284163"/>
          </a:xfrm>
          <a:prstGeom prst="rect">
            <a:avLst/>
          </a:prstGeom>
          <a:noFill/>
          <a:ln w="12700" algn="ctr">
            <a:noFill/>
            <a:miter lim="800000"/>
            <a:headEnd/>
            <a:tailEnd/>
          </a:ln>
        </p:spPr>
        <p:txBody>
          <a:bodyPr wrap="none">
            <a:spAutoFit/>
          </a:bodyPr>
          <a:lstStyle/>
          <a:p>
            <a:pPr algn="ctr">
              <a:lnSpc>
                <a:spcPct val="90000"/>
              </a:lnSpc>
            </a:pPr>
            <a:r>
              <a:rPr lang="en-US" sz="1400" b="1" i="1"/>
              <a:t>P</a:t>
            </a:r>
            <a:r>
              <a:rPr lang="en-US" sz="1400" b="1"/>
              <a:t>=0.01</a:t>
            </a:r>
            <a:endParaRPr lang="en-US" sz="1400" b="1" i="1"/>
          </a:p>
        </p:txBody>
      </p:sp>
      <p:sp>
        <p:nvSpPr>
          <p:cNvPr id="182311" name="Text Box 26"/>
          <p:cNvSpPr txBox="1">
            <a:spLocks noChangeArrowheads="1"/>
          </p:cNvSpPr>
          <p:nvPr/>
        </p:nvSpPr>
        <p:spPr bwMode="auto">
          <a:xfrm>
            <a:off x="6002338" y="4725988"/>
            <a:ext cx="1882775" cy="530225"/>
          </a:xfrm>
          <a:prstGeom prst="rect">
            <a:avLst/>
          </a:prstGeom>
          <a:noFill/>
          <a:ln w="12700" algn="ctr">
            <a:noFill/>
            <a:miter lim="800000"/>
            <a:headEnd/>
            <a:tailEnd/>
          </a:ln>
        </p:spPr>
        <p:txBody>
          <a:bodyPr>
            <a:spAutoFit/>
          </a:bodyPr>
          <a:lstStyle/>
          <a:p>
            <a:pPr>
              <a:lnSpc>
                <a:spcPct val="90000"/>
              </a:lnSpc>
              <a:spcAft>
                <a:spcPct val="25000"/>
              </a:spcAft>
            </a:pPr>
            <a:r>
              <a:rPr lang="en-US" sz="1400" b="1"/>
              <a:t>Medical therapy</a:t>
            </a:r>
          </a:p>
          <a:p>
            <a:pPr>
              <a:lnSpc>
                <a:spcPct val="90000"/>
              </a:lnSpc>
              <a:spcAft>
                <a:spcPct val="25000"/>
              </a:spcAft>
            </a:pPr>
            <a:r>
              <a:rPr lang="en-US" sz="1400" b="1"/>
              <a:t>Revascularization</a:t>
            </a:r>
          </a:p>
        </p:txBody>
      </p:sp>
      <p:sp>
        <p:nvSpPr>
          <p:cNvPr id="182312" name="Line 27"/>
          <p:cNvSpPr>
            <a:spLocks noChangeShapeType="1"/>
          </p:cNvSpPr>
          <p:nvPr/>
        </p:nvSpPr>
        <p:spPr bwMode="auto">
          <a:xfrm>
            <a:off x="5759450" y="4868863"/>
            <a:ext cx="287338" cy="0"/>
          </a:xfrm>
          <a:prstGeom prst="line">
            <a:avLst/>
          </a:prstGeom>
          <a:noFill/>
          <a:ln w="38100">
            <a:solidFill>
              <a:srgbClr val="FFCC00"/>
            </a:solidFill>
            <a:round/>
            <a:headEnd/>
            <a:tailEnd/>
          </a:ln>
        </p:spPr>
        <p:txBody>
          <a:bodyPr wrap="none">
            <a:spAutoFit/>
          </a:bodyPr>
          <a:lstStyle/>
          <a:p>
            <a:endParaRPr lang="en-US"/>
          </a:p>
        </p:txBody>
      </p:sp>
      <p:sp>
        <p:nvSpPr>
          <p:cNvPr id="182313" name="Line 28"/>
          <p:cNvSpPr>
            <a:spLocks noChangeShapeType="1"/>
          </p:cNvSpPr>
          <p:nvPr/>
        </p:nvSpPr>
        <p:spPr bwMode="auto">
          <a:xfrm>
            <a:off x="5757863" y="5105400"/>
            <a:ext cx="287337" cy="0"/>
          </a:xfrm>
          <a:prstGeom prst="line">
            <a:avLst/>
          </a:prstGeom>
          <a:noFill/>
          <a:ln w="38100">
            <a:solidFill>
              <a:srgbClr val="99CCFF"/>
            </a:solidFill>
            <a:round/>
            <a:headEnd/>
            <a:tailEnd/>
          </a:ln>
        </p:spPr>
        <p:txBody>
          <a:bodyPr wrap="none">
            <a:spAutoFit/>
          </a:bodyPr>
          <a:lstStyle/>
          <a:p>
            <a:endParaRPr lang="en-US"/>
          </a:p>
        </p:txBody>
      </p:sp>
      <p:sp>
        <p:nvSpPr>
          <p:cNvPr id="182314" name="Freeform 32"/>
          <p:cNvSpPr>
            <a:spLocks/>
          </p:cNvSpPr>
          <p:nvPr/>
        </p:nvSpPr>
        <p:spPr bwMode="auto">
          <a:xfrm>
            <a:off x="895350" y="2214563"/>
            <a:ext cx="3232150" cy="681037"/>
          </a:xfrm>
          <a:custGeom>
            <a:avLst/>
            <a:gdLst>
              <a:gd name="T0" fmla="*/ 0 w 2036"/>
              <a:gd name="T1" fmla="*/ 0 h 429"/>
              <a:gd name="T2" fmla="*/ 2147483647 w 2036"/>
              <a:gd name="T3" fmla="*/ 2147483647 h 429"/>
              <a:gd name="T4" fmla="*/ 2147483647 w 2036"/>
              <a:gd name="T5" fmla="*/ 2147483647 h 429"/>
              <a:gd name="T6" fmla="*/ 2147483647 w 2036"/>
              <a:gd name="T7" fmla="*/ 2147483647 h 429"/>
              <a:gd name="T8" fmla="*/ 2147483647 w 2036"/>
              <a:gd name="T9" fmla="*/ 2147483647 h 429"/>
              <a:gd name="T10" fmla="*/ 2147483647 w 2036"/>
              <a:gd name="T11" fmla="*/ 2147483647 h 429"/>
              <a:gd name="T12" fmla="*/ 2147483647 w 2036"/>
              <a:gd name="T13" fmla="*/ 2147483647 h 429"/>
              <a:gd name="T14" fmla="*/ 2147483647 w 2036"/>
              <a:gd name="T15" fmla="*/ 2147483647 h 429"/>
              <a:gd name="T16" fmla="*/ 2147483647 w 2036"/>
              <a:gd name="T17" fmla="*/ 2147483647 h 429"/>
              <a:gd name="T18" fmla="*/ 2147483647 w 2036"/>
              <a:gd name="T19" fmla="*/ 2147483647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6"/>
              <a:gd name="T31" fmla="*/ 0 h 429"/>
              <a:gd name="T32" fmla="*/ 2036 w 2036"/>
              <a:gd name="T33" fmla="*/ 429 h 4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6" h="429">
                <a:moveTo>
                  <a:pt x="0" y="0"/>
                </a:moveTo>
                <a:lnTo>
                  <a:pt x="121" y="58"/>
                </a:lnTo>
                <a:lnTo>
                  <a:pt x="498" y="147"/>
                </a:lnTo>
                <a:lnTo>
                  <a:pt x="850" y="211"/>
                </a:lnTo>
                <a:lnTo>
                  <a:pt x="1062" y="224"/>
                </a:lnTo>
                <a:lnTo>
                  <a:pt x="1266" y="288"/>
                </a:lnTo>
                <a:lnTo>
                  <a:pt x="1452" y="295"/>
                </a:lnTo>
                <a:lnTo>
                  <a:pt x="1663" y="320"/>
                </a:lnTo>
                <a:lnTo>
                  <a:pt x="1798" y="378"/>
                </a:lnTo>
                <a:lnTo>
                  <a:pt x="2036" y="429"/>
                </a:lnTo>
              </a:path>
            </a:pathLst>
          </a:custGeom>
          <a:noFill/>
          <a:ln w="38100">
            <a:solidFill>
              <a:srgbClr val="FFCC00"/>
            </a:solidFill>
            <a:round/>
            <a:headEnd/>
            <a:tailEnd/>
          </a:ln>
        </p:spPr>
        <p:txBody>
          <a:bodyPr wrap="none">
            <a:spAutoFit/>
          </a:bodyPr>
          <a:lstStyle/>
          <a:p>
            <a:endParaRPr lang="en-US"/>
          </a:p>
        </p:txBody>
      </p:sp>
      <p:sp>
        <p:nvSpPr>
          <p:cNvPr id="182315" name="Freeform 33"/>
          <p:cNvSpPr>
            <a:spLocks/>
          </p:cNvSpPr>
          <p:nvPr/>
        </p:nvSpPr>
        <p:spPr bwMode="auto">
          <a:xfrm>
            <a:off x="895350" y="2214563"/>
            <a:ext cx="3232150" cy="782637"/>
          </a:xfrm>
          <a:custGeom>
            <a:avLst/>
            <a:gdLst>
              <a:gd name="T0" fmla="*/ 0 w 2036"/>
              <a:gd name="T1" fmla="*/ 0 h 493"/>
              <a:gd name="T2" fmla="*/ 2147483647 w 2036"/>
              <a:gd name="T3" fmla="*/ 2147483647 h 493"/>
              <a:gd name="T4" fmla="*/ 2147483647 w 2036"/>
              <a:gd name="T5" fmla="*/ 2147483647 h 493"/>
              <a:gd name="T6" fmla="*/ 2147483647 w 2036"/>
              <a:gd name="T7" fmla="*/ 2147483647 h 493"/>
              <a:gd name="T8" fmla="*/ 2147483647 w 2036"/>
              <a:gd name="T9" fmla="*/ 2147483647 h 493"/>
              <a:gd name="T10" fmla="*/ 2147483647 w 2036"/>
              <a:gd name="T11" fmla="*/ 2147483647 h 493"/>
              <a:gd name="T12" fmla="*/ 2147483647 w 2036"/>
              <a:gd name="T13" fmla="*/ 2147483647 h 493"/>
              <a:gd name="T14" fmla="*/ 2147483647 w 2036"/>
              <a:gd name="T15" fmla="*/ 2147483647 h 493"/>
              <a:gd name="T16" fmla="*/ 2147483647 w 2036"/>
              <a:gd name="T17" fmla="*/ 2147483647 h 493"/>
              <a:gd name="T18" fmla="*/ 2147483647 w 2036"/>
              <a:gd name="T19" fmla="*/ 2147483647 h 493"/>
              <a:gd name="T20" fmla="*/ 2147483647 w 2036"/>
              <a:gd name="T21" fmla="*/ 2147483647 h 493"/>
              <a:gd name="T22" fmla="*/ 2147483647 w 2036"/>
              <a:gd name="T23" fmla="*/ 2147483647 h 4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36"/>
              <a:gd name="T37" fmla="*/ 0 h 493"/>
              <a:gd name="T38" fmla="*/ 2036 w 2036"/>
              <a:gd name="T39" fmla="*/ 493 h 4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36" h="493">
                <a:moveTo>
                  <a:pt x="0" y="0"/>
                </a:moveTo>
                <a:lnTo>
                  <a:pt x="31" y="83"/>
                </a:lnTo>
                <a:lnTo>
                  <a:pt x="358" y="167"/>
                </a:lnTo>
                <a:lnTo>
                  <a:pt x="498" y="224"/>
                </a:lnTo>
                <a:lnTo>
                  <a:pt x="735" y="263"/>
                </a:lnTo>
                <a:lnTo>
                  <a:pt x="998" y="288"/>
                </a:lnTo>
                <a:lnTo>
                  <a:pt x="1100" y="314"/>
                </a:lnTo>
                <a:lnTo>
                  <a:pt x="1254" y="359"/>
                </a:lnTo>
                <a:lnTo>
                  <a:pt x="1702" y="442"/>
                </a:lnTo>
                <a:lnTo>
                  <a:pt x="1919" y="461"/>
                </a:lnTo>
                <a:lnTo>
                  <a:pt x="1996" y="493"/>
                </a:lnTo>
                <a:lnTo>
                  <a:pt x="2036" y="493"/>
                </a:lnTo>
              </a:path>
            </a:pathLst>
          </a:custGeom>
          <a:noFill/>
          <a:ln w="38100">
            <a:solidFill>
              <a:srgbClr val="99CCFF"/>
            </a:solidFill>
            <a:round/>
            <a:headEnd/>
            <a:tailEnd/>
          </a:ln>
        </p:spPr>
        <p:txBody>
          <a:bodyPr wrap="none">
            <a:spAutoFit/>
          </a:bodyPr>
          <a:lstStyle/>
          <a:p>
            <a:endParaRPr lang="en-US"/>
          </a:p>
        </p:txBody>
      </p:sp>
      <p:grpSp>
        <p:nvGrpSpPr>
          <p:cNvPr id="182316" name="Group 34"/>
          <p:cNvGrpSpPr>
            <a:grpSpLocks/>
          </p:cNvGrpSpPr>
          <p:nvPr/>
        </p:nvGrpSpPr>
        <p:grpSpPr bwMode="auto">
          <a:xfrm>
            <a:off x="5629275" y="2214563"/>
            <a:ext cx="3228975" cy="1006475"/>
            <a:chOff x="564" y="1395"/>
            <a:chExt cx="2034" cy="634"/>
          </a:xfrm>
        </p:grpSpPr>
        <p:sp>
          <p:nvSpPr>
            <p:cNvPr id="182317" name="Freeform 35"/>
            <p:cNvSpPr>
              <a:spLocks/>
            </p:cNvSpPr>
            <p:nvPr/>
          </p:nvSpPr>
          <p:spPr bwMode="auto">
            <a:xfrm>
              <a:off x="564" y="1395"/>
              <a:ext cx="2034" cy="634"/>
            </a:xfrm>
            <a:custGeom>
              <a:avLst/>
              <a:gdLst>
                <a:gd name="T0" fmla="*/ 0 w 2034"/>
                <a:gd name="T1" fmla="*/ 0 h 634"/>
                <a:gd name="T2" fmla="*/ 121 w 2034"/>
                <a:gd name="T3" fmla="*/ 58 h 634"/>
                <a:gd name="T4" fmla="*/ 287 w 2034"/>
                <a:gd name="T5" fmla="*/ 173 h 634"/>
                <a:gd name="T6" fmla="*/ 870 w 2034"/>
                <a:gd name="T7" fmla="*/ 327 h 634"/>
                <a:gd name="T8" fmla="*/ 1094 w 2034"/>
                <a:gd name="T9" fmla="*/ 352 h 634"/>
                <a:gd name="T10" fmla="*/ 1164 w 2034"/>
                <a:gd name="T11" fmla="*/ 397 h 634"/>
                <a:gd name="T12" fmla="*/ 1292 w 2034"/>
                <a:gd name="T13" fmla="*/ 410 h 634"/>
                <a:gd name="T14" fmla="*/ 1522 w 2034"/>
                <a:gd name="T15" fmla="*/ 538 h 634"/>
                <a:gd name="T16" fmla="*/ 1638 w 2034"/>
                <a:gd name="T17" fmla="*/ 531 h 634"/>
                <a:gd name="T18" fmla="*/ 1759 w 2034"/>
                <a:gd name="T19" fmla="*/ 608 h 634"/>
                <a:gd name="T20" fmla="*/ 2034 w 2034"/>
                <a:gd name="T21" fmla="*/ 634 h 6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4"/>
                <a:gd name="T34" fmla="*/ 0 h 634"/>
                <a:gd name="T35" fmla="*/ 2034 w 2034"/>
                <a:gd name="T36" fmla="*/ 634 h 6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4" h="634">
                  <a:moveTo>
                    <a:pt x="0" y="0"/>
                  </a:moveTo>
                  <a:lnTo>
                    <a:pt x="121" y="58"/>
                  </a:lnTo>
                  <a:lnTo>
                    <a:pt x="287" y="173"/>
                  </a:lnTo>
                  <a:lnTo>
                    <a:pt x="870" y="327"/>
                  </a:lnTo>
                  <a:lnTo>
                    <a:pt x="1094" y="352"/>
                  </a:lnTo>
                  <a:lnTo>
                    <a:pt x="1164" y="397"/>
                  </a:lnTo>
                  <a:lnTo>
                    <a:pt x="1292" y="410"/>
                  </a:lnTo>
                  <a:lnTo>
                    <a:pt x="1522" y="538"/>
                  </a:lnTo>
                  <a:lnTo>
                    <a:pt x="1638" y="531"/>
                  </a:lnTo>
                  <a:lnTo>
                    <a:pt x="1759" y="608"/>
                  </a:lnTo>
                  <a:lnTo>
                    <a:pt x="2034" y="634"/>
                  </a:lnTo>
                </a:path>
              </a:pathLst>
            </a:custGeom>
            <a:noFill/>
            <a:ln w="38100">
              <a:solidFill>
                <a:srgbClr val="FFCC00"/>
              </a:solidFill>
              <a:round/>
              <a:headEnd/>
              <a:tailEnd/>
            </a:ln>
          </p:spPr>
          <p:txBody>
            <a:bodyPr wrap="none">
              <a:spAutoFit/>
            </a:bodyPr>
            <a:lstStyle/>
            <a:p>
              <a:endParaRPr lang="en-US"/>
            </a:p>
          </p:txBody>
        </p:sp>
        <p:sp>
          <p:nvSpPr>
            <p:cNvPr id="182318" name="Freeform 36"/>
            <p:cNvSpPr>
              <a:spLocks/>
            </p:cNvSpPr>
            <p:nvPr/>
          </p:nvSpPr>
          <p:spPr bwMode="auto">
            <a:xfrm>
              <a:off x="564" y="1395"/>
              <a:ext cx="2022" cy="474"/>
            </a:xfrm>
            <a:custGeom>
              <a:avLst/>
              <a:gdLst>
                <a:gd name="T0" fmla="*/ 0 w 2022"/>
                <a:gd name="T1" fmla="*/ 0 h 474"/>
                <a:gd name="T2" fmla="*/ 31 w 2022"/>
                <a:gd name="T3" fmla="*/ 83 h 474"/>
                <a:gd name="T4" fmla="*/ 185 w 2022"/>
                <a:gd name="T5" fmla="*/ 179 h 474"/>
                <a:gd name="T6" fmla="*/ 530 w 2022"/>
                <a:gd name="T7" fmla="*/ 205 h 474"/>
                <a:gd name="T8" fmla="*/ 754 w 2022"/>
                <a:gd name="T9" fmla="*/ 231 h 474"/>
                <a:gd name="T10" fmla="*/ 953 w 2022"/>
                <a:gd name="T11" fmla="*/ 237 h 474"/>
                <a:gd name="T12" fmla="*/ 1138 w 2022"/>
                <a:gd name="T13" fmla="*/ 282 h 474"/>
                <a:gd name="T14" fmla="*/ 1260 w 2022"/>
                <a:gd name="T15" fmla="*/ 339 h 474"/>
                <a:gd name="T16" fmla="*/ 1439 w 2022"/>
                <a:gd name="T17" fmla="*/ 359 h 474"/>
                <a:gd name="T18" fmla="*/ 1689 w 2022"/>
                <a:gd name="T19" fmla="*/ 391 h 474"/>
                <a:gd name="T20" fmla="*/ 1817 w 2022"/>
                <a:gd name="T21" fmla="*/ 410 h 474"/>
                <a:gd name="T22" fmla="*/ 1919 w 2022"/>
                <a:gd name="T23" fmla="*/ 448 h 474"/>
                <a:gd name="T24" fmla="*/ 2022 w 2022"/>
                <a:gd name="T25" fmla="*/ 474 h 4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2"/>
                <a:gd name="T40" fmla="*/ 0 h 474"/>
                <a:gd name="T41" fmla="*/ 2022 w 2022"/>
                <a:gd name="T42" fmla="*/ 474 h 4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2" h="474">
                  <a:moveTo>
                    <a:pt x="0" y="0"/>
                  </a:moveTo>
                  <a:lnTo>
                    <a:pt x="31" y="83"/>
                  </a:lnTo>
                  <a:lnTo>
                    <a:pt x="185" y="179"/>
                  </a:lnTo>
                  <a:lnTo>
                    <a:pt x="530" y="205"/>
                  </a:lnTo>
                  <a:lnTo>
                    <a:pt x="754" y="231"/>
                  </a:lnTo>
                  <a:lnTo>
                    <a:pt x="953" y="237"/>
                  </a:lnTo>
                  <a:lnTo>
                    <a:pt x="1138" y="282"/>
                  </a:lnTo>
                  <a:lnTo>
                    <a:pt x="1260" y="339"/>
                  </a:lnTo>
                  <a:lnTo>
                    <a:pt x="1439" y="359"/>
                  </a:lnTo>
                  <a:lnTo>
                    <a:pt x="1689" y="391"/>
                  </a:lnTo>
                  <a:lnTo>
                    <a:pt x="1817" y="410"/>
                  </a:lnTo>
                  <a:lnTo>
                    <a:pt x="1919" y="448"/>
                  </a:lnTo>
                  <a:lnTo>
                    <a:pt x="2022" y="474"/>
                  </a:lnTo>
                </a:path>
              </a:pathLst>
            </a:custGeom>
            <a:noFill/>
            <a:ln w="38100">
              <a:solidFill>
                <a:srgbClr val="99CCFF"/>
              </a:solidFill>
              <a:round/>
              <a:headEnd/>
              <a:tailEnd/>
            </a:ln>
          </p:spPr>
          <p:txBody>
            <a:bodyPr wrap="none">
              <a:spAutoFit/>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1117600" y="1651000"/>
            <a:ext cx="6926263" cy="1820863"/>
          </a:xfrm>
          <a:prstGeom prst="rect">
            <a:avLst/>
          </a:prstGeom>
          <a:gradFill rotWithShape="1">
            <a:gsLst>
              <a:gs pos="0">
                <a:srgbClr val="002B82"/>
              </a:gs>
              <a:gs pos="100000">
                <a:schemeClr val="bg2"/>
              </a:gs>
            </a:gsLst>
            <a:lin ang="5400000"/>
          </a:gradFill>
          <a:ln w="9525" algn="ctr">
            <a:solidFill>
              <a:schemeClr val="tx1"/>
            </a:solidFill>
            <a:round/>
            <a:headEnd/>
            <a:tailEnd/>
          </a:ln>
        </p:spPr>
        <p:txBody>
          <a:bodyPr/>
          <a:lstStyle/>
          <a:p>
            <a:pPr eaLnBrk="0" hangingPunct="0"/>
            <a:endParaRPr lang="en-US" sz="2400">
              <a:ea typeface="MS PGothic" pitchFamily="34" charset="-128"/>
            </a:endParaRPr>
          </a:p>
        </p:txBody>
      </p:sp>
      <p:sp>
        <p:nvSpPr>
          <p:cNvPr id="2" name="Title 1"/>
          <p:cNvSpPr>
            <a:spLocks noGrp="1"/>
          </p:cNvSpPr>
          <p:nvPr>
            <p:ph type="title" idx="4294967295"/>
          </p:nvPr>
        </p:nvSpPr>
        <p:spPr>
          <a:xfrm>
            <a:off x="0" y="327025"/>
            <a:ext cx="9144000" cy="928688"/>
          </a:xfrm>
        </p:spPr>
        <p:txBody>
          <a:bodyPr/>
          <a:lstStyle/>
          <a:p>
            <a:pPr algn="ctr">
              <a:lnSpc>
                <a:spcPts val="3600"/>
              </a:lnSpc>
            </a:pPr>
            <a:r>
              <a:rPr lang="en-US" smtClean="0">
                <a:effectLst/>
                <a:latin typeface="Arial" pitchFamily="34" charset="0"/>
              </a:rPr>
              <a:t>Dual Goals for Management of </a:t>
            </a:r>
            <a:br>
              <a:rPr lang="en-US" smtClean="0">
                <a:effectLst/>
                <a:latin typeface="Arial" pitchFamily="34" charset="0"/>
              </a:rPr>
            </a:br>
            <a:r>
              <a:rPr lang="en-US" smtClean="0">
                <a:effectLst/>
                <a:latin typeface="Arial" pitchFamily="34" charset="0"/>
              </a:rPr>
              <a:t>Stable Ischemic Heart Disease (SIHD)</a:t>
            </a:r>
          </a:p>
        </p:txBody>
      </p:sp>
      <p:sp>
        <p:nvSpPr>
          <p:cNvPr id="34819" name="Rectangle 4"/>
          <p:cNvSpPr>
            <a:spLocks noChangeArrowheads="1"/>
          </p:cNvSpPr>
          <p:nvPr/>
        </p:nvSpPr>
        <p:spPr bwMode="auto">
          <a:xfrm>
            <a:off x="1111250" y="3556000"/>
            <a:ext cx="6924675" cy="1820863"/>
          </a:xfrm>
          <a:prstGeom prst="rect">
            <a:avLst/>
          </a:prstGeom>
          <a:gradFill rotWithShape="1">
            <a:gsLst>
              <a:gs pos="0">
                <a:srgbClr val="002B82"/>
              </a:gs>
              <a:gs pos="100000">
                <a:schemeClr val="bg2"/>
              </a:gs>
            </a:gsLst>
            <a:lin ang="5400000"/>
          </a:gradFill>
          <a:ln w="9525" algn="ctr">
            <a:solidFill>
              <a:schemeClr val="tx1"/>
            </a:solidFill>
            <a:round/>
            <a:headEnd/>
            <a:tailEnd/>
          </a:ln>
        </p:spPr>
        <p:txBody>
          <a:bodyPr/>
          <a:lstStyle/>
          <a:p>
            <a:pPr eaLnBrk="0" hangingPunct="0"/>
            <a:endParaRPr lang="en-US" sz="2400">
              <a:ea typeface="MS PGothic" pitchFamily="34" charset="-128"/>
            </a:endParaRPr>
          </a:p>
        </p:txBody>
      </p:sp>
      <p:sp>
        <p:nvSpPr>
          <p:cNvPr id="7" name="Down Arrow 6"/>
          <p:cNvSpPr/>
          <p:nvPr/>
        </p:nvSpPr>
        <p:spPr bwMode="auto">
          <a:xfrm>
            <a:off x="4233863" y="2133600"/>
            <a:ext cx="693737" cy="677863"/>
          </a:xfrm>
          <a:prstGeom prst="downArrow">
            <a:avLst/>
          </a:prstGeom>
          <a:gradFill flip="none" rotWithShape="1">
            <a:gsLst>
              <a:gs pos="0">
                <a:schemeClr val="accent1">
                  <a:alpha val="0"/>
                </a:schemeClr>
              </a:gs>
              <a:gs pos="53000">
                <a:schemeClr val="accent1"/>
              </a:gs>
            </a:gsLst>
            <a:lin ang="5400000" scaled="0"/>
            <a:tileRect/>
          </a:gradFill>
          <a:ln w="9525" cap="flat" cmpd="sng" algn="ctr">
            <a:noFill/>
            <a:prstDash val="solid"/>
            <a:round/>
            <a:headEnd type="none" w="med" len="med"/>
            <a:tailEnd type="none" w="med" len="med"/>
          </a:ln>
          <a:effectLst/>
        </p:spPr>
        <p:txBody>
          <a:bodyPr/>
          <a:lstStyle/>
          <a:p>
            <a:pPr eaLnBrk="0" hangingPunct="0">
              <a:defRPr/>
            </a:pPr>
            <a:endParaRPr lang="en-US" sz="2400">
              <a:latin typeface="Arial" charset="0"/>
              <a:ea typeface="ＭＳ Ｐゴシック" pitchFamily="1" charset="-128"/>
            </a:endParaRPr>
          </a:p>
        </p:txBody>
      </p:sp>
      <p:sp>
        <p:nvSpPr>
          <p:cNvPr id="8" name="Down Arrow 7"/>
          <p:cNvSpPr/>
          <p:nvPr/>
        </p:nvSpPr>
        <p:spPr bwMode="auto">
          <a:xfrm>
            <a:off x="4225925" y="4021138"/>
            <a:ext cx="695325" cy="677862"/>
          </a:xfrm>
          <a:prstGeom prst="downArrow">
            <a:avLst/>
          </a:prstGeom>
          <a:gradFill flip="none" rotWithShape="1">
            <a:gsLst>
              <a:gs pos="0">
                <a:schemeClr val="accent1">
                  <a:alpha val="0"/>
                </a:schemeClr>
              </a:gs>
              <a:gs pos="53000">
                <a:schemeClr val="accent1"/>
              </a:gs>
            </a:gsLst>
            <a:lin ang="5400000" scaled="0"/>
            <a:tileRect/>
          </a:gradFill>
          <a:ln w="9525" cap="flat" cmpd="sng" algn="ctr">
            <a:noFill/>
            <a:prstDash val="solid"/>
            <a:round/>
            <a:headEnd type="none" w="med" len="med"/>
            <a:tailEnd type="none" w="med" len="med"/>
          </a:ln>
          <a:effectLst/>
        </p:spPr>
        <p:txBody>
          <a:bodyPr/>
          <a:lstStyle/>
          <a:p>
            <a:pPr eaLnBrk="0" hangingPunct="0">
              <a:defRPr/>
            </a:pPr>
            <a:endParaRPr lang="en-US" sz="2400">
              <a:latin typeface="Arial" charset="0"/>
              <a:ea typeface="ＭＳ Ｐゴシック" pitchFamily="1" charset="-128"/>
            </a:endParaRPr>
          </a:p>
        </p:txBody>
      </p:sp>
      <p:sp>
        <p:nvSpPr>
          <p:cNvPr id="34822" name="Content Placeholder 2"/>
          <p:cNvSpPr>
            <a:spLocks noGrp="1"/>
          </p:cNvSpPr>
          <p:nvPr>
            <p:ph idx="4294967295"/>
          </p:nvPr>
        </p:nvSpPr>
        <p:spPr>
          <a:xfrm>
            <a:off x="1168400" y="1846263"/>
            <a:ext cx="6824663" cy="1489075"/>
          </a:xfrm>
        </p:spPr>
        <p:txBody>
          <a:bodyPr/>
          <a:lstStyle/>
          <a:p>
            <a:pPr algn="ctr">
              <a:spcAft>
                <a:spcPts val="800"/>
              </a:spcAft>
              <a:buFontTx/>
              <a:buNone/>
            </a:pPr>
            <a:r>
              <a:rPr lang="en-US" b="1" i="1" smtClean="0"/>
              <a:t>Prevent MI and Death (Disease Modification)</a:t>
            </a:r>
          </a:p>
          <a:p>
            <a:pPr algn="ctr">
              <a:spcAft>
                <a:spcPts val="800"/>
              </a:spcAft>
            </a:pPr>
            <a:endParaRPr lang="en-US" sz="1400" b="1" smtClean="0">
              <a:solidFill>
                <a:srgbClr val="FDCC60"/>
              </a:solidFill>
            </a:endParaRPr>
          </a:p>
          <a:p>
            <a:pPr algn="ctr">
              <a:spcAft>
                <a:spcPts val="800"/>
              </a:spcAft>
              <a:buFontTx/>
              <a:buNone/>
            </a:pPr>
            <a:r>
              <a:rPr lang="en-US" b="1" smtClean="0">
                <a:solidFill>
                  <a:srgbClr val="FDCC60"/>
                </a:solidFill>
              </a:rPr>
              <a:t>Improve “Quantity of Life”</a:t>
            </a:r>
            <a:endParaRPr lang="en-US" smtClean="0">
              <a:solidFill>
                <a:srgbClr val="FDCC60"/>
              </a:solidFill>
            </a:endParaRPr>
          </a:p>
        </p:txBody>
      </p:sp>
      <p:sp>
        <p:nvSpPr>
          <p:cNvPr id="6" name="Content Placeholder 2"/>
          <p:cNvSpPr txBox="1">
            <a:spLocks/>
          </p:cNvSpPr>
          <p:nvPr/>
        </p:nvSpPr>
        <p:spPr bwMode="auto">
          <a:xfrm>
            <a:off x="1162050" y="3751263"/>
            <a:ext cx="6823075" cy="1489075"/>
          </a:xfrm>
          <a:prstGeom prst="rect">
            <a:avLst/>
          </a:prstGeom>
          <a:noFill/>
          <a:ln w="9525">
            <a:noFill/>
            <a:miter lim="800000"/>
            <a:headEnd/>
            <a:tailEnd/>
          </a:ln>
        </p:spPr>
        <p:txBody>
          <a:bodyPr/>
          <a:lstStyle/>
          <a:p>
            <a:pPr marL="231775" indent="-231775" algn="ctr" eaLnBrk="0" hangingPunct="0">
              <a:spcBef>
                <a:spcPts val="0"/>
              </a:spcBef>
              <a:spcAft>
                <a:spcPts val="800"/>
              </a:spcAft>
              <a:buClr>
                <a:schemeClr val="tx2"/>
              </a:buClr>
              <a:defRPr/>
            </a:pPr>
            <a:r>
              <a:rPr lang="en-US" sz="2800" b="1" i="1" dirty="0">
                <a:latin typeface="+mn-lt"/>
              </a:rPr>
              <a:t>Reduce Ischemia &amp; Relieve </a:t>
            </a:r>
            <a:r>
              <a:rPr lang="en-US" sz="2800" b="1" i="1" dirty="0" err="1">
                <a:latin typeface="+mn-lt"/>
              </a:rPr>
              <a:t>Anginal</a:t>
            </a:r>
            <a:r>
              <a:rPr lang="en-US" sz="2800" b="1" i="1" dirty="0">
                <a:latin typeface="+mn-lt"/>
              </a:rPr>
              <a:t> Symptoms</a:t>
            </a:r>
            <a:endParaRPr lang="en-US" sz="2800" b="1" i="1" kern="0" dirty="0">
              <a:latin typeface="+mn-lt"/>
              <a:ea typeface="+mn-ea"/>
            </a:endParaRPr>
          </a:p>
          <a:p>
            <a:pPr marL="231775" indent="-231775" algn="ctr" eaLnBrk="0" hangingPunct="0">
              <a:spcBef>
                <a:spcPts val="0"/>
              </a:spcBef>
              <a:spcAft>
                <a:spcPts val="800"/>
              </a:spcAft>
              <a:buClr>
                <a:schemeClr val="tx2"/>
              </a:buClr>
              <a:buFontTx/>
              <a:buChar char="•"/>
              <a:defRPr/>
            </a:pPr>
            <a:endParaRPr lang="en-US" sz="1400" b="1" kern="0" dirty="0">
              <a:latin typeface="+mn-lt"/>
              <a:ea typeface="+mn-ea"/>
            </a:endParaRPr>
          </a:p>
          <a:p>
            <a:pPr marL="231775" indent="-231775" algn="ctr" eaLnBrk="0" hangingPunct="0">
              <a:spcBef>
                <a:spcPts val="0"/>
              </a:spcBef>
              <a:spcAft>
                <a:spcPts val="800"/>
              </a:spcAft>
              <a:buClr>
                <a:schemeClr val="tx2"/>
              </a:buClr>
              <a:defRPr/>
            </a:pPr>
            <a:r>
              <a:rPr lang="en-US" sz="2800" b="1" kern="0" dirty="0">
                <a:solidFill>
                  <a:schemeClr val="tx2"/>
                </a:solidFill>
                <a:latin typeface="+mn-lt"/>
                <a:ea typeface="+mn-ea"/>
              </a:rPr>
              <a:t>Improve “Quantity of Life”</a:t>
            </a:r>
            <a:endParaRPr lang="en-US" sz="2800" kern="0" dirty="0">
              <a:solidFill>
                <a:schemeClr val="tx2"/>
              </a:solidFill>
              <a:latin typeface="+mn-lt"/>
              <a:ea typeface="+mn-ea"/>
            </a:endParaRPr>
          </a:p>
        </p:txBody>
      </p:sp>
      <p:sp>
        <p:nvSpPr>
          <p:cNvPr id="38914" name="Rectangle 5"/>
          <p:cNvSpPr>
            <a:spLocks noChangeArrowheads="1"/>
          </p:cNvSpPr>
          <p:nvPr/>
        </p:nvSpPr>
        <p:spPr bwMode="auto">
          <a:xfrm>
            <a:off x="615950" y="5657850"/>
            <a:ext cx="7848600" cy="730250"/>
          </a:xfrm>
          <a:prstGeom prst="rect">
            <a:avLst/>
          </a:prstGeom>
          <a:noFill/>
          <a:ln w="9525">
            <a:noFill/>
            <a:miter lim="800000"/>
            <a:headEnd/>
            <a:tailEnd/>
          </a:ln>
        </p:spPr>
        <p:txBody>
          <a:bodyPr lIns="0" rIns="0" anchor="b">
            <a:spAutoFit/>
          </a:bodyPr>
          <a:lstStyle/>
          <a:p>
            <a:r>
              <a:rPr lang="en-US" sz="1400" b="1">
                <a:solidFill>
                  <a:srgbClr val="FFFFFF"/>
                </a:solidFill>
                <a:latin typeface="Arial Narrow" pitchFamily="34" charset="0"/>
              </a:rPr>
              <a:t>Boden WE. Medical management of chronic coronary disease. </a:t>
            </a:r>
            <a:r>
              <a:rPr lang="en-US" sz="1400" b="1" i="1">
                <a:solidFill>
                  <a:srgbClr val="FFFFFF"/>
                </a:solidFill>
                <a:latin typeface="Arial Narrow" pitchFamily="34" charset="0"/>
              </a:rPr>
              <a:t>Am J Cardiol. </a:t>
            </a:r>
            <a:r>
              <a:rPr lang="en-US" sz="1400" b="1">
                <a:solidFill>
                  <a:srgbClr val="FFFFFF"/>
                </a:solidFill>
                <a:latin typeface="Arial Narrow" pitchFamily="34" charset="0"/>
              </a:rPr>
              <a:t>2008;101:69D-74D.</a:t>
            </a:r>
          </a:p>
          <a:p>
            <a:r>
              <a:rPr lang="en-US" sz="1400" b="1">
                <a:solidFill>
                  <a:srgbClr val="FFFFFF"/>
                </a:solidFill>
                <a:latin typeface="Arial Narrow" pitchFamily="34" charset="0"/>
              </a:rPr>
              <a:t>Gibbons RJ et al. </a:t>
            </a:r>
            <a:r>
              <a:rPr lang="en-US" sz="1400" b="1" i="1">
                <a:solidFill>
                  <a:srgbClr val="FFFFFF"/>
                </a:solidFill>
                <a:latin typeface="Arial Narrow" pitchFamily="34" charset="0"/>
              </a:rPr>
              <a:t>Circulation.</a:t>
            </a:r>
            <a:r>
              <a:rPr lang="en-US" sz="1400" b="1">
                <a:solidFill>
                  <a:srgbClr val="FFFFFF"/>
                </a:solidFill>
                <a:latin typeface="Arial Narrow" pitchFamily="34" charset="0"/>
              </a:rPr>
              <a:t> 2003;107:149-158.</a:t>
            </a:r>
            <a:br>
              <a:rPr lang="en-US" sz="1400" b="1">
                <a:solidFill>
                  <a:srgbClr val="FFFFFF"/>
                </a:solidFill>
                <a:latin typeface="Arial Narrow" pitchFamily="34" charset="0"/>
              </a:rPr>
            </a:br>
            <a:r>
              <a:rPr lang="en-US" sz="1400" b="1">
                <a:solidFill>
                  <a:srgbClr val="FFFFFF"/>
                </a:solidFill>
                <a:latin typeface="Arial Narrow" pitchFamily="34" charset="0"/>
              </a:rPr>
              <a:t>http://acc.org/qualityandscience/clinical/guidelines/stable/stable_clean.pdf</a:t>
            </a:r>
            <a:r>
              <a:rPr lang="en-US" sz="1200" b="1">
                <a:solidFill>
                  <a:srgbClr val="FFFFFF"/>
                </a:solidFill>
                <a:latin typeface="Arial Narrow"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Number Placeholder 3"/>
          <p:cNvSpPr txBox="1">
            <a:spLocks noGrp="1"/>
          </p:cNvSpPr>
          <p:nvPr/>
        </p:nvSpPr>
        <p:spPr bwMode="auto">
          <a:xfrm>
            <a:off x="-149225" y="6597650"/>
            <a:ext cx="457200" cy="304800"/>
          </a:xfrm>
          <a:prstGeom prst="rect">
            <a:avLst/>
          </a:prstGeom>
          <a:noFill/>
          <a:ln w="9525">
            <a:noFill/>
            <a:miter lim="800000"/>
            <a:headEnd/>
            <a:tailEnd/>
          </a:ln>
        </p:spPr>
        <p:txBody>
          <a:bodyPr/>
          <a:lstStyle/>
          <a:p>
            <a:pPr algn="r"/>
            <a:fld id="{D2FB7345-C3F5-4EB6-BA15-04AE64E5BFF8}" type="slidenum">
              <a:rPr lang="en-US" sz="1000">
                <a:solidFill>
                  <a:srgbClr val="8D8CB6"/>
                </a:solidFill>
              </a:rPr>
              <a:pPr algn="r"/>
              <a:t>30</a:t>
            </a:fld>
            <a:endParaRPr lang="en-US" sz="1000">
              <a:solidFill>
                <a:srgbClr val="8D8CB6"/>
              </a:solidFill>
            </a:endParaRPr>
          </a:p>
        </p:txBody>
      </p:sp>
      <p:sp>
        <p:nvSpPr>
          <p:cNvPr id="1504258" name="Rectangle 2"/>
          <p:cNvSpPr>
            <a:spLocks noGrp="1" noChangeArrowheads="1"/>
          </p:cNvSpPr>
          <p:nvPr>
            <p:ph type="title" idx="4294967295"/>
          </p:nvPr>
        </p:nvSpPr>
        <p:spPr>
          <a:xfrm>
            <a:off x="179388" y="180975"/>
            <a:ext cx="8785225" cy="854075"/>
          </a:xfrm>
        </p:spPr>
        <p:txBody>
          <a:bodyPr tIns="9144" bIns="9144" anchor="ctr"/>
          <a:lstStyle/>
          <a:p>
            <a:pPr algn="ctr" eaLnBrk="1" hangingPunct="1"/>
            <a:r>
              <a:rPr lang="en-US" sz="4000" smtClean="0">
                <a:effectLst/>
                <a:latin typeface="Arial" pitchFamily="34" charset="0"/>
              </a:rPr>
              <a:t>BARI 2D Study:</a:t>
            </a:r>
            <a:br>
              <a:rPr lang="en-US" sz="4000" smtClean="0">
                <a:effectLst/>
                <a:latin typeface="Arial" pitchFamily="34" charset="0"/>
              </a:rPr>
            </a:br>
            <a:r>
              <a:rPr lang="en-US" sz="4000" smtClean="0">
                <a:effectLst/>
                <a:latin typeface="Arial" pitchFamily="34" charset="0"/>
              </a:rPr>
              <a:t>Summary</a:t>
            </a:r>
          </a:p>
        </p:txBody>
      </p:sp>
      <p:sp>
        <p:nvSpPr>
          <p:cNvPr id="203779" name="Rectangle 3"/>
          <p:cNvSpPr>
            <a:spLocks noGrp="1" noChangeArrowheads="1"/>
          </p:cNvSpPr>
          <p:nvPr>
            <p:ph type="body" idx="4294967295"/>
          </p:nvPr>
        </p:nvSpPr>
        <p:spPr>
          <a:xfrm>
            <a:off x="179388" y="1385888"/>
            <a:ext cx="8785225" cy="4967287"/>
          </a:xfrm>
        </p:spPr>
        <p:txBody>
          <a:bodyPr lIns="137160" rIns="137160"/>
          <a:lstStyle/>
          <a:p>
            <a:pPr marL="228600" indent="-228600" eaLnBrk="1" hangingPunct="1">
              <a:lnSpc>
                <a:spcPct val="92000"/>
              </a:lnSpc>
            </a:pPr>
            <a:r>
              <a:rPr lang="en-GB" smtClean="0">
                <a:latin typeface="Arial" pitchFamily="34" charset="0"/>
              </a:rPr>
              <a:t>In patients with type 2 diabetes and stable ischemic cardiovascular disease, there were no significant difference in the rates of death and major cardiovascular events between</a:t>
            </a:r>
          </a:p>
          <a:p>
            <a:pPr marL="628650" lvl="1" indent="-285750" eaLnBrk="1" hangingPunct="1">
              <a:lnSpc>
                <a:spcPct val="92000"/>
              </a:lnSpc>
            </a:pPr>
            <a:r>
              <a:rPr lang="en-GB" sz="2800" smtClean="0">
                <a:latin typeface="Arial" pitchFamily="34" charset="0"/>
              </a:rPr>
              <a:t>Patients undergoing prompt revascularization and those undergoing medical therapy</a:t>
            </a:r>
          </a:p>
          <a:p>
            <a:pPr marL="628650" lvl="1" indent="-285750" eaLnBrk="1" hangingPunct="1">
              <a:lnSpc>
                <a:spcPct val="92000"/>
              </a:lnSpc>
            </a:pPr>
            <a:r>
              <a:rPr lang="en-GB" sz="2800" smtClean="0">
                <a:latin typeface="Arial" pitchFamily="34" charset="0"/>
              </a:rPr>
              <a:t>Strategies of insulin sensitization and insulin provision</a:t>
            </a:r>
          </a:p>
        </p:txBody>
      </p:sp>
      <p:sp>
        <p:nvSpPr>
          <p:cNvPr id="203780" name="Text Box 4"/>
          <p:cNvSpPr txBox="1">
            <a:spLocks noChangeArrowheads="1"/>
          </p:cNvSpPr>
          <p:nvPr/>
        </p:nvSpPr>
        <p:spPr bwMode="auto">
          <a:xfrm>
            <a:off x="508000" y="6356350"/>
            <a:ext cx="8316913" cy="304800"/>
          </a:xfrm>
          <a:prstGeom prst="rect">
            <a:avLst/>
          </a:prstGeom>
          <a:noFill/>
          <a:ln w="12700" algn="ctr">
            <a:noFill/>
            <a:miter lim="800000"/>
            <a:headEnd/>
            <a:tailEnd/>
          </a:ln>
        </p:spPr>
        <p:txBody>
          <a:bodyPr>
            <a:spAutoFit/>
          </a:bodyPr>
          <a:lstStyle/>
          <a:p>
            <a:r>
              <a:rPr lang="en-US" sz="1400" b="1">
                <a:latin typeface="Arial Narrow" pitchFamily="34" charset="0"/>
              </a:rPr>
              <a:t>BARI 2D Study Group. </a:t>
            </a:r>
            <a:r>
              <a:rPr lang="en-US" sz="1400" b="1" i="1">
                <a:latin typeface="Arial Narrow" pitchFamily="34" charset="0"/>
              </a:rPr>
              <a:t>N Engl J Med. </a:t>
            </a:r>
            <a:r>
              <a:rPr lang="en-US" sz="1400" b="1">
                <a:latin typeface="Arial Narrow" pitchFamily="34" charset="0"/>
              </a:rPr>
              <a:t>2009;360:2503-2512.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2"/>
          <p:cNvSpPr>
            <a:spLocks noGrp="1" noChangeArrowheads="1"/>
          </p:cNvSpPr>
          <p:nvPr>
            <p:ph type="title" idx="4294967295"/>
          </p:nvPr>
        </p:nvSpPr>
        <p:spPr>
          <a:xfrm>
            <a:off x="479425" y="452438"/>
            <a:ext cx="8170863" cy="542925"/>
          </a:xfrm>
          <a:noFill/>
        </p:spPr>
        <p:txBody>
          <a:bodyPr anchor="ctr"/>
          <a:lstStyle/>
          <a:p>
            <a:pPr algn="ctr"/>
            <a:r>
              <a:rPr lang="en-US" smtClean="0">
                <a:effectLst/>
                <a:latin typeface="Arial" pitchFamily="34" charset="0"/>
              </a:rPr>
              <a:t>Percent of Patients With Angina at Baseline vs. 1 Year Post-PCI</a:t>
            </a:r>
          </a:p>
        </p:txBody>
      </p:sp>
      <p:graphicFrame>
        <p:nvGraphicFramePr>
          <p:cNvPr id="219139" name="Object 3"/>
          <p:cNvGraphicFramePr>
            <a:graphicFrameLocks noGrp="1" noChangeAspect="1"/>
          </p:cNvGraphicFramePr>
          <p:nvPr>
            <p:ph type="chart" idx="4294967295"/>
          </p:nvPr>
        </p:nvGraphicFramePr>
        <p:xfrm>
          <a:off x="827088" y="1376363"/>
          <a:ext cx="7554912" cy="4346575"/>
        </p:xfrm>
        <a:graphic>
          <a:graphicData uri="http://schemas.openxmlformats.org/presentationml/2006/ole">
            <p:oleObj spid="_x0000_s219141" name="Chart" r:id="rId4" imgW="8867648" imgH="5286451" progId="MSGraph.Chart.8">
              <p:embed followColorScheme="full"/>
            </p:oleObj>
          </a:graphicData>
        </a:graphic>
      </p:graphicFrame>
      <p:sp>
        <p:nvSpPr>
          <p:cNvPr id="266244" name="Text Box 72"/>
          <p:cNvSpPr txBox="1">
            <a:spLocks noChangeArrowheads="1"/>
          </p:cNvSpPr>
          <p:nvPr/>
        </p:nvSpPr>
        <p:spPr bwMode="auto">
          <a:xfrm rot="-5400000">
            <a:off x="-749299" y="3101975"/>
            <a:ext cx="2844800" cy="339725"/>
          </a:xfrm>
          <a:prstGeom prst="rect">
            <a:avLst/>
          </a:prstGeom>
          <a:noFill/>
          <a:ln w="9525">
            <a:noFill/>
            <a:miter lim="800000"/>
            <a:headEnd/>
            <a:tailEnd/>
          </a:ln>
        </p:spPr>
        <p:txBody>
          <a:bodyPr>
            <a:spAutoFit/>
          </a:bodyPr>
          <a:lstStyle/>
          <a:p>
            <a:pPr algn="ctr" defTabSz="457200">
              <a:lnSpc>
                <a:spcPct val="90000"/>
              </a:lnSpc>
              <a:spcBef>
                <a:spcPct val="20000"/>
              </a:spcBef>
              <a:spcAft>
                <a:spcPct val="20000"/>
              </a:spcAft>
              <a:defRPr/>
            </a:pPr>
            <a:r>
              <a:rPr lang="en-US" b="1">
                <a:effectLst>
                  <a:outerShdw blurRad="38100" dist="38100" dir="2700000" algn="tl">
                    <a:srgbClr val="000000"/>
                  </a:outerShdw>
                </a:effectLst>
                <a:ea typeface="Arial Unicode MS" pitchFamily="34" charset="-128"/>
                <a:cs typeface="Arial Unicode MS" pitchFamily="34" charset="-128"/>
              </a:rPr>
              <a:t>% Patients With Angina</a:t>
            </a:r>
            <a:endParaRPr lang="en-US" sz="3200">
              <a:effectLst>
                <a:outerShdw blurRad="38100" dist="38100" dir="2700000" algn="tl">
                  <a:srgbClr val="000000"/>
                </a:outerShdw>
              </a:effectLst>
              <a:ea typeface="ＭＳ Ｐゴシック" pitchFamily="34" charset="-128"/>
              <a:cs typeface="+mn-cs"/>
            </a:endParaRPr>
          </a:p>
        </p:txBody>
      </p:sp>
      <p:sp>
        <p:nvSpPr>
          <p:cNvPr id="219142" name="Text Box 5"/>
          <p:cNvSpPr txBox="1">
            <a:spLocks noChangeArrowheads="1"/>
          </p:cNvSpPr>
          <p:nvPr/>
        </p:nvSpPr>
        <p:spPr bwMode="auto">
          <a:xfrm>
            <a:off x="3225800" y="5907088"/>
            <a:ext cx="5418138" cy="457200"/>
          </a:xfrm>
          <a:prstGeom prst="rect">
            <a:avLst/>
          </a:prstGeom>
          <a:noFill/>
          <a:ln w="9525">
            <a:noFill/>
            <a:miter lim="800000"/>
            <a:headEnd/>
            <a:tailEnd/>
          </a:ln>
        </p:spPr>
        <p:txBody>
          <a:bodyPr>
            <a:spAutoFit/>
          </a:bodyPr>
          <a:lstStyle/>
          <a:p>
            <a:r>
              <a:rPr lang="en-US" sz="1200" b="1">
                <a:ea typeface="MS PGothic" pitchFamily="34" charset="-128"/>
              </a:rPr>
              <a:t>*Total N=2364 patients with CAD and Type 2 DM. This analysis includes only the 1434 patients who had classic angina at baseline.</a:t>
            </a:r>
          </a:p>
        </p:txBody>
      </p:sp>
      <p:sp>
        <p:nvSpPr>
          <p:cNvPr id="219143" name="Line 6"/>
          <p:cNvSpPr>
            <a:spLocks noChangeShapeType="1"/>
          </p:cNvSpPr>
          <p:nvPr/>
        </p:nvSpPr>
        <p:spPr bwMode="auto">
          <a:xfrm>
            <a:off x="6970713" y="1622425"/>
            <a:ext cx="0" cy="4098925"/>
          </a:xfrm>
          <a:prstGeom prst="line">
            <a:avLst/>
          </a:prstGeom>
          <a:noFill/>
          <a:ln w="28575">
            <a:solidFill>
              <a:schemeClr val="tx2"/>
            </a:solidFill>
            <a:prstDash val="dash"/>
            <a:round/>
            <a:headEnd/>
            <a:tailEnd/>
          </a:ln>
        </p:spPr>
        <p:txBody>
          <a:bodyPr/>
          <a:lstStyle/>
          <a:p>
            <a:endParaRPr lang="en-US"/>
          </a:p>
        </p:txBody>
      </p:sp>
      <p:sp>
        <p:nvSpPr>
          <p:cNvPr id="219144" name="Text Box 7"/>
          <p:cNvSpPr txBox="1">
            <a:spLocks noChangeArrowheads="1"/>
          </p:cNvSpPr>
          <p:nvPr/>
        </p:nvSpPr>
        <p:spPr bwMode="auto">
          <a:xfrm>
            <a:off x="3081338" y="5581650"/>
            <a:ext cx="900112" cy="336550"/>
          </a:xfrm>
          <a:prstGeom prst="rect">
            <a:avLst/>
          </a:prstGeom>
          <a:noFill/>
          <a:ln w="9525">
            <a:noFill/>
            <a:miter lim="800000"/>
            <a:headEnd/>
            <a:tailEnd/>
          </a:ln>
        </p:spPr>
        <p:txBody>
          <a:bodyPr wrap="none">
            <a:spAutoFit/>
          </a:bodyPr>
          <a:lstStyle/>
          <a:p>
            <a:r>
              <a:rPr lang="en-US" sz="1600">
                <a:ea typeface="MS PGothic" pitchFamily="34" charset="-128"/>
              </a:rPr>
              <a:t>N=1205</a:t>
            </a:r>
          </a:p>
        </p:txBody>
      </p:sp>
      <p:sp>
        <p:nvSpPr>
          <p:cNvPr id="219145" name="Text Box 8"/>
          <p:cNvSpPr txBox="1">
            <a:spLocks noChangeArrowheads="1"/>
          </p:cNvSpPr>
          <p:nvPr/>
        </p:nvSpPr>
        <p:spPr bwMode="auto">
          <a:xfrm>
            <a:off x="7208838" y="5543550"/>
            <a:ext cx="900112" cy="336550"/>
          </a:xfrm>
          <a:prstGeom prst="rect">
            <a:avLst/>
          </a:prstGeom>
          <a:noFill/>
          <a:ln w="9525">
            <a:noFill/>
            <a:miter lim="800000"/>
            <a:headEnd/>
            <a:tailEnd/>
          </a:ln>
        </p:spPr>
        <p:txBody>
          <a:bodyPr wrap="none">
            <a:spAutoFit/>
          </a:bodyPr>
          <a:lstStyle/>
          <a:p>
            <a:r>
              <a:rPr lang="en-US" sz="1600">
                <a:ea typeface="MS PGothic" pitchFamily="34" charset="-128"/>
              </a:rPr>
              <a:t>N=1434</a:t>
            </a:r>
          </a:p>
        </p:txBody>
      </p:sp>
      <p:sp>
        <p:nvSpPr>
          <p:cNvPr id="219146" name="Text Box 9"/>
          <p:cNvSpPr txBox="1">
            <a:spLocks noChangeArrowheads="1"/>
          </p:cNvSpPr>
          <p:nvPr/>
        </p:nvSpPr>
        <p:spPr bwMode="auto">
          <a:xfrm>
            <a:off x="1690688" y="5581650"/>
            <a:ext cx="900112" cy="581025"/>
          </a:xfrm>
          <a:prstGeom prst="rect">
            <a:avLst/>
          </a:prstGeom>
          <a:noFill/>
          <a:ln w="9525">
            <a:noFill/>
            <a:miter lim="800000"/>
            <a:headEnd/>
            <a:tailEnd/>
          </a:ln>
        </p:spPr>
        <p:txBody>
          <a:bodyPr wrap="none">
            <a:spAutoFit/>
          </a:bodyPr>
          <a:lstStyle/>
          <a:p>
            <a:r>
              <a:rPr lang="en-US" sz="1600">
                <a:ea typeface="MS PGothic" pitchFamily="34" charset="-128"/>
              </a:rPr>
              <a:t>N=1755</a:t>
            </a:r>
          </a:p>
          <a:p>
            <a:endParaRPr lang="en-US" sz="1600">
              <a:ea typeface="MS PGothic" pitchFamily="34" charset="-128"/>
            </a:endParaRPr>
          </a:p>
        </p:txBody>
      </p:sp>
      <p:sp>
        <p:nvSpPr>
          <p:cNvPr id="219147" name="Text Box 10"/>
          <p:cNvSpPr txBox="1">
            <a:spLocks noChangeArrowheads="1"/>
          </p:cNvSpPr>
          <p:nvPr/>
        </p:nvSpPr>
        <p:spPr bwMode="auto">
          <a:xfrm>
            <a:off x="4440238" y="5581650"/>
            <a:ext cx="900112" cy="336550"/>
          </a:xfrm>
          <a:prstGeom prst="rect">
            <a:avLst/>
          </a:prstGeom>
          <a:noFill/>
          <a:ln w="9525">
            <a:noFill/>
            <a:miter lim="800000"/>
            <a:headEnd/>
            <a:tailEnd/>
          </a:ln>
        </p:spPr>
        <p:txBody>
          <a:bodyPr wrap="none">
            <a:spAutoFit/>
          </a:bodyPr>
          <a:lstStyle/>
          <a:p>
            <a:r>
              <a:rPr lang="en-US" sz="1600">
                <a:ea typeface="MS PGothic" pitchFamily="34" charset="-128"/>
              </a:rPr>
              <a:t>N=2287</a:t>
            </a:r>
          </a:p>
        </p:txBody>
      </p:sp>
      <p:sp>
        <p:nvSpPr>
          <p:cNvPr id="219148" name="Text Box 11"/>
          <p:cNvSpPr txBox="1">
            <a:spLocks noChangeArrowheads="1"/>
          </p:cNvSpPr>
          <p:nvPr/>
        </p:nvSpPr>
        <p:spPr bwMode="auto">
          <a:xfrm>
            <a:off x="5811838" y="5553075"/>
            <a:ext cx="900112" cy="336550"/>
          </a:xfrm>
          <a:prstGeom prst="rect">
            <a:avLst/>
          </a:prstGeom>
          <a:noFill/>
          <a:ln w="9525">
            <a:noFill/>
            <a:miter lim="800000"/>
            <a:headEnd/>
            <a:tailEnd/>
          </a:ln>
        </p:spPr>
        <p:txBody>
          <a:bodyPr wrap="none">
            <a:spAutoFit/>
          </a:bodyPr>
          <a:lstStyle/>
          <a:p>
            <a:r>
              <a:rPr lang="en-US" sz="1600">
                <a:ea typeface="MS PGothic" pitchFamily="34" charset="-128"/>
              </a:rPr>
              <a:t>N=1800</a:t>
            </a:r>
          </a:p>
        </p:txBody>
      </p:sp>
      <p:sp>
        <p:nvSpPr>
          <p:cNvPr id="219149" name="Rectangle 4"/>
          <p:cNvSpPr>
            <a:spLocks noChangeArrowheads="1"/>
          </p:cNvSpPr>
          <p:nvPr/>
        </p:nvSpPr>
        <p:spPr bwMode="auto">
          <a:xfrm>
            <a:off x="144463" y="6372225"/>
            <a:ext cx="9070975" cy="457200"/>
          </a:xfrm>
          <a:prstGeom prst="rect">
            <a:avLst/>
          </a:prstGeom>
          <a:noFill/>
          <a:ln w="9525">
            <a:noFill/>
            <a:miter lim="800000"/>
            <a:headEnd/>
            <a:tailEnd/>
          </a:ln>
        </p:spPr>
        <p:txBody>
          <a:bodyPr anchor="b">
            <a:spAutoFit/>
          </a:bodyPr>
          <a:lstStyle/>
          <a:p>
            <a:r>
              <a:rPr lang="en-US" sz="1200" b="1">
                <a:latin typeface="Arial Narrow" pitchFamily="34" charset="0"/>
                <a:ea typeface="MS PGothic" pitchFamily="34" charset="-128"/>
              </a:rPr>
              <a:t>Holubkov R, et al. </a:t>
            </a:r>
            <a:r>
              <a:rPr lang="en-US" sz="1200" b="1" i="1">
                <a:latin typeface="Arial Narrow" pitchFamily="34" charset="0"/>
                <a:ea typeface="MS PGothic" pitchFamily="34" charset="-128"/>
              </a:rPr>
              <a:t>Am Heart J.</a:t>
            </a:r>
            <a:r>
              <a:rPr lang="en-US" sz="1200" b="1">
                <a:latin typeface="Arial Narrow" pitchFamily="34" charset="0"/>
                <a:ea typeface="MS PGothic" pitchFamily="34" charset="-128"/>
              </a:rPr>
              <a:t> 2002;144:826-833. Serruys PW, et al. </a:t>
            </a:r>
            <a:r>
              <a:rPr lang="en-US" sz="1200" b="1" i="1">
                <a:latin typeface="Arial Narrow" pitchFamily="34" charset="0"/>
                <a:ea typeface="MS PGothic" pitchFamily="34" charset="-128"/>
              </a:rPr>
              <a:t>N Engl J Med</a:t>
            </a:r>
            <a:r>
              <a:rPr lang="en-US" sz="1200" b="1">
                <a:latin typeface="Arial Narrow" pitchFamily="34" charset="0"/>
                <a:ea typeface="MS PGothic" pitchFamily="34" charset="-128"/>
              </a:rPr>
              <a:t>. 2001;344:1117-1124.  Boden WE, et al. </a:t>
            </a:r>
            <a:r>
              <a:rPr lang="en-US" sz="1200" b="1" i="1">
                <a:latin typeface="Arial Narrow" pitchFamily="34" charset="0"/>
                <a:ea typeface="MS PGothic" pitchFamily="34" charset="-128"/>
              </a:rPr>
              <a:t>N Engl J Med</a:t>
            </a:r>
            <a:r>
              <a:rPr lang="en-US" sz="1200" b="1">
                <a:latin typeface="Arial Narrow" pitchFamily="34" charset="0"/>
                <a:ea typeface="MS PGothic" pitchFamily="34" charset="-128"/>
              </a:rPr>
              <a:t>. 2007;356:1503-1516. Cohen DJ, et al. </a:t>
            </a:r>
            <a:r>
              <a:rPr lang="en-US" sz="1200" b="1" i="1">
                <a:latin typeface="Arial Narrow" pitchFamily="34" charset="0"/>
                <a:ea typeface="MS PGothic" pitchFamily="34" charset="-128"/>
              </a:rPr>
              <a:t>N Engl J Med</a:t>
            </a:r>
            <a:r>
              <a:rPr lang="en-US" sz="1200" b="1">
                <a:latin typeface="Arial Narrow" pitchFamily="34" charset="0"/>
                <a:ea typeface="MS PGothic" pitchFamily="34" charset="-128"/>
              </a:rPr>
              <a:t>. 2011;364:1016-1026. </a:t>
            </a:r>
            <a:r>
              <a:rPr lang="fr-FR" sz="1200" b="1">
                <a:latin typeface="Arial Narrow" pitchFamily="34" charset="0"/>
                <a:ea typeface="MS PGothic" pitchFamily="34" charset="-128"/>
              </a:rPr>
              <a:t>Dagenais GR, et al. Circulation. 2011;123(14):1492-1500. </a:t>
            </a:r>
            <a:endParaRPr lang="en-US" sz="1200" b="1">
              <a:latin typeface="Arial Narrow" pitchFamily="34" charset="0"/>
              <a:ea typeface="MS PGothic" pitchFamily="34" charset="-128"/>
            </a:endParaRPr>
          </a:p>
        </p:txBody>
      </p:sp>
      <p:sp>
        <p:nvSpPr>
          <p:cNvPr id="219150" name="Text Box 13"/>
          <p:cNvSpPr txBox="1">
            <a:spLocks noChangeArrowheads="1"/>
          </p:cNvSpPr>
          <p:nvPr/>
        </p:nvSpPr>
        <p:spPr bwMode="auto">
          <a:xfrm>
            <a:off x="7221538" y="1484313"/>
            <a:ext cx="1022350" cy="517525"/>
          </a:xfrm>
          <a:prstGeom prst="rect">
            <a:avLst/>
          </a:prstGeom>
          <a:noFill/>
          <a:ln w="9525">
            <a:noFill/>
            <a:miter lim="800000"/>
            <a:headEnd/>
            <a:tailEnd/>
          </a:ln>
        </p:spPr>
        <p:txBody>
          <a:bodyPr wrap="none">
            <a:spAutoFit/>
          </a:bodyPr>
          <a:lstStyle/>
          <a:p>
            <a:pPr eaLnBrk="0" hangingPunct="0"/>
            <a:r>
              <a:rPr lang="en-US" sz="1400" b="1">
                <a:ea typeface="MS PGothic" pitchFamily="34" charset="-128"/>
              </a:rPr>
              <a:t>Comorbid</a:t>
            </a:r>
          </a:p>
          <a:p>
            <a:pPr eaLnBrk="0" hangingPunct="0"/>
            <a:r>
              <a:rPr lang="en-US" sz="1400" b="1">
                <a:ea typeface="MS PGothic" pitchFamily="34" charset="-128"/>
              </a:rPr>
              <a:t> Diabetes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2"/>
          <p:cNvSpPr>
            <a:spLocks noChangeArrowheads="1"/>
          </p:cNvSpPr>
          <p:nvPr/>
        </p:nvSpPr>
        <p:spPr bwMode="auto">
          <a:xfrm>
            <a:off x="450850" y="1225550"/>
            <a:ext cx="8291513" cy="4633913"/>
          </a:xfrm>
          <a:prstGeom prst="rect">
            <a:avLst/>
          </a:prstGeom>
          <a:solidFill>
            <a:schemeClr val="tx1"/>
          </a:solidFill>
          <a:ln w="9525" algn="ctr">
            <a:noFill/>
            <a:round/>
            <a:headEnd/>
            <a:tailEnd/>
          </a:ln>
        </p:spPr>
        <p:txBody>
          <a:bodyPr/>
          <a:lstStyle/>
          <a:p>
            <a:pPr algn="l" rtl="0" eaLnBrk="0" fontAlgn="base" hangingPunct="0">
              <a:spcBef>
                <a:spcPct val="0"/>
              </a:spcBef>
              <a:spcAft>
                <a:spcPct val="0"/>
              </a:spcAft>
            </a:pPr>
            <a:endParaRPr lang="en-US" sz="2400" kern="1200">
              <a:solidFill>
                <a:srgbClr val="FFFFFF"/>
              </a:solidFill>
              <a:latin typeface="Arial" pitchFamily="34" charset="0"/>
              <a:ea typeface="ＭＳ Ｐゴシック" pitchFamily="77" charset="-128"/>
              <a:cs typeface="Osaka"/>
            </a:endParaRPr>
          </a:p>
        </p:txBody>
      </p:sp>
      <p:sp>
        <p:nvSpPr>
          <p:cNvPr id="2" name="Title 1"/>
          <p:cNvSpPr>
            <a:spLocks noGrp="1"/>
          </p:cNvSpPr>
          <p:nvPr>
            <p:ph type="title" idx="4294967295"/>
          </p:nvPr>
        </p:nvSpPr>
        <p:spPr>
          <a:xfrm>
            <a:off x="347663" y="344488"/>
            <a:ext cx="8267700" cy="663575"/>
          </a:xfrm>
        </p:spPr>
        <p:txBody>
          <a:bodyPr/>
          <a:lstStyle/>
          <a:p>
            <a:pPr algn="ctr">
              <a:lnSpc>
                <a:spcPts val="2800"/>
              </a:lnSpc>
            </a:pPr>
            <a:r>
              <a:rPr lang="en-US">
                <a:solidFill>
                  <a:srgbClr val="F3F668"/>
                </a:solidFill>
              </a:rPr>
              <a:t>Summary Odds Ratio of Freedom from Angina</a:t>
            </a:r>
          </a:p>
        </p:txBody>
      </p:sp>
      <p:pic>
        <p:nvPicPr>
          <p:cNvPr id="7" name="Picture 2"/>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blip>
          <a:srcRect l="60812" t="6924" r="4690" b="13118"/>
          <a:stretch>
            <a:fillRect/>
          </a:stretch>
        </p:blipFill>
        <p:spPr bwMode="auto">
          <a:xfrm>
            <a:off x="5580993" y="1599060"/>
            <a:ext cx="3058510" cy="3666623"/>
          </a:xfrm>
          <a:prstGeom prst="rect">
            <a:avLst/>
          </a:prstGeom>
          <a:noFill/>
          <a:ln w="9525">
            <a:noFill/>
            <a:miter lim="800000"/>
            <a:headEnd/>
            <a:tailEnd/>
          </a:ln>
        </p:spPr>
      </p:pic>
      <p:graphicFrame>
        <p:nvGraphicFramePr>
          <p:cNvPr id="110597" name="Group 5"/>
          <p:cNvGraphicFramePr>
            <a:graphicFrameLocks noGrp="1"/>
          </p:cNvGraphicFramePr>
          <p:nvPr/>
        </p:nvGraphicFramePr>
        <p:xfrm>
          <a:off x="485775" y="1347788"/>
          <a:ext cx="5027613" cy="4014788"/>
        </p:xfrm>
        <a:graphic>
          <a:graphicData uri="http://schemas.openxmlformats.org/drawingml/2006/table">
            <a:tbl>
              <a:tblPr/>
              <a:tblGrid>
                <a:gridCol w="1909763"/>
                <a:gridCol w="773112"/>
                <a:gridCol w="1308100"/>
                <a:gridCol w="1036638"/>
              </a:tblGrid>
              <a:tr h="234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Narrow" pitchFamily="34" charset="0"/>
                          <a:ea typeface="Osaka"/>
                          <a:cs typeface="Osaka"/>
                        </a:rPr>
                        <a:t>Study, Year (Reference)</a:t>
                      </a:r>
                    </a:p>
                  </a:txBody>
                  <a:tcPr anchor="ctr" horzOverflow="overflow">
                    <a:lnL>
                      <a:noFill/>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Narrow" pitchFamily="34" charset="0"/>
                          <a:ea typeface="Osaka"/>
                          <a:cs typeface="Osaka"/>
                        </a:rPr>
                        <a:t>PCI, </a:t>
                      </a:r>
                      <a:r>
                        <a:rPr kumimoji="0" lang="en-US" sz="900" b="1" i="1" u="none" strike="noStrike" cap="none" normalizeH="0" baseline="0" smtClean="0">
                          <a:ln>
                            <a:noFill/>
                          </a:ln>
                          <a:solidFill>
                            <a:srgbClr val="000000"/>
                          </a:solidFill>
                          <a:effectLst/>
                          <a:latin typeface="Arial Narrow" pitchFamily="34" charset="0"/>
                          <a:ea typeface="Osaka"/>
                          <a:cs typeface="Osaka"/>
                        </a:rPr>
                        <a:t>n/n</a:t>
                      </a:r>
                    </a:p>
                  </a:txBody>
                  <a:tcPr anchor="ctr" horzOverflow="overflow">
                    <a:lnL>
                      <a:noFill/>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Narrow" pitchFamily="34" charset="0"/>
                          <a:ea typeface="Osaka"/>
                          <a:cs typeface="Osaka"/>
                        </a:rPr>
                        <a:t>Medical Therapy, </a:t>
                      </a:r>
                      <a:r>
                        <a:rPr kumimoji="0" lang="en-US" sz="900" b="1" i="1" u="none" strike="noStrike" cap="none" normalizeH="0" baseline="0" smtClean="0">
                          <a:ln>
                            <a:noFill/>
                          </a:ln>
                          <a:solidFill>
                            <a:srgbClr val="000000"/>
                          </a:solidFill>
                          <a:effectLst/>
                          <a:latin typeface="Arial Narrow" pitchFamily="34" charset="0"/>
                          <a:ea typeface="Osaka"/>
                          <a:cs typeface="Osaka"/>
                        </a:rPr>
                        <a:t>n/n</a:t>
                      </a:r>
                    </a:p>
                  </a:txBody>
                  <a:tcPr anchor="ctr" horzOverflow="overflow">
                    <a:lnL>
                      <a:noFill/>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DAD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Narrow" pitchFamily="34" charset="0"/>
                          <a:ea typeface="Osaka"/>
                          <a:cs typeface="Osaka"/>
                        </a:rPr>
                        <a:t>OR (95% CI)</a:t>
                      </a:r>
                    </a:p>
                  </a:txBody>
                  <a:tcPr anchor="ctr" horzOverflow="overflow">
                    <a:lnL>
                      <a:noFill/>
                    </a:lnL>
                    <a:lnR>
                      <a:noFill/>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DADADA"/>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ACME, 1997 (27), 1998 (28)</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78/124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55/127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66"/>
                      </a:solidFill>
                      <a:prstDash val="solid"/>
                      <a:round/>
                      <a:headEnd type="none" w="med" len="med"/>
                      <a:tailEnd type="none" w="med" len="med"/>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2.22 (1.33-3.68)</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rgbClr val="003366"/>
                      </a:solidFill>
                      <a:prstDash val="solid"/>
                      <a:round/>
                      <a:headEnd type="none" w="med" len="med"/>
                      <a:tailEnd type="none" w="med" len="med"/>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MASS, 1995 (19), 1999 (20)</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44/68</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17/66</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5.28 (2.51-11.11)</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TOPS, 1992 (13)</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34/42</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23/45</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4.07 (1.55-10.69)</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RITA-2, 2003 (4), 1997 (9)</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130/188</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105/206</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2.16 (1.43-3.26)</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AVERT, 1999 (31)</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95/177</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67/164</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1.68 (1.09-2.58)</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Dakik et al, 1998 (12)</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18/19</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21/22</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0.86 (0.05-14.71)</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SWISSI II, 2007 (11)</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85/96</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73/105</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3.39 (1.60-7.19)</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ALKK, 2003 (14)</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115/149</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92/151</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2.17 (1.31-3.59)</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Bech et al, 2001 (5); Pijls et al, 2007 (38)</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51/90</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61/91</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0.64 (0.35-1.18)</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MASS II, 2004 (29), 2007 (30)</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119/205</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92/103</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1.67 (1.13-2.47)</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Hambrecht et al, 2004 (6)</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43/50</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50/51</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0.12 (0.02-1.04)</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DECOPI, 2004 (15)</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101/109</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92/103</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1.51 (0.58-3.92)</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COURAGE, 2007 (8)</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316/423</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296/406</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1.10 (0.81-1.49)</a:t>
                      </a:r>
                    </a:p>
                  </a:txBody>
                  <a:tcPr anchor="ctr" horzOverflow="overflow">
                    <a:lnL>
                      <a:noFill/>
                    </a:lnL>
                    <a:lnR>
                      <a:noFill/>
                    </a:lnR>
                    <a:lnT>
                      <a:noFill/>
                    </a:lnT>
                    <a:lnB>
                      <a:noFill/>
                    </a:lnB>
                    <a:lnTlToBr>
                      <a:noFill/>
                    </a:lnTlToBr>
                    <a:lnBlToTr>
                      <a:noFill/>
                    </a:lnBlToTr>
                    <a:solidFill>
                      <a:schemeClr val="tx1"/>
                    </a:solidFill>
                  </a:tcPr>
                </a:tc>
              </a:tr>
              <a:tr h="212725">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OAT, 2006 (7)</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234/263</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233/257</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900" b="0" i="0" u="none" strike="noStrike" cap="none" normalizeH="0" baseline="0" smtClean="0">
                          <a:ln>
                            <a:noFill/>
                          </a:ln>
                          <a:solidFill>
                            <a:srgbClr val="000000"/>
                          </a:solidFill>
                          <a:effectLst/>
                          <a:latin typeface="Arial Narrow" pitchFamily="34" charset="0"/>
                          <a:ea typeface="Osaka"/>
                          <a:cs typeface="Osaka"/>
                        </a:rPr>
                        <a:t>0.83 (0.47-1.47)</a:t>
                      </a:r>
                    </a:p>
                  </a:txBody>
                  <a:tcPr anchor="ctr" horzOverflow="overflow">
                    <a:lnL>
                      <a:noFill/>
                    </a:lnL>
                    <a:lnR>
                      <a:noFill/>
                    </a:lnR>
                    <a:lnT>
                      <a:noFill/>
                    </a:lnT>
                    <a:lnB>
                      <a:noFill/>
                    </a:lnB>
                    <a:lnTlToBr>
                      <a:noFill/>
                    </a:lnTlToBr>
                    <a:lnBlToTr>
                      <a:noFill/>
                    </a:lnBlToTr>
                    <a:solidFill>
                      <a:schemeClr val="tx1"/>
                    </a:solidFill>
                  </a:tcPr>
                </a:tc>
              </a:tr>
              <a:tr h="579438">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400" b="1" i="0" u="none" strike="noStrike" cap="none" normalizeH="0" baseline="0" smtClean="0">
                          <a:ln>
                            <a:noFill/>
                          </a:ln>
                          <a:solidFill>
                            <a:schemeClr val="accent1"/>
                          </a:solidFill>
                          <a:effectLst/>
                          <a:latin typeface="Arial Narrow" pitchFamily="34" charset="0"/>
                          <a:ea typeface="Osaka"/>
                          <a:cs typeface="Osaka"/>
                        </a:rPr>
                        <a:t>Summary</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200" b="1" i="0" u="none" strike="noStrike" cap="none" normalizeH="0" baseline="0" smtClean="0">
                          <a:ln>
                            <a:noFill/>
                          </a:ln>
                          <a:solidFill>
                            <a:schemeClr val="accent1"/>
                          </a:solidFill>
                          <a:effectLst/>
                          <a:latin typeface="Arial Narrow" pitchFamily="34" charset="0"/>
                          <a:ea typeface="Osaka"/>
                          <a:cs typeface="Osaka"/>
                        </a:rPr>
                        <a:t>1463/2003 (73.0%)</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200" b="1" i="0" u="none" strike="noStrike" cap="none" normalizeH="0" baseline="0" smtClean="0">
                          <a:ln>
                            <a:noFill/>
                          </a:ln>
                          <a:solidFill>
                            <a:schemeClr val="accent1"/>
                          </a:solidFill>
                          <a:effectLst/>
                          <a:latin typeface="Arial Narrow" pitchFamily="34" charset="0"/>
                          <a:ea typeface="Osaka"/>
                          <a:cs typeface="Osaka"/>
                        </a:rPr>
                        <a:t>1277/1997 (63.9%)</a:t>
                      </a:r>
                    </a:p>
                  </a:txBody>
                  <a:tcPr anchor="ctr" horzOverflow="overflow">
                    <a:lnL>
                      <a:noFill/>
                    </a:lnL>
                    <a:lnR>
                      <a:noFill/>
                    </a:lnR>
                    <a:lnT>
                      <a:noFill/>
                    </a:lnT>
                    <a:lnB>
                      <a:noFill/>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50000"/>
                        </a:spcBef>
                        <a:spcAft>
                          <a:spcPct val="0"/>
                        </a:spcAft>
                        <a:buClr>
                          <a:schemeClr val="tx2"/>
                        </a:buClr>
                        <a:buSzTx/>
                        <a:buFontTx/>
                        <a:buNone/>
                        <a:tabLst/>
                      </a:pPr>
                      <a:r>
                        <a:rPr kumimoji="0" lang="en-US" sz="1200" b="1" i="0" u="none" strike="noStrike" cap="none" normalizeH="0" baseline="0" smtClean="0">
                          <a:ln>
                            <a:noFill/>
                          </a:ln>
                          <a:solidFill>
                            <a:schemeClr val="accent1"/>
                          </a:solidFill>
                          <a:effectLst/>
                          <a:latin typeface="Arial Narrow" pitchFamily="34" charset="0"/>
                          <a:ea typeface="Osaka"/>
                          <a:cs typeface="Osaka"/>
                        </a:rPr>
                        <a:t>1.69 (1.242.30</a:t>
                      </a:r>
                      <a:r>
                        <a:rPr kumimoji="0" lang="en-US" sz="1000" b="1" i="0" u="none" strike="noStrike" cap="none" normalizeH="0" baseline="0" smtClean="0">
                          <a:ln>
                            <a:noFill/>
                          </a:ln>
                          <a:solidFill>
                            <a:schemeClr val="accent1"/>
                          </a:solidFill>
                          <a:effectLst/>
                          <a:latin typeface="Arial Narrow" pitchFamily="34" charset="0"/>
                          <a:ea typeface="Osaka"/>
                          <a:cs typeface="Osaka"/>
                        </a:rPr>
                        <a:t>)</a:t>
                      </a:r>
                    </a:p>
                  </a:txBody>
                  <a:tcPr anchor="ctr" horzOverflow="overflow">
                    <a:lnL>
                      <a:noFill/>
                    </a:lnL>
                    <a:lnR>
                      <a:noFill/>
                    </a:lnR>
                    <a:lnT>
                      <a:noFill/>
                    </a:lnT>
                    <a:lnB>
                      <a:noFill/>
                    </a:lnB>
                    <a:lnTlToBr>
                      <a:noFill/>
                    </a:lnTlToBr>
                    <a:lnBlToTr>
                      <a:noFill/>
                    </a:lnBlToTr>
                    <a:solidFill>
                      <a:schemeClr val="tx1"/>
                    </a:solidFill>
                  </a:tcPr>
                </a:tc>
              </a:tr>
            </a:tbl>
          </a:graphicData>
        </a:graphic>
      </p:graphicFrame>
      <p:graphicFrame>
        <p:nvGraphicFramePr>
          <p:cNvPr id="10" name="Table 9"/>
          <p:cNvGraphicFramePr>
            <a:graphicFrameLocks noGrp="1"/>
          </p:cNvGraphicFramePr>
          <p:nvPr/>
        </p:nvGraphicFramePr>
        <p:xfrm>
          <a:off x="6521450" y="1317625"/>
          <a:ext cx="1036291" cy="243840"/>
        </p:xfrm>
        <a:graphic>
          <a:graphicData uri="http://schemas.openxmlformats.org/drawingml/2006/table">
            <a:tbl>
              <a:tblPr firstRow="1" bandRow="1"/>
              <a:tblGrid>
                <a:gridCol w="1036291"/>
              </a:tblGrid>
              <a:tr h="235335">
                <a:tc>
                  <a:txBody>
                    <a:bodyPr/>
                    <a:lstStyle>
                      <a:defPPr>
                        <a:defRPr lang="en-US"/>
                      </a:defPPr>
                      <a:lvl1pPr marL="0" algn="l" defTabSz="914400" rtl="0" eaLnBrk="1" latinLnBrk="0" hangingPunct="1">
                        <a:defRPr sz="1800" b="1" kern="1200">
                          <a:solidFill>
                            <a:schemeClr val="lt1"/>
                          </a:solidFill>
                          <a:latin typeface="Arial Narrow"/>
                        </a:defRPr>
                      </a:lvl1pPr>
                      <a:lvl2pPr marL="457200" algn="l" defTabSz="914400" rtl="0" eaLnBrk="1" latinLnBrk="0" hangingPunct="1">
                        <a:defRPr sz="1800" b="1" kern="1200">
                          <a:solidFill>
                            <a:schemeClr val="lt1"/>
                          </a:solidFill>
                          <a:latin typeface="Arial Narrow"/>
                        </a:defRPr>
                      </a:lvl2pPr>
                      <a:lvl3pPr marL="914400" algn="l" defTabSz="914400" rtl="0" eaLnBrk="1" latinLnBrk="0" hangingPunct="1">
                        <a:defRPr sz="1800" b="1" kern="1200">
                          <a:solidFill>
                            <a:schemeClr val="lt1"/>
                          </a:solidFill>
                          <a:latin typeface="Arial Narrow"/>
                        </a:defRPr>
                      </a:lvl3pPr>
                      <a:lvl4pPr marL="1371600" algn="l" defTabSz="914400" rtl="0" eaLnBrk="1" latinLnBrk="0" hangingPunct="1">
                        <a:defRPr sz="1800" b="1" kern="1200">
                          <a:solidFill>
                            <a:schemeClr val="lt1"/>
                          </a:solidFill>
                          <a:latin typeface="Arial Narrow"/>
                        </a:defRPr>
                      </a:lvl4pPr>
                      <a:lvl5pPr marL="1828800" algn="l" defTabSz="914400" rtl="0" eaLnBrk="1" latinLnBrk="0" hangingPunct="1">
                        <a:defRPr sz="1800" b="1" kern="1200">
                          <a:solidFill>
                            <a:schemeClr val="lt1"/>
                          </a:solidFill>
                          <a:latin typeface="Arial Narrow"/>
                        </a:defRPr>
                      </a:lvl5pPr>
                      <a:lvl6pPr marL="2286000" algn="l" defTabSz="914400" rtl="0" eaLnBrk="1" latinLnBrk="0" hangingPunct="1">
                        <a:defRPr sz="1800" b="1" kern="1200">
                          <a:solidFill>
                            <a:schemeClr val="lt1"/>
                          </a:solidFill>
                          <a:latin typeface="Arial Narrow"/>
                        </a:defRPr>
                      </a:lvl6pPr>
                      <a:lvl7pPr marL="2743200" algn="l" defTabSz="914400" rtl="0" eaLnBrk="1" latinLnBrk="0" hangingPunct="1">
                        <a:defRPr sz="1800" b="1" kern="1200">
                          <a:solidFill>
                            <a:schemeClr val="lt1"/>
                          </a:solidFill>
                          <a:latin typeface="Arial Narrow"/>
                        </a:defRPr>
                      </a:lvl7pPr>
                      <a:lvl8pPr marL="3200400" algn="l" defTabSz="914400" rtl="0" eaLnBrk="1" latinLnBrk="0" hangingPunct="1">
                        <a:defRPr sz="1800" b="1" kern="1200">
                          <a:solidFill>
                            <a:schemeClr val="lt1"/>
                          </a:solidFill>
                          <a:latin typeface="Arial Narrow"/>
                        </a:defRPr>
                      </a:lvl8pPr>
                      <a:lvl9pPr marL="3657600" algn="l" defTabSz="914400" rtl="0" eaLnBrk="1" latinLnBrk="0" hangingPunct="1">
                        <a:defRPr sz="1800" b="1" kern="1200">
                          <a:solidFill>
                            <a:schemeClr val="lt1"/>
                          </a:solidFill>
                          <a:latin typeface="Arial Narrow"/>
                        </a:defRPr>
                      </a:lvl9pPr>
                    </a:lstStyle>
                    <a:p>
                      <a:pPr algn="ctr"/>
                      <a:r>
                        <a:rPr lang="en-US" sz="1000" smtClean="0">
                          <a:solidFill>
                            <a:srgbClr val="000000"/>
                          </a:solidFill>
                        </a:rPr>
                        <a:t>OR (95% CI)</a:t>
                      </a:r>
                      <a:endParaRPr lang="en-US" sz="10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r>
            </a:tbl>
          </a:graphicData>
        </a:graphic>
      </p:graphicFrame>
      <p:sp>
        <p:nvSpPr>
          <p:cNvPr id="110671" name="Rectangle 11"/>
          <p:cNvSpPr>
            <a:spLocks noChangeArrowheads="1"/>
          </p:cNvSpPr>
          <p:nvPr/>
        </p:nvSpPr>
        <p:spPr bwMode="auto">
          <a:xfrm>
            <a:off x="1408113" y="5311775"/>
            <a:ext cx="3987800" cy="501650"/>
          </a:xfrm>
          <a:prstGeom prst="rect">
            <a:avLst/>
          </a:prstGeom>
          <a:noFill/>
          <a:ln w="9525">
            <a:noFill/>
            <a:miter lim="800000"/>
            <a:headEnd/>
            <a:tailEnd/>
          </a:ln>
        </p:spPr>
        <p:txBody>
          <a:bodyPr>
            <a:spAutoFit/>
          </a:bodyPr>
          <a:lstStyle/>
          <a:p>
            <a:pPr algn="l" rtl="0" fontAlgn="base">
              <a:spcBef>
                <a:spcPct val="0"/>
              </a:spcBef>
              <a:spcAft>
                <a:spcPct val="0"/>
              </a:spcAft>
              <a:buClr>
                <a:srgbClr val="FDCC60"/>
              </a:buClr>
            </a:pPr>
            <a:r>
              <a:rPr lang="sv-SE" sz="900" i="1" kern="1200">
                <a:solidFill>
                  <a:srgbClr val="000000"/>
                </a:solidFill>
                <a:latin typeface="Arial Narrow" pitchFamily="34" charset="0"/>
                <a:ea typeface="Osaka"/>
                <a:cs typeface="Osaka"/>
              </a:rPr>
              <a:t>P</a:t>
            </a:r>
            <a:r>
              <a:rPr lang="sv-SE" sz="900" kern="1200">
                <a:solidFill>
                  <a:srgbClr val="000000"/>
                </a:solidFill>
                <a:latin typeface="Arial Narrow" pitchFamily="34" charset="0"/>
                <a:ea typeface="Osaka"/>
                <a:cs typeface="Osaka"/>
              </a:rPr>
              <a:t> = 0.001</a:t>
            </a:r>
          </a:p>
          <a:p>
            <a:pPr algn="l" rtl="0" fontAlgn="base">
              <a:spcBef>
                <a:spcPct val="0"/>
              </a:spcBef>
              <a:spcAft>
                <a:spcPct val="0"/>
              </a:spcAft>
              <a:buClr>
                <a:srgbClr val="FDCC60"/>
              </a:buClr>
            </a:pPr>
            <a:r>
              <a:rPr lang="sv-SE" sz="900" i="1" kern="1200">
                <a:solidFill>
                  <a:srgbClr val="000000"/>
                </a:solidFill>
                <a:latin typeface="Arial Narrow" pitchFamily="34" charset="0"/>
                <a:ea typeface="Osaka"/>
                <a:cs typeface="Osaka"/>
              </a:rPr>
              <a:t>Heterogeneity Q </a:t>
            </a:r>
            <a:r>
              <a:rPr lang="sv-SE" sz="900" kern="1200">
                <a:solidFill>
                  <a:srgbClr val="000000"/>
                </a:solidFill>
                <a:latin typeface="Arial Narrow" pitchFamily="34" charset="0"/>
                <a:ea typeface="Osaka"/>
                <a:cs typeface="Osaka"/>
              </a:rPr>
              <a:t>= 47.7 (</a:t>
            </a:r>
            <a:r>
              <a:rPr lang="sv-SE" sz="900" i="1" kern="1200">
                <a:solidFill>
                  <a:srgbClr val="000000"/>
                </a:solidFill>
                <a:latin typeface="Arial Narrow" pitchFamily="34" charset="0"/>
                <a:ea typeface="Osaka"/>
                <a:cs typeface="Osaka"/>
              </a:rPr>
              <a:t>P</a:t>
            </a:r>
            <a:r>
              <a:rPr lang="sv-SE" sz="900" kern="1200">
                <a:solidFill>
                  <a:srgbClr val="000000"/>
                </a:solidFill>
                <a:latin typeface="Arial Narrow" pitchFamily="34" charset="0"/>
                <a:ea typeface="Osaka"/>
                <a:cs typeface="Osaka"/>
              </a:rPr>
              <a:t> &lt; 0.001)</a:t>
            </a:r>
          </a:p>
          <a:p>
            <a:pPr algn="l" rtl="0" fontAlgn="base">
              <a:spcBef>
                <a:spcPct val="0"/>
              </a:spcBef>
              <a:spcAft>
                <a:spcPct val="0"/>
              </a:spcAft>
              <a:buClr>
                <a:srgbClr val="FDCC60"/>
              </a:buClr>
            </a:pPr>
            <a:r>
              <a:rPr lang="sv-SE" sz="900" i="1" kern="1200">
                <a:solidFill>
                  <a:srgbClr val="000000"/>
                </a:solidFill>
                <a:latin typeface="Arial Narrow" pitchFamily="34" charset="0"/>
                <a:ea typeface="Osaka"/>
                <a:cs typeface="Osaka"/>
              </a:rPr>
              <a:t>I </a:t>
            </a:r>
            <a:r>
              <a:rPr lang="sv-SE" sz="900" kern="1200" baseline="30000">
                <a:solidFill>
                  <a:srgbClr val="000000"/>
                </a:solidFill>
                <a:latin typeface="Arial Narrow" pitchFamily="34" charset="0"/>
                <a:ea typeface="Osaka"/>
                <a:cs typeface="Osaka"/>
              </a:rPr>
              <a:t>2</a:t>
            </a:r>
            <a:r>
              <a:rPr lang="sv-SE" sz="900" kern="1200">
                <a:solidFill>
                  <a:srgbClr val="000000"/>
                </a:solidFill>
                <a:latin typeface="Arial Narrow" pitchFamily="34" charset="0"/>
                <a:ea typeface="Osaka"/>
                <a:cs typeface="Osaka"/>
              </a:rPr>
              <a:t> = 72.7</a:t>
            </a:r>
            <a:endParaRPr lang="en-US" sz="900" kern="1200">
              <a:solidFill>
                <a:srgbClr val="000000"/>
              </a:solidFill>
              <a:latin typeface="Arial Narrow" pitchFamily="34" charset="0"/>
              <a:ea typeface="Osaka"/>
              <a:cs typeface="Osaka"/>
            </a:endParaRPr>
          </a:p>
        </p:txBody>
      </p:sp>
      <p:sp>
        <p:nvSpPr>
          <p:cNvPr id="110672" name="Rectangle 13"/>
          <p:cNvSpPr>
            <a:spLocks noChangeArrowheads="1"/>
          </p:cNvSpPr>
          <p:nvPr/>
        </p:nvSpPr>
        <p:spPr bwMode="auto">
          <a:xfrm>
            <a:off x="452438" y="6240463"/>
            <a:ext cx="5030787" cy="304800"/>
          </a:xfrm>
          <a:prstGeom prst="rect">
            <a:avLst/>
          </a:prstGeom>
          <a:noFill/>
          <a:ln w="9525">
            <a:noFill/>
            <a:miter lim="800000"/>
            <a:headEnd/>
            <a:tailEnd/>
          </a:ln>
        </p:spPr>
        <p:txBody>
          <a:bodyPr wrap="none">
            <a:spAutoFit/>
          </a:bodyPr>
          <a:lstStyle/>
          <a:p>
            <a:pPr algn="l" rtl="0" fontAlgn="base">
              <a:spcBef>
                <a:spcPct val="0"/>
              </a:spcBef>
              <a:spcAft>
                <a:spcPct val="0"/>
              </a:spcAft>
            </a:pPr>
            <a:r>
              <a:rPr lang="en-US" sz="1400" b="1" kern="1200">
                <a:solidFill>
                  <a:srgbClr val="FFFFFF"/>
                </a:solidFill>
                <a:latin typeface="Arial" pitchFamily="34" charset="0"/>
                <a:ea typeface="Osaka"/>
                <a:cs typeface="Osaka"/>
              </a:rPr>
              <a:t>Wijeysundera HC et al. </a:t>
            </a:r>
            <a:r>
              <a:rPr lang="en-US" sz="1400" b="1" i="1" kern="1200">
                <a:solidFill>
                  <a:srgbClr val="FFFFFF"/>
                </a:solidFill>
                <a:latin typeface="Arial" pitchFamily="34" charset="0"/>
                <a:ea typeface="Osaka"/>
                <a:cs typeface="Osaka"/>
              </a:rPr>
              <a:t>Ann Intern Med. </a:t>
            </a:r>
            <a:r>
              <a:rPr lang="en-US" sz="1400" b="1" kern="1200">
                <a:solidFill>
                  <a:srgbClr val="FFFFFF"/>
                </a:solidFill>
                <a:latin typeface="Arial" pitchFamily="34" charset="0"/>
                <a:ea typeface="Osaka"/>
                <a:cs typeface="Osaka"/>
              </a:rPr>
              <a:t>2010;152:370-379</a:t>
            </a:r>
            <a:r>
              <a:rPr lang="en-US" sz="1200" b="1" kern="1200">
                <a:solidFill>
                  <a:srgbClr val="FFFFFF"/>
                </a:solidFill>
                <a:latin typeface="Arial" pitchFamily="34" charset="0"/>
                <a:ea typeface="Osaka"/>
                <a:cs typeface="Osaka"/>
              </a:rPr>
              <a:t>.</a:t>
            </a:r>
          </a:p>
        </p:txBody>
      </p:sp>
      <p:sp>
        <p:nvSpPr>
          <p:cNvPr id="110673" name="Rectangle 14"/>
          <p:cNvSpPr>
            <a:spLocks noChangeArrowheads="1"/>
          </p:cNvSpPr>
          <p:nvPr/>
        </p:nvSpPr>
        <p:spPr bwMode="auto">
          <a:xfrm>
            <a:off x="5429250" y="5264150"/>
            <a:ext cx="369888" cy="230188"/>
          </a:xfrm>
          <a:prstGeom prst="rect">
            <a:avLst/>
          </a:prstGeom>
          <a:noFill/>
          <a:ln w="9525">
            <a:noFill/>
            <a:miter lim="800000"/>
            <a:headEnd/>
            <a:tailEnd/>
          </a:ln>
        </p:spPr>
        <p:txBody>
          <a:bodyPr wrap="none">
            <a:spAutoFit/>
          </a:bodyPr>
          <a:lstStyle/>
          <a:p>
            <a:pPr algn="ctr" rtl="0" fontAlgn="base">
              <a:spcBef>
                <a:spcPct val="50000"/>
              </a:spcBef>
              <a:spcAft>
                <a:spcPct val="0"/>
              </a:spcAft>
              <a:buClr>
                <a:srgbClr val="FDCC60"/>
              </a:buClr>
            </a:pPr>
            <a:r>
              <a:rPr lang="en-US" sz="900" kern="1200">
                <a:solidFill>
                  <a:srgbClr val="000000"/>
                </a:solidFill>
                <a:latin typeface="Arial Narrow" pitchFamily="34" charset="0"/>
                <a:ea typeface="Osaka"/>
                <a:cs typeface="Osaka"/>
              </a:rPr>
              <a:t>0.01</a:t>
            </a:r>
          </a:p>
        </p:txBody>
      </p:sp>
      <p:sp>
        <p:nvSpPr>
          <p:cNvPr id="110674" name="Rectangle 15"/>
          <p:cNvSpPr>
            <a:spLocks noChangeArrowheads="1"/>
          </p:cNvSpPr>
          <p:nvPr/>
        </p:nvSpPr>
        <p:spPr bwMode="auto">
          <a:xfrm>
            <a:off x="6202363" y="5259388"/>
            <a:ext cx="315912" cy="231775"/>
          </a:xfrm>
          <a:prstGeom prst="rect">
            <a:avLst/>
          </a:prstGeom>
          <a:noFill/>
          <a:ln w="9525">
            <a:noFill/>
            <a:miter lim="800000"/>
            <a:headEnd/>
            <a:tailEnd/>
          </a:ln>
        </p:spPr>
        <p:txBody>
          <a:bodyPr wrap="none">
            <a:spAutoFit/>
          </a:bodyPr>
          <a:lstStyle/>
          <a:p>
            <a:pPr algn="ctr" rtl="0" fontAlgn="base">
              <a:spcBef>
                <a:spcPct val="50000"/>
              </a:spcBef>
              <a:spcAft>
                <a:spcPct val="0"/>
              </a:spcAft>
              <a:buClr>
                <a:srgbClr val="FDCC60"/>
              </a:buClr>
            </a:pPr>
            <a:r>
              <a:rPr lang="en-US" sz="900" kern="1200">
                <a:solidFill>
                  <a:srgbClr val="000000"/>
                </a:solidFill>
                <a:latin typeface="Arial Narrow" pitchFamily="34" charset="0"/>
                <a:ea typeface="Osaka"/>
                <a:cs typeface="Osaka"/>
              </a:rPr>
              <a:t>0.1</a:t>
            </a:r>
          </a:p>
        </p:txBody>
      </p:sp>
      <p:sp>
        <p:nvSpPr>
          <p:cNvPr id="110675" name="Rectangle 16"/>
          <p:cNvSpPr>
            <a:spLocks noChangeArrowheads="1"/>
          </p:cNvSpPr>
          <p:nvPr/>
        </p:nvSpPr>
        <p:spPr bwMode="auto">
          <a:xfrm>
            <a:off x="6959600" y="5262563"/>
            <a:ext cx="238125" cy="230187"/>
          </a:xfrm>
          <a:prstGeom prst="rect">
            <a:avLst/>
          </a:prstGeom>
          <a:noFill/>
          <a:ln w="9525">
            <a:noFill/>
            <a:miter lim="800000"/>
            <a:headEnd/>
            <a:tailEnd/>
          </a:ln>
        </p:spPr>
        <p:txBody>
          <a:bodyPr wrap="none">
            <a:spAutoFit/>
          </a:bodyPr>
          <a:lstStyle/>
          <a:p>
            <a:pPr algn="ctr" rtl="0" fontAlgn="base">
              <a:spcBef>
                <a:spcPct val="50000"/>
              </a:spcBef>
              <a:spcAft>
                <a:spcPct val="0"/>
              </a:spcAft>
              <a:buClr>
                <a:srgbClr val="FDCC60"/>
              </a:buClr>
            </a:pPr>
            <a:r>
              <a:rPr lang="en-US" sz="900" kern="1200">
                <a:solidFill>
                  <a:srgbClr val="000000"/>
                </a:solidFill>
                <a:latin typeface="Arial Narrow" pitchFamily="34" charset="0"/>
                <a:ea typeface="Osaka"/>
                <a:cs typeface="Osaka"/>
              </a:rPr>
              <a:t>1</a:t>
            </a:r>
          </a:p>
        </p:txBody>
      </p:sp>
      <p:sp>
        <p:nvSpPr>
          <p:cNvPr id="110676" name="Rectangle 17"/>
          <p:cNvSpPr>
            <a:spLocks noChangeArrowheads="1"/>
          </p:cNvSpPr>
          <p:nvPr/>
        </p:nvSpPr>
        <p:spPr bwMode="auto">
          <a:xfrm>
            <a:off x="7697788" y="5262563"/>
            <a:ext cx="290512" cy="230187"/>
          </a:xfrm>
          <a:prstGeom prst="rect">
            <a:avLst/>
          </a:prstGeom>
          <a:noFill/>
          <a:ln w="9525">
            <a:noFill/>
            <a:miter lim="800000"/>
            <a:headEnd/>
            <a:tailEnd/>
          </a:ln>
        </p:spPr>
        <p:txBody>
          <a:bodyPr wrap="none">
            <a:spAutoFit/>
          </a:bodyPr>
          <a:lstStyle/>
          <a:p>
            <a:pPr algn="ctr" rtl="0" fontAlgn="base">
              <a:spcBef>
                <a:spcPct val="50000"/>
              </a:spcBef>
              <a:spcAft>
                <a:spcPct val="0"/>
              </a:spcAft>
              <a:buClr>
                <a:srgbClr val="FDCC60"/>
              </a:buClr>
            </a:pPr>
            <a:r>
              <a:rPr lang="en-US" sz="900" kern="1200">
                <a:solidFill>
                  <a:srgbClr val="000000"/>
                </a:solidFill>
                <a:latin typeface="Arial Narrow" pitchFamily="34" charset="0"/>
                <a:ea typeface="Osaka"/>
                <a:cs typeface="Osaka"/>
              </a:rPr>
              <a:t>10</a:t>
            </a:r>
          </a:p>
        </p:txBody>
      </p:sp>
      <p:sp>
        <p:nvSpPr>
          <p:cNvPr id="110677" name="Rectangle 18"/>
          <p:cNvSpPr>
            <a:spLocks noChangeArrowheads="1"/>
          </p:cNvSpPr>
          <p:nvPr/>
        </p:nvSpPr>
        <p:spPr bwMode="auto">
          <a:xfrm>
            <a:off x="8408988" y="5262563"/>
            <a:ext cx="342900" cy="230187"/>
          </a:xfrm>
          <a:prstGeom prst="rect">
            <a:avLst/>
          </a:prstGeom>
          <a:noFill/>
          <a:ln w="9525">
            <a:noFill/>
            <a:miter lim="800000"/>
            <a:headEnd/>
            <a:tailEnd/>
          </a:ln>
        </p:spPr>
        <p:txBody>
          <a:bodyPr wrap="none">
            <a:spAutoFit/>
          </a:bodyPr>
          <a:lstStyle/>
          <a:p>
            <a:pPr algn="ctr" rtl="0" fontAlgn="base">
              <a:spcBef>
                <a:spcPct val="50000"/>
              </a:spcBef>
              <a:spcAft>
                <a:spcPct val="0"/>
              </a:spcAft>
              <a:buClr>
                <a:srgbClr val="FDCC60"/>
              </a:buClr>
            </a:pPr>
            <a:r>
              <a:rPr lang="en-US" sz="900" kern="1200">
                <a:solidFill>
                  <a:srgbClr val="000000"/>
                </a:solidFill>
                <a:latin typeface="Arial Narrow" pitchFamily="34" charset="0"/>
                <a:ea typeface="Osaka"/>
                <a:cs typeface="Osaka"/>
              </a:rPr>
              <a:t>100</a:t>
            </a:r>
          </a:p>
        </p:txBody>
      </p:sp>
      <p:sp>
        <p:nvSpPr>
          <p:cNvPr id="110678" name="Rectangle 19"/>
          <p:cNvSpPr>
            <a:spLocks noChangeArrowheads="1"/>
          </p:cNvSpPr>
          <p:nvPr/>
        </p:nvSpPr>
        <p:spPr bwMode="auto">
          <a:xfrm>
            <a:off x="5638800" y="5334000"/>
            <a:ext cx="1524000" cy="517525"/>
          </a:xfrm>
          <a:prstGeom prst="rect">
            <a:avLst/>
          </a:prstGeom>
          <a:noFill/>
          <a:ln w="9525">
            <a:noFill/>
            <a:miter lim="800000"/>
            <a:headEnd/>
            <a:tailEnd/>
          </a:ln>
        </p:spPr>
        <p:txBody>
          <a:bodyPr>
            <a:spAutoFit/>
          </a:bodyPr>
          <a:lstStyle/>
          <a:p>
            <a:pPr algn="ctr" rtl="0" fontAlgn="base">
              <a:spcBef>
                <a:spcPct val="50000"/>
              </a:spcBef>
              <a:spcAft>
                <a:spcPct val="0"/>
              </a:spcAft>
              <a:buClr>
                <a:srgbClr val="FDCC60"/>
              </a:buClr>
            </a:pPr>
            <a:r>
              <a:rPr lang="en-US" sz="1400" b="1" kern="1200">
                <a:solidFill>
                  <a:srgbClr val="000000"/>
                </a:solidFill>
                <a:latin typeface="Arial Narrow" pitchFamily="34" charset="0"/>
                <a:ea typeface="Osaka"/>
                <a:cs typeface="Osaka"/>
              </a:rPr>
              <a:t>Favors </a:t>
            </a:r>
            <a:br>
              <a:rPr lang="en-US" sz="1400" b="1" kern="1200">
                <a:solidFill>
                  <a:srgbClr val="000000"/>
                </a:solidFill>
                <a:latin typeface="Arial Narrow" pitchFamily="34" charset="0"/>
                <a:ea typeface="Osaka"/>
                <a:cs typeface="Osaka"/>
              </a:rPr>
            </a:br>
            <a:r>
              <a:rPr lang="en-US" sz="1400" b="1" kern="1200">
                <a:solidFill>
                  <a:srgbClr val="000000"/>
                </a:solidFill>
                <a:latin typeface="Arial Narrow" pitchFamily="34" charset="0"/>
                <a:ea typeface="Osaka"/>
                <a:cs typeface="Osaka"/>
              </a:rPr>
              <a:t>Medical Therapy</a:t>
            </a:r>
          </a:p>
        </p:txBody>
      </p:sp>
      <p:sp>
        <p:nvSpPr>
          <p:cNvPr id="110679" name="Rectangle 20"/>
          <p:cNvSpPr>
            <a:spLocks noChangeArrowheads="1"/>
          </p:cNvSpPr>
          <p:nvPr/>
        </p:nvSpPr>
        <p:spPr bwMode="auto">
          <a:xfrm>
            <a:off x="7377113" y="5418138"/>
            <a:ext cx="946150" cy="304800"/>
          </a:xfrm>
          <a:prstGeom prst="rect">
            <a:avLst/>
          </a:prstGeom>
          <a:noFill/>
          <a:ln w="9525">
            <a:noFill/>
            <a:miter lim="800000"/>
            <a:headEnd/>
            <a:tailEnd/>
          </a:ln>
        </p:spPr>
        <p:txBody>
          <a:bodyPr wrap="none">
            <a:spAutoFit/>
          </a:bodyPr>
          <a:lstStyle/>
          <a:p>
            <a:pPr algn="ctr" rtl="0" fontAlgn="base">
              <a:spcBef>
                <a:spcPct val="50000"/>
              </a:spcBef>
              <a:spcAft>
                <a:spcPct val="0"/>
              </a:spcAft>
              <a:buClr>
                <a:srgbClr val="FDCC60"/>
              </a:buClr>
            </a:pPr>
            <a:r>
              <a:rPr lang="en-US" sz="1400" b="1" kern="1200">
                <a:solidFill>
                  <a:srgbClr val="000000"/>
                </a:solidFill>
                <a:latin typeface="Arial Narrow" pitchFamily="34" charset="0"/>
                <a:ea typeface="Osaka"/>
                <a:cs typeface="Osaka"/>
              </a:rPr>
              <a:t>Favors PCI</a:t>
            </a:r>
          </a:p>
        </p:txBody>
      </p:sp>
      <p:sp>
        <p:nvSpPr>
          <p:cNvPr id="110680" name="Oval 15"/>
          <p:cNvSpPr>
            <a:spLocks noChangeArrowheads="1"/>
          </p:cNvSpPr>
          <p:nvPr/>
        </p:nvSpPr>
        <p:spPr bwMode="auto">
          <a:xfrm>
            <a:off x="4495800" y="4811713"/>
            <a:ext cx="1143000" cy="436562"/>
          </a:xfrm>
          <a:prstGeom prst="ellipse">
            <a:avLst/>
          </a:prstGeom>
          <a:noFill/>
          <a:ln w="9525" algn="ctr">
            <a:solidFill>
              <a:srgbClr val="FF0000"/>
            </a:solidFill>
            <a:round/>
            <a:headEnd/>
            <a:tailEnd/>
          </a:ln>
        </p:spPr>
        <p:txBody>
          <a:bodyPr/>
          <a:lstStyle/>
          <a:p>
            <a:pPr algn="l" rtl="0" eaLnBrk="0" fontAlgn="base" hangingPunct="0">
              <a:spcBef>
                <a:spcPct val="0"/>
              </a:spcBef>
              <a:spcAft>
                <a:spcPct val="0"/>
              </a:spcAft>
            </a:pPr>
            <a:endParaRPr lang="en-US" sz="2400" kern="1200">
              <a:solidFill>
                <a:srgbClr val="FFFFFF"/>
              </a:solidFill>
              <a:latin typeface="Arial" pitchFamily="34" charset="0"/>
              <a:ea typeface="ＭＳ Ｐゴシック" pitchFamily="77" charset="-128"/>
              <a:cs typeface="Osak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85800" y="734608"/>
            <a:ext cx="7699624" cy="5556215"/>
          </a:xfrm>
          <a:prstGeom prst="rect">
            <a:avLst/>
          </a:prstGeom>
          <a:noFill/>
          <a:ln w="9525">
            <a:noFill/>
            <a:miter lim="800000"/>
            <a:headEnd/>
            <a:tailEnd/>
          </a:ln>
        </p:spPr>
      </p:pic>
      <p:sp>
        <p:nvSpPr>
          <p:cNvPr id="2000898" name="Rectangle 2"/>
          <p:cNvSpPr>
            <a:spLocks noGrp="1" noChangeArrowheads="1"/>
          </p:cNvSpPr>
          <p:nvPr>
            <p:ph type="title"/>
          </p:nvPr>
        </p:nvSpPr>
        <p:spPr>
          <a:xfrm>
            <a:off x="228600" y="168533"/>
            <a:ext cx="8686800" cy="461659"/>
          </a:xfrm>
          <a:noFill/>
          <a:ln/>
        </p:spPr>
        <p:txBody>
          <a:bodyPr wrap="square">
            <a:spAutoFit/>
          </a:bodyPr>
          <a:lstStyle/>
          <a:p>
            <a:r>
              <a:rPr lang="en-US" sz="2400" dirty="0" smtClean="0">
                <a:solidFill>
                  <a:schemeClr val="tx1"/>
                </a:solidFill>
                <a:latin typeface="Arial" pitchFamily="34" charset="0"/>
              </a:rPr>
              <a:t>Impact of revascularization on mortality and MI in stable CAD </a:t>
            </a:r>
            <a:endParaRPr lang="en-US" sz="2400" u="sng" dirty="0">
              <a:solidFill>
                <a:schemeClr val="tx1"/>
              </a:solidFill>
              <a:latin typeface="Arial" pitchFamily="34" charset="0"/>
            </a:endParaRPr>
          </a:p>
        </p:txBody>
      </p:sp>
      <p:sp>
        <p:nvSpPr>
          <p:cNvPr id="6" name="Rectangle 5"/>
          <p:cNvSpPr/>
          <p:nvPr/>
        </p:nvSpPr>
        <p:spPr>
          <a:xfrm>
            <a:off x="4648200" y="6477001"/>
            <a:ext cx="4267200" cy="307777"/>
          </a:xfrm>
          <a:prstGeom prst="rect">
            <a:avLst/>
          </a:prstGeom>
        </p:spPr>
        <p:txBody>
          <a:bodyPr wrap="square">
            <a:spAutoFit/>
          </a:bodyPr>
          <a:lstStyle/>
          <a:p>
            <a:r>
              <a:rPr lang="en-US" sz="1400" dirty="0" smtClean="0">
                <a:solidFill>
                  <a:srgbClr val="000000"/>
                </a:solidFill>
              </a:rPr>
              <a:t>Deedwania and Carbajal. Am J Med 2011; 124:681</a:t>
            </a:r>
            <a:endParaRPr lang="en-US" sz="1400" dirty="0">
              <a:solidFill>
                <a:srgbClr val="000000"/>
              </a:solidFill>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15888"/>
            <a:ext cx="9144000" cy="928687"/>
          </a:xfrm>
          <a:noFill/>
        </p:spPr>
        <p:txBody>
          <a:bodyPr/>
          <a:lstStyle/>
          <a:p>
            <a:pPr eaLnBrk="1" hangingPunct="1"/>
            <a:r>
              <a:rPr lang="en-US" sz="3200" b="1" smtClean="0">
                <a:solidFill>
                  <a:srgbClr val="FFFF00"/>
                </a:solidFill>
              </a:rPr>
              <a:t>Percentage of Patients Achieving OMT </a:t>
            </a:r>
            <a:br>
              <a:rPr lang="en-US" sz="3200" b="1" smtClean="0">
                <a:solidFill>
                  <a:srgbClr val="FFFF00"/>
                </a:solidFill>
              </a:rPr>
            </a:br>
            <a:r>
              <a:rPr lang="en-US" sz="3200" b="1" smtClean="0">
                <a:solidFill>
                  <a:srgbClr val="FFFF00"/>
                </a:solidFill>
              </a:rPr>
              <a:t>Before PCI by Procedural Month</a:t>
            </a:r>
          </a:p>
        </p:txBody>
      </p:sp>
      <p:pic>
        <p:nvPicPr>
          <p:cNvPr id="20483" name="Picture 4"/>
          <p:cNvPicPr>
            <a:picLocks noChangeAspect="1" noChangeArrowheads="1"/>
          </p:cNvPicPr>
          <p:nvPr/>
        </p:nvPicPr>
        <p:blipFill>
          <a:blip r:embed="rId3"/>
          <a:srcRect/>
          <a:stretch>
            <a:fillRect/>
          </a:stretch>
        </p:blipFill>
        <p:spPr bwMode="auto">
          <a:xfrm>
            <a:off x="1066800" y="1143000"/>
            <a:ext cx="7162800" cy="5029200"/>
          </a:xfrm>
          <a:prstGeom prst="rect">
            <a:avLst/>
          </a:prstGeom>
          <a:noFill/>
          <a:ln w="9525">
            <a:noFill/>
            <a:miter lim="800000"/>
            <a:headEnd/>
            <a:tailEnd/>
          </a:ln>
        </p:spPr>
      </p:pic>
      <p:sp>
        <p:nvSpPr>
          <p:cNvPr id="20484" name="Text Box 5"/>
          <p:cNvSpPr txBox="1">
            <a:spLocks noChangeArrowheads="1"/>
          </p:cNvSpPr>
          <p:nvPr/>
        </p:nvSpPr>
        <p:spPr bwMode="auto">
          <a:xfrm>
            <a:off x="5178425" y="6488113"/>
            <a:ext cx="3709988" cy="304800"/>
          </a:xfrm>
          <a:prstGeom prst="rect">
            <a:avLst/>
          </a:prstGeom>
          <a:noFill/>
          <a:ln w="9525">
            <a:noFill/>
            <a:miter lim="800000"/>
            <a:headEnd/>
            <a:tailEnd/>
          </a:ln>
        </p:spPr>
        <p:txBody>
          <a:bodyPr wrap="none">
            <a:spAutoFit/>
          </a:bodyPr>
          <a:lstStyle/>
          <a:p>
            <a:r>
              <a:rPr lang="en-US" sz="1400" b="1">
                <a:latin typeface="Arial Narrow" pitchFamily="34" charset="0"/>
              </a:rPr>
              <a:t>Borden WB et al. JAMA. 2011;305:1882-89</a:t>
            </a:r>
          </a:p>
        </p:txBody>
      </p:sp>
      <p:sp>
        <p:nvSpPr>
          <p:cNvPr id="20485" name="Text Box 6"/>
          <p:cNvSpPr txBox="1">
            <a:spLocks noChangeArrowheads="1"/>
          </p:cNvSpPr>
          <p:nvPr/>
        </p:nvSpPr>
        <p:spPr bwMode="auto">
          <a:xfrm>
            <a:off x="365125" y="6488113"/>
            <a:ext cx="2814638" cy="304800"/>
          </a:xfrm>
          <a:prstGeom prst="rect">
            <a:avLst/>
          </a:prstGeom>
          <a:noFill/>
          <a:ln w="9525">
            <a:noFill/>
            <a:miter lim="800000"/>
            <a:headEnd/>
            <a:tailEnd/>
          </a:ln>
        </p:spPr>
        <p:txBody>
          <a:bodyPr wrap="none">
            <a:spAutoFit/>
          </a:bodyPr>
          <a:lstStyle/>
          <a:p>
            <a:r>
              <a:rPr lang="en-US" sz="1400" b="1">
                <a:latin typeface="Arial Narrow" pitchFamily="34" charset="0"/>
              </a:rPr>
              <a:t>COURAGE published 3/26/2007</a:t>
            </a:r>
          </a:p>
        </p:txBody>
      </p:sp>
      <p:sp>
        <p:nvSpPr>
          <p:cNvPr id="20486" name="Text Box 7"/>
          <p:cNvSpPr txBox="1">
            <a:spLocks noChangeArrowheads="1"/>
          </p:cNvSpPr>
          <p:nvPr/>
        </p:nvSpPr>
        <p:spPr bwMode="auto">
          <a:xfrm>
            <a:off x="228600" y="6259513"/>
            <a:ext cx="8786813" cy="304800"/>
          </a:xfrm>
          <a:prstGeom prst="rect">
            <a:avLst/>
          </a:prstGeom>
          <a:noFill/>
          <a:ln w="9525">
            <a:noFill/>
            <a:miter lim="800000"/>
            <a:headEnd/>
            <a:tailEnd/>
          </a:ln>
        </p:spPr>
        <p:txBody>
          <a:bodyPr>
            <a:spAutoFit/>
          </a:bodyPr>
          <a:lstStyle/>
          <a:p>
            <a:r>
              <a:rPr lang="en-US" sz="1400" b="1">
                <a:latin typeface="Arial Narrow" pitchFamily="34" charset="0"/>
              </a:rPr>
              <a:t>NCDR; OMT defined as prescribed or contraindication to antiplatelet therapy, </a:t>
            </a:r>
            <a:r>
              <a:rPr lang="el-GR" sz="1400" b="1">
                <a:latin typeface="Arial Narrow" pitchFamily="34" charset="0"/>
                <a:cs typeface="Arial" pitchFamily="34" charset="0"/>
              </a:rPr>
              <a:t>β</a:t>
            </a:r>
            <a:r>
              <a:rPr lang="en-US" sz="1400" b="1">
                <a:latin typeface="Arial Narrow" pitchFamily="34" charset="0"/>
                <a:cs typeface="Arial" pitchFamily="34" charset="0"/>
              </a:rPr>
              <a:t>-blocker, and statin</a:t>
            </a:r>
            <a:r>
              <a:rPr lang="en-US" sz="1400" b="1">
                <a:latin typeface="Arial Narrow"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eaLnBrk="1" hangingPunct="1"/>
            <a:r>
              <a:rPr lang="en-US" sz="3200" b="1" smtClean="0">
                <a:solidFill>
                  <a:srgbClr val="FFFF00"/>
                </a:solidFill>
              </a:rPr>
              <a:t>Percentage of Patients Achieving OMT </a:t>
            </a:r>
            <a:br>
              <a:rPr lang="en-US" sz="3200" b="1" smtClean="0">
                <a:solidFill>
                  <a:srgbClr val="FFFF00"/>
                </a:solidFill>
              </a:rPr>
            </a:br>
            <a:r>
              <a:rPr lang="en-US" sz="3200" b="1" smtClean="0">
                <a:solidFill>
                  <a:srgbClr val="FFFF00"/>
                </a:solidFill>
              </a:rPr>
              <a:t>After PCI by Procedural Month</a:t>
            </a:r>
          </a:p>
        </p:txBody>
      </p:sp>
      <p:pic>
        <p:nvPicPr>
          <p:cNvPr id="21507" name="Picture 4"/>
          <p:cNvPicPr>
            <a:picLocks noChangeAspect="1" noChangeArrowheads="1"/>
          </p:cNvPicPr>
          <p:nvPr/>
        </p:nvPicPr>
        <p:blipFill>
          <a:blip r:embed="rId3"/>
          <a:srcRect/>
          <a:stretch>
            <a:fillRect/>
          </a:stretch>
        </p:blipFill>
        <p:spPr bwMode="auto">
          <a:xfrm>
            <a:off x="1066800" y="1143000"/>
            <a:ext cx="7086600" cy="5105400"/>
          </a:xfrm>
          <a:prstGeom prst="rect">
            <a:avLst/>
          </a:prstGeom>
          <a:noFill/>
          <a:ln w="9525">
            <a:noFill/>
            <a:miter lim="800000"/>
            <a:headEnd/>
            <a:tailEnd/>
          </a:ln>
        </p:spPr>
      </p:pic>
      <p:sp>
        <p:nvSpPr>
          <p:cNvPr id="21508" name="Text Box 5"/>
          <p:cNvSpPr txBox="1">
            <a:spLocks noChangeArrowheads="1"/>
          </p:cNvSpPr>
          <p:nvPr/>
        </p:nvSpPr>
        <p:spPr bwMode="auto">
          <a:xfrm>
            <a:off x="974725" y="6488113"/>
            <a:ext cx="2814638" cy="304800"/>
          </a:xfrm>
          <a:prstGeom prst="rect">
            <a:avLst/>
          </a:prstGeom>
          <a:noFill/>
          <a:ln w="9525">
            <a:noFill/>
            <a:miter lim="800000"/>
            <a:headEnd/>
            <a:tailEnd/>
          </a:ln>
        </p:spPr>
        <p:txBody>
          <a:bodyPr wrap="none">
            <a:spAutoFit/>
          </a:bodyPr>
          <a:lstStyle/>
          <a:p>
            <a:r>
              <a:rPr lang="en-US" sz="1400" b="1">
                <a:latin typeface="Arial Narrow" pitchFamily="34" charset="0"/>
              </a:rPr>
              <a:t>COURAGE published 3/26/2007</a:t>
            </a:r>
          </a:p>
        </p:txBody>
      </p:sp>
      <p:sp>
        <p:nvSpPr>
          <p:cNvPr id="21509" name="Text Box 6"/>
          <p:cNvSpPr txBox="1">
            <a:spLocks noChangeArrowheads="1"/>
          </p:cNvSpPr>
          <p:nvPr/>
        </p:nvSpPr>
        <p:spPr bwMode="auto">
          <a:xfrm>
            <a:off x="4419600" y="6472238"/>
            <a:ext cx="3709988" cy="304800"/>
          </a:xfrm>
          <a:prstGeom prst="rect">
            <a:avLst/>
          </a:prstGeom>
          <a:noFill/>
          <a:ln w="9525">
            <a:noFill/>
            <a:miter lim="800000"/>
            <a:headEnd/>
            <a:tailEnd/>
          </a:ln>
        </p:spPr>
        <p:txBody>
          <a:bodyPr wrap="none">
            <a:spAutoFit/>
          </a:bodyPr>
          <a:lstStyle/>
          <a:p>
            <a:r>
              <a:rPr lang="en-US" sz="1400" b="1">
                <a:latin typeface="Arial Narrow" pitchFamily="34" charset="0"/>
              </a:rPr>
              <a:t>Borden WB et al. JAMA. 2011;305:1882-89</a:t>
            </a:r>
          </a:p>
        </p:txBody>
      </p:sp>
      <p:sp>
        <p:nvSpPr>
          <p:cNvPr id="21510" name="Text Box 7"/>
          <p:cNvSpPr txBox="1">
            <a:spLocks noChangeArrowheads="1"/>
          </p:cNvSpPr>
          <p:nvPr/>
        </p:nvSpPr>
        <p:spPr bwMode="auto">
          <a:xfrm>
            <a:off x="238125" y="6248400"/>
            <a:ext cx="8448675" cy="304800"/>
          </a:xfrm>
          <a:prstGeom prst="rect">
            <a:avLst/>
          </a:prstGeom>
          <a:noFill/>
          <a:ln w="9525">
            <a:noFill/>
            <a:miter lim="800000"/>
            <a:headEnd/>
            <a:tailEnd/>
          </a:ln>
        </p:spPr>
        <p:txBody>
          <a:bodyPr wrap="none">
            <a:spAutoFit/>
          </a:bodyPr>
          <a:lstStyle/>
          <a:p>
            <a:r>
              <a:rPr lang="en-US" sz="1400" b="1">
                <a:latin typeface="Arial Narrow" pitchFamily="34" charset="0"/>
              </a:rPr>
              <a:t>NCDR; OMT defined as prescribed or contraindication to antiplatelet therapy, </a:t>
            </a:r>
            <a:r>
              <a:rPr lang="el-GR" sz="1400" b="1">
                <a:latin typeface="Arial Narrow" pitchFamily="34" charset="0"/>
                <a:cs typeface="Arial" pitchFamily="34" charset="0"/>
              </a:rPr>
              <a:t>β</a:t>
            </a:r>
            <a:r>
              <a:rPr lang="en-US" sz="1400" b="1">
                <a:latin typeface="Arial Narrow" pitchFamily="34" charset="0"/>
                <a:cs typeface="Arial" pitchFamily="34" charset="0"/>
              </a:rPr>
              <a:t>-blocker, and statin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0" y="115888"/>
            <a:ext cx="9144000" cy="928687"/>
          </a:xfrm>
          <a:noFill/>
          <a:ln/>
        </p:spPr>
        <p:txBody>
          <a:bodyPr/>
          <a:lstStyle/>
          <a:p>
            <a:pPr algn="ctr">
              <a:lnSpc>
                <a:spcPts val="3800"/>
              </a:lnSpc>
            </a:pPr>
            <a:r>
              <a:rPr lang="en-US" smtClean="0">
                <a:effectLst/>
                <a:latin typeface="Arial" pitchFamily="34" charset="0"/>
              </a:rPr>
              <a:t>2011 ACCF/AHA/SCAI PCI Guideline </a:t>
            </a:r>
          </a:p>
        </p:txBody>
      </p:sp>
      <p:sp>
        <p:nvSpPr>
          <p:cNvPr id="237571" name="Rectangle 3"/>
          <p:cNvSpPr>
            <a:spLocks noGrp="1" noChangeArrowheads="1"/>
          </p:cNvSpPr>
          <p:nvPr>
            <p:ph type="body" idx="1"/>
          </p:nvPr>
        </p:nvSpPr>
        <p:spPr>
          <a:xfrm>
            <a:off x="495300" y="1408113"/>
            <a:ext cx="8039100" cy="4452937"/>
          </a:xfrm>
        </p:spPr>
        <p:txBody>
          <a:bodyPr/>
          <a:lstStyle/>
          <a:p>
            <a:pPr>
              <a:spcBef>
                <a:spcPct val="0"/>
              </a:spcBef>
              <a:spcAft>
                <a:spcPts val="1400"/>
              </a:spcAft>
            </a:pPr>
            <a:r>
              <a:rPr lang="en-US" smtClean="0"/>
              <a:t>“The findings from individual studies and systematic reviews of PCI vs medical therapy can be summarized as follows:</a:t>
            </a:r>
          </a:p>
          <a:p>
            <a:pPr marL="684213" lvl="1">
              <a:spcBef>
                <a:spcPct val="0"/>
              </a:spcBef>
              <a:spcAft>
                <a:spcPts val="1400"/>
              </a:spcAft>
            </a:pPr>
            <a:r>
              <a:rPr lang="en-US" smtClean="0"/>
              <a:t>PCI reduces the incidence of angina</a:t>
            </a:r>
          </a:p>
          <a:p>
            <a:pPr marL="684213" lvl="1">
              <a:spcBef>
                <a:spcPct val="0"/>
              </a:spcBef>
              <a:spcAft>
                <a:spcPts val="1400"/>
              </a:spcAft>
            </a:pPr>
            <a:r>
              <a:rPr lang="en-US" smtClean="0"/>
              <a:t>PCI has not been demonstrated to improve survival in stable patients</a:t>
            </a:r>
          </a:p>
          <a:p>
            <a:pPr marL="684213" lvl="1">
              <a:spcBef>
                <a:spcPct val="0"/>
              </a:spcBef>
              <a:spcAft>
                <a:spcPts val="1400"/>
              </a:spcAft>
            </a:pPr>
            <a:r>
              <a:rPr lang="en-US" smtClean="0"/>
              <a:t>PCI may increase the short-term risk of MI</a:t>
            </a:r>
          </a:p>
          <a:p>
            <a:pPr marL="684213" lvl="1">
              <a:spcBef>
                <a:spcPct val="0"/>
              </a:spcBef>
              <a:spcAft>
                <a:spcPts val="1400"/>
              </a:spcAft>
            </a:pPr>
            <a:r>
              <a:rPr lang="en-US" smtClean="0"/>
              <a:t>PCI does not lower the long-term risk of MI”</a:t>
            </a:r>
          </a:p>
        </p:txBody>
      </p:sp>
      <p:sp>
        <p:nvSpPr>
          <p:cNvPr id="237572" name="Text Box 4"/>
          <p:cNvSpPr txBox="1">
            <a:spLocks noChangeArrowheads="1"/>
          </p:cNvSpPr>
          <p:nvPr/>
        </p:nvSpPr>
        <p:spPr bwMode="auto">
          <a:xfrm>
            <a:off x="331788" y="6149975"/>
            <a:ext cx="7234237" cy="581025"/>
          </a:xfrm>
          <a:prstGeom prst="rect">
            <a:avLst/>
          </a:prstGeom>
          <a:noFill/>
          <a:ln w="9525">
            <a:noFill/>
            <a:miter lim="800000"/>
            <a:headEnd/>
            <a:tailEnd/>
          </a:ln>
          <a:effectLst/>
        </p:spPr>
        <p:txBody>
          <a:bodyPr wrap="none">
            <a:spAutoFit/>
          </a:bodyPr>
          <a:lstStyle/>
          <a:p>
            <a:r>
              <a:rPr lang="en-US" sz="1600" b="1"/>
              <a:t>Levine GN et al. 2011 ACCF/AHA/SCAI Guideline for PCI. Circulation and </a:t>
            </a:r>
          </a:p>
          <a:p>
            <a:r>
              <a:rPr lang="en-US" sz="1600" b="1"/>
              <a:t>J Am Coll Cardiol. epub ahead of print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0898" name="Rectangle 2"/>
          <p:cNvSpPr>
            <a:spLocks noGrp="1" noChangeArrowheads="1"/>
          </p:cNvSpPr>
          <p:nvPr>
            <p:ph type="title"/>
          </p:nvPr>
        </p:nvSpPr>
        <p:spPr>
          <a:xfrm>
            <a:off x="-109182" y="-32578"/>
            <a:ext cx="9144000" cy="523214"/>
          </a:xfrm>
          <a:noFill/>
          <a:ln/>
        </p:spPr>
        <p:txBody>
          <a:bodyPr wrap="square">
            <a:spAutoFit/>
          </a:bodyPr>
          <a:lstStyle/>
          <a:p>
            <a:r>
              <a:rPr lang="en-US" sz="2800" dirty="0" smtClean="0">
                <a:solidFill>
                  <a:schemeClr val="tx1"/>
                </a:solidFill>
                <a:latin typeface="Arial" pitchFamily="34" charset="0"/>
              </a:rPr>
              <a:t>OMT vs. </a:t>
            </a:r>
            <a:r>
              <a:rPr lang="en-US" sz="2800" dirty="0" err="1" smtClean="0">
                <a:solidFill>
                  <a:schemeClr val="tx1"/>
                </a:solidFill>
                <a:latin typeface="Arial" pitchFamily="34" charset="0"/>
              </a:rPr>
              <a:t>revasc</a:t>
            </a:r>
            <a:r>
              <a:rPr lang="en-US" sz="2800" dirty="0" smtClean="0">
                <a:solidFill>
                  <a:schemeClr val="tx1"/>
                </a:solidFill>
                <a:latin typeface="Arial" pitchFamily="34" charset="0"/>
              </a:rPr>
              <a:t> in chronic coronary </a:t>
            </a:r>
            <a:r>
              <a:rPr lang="en-US" sz="2800" dirty="0" err="1" smtClean="0">
                <a:solidFill>
                  <a:schemeClr val="tx1"/>
                </a:solidFill>
                <a:latin typeface="Arial" pitchFamily="34" charset="0"/>
              </a:rPr>
              <a:t>syndrome:summary</a:t>
            </a:r>
            <a:endParaRPr lang="en-US" sz="2800" u="sng" dirty="0">
              <a:solidFill>
                <a:schemeClr val="tx1"/>
              </a:solidFill>
              <a:latin typeface="Arial" pitchFamily="34" charset="0"/>
            </a:endParaRPr>
          </a:p>
        </p:txBody>
      </p:sp>
      <p:sp>
        <p:nvSpPr>
          <p:cNvPr id="4" name="Rectangle 3"/>
          <p:cNvSpPr/>
          <p:nvPr/>
        </p:nvSpPr>
        <p:spPr>
          <a:xfrm>
            <a:off x="4648200" y="6477001"/>
            <a:ext cx="4267200" cy="307777"/>
          </a:xfrm>
          <a:prstGeom prst="rect">
            <a:avLst/>
          </a:prstGeom>
        </p:spPr>
        <p:txBody>
          <a:bodyPr wrap="square">
            <a:spAutoFit/>
          </a:bodyPr>
          <a:lstStyle/>
          <a:p>
            <a:r>
              <a:rPr lang="en-US" sz="1400" dirty="0" smtClean="0">
                <a:solidFill>
                  <a:srgbClr val="000000"/>
                </a:solidFill>
              </a:rPr>
              <a:t>Deedwania and Carbajal. Am J Med 2011; 124:681</a:t>
            </a:r>
            <a:endParaRPr lang="en-US" sz="1400" dirty="0">
              <a:solidFill>
                <a:srgbClr val="000000"/>
              </a:solidFill>
            </a:endParaRPr>
          </a:p>
        </p:txBody>
      </p:sp>
      <p:pic>
        <p:nvPicPr>
          <p:cNvPr id="6" name="Picture 2"/>
          <p:cNvPicPr>
            <a:picLocks noChangeAspect="1" noChangeArrowheads="1"/>
          </p:cNvPicPr>
          <p:nvPr/>
        </p:nvPicPr>
        <p:blipFill>
          <a:blip r:embed="rId3" cstate="print"/>
          <a:srcRect/>
          <a:stretch>
            <a:fillRect/>
          </a:stretch>
        </p:blipFill>
        <p:spPr bwMode="auto">
          <a:xfrm>
            <a:off x="1752600" y="762000"/>
            <a:ext cx="5543550" cy="55435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33388" y="231775"/>
            <a:ext cx="8382000" cy="1219200"/>
          </a:xfrm>
        </p:spPr>
        <p:txBody>
          <a:bodyPr/>
          <a:lstStyle/>
          <a:p>
            <a:pPr algn="ctr"/>
            <a:r>
              <a:rPr lang="en-US" sz="4400" smtClean="0">
                <a:effectLst/>
                <a:latin typeface="Arial" pitchFamily="34" charset="0"/>
              </a:rPr>
              <a:t>Stable Angina  </a:t>
            </a:r>
            <a:br>
              <a:rPr lang="en-US" sz="4400" smtClean="0">
                <a:effectLst/>
                <a:latin typeface="Arial" pitchFamily="34" charset="0"/>
              </a:rPr>
            </a:br>
            <a:r>
              <a:rPr lang="en-US" sz="4000" i="1" smtClean="0">
                <a:solidFill>
                  <a:srgbClr val="FFF5DF"/>
                </a:solidFill>
                <a:effectLst/>
                <a:latin typeface="Arial" pitchFamily="34" charset="0"/>
              </a:rPr>
              <a:t>Treatment Options</a:t>
            </a:r>
          </a:p>
        </p:txBody>
      </p:sp>
      <p:grpSp>
        <p:nvGrpSpPr>
          <p:cNvPr id="157702" name="Group 11"/>
          <p:cNvGrpSpPr>
            <a:grpSpLocks/>
          </p:cNvGrpSpPr>
          <p:nvPr/>
        </p:nvGrpSpPr>
        <p:grpSpPr bwMode="auto">
          <a:xfrm>
            <a:off x="1141413" y="2047875"/>
            <a:ext cx="6861175" cy="2762249"/>
            <a:chOff x="1141557" y="2047584"/>
            <a:chExt cx="6860886" cy="2762832"/>
          </a:xfrm>
        </p:grpSpPr>
        <p:graphicFrame>
          <p:nvGraphicFramePr>
            <p:cNvPr id="157700" name="Object 3"/>
            <p:cNvGraphicFramePr>
              <a:graphicFrameLocks noChangeAspect="1"/>
            </p:cNvGraphicFramePr>
            <p:nvPr/>
          </p:nvGraphicFramePr>
          <p:xfrm>
            <a:off x="1141557" y="2047584"/>
            <a:ext cx="6860886" cy="2762832"/>
          </p:xfrm>
          <a:graphic>
            <a:graphicData uri="http://schemas.openxmlformats.org/presentationml/2006/ole">
              <p:oleObj spid="_x0000_s157702" name="MS Org Chart" r:id="rId4" imgW="7531768" imgH="2719137" progId="OrgPlusWOPX.4">
                <p:embed followColorScheme="full"/>
              </p:oleObj>
            </a:graphicData>
          </a:graphic>
        </p:graphicFrame>
        <p:sp>
          <p:nvSpPr>
            <p:cNvPr id="9" name="Flowchart: Process 8"/>
            <p:cNvSpPr/>
            <p:nvPr/>
          </p:nvSpPr>
          <p:spPr bwMode="auto">
            <a:xfrm>
              <a:off x="1205054" y="3700520"/>
              <a:ext cx="2081124" cy="1073376"/>
            </a:xfrm>
            <a:prstGeom prst="flowChartProcess">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b="1">
                <a:latin typeface="+mj-lt"/>
              </a:endParaRPr>
            </a:p>
          </p:txBody>
        </p:sp>
        <p:sp>
          <p:nvSpPr>
            <p:cNvPr id="5" name="Text Box 5"/>
            <p:cNvSpPr txBox="1">
              <a:spLocks noChangeArrowheads="1"/>
            </p:cNvSpPr>
            <p:nvPr/>
          </p:nvSpPr>
          <p:spPr bwMode="auto">
            <a:xfrm>
              <a:off x="3076637" y="2076165"/>
              <a:ext cx="3019298" cy="1130538"/>
            </a:xfrm>
            <a:prstGeom prst="rect">
              <a:avLst/>
            </a:prstGeom>
            <a:solidFill>
              <a:schemeClr val="accent3">
                <a:lumMod val="40000"/>
                <a:lumOff val="60000"/>
              </a:schemeClr>
            </a:solidFill>
            <a:ln w="9525">
              <a:noFill/>
              <a:miter lim="800000"/>
              <a:headEnd/>
              <a:tailEnd/>
            </a:ln>
          </p:spPr>
          <p:txBody>
            <a:bodyPr>
              <a:spAutoFit/>
            </a:bodyPr>
            <a:lstStyle/>
            <a:p>
              <a:pPr algn="ctr">
                <a:spcBef>
                  <a:spcPct val="50000"/>
                </a:spcBef>
                <a:spcAft>
                  <a:spcPts val="1200"/>
                </a:spcAft>
                <a:defRPr/>
              </a:pPr>
              <a:r>
                <a:rPr lang="en-US" sz="2800" b="1">
                  <a:solidFill>
                    <a:schemeClr val="bg1"/>
                  </a:solidFill>
                  <a:latin typeface="+mj-lt"/>
                </a:rPr>
                <a:t>Angina </a:t>
              </a:r>
              <a:br>
                <a:rPr lang="en-US" sz="2800" b="1">
                  <a:solidFill>
                    <a:schemeClr val="bg1"/>
                  </a:solidFill>
                  <a:latin typeface="+mj-lt"/>
                </a:rPr>
              </a:br>
              <a:r>
                <a:rPr lang="en-US" sz="2800" b="1">
                  <a:solidFill>
                    <a:schemeClr val="bg1"/>
                  </a:solidFill>
                  <a:latin typeface="+mj-lt"/>
                </a:rPr>
                <a:t>Treatment Options</a:t>
              </a:r>
            </a:p>
            <a:p>
              <a:pPr algn="ctr">
                <a:spcBef>
                  <a:spcPct val="50000"/>
                </a:spcBef>
                <a:spcAft>
                  <a:spcPts val="1200"/>
                </a:spcAft>
                <a:defRPr/>
              </a:pPr>
              <a:endParaRPr lang="en-US" sz="100" b="1">
                <a:solidFill>
                  <a:schemeClr val="bg1"/>
                </a:solidFill>
                <a:latin typeface="+mj-lt"/>
              </a:endParaRPr>
            </a:p>
          </p:txBody>
        </p:sp>
        <p:sp>
          <p:nvSpPr>
            <p:cNvPr id="10" name="Flowchart: Process 9"/>
            <p:cNvSpPr/>
            <p:nvPr/>
          </p:nvSpPr>
          <p:spPr bwMode="auto">
            <a:xfrm>
              <a:off x="3467146" y="3708459"/>
              <a:ext cx="2223994" cy="1073376"/>
            </a:xfrm>
            <a:prstGeom prst="flowChartProcess">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b="1">
                <a:latin typeface="+mj-lt"/>
              </a:endParaRPr>
            </a:p>
          </p:txBody>
        </p:sp>
        <p:sp>
          <p:nvSpPr>
            <p:cNvPr id="11" name="Flowchart: Process 10"/>
            <p:cNvSpPr/>
            <p:nvPr/>
          </p:nvSpPr>
          <p:spPr bwMode="auto">
            <a:xfrm>
              <a:off x="5878457" y="3700520"/>
              <a:ext cx="2074775" cy="1073376"/>
            </a:xfrm>
            <a:prstGeom prst="flowChartProcess">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b="1">
                <a:latin typeface="+mj-lt"/>
              </a:endParaRPr>
            </a:p>
          </p:txBody>
        </p:sp>
        <p:sp>
          <p:nvSpPr>
            <p:cNvPr id="6" name="Text Box 5"/>
            <p:cNvSpPr txBox="1">
              <a:spLocks noChangeArrowheads="1"/>
            </p:cNvSpPr>
            <p:nvPr/>
          </p:nvSpPr>
          <p:spPr bwMode="auto">
            <a:xfrm>
              <a:off x="5911793" y="3919641"/>
              <a:ext cx="2003341" cy="522397"/>
            </a:xfrm>
            <a:prstGeom prst="rect">
              <a:avLst/>
            </a:prstGeom>
            <a:solidFill>
              <a:schemeClr val="accent3">
                <a:lumMod val="40000"/>
                <a:lumOff val="60000"/>
              </a:schemeClr>
            </a:solidFill>
            <a:ln w="9525">
              <a:noFill/>
              <a:miter lim="800000"/>
              <a:headEnd/>
              <a:tailEnd/>
            </a:ln>
          </p:spPr>
          <p:txBody>
            <a:bodyPr>
              <a:spAutoFit/>
            </a:bodyPr>
            <a:lstStyle/>
            <a:p>
              <a:pPr algn="ctr">
                <a:spcBef>
                  <a:spcPct val="50000"/>
                </a:spcBef>
                <a:spcAft>
                  <a:spcPts val="1200"/>
                </a:spcAft>
                <a:defRPr/>
              </a:pPr>
              <a:r>
                <a:rPr lang="en-US" sz="2800" b="1">
                  <a:solidFill>
                    <a:schemeClr val="bg1"/>
                  </a:solidFill>
                  <a:latin typeface="+mj-lt"/>
                </a:rPr>
                <a:t>CABG</a:t>
              </a:r>
              <a:endParaRPr lang="en-US" sz="100" b="1">
                <a:solidFill>
                  <a:schemeClr val="bg1"/>
                </a:solidFill>
                <a:latin typeface="+mj-lt"/>
              </a:endParaRPr>
            </a:p>
          </p:txBody>
        </p:sp>
        <p:sp>
          <p:nvSpPr>
            <p:cNvPr id="7" name="Text Box 5"/>
            <p:cNvSpPr txBox="1">
              <a:spLocks noChangeArrowheads="1"/>
            </p:cNvSpPr>
            <p:nvPr/>
          </p:nvSpPr>
          <p:spPr bwMode="auto">
            <a:xfrm>
              <a:off x="3494133" y="3751331"/>
              <a:ext cx="2155734" cy="976518"/>
            </a:xfrm>
            <a:prstGeom prst="rect">
              <a:avLst/>
            </a:prstGeom>
            <a:solidFill>
              <a:schemeClr val="accent3">
                <a:lumMod val="40000"/>
                <a:lumOff val="60000"/>
              </a:schemeClr>
            </a:solidFill>
            <a:ln w="9525">
              <a:noFill/>
              <a:miter lim="800000"/>
              <a:headEnd/>
              <a:tailEnd/>
            </a:ln>
          </p:spPr>
          <p:txBody>
            <a:bodyPr>
              <a:spAutoFit/>
            </a:bodyPr>
            <a:lstStyle/>
            <a:p>
              <a:pPr algn="ctr">
                <a:spcBef>
                  <a:spcPct val="50000"/>
                </a:spcBef>
                <a:defRPr/>
              </a:pPr>
              <a:r>
                <a:rPr lang="en-US" sz="2800" b="1">
                  <a:solidFill>
                    <a:schemeClr val="bg1"/>
                  </a:solidFill>
                  <a:latin typeface="+mj-lt"/>
                </a:rPr>
                <a:t>Percutaneous Intervention</a:t>
              </a:r>
            </a:p>
            <a:p>
              <a:pPr algn="ctr">
                <a:spcBef>
                  <a:spcPct val="50000"/>
                </a:spcBef>
                <a:spcAft>
                  <a:spcPts val="1200"/>
                </a:spcAft>
                <a:defRPr/>
              </a:pPr>
              <a:endParaRPr lang="en-US" sz="100" b="1">
                <a:solidFill>
                  <a:schemeClr val="bg1"/>
                </a:solidFill>
                <a:latin typeface="+mj-lt"/>
              </a:endParaRPr>
            </a:p>
          </p:txBody>
        </p:sp>
        <p:sp>
          <p:nvSpPr>
            <p:cNvPr id="8" name="Text Box 5"/>
            <p:cNvSpPr txBox="1">
              <a:spLocks noChangeArrowheads="1"/>
            </p:cNvSpPr>
            <p:nvPr/>
          </p:nvSpPr>
          <p:spPr bwMode="auto">
            <a:xfrm>
              <a:off x="1317762" y="3957968"/>
              <a:ext cx="1930461" cy="761908"/>
            </a:xfrm>
            <a:prstGeom prst="rect">
              <a:avLst/>
            </a:prstGeom>
            <a:solidFill>
              <a:schemeClr val="accent3">
                <a:lumMod val="40000"/>
                <a:lumOff val="60000"/>
              </a:schemeClr>
            </a:solidFill>
            <a:ln w="9525">
              <a:noFill/>
              <a:miter lim="800000"/>
              <a:headEnd/>
              <a:tailEnd/>
            </a:ln>
          </p:spPr>
          <p:txBody>
            <a:bodyPr wrap="square">
              <a:spAutoFit/>
            </a:bodyPr>
            <a:lstStyle/>
            <a:p>
              <a:pPr algn="ctr">
                <a:spcBef>
                  <a:spcPct val="50000"/>
                </a:spcBef>
                <a:spcAft>
                  <a:spcPts val="1200"/>
                </a:spcAft>
                <a:defRPr/>
              </a:pPr>
              <a:r>
                <a:rPr lang="en-US" sz="3200" b="1" dirty="0" smtClean="0">
                  <a:solidFill>
                    <a:schemeClr val="bg1"/>
                  </a:solidFill>
                  <a:latin typeface="+mj-lt"/>
                </a:rPr>
                <a:t>Medical Rx</a:t>
              </a:r>
              <a:endParaRPr lang="en-US" sz="3200" b="1" dirty="0">
                <a:solidFill>
                  <a:schemeClr val="bg1"/>
                </a:solidFill>
                <a:latin typeface="+mj-lt"/>
              </a:endParaRPr>
            </a:p>
            <a:p>
              <a:pPr algn="ctr">
                <a:spcBef>
                  <a:spcPct val="50000"/>
                </a:spcBef>
                <a:spcAft>
                  <a:spcPts val="1200"/>
                </a:spcAft>
                <a:defRPr/>
              </a:pPr>
              <a:endParaRPr lang="en-US" sz="100" b="1" dirty="0">
                <a:solidFill>
                  <a:schemeClr val="bg1"/>
                </a:solidFill>
                <a:latin typeface="+mj-lt"/>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488950" y="655638"/>
            <a:ext cx="8267700" cy="928687"/>
          </a:xfrm>
        </p:spPr>
        <p:txBody>
          <a:bodyPr/>
          <a:lstStyle/>
          <a:p>
            <a:pPr eaLnBrk="1" hangingPunct="1"/>
            <a:r>
              <a:rPr lang="en-US" sz="2400" b="1" smtClean="0"/>
              <a:t>Optimal Medical Therapy (OMT) Vs Revscularization </a:t>
            </a:r>
            <a:br>
              <a:rPr lang="en-US" sz="2400" b="1" smtClean="0"/>
            </a:br>
            <a:r>
              <a:rPr lang="en-US" sz="2400" b="1" smtClean="0"/>
              <a:t>in the Management of SIHD</a:t>
            </a:r>
          </a:p>
        </p:txBody>
      </p:sp>
      <p:sp>
        <p:nvSpPr>
          <p:cNvPr id="31747" name="Content Placeholder 2"/>
          <p:cNvSpPr>
            <a:spLocks noGrp="1"/>
          </p:cNvSpPr>
          <p:nvPr>
            <p:ph idx="4294967295"/>
          </p:nvPr>
        </p:nvSpPr>
        <p:spPr>
          <a:xfrm>
            <a:off x="615950" y="2297113"/>
            <a:ext cx="8047038" cy="4560887"/>
          </a:xfrm>
        </p:spPr>
        <p:txBody>
          <a:bodyPr/>
          <a:lstStyle/>
          <a:p>
            <a:pPr eaLnBrk="1" hangingPunct="1">
              <a:lnSpc>
                <a:spcPts val="4000"/>
              </a:lnSpc>
              <a:spcAft>
                <a:spcPts val="800"/>
              </a:spcAft>
            </a:pPr>
            <a:r>
              <a:rPr lang="en-US" sz="3200" dirty="0" err="1" smtClean="0">
                <a:solidFill>
                  <a:srgbClr val="F3F668"/>
                </a:solidFill>
                <a:latin typeface="Arial" pitchFamily="34" charset="0"/>
              </a:rPr>
              <a:t>Revascuarization</a:t>
            </a:r>
            <a:r>
              <a:rPr lang="en-US" sz="3200" dirty="0" smtClean="0">
                <a:solidFill>
                  <a:srgbClr val="F3F668"/>
                </a:solidFill>
                <a:latin typeface="Arial" pitchFamily="34" charset="0"/>
              </a:rPr>
              <a:t> has become the preferred therapeutic approach for many patients with stable CAD in the hope that such an approach will prevent MI and Death and prolong survival</a:t>
            </a:r>
          </a:p>
          <a:p>
            <a:pPr eaLnBrk="1" hangingPunct="1">
              <a:lnSpc>
                <a:spcPts val="4000"/>
              </a:lnSpc>
              <a:spcAft>
                <a:spcPts val="800"/>
              </a:spcAft>
              <a:buFontTx/>
              <a:buNone/>
            </a:pPr>
            <a:r>
              <a:rPr lang="en-US" sz="3200" dirty="0" smtClean="0">
                <a:latin typeface="Arial" pitchFamily="34" charset="0"/>
              </a:rPr>
              <a:t> </a:t>
            </a:r>
            <a:br>
              <a:rPr lang="en-US" sz="3200" dirty="0" smtClean="0">
                <a:latin typeface="Arial" pitchFamily="34" charset="0"/>
              </a:rPr>
            </a:br>
            <a:r>
              <a:rPr lang="en-US" sz="4800" dirty="0" smtClean="0">
                <a:solidFill>
                  <a:srgbClr val="FF0000"/>
                </a:solidFill>
                <a:latin typeface="Arial" pitchFamily="34" charset="0"/>
              </a:rPr>
              <a:t>However</a:t>
            </a:r>
            <a:r>
              <a:rPr lang="en-US" sz="4800" dirty="0" smtClean="0">
                <a:latin typeface="Arial" pitchFamily="34" charset="0"/>
              </a:rPr>
              <a:t> </a:t>
            </a:r>
            <a:r>
              <a:rPr lang="en-US" sz="4800" dirty="0" smtClean="0">
                <a:solidFill>
                  <a:srgbClr val="FF0000"/>
                </a:solidFill>
                <a:latin typeface="Arial" pitchFamily="34" charset="0"/>
              </a:rPr>
              <a:t>Does it reduce MI and prolong survival????</a:t>
            </a:r>
            <a:endParaRPr lang="en-US" sz="3200" dirty="0" smtClean="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381000" y="-133350"/>
            <a:ext cx="8382000" cy="3879850"/>
          </a:xfrm>
        </p:spPr>
        <p:txBody>
          <a:bodyPr/>
          <a:lstStyle/>
          <a:p>
            <a:pPr eaLnBrk="1" hangingPunct="1"/>
            <a:r>
              <a:rPr lang="en-US" sz="4800" dirty="0" smtClean="0">
                <a:solidFill>
                  <a:srgbClr val="FF0000"/>
                </a:solidFill>
              </a:rPr>
              <a:t/>
            </a:r>
            <a:br>
              <a:rPr lang="en-US" sz="4800" dirty="0" smtClean="0">
                <a:solidFill>
                  <a:srgbClr val="FF0000"/>
                </a:solidFill>
              </a:rPr>
            </a:br>
            <a:r>
              <a:rPr lang="en-US" sz="4800" dirty="0" smtClean="0">
                <a:solidFill>
                  <a:srgbClr val="FF0000"/>
                </a:solidFill>
              </a:rPr>
              <a:t/>
            </a:r>
            <a:br>
              <a:rPr lang="en-US" sz="4800" dirty="0" smtClean="0">
                <a:solidFill>
                  <a:srgbClr val="FF0000"/>
                </a:solidFill>
              </a:rPr>
            </a:br>
            <a:r>
              <a:rPr lang="en-US" sz="4800" dirty="0" smtClean="0">
                <a:solidFill>
                  <a:srgbClr val="FF0000"/>
                </a:solidFill>
              </a:rPr>
              <a:t/>
            </a:r>
            <a:br>
              <a:rPr lang="en-US" sz="4800" dirty="0" smtClean="0">
                <a:solidFill>
                  <a:srgbClr val="FF0000"/>
                </a:solidFill>
              </a:rPr>
            </a:br>
            <a:r>
              <a:rPr lang="en-US" sz="4800" dirty="0" smtClean="0">
                <a:solidFill>
                  <a:srgbClr val="FF0000"/>
                </a:solidFill>
              </a:rPr>
              <a:t>FACT</a:t>
            </a:r>
            <a:br>
              <a:rPr lang="en-US" sz="4800" dirty="0" smtClean="0">
                <a:solidFill>
                  <a:srgbClr val="FF0000"/>
                </a:solidFill>
              </a:rPr>
            </a:br>
            <a:r>
              <a:rPr lang="en-US" sz="4800" dirty="0" smtClean="0"/>
              <a:t> Number of Studies showing efficacy of revascularization with PTCA in reducing risk of MI/death</a:t>
            </a:r>
          </a:p>
        </p:txBody>
      </p:sp>
      <p:sp>
        <p:nvSpPr>
          <p:cNvPr id="3" name="Text Box 3"/>
          <p:cNvSpPr txBox="1">
            <a:spLocks noChangeArrowheads="1"/>
          </p:cNvSpPr>
          <p:nvPr/>
        </p:nvSpPr>
        <p:spPr bwMode="auto">
          <a:xfrm>
            <a:off x="3509963" y="3935413"/>
            <a:ext cx="1814512" cy="6683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0" hangingPunct="0">
              <a:lnSpc>
                <a:spcPct val="85000"/>
              </a:lnSpc>
              <a:spcBef>
                <a:spcPct val="0"/>
              </a:spcBef>
              <a:buClr>
                <a:srgbClr val="CC00FF"/>
              </a:buClr>
              <a:defRPr/>
            </a:pPr>
            <a:r>
              <a:rPr lang="en-US" sz="4400" b="1" i="1" dirty="0">
                <a:solidFill>
                  <a:srgbClr val="FF0000"/>
                </a:solidFill>
                <a:latin typeface="Arial"/>
              </a:rPr>
              <a:t>NONE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381000" y="-133350"/>
            <a:ext cx="8382000" cy="3879850"/>
          </a:xfrm>
        </p:spPr>
        <p:txBody>
          <a:bodyPr/>
          <a:lstStyle/>
          <a:p>
            <a:pPr eaLnBrk="1" hangingPunct="1"/>
            <a:r>
              <a:rPr lang="en-US" sz="4800" smtClean="0">
                <a:solidFill>
                  <a:srgbClr val="FF0000"/>
                </a:solidFill>
              </a:rPr>
              <a:t/>
            </a:r>
            <a:br>
              <a:rPr lang="en-US" sz="4800" smtClean="0">
                <a:solidFill>
                  <a:srgbClr val="FF0000"/>
                </a:solidFill>
              </a:rPr>
            </a:br>
            <a:r>
              <a:rPr lang="en-US" sz="4800" smtClean="0">
                <a:solidFill>
                  <a:srgbClr val="FF0000"/>
                </a:solidFill>
              </a:rPr>
              <a:t/>
            </a:r>
            <a:br>
              <a:rPr lang="en-US" sz="4800" smtClean="0">
                <a:solidFill>
                  <a:srgbClr val="FF0000"/>
                </a:solidFill>
              </a:rPr>
            </a:br>
            <a:r>
              <a:rPr lang="en-US" sz="4800" smtClean="0">
                <a:solidFill>
                  <a:srgbClr val="FF0000"/>
                </a:solidFill>
              </a:rPr>
              <a:t/>
            </a:r>
            <a:br>
              <a:rPr lang="en-US" sz="4800" smtClean="0">
                <a:solidFill>
                  <a:srgbClr val="FF0000"/>
                </a:solidFill>
              </a:rPr>
            </a:br>
            <a:r>
              <a:rPr lang="en-US" sz="4800" smtClean="0">
                <a:solidFill>
                  <a:srgbClr val="FF0000"/>
                </a:solidFill>
              </a:rPr>
              <a:t>FACT</a:t>
            </a:r>
            <a:br>
              <a:rPr lang="en-US" sz="4800" smtClean="0">
                <a:solidFill>
                  <a:srgbClr val="FF0000"/>
                </a:solidFill>
              </a:rPr>
            </a:br>
            <a:r>
              <a:rPr lang="en-US" sz="4800" smtClean="0"/>
              <a:t> Number of Studies have shown efficacy of  Aggressive RF modification in reducing risk of MI/death</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2400" y="6400800"/>
            <a:ext cx="4648200" cy="304800"/>
          </a:xfrm>
          <a:prstGeom prst="rect">
            <a:avLst/>
          </a:prstGeom>
          <a:noFill/>
          <a:ln w="9525">
            <a:noFill/>
            <a:miter lim="800000"/>
            <a:headEnd/>
            <a:tailEnd/>
          </a:ln>
        </p:spPr>
        <p:txBody>
          <a:bodyPr>
            <a:spAutoFit/>
          </a:bodyPr>
          <a:lstStyle/>
          <a:p>
            <a:pPr eaLnBrk="0" hangingPunct="0">
              <a:spcBef>
                <a:spcPct val="50000"/>
              </a:spcBef>
            </a:pPr>
            <a:r>
              <a:rPr lang="es-MX" sz="1400" b="1">
                <a:latin typeface="Arial Narrow" pitchFamily="34" charset="0"/>
              </a:rPr>
              <a:t>LaRosa JC et al. </a:t>
            </a:r>
            <a:r>
              <a:rPr lang="es-MX" sz="1400" b="1" i="1">
                <a:latin typeface="Arial Narrow" pitchFamily="34" charset="0"/>
              </a:rPr>
              <a:t>NEJM</a:t>
            </a:r>
            <a:r>
              <a:rPr lang="es-MX" sz="1400" b="1">
                <a:latin typeface="Arial Narrow" pitchFamily="34" charset="0"/>
              </a:rPr>
              <a:t> 2005;352:1425-1435</a:t>
            </a:r>
            <a:endParaRPr lang="en-US" sz="1400" b="1">
              <a:latin typeface="Arial Narrow" pitchFamily="34" charset="0"/>
            </a:endParaRPr>
          </a:p>
        </p:txBody>
      </p:sp>
      <p:sp>
        <p:nvSpPr>
          <p:cNvPr id="26627" name="Rectangle 3"/>
          <p:cNvSpPr>
            <a:spLocks noChangeArrowheads="1"/>
          </p:cNvSpPr>
          <p:nvPr/>
        </p:nvSpPr>
        <p:spPr bwMode="auto">
          <a:xfrm>
            <a:off x="152400" y="5715000"/>
            <a:ext cx="8686800" cy="660400"/>
          </a:xfrm>
          <a:prstGeom prst="rect">
            <a:avLst/>
          </a:prstGeom>
          <a:noFill/>
          <a:ln w="9525">
            <a:noFill/>
            <a:miter lim="800000"/>
            <a:headEnd/>
            <a:tailEnd/>
          </a:ln>
        </p:spPr>
        <p:txBody>
          <a:bodyPr anchor="b"/>
          <a:lstStyle/>
          <a:p>
            <a:pPr eaLnBrk="0" hangingPunct="0">
              <a:lnSpc>
                <a:spcPct val="90000"/>
              </a:lnSpc>
              <a:buClr>
                <a:schemeClr val="hlink"/>
              </a:buClr>
            </a:pPr>
            <a:r>
              <a:rPr lang="en-US" sz="1400" b="1">
                <a:solidFill>
                  <a:srgbClr val="FFFFFF"/>
                </a:solidFill>
              </a:rPr>
              <a:t>CARE=Cholesterol and Recurrent Events Trial, HPS=Heart Protection Study, LDL-C=Low density lipoprotein cholesterol, LIPID=Long-term Intervention with Pravastatin in Ischaemic</a:t>
            </a:r>
            <a:r>
              <a:rPr lang="en-US" sz="1400" b="1"/>
              <a:t> </a:t>
            </a:r>
            <a:r>
              <a:rPr lang="en-US" sz="1400" b="1">
                <a:solidFill>
                  <a:srgbClr val="FFFFFF"/>
                </a:solidFill>
                <a:cs typeface="Arial" pitchFamily="34" charset="0"/>
              </a:rPr>
              <a:t>Disease; 4S=Scandinavian Simvastatin Survival Study, </a:t>
            </a:r>
            <a:r>
              <a:rPr lang="en-US" sz="1400" b="1">
                <a:solidFill>
                  <a:srgbClr val="FFFFFF"/>
                </a:solidFill>
              </a:rPr>
              <a:t>TNT=Treating to New Targets</a:t>
            </a:r>
          </a:p>
        </p:txBody>
      </p:sp>
      <p:sp>
        <p:nvSpPr>
          <p:cNvPr id="26628" name="Rectangle 69"/>
          <p:cNvSpPr>
            <a:spLocks noChangeArrowheads="1"/>
          </p:cNvSpPr>
          <p:nvPr/>
        </p:nvSpPr>
        <p:spPr bwMode="auto">
          <a:xfrm>
            <a:off x="152400" y="1143000"/>
            <a:ext cx="8839200" cy="822325"/>
          </a:xfrm>
          <a:prstGeom prst="rect">
            <a:avLst/>
          </a:prstGeom>
          <a:noFill/>
          <a:ln w="9525">
            <a:noFill/>
            <a:miter lim="800000"/>
            <a:headEnd/>
            <a:tailEnd/>
          </a:ln>
        </p:spPr>
        <p:txBody>
          <a:bodyPr>
            <a:spAutoFit/>
          </a:bodyPr>
          <a:lstStyle/>
          <a:p>
            <a:pPr algn="ctr"/>
            <a:r>
              <a:rPr lang="en-US" sz="2400">
                <a:solidFill>
                  <a:schemeClr val="tx2"/>
                </a:solidFill>
              </a:rPr>
              <a:t>Relationship between LDL-C Levels and Event Rates in Secondary Prevention Statin Trials of Patients with Stable CHD</a:t>
            </a:r>
          </a:p>
        </p:txBody>
      </p:sp>
      <p:sp>
        <p:nvSpPr>
          <p:cNvPr id="1359898" name="Rectangle 26"/>
          <p:cNvSpPr>
            <a:spLocks noChangeArrowheads="1"/>
          </p:cNvSpPr>
          <p:nvPr/>
        </p:nvSpPr>
        <p:spPr bwMode="auto">
          <a:xfrm>
            <a:off x="0" y="0"/>
            <a:ext cx="9144000" cy="1114425"/>
          </a:xfrm>
          <a:prstGeom prst="rect">
            <a:avLst/>
          </a:prstGeom>
          <a:noFill/>
          <a:ln w="9525">
            <a:noFill/>
            <a:miter lim="800000"/>
            <a:headEnd/>
            <a:tailEnd/>
          </a:ln>
          <a:effectLst/>
        </p:spPr>
        <p:txBody>
          <a:bodyPr>
            <a:spAutoFit/>
          </a:bodyPr>
          <a:lstStyle/>
          <a:p>
            <a:pPr algn="ctr">
              <a:lnSpc>
                <a:spcPct val="120000"/>
              </a:lnSpc>
            </a:pPr>
            <a:r>
              <a:rPr lang="en-US" sz="3200" b="1">
                <a:solidFill>
                  <a:srgbClr val="FFFF00"/>
                </a:solidFill>
              </a:rPr>
              <a:t>HMG-CoA Reductase Inhibitor Evidence:</a:t>
            </a:r>
          </a:p>
          <a:p>
            <a:pPr algn="ctr">
              <a:lnSpc>
                <a:spcPct val="90000"/>
              </a:lnSpc>
            </a:pPr>
            <a:r>
              <a:rPr lang="en-US" sz="3200" b="1">
                <a:solidFill>
                  <a:srgbClr val="FFFF00"/>
                </a:solidFill>
              </a:rPr>
              <a:t>Secondary Prevention</a:t>
            </a:r>
          </a:p>
        </p:txBody>
      </p:sp>
      <p:sp>
        <p:nvSpPr>
          <p:cNvPr id="26630" name="Line 70"/>
          <p:cNvSpPr>
            <a:spLocks noChangeShapeType="1"/>
          </p:cNvSpPr>
          <p:nvPr/>
        </p:nvSpPr>
        <p:spPr bwMode="auto">
          <a:xfrm>
            <a:off x="1806575" y="2071688"/>
            <a:ext cx="0" cy="2814637"/>
          </a:xfrm>
          <a:prstGeom prst="line">
            <a:avLst/>
          </a:prstGeom>
          <a:noFill/>
          <a:ln w="9525">
            <a:solidFill>
              <a:schemeClr val="tx1"/>
            </a:solidFill>
            <a:round/>
            <a:headEnd/>
            <a:tailEnd/>
          </a:ln>
        </p:spPr>
        <p:txBody>
          <a:bodyPr>
            <a:spAutoFit/>
          </a:bodyPr>
          <a:lstStyle/>
          <a:p>
            <a:endParaRPr lang="en-US"/>
          </a:p>
        </p:txBody>
      </p:sp>
      <p:sp>
        <p:nvSpPr>
          <p:cNvPr id="26631" name="Line 71"/>
          <p:cNvSpPr>
            <a:spLocks noChangeShapeType="1"/>
          </p:cNvSpPr>
          <p:nvPr/>
        </p:nvSpPr>
        <p:spPr bwMode="auto">
          <a:xfrm>
            <a:off x="1724025" y="4830763"/>
            <a:ext cx="384175" cy="0"/>
          </a:xfrm>
          <a:prstGeom prst="line">
            <a:avLst/>
          </a:prstGeom>
          <a:noFill/>
          <a:ln w="9525">
            <a:solidFill>
              <a:schemeClr val="tx1"/>
            </a:solidFill>
            <a:round/>
            <a:headEnd/>
            <a:tailEnd/>
          </a:ln>
        </p:spPr>
        <p:txBody>
          <a:bodyPr>
            <a:spAutoFit/>
          </a:bodyPr>
          <a:lstStyle/>
          <a:p>
            <a:endParaRPr lang="en-US"/>
          </a:p>
        </p:txBody>
      </p:sp>
      <p:sp>
        <p:nvSpPr>
          <p:cNvPr id="26632" name="Line 72"/>
          <p:cNvSpPr>
            <a:spLocks noChangeShapeType="1"/>
          </p:cNvSpPr>
          <p:nvPr/>
        </p:nvSpPr>
        <p:spPr bwMode="auto">
          <a:xfrm>
            <a:off x="8027988" y="4838700"/>
            <a:ext cx="0" cy="58738"/>
          </a:xfrm>
          <a:prstGeom prst="line">
            <a:avLst/>
          </a:prstGeom>
          <a:noFill/>
          <a:ln w="9525">
            <a:solidFill>
              <a:schemeClr val="tx1"/>
            </a:solidFill>
            <a:round/>
            <a:headEnd/>
            <a:tailEnd/>
          </a:ln>
        </p:spPr>
        <p:txBody>
          <a:bodyPr>
            <a:spAutoFit/>
          </a:bodyPr>
          <a:lstStyle/>
          <a:p>
            <a:endParaRPr lang="en-US"/>
          </a:p>
        </p:txBody>
      </p:sp>
      <p:sp>
        <p:nvSpPr>
          <p:cNvPr id="26633" name="Line 73"/>
          <p:cNvSpPr>
            <a:spLocks noChangeShapeType="1"/>
          </p:cNvSpPr>
          <p:nvPr/>
        </p:nvSpPr>
        <p:spPr bwMode="auto">
          <a:xfrm>
            <a:off x="7245350" y="4838700"/>
            <a:ext cx="0" cy="58738"/>
          </a:xfrm>
          <a:prstGeom prst="line">
            <a:avLst/>
          </a:prstGeom>
          <a:noFill/>
          <a:ln w="9525">
            <a:solidFill>
              <a:schemeClr val="tx1"/>
            </a:solidFill>
            <a:round/>
            <a:headEnd/>
            <a:tailEnd/>
          </a:ln>
        </p:spPr>
        <p:txBody>
          <a:bodyPr>
            <a:spAutoFit/>
          </a:bodyPr>
          <a:lstStyle/>
          <a:p>
            <a:endParaRPr lang="en-US"/>
          </a:p>
        </p:txBody>
      </p:sp>
      <p:sp>
        <p:nvSpPr>
          <p:cNvPr id="26634" name="Line 74"/>
          <p:cNvSpPr>
            <a:spLocks noChangeShapeType="1"/>
          </p:cNvSpPr>
          <p:nvPr/>
        </p:nvSpPr>
        <p:spPr bwMode="auto">
          <a:xfrm>
            <a:off x="6454775" y="4838700"/>
            <a:ext cx="0" cy="58738"/>
          </a:xfrm>
          <a:prstGeom prst="line">
            <a:avLst/>
          </a:prstGeom>
          <a:noFill/>
          <a:ln w="9525">
            <a:solidFill>
              <a:schemeClr val="tx1"/>
            </a:solidFill>
            <a:round/>
            <a:headEnd/>
            <a:tailEnd/>
          </a:ln>
        </p:spPr>
        <p:txBody>
          <a:bodyPr>
            <a:spAutoFit/>
          </a:bodyPr>
          <a:lstStyle/>
          <a:p>
            <a:endParaRPr lang="en-US"/>
          </a:p>
        </p:txBody>
      </p:sp>
      <p:sp>
        <p:nvSpPr>
          <p:cNvPr id="26635" name="Line 75"/>
          <p:cNvSpPr>
            <a:spLocks noChangeShapeType="1"/>
          </p:cNvSpPr>
          <p:nvPr/>
        </p:nvSpPr>
        <p:spPr bwMode="auto">
          <a:xfrm>
            <a:off x="5672138" y="4838700"/>
            <a:ext cx="0" cy="58738"/>
          </a:xfrm>
          <a:prstGeom prst="line">
            <a:avLst/>
          </a:prstGeom>
          <a:noFill/>
          <a:ln w="9525">
            <a:solidFill>
              <a:schemeClr val="tx1"/>
            </a:solidFill>
            <a:round/>
            <a:headEnd/>
            <a:tailEnd/>
          </a:ln>
        </p:spPr>
        <p:txBody>
          <a:bodyPr>
            <a:spAutoFit/>
          </a:bodyPr>
          <a:lstStyle/>
          <a:p>
            <a:endParaRPr lang="en-US"/>
          </a:p>
        </p:txBody>
      </p:sp>
      <p:sp>
        <p:nvSpPr>
          <p:cNvPr id="26636" name="Line 76"/>
          <p:cNvSpPr>
            <a:spLocks noChangeShapeType="1"/>
          </p:cNvSpPr>
          <p:nvPr/>
        </p:nvSpPr>
        <p:spPr bwMode="auto">
          <a:xfrm>
            <a:off x="4918075" y="4838700"/>
            <a:ext cx="0" cy="58738"/>
          </a:xfrm>
          <a:prstGeom prst="line">
            <a:avLst/>
          </a:prstGeom>
          <a:noFill/>
          <a:ln w="9525">
            <a:solidFill>
              <a:schemeClr val="tx1"/>
            </a:solidFill>
            <a:round/>
            <a:headEnd/>
            <a:tailEnd/>
          </a:ln>
        </p:spPr>
        <p:txBody>
          <a:bodyPr>
            <a:spAutoFit/>
          </a:bodyPr>
          <a:lstStyle/>
          <a:p>
            <a:endParaRPr lang="en-US"/>
          </a:p>
        </p:txBody>
      </p:sp>
      <p:sp>
        <p:nvSpPr>
          <p:cNvPr id="26637" name="Line 77"/>
          <p:cNvSpPr>
            <a:spLocks noChangeShapeType="1"/>
          </p:cNvSpPr>
          <p:nvPr/>
        </p:nvSpPr>
        <p:spPr bwMode="auto">
          <a:xfrm>
            <a:off x="4129088" y="4838700"/>
            <a:ext cx="0" cy="58738"/>
          </a:xfrm>
          <a:prstGeom prst="line">
            <a:avLst/>
          </a:prstGeom>
          <a:noFill/>
          <a:ln w="9525">
            <a:solidFill>
              <a:schemeClr val="tx1"/>
            </a:solidFill>
            <a:round/>
            <a:headEnd/>
            <a:tailEnd/>
          </a:ln>
        </p:spPr>
        <p:txBody>
          <a:bodyPr>
            <a:spAutoFit/>
          </a:bodyPr>
          <a:lstStyle/>
          <a:p>
            <a:endParaRPr lang="en-US"/>
          </a:p>
        </p:txBody>
      </p:sp>
      <p:sp>
        <p:nvSpPr>
          <p:cNvPr id="26638" name="Line 78"/>
          <p:cNvSpPr>
            <a:spLocks noChangeShapeType="1"/>
          </p:cNvSpPr>
          <p:nvPr/>
        </p:nvSpPr>
        <p:spPr bwMode="auto">
          <a:xfrm>
            <a:off x="3346450" y="4838700"/>
            <a:ext cx="0" cy="58738"/>
          </a:xfrm>
          <a:prstGeom prst="line">
            <a:avLst/>
          </a:prstGeom>
          <a:noFill/>
          <a:ln w="9525">
            <a:solidFill>
              <a:schemeClr val="tx1"/>
            </a:solidFill>
            <a:round/>
            <a:headEnd/>
            <a:tailEnd/>
          </a:ln>
        </p:spPr>
        <p:txBody>
          <a:bodyPr>
            <a:spAutoFit/>
          </a:bodyPr>
          <a:lstStyle/>
          <a:p>
            <a:endParaRPr lang="en-US"/>
          </a:p>
        </p:txBody>
      </p:sp>
      <p:sp>
        <p:nvSpPr>
          <p:cNvPr id="26639" name="Line 79"/>
          <p:cNvSpPr>
            <a:spLocks noChangeShapeType="1"/>
          </p:cNvSpPr>
          <p:nvPr/>
        </p:nvSpPr>
        <p:spPr bwMode="auto">
          <a:xfrm>
            <a:off x="2584450" y="4838700"/>
            <a:ext cx="0" cy="58738"/>
          </a:xfrm>
          <a:prstGeom prst="line">
            <a:avLst/>
          </a:prstGeom>
          <a:noFill/>
          <a:ln w="9525">
            <a:solidFill>
              <a:schemeClr val="tx1"/>
            </a:solidFill>
            <a:round/>
            <a:headEnd/>
            <a:tailEnd/>
          </a:ln>
        </p:spPr>
        <p:txBody>
          <a:bodyPr>
            <a:spAutoFit/>
          </a:bodyPr>
          <a:lstStyle/>
          <a:p>
            <a:endParaRPr lang="en-US"/>
          </a:p>
        </p:txBody>
      </p:sp>
      <p:sp>
        <p:nvSpPr>
          <p:cNvPr id="26640" name="Line 80"/>
          <p:cNvSpPr>
            <a:spLocks noChangeShapeType="1"/>
          </p:cNvSpPr>
          <p:nvPr/>
        </p:nvSpPr>
        <p:spPr bwMode="auto">
          <a:xfrm rot="-5400000">
            <a:off x="1758157" y="4331493"/>
            <a:ext cx="0" cy="80963"/>
          </a:xfrm>
          <a:prstGeom prst="line">
            <a:avLst/>
          </a:prstGeom>
          <a:noFill/>
          <a:ln w="9525">
            <a:solidFill>
              <a:schemeClr val="tx1"/>
            </a:solidFill>
            <a:round/>
            <a:headEnd/>
            <a:tailEnd/>
          </a:ln>
        </p:spPr>
        <p:txBody>
          <a:bodyPr>
            <a:spAutoFit/>
          </a:bodyPr>
          <a:lstStyle/>
          <a:p>
            <a:endParaRPr lang="en-US"/>
          </a:p>
        </p:txBody>
      </p:sp>
      <p:sp>
        <p:nvSpPr>
          <p:cNvPr id="26641" name="Line 81"/>
          <p:cNvSpPr>
            <a:spLocks noChangeShapeType="1"/>
          </p:cNvSpPr>
          <p:nvPr/>
        </p:nvSpPr>
        <p:spPr bwMode="auto">
          <a:xfrm rot="-5400000">
            <a:off x="1758157" y="3882231"/>
            <a:ext cx="0" cy="80963"/>
          </a:xfrm>
          <a:prstGeom prst="line">
            <a:avLst/>
          </a:prstGeom>
          <a:noFill/>
          <a:ln w="9525">
            <a:solidFill>
              <a:schemeClr val="tx1"/>
            </a:solidFill>
            <a:round/>
            <a:headEnd/>
            <a:tailEnd/>
          </a:ln>
        </p:spPr>
        <p:txBody>
          <a:bodyPr>
            <a:spAutoFit/>
          </a:bodyPr>
          <a:lstStyle/>
          <a:p>
            <a:endParaRPr lang="en-US"/>
          </a:p>
        </p:txBody>
      </p:sp>
      <p:sp>
        <p:nvSpPr>
          <p:cNvPr id="26642" name="Line 82"/>
          <p:cNvSpPr>
            <a:spLocks noChangeShapeType="1"/>
          </p:cNvSpPr>
          <p:nvPr/>
        </p:nvSpPr>
        <p:spPr bwMode="auto">
          <a:xfrm rot="-5400000">
            <a:off x="1758157" y="3412331"/>
            <a:ext cx="0" cy="80963"/>
          </a:xfrm>
          <a:prstGeom prst="line">
            <a:avLst/>
          </a:prstGeom>
          <a:noFill/>
          <a:ln w="9525">
            <a:solidFill>
              <a:schemeClr val="tx1"/>
            </a:solidFill>
            <a:round/>
            <a:headEnd/>
            <a:tailEnd/>
          </a:ln>
        </p:spPr>
        <p:txBody>
          <a:bodyPr>
            <a:spAutoFit/>
          </a:bodyPr>
          <a:lstStyle/>
          <a:p>
            <a:endParaRPr lang="en-US"/>
          </a:p>
        </p:txBody>
      </p:sp>
      <p:sp>
        <p:nvSpPr>
          <p:cNvPr id="26643" name="Line 83"/>
          <p:cNvSpPr>
            <a:spLocks noChangeShapeType="1"/>
          </p:cNvSpPr>
          <p:nvPr/>
        </p:nvSpPr>
        <p:spPr bwMode="auto">
          <a:xfrm rot="-5400000">
            <a:off x="1758157" y="2963068"/>
            <a:ext cx="0" cy="80963"/>
          </a:xfrm>
          <a:prstGeom prst="line">
            <a:avLst/>
          </a:prstGeom>
          <a:noFill/>
          <a:ln w="9525">
            <a:solidFill>
              <a:schemeClr val="tx1"/>
            </a:solidFill>
            <a:round/>
            <a:headEnd/>
            <a:tailEnd/>
          </a:ln>
        </p:spPr>
        <p:txBody>
          <a:bodyPr>
            <a:spAutoFit/>
          </a:bodyPr>
          <a:lstStyle/>
          <a:p>
            <a:endParaRPr lang="en-US"/>
          </a:p>
        </p:txBody>
      </p:sp>
      <p:sp>
        <p:nvSpPr>
          <p:cNvPr id="26644" name="Line 84"/>
          <p:cNvSpPr>
            <a:spLocks noChangeShapeType="1"/>
          </p:cNvSpPr>
          <p:nvPr/>
        </p:nvSpPr>
        <p:spPr bwMode="auto">
          <a:xfrm rot="-5400000">
            <a:off x="1758157" y="2028031"/>
            <a:ext cx="0" cy="80963"/>
          </a:xfrm>
          <a:prstGeom prst="line">
            <a:avLst/>
          </a:prstGeom>
          <a:noFill/>
          <a:ln w="9525">
            <a:solidFill>
              <a:schemeClr val="tx1"/>
            </a:solidFill>
            <a:round/>
            <a:headEnd/>
            <a:tailEnd/>
          </a:ln>
        </p:spPr>
        <p:txBody>
          <a:bodyPr>
            <a:spAutoFit/>
          </a:bodyPr>
          <a:lstStyle/>
          <a:p>
            <a:endParaRPr lang="en-US"/>
          </a:p>
        </p:txBody>
      </p:sp>
      <p:sp>
        <p:nvSpPr>
          <p:cNvPr id="26645" name="Text Box 85"/>
          <p:cNvSpPr txBox="1">
            <a:spLocks noChangeArrowheads="1"/>
          </p:cNvSpPr>
          <p:nvPr/>
        </p:nvSpPr>
        <p:spPr bwMode="auto">
          <a:xfrm>
            <a:off x="1304925" y="1981200"/>
            <a:ext cx="438150" cy="366713"/>
          </a:xfrm>
          <a:prstGeom prst="rect">
            <a:avLst/>
          </a:prstGeom>
          <a:noFill/>
          <a:ln w="22225">
            <a:noFill/>
            <a:miter lim="800000"/>
            <a:headEnd/>
            <a:tailEnd/>
          </a:ln>
        </p:spPr>
        <p:txBody>
          <a:bodyPr wrap="none">
            <a:spAutoFit/>
          </a:bodyPr>
          <a:lstStyle/>
          <a:p>
            <a:pPr algn="r" eaLnBrk="0" hangingPunct="0">
              <a:spcBef>
                <a:spcPct val="50000"/>
              </a:spcBef>
            </a:pPr>
            <a:r>
              <a:rPr lang="en-US"/>
              <a:t>30</a:t>
            </a:r>
          </a:p>
        </p:txBody>
      </p:sp>
      <p:sp>
        <p:nvSpPr>
          <p:cNvPr id="26646" name="Text Box 86"/>
          <p:cNvSpPr txBox="1">
            <a:spLocks noChangeArrowheads="1"/>
          </p:cNvSpPr>
          <p:nvPr/>
        </p:nvSpPr>
        <p:spPr bwMode="auto">
          <a:xfrm>
            <a:off x="1219200" y="2451100"/>
            <a:ext cx="438150" cy="366713"/>
          </a:xfrm>
          <a:prstGeom prst="rect">
            <a:avLst/>
          </a:prstGeom>
          <a:noFill/>
          <a:ln w="22225">
            <a:noFill/>
            <a:miter lim="800000"/>
            <a:headEnd/>
            <a:tailEnd/>
          </a:ln>
        </p:spPr>
        <p:txBody>
          <a:bodyPr wrap="none">
            <a:spAutoFit/>
          </a:bodyPr>
          <a:lstStyle/>
          <a:p>
            <a:pPr algn="r" eaLnBrk="0" hangingPunct="0">
              <a:spcBef>
                <a:spcPct val="50000"/>
              </a:spcBef>
            </a:pPr>
            <a:r>
              <a:rPr lang="en-US"/>
              <a:t>25</a:t>
            </a:r>
          </a:p>
        </p:txBody>
      </p:sp>
      <p:sp>
        <p:nvSpPr>
          <p:cNvPr id="26647" name="Text Box 87"/>
          <p:cNvSpPr txBox="1">
            <a:spLocks noChangeArrowheads="1"/>
          </p:cNvSpPr>
          <p:nvPr/>
        </p:nvSpPr>
        <p:spPr bwMode="auto">
          <a:xfrm>
            <a:off x="1304925" y="2916238"/>
            <a:ext cx="438150" cy="366712"/>
          </a:xfrm>
          <a:prstGeom prst="rect">
            <a:avLst/>
          </a:prstGeom>
          <a:noFill/>
          <a:ln w="22225">
            <a:noFill/>
            <a:miter lim="800000"/>
            <a:headEnd/>
            <a:tailEnd/>
          </a:ln>
        </p:spPr>
        <p:txBody>
          <a:bodyPr wrap="none">
            <a:spAutoFit/>
          </a:bodyPr>
          <a:lstStyle/>
          <a:p>
            <a:pPr algn="r" eaLnBrk="0" hangingPunct="0">
              <a:spcBef>
                <a:spcPct val="50000"/>
              </a:spcBef>
            </a:pPr>
            <a:r>
              <a:rPr lang="en-US"/>
              <a:t>20</a:t>
            </a:r>
          </a:p>
        </p:txBody>
      </p:sp>
      <p:sp>
        <p:nvSpPr>
          <p:cNvPr id="26648" name="Text Box 88"/>
          <p:cNvSpPr txBox="1">
            <a:spLocks noChangeArrowheads="1"/>
          </p:cNvSpPr>
          <p:nvPr/>
        </p:nvSpPr>
        <p:spPr bwMode="auto">
          <a:xfrm>
            <a:off x="1304925" y="3370263"/>
            <a:ext cx="438150" cy="366712"/>
          </a:xfrm>
          <a:prstGeom prst="rect">
            <a:avLst/>
          </a:prstGeom>
          <a:noFill/>
          <a:ln w="22225">
            <a:noFill/>
            <a:miter lim="800000"/>
            <a:headEnd/>
            <a:tailEnd/>
          </a:ln>
        </p:spPr>
        <p:txBody>
          <a:bodyPr wrap="none">
            <a:spAutoFit/>
          </a:bodyPr>
          <a:lstStyle/>
          <a:p>
            <a:pPr algn="r" eaLnBrk="0" hangingPunct="0">
              <a:spcBef>
                <a:spcPct val="50000"/>
              </a:spcBef>
            </a:pPr>
            <a:r>
              <a:rPr lang="en-US"/>
              <a:t>15</a:t>
            </a:r>
          </a:p>
        </p:txBody>
      </p:sp>
      <p:sp>
        <p:nvSpPr>
          <p:cNvPr id="26649" name="Text Box 89"/>
          <p:cNvSpPr txBox="1">
            <a:spLocks noChangeArrowheads="1"/>
          </p:cNvSpPr>
          <p:nvPr/>
        </p:nvSpPr>
        <p:spPr bwMode="auto">
          <a:xfrm>
            <a:off x="1304925" y="3835400"/>
            <a:ext cx="438150" cy="366713"/>
          </a:xfrm>
          <a:prstGeom prst="rect">
            <a:avLst/>
          </a:prstGeom>
          <a:noFill/>
          <a:ln w="22225">
            <a:noFill/>
            <a:miter lim="800000"/>
            <a:headEnd/>
            <a:tailEnd/>
          </a:ln>
        </p:spPr>
        <p:txBody>
          <a:bodyPr wrap="none">
            <a:spAutoFit/>
          </a:bodyPr>
          <a:lstStyle/>
          <a:p>
            <a:pPr algn="r" eaLnBrk="0" hangingPunct="0">
              <a:spcBef>
                <a:spcPct val="50000"/>
              </a:spcBef>
            </a:pPr>
            <a:r>
              <a:rPr lang="en-US"/>
              <a:t>10</a:t>
            </a:r>
          </a:p>
        </p:txBody>
      </p:sp>
      <p:sp>
        <p:nvSpPr>
          <p:cNvPr id="26650" name="Text Box 90"/>
          <p:cNvSpPr txBox="1">
            <a:spLocks noChangeArrowheads="1"/>
          </p:cNvSpPr>
          <p:nvPr/>
        </p:nvSpPr>
        <p:spPr bwMode="auto">
          <a:xfrm>
            <a:off x="1431925" y="4284663"/>
            <a:ext cx="311150" cy="366712"/>
          </a:xfrm>
          <a:prstGeom prst="rect">
            <a:avLst/>
          </a:prstGeom>
          <a:noFill/>
          <a:ln w="22225">
            <a:noFill/>
            <a:miter lim="800000"/>
            <a:headEnd/>
            <a:tailEnd/>
          </a:ln>
        </p:spPr>
        <p:txBody>
          <a:bodyPr wrap="none">
            <a:spAutoFit/>
          </a:bodyPr>
          <a:lstStyle/>
          <a:p>
            <a:pPr algn="r" eaLnBrk="0" hangingPunct="0">
              <a:spcBef>
                <a:spcPct val="50000"/>
              </a:spcBef>
            </a:pPr>
            <a:r>
              <a:rPr lang="en-US"/>
              <a:t>5</a:t>
            </a:r>
          </a:p>
        </p:txBody>
      </p:sp>
      <p:sp>
        <p:nvSpPr>
          <p:cNvPr id="26651" name="Text Box 91"/>
          <p:cNvSpPr txBox="1">
            <a:spLocks noChangeArrowheads="1"/>
          </p:cNvSpPr>
          <p:nvPr/>
        </p:nvSpPr>
        <p:spPr bwMode="auto">
          <a:xfrm>
            <a:off x="1431925" y="4754563"/>
            <a:ext cx="311150" cy="366712"/>
          </a:xfrm>
          <a:prstGeom prst="rect">
            <a:avLst/>
          </a:prstGeom>
          <a:noFill/>
          <a:ln w="22225">
            <a:noFill/>
            <a:miter lim="800000"/>
            <a:headEnd/>
            <a:tailEnd/>
          </a:ln>
        </p:spPr>
        <p:txBody>
          <a:bodyPr wrap="none">
            <a:spAutoFit/>
          </a:bodyPr>
          <a:lstStyle/>
          <a:p>
            <a:pPr algn="r" eaLnBrk="0" hangingPunct="0">
              <a:spcBef>
                <a:spcPct val="50000"/>
              </a:spcBef>
            </a:pPr>
            <a:r>
              <a:rPr lang="en-US"/>
              <a:t>0</a:t>
            </a:r>
          </a:p>
        </p:txBody>
      </p:sp>
      <p:sp>
        <p:nvSpPr>
          <p:cNvPr id="26652" name="Text Box 92"/>
          <p:cNvSpPr txBox="1">
            <a:spLocks noChangeArrowheads="1"/>
          </p:cNvSpPr>
          <p:nvPr/>
        </p:nvSpPr>
        <p:spPr bwMode="auto">
          <a:xfrm>
            <a:off x="1647825" y="4943475"/>
            <a:ext cx="311150" cy="366713"/>
          </a:xfrm>
          <a:prstGeom prst="rect">
            <a:avLst/>
          </a:prstGeom>
          <a:noFill/>
          <a:ln w="22225">
            <a:noFill/>
            <a:miter lim="800000"/>
            <a:headEnd/>
            <a:tailEnd/>
          </a:ln>
        </p:spPr>
        <p:txBody>
          <a:bodyPr wrap="none">
            <a:spAutoFit/>
          </a:bodyPr>
          <a:lstStyle/>
          <a:p>
            <a:pPr algn="ctr" eaLnBrk="0" hangingPunct="0">
              <a:spcBef>
                <a:spcPct val="50000"/>
              </a:spcBef>
            </a:pPr>
            <a:r>
              <a:rPr lang="en-US"/>
              <a:t>0</a:t>
            </a:r>
          </a:p>
        </p:txBody>
      </p:sp>
      <p:sp>
        <p:nvSpPr>
          <p:cNvPr id="26653" name="Text Box 93"/>
          <p:cNvSpPr txBox="1">
            <a:spLocks noChangeArrowheads="1"/>
          </p:cNvSpPr>
          <p:nvPr/>
        </p:nvSpPr>
        <p:spPr bwMode="auto">
          <a:xfrm>
            <a:off x="2374900" y="4943475"/>
            <a:ext cx="438150" cy="366713"/>
          </a:xfrm>
          <a:prstGeom prst="rect">
            <a:avLst/>
          </a:prstGeom>
          <a:noFill/>
          <a:ln w="22225">
            <a:noFill/>
            <a:miter lim="800000"/>
            <a:headEnd/>
            <a:tailEnd/>
          </a:ln>
        </p:spPr>
        <p:txBody>
          <a:bodyPr wrap="none">
            <a:spAutoFit/>
          </a:bodyPr>
          <a:lstStyle/>
          <a:p>
            <a:pPr algn="ctr" eaLnBrk="0" hangingPunct="0">
              <a:spcBef>
                <a:spcPct val="50000"/>
              </a:spcBef>
            </a:pPr>
            <a:r>
              <a:rPr lang="en-US"/>
              <a:t>70</a:t>
            </a:r>
          </a:p>
        </p:txBody>
      </p:sp>
      <p:sp>
        <p:nvSpPr>
          <p:cNvPr id="26654" name="Text Box 94"/>
          <p:cNvSpPr txBox="1">
            <a:spLocks noChangeArrowheads="1"/>
          </p:cNvSpPr>
          <p:nvPr/>
        </p:nvSpPr>
        <p:spPr bwMode="auto">
          <a:xfrm>
            <a:off x="3121025" y="4943475"/>
            <a:ext cx="438150" cy="366713"/>
          </a:xfrm>
          <a:prstGeom prst="rect">
            <a:avLst/>
          </a:prstGeom>
          <a:noFill/>
          <a:ln w="22225">
            <a:noFill/>
            <a:miter lim="800000"/>
            <a:headEnd/>
            <a:tailEnd/>
          </a:ln>
        </p:spPr>
        <p:txBody>
          <a:bodyPr wrap="none">
            <a:spAutoFit/>
          </a:bodyPr>
          <a:lstStyle/>
          <a:p>
            <a:pPr algn="ctr" eaLnBrk="0" hangingPunct="0">
              <a:spcBef>
                <a:spcPct val="50000"/>
              </a:spcBef>
            </a:pPr>
            <a:r>
              <a:rPr lang="en-US"/>
              <a:t>90</a:t>
            </a:r>
          </a:p>
        </p:txBody>
      </p:sp>
      <p:sp>
        <p:nvSpPr>
          <p:cNvPr id="26655" name="Text Box 95"/>
          <p:cNvSpPr txBox="1">
            <a:spLocks noChangeArrowheads="1"/>
          </p:cNvSpPr>
          <p:nvPr/>
        </p:nvSpPr>
        <p:spPr bwMode="auto">
          <a:xfrm>
            <a:off x="3848100" y="4943475"/>
            <a:ext cx="565150" cy="366713"/>
          </a:xfrm>
          <a:prstGeom prst="rect">
            <a:avLst/>
          </a:prstGeom>
          <a:noFill/>
          <a:ln w="22225">
            <a:noFill/>
            <a:miter lim="800000"/>
            <a:headEnd/>
            <a:tailEnd/>
          </a:ln>
        </p:spPr>
        <p:txBody>
          <a:bodyPr wrap="none">
            <a:spAutoFit/>
          </a:bodyPr>
          <a:lstStyle/>
          <a:p>
            <a:pPr algn="ctr" eaLnBrk="0" hangingPunct="0">
              <a:spcBef>
                <a:spcPct val="50000"/>
              </a:spcBef>
            </a:pPr>
            <a:r>
              <a:rPr lang="en-US"/>
              <a:t>110</a:t>
            </a:r>
          </a:p>
        </p:txBody>
      </p:sp>
      <p:sp>
        <p:nvSpPr>
          <p:cNvPr id="26656" name="Text Box 96"/>
          <p:cNvSpPr txBox="1">
            <a:spLocks noChangeArrowheads="1"/>
          </p:cNvSpPr>
          <p:nvPr/>
        </p:nvSpPr>
        <p:spPr bwMode="auto">
          <a:xfrm>
            <a:off x="4633913" y="4943475"/>
            <a:ext cx="565150" cy="366713"/>
          </a:xfrm>
          <a:prstGeom prst="rect">
            <a:avLst/>
          </a:prstGeom>
          <a:noFill/>
          <a:ln w="22225">
            <a:noFill/>
            <a:miter lim="800000"/>
            <a:headEnd/>
            <a:tailEnd/>
          </a:ln>
        </p:spPr>
        <p:txBody>
          <a:bodyPr wrap="none">
            <a:spAutoFit/>
          </a:bodyPr>
          <a:lstStyle/>
          <a:p>
            <a:pPr algn="ctr" eaLnBrk="0" hangingPunct="0">
              <a:spcBef>
                <a:spcPct val="50000"/>
              </a:spcBef>
            </a:pPr>
            <a:r>
              <a:rPr lang="en-US"/>
              <a:t>130</a:t>
            </a:r>
          </a:p>
        </p:txBody>
      </p:sp>
      <p:sp>
        <p:nvSpPr>
          <p:cNvPr id="26657" name="Text Box 97"/>
          <p:cNvSpPr txBox="1">
            <a:spLocks noChangeArrowheads="1"/>
          </p:cNvSpPr>
          <p:nvPr/>
        </p:nvSpPr>
        <p:spPr bwMode="auto">
          <a:xfrm>
            <a:off x="5392738" y="4943475"/>
            <a:ext cx="565150" cy="366713"/>
          </a:xfrm>
          <a:prstGeom prst="rect">
            <a:avLst/>
          </a:prstGeom>
          <a:noFill/>
          <a:ln w="22225">
            <a:noFill/>
            <a:miter lim="800000"/>
            <a:headEnd/>
            <a:tailEnd/>
          </a:ln>
        </p:spPr>
        <p:txBody>
          <a:bodyPr wrap="none">
            <a:spAutoFit/>
          </a:bodyPr>
          <a:lstStyle/>
          <a:p>
            <a:pPr algn="ctr" eaLnBrk="0" hangingPunct="0">
              <a:spcBef>
                <a:spcPct val="50000"/>
              </a:spcBef>
            </a:pPr>
            <a:r>
              <a:rPr lang="en-US"/>
              <a:t>150</a:t>
            </a:r>
          </a:p>
        </p:txBody>
      </p:sp>
      <p:sp>
        <p:nvSpPr>
          <p:cNvPr id="26658" name="Text Box 98"/>
          <p:cNvSpPr txBox="1">
            <a:spLocks noChangeArrowheads="1"/>
          </p:cNvSpPr>
          <p:nvPr/>
        </p:nvSpPr>
        <p:spPr bwMode="auto">
          <a:xfrm>
            <a:off x="6173788" y="4943475"/>
            <a:ext cx="565150" cy="366713"/>
          </a:xfrm>
          <a:prstGeom prst="rect">
            <a:avLst/>
          </a:prstGeom>
          <a:noFill/>
          <a:ln w="22225">
            <a:noFill/>
            <a:miter lim="800000"/>
            <a:headEnd/>
            <a:tailEnd/>
          </a:ln>
        </p:spPr>
        <p:txBody>
          <a:bodyPr wrap="none">
            <a:spAutoFit/>
          </a:bodyPr>
          <a:lstStyle/>
          <a:p>
            <a:pPr algn="ctr" eaLnBrk="0" hangingPunct="0">
              <a:spcBef>
                <a:spcPct val="50000"/>
              </a:spcBef>
            </a:pPr>
            <a:r>
              <a:rPr lang="en-US"/>
              <a:t>170</a:t>
            </a:r>
          </a:p>
        </p:txBody>
      </p:sp>
      <p:sp>
        <p:nvSpPr>
          <p:cNvPr id="26659" name="Text Box 99"/>
          <p:cNvSpPr txBox="1">
            <a:spLocks noChangeArrowheads="1"/>
          </p:cNvSpPr>
          <p:nvPr/>
        </p:nvSpPr>
        <p:spPr bwMode="auto">
          <a:xfrm>
            <a:off x="6962775" y="4943475"/>
            <a:ext cx="565150" cy="366713"/>
          </a:xfrm>
          <a:prstGeom prst="rect">
            <a:avLst/>
          </a:prstGeom>
          <a:noFill/>
          <a:ln w="22225">
            <a:noFill/>
            <a:miter lim="800000"/>
            <a:headEnd/>
            <a:tailEnd/>
          </a:ln>
        </p:spPr>
        <p:txBody>
          <a:bodyPr wrap="none">
            <a:spAutoFit/>
          </a:bodyPr>
          <a:lstStyle/>
          <a:p>
            <a:pPr algn="ctr" eaLnBrk="0" hangingPunct="0">
              <a:spcBef>
                <a:spcPct val="50000"/>
              </a:spcBef>
            </a:pPr>
            <a:r>
              <a:rPr lang="en-US"/>
              <a:t>190</a:t>
            </a:r>
          </a:p>
        </p:txBody>
      </p:sp>
      <p:sp>
        <p:nvSpPr>
          <p:cNvPr id="26660" name="Text Box 100"/>
          <p:cNvSpPr txBox="1">
            <a:spLocks noChangeArrowheads="1"/>
          </p:cNvSpPr>
          <p:nvPr/>
        </p:nvSpPr>
        <p:spPr bwMode="auto">
          <a:xfrm>
            <a:off x="7745413" y="4943475"/>
            <a:ext cx="565150" cy="366713"/>
          </a:xfrm>
          <a:prstGeom prst="rect">
            <a:avLst/>
          </a:prstGeom>
          <a:noFill/>
          <a:ln w="22225">
            <a:noFill/>
            <a:miter lim="800000"/>
            <a:headEnd/>
            <a:tailEnd/>
          </a:ln>
        </p:spPr>
        <p:txBody>
          <a:bodyPr wrap="none">
            <a:spAutoFit/>
          </a:bodyPr>
          <a:lstStyle/>
          <a:p>
            <a:pPr algn="ctr" eaLnBrk="0" hangingPunct="0">
              <a:spcBef>
                <a:spcPct val="50000"/>
              </a:spcBef>
            </a:pPr>
            <a:r>
              <a:rPr lang="en-US"/>
              <a:t>210</a:t>
            </a:r>
          </a:p>
        </p:txBody>
      </p:sp>
      <p:sp>
        <p:nvSpPr>
          <p:cNvPr id="26661" name="Text Box 101"/>
          <p:cNvSpPr txBox="1">
            <a:spLocks noChangeArrowheads="1"/>
          </p:cNvSpPr>
          <p:nvPr/>
        </p:nvSpPr>
        <p:spPr bwMode="auto">
          <a:xfrm>
            <a:off x="4070350" y="5284788"/>
            <a:ext cx="1695450" cy="366712"/>
          </a:xfrm>
          <a:prstGeom prst="rect">
            <a:avLst/>
          </a:prstGeom>
          <a:noFill/>
          <a:ln w="22225">
            <a:noFill/>
            <a:miter lim="800000"/>
            <a:headEnd/>
            <a:tailEnd/>
          </a:ln>
        </p:spPr>
        <p:txBody>
          <a:bodyPr wrap="none">
            <a:spAutoFit/>
          </a:bodyPr>
          <a:lstStyle/>
          <a:p>
            <a:pPr algn="ctr" eaLnBrk="0" hangingPunct="0">
              <a:spcBef>
                <a:spcPct val="50000"/>
              </a:spcBef>
            </a:pPr>
            <a:r>
              <a:rPr lang="en-US"/>
              <a:t>LDL-C (mg/dL)</a:t>
            </a:r>
          </a:p>
        </p:txBody>
      </p:sp>
      <p:sp>
        <p:nvSpPr>
          <p:cNvPr id="26662" name="Text Box 102"/>
          <p:cNvSpPr txBox="1">
            <a:spLocks noChangeArrowheads="1"/>
          </p:cNvSpPr>
          <p:nvPr/>
        </p:nvSpPr>
        <p:spPr bwMode="auto">
          <a:xfrm>
            <a:off x="2517775" y="4281488"/>
            <a:ext cx="2914650" cy="366712"/>
          </a:xfrm>
          <a:prstGeom prst="rect">
            <a:avLst/>
          </a:prstGeom>
          <a:noFill/>
          <a:ln w="22225">
            <a:noFill/>
            <a:miter lim="800000"/>
            <a:headEnd/>
            <a:tailEnd/>
          </a:ln>
        </p:spPr>
        <p:txBody>
          <a:bodyPr wrap="none">
            <a:spAutoFit/>
          </a:bodyPr>
          <a:lstStyle/>
          <a:p>
            <a:pPr algn="ctr" eaLnBrk="0" hangingPunct="0">
              <a:spcBef>
                <a:spcPct val="50000"/>
              </a:spcBef>
            </a:pPr>
            <a:r>
              <a:rPr lang="en-US"/>
              <a:t>TNT (atorvastatin 80 mg/d)</a:t>
            </a:r>
          </a:p>
        </p:txBody>
      </p:sp>
      <p:sp>
        <p:nvSpPr>
          <p:cNvPr id="26663" name="Text Box 103"/>
          <p:cNvSpPr txBox="1">
            <a:spLocks noChangeArrowheads="1"/>
          </p:cNvSpPr>
          <p:nvPr/>
        </p:nvSpPr>
        <p:spPr bwMode="auto">
          <a:xfrm>
            <a:off x="3713163" y="4038600"/>
            <a:ext cx="2914650" cy="366713"/>
          </a:xfrm>
          <a:prstGeom prst="rect">
            <a:avLst/>
          </a:prstGeom>
          <a:noFill/>
          <a:ln w="22225">
            <a:noFill/>
            <a:miter lim="800000"/>
            <a:headEnd/>
            <a:tailEnd/>
          </a:ln>
        </p:spPr>
        <p:txBody>
          <a:bodyPr wrap="none">
            <a:spAutoFit/>
          </a:bodyPr>
          <a:lstStyle/>
          <a:p>
            <a:pPr algn="ctr" eaLnBrk="0" hangingPunct="0">
              <a:spcBef>
                <a:spcPct val="50000"/>
              </a:spcBef>
            </a:pPr>
            <a:r>
              <a:rPr lang="en-US"/>
              <a:t>TNT (atorvastatin 10 mg/d)</a:t>
            </a:r>
          </a:p>
        </p:txBody>
      </p:sp>
      <p:sp>
        <p:nvSpPr>
          <p:cNvPr id="26664" name="Text Box 104"/>
          <p:cNvSpPr txBox="1">
            <a:spLocks noChangeArrowheads="1"/>
          </p:cNvSpPr>
          <p:nvPr/>
        </p:nvSpPr>
        <p:spPr bwMode="auto">
          <a:xfrm>
            <a:off x="4800600" y="3783013"/>
            <a:ext cx="654050" cy="366712"/>
          </a:xfrm>
          <a:prstGeom prst="rect">
            <a:avLst/>
          </a:prstGeom>
          <a:noFill/>
          <a:ln w="22225">
            <a:noFill/>
            <a:miter lim="800000"/>
            <a:headEnd/>
            <a:tailEnd/>
          </a:ln>
        </p:spPr>
        <p:txBody>
          <a:bodyPr wrap="none">
            <a:spAutoFit/>
          </a:bodyPr>
          <a:lstStyle/>
          <a:p>
            <a:pPr algn="ctr" eaLnBrk="0" hangingPunct="0">
              <a:spcBef>
                <a:spcPct val="50000"/>
              </a:spcBef>
            </a:pPr>
            <a:r>
              <a:rPr lang="en-US"/>
              <a:t>HPS</a:t>
            </a:r>
          </a:p>
        </p:txBody>
      </p:sp>
      <p:sp>
        <p:nvSpPr>
          <p:cNvPr id="26665" name="Text Box 105"/>
          <p:cNvSpPr txBox="1">
            <a:spLocks noChangeArrowheads="1"/>
          </p:cNvSpPr>
          <p:nvPr/>
        </p:nvSpPr>
        <p:spPr bwMode="auto">
          <a:xfrm>
            <a:off x="5145088" y="3536950"/>
            <a:ext cx="819150" cy="366713"/>
          </a:xfrm>
          <a:prstGeom prst="rect">
            <a:avLst/>
          </a:prstGeom>
          <a:noFill/>
          <a:ln w="22225">
            <a:noFill/>
            <a:miter lim="800000"/>
            <a:headEnd/>
            <a:tailEnd/>
          </a:ln>
        </p:spPr>
        <p:txBody>
          <a:bodyPr wrap="none">
            <a:spAutoFit/>
          </a:bodyPr>
          <a:lstStyle/>
          <a:p>
            <a:pPr algn="ctr" eaLnBrk="0" hangingPunct="0">
              <a:spcBef>
                <a:spcPct val="50000"/>
              </a:spcBef>
            </a:pPr>
            <a:r>
              <a:rPr lang="en-US"/>
              <a:t>CARE</a:t>
            </a:r>
          </a:p>
        </p:txBody>
      </p:sp>
      <p:sp>
        <p:nvSpPr>
          <p:cNvPr id="26666" name="Text Box 106"/>
          <p:cNvSpPr txBox="1">
            <a:spLocks noChangeArrowheads="1"/>
          </p:cNvSpPr>
          <p:nvPr/>
        </p:nvSpPr>
        <p:spPr bwMode="auto">
          <a:xfrm>
            <a:off x="5721350" y="3290888"/>
            <a:ext cx="755650" cy="366712"/>
          </a:xfrm>
          <a:prstGeom prst="rect">
            <a:avLst/>
          </a:prstGeom>
          <a:noFill/>
          <a:ln w="22225">
            <a:noFill/>
            <a:miter lim="800000"/>
            <a:headEnd/>
            <a:tailEnd/>
          </a:ln>
        </p:spPr>
        <p:txBody>
          <a:bodyPr wrap="none">
            <a:spAutoFit/>
          </a:bodyPr>
          <a:lstStyle/>
          <a:p>
            <a:pPr algn="ctr" eaLnBrk="0" hangingPunct="0">
              <a:spcBef>
                <a:spcPct val="50000"/>
              </a:spcBef>
            </a:pPr>
            <a:r>
              <a:rPr lang="en-US"/>
              <a:t>LIPID</a:t>
            </a:r>
          </a:p>
        </p:txBody>
      </p:sp>
      <p:sp>
        <p:nvSpPr>
          <p:cNvPr id="26667" name="Text Box 107"/>
          <p:cNvSpPr txBox="1">
            <a:spLocks noChangeArrowheads="1"/>
          </p:cNvSpPr>
          <p:nvPr/>
        </p:nvSpPr>
        <p:spPr bwMode="auto">
          <a:xfrm>
            <a:off x="3657600" y="3276600"/>
            <a:ext cx="755650" cy="366713"/>
          </a:xfrm>
          <a:prstGeom prst="rect">
            <a:avLst/>
          </a:prstGeom>
          <a:noFill/>
          <a:ln w="22225">
            <a:noFill/>
            <a:miter lim="800000"/>
            <a:headEnd/>
            <a:tailEnd/>
          </a:ln>
        </p:spPr>
        <p:txBody>
          <a:bodyPr wrap="none">
            <a:spAutoFit/>
          </a:bodyPr>
          <a:lstStyle/>
          <a:p>
            <a:pPr algn="ctr" eaLnBrk="0" hangingPunct="0">
              <a:spcBef>
                <a:spcPct val="50000"/>
              </a:spcBef>
            </a:pPr>
            <a:r>
              <a:rPr lang="en-US"/>
              <a:t>LIPID</a:t>
            </a:r>
          </a:p>
        </p:txBody>
      </p:sp>
      <p:sp>
        <p:nvSpPr>
          <p:cNvPr id="26668" name="Text Box 108"/>
          <p:cNvSpPr txBox="1">
            <a:spLocks noChangeArrowheads="1"/>
          </p:cNvSpPr>
          <p:nvPr/>
        </p:nvSpPr>
        <p:spPr bwMode="auto">
          <a:xfrm>
            <a:off x="3146425" y="3543300"/>
            <a:ext cx="819150" cy="366713"/>
          </a:xfrm>
          <a:prstGeom prst="rect">
            <a:avLst/>
          </a:prstGeom>
          <a:noFill/>
          <a:ln w="22225">
            <a:noFill/>
            <a:miter lim="800000"/>
            <a:headEnd/>
            <a:tailEnd/>
          </a:ln>
        </p:spPr>
        <p:txBody>
          <a:bodyPr wrap="none">
            <a:spAutoFit/>
          </a:bodyPr>
          <a:lstStyle/>
          <a:p>
            <a:pPr algn="ctr" eaLnBrk="0" hangingPunct="0">
              <a:spcBef>
                <a:spcPct val="50000"/>
              </a:spcBef>
            </a:pPr>
            <a:r>
              <a:rPr lang="en-US"/>
              <a:t>CARE</a:t>
            </a:r>
          </a:p>
        </p:txBody>
      </p:sp>
      <p:sp>
        <p:nvSpPr>
          <p:cNvPr id="26669" name="Text Box 109"/>
          <p:cNvSpPr txBox="1">
            <a:spLocks noChangeArrowheads="1"/>
          </p:cNvSpPr>
          <p:nvPr/>
        </p:nvSpPr>
        <p:spPr bwMode="auto">
          <a:xfrm>
            <a:off x="2698750" y="3733800"/>
            <a:ext cx="654050" cy="366713"/>
          </a:xfrm>
          <a:prstGeom prst="rect">
            <a:avLst/>
          </a:prstGeom>
          <a:noFill/>
          <a:ln w="22225">
            <a:noFill/>
            <a:miter lim="800000"/>
            <a:headEnd/>
            <a:tailEnd/>
          </a:ln>
        </p:spPr>
        <p:txBody>
          <a:bodyPr wrap="none">
            <a:spAutoFit/>
          </a:bodyPr>
          <a:lstStyle/>
          <a:p>
            <a:pPr algn="ctr" eaLnBrk="0" hangingPunct="0">
              <a:spcBef>
                <a:spcPct val="50000"/>
              </a:spcBef>
            </a:pPr>
            <a:r>
              <a:rPr lang="en-US"/>
              <a:t>HPS</a:t>
            </a:r>
          </a:p>
        </p:txBody>
      </p:sp>
      <p:sp>
        <p:nvSpPr>
          <p:cNvPr id="26670" name="Text Box 110"/>
          <p:cNvSpPr txBox="1">
            <a:spLocks noChangeArrowheads="1"/>
          </p:cNvSpPr>
          <p:nvPr/>
        </p:nvSpPr>
        <p:spPr bwMode="auto">
          <a:xfrm rot="-5400000">
            <a:off x="431007" y="3271043"/>
            <a:ext cx="1187450" cy="366713"/>
          </a:xfrm>
          <a:prstGeom prst="rect">
            <a:avLst/>
          </a:prstGeom>
          <a:noFill/>
          <a:ln w="22225">
            <a:noFill/>
            <a:miter lim="800000"/>
            <a:headEnd/>
            <a:tailEnd/>
          </a:ln>
        </p:spPr>
        <p:txBody>
          <a:bodyPr wrap="none">
            <a:spAutoFit/>
          </a:bodyPr>
          <a:lstStyle/>
          <a:p>
            <a:pPr algn="ctr" eaLnBrk="0" hangingPunct="0">
              <a:spcBef>
                <a:spcPct val="50000"/>
              </a:spcBef>
            </a:pPr>
            <a:r>
              <a:rPr lang="en-US"/>
              <a:t>Event (%)</a:t>
            </a:r>
          </a:p>
        </p:txBody>
      </p:sp>
      <p:sp>
        <p:nvSpPr>
          <p:cNvPr id="26671" name="Text Box 111"/>
          <p:cNvSpPr txBox="1">
            <a:spLocks noChangeArrowheads="1"/>
          </p:cNvSpPr>
          <p:nvPr/>
        </p:nvSpPr>
        <p:spPr bwMode="auto">
          <a:xfrm>
            <a:off x="2339975" y="2181225"/>
            <a:ext cx="184150" cy="257175"/>
          </a:xfrm>
          <a:prstGeom prst="rect">
            <a:avLst/>
          </a:prstGeom>
          <a:noFill/>
          <a:ln w="22225">
            <a:noFill/>
            <a:miter lim="800000"/>
            <a:headEnd/>
            <a:tailEnd/>
          </a:ln>
        </p:spPr>
        <p:txBody>
          <a:bodyPr wrap="none">
            <a:spAutoFit/>
          </a:bodyPr>
          <a:lstStyle/>
          <a:p>
            <a:pPr eaLnBrk="0" hangingPunct="0">
              <a:lnSpc>
                <a:spcPct val="60000"/>
              </a:lnSpc>
              <a:spcBef>
                <a:spcPct val="35000"/>
              </a:spcBef>
            </a:pPr>
            <a:endParaRPr lang="en-US">
              <a:solidFill>
                <a:schemeClr val="bg1"/>
              </a:solidFill>
            </a:endParaRPr>
          </a:p>
        </p:txBody>
      </p:sp>
      <p:sp>
        <p:nvSpPr>
          <p:cNvPr id="26672" name="Text Box 112"/>
          <p:cNvSpPr txBox="1">
            <a:spLocks noChangeArrowheads="1"/>
          </p:cNvSpPr>
          <p:nvPr/>
        </p:nvSpPr>
        <p:spPr bwMode="auto">
          <a:xfrm>
            <a:off x="4294188" y="2743200"/>
            <a:ext cx="463550" cy="366713"/>
          </a:xfrm>
          <a:prstGeom prst="rect">
            <a:avLst/>
          </a:prstGeom>
          <a:noFill/>
          <a:ln w="22225">
            <a:noFill/>
            <a:miter lim="800000"/>
            <a:headEnd/>
            <a:tailEnd/>
          </a:ln>
        </p:spPr>
        <p:txBody>
          <a:bodyPr wrap="none">
            <a:spAutoFit/>
          </a:bodyPr>
          <a:lstStyle/>
          <a:p>
            <a:pPr algn="ctr" eaLnBrk="0" hangingPunct="0">
              <a:spcBef>
                <a:spcPct val="50000"/>
              </a:spcBef>
            </a:pPr>
            <a:r>
              <a:rPr lang="en-US"/>
              <a:t>4S</a:t>
            </a:r>
          </a:p>
        </p:txBody>
      </p:sp>
      <p:sp>
        <p:nvSpPr>
          <p:cNvPr id="26673" name="Text Box 113"/>
          <p:cNvSpPr txBox="1">
            <a:spLocks noChangeArrowheads="1"/>
          </p:cNvSpPr>
          <p:nvPr/>
        </p:nvSpPr>
        <p:spPr bwMode="auto">
          <a:xfrm>
            <a:off x="6961188" y="2012950"/>
            <a:ext cx="430212" cy="336550"/>
          </a:xfrm>
          <a:prstGeom prst="rect">
            <a:avLst/>
          </a:prstGeom>
          <a:noFill/>
          <a:ln w="22225">
            <a:noFill/>
            <a:miter lim="800000"/>
            <a:headEnd/>
            <a:tailEnd/>
          </a:ln>
        </p:spPr>
        <p:txBody>
          <a:bodyPr wrap="none">
            <a:spAutoFit/>
          </a:bodyPr>
          <a:lstStyle/>
          <a:p>
            <a:pPr algn="ctr" eaLnBrk="0" hangingPunct="0">
              <a:spcBef>
                <a:spcPct val="50000"/>
              </a:spcBef>
            </a:pPr>
            <a:r>
              <a:rPr lang="en-US"/>
              <a:t>4S</a:t>
            </a:r>
          </a:p>
        </p:txBody>
      </p:sp>
      <p:sp>
        <p:nvSpPr>
          <p:cNvPr id="26674" name="Line 114"/>
          <p:cNvSpPr>
            <a:spLocks noChangeShapeType="1"/>
          </p:cNvSpPr>
          <p:nvPr/>
        </p:nvSpPr>
        <p:spPr bwMode="auto">
          <a:xfrm flipV="1">
            <a:off x="2430463" y="2389188"/>
            <a:ext cx="5243512" cy="2046287"/>
          </a:xfrm>
          <a:prstGeom prst="line">
            <a:avLst/>
          </a:prstGeom>
          <a:noFill/>
          <a:ln w="28575">
            <a:solidFill>
              <a:schemeClr val="tx1"/>
            </a:solidFill>
            <a:round/>
            <a:headEnd/>
            <a:tailEnd/>
          </a:ln>
        </p:spPr>
        <p:txBody>
          <a:bodyPr>
            <a:spAutoFit/>
          </a:bodyPr>
          <a:lstStyle/>
          <a:p>
            <a:endParaRPr lang="en-US"/>
          </a:p>
        </p:txBody>
      </p:sp>
      <p:sp>
        <p:nvSpPr>
          <p:cNvPr id="26675" name="Oval 115"/>
          <p:cNvSpPr>
            <a:spLocks noChangeArrowheads="1"/>
          </p:cNvSpPr>
          <p:nvPr/>
        </p:nvSpPr>
        <p:spPr bwMode="auto">
          <a:xfrm>
            <a:off x="2743200" y="4124325"/>
            <a:ext cx="190500" cy="142875"/>
          </a:xfrm>
          <a:prstGeom prst="ellipse">
            <a:avLst/>
          </a:prstGeom>
          <a:solidFill>
            <a:srgbClr val="00FF00"/>
          </a:solidFill>
          <a:ln w="22225">
            <a:solidFill>
              <a:srgbClr val="00FF00"/>
            </a:solidFill>
            <a:round/>
            <a:headEnd/>
            <a:tailEnd/>
          </a:ln>
        </p:spPr>
        <p:txBody>
          <a:bodyPr wrap="none" anchor="ctr">
            <a:spAutoFit/>
          </a:bodyPr>
          <a:lstStyle/>
          <a:p>
            <a:endParaRPr lang="en-US"/>
          </a:p>
        </p:txBody>
      </p:sp>
      <p:sp>
        <p:nvSpPr>
          <p:cNvPr id="26676" name="Oval 116"/>
          <p:cNvSpPr>
            <a:spLocks noChangeArrowheads="1"/>
          </p:cNvSpPr>
          <p:nvPr/>
        </p:nvSpPr>
        <p:spPr bwMode="auto">
          <a:xfrm>
            <a:off x="3198813" y="3992563"/>
            <a:ext cx="188912" cy="141287"/>
          </a:xfrm>
          <a:prstGeom prst="ellipse">
            <a:avLst/>
          </a:prstGeom>
          <a:solidFill>
            <a:srgbClr val="00FF00"/>
          </a:solidFill>
          <a:ln w="22225">
            <a:solidFill>
              <a:srgbClr val="00FF00"/>
            </a:solidFill>
            <a:round/>
            <a:headEnd/>
            <a:tailEnd/>
          </a:ln>
        </p:spPr>
        <p:txBody>
          <a:bodyPr wrap="none" anchor="ctr">
            <a:spAutoFit/>
          </a:bodyPr>
          <a:lstStyle/>
          <a:p>
            <a:endParaRPr lang="en-US"/>
          </a:p>
        </p:txBody>
      </p:sp>
      <p:sp>
        <p:nvSpPr>
          <p:cNvPr id="26677" name="Oval 117"/>
          <p:cNvSpPr>
            <a:spLocks noChangeArrowheads="1"/>
          </p:cNvSpPr>
          <p:nvPr/>
        </p:nvSpPr>
        <p:spPr bwMode="auto">
          <a:xfrm>
            <a:off x="3582988" y="3870325"/>
            <a:ext cx="187325" cy="139700"/>
          </a:xfrm>
          <a:prstGeom prst="ellipse">
            <a:avLst/>
          </a:prstGeom>
          <a:solidFill>
            <a:srgbClr val="00FF00"/>
          </a:solidFill>
          <a:ln w="22225">
            <a:solidFill>
              <a:srgbClr val="00FF00"/>
            </a:solidFill>
            <a:round/>
            <a:headEnd/>
            <a:tailEnd/>
          </a:ln>
        </p:spPr>
        <p:txBody>
          <a:bodyPr wrap="none" anchor="ctr">
            <a:spAutoFit/>
          </a:bodyPr>
          <a:lstStyle/>
          <a:p>
            <a:endParaRPr lang="en-US"/>
          </a:p>
        </p:txBody>
      </p:sp>
      <p:sp>
        <p:nvSpPr>
          <p:cNvPr id="26678" name="Oval 118"/>
          <p:cNvSpPr>
            <a:spLocks noChangeArrowheads="1"/>
          </p:cNvSpPr>
          <p:nvPr/>
        </p:nvSpPr>
        <p:spPr bwMode="auto">
          <a:xfrm>
            <a:off x="3621088" y="4051300"/>
            <a:ext cx="188912" cy="139700"/>
          </a:xfrm>
          <a:prstGeom prst="ellipse">
            <a:avLst/>
          </a:prstGeom>
          <a:solidFill>
            <a:schemeClr val="hlink"/>
          </a:solidFill>
          <a:ln w="22225">
            <a:solidFill>
              <a:schemeClr val="hlink"/>
            </a:solidFill>
            <a:round/>
            <a:headEnd/>
            <a:tailEnd/>
          </a:ln>
        </p:spPr>
        <p:txBody>
          <a:bodyPr wrap="none" anchor="ctr">
            <a:spAutoFit/>
          </a:bodyPr>
          <a:lstStyle/>
          <a:p>
            <a:endParaRPr lang="en-US"/>
          </a:p>
        </p:txBody>
      </p:sp>
      <p:sp>
        <p:nvSpPr>
          <p:cNvPr id="26679" name="Oval 119"/>
          <p:cNvSpPr>
            <a:spLocks noChangeArrowheads="1"/>
          </p:cNvSpPr>
          <p:nvPr/>
        </p:nvSpPr>
        <p:spPr bwMode="auto">
          <a:xfrm>
            <a:off x="4081463" y="3581400"/>
            <a:ext cx="188912" cy="141288"/>
          </a:xfrm>
          <a:prstGeom prst="ellipse">
            <a:avLst/>
          </a:prstGeom>
          <a:solidFill>
            <a:srgbClr val="00FF00"/>
          </a:solidFill>
          <a:ln w="22225">
            <a:solidFill>
              <a:srgbClr val="00FF00"/>
            </a:solidFill>
            <a:round/>
            <a:headEnd/>
            <a:tailEnd/>
          </a:ln>
        </p:spPr>
        <p:txBody>
          <a:bodyPr wrap="none" anchor="ctr">
            <a:spAutoFit/>
          </a:bodyPr>
          <a:lstStyle/>
          <a:p>
            <a:endParaRPr lang="en-US"/>
          </a:p>
        </p:txBody>
      </p:sp>
      <p:sp>
        <p:nvSpPr>
          <p:cNvPr id="26680" name="Oval 120"/>
          <p:cNvSpPr>
            <a:spLocks noChangeArrowheads="1"/>
          </p:cNvSpPr>
          <p:nvPr/>
        </p:nvSpPr>
        <p:spPr bwMode="auto">
          <a:xfrm>
            <a:off x="4443413" y="3059113"/>
            <a:ext cx="188912" cy="141287"/>
          </a:xfrm>
          <a:prstGeom prst="ellipse">
            <a:avLst/>
          </a:prstGeom>
          <a:solidFill>
            <a:srgbClr val="00FF00"/>
          </a:solidFill>
          <a:ln w="22225">
            <a:solidFill>
              <a:srgbClr val="00FF00"/>
            </a:solidFill>
            <a:round/>
            <a:headEnd/>
            <a:tailEnd/>
          </a:ln>
        </p:spPr>
        <p:txBody>
          <a:bodyPr wrap="none" anchor="ctr">
            <a:spAutoFit/>
          </a:bodyPr>
          <a:lstStyle/>
          <a:p>
            <a:endParaRPr lang="en-US"/>
          </a:p>
        </p:txBody>
      </p:sp>
      <p:sp>
        <p:nvSpPr>
          <p:cNvPr id="26681" name="Oval 121"/>
          <p:cNvSpPr>
            <a:spLocks noChangeArrowheads="1"/>
          </p:cNvSpPr>
          <p:nvPr/>
        </p:nvSpPr>
        <p:spPr bwMode="auto">
          <a:xfrm>
            <a:off x="4795838" y="3706813"/>
            <a:ext cx="190500" cy="141287"/>
          </a:xfrm>
          <a:prstGeom prst="ellipse">
            <a:avLst/>
          </a:prstGeom>
          <a:solidFill>
            <a:srgbClr val="DF2931"/>
          </a:solidFill>
          <a:ln w="22225">
            <a:solidFill>
              <a:srgbClr val="DF2931"/>
            </a:solidFill>
            <a:round/>
            <a:headEnd/>
            <a:tailEnd/>
          </a:ln>
        </p:spPr>
        <p:txBody>
          <a:bodyPr wrap="none" anchor="ctr">
            <a:spAutoFit/>
          </a:bodyPr>
          <a:lstStyle/>
          <a:p>
            <a:endParaRPr lang="en-US"/>
          </a:p>
        </p:txBody>
      </p:sp>
      <p:sp>
        <p:nvSpPr>
          <p:cNvPr id="26682" name="Oval 122"/>
          <p:cNvSpPr>
            <a:spLocks noChangeArrowheads="1"/>
          </p:cNvSpPr>
          <p:nvPr/>
        </p:nvSpPr>
        <p:spPr bwMode="auto">
          <a:xfrm>
            <a:off x="5087938" y="3465513"/>
            <a:ext cx="187325" cy="142875"/>
          </a:xfrm>
          <a:prstGeom prst="ellipse">
            <a:avLst/>
          </a:prstGeom>
          <a:solidFill>
            <a:srgbClr val="DF2931"/>
          </a:solidFill>
          <a:ln w="22225">
            <a:solidFill>
              <a:srgbClr val="DF2931"/>
            </a:solidFill>
            <a:round/>
            <a:headEnd/>
            <a:tailEnd/>
          </a:ln>
        </p:spPr>
        <p:txBody>
          <a:bodyPr wrap="none" anchor="ctr">
            <a:spAutoFit/>
          </a:bodyPr>
          <a:lstStyle/>
          <a:p>
            <a:endParaRPr lang="en-US"/>
          </a:p>
        </p:txBody>
      </p:sp>
      <p:sp>
        <p:nvSpPr>
          <p:cNvPr id="26683" name="Oval 123"/>
          <p:cNvSpPr>
            <a:spLocks noChangeArrowheads="1"/>
          </p:cNvSpPr>
          <p:nvPr/>
        </p:nvSpPr>
        <p:spPr bwMode="auto">
          <a:xfrm>
            <a:off x="5575300" y="3382963"/>
            <a:ext cx="188913" cy="139700"/>
          </a:xfrm>
          <a:prstGeom prst="ellipse">
            <a:avLst/>
          </a:prstGeom>
          <a:solidFill>
            <a:srgbClr val="DF2931"/>
          </a:solidFill>
          <a:ln w="22225">
            <a:solidFill>
              <a:srgbClr val="DF2931"/>
            </a:solidFill>
            <a:round/>
            <a:headEnd/>
            <a:tailEnd/>
          </a:ln>
        </p:spPr>
        <p:txBody>
          <a:bodyPr wrap="none" anchor="ctr">
            <a:spAutoFit/>
          </a:bodyPr>
          <a:lstStyle/>
          <a:p>
            <a:endParaRPr lang="en-US"/>
          </a:p>
        </p:txBody>
      </p:sp>
      <p:sp>
        <p:nvSpPr>
          <p:cNvPr id="26684" name="Oval 124"/>
          <p:cNvSpPr>
            <a:spLocks noChangeArrowheads="1"/>
          </p:cNvSpPr>
          <p:nvPr/>
        </p:nvSpPr>
        <p:spPr bwMode="auto">
          <a:xfrm>
            <a:off x="7113588" y="2286000"/>
            <a:ext cx="188912" cy="141288"/>
          </a:xfrm>
          <a:prstGeom prst="ellipse">
            <a:avLst/>
          </a:prstGeom>
          <a:solidFill>
            <a:srgbClr val="DF2931"/>
          </a:solidFill>
          <a:ln w="22225">
            <a:solidFill>
              <a:srgbClr val="DF2931"/>
            </a:solidFill>
            <a:round/>
            <a:headEnd/>
            <a:tailEnd/>
          </a:ln>
        </p:spPr>
        <p:txBody>
          <a:bodyPr wrap="none" anchor="ctr">
            <a:spAutoFit/>
          </a:bodyPr>
          <a:lstStyle/>
          <a:p>
            <a:endParaRPr lang="en-US"/>
          </a:p>
        </p:txBody>
      </p:sp>
      <p:sp>
        <p:nvSpPr>
          <p:cNvPr id="26685" name="Oval 125"/>
          <p:cNvSpPr>
            <a:spLocks noChangeArrowheads="1"/>
          </p:cNvSpPr>
          <p:nvPr/>
        </p:nvSpPr>
        <p:spPr bwMode="auto">
          <a:xfrm>
            <a:off x="2149475" y="2351088"/>
            <a:ext cx="188913" cy="141287"/>
          </a:xfrm>
          <a:prstGeom prst="ellipse">
            <a:avLst/>
          </a:prstGeom>
          <a:solidFill>
            <a:srgbClr val="DF2931"/>
          </a:solidFill>
          <a:ln w="22225">
            <a:noFill/>
            <a:round/>
            <a:headEnd/>
            <a:tailEnd/>
          </a:ln>
        </p:spPr>
        <p:txBody>
          <a:bodyPr wrap="none" anchor="ctr">
            <a:spAutoFit/>
          </a:bodyPr>
          <a:lstStyle/>
          <a:p>
            <a:endParaRPr lang="en-US"/>
          </a:p>
        </p:txBody>
      </p:sp>
      <p:sp>
        <p:nvSpPr>
          <p:cNvPr id="26686" name="Oval 126"/>
          <p:cNvSpPr>
            <a:spLocks noChangeArrowheads="1"/>
          </p:cNvSpPr>
          <p:nvPr/>
        </p:nvSpPr>
        <p:spPr bwMode="auto">
          <a:xfrm>
            <a:off x="2149475" y="2125663"/>
            <a:ext cx="188913" cy="141287"/>
          </a:xfrm>
          <a:prstGeom prst="ellipse">
            <a:avLst/>
          </a:prstGeom>
          <a:solidFill>
            <a:srgbClr val="00FF00"/>
          </a:solidFill>
          <a:ln w="22225">
            <a:noFill/>
            <a:round/>
            <a:headEnd/>
            <a:tailEnd/>
          </a:ln>
        </p:spPr>
        <p:txBody>
          <a:bodyPr wrap="none" anchor="ctr">
            <a:spAutoFit/>
          </a:bodyPr>
          <a:lstStyle/>
          <a:p>
            <a:endParaRPr lang="en-US"/>
          </a:p>
        </p:txBody>
      </p:sp>
      <p:sp>
        <p:nvSpPr>
          <p:cNvPr id="26687" name="Line 127"/>
          <p:cNvSpPr>
            <a:spLocks noChangeShapeType="1"/>
          </p:cNvSpPr>
          <p:nvPr/>
        </p:nvSpPr>
        <p:spPr bwMode="auto">
          <a:xfrm flipV="1">
            <a:off x="2074863" y="4779963"/>
            <a:ext cx="98425" cy="82550"/>
          </a:xfrm>
          <a:prstGeom prst="line">
            <a:avLst/>
          </a:prstGeom>
          <a:noFill/>
          <a:ln w="19050">
            <a:solidFill>
              <a:schemeClr val="tx1"/>
            </a:solidFill>
            <a:round/>
            <a:headEnd/>
            <a:tailEnd/>
          </a:ln>
        </p:spPr>
        <p:txBody>
          <a:bodyPr>
            <a:spAutoFit/>
          </a:bodyPr>
          <a:lstStyle/>
          <a:p>
            <a:endParaRPr lang="en-US"/>
          </a:p>
        </p:txBody>
      </p:sp>
      <p:sp>
        <p:nvSpPr>
          <p:cNvPr id="26688" name="Line 128"/>
          <p:cNvSpPr>
            <a:spLocks noChangeShapeType="1"/>
          </p:cNvSpPr>
          <p:nvPr/>
        </p:nvSpPr>
        <p:spPr bwMode="auto">
          <a:xfrm flipV="1">
            <a:off x="2138363" y="4789488"/>
            <a:ext cx="98425" cy="82550"/>
          </a:xfrm>
          <a:prstGeom prst="line">
            <a:avLst/>
          </a:prstGeom>
          <a:noFill/>
          <a:ln w="19050">
            <a:solidFill>
              <a:schemeClr val="tx1"/>
            </a:solidFill>
            <a:round/>
            <a:headEnd/>
            <a:tailEnd/>
          </a:ln>
        </p:spPr>
        <p:txBody>
          <a:bodyPr>
            <a:spAutoFit/>
          </a:bodyPr>
          <a:lstStyle/>
          <a:p>
            <a:endParaRPr lang="en-US"/>
          </a:p>
        </p:txBody>
      </p:sp>
      <p:sp>
        <p:nvSpPr>
          <p:cNvPr id="26689" name="Line 129"/>
          <p:cNvSpPr>
            <a:spLocks noChangeShapeType="1"/>
          </p:cNvSpPr>
          <p:nvPr/>
        </p:nvSpPr>
        <p:spPr bwMode="auto">
          <a:xfrm>
            <a:off x="2200275" y="4830763"/>
            <a:ext cx="5824538" cy="0"/>
          </a:xfrm>
          <a:prstGeom prst="line">
            <a:avLst/>
          </a:prstGeom>
          <a:noFill/>
          <a:ln w="9525">
            <a:solidFill>
              <a:schemeClr val="tx1"/>
            </a:solidFill>
            <a:round/>
            <a:headEnd/>
            <a:tailEnd/>
          </a:ln>
        </p:spPr>
        <p:txBody>
          <a:bodyPr>
            <a:spAutoFit/>
          </a:bodyPr>
          <a:lstStyle/>
          <a:p>
            <a:endParaRPr lang="en-US"/>
          </a:p>
        </p:txBody>
      </p:sp>
      <p:sp>
        <p:nvSpPr>
          <p:cNvPr id="26690" name="Text Box 130"/>
          <p:cNvSpPr txBox="1">
            <a:spLocks noChangeArrowheads="1"/>
          </p:cNvSpPr>
          <p:nvPr/>
        </p:nvSpPr>
        <p:spPr bwMode="auto">
          <a:xfrm>
            <a:off x="2362200" y="2133600"/>
            <a:ext cx="1524000" cy="433388"/>
          </a:xfrm>
          <a:prstGeom prst="rect">
            <a:avLst/>
          </a:prstGeom>
          <a:noFill/>
          <a:ln w="9525">
            <a:noFill/>
            <a:miter lim="800000"/>
            <a:headEnd/>
            <a:tailEnd/>
          </a:ln>
        </p:spPr>
        <p:txBody>
          <a:bodyPr>
            <a:spAutoFit/>
          </a:bodyPr>
          <a:lstStyle/>
          <a:p>
            <a:pPr>
              <a:lnSpc>
                <a:spcPct val="45000"/>
              </a:lnSpc>
              <a:spcBef>
                <a:spcPct val="50000"/>
              </a:spcBef>
            </a:pPr>
            <a:r>
              <a:rPr lang="en-US"/>
              <a:t>Statin</a:t>
            </a:r>
          </a:p>
          <a:p>
            <a:pPr>
              <a:lnSpc>
                <a:spcPct val="45000"/>
              </a:lnSpc>
              <a:spcBef>
                <a:spcPct val="50000"/>
              </a:spcBef>
            </a:pPr>
            <a:r>
              <a:rPr lang="en-US"/>
              <a:t>Placebo</a:t>
            </a:r>
          </a:p>
        </p:txBody>
      </p:sp>
      <p:sp>
        <p:nvSpPr>
          <p:cNvPr id="26691" name="Line 131"/>
          <p:cNvSpPr>
            <a:spLocks noChangeShapeType="1"/>
          </p:cNvSpPr>
          <p:nvPr/>
        </p:nvSpPr>
        <p:spPr bwMode="auto">
          <a:xfrm rot="-5400000">
            <a:off x="1788319" y="2474119"/>
            <a:ext cx="0" cy="80962"/>
          </a:xfrm>
          <a:prstGeom prst="line">
            <a:avLst/>
          </a:prstGeom>
          <a:noFill/>
          <a:ln w="9525">
            <a:solidFill>
              <a:schemeClr val="tx1"/>
            </a:solidFill>
            <a:round/>
            <a:headEnd/>
            <a:tailEnd/>
          </a:ln>
        </p:spPr>
        <p:txBody>
          <a:bodyPr>
            <a:spAutoFit/>
          </a:bodyPr>
          <a:lstStyle/>
          <a:p>
            <a:endParaRPr lang="en-US"/>
          </a:p>
        </p:txBody>
      </p:sp>
      <p:sp>
        <p:nvSpPr>
          <p:cNvPr id="68" name="TextBox 67"/>
          <p:cNvSpPr txBox="1"/>
          <p:nvPr/>
        </p:nvSpPr>
        <p:spPr>
          <a:xfrm>
            <a:off x="5410200" y="6477000"/>
            <a:ext cx="3429000" cy="274638"/>
          </a:xfrm>
          <a:prstGeom prst="rect">
            <a:avLst/>
          </a:prstGeom>
          <a:noFill/>
        </p:spPr>
        <p:txBody>
          <a:bodyPr>
            <a:spAutoFit/>
          </a:bodyPr>
          <a:lstStyle/>
          <a:p>
            <a:pPr algn="r"/>
            <a:r>
              <a:rPr lang="en-US" sz="1200">
                <a:solidFill>
                  <a:srgbClr val="2F76FD"/>
                </a:solidFill>
              </a:rPr>
              <a:t>Courtesy RJ Tedford, ACCF Prevention Series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62000" y="1676400"/>
            <a:ext cx="1358900" cy="273050"/>
          </a:xfrm>
          <a:prstGeom prst="rect">
            <a:avLst/>
          </a:prstGeom>
          <a:noFill/>
          <a:ln w="9525">
            <a:noFill/>
            <a:miter lim="800000"/>
            <a:headEnd/>
            <a:tailEnd/>
          </a:ln>
        </p:spPr>
        <p:txBody>
          <a:bodyPr lIns="0" tIns="0" rIns="0" bIns="0">
            <a:spAutoFit/>
          </a:bodyPr>
          <a:lstStyle/>
          <a:p>
            <a:pPr eaLnBrk="0" hangingPunct="0"/>
            <a:r>
              <a:rPr lang="en-US" b="1">
                <a:solidFill>
                  <a:schemeClr val="tx2"/>
                </a:solidFill>
              </a:rPr>
              <a:t>Clinical Trial</a:t>
            </a:r>
          </a:p>
        </p:txBody>
      </p:sp>
      <p:sp>
        <p:nvSpPr>
          <p:cNvPr id="30723" name="Rectangle 3"/>
          <p:cNvSpPr>
            <a:spLocks noChangeArrowheads="1"/>
          </p:cNvSpPr>
          <p:nvPr/>
        </p:nvSpPr>
        <p:spPr bwMode="auto">
          <a:xfrm>
            <a:off x="957263" y="2133600"/>
            <a:ext cx="4279900" cy="274638"/>
          </a:xfrm>
          <a:prstGeom prst="rect">
            <a:avLst/>
          </a:prstGeom>
          <a:noFill/>
          <a:ln w="9525">
            <a:noFill/>
            <a:miter lim="800000"/>
            <a:headEnd/>
            <a:tailEnd/>
          </a:ln>
        </p:spPr>
        <p:txBody>
          <a:bodyPr wrap="none" lIns="0" tIns="0" rIns="0" bIns="0">
            <a:spAutoFit/>
          </a:bodyPr>
          <a:lstStyle/>
          <a:p>
            <a:pPr eaLnBrk="0" hangingPunct="0"/>
            <a:r>
              <a:rPr lang="en-US"/>
              <a:t>  </a:t>
            </a:r>
            <a:r>
              <a:rPr lang="en-US" b="1"/>
              <a:t>HOPE	              9,297           1051           </a:t>
            </a:r>
          </a:p>
        </p:txBody>
      </p:sp>
      <p:sp>
        <p:nvSpPr>
          <p:cNvPr id="30724" name="Line 4"/>
          <p:cNvSpPr>
            <a:spLocks noChangeShapeType="1"/>
          </p:cNvSpPr>
          <p:nvPr/>
        </p:nvSpPr>
        <p:spPr bwMode="auto">
          <a:xfrm flipV="1">
            <a:off x="2678113" y="2803525"/>
            <a:ext cx="1587" cy="104775"/>
          </a:xfrm>
          <a:prstGeom prst="line">
            <a:avLst/>
          </a:prstGeom>
          <a:noFill/>
          <a:ln w="9525">
            <a:noFill/>
            <a:round/>
            <a:headEnd/>
            <a:tailEnd/>
          </a:ln>
        </p:spPr>
        <p:txBody>
          <a:bodyPr/>
          <a:lstStyle/>
          <a:p>
            <a:endParaRPr lang="en-US"/>
          </a:p>
        </p:txBody>
      </p:sp>
      <p:sp>
        <p:nvSpPr>
          <p:cNvPr id="30725" name="Line 5"/>
          <p:cNvSpPr>
            <a:spLocks noChangeShapeType="1"/>
          </p:cNvSpPr>
          <p:nvPr/>
        </p:nvSpPr>
        <p:spPr bwMode="auto">
          <a:xfrm flipV="1">
            <a:off x="5975350" y="4484688"/>
            <a:ext cx="1588" cy="104775"/>
          </a:xfrm>
          <a:prstGeom prst="line">
            <a:avLst/>
          </a:prstGeom>
          <a:noFill/>
          <a:ln w="9525">
            <a:solidFill>
              <a:schemeClr val="tx1"/>
            </a:solidFill>
            <a:round/>
            <a:headEnd/>
            <a:tailEnd/>
          </a:ln>
        </p:spPr>
        <p:txBody>
          <a:bodyPr/>
          <a:lstStyle/>
          <a:p>
            <a:endParaRPr lang="en-US"/>
          </a:p>
        </p:txBody>
      </p:sp>
      <p:sp>
        <p:nvSpPr>
          <p:cNvPr id="30726" name="Line 6"/>
          <p:cNvSpPr>
            <a:spLocks noChangeShapeType="1"/>
          </p:cNvSpPr>
          <p:nvPr/>
        </p:nvSpPr>
        <p:spPr bwMode="auto">
          <a:xfrm flipV="1">
            <a:off x="6407150" y="2827338"/>
            <a:ext cx="1588" cy="104775"/>
          </a:xfrm>
          <a:prstGeom prst="line">
            <a:avLst/>
          </a:prstGeom>
          <a:noFill/>
          <a:ln w="9525">
            <a:noFill/>
            <a:round/>
            <a:headEnd/>
            <a:tailEnd/>
          </a:ln>
        </p:spPr>
        <p:txBody>
          <a:bodyPr/>
          <a:lstStyle/>
          <a:p>
            <a:endParaRPr lang="en-US"/>
          </a:p>
        </p:txBody>
      </p:sp>
      <p:sp>
        <p:nvSpPr>
          <p:cNvPr id="30727" name="Line 7"/>
          <p:cNvSpPr>
            <a:spLocks noChangeShapeType="1"/>
          </p:cNvSpPr>
          <p:nvPr/>
        </p:nvSpPr>
        <p:spPr bwMode="auto">
          <a:xfrm flipV="1">
            <a:off x="5037138" y="3581400"/>
            <a:ext cx="1025525" cy="7938"/>
          </a:xfrm>
          <a:prstGeom prst="line">
            <a:avLst/>
          </a:prstGeom>
          <a:noFill/>
          <a:ln w="19050">
            <a:solidFill>
              <a:schemeClr val="hlink"/>
            </a:solidFill>
            <a:round/>
            <a:headEnd/>
            <a:tailEnd/>
          </a:ln>
        </p:spPr>
        <p:txBody>
          <a:bodyPr/>
          <a:lstStyle/>
          <a:p>
            <a:endParaRPr lang="en-US"/>
          </a:p>
        </p:txBody>
      </p:sp>
      <p:sp>
        <p:nvSpPr>
          <p:cNvPr id="30728" name="Line 8"/>
          <p:cNvSpPr>
            <a:spLocks noChangeShapeType="1"/>
          </p:cNvSpPr>
          <p:nvPr/>
        </p:nvSpPr>
        <p:spPr bwMode="auto">
          <a:xfrm>
            <a:off x="5089525" y="2286000"/>
            <a:ext cx="676275" cy="0"/>
          </a:xfrm>
          <a:prstGeom prst="line">
            <a:avLst/>
          </a:prstGeom>
          <a:noFill/>
          <a:ln w="19050">
            <a:solidFill>
              <a:schemeClr val="hlink"/>
            </a:solidFill>
            <a:round/>
            <a:headEnd/>
            <a:tailEnd/>
          </a:ln>
        </p:spPr>
        <p:txBody>
          <a:bodyPr/>
          <a:lstStyle/>
          <a:p>
            <a:endParaRPr lang="en-US"/>
          </a:p>
        </p:txBody>
      </p:sp>
      <p:sp>
        <p:nvSpPr>
          <p:cNvPr id="30729" name="Rectangle 9"/>
          <p:cNvSpPr>
            <a:spLocks noChangeArrowheads="1"/>
          </p:cNvSpPr>
          <p:nvPr/>
        </p:nvSpPr>
        <p:spPr bwMode="auto">
          <a:xfrm>
            <a:off x="5359400" y="2209800"/>
            <a:ext cx="84138" cy="119063"/>
          </a:xfrm>
          <a:prstGeom prst="rect">
            <a:avLst/>
          </a:prstGeom>
          <a:solidFill>
            <a:schemeClr val="hlink"/>
          </a:solidFill>
          <a:ln w="9525">
            <a:solidFill>
              <a:schemeClr val="hlink"/>
            </a:solidFill>
            <a:miter lim="800000"/>
            <a:headEnd/>
            <a:tailEnd/>
          </a:ln>
        </p:spPr>
        <p:txBody>
          <a:bodyPr/>
          <a:lstStyle/>
          <a:p>
            <a:endParaRPr lang="en-US"/>
          </a:p>
        </p:txBody>
      </p:sp>
      <p:sp>
        <p:nvSpPr>
          <p:cNvPr id="30730" name="Rectangle 10"/>
          <p:cNvSpPr>
            <a:spLocks noChangeArrowheads="1"/>
          </p:cNvSpPr>
          <p:nvPr/>
        </p:nvSpPr>
        <p:spPr bwMode="auto">
          <a:xfrm>
            <a:off x="5483225" y="2824163"/>
            <a:ext cx="80963" cy="119062"/>
          </a:xfrm>
          <a:prstGeom prst="rect">
            <a:avLst/>
          </a:prstGeom>
          <a:solidFill>
            <a:schemeClr val="hlink"/>
          </a:solidFill>
          <a:ln w="9525">
            <a:solidFill>
              <a:schemeClr val="hlink"/>
            </a:solidFill>
            <a:miter lim="800000"/>
            <a:headEnd/>
            <a:tailEnd/>
          </a:ln>
        </p:spPr>
        <p:txBody>
          <a:bodyPr/>
          <a:lstStyle/>
          <a:p>
            <a:endParaRPr lang="en-US"/>
          </a:p>
        </p:txBody>
      </p:sp>
      <p:sp>
        <p:nvSpPr>
          <p:cNvPr id="30731" name="Rectangle 11"/>
          <p:cNvSpPr>
            <a:spLocks noChangeArrowheads="1"/>
          </p:cNvSpPr>
          <p:nvPr/>
        </p:nvSpPr>
        <p:spPr bwMode="auto">
          <a:xfrm>
            <a:off x="5443538" y="3513138"/>
            <a:ext cx="82550" cy="119062"/>
          </a:xfrm>
          <a:prstGeom prst="rect">
            <a:avLst/>
          </a:prstGeom>
          <a:solidFill>
            <a:schemeClr val="hlink"/>
          </a:solidFill>
          <a:ln w="9525">
            <a:solidFill>
              <a:schemeClr val="hlink"/>
            </a:solidFill>
            <a:miter lim="800000"/>
            <a:headEnd/>
            <a:tailEnd/>
          </a:ln>
        </p:spPr>
        <p:txBody>
          <a:bodyPr/>
          <a:lstStyle/>
          <a:p>
            <a:endParaRPr lang="en-US"/>
          </a:p>
        </p:txBody>
      </p:sp>
      <p:sp>
        <p:nvSpPr>
          <p:cNvPr id="30732" name="Rectangle 12"/>
          <p:cNvSpPr>
            <a:spLocks noChangeArrowheads="1"/>
          </p:cNvSpPr>
          <p:nvPr/>
        </p:nvSpPr>
        <p:spPr bwMode="auto">
          <a:xfrm>
            <a:off x="3624263" y="4648200"/>
            <a:ext cx="2111375" cy="258763"/>
          </a:xfrm>
          <a:prstGeom prst="rect">
            <a:avLst/>
          </a:prstGeom>
          <a:noFill/>
          <a:ln w="9525">
            <a:noFill/>
            <a:miter lim="800000"/>
            <a:headEnd/>
            <a:tailEnd/>
          </a:ln>
        </p:spPr>
        <p:txBody>
          <a:bodyPr wrap="none" lIns="0" tIns="0" rIns="0" bIns="0">
            <a:spAutoFit/>
          </a:bodyPr>
          <a:lstStyle/>
          <a:p>
            <a:pPr eaLnBrk="0" hangingPunct="0"/>
            <a:r>
              <a:rPr lang="en-US" sz="1700" b="1"/>
              <a:t>    0.4      0.6      0.8    </a:t>
            </a:r>
          </a:p>
        </p:txBody>
      </p:sp>
      <p:sp>
        <p:nvSpPr>
          <p:cNvPr id="30733" name="Rectangle 13"/>
          <p:cNvSpPr>
            <a:spLocks noChangeArrowheads="1"/>
          </p:cNvSpPr>
          <p:nvPr/>
        </p:nvSpPr>
        <p:spPr bwMode="auto">
          <a:xfrm>
            <a:off x="5834063" y="4648200"/>
            <a:ext cx="301625" cy="258763"/>
          </a:xfrm>
          <a:prstGeom prst="rect">
            <a:avLst/>
          </a:prstGeom>
          <a:noFill/>
          <a:ln w="9525">
            <a:noFill/>
            <a:miter lim="800000"/>
            <a:headEnd/>
            <a:tailEnd/>
          </a:ln>
        </p:spPr>
        <p:txBody>
          <a:bodyPr wrap="none" lIns="0" tIns="0" rIns="0" bIns="0">
            <a:spAutoFit/>
          </a:bodyPr>
          <a:lstStyle/>
          <a:p>
            <a:pPr eaLnBrk="0" hangingPunct="0"/>
            <a:r>
              <a:rPr lang="en-US" sz="1700" b="1"/>
              <a:t>1.0</a:t>
            </a:r>
          </a:p>
        </p:txBody>
      </p:sp>
      <p:sp>
        <p:nvSpPr>
          <p:cNvPr id="30734" name="Rectangle 14"/>
          <p:cNvSpPr>
            <a:spLocks noChangeArrowheads="1"/>
          </p:cNvSpPr>
          <p:nvPr/>
        </p:nvSpPr>
        <p:spPr bwMode="auto">
          <a:xfrm>
            <a:off x="6291263" y="4648200"/>
            <a:ext cx="1809750" cy="258763"/>
          </a:xfrm>
          <a:prstGeom prst="rect">
            <a:avLst/>
          </a:prstGeom>
          <a:noFill/>
          <a:ln w="9525">
            <a:noFill/>
            <a:miter lim="800000"/>
            <a:headEnd/>
            <a:tailEnd/>
          </a:ln>
        </p:spPr>
        <p:txBody>
          <a:bodyPr wrap="none" lIns="0" tIns="0" rIns="0" bIns="0">
            <a:spAutoFit/>
          </a:bodyPr>
          <a:lstStyle/>
          <a:p>
            <a:pPr eaLnBrk="0" hangingPunct="0"/>
            <a:r>
              <a:rPr lang="en-US" sz="1700" b="1"/>
              <a:t>   1.2      1.4     1.6 </a:t>
            </a:r>
          </a:p>
        </p:txBody>
      </p:sp>
      <p:sp>
        <p:nvSpPr>
          <p:cNvPr id="30735" name="Rectangle 15"/>
          <p:cNvSpPr>
            <a:spLocks noChangeArrowheads="1"/>
          </p:cNvSpPr>
          <p:nvPr/>
        </p:nvSpPr>
        <p:spPr bwMode="auto">
          <a:xfrm>
            <a:off x="2895600" y="1676400"/>
            <a:ext cx="228600" cy="273050"/>
          </a:xfrm>
          <a:prstGeom prst="rect">
            <a:avLst/>
          </a:prstGeom>
          <a:noFill/>
          <a:ln w="9525">
            <a:noFill/>
            <a:miter lim="800000"/>
            <a:headEnd/>
            <a:tailEnd/>
          </a:ln>
        </p:spPr>
        <p:txBody>
          <a:bodyPr lIns="0" tIns="0" rIns="0" bIns="0">
            <a:spAutoFit/>
          </a:bodyPr>
          <a:lstStyle/>
          <a:p>
            <a:pPr eaLnBrk="0" hangingPunct="0"/>
            <a:r>
              <a:rPr lang="en-US">
                <a:solidFill>
                  <a:schemeClr val="tx2"/>
                </a:solidFill>
              </a:rPr>
              <a:t> </a:t>
            </a:r>
            <a:r>
              <a:rPr lang="en-US" b="1">
                <a:solidFill>
                  <a:schemeClr val="tx2"/>
                </a:solidFill>
              </a:rPr>
              <a:t>N</a:t>
            </a:r>
            <a:r>
              <a:rPr lang="en-US">
                <a:solidFill>
                  <a:schemeClr val="tx2"/>
                </a:solidFill>
              </a:rPr>
              <a:t> </a:t>
            </a:r>
          </a:p>
        </p:txBody>
      </p:sp>
      <p:sp>
        <p:nvSpPr>
          <p:cNvPr id="30736" name="Text Box 16"/>
          <p:cNvSpPr txBox="1">
            <a:spLocks noChangeArrowheads="1"/>
          </p:cNvSpPr>
          <p:nvPr/>
        </p:nvSpPr>
        <p:spPr bwMode="auto">
          <a:xfrm>
            <a:off x="817563" y="6713538"/>
            <a:ext cx="184150" cy="396875"/>
          </a:xfrm>
          <a:prstGeom prst="rect">
            <a:avLst/>
          </a:prstGeom>
          <a:noFill/>
          <a:ln w="9525">
            <a:noFill/>
            <a:miter lim="800000"/>
            <a:headEnd/>
            <a:tailEnd/>
          </a:ln>
        </p:spPr>
        <p:txBody>
          <a:bodyPr wrap="none">
            <a:spAutoFit/>
          </a:bodyPr>
          <a:lstStyle/>
          <a:p>
            <a:pPr eaLnBrk="0" hangingPunct="0"/>
            <a:endParaRPr lang="en-US" sz="2000"/>
          </a:p>
        </p:txBody>
      </p:sp>
      <p:sp>
        <p:nvSpPr>
          <p:cNvPr id="30737" name="Text Box 17"/>
          <p:cNvSpPr txBox="1">
            <a:spLocks noChangeArrowheads="1"/>
          </p:cNvSpPr>
          <p:nvPr/>
        </p:nvSpPr>
        <p:spPr bwMode="auto">
          <a:xfrm>
            <a:off x="3962400" y="5105400"/>
            <a:ext cx="1905000" cy="366713"/>
          </a:xfrm>
          <a:prstGeom prst="rect">
            <a:avLst/>
          </a:prstGeom>
          <a:noFill/>
          <a:ln w="12700">
            <a:noFill/>
            <a:miter lim="800000"/>
            <a:headEnd/>
            <a:tailEnd/>
          </a:ln>
        </p:spPr>
        <p:txBody>
          <a:bodyPr>
            <a:spAutoFit/>
          </a:bodyPr>
          <a:lstStyle/>
          <a:p>
            <a:pPr algn="ctr" eaLnBrk="0" hangingPunct="0"/>
            <a:r>
              <a:rPr lang="en-US">
                <a:solidFill>
                  <a:schemeClr val="tx2"/>
                </a:solidFill>
              </a:rPr>
              <a:t>ACE-I Better</a:t>
            </a:r>
            <a:r>
              <a:rPr lang="en-US" sz="1200">
                <a:solidFill>
                  <a:schemeClr val="tx2"/>
                </a:solidFill>
              </a:rPr>
              <a:t> </a:t>
            </a:r>
          </a:p>
        </p:txBody>
      </p:sp>
      <p:sp>
        <p:nvSpPr>
          <p:cNvPr id="30738" name="Text Box 18"/>
          <p:cNvSpPr txBox="1">
            <a:spLocks noChangeArrowheads="1"/>
          </p:cNvSpPr>
          <p:nvPr/>
        </p:nvSpPr>
        <p:spPr bwMode="auto">
          <a:xfrm>
            <a:off x="6172200" y="5105400"/>
            <a:ext cx="1828800" cy="366713"/>
          </a:xfrm>
          <a:prstGeom prst="rect">
            <a:avLst/>
          </a:prstGeom>
          <a:noFill/>
          <a:ln w="12700">
            <a:noFill/>
            <a:miter lim="800000"/>
            <a:headEnd/>
            <a:tailEnd/>
          </a:ln>
        </p:spPr>
        <p:txBody>
          <a:bodyPr>
            <a:spAutoFit/>
          </a:bodyPr>
          <a:lstStyle/>
          <a:p>
            <a:pPr algn="ctr" eaLnBrk="0" hangingPunct="0"/>
            <a:r>
              <a:rPr lang="en-US">
                <a:solidFill>
                  <a:schemeClr val="tx2"/>
                </a:solidFill>
              </a:rPr>
              <a:t>Placebo Better</a:t>
            </a:r>
          </a:p>
        </p:txBody>
      </p:sp>
      <p:sp>
        <p:nvSpPr>
          <p:cNvPr id="30739" name="Line 19"/>
          <p:cNvSpPr>
            <a:spLocks noChangeShapeType="1"/>
          </p:cNvSpPr>
          <p:nvPr/>
        </p:nvSpPr>
        <p:spPr bwMode="auto">
          <a:xfrm flipH="1">
            <a:off x="3886200" y="5029200"/>
            <a:ext cx="2057400" cy="0"/>
          </a:xfrm>
          <a:prstGeom prst="line">
            <a:avLst/>
          </a:prstGeom>
          <a:noFill/>
          <a:ln w="28575">
            <a:solidFill>
              <a:schemeClr val="tx2"/>
            </a:solidFill>
            <a:round/>
            <a:headEnd/>
            <a:tailEnd type="triangle" w="med" len="med"/>
          </a:ln>
        </p:spPr>
        <p:txBody>
          <a:bodyPr/>
          <a:lstStyle/>
          <a:p>
            <a:endParaRPr lang="en-US"/>
          </a:p>
        </p:txBody>
      </p:sp>
      <p:sp>
        <p:nvSpPr>
          <p:cNvPr id="30740" name="Line 20"/>
          <p:cNvSpPr>
            <a:spLocks noChangeShapeType="1"/>
          </p:cNvSpPr>
          <p:nvPr/>
        </p:nvSpPr>
        <p:spPr bwMode="auto">
          <a:xfrm flipH="1">
            <a:off x="6096000" y="5029200"/>
            <a:ext cx="1981200" cy="0"/>
          </a:xfrm>
          <a:prstGeom prst="line">
            <a:avLst/>
          </a:prstGeom>
          <a:noFill/>
          <a:ln w="28575">
            <a:solidFill>
              <a:schemeClr val="tx2"/>
            </a:solidFill>
            <a:round/>
            <a:headEnd type="triangle" w="med" len="med"/>
            <a:tailEnd/>
          </a:ln>
        </p:spPr>
        <p:txBody>
          <a:bodyPr/>
          <a:lstStyle/>
          <a:p>
            <a:endParaRPr lang="en-US"/>
          </a:p>
        </p:txBody>
      </p:sp>
      <p:sp>
        <p:nvSpPr>
          <p:cNvPr id="30741" name="Rectangle 22"/>
          <p:cNvSpPr>
            <a:spLocks noChangeArrowheads="1"/>
          </p:cNvSpPr>
          <p:nvPr/>
        </p:nvSpPr>
        <p:spPr bwMode="auto">
          <a:xfrm>
            <a:off x="944563" y="2747963"/>
            <a:ext cx="4216400" cy="274637"/>
          </a:xfrm>
          <a:prstGeom prst="rect">
            <a:avLst/>
          </a:prstGeom>
          <a:noFill/>
          <a:ln w="9525">
            <a:noFill/>
            <a:miter lim="800000"/>
            <a:headEnd/>
            <a:tailEnd/>
          </a:ln>
        </p:spPr>
        <p:txBody>
          <a:bodyPr wrap="none" lIns="0" tIns="0" rIns="0" bIns="0">
            <a:spAutoFit/>
          </a:bodyPr>
          <a:lstStyle/>
          <a:p>
            <a:pPr eaLnBrk="0" hangingPunct="0"/>
            <a:r>
              <a:rPr lang="en-US" b="1"/>
              <a:t>EUROPA            12,218           795           </a:t>
            </a:r>
          </a:p>
        </p:txBody>
      </p:sp>
      <p:sp>
        <p:nvSpPr>
          <p:cNvPr id="30742" name="Rectangle 23"/>
          <p:cNvSpPr>
            <a:spLocks noChangeArrowheads="1"/>
          </p:cNvSpPr>
          <p:nvPr/>
        </p:nvSpPr>
        <p:spPr bwMode="auto">
          <a:xfrm>
            <a:off x="985838" y="3397250"/>
            <a:ext cx="3517900" cy="274638"/>
          </a:xfrm>
          <a:prstGeom prst="rect">
            <a:avLst/>
          </a:prstGeom>
          <a:noFill/>
          <a:ln w="9525">
            <a:noFill/>
            <a:miter lim="800000"/>
            <a:headEnd/>
            <a:tailEnd/>
          </a:ln>
        </p:spPr>
        <p:txBody>
          <a:bodyPr wrap="none" lIns="0" tIns="0" rIns="0" bIns="0">
            <a:spAutoFit/>
          </a:bodyPr>
          <a:lstStyle/>
          <a:p>
            <a:pPr eaLnBrk="0" hangingPunct="0"/>
            <a:r>
              <a:rPr lang="en-US"/>
              <a:t> </a:t>
            </a:r>
            <a:r>
              <a:rPr lang="en-US" b="1"/>
              <a:t>PEACE               8,290            633</a:t>
            </a:r>
          </a:p>
        </p:txBody>
      </p:sp>
      <p:sp>
        <p:nvSpPr>
          <p:cNvPr id="30743" name="Line 24"/>
          <p:cNvSpPr>
            <a:spLocks noChangeShapeType="1"/>
          </p:cNvSpPr>
          <p:nvPr/>
        </p:nvSpPr>
        <p:spPr bwMode="auto">
          <a:xfrm flipH="1" flipV="1">
            <a:off x="5943600" y="2057400"/>
            <a:ext cx="31750" cy="2438400"/>
          </a:xfrm>
          <a:prstGeom prst="line">
            <a:avLst/>
          </a:prstGeom>
          <a:noFill/>
          <a:ln w="12700">
            <a:solidFill>
              <a:schemeClr val="tx1"/>
            </a:solidFill>
            <a:round/>
            <a:headEnd/>
            <a:tailEnd/>
          </a:ln>
        </p:spPr>
        <p:txBody>
          <a:bodyPr wrap="none" anchor="ctr"/>
          <a:lstStyle/>
          <a:p>
            <a:endParaRPr lang="en-US"/>
          </a:p>
        </p:txBody>
      </p:sp>
      <p:sp>
        <p:nvSpPr>
          <p:cNvPr id="30744" name="Rectangle 25"/>
          <p:cNvSpPr>
            <a:spLocks noChangeArrowheads="1"/>
          </p:cNvSpPr>
          <p:nvPr/>
        </p:nvSpPr>
        <p:spPr bwMode="auto">
          <a:xfrm>
            <a:off x="6311900" y="3360738"/>
            <a:ext cx="2070100" cy="366712"/>
          </a:xfrm>
          <a:prstGeom prst="rect">
            <a:avLst/>
          </a:prstGeom>
          <a:noFill/>
          <a:ln w="9525">
            <a:noFill/>
            <a:miter lim="800000"/>
            <a:headEnd/>
            <a:tailEnd/>
          </a:ln>
        </p:spPr>
        <p:txBody>
          <a:bodyPr>
            <a:spAutoFit/>
          </a:bodyPr>
          <a:lstStyle/>
          <a:p>
            <a:pPr algn="ctr" eaLnBrk="0" hangingPunct="0"/>
            <a:r>
              <a:rPr lang="en-US" b="1"/>
              <a:t>HR=0.89  P=0.13</a:t>
            </a:r>
          </a:p>
        </p:txBody>
      </p:sp>
      <p:sp>
        <p:nvSpPr>
          <p:cNvPr id="30745" name="Rectangle 26"/>
          <p:cNvSpPr>
            <a:spLocks noChangeArrowheads="1"/>
          </p:cNvSpPr>
          <p:nvPr/>
        </p:nvSpPr>
        <p:spPr bwMode="auto">
          <a:xfrm>
            <a:off x="6311900" y="2747963"/>
            <a:ext cx="2070100" cy="366712"/>
          </a:xfrm>
          <a:prstGeom prst="rect">
            <a:avLst/>
          </a:prstGeom>
          <a:noFill/>
          <a:ln w="9525">
            <a:noFill/>
            <a:miter lim="800000"/>
            <a:headEnd/>
            <a:tailEnd/>
          </a:ln>
        </p:spPr>
        <p:txBody>
          <a:bodyPr>
            <a:spAutoFit/>
          </a:bodyPr>
          <a:lstStyle/>
          <a:p>
            <a:pPr algn="ctr" eaLnBrk="0" hangingPunct="0"/>
            <a:r>
              <a:rPr lang="en-US" b="1"/>
              <a:t>HR=0.89  P=0.10</a:t>
            </a:r>
          </a:p>
        </p:txBody>
      </p:sp>
      <p:sp>
        <p:nvSpPr>
          <p:cNvPr id="30746" name="Line 27"/>
          <p:cNvSpPr>
            <a:spLocks noChangeShapeType="1"/>
          </p:cNvSpPr>
          <p:nvPr/>
        </p:nvSpPr>
        <p:spPr bwMode="auto">
          <a:xfrm>
            <a:off x="5076825" y="2900363"/>
            <a:ext cx="947738" cy="0"/>
          </a:xfrm>
          <a:prstGeom prst="line">
            <a:avLst/>
          </a:prstGeom>
          <a:noFill/>
          <a:ln w="19050">
            <a:solidFill>
              <a:schemeClr val="hlink"/>
            </a:solidFill>
            <a:round/>
            <a:headEnd/>
            <a:tailEnd/>
          </a:ln>
        </p:spPr>
        <p:txBody>
          <a:bodyPr/>
          <a:lstStyle/>
          <a:p>
            <a:endParaRPr lang="en-US"/>
          </a:p>
        </p:txBody>
      </p:sp>
      <p:sp>
        <p:nvSpPr>
          <p:cNvPr id="30747" name="Rectangle 28"/>
          <p:cNvSpPr>
            <a:spLocks noChangeArrowheads="1"/>
          </p:cNvSpPr>
          <p:nvPr/>
        </p:nvSpPr>
        <p:spPr bwMode="auto">
          <a:xfrm>
            <a:off x="6248400" y="2133600"/>
            <a:ext cx="2209800" cy="366713"/>
          </a:xfrm>
          <a:prstGeom prst="rect">
            <a:avLst/>
          </a:prstGeom>
          <a:noFill/>
          <a:ln w="9525">
            <a:noFill/>
            <a:miter lim="800000"/>
            <a:headEnd/>
            <a:tailEnd/>
          </a:ln>
        </p:spPr>
        <p:txBody>
          <a:bodyPr>
            <a:spAutoFit/>
          </a:bodyPr>
          <a:lstStyle/>
          <a:p>
            <a:pPr algn="ctr" eaLnBrk="0" hangingPunct="0"/>
            <a:r>
              <a:rPr lang="en-US" b="1"/>
              <a:t>HR=0.84  P=0.005</a:t>
            </a:r>
          </a:p>
        </p:txBody>
      </p:sp>
      <p:sp>
        <p:nvSpPr>
          <p:cNvPr id="30748" name="Rectangle 29"/>
          <p:cNvSpPr>
            <a:spLocks noChangeArrowheads="1"/>
          </p:cNvSpPr>
          <p:nvPr/>
        </p:nvSpPr>
        <p:spPr bwMode="auto">
          <a:xfrm>
            <a:off x="3886200" y="1676400"/>
            <a:ext cx="825500" cy="273050"/>
          </a:xfrm>
          <a:prstGeom prst="rect">
            <a:avLst/>
          </a:prstGeom>
          <a:noFill/>
          <a:ln w="9525">
            <a:noFill/>
            <a:miter lim="800000"/>
            <a:headEnd/>
            <a:tailEnd/>
          </a:ln>
        </p:spPr>
        <p:txBody>
          <a:bodyPr lIns="0" tIns="0" rIns="0" bIns="0">
            <a:spAutoFit/>
          </a:bodyPr>
          <a:lstStyle/>
          <a:p>
            <a:pPr eaLnBrk="0" hangingPunct="0"/>
            <a:r>
              <a:rPr lang="en-US" b="1">
                <a:solidFill>
                  <a:schemeClr val="tx2"/>
                </a:solidFill>
              </a:rPr>
              <a:t>Deaths </a:t>
            </a:r>
          </a:p>
        </p:txBody>
      </p:sp>
      <p:sp>
        <p:nvSpPr>
          <p:cNvPr id="30749" name="Rectangle 30"/>
          <p:cNvSpPr>
            <a:spLocks noChangeArrowheads="1"/>
          </p:cNvSpPr>
          <p:nvPr/>
        </p:nvSpPr>
        <p:spPr bwMode="auto">
          <a:xfrm>
            <a:off x="962025" y="4141788"/>
            <a:ext cx="3765550" cy="274637"/>
          </a:xfrm>
          <a:prstGeom prst="rect">
            <a:avLst/>
          </a:prstGeom>
          <a:noFill/>
          <a:ln w="9525">
            <a:noFill/>
            <a:miter lim="800000"/>
            <a:headEnd/>
            <a:tailEnd/>
          </a:ln>
        </p:spPr>
        <p:txBody>
          <a:bodyPr wrap="none" lIns="0" tIns="0" rIns="0" bIns="0">
            <a:spAutoFit/>
          </a:bodyPr>
          <a:lstStyle/>
          <a:p>
            <a:pPr eaLnBrk="0" hangingPunct="0"/>
            <a:r>
              <a:rPr lang="en-US" b="1"/>
              <a:t>All Trials              33,960         &gt;3000</a:t>
            </a:r>
          </a:p>
        </p:txBody>
      </p:sp>
      <p:sp>
        <p:nvSpPr>
          <p:cNvPr id="30750" name="Rectangle 31"/>
          <p:cNvSpPr>
            <a:spLocks noChangeArrowheads="1"/>
          </p:cNvSpPr>
          <p:nvPr/>
        </p:nvSpPr>
        <p:spPr bwMode="auto">
          <a:xfrm>
            <a:off x="6324600" y="4064000"/>
            <a:ext cx="2133600" cy="366713"/>
          </a:xfrm>
          <a:prstGeom prst="rect">
            <a:avLst/>
          </a:prstGeom>
          <a:noFill/>
          <a:ln w="9525">
            <a:noFill/>
            <a:miter lim="800000"/>
            <a:headEnd/>
            <a:tailEnd/>
          </a:ln>
        </p:spPr>
        <p:txBody>
          <a:bodyPr>
            <a:spAutoFit/>
          </a:bodyPr>
          <a:lstStyle/>
          <a:p>
            <a:pPr algn="ctr" eaLnBrk="0" hangingPunct="0"/>
            <a:r>
              <a:rPr lang="en-US" b="1"/>
              <a:t>HR=0.86  P&lt;0.001</a:t>
            </a:r>
          </a:p>
        </p:txBody>
      </p:sp>
      <p:sp>
        <p:nvSpPr>
          <p:cNvPr id="30751" name="Line 32"/>
          <p:cNvSpPr>
            <a:spLocks noChangeShapeType="1"/>
          </p:cNvSpPr>
          <p:nvPr/>
        </p:nvSpPr>
        <p:spPr bwMode="auto">
          <a:xfrm flipV="1">
            <a:off x="5362575" y="4213225"/>
            <a:ext cx="381000" cy="12700"/>
          </a:xfrm>
          <a:prstGeom prst="line">
            <a:avLst/>
          </a:prstGeom>
          <a:noFill/>
          <a:ln w="19050">
            <a:solidFill>
              <a:schemeClr val="hlink"/>
            </a:solidFill>
            <a:round/>
            <a:headEnd/>
            <a:tailEnd/>
          </a:ln>
        </p:spPr>
        <p:txBody>
          <a:bodyPr/>
          <a:lstStyle/>
          <a:p>
            <a:endParaRPr lang="en-US"/>
          </a:p>
        </p:txBody>
      </p:sp>
      <p:sp>
        <p:nvSpPr>
          <p:cNvPr id="30752" name="Rectangle 33"/>
          <p:cNvSpPr>
            <a:spLocks noChangeArrowheads="1"/>
          </p:cNvSpPr>
          <p:nvPr/>
        </p:nvSpPr>
        <p:spPr bwMode="auto">
          <a:xfrm>
            <a:off x="5511800" y="4149725"/>
            <a:ext cx="84138" cy="119063"/>
          </a:xfrm>
          <a:prstGeom prst="rect">
            <a:avLst/>
          </a:prstGeom>
          <a:solidFill>
            <a:schemeClr val="hlink"/>
          </a:solidFill>
          <a:ln w="9525">
            <a:solidFill>
              <a:schemeClr val="hlink"/>
            </a:solidFill>
            <a:miter lim="800000"/>
            <a:headEnd/>
            <a:tailEnd/>
          </a:ln>
        </p:spPr>
        <p:txBody>
          <a:bodyPr/>
          <a:lstStyle/>
          <a:p>
            <a:endParaRPr lang="en-US"/>
          </a:p>
        </p:txBody>
      </p:sp>
      <p:sp>
        <p:nvSpPr>
          <p:cNvPr id="32801" name="Text Box 34"/>
          <p:cNvSpPr txBox="1">
            <a:spLocks noChangeArrowheads="1"/>
          </p:cNvSpPr>
          <p:nvPr/>
        </p:nvSpPr>
        <p:spPr bwMode="auto">
          <a:xfrm>
            <a:off x="533400" y="6477000"/>
            <a:ext cx="4648200" cy="304800"/>
          </a:xfrm>
          <a:prstGeom prst="rect">
            <a:avLst/>
          </a:prstGeom>
          <a:noFill/>
          <a:ln w="9525">
            <a:noFill/>
            <a:miter lim="800000"/>
            <a:headEnd/>
            <a:tailEnd/>
          </a:ln>
        </p:spPr>
        <p:txBody>
          <a:bodyPr>
            <a:spAutoFit/>
          </a:bodyPr>
          <a:lstStyle/>
          <a:p>
            <a:pPr eaLnBrk="0" hangingPunct="0"/>
            <a:r>
              <a:rPr lang="en-US" sz="1400" b="1">
                <a:latin typeface="Arial Narrow" pitchFamily="34" charset="0"/>
              </a:rPr>
              <a:t>Danchin N et al. </a:t>
            </a:r>
            <a:r>
              <a:rPr lang="en-US" sz="1400" b="1" i="1">
                <a:latin typeface="Arial Narrow" pitchFamily="34" charset="0"/>
              </a:rPr>
              <a:t>Arch Intern Med</a:t>
            </a:r>
            <a:r>
              <a:rPr lang="en-US" sz="1400" b="1">
                <a:latin typeface="Arial Narrow" pitchFamily="34" charset="0"/>
              </a:rPr>
              <a:t> 2006;166:787-796</a:t>
            </a:r>
          </a:p>
        </p:txBody>
      </p:sp>
      <p:sp>
        <p:nvSpPr>
          <p:cNvPr id="30754" name="Rectangle 36"/>
          <p:cNvSpPr>
            <a:spLocks noChangeArrowheads="1"/>
          </p:cNvSpPr>
          <p:nvPr/>
        </p:nvSpPr>
        <p:spPr bwMode="auto">
          <a:xfrm>
            <a:off x="0" y="1143000"/>
            <a:ext cx="9144000" cy="396875"/>
          </a:xfrm>
          <a:prstGeom prst="rect">
            <a:avLst/>
          </a:prstGeom>
          <a:noFill/>
          <a:ln w="9525">
            <a:noFill/>
            <a:miter lim="800000"/>
            <a:headEnd/>
            <a:tailEnd/>
          </a:ln>
        </p:spPr>
        <p:txBody>
          <a:bodyPr>
            <a:spAutoFit/>
          </a:bodyPr>
          <a:lstStyle/>
          <a:p>
            <a:pPr algn="ctr"/>
            <a:r>
              <a:rPr lang="en-US" sz="2000" b="1"/>
              <a:t>Meta-Analysis of the HOPE, EUROPA, and PEACE Trials*</a:t>
            </a:r>
          </a:p>
        </p:txBody>
      </p:sp>
      <p:sp>
        <p:nvSpPr>
          <p:cNvPr id="30755" name="Rectangle 37"/>
          <p:cNvSpPr>
            <a:spLocks noChangeArrowheads="1"/>
          </p:cNvSpPr>
          <p:nvPr/>
        </p:nvSpPr>
        <p:spPr bwMode="auto">
          <a:xfrm>
            <a:off x="6400800" y="1676400"/>
            <a:ext cx="1828800" cy="274638"/>
          </a:xfrm>
          <a:prstGeom prst="rect">
            <a:avLst/>
          </a:prstGeom>
          <a:noFill/>
          <a:ln w="9525">
            <a:noFill/>
            <a:miter lim="800000"/>
            <a:headEnd/>
            <a:tailEnd/>
          </a:ln>
        </p:spPr>
        <p:txBody>
          <a:bodyPr lIns="0" tIns="0" rIns="0" bIns="0">
            <a:spAutoFit/>
          </a:bodyPr>
          <a:lstStyle/>
          <a:p>
            <a:pPr algn="ctr" eaLnBrk="0" hangingPunct="0"/>
            <a:r>
              <a:rPr lang="en-US" b="1">
                <a:solidFill>
                  <a:schemeClr val="tx2"/>
                </a:solidFill>
              </a:rPr>
              <a:t>RR of Mortality</a:t>
            </a:r>
            <a:r>
              <a:rPr lang="en-US">
                <a:solidFill>
                  <a:schemeClr val="tx2"/>
                </a:solidFill>
              </a:rPr>
              <a:t> </a:t>
            </a:r>
          </a:p>
        </p:txBody>
      </p:sp>
      <p:sp>
        <p:nvSpPr>
          <p:cNvPr id="30756" name="Line 38"/>
          <p:cNvSpPr>
            <a:spLocks noChangeShapeType="1"/>
          </p:cNvSpPr>
          <p:nvPr/>
        </p:nvSpPr>
        <p:spPr bwMode="auto">
          <a:xfrm>
            <a:off x="762000" y="4495800"/>
            <a:ext cx="7696200" cy="0"/>
          </a:xfrm>
          <a:prstGeom prst="line">
            <a:avLst/>
          </a:prstGeom>
          <a:noFill/>
          <a:ln w="12700">
            <a:solidFill>
              <a:schemeClr val="tx1"/>
            </a:solidFill>
            <a:round/>
            <a:headEnd/>
            <a:tailEnd/>
          </a:ln>
        </p:spPr>
        <p:txBody>
          <a:bodyPr/>
          <a:lstStyle/>
          <a:p>
            <a:endParaRPr lang="en-US"/>
          </a:p>
        </p:txBody>
      </p:sp>
      <p:sp>
        <p:nvSpPr>
          <p:cNvPr id="30757" name="Line 39"/>
          <p:cNvSpPr>
            <a:spLocks noChangeShapeType="1"/>
          </p:cNvSpPr>
          <p:nvPr/>
        </p:nvSpPr>
        <p:spPr bwMode="auto">
          <a:xfrm>
            <a:off x="762000" y="2057400"/>
            <a:ext cx="7696200" cy="0"/>
          </a:xfrm>
          <a:prstGeom prst="line">
            <a:avLst/>
          </a:prstGeom>
          <a:noFill/>
          <a:ln w="12700">
            <a:solidFill>
              <a:schemeClr val="tx1"/>
            </a:solidFill>
            <a:round/>
            <a:headEnd/>
            <a:tailEnd/>
          </a:ln>
        </p:spPr>
        <p:txBody>
          <a:bodyPr/>
          <a:lstStyle/>
          <a:p>
            <a:endParaRPr lang="en-US"/>
          </a:p>
        </p:txBody>
      </p:sp>
      <p:sp>
        <p:nvSpPr>
          <p:cNvPr id="30758" name="Text Box 40"/>
          <p:cNvSpPr txBox="1">
            <a:spLocks noChangeArrowheads="1"/>
          </p:cNvSpPr>
          <p:nvPr/>
        </p:nvSpPr>
        <p:spPr bwMode="auto">
          <a:xfrm>
            <a:off x="152400" y="5562600"/>
            <a:ext cx="6324600" cy="517525"/>
          </a:xfrm>
          <a:prstGeom prst="rect">
            <a:avLst/>
          </a:prstGeom>
          <a:noFill/>
          <a:ln w="9525">
            <a:noFill/>
            <a:miter lim="800000"/>
            <a:headEnd/>
            <a:tailEnd/>
          </a:ln>
        </p:spPr>
        <p:txBody>
          <a:bodyPr>
            <a:spAutoFit/>
          </a:bodyPr>
          <a:lstStyle/>
          <a:p>
            <a:pPr eaLnBrk="0" hangingPunct="0"/>
            <a:r>
              <a:rPr lang="en-US" sz="1400" b="1"/>
              <a:t>*7 RCTs, 33,960 randomized patients, and 4.4 years of mean follow-up.  </a:t>
            </a:r>
          </a:p>
          <a:p>
            <a:pPr eaLnBrk="0" hangingPunct="0"/>
            <a:r>
              <a:rPr lang="en-US" sz="1400" b="1"/>
              <a:t>Other findings include a CVD HR=0.81, MI HR=0.82, and stroke HR=0.77 </a:t>
            </a:r>
          </a:p>
        </p:txBody>
      </p:sp>
      <p:sp>
        <p:nvSpPr>
          <p:cNvPr id="30759" name="Text Box 41"/>
          <p:cNvSpPr txBox="1">
            <a:spLocks noChangeArrowheads="1"/>
          </p:cNvSpPr>
          <p:nvPr/>
        </p:nvSpPr>
        <p:spPr bwMode="auto">
          <a:xfrm>
            <a:off x="152400" y="6019800"/>
            <a:ext cx="8991600" cy="517525"/>
          </a:xfrm>
          <a:prstGeom prst="rect">
            <a:avLst/>
          </a:prstGeom>
          <a:noFill/>
          <a:ln w="9525">
            <a:noFill/>
            <a:miter lim="800000"/>
            <a:headEnd/>
            <a:tailEnd/>
          </a:ln>
        </p:spPr>
        <p:txBody>
          <a:bodyPr>
            <a:spAutoFit/>
          </a:bodyPr>
          <a:lstStyle/>
          <a:p>
            <a:pPr eaLnBrk="0" hangingPunct="0"/>
            <a:r>
              <a:rPr lang="en-US" sz="1400" b="1"/>
              <a:t>ACE-I=Angiotensin converting enzyme inhibitors, CVD=Cardiovascular disease, MI=Myocardial infarction</a:t>
            </a:r>
          </a:p>
        </p:txBody>
      </p:sp>
      <p:sp>
        <p:nvSpPr>
          <p:cNvPr id="1359898" name="Rectangle 26"/>
          <p:cNvSpPr>
            <a:spLocks noChangeArrowheads="1"/>
          </p:cNvSpPr>
          <p:nvPr/>
        </p:nvSpPr>
        <p:spPr bwMode="auto">
          <a:xfrm>
            <a:off x="0" y="0"/>
            <a:ext cx="9144000" cy="1114425"/>
          </a:xfrm>
          <a:prstGeom prst="rect">
            <a:avLst/>
          </a:prstGeom>
          <a:noFill/>
          <a:ln w="9525">
            <a:noFill/>
            <a:miter lim="800000"/>
            <a:headEnd/>
            <a:tailEnd/>
          </a:ln>
          <a:effectLst/>
        </p:spPr>
        <p:txBody>
          <a:bodyPr>
            <a:spAutoFit/>
          </a:bodyPr>
          <a:lstStyle/>
          <a:p>
            <a:pPr algn="ctr">
              <a:lnSpc>
                <a:spcPct val="120000"/>
              </a:lnSpc>
            </a:pPr>
            <a:r>
              <a:rPr lang="en-US" sz="3200" b="1">
                <a:solidFill>
                  <a:srgbClr val="FFFF00"/>
                </a:solidFill>
              </a:rPr>
              <a:t>ACE Inhibitor Evidence:</a:t>
            </a:r>
          </a:p>
          <a:p>
            <a:pPr algn="ctr">
              <a:lnSpc>
                <a:spcPct val="90000"/>
              </a:lnSpc>
            </a:pPr>
            <a:r>
              <a:rPr lang="en-US" sz="3200" b="1">
                <a:solidFill>
                  <a:srgbClr val="FFFF00"/>
                </a:solidFill>
              </a:rPr>
              <a:t>Secondary Prevention</a:t>
            </a:r>
          </a:p>
        </p:txBody>
      </p:sp>
      <p:sp>
        <p:nvSpPr>
          <p:cNvPr id="30763" name="Text Box 43"/>
          <p:cNvSpPr txBox="1">
            <a:spLocks noChangeArrowheads="1"/>
          </p:cNvSpPr>
          <p:nvPr/>
        </p:nvSpPr>
        <p:spPr bwMode="auto">
          <a:xfrm>
            <a:off x="5622925" y="6434138"/>
            <a:ext cx="3328988" cy="549275"/>
          </a:xfrm>
          <a:prstGeom prst="rect">
            <a:avLst/>
          </a:prstGeom>
          <a:noFill/>
          <a:ln w="9525">
            <a:noFill/>
            <a:miter lim="800000"/>
            <a:headEnd/>
            <a:tailEnd/>
          </a:ln>
          <a:effectLst/>
        </p:spPr>
        <p:txBody>
          <a:bodyPr wrap="none">
            <a:spAutoFit/>
          </a:bodyPr>
          <a:lstStyle/>
          <a:p>
            <a:r>
              <a:rPr lang="en-US" sz="1200">
                <a:solidFill>
                  <a:srgbClr val="2F76FD"/>
                </a:solidFill>
              </a:rPr>
              <a:t>Courtesy RJ Tedford, ACCF Prevention Series</a:t>
            </a:r>
          </a:p>
          <a:p>
            <a:endParaRPr lang="en-US"/>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Presentation">
  <a:themeElements>
    <a:clrScheme name="Custom 5">
      <a:dk1>
        <a:srgbClr val="070D17"/>
      </a:dk1>
      <a:lt1>
        <a:srgbClr val="FFFFFF"/>
      </a:lt1>
      <a:dk2>
        <a:srgbClr val="011F58"/>
      </a:dk2>
      <a:lt2>
        <a:srgbClr val="FDCC60"/>
      </a:lt2>
      <a:accent1>
        <a:srgbClr val="EC3A26"/>
      </a:accent1>
      <a:accent2>
        <a:srgbClr val="86B235"/>
      </a:accent2>
      <a:accent3>
        <a:srgbClr val="586CF4"/>
      </a:accent3>
      <a:accent4>
        <a:srgbClr val="FBB71D"/>
      </a:accent4>
      <a:accent5>
        <a:srgbClr val="EB5F26"/>
      </a:accent5>
      <a:accent6>
        <a:srgbClr val="1773BE"/>
      </a:accent6>
      <a:hlink>
        <a:srgbClr val="A14DFF"/>
      </a:hlink>
      <a:folHlink>
        <a:srgbClr val="FEB700"/>
      </a:folHlink>
    </a:clrScheme>
    <a:fontScheme name="Blank Presentation">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2400" dirty="0" smtClean="0">
            <a:latin typeface="+mj-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1746"/>
        </a:dk1>
        <a:lt1>
          <a:srgbClr val="FFE9BB"/>
        </a:lt1>
        <a:dk2>
          <a:srgbClr val="003198"/>
        </a:dk2>
        <a:lt2>
          <a:srgbClr val="FFCC60"/>
        </a:lt2>
        <a:accent1>
          <a:srgbClr val="E73C2B"/>
        </a:accent1>
        <a:accent2>
          <a:srgbClr val="86B238"/>
        </a:accent2>
        <a:accent3>
          <a:srgbClr val="AAADCA"/>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Blank Presentation 14">
        <a:dk1>
          <a:srgbClr val="001239"/>
        </a:dk1>
        <a:lt1>
          <a:srgbClr val="FFE9BB"/>
        </a:lt1>
        <a:dk2>
          <a:srgbClr val="001D57"/>
        </a:dk2>
        <a:lt2>
          <a:srgbClr val="FFCC60"/>
        </a:lt2>
        <a:accent1>
          <a:srgbClr val="E73C2B"/>
        </a:accent1>
        <a:accent2>
          <a:srgbClr val="86B238"/>
        </a:accent2>
        <a:accent3>
          <a:srgbClr val="AAABB4"/>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Blank Presentation 15">
        <a:dk1>
          <a:srgbClr val="EEA979"/>
        </a:dk1>
        <a:lt1>
          <a:srgbClr val="CAAD91"/>
        </a:lt1>
        <a:dk2>
          <a:srgbClr val="001848"/>
        </a:dk2>
        <a:lt2>
          <a:srgbClr val="711C11"/>
        </a:lt2>
        <a:accent1>
          <a:srgbClr val="CEEC94"/>
        </a:accent1>
        <a:accent2>
          <a:srgbClr val="41561A"/>
        </a:accent2>
        <a:accent3>
          <a:srgbClr val="AAABB1"/>
        </a:accent3>
        <a:accent4>
          <a:srgbClr val="AC937B"/>
        </a:accent4>
        <a:accent5>
          <a:srgbClr val="E3F4C8"/>
        </a:accent5>
        <a:accent6>
          <a:srgbClr val="3A4D16"/>
        </a:accent6>
        <a:hlink>
          <a:srgbClr val="AFB6F1"/>
        </a:hlink>
        <a:folHlink>
          <a:srgbClr val="D06500"/>
        </a:folHlink>
      </a:clrScheme>
      <a:clrMap bg1="dk2" tx1="lt1" bg2="dk1" tx2="lt2" accent1="accent1" accent2="accent2" accent3="accent3" accent4="accent4" accent5="accent5" accent6="accent6" hlink="hlink" folHlink="folHlink"/>
    </a:extraClrScheme>
    <a:extraClrScheme>
      <a:clrScheme name="Blank Presentation 16">
        <a:dk1>
          <a:srgbClr val="001239"/>
        </a:dk1>
        <a:lt1>
          <a:srgbClr val="FFFFFF"/>
        </a:lt1>
        <a:dk2>
          <a:srgbClr val="001D57"/>
        </a:dk2>
        <a:lt2>
          <a:srgbClr val="FFCC60"/>
        </a:lt2>
        <a:accent1>
          <a:srgbClr val="E73C2B"/>
        </a:accent1>
        <a:accent2>
          <a:srgbClr val="86B238"/>
        </a:accent2>
        <a:accent3>
          <a:srgbClr val="AAABB4"/>
        </a:accent3>
        <a:accent4>
          <a:srgbClr val="DADADA"/>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
      <a:dk1>
        <a:srgbClr val="070D17"/>
      </a:dk1>
      <a:lt1>
        <a:srgbClr val="FFFFFF"/>
      </a:lt1>
      <a:dk2>
        <a:srgbClr val="011F58"/>
      </a:dk2>
      <a:lt2>
        <a:srgbClr val="FDCC60"/>
      </a:lt2>
      <a:accent1>
        <a:srgbClr val="EC3A26"/>
      </a:accent1>
      <a:accent2>
        <a:srgbClr val="86B235"/>
      </a:accent2>
      <a:accent3>
        <a:srgbClr val="AAABB4"/>
      </a:accent3>
      <a:accent4>
        <a:srgbClr val="DADADA"/>
      </a:accent4>
      <a:accent5>
        <a:srgbClr val="F4AEAC"/>
      </a:accent5>
      <a:accent6>
        <a:srgbClr val="79A12F"/>
      </a:accent6>
      <a:hlink>
        <a:srgbClr val="A14DFF"/>
      </a:hlink>
      <a:folHlink>
        <a:srgbClr val="FEB700"/>
      </a:folHlink>
    </a:clrScheme>
    <a:fontScheme name="1_Blank Presentation">
      <a:majorFont>
        <a:latin typeface="Arial"/>
        <a:ea typeface="Osaka"/>
        <a:cs typeface="Osaka"/>
      </a:majorFont>
      <a:minorFont>
        <a:latin typeface="Arial Narrow"/>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001746"/>
        </a:dk1>
        <a:lt1>
          <a:srgbClr val="FFE9BB"/>
        </a:lt1>
        <a:dk2>
          <a:srgbClr val="003198"/>
        </a:dk2>
        <a:lt2>
          <a:srgbClr val="FFCC60"/>
        </a:lt2>
        <a:accent1>
          <a:srgbClr val="E73C2B"/>
        </a:accent1>
        <a:accent2>
          <a:srgbClr val="86B238"/>
        </a:accent2>
        <a:accent3>
          <a:srgbClr val="AAADCA"/>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1_Blank Presentation 14">
        <a:dk1>
          <a:srgbClr val="001239"/>
        </a:dk1>
        <a:lt1>
          <a:srgbClr val="FFE9BB"/>
        </a:lt1>
        <a:dk2>
          <a:srgbClr val="001D57"/>
        </a:dk2>
        <a:lt2>
          <a:srgbClr val="FFCC60"/>
        </a:lt2>
        <a:accent1>
          <a:srgbClr val="E73C2B"/>
        </a:accent1>
        <a:accent2>
          <a:srgbClr val="86B238"/>
        </a:accent2>
        <a:accent3>
          <a:srgbClr val="AAABB4"/>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1_Blank Presentation 15">
        <a:dk1>
          <a:srgbClr val="EEA979"/>
        </a:dk1>
        <a:lt1>
          <a:srgbClr val="CAAD91"/>
        </a:lt1>
        <a:dk2>
          <a:srgbClr val="001848"/>
        </a:dk2>
        <a:lt2>
          <a:srgbClr val="711C11"/>
        </a:lt2>
        <a:accent1>
          <a:srgbClr val="CEEC94"/>
        </a:accent1>
        <a:accent2>
          <a:srgbClr val="41561A"/>
        </a:accent2>
        <a:accent3>
          <a:srgbClr val="AAABB1"/>
        </a:accent3>
        <a:accent4>
          <a:srgbClr val="AC937B"/>
        </a:accent4>
        <a:accent5>
          <a:srgbClr val="E3F4C8"/>
        </a:accent5>
        <a:accent6>
          <a:srgbClr val="3A4D16"/>
        </a:accent6>
        <a:hlink>
          <a:srgbClr val="AFB6F1"/>
        </a:hlink>
        <a:folHlink>
          <a:srgbClr val="D06500"/>
        </a:folHlink>
      </a:clrScheme>
      <a:clrMap bg1="dk2" tx1="lt1" bg2="dk1" tx2="lt2" accent1="accent1" accent2="accent2" accent3="accent3" accent4="accent4" accent5="accent5" accent6="accent6" hlink="hlink" folHlink="folHlink"/>
    </a:extraClrScheme>
    <a:extraClrScheme>
      <a:clrScheme name="1_Blank Presentation 16">
        <a:dk1>
          <a:srgbClr val="001239"/>
        </a:dk1>
        <a:lt1>
          <a:srgbClr val="FFFFFF"/>
        </a:lt1>
        <a:dk2>
          <a:srgbClr val="001D57"/>
        </a:dk2>
        <a:lt2>
          <a:srgbClr val="FFCC60"/>
        </a:lt2>
        <a:accent1>
          <a:srgbClr val="E73C2B"/>
        </a:accent1>
        <a:accent2>
          <a:srgbClr val="86B238"/>
        </a:accent2>
        <a:accent3>
          <a:srgbClr val="AAABB4"/>
        </a:accent3>
        <a:accent4>
          <a:srgbClr val="DADADA"/>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Univers Condense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Univers Condensed" pitchFamily="34" charset="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
      <a:dk1>
        <a:srgbClr val="070D17"/>
      </a:dk1>
      <a:lt1>
        <a:srgbClr val="FFFFFF"/>
      </a:lt1>
      <a:dk2>
        <a:srgbClr val="011F58"/>
      </a:dk2>
      <a:lt2>
        <a:srgbClr val="FDCC60"/>
      </a:lt2>
      <a:accent1>
        <a:srgbClr val="EC3A26"/>
      </a:accent1>
      <a:accent2>
        <a:srgbClr val="86B235"/>
      </a:accent2>
      <a:accent3>
        <a:srgbClr val="AAABB4"/>
      </a:accent3>
      <a:accent4>
        <a:srgbClr val="DADADA"/>
      </a:accent4>
      <a:accent5>
        <a:srgbClr val="F4AEAC"/>
      </a:accent5>
      <a:accent6>
        <a:srgbClr val="79A12F"/>
      </a:accent6>
      <a:hlink>
        <a:srgbClr val="A14DFF"/>
      </a:hlink>
      <a:folHlink>
        <a:srgbClr val="FEB700"/>
      </a:folHlink>
    </a:clrScheme>
    <a:fontScheme name="Blank Presentation">
      <a:majorFont>
        <a:latin typeface="Arial"/>
        <a:ea typeface="Osaka"/>
        <a:cs typeface="Osaka"/>
      </a:majorFont>
      <a:minorFont>
        <a:latin typeface="Arial Narrow"/>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1746"/>
        </a:dk1>
        <a:lt1>
          <a:srgbClr val="FFE9BB"/>
        </a:lt1>
        <a:dk2>
          <a:srgbClr val="003198"/>
        </a:dk2>
        <a:lt2>
          <a:srgbClr val="FFCC60"/>
        </a:lt2>
        <a:accent1>
          <a:srgbClr val="E73C2B"/>
        </a:accent1>
        <a:accent2>
          <a:srgbClr val="86B238"/>
        </a:accent2>
        <a:accent3>
          <a:srgbClr val="AAADCA"/>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Blank Presentation 14">
        <a:dk1>
          <a:srgbClr val="001239"/>
        </a:dk1>
        <a:lt1>
          <a:srgbClr val="FFE9BB"/>
        </a:lt1>
        <a:dk2>
          <a:srgbClr val="001D57"/>
        </a:dk2>
        <a:lt2>
          <a:srgbClr val="FFCC60"/>
        </a:lt2>
        <a:accent1>
          <a:srgbClr val="E73C2B"/>
        </a:accent1>
        <a:accent2>
          <a:srgbClr val="86B238"/>
        </a:accent2>
        <a:accent3>
          <a:srgbClr val="AAABB4"/>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Blank Presentation 15">
        <a:dk1>
          <a:srgbClr val="EEA979"/>
        </a:dk1>
        <a:lt1>
          <a:srgbClr val="CAAD91"/>
        </a:lt1>
        <a:dk2>
          <a:srgbClr val="001848"/>
        </a:dk2>
        <a:lt2>
          <a:srgbClr val="711C11"/>
        </a:lt2>
        <a:accent1>
          <a:srgbClr val="CEEC94"/>
        </a:accent1>
        <a:accent2>
          <a:srgbClr val="41561A"/>
        </a:accent2>
        <a:accent3>
          <a:srgbClr val="AAABB1"/>
        </a:accent3>
        <a:accent4>
          <a:srgbClr val="AC937B"/>
        </a:accent4>
        <a:accent5>
          <a:srgbClr val="E3F4C8"/>
        </a:accent5>
        <a:accent6>
          <a:srgbClr val="3A4D16"/>
        </a:accent6>
        <a:hlink>
          <a:srgbClr val="AFB6F1"/>
        </a:hlink>
        <a:folHlink>
          <a:srgbClr val="D06500"/>
        </a:folHlink>
      </a:clrScheme>
      <a:clrMap bg1="dk2" tx1="lt1" bg2="dk1" tx2="lt2" accent1="accent1" accent2="accent2" accent3="accent3" accent4="accent4" accent5="accent5" accent6="accent6" hlink="hlink" folHlink="folHlink"/>
    </a:extraClrScheme>
    <a:extraClrScheme>
      <a:clrScheme name="Blank Presentation 16">
        <a:dk1>
          <a:srgbClr val="001239"/>
        </a:dk1>
        <a:lt1>
          <a:srgbClr val="FFFFFF"/>
        </a:lt1>
        <a:dk2>
          <a:srgbClr val="001D57"/>
        </a:dk2>
        <a:lt2>
          <a:srgbClr val="FFCC60"/>
        </a:lt2>
        <a:accent1>
          <a:srgbClr val="E73C2B"/>
        </a:accent1>
        <a:accent2>
          <a:srgbClr val="86B238"/>
        </a:accent2>
        <a:accent3>
          <a:srgbClr val="AAABB4"/>
        </a:accent3>
        <a:accent4>
          <a:srgbClr val="DADADA"/>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
      <a:dk1>
        <a:srgbClr val="070D17"/>
      </a:dk1>
      <a:lt1>
        <a:srgbClr val="FFFFFF"/>
      </a:lt1>
      <a:dk2>
        <a:srgbClr val="011F58"/>
      </a:dk2>
      <a:lt2>
        <a:srgbClr val="FDCC60"/>
      </a:lt2>
      <a:accent1>
        <a:srgbClr val="EC3A26"/>
      </a:accent1>
      <a:accent2>
        <a:srgbClr val="86B235"/>
      </a:accent2>
      <a:accent3>
        <a:srgbClr val="AAABB4"/>
      </a:accent3>
      <a:accent4>
        <a:srgbClr val="DADADA"/>
      </a:accent4>
      <a:accent5>
        <a:srgbClr val="F4AEAC"/>
      </a:accent5>
      <a:accent6>
        <a:srgbClr val="79A12F"/>
      </a:accent6>
      <a:hlink>
        <a:srgbClr val="A14DFF"/>
      </a:hlink>
      <a:folHlink>
        <a:srgbClr val="FEB700"/>
      </a:folHlink>
    </a:clrScheme>
    <a:fontScheme name="1_Blank Presentation">
      <a:majorFont>
        <a:latin typeface="Arial Narrow"/>
        <a:ea typeface="Osaka"/>
        <a:cs typeface="Osaka"/>
      </a:majorFont>
      <a:minorFont>
        <a:latin typeface="Arial Narrow"/>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001746"/>
        </a:dk1>
        <a:lt1>
          <a:srgbClr val="FFE9BB"/>
        </a:lt1>
        <a:dk2>
          <a:srgbClr val="003198"/>
        </a:dk2>
        <a:lt2>
          <a:srgbClr val="FFCC60"/>
        </a:lt2>
        <a:accent1>
          <a:srgbClr val="E73C2B"/>
        </a:accent1>
        <a:accent2>
          <a:srgbClr val="86B238"/>
        </a:accent2>
        <a:accent3>
          <a:srgbClr val="AAADCA"/>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1_Blank Presentation 14">
        <a:dk1>
          <a:srgbClr val="001239"/>
        </a:dk1>
        <a:lt1>
          <a:srgbClr val="FFE9BB"/>
        </a:lt1>
        <a:dk2>
          <a:srgbClr val="001D57"/>
        </a:dk2>
        <a:lt2>
          <a:srgbClr val="FFCC60"/>
        </a:lt2>
        <a:accent1>
          <a:srgbClr val="E73C2B"/>
        </a:accent1>
        <a:accent2>
          <a:srgbClr val="86B238"/>
        </a:accent2>
        <a:accent3>
          <a:srgbClr val="AAABB4"/>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1_Blank Presentation 15">
        <a:dk1>
          <a:srgbClr val="EEA979"/>
        </a:dk1>
        <a:lt1>
          <a:srgbClr val="CAAD91"/>
        </a:lt1>
        <a:dk2>
          <a:srgbClr val="001848"/>
        </a:dk2>
        <a:lt2>
          <a:srgbClr val="711C11"/>
        </a:lt2>
        <a:accent1>
          <a:srgbClr val="CEEC94"/>
        </a:accent1>
        <a:accent2>
          <a:srgbClr val="41561A"/>
        </a:accent2>
        <a:accent3>
          <a:srgbClr val="AAABB1"/>
        </a:accent3>
        <a:accent4>
          <a:srgbClr val="AC937B"/>
        </a:accent4>
        <a:accent5>
          <a:srgbClr val="E3F4C8"/>
        </a:accent5>
        <a:accent6>
          <a:srgbClr val="3A4D16"/>
        </a:accent6>
        <a:hlink>
          <a:srgbClr val="AFB6F1"/>
        </a:hlink>
        <a:folHlink>
          <a:srgbClr val="D06500"/>
        </a:folHlink>
      </a:clrScheme>
      <a:clrMap bg1="dk2" tx1="lt1" bg2="dk1" tx2="lt2" accent1="accent1" accent2="accent2" accent3="accent3" accent4="accent4" accent5="accent5" accent6="accent6" hlink="hlink" folHlink="folHlink"/>
    </a:extraClrScheme>
    <a:extraClrScheme>
      <a:clrScheme name="1_Blank Presentation 16">
        <a:dk1>
          <a:srgbClr val="001239"/>
        </a:dk1>
        <a:lt1>
          <a:srgbClr val="FFFFFF"/>
        </a:lt1>
        <a:dk2>
          <a:srgbClr val="001D57"/>
        </a:dk2>
        <a:lt2>
          <a:srgbClr val="FFCC60"/>
        </a:lt2>
        <a:accent1>
          <a:srgbClr val="E73C2B"/>
        </a:accent1>
        <a:accent2>
          <a:srgbClr val="86B238"/>
        </a:accent2>
        <a:accent3>
          <a:srgbClr val="AAABB4"/>
        </a:accent3>
        <a:accent4>
          <a:srgbClr val="DADADA"/>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
      <a:dk1>
        <a:srgbClr val="070D17"/>
      </a:dk1>
      <a:lt1>
        <a:srgbClr val="FFFFFF"/>
      </a:lt1>
      <a:dk2>
        <a:srgbClr val="011F58"/>
      </a:dk2>
      <a:lt2>
        <a:srgbClr val="FDCC60"/>
      </a:lt2>
      <a:accent1>
        <a:srgbClr val="EC3A26"/>
      </a:accent1>
      <a:accent2>
        <a:srgbClr val="86B235"/>
      </a:accent2>
      <a:accent3>
        <a:srgbClr val="AAABB4"/>
      </a:accent3>
      <a:accent4>
        <a:srgbClr val="DADADA"/>
      </a:accent4>
      <a:accent5>
        <a:srgbClr val="F4AEAC"/>
      </a:accent5>
      <a:accent6>
        <a:srgbClr val="79A12F"/>
      </a:accent6>
      <a:hlink>
        <a:srgbClr val="A14DFF"/>
      </a:hlink>
      <a:folHlink>
        <a:srgbClr val="FEB700"/>
      </a:folHlink>
    </a:clrScheme>
    <a:fontScheme name="1_Blank Presentation">
      <a:majorFont>
        <a:latin typeface="Arial"/>
        <a:ea typeface="Osaka"/>
        <a:cs typeface="Osaka"/>
      </a:majorFont>
      <a:minorFont>
        <a:latin typeface="Arial Narrow"/>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137160" tIns="45720" rIns="13716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137160" tIns="45720" rIns="13716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001746"/>
        </a:dk1>
        <a:lt1>
          <a:srgbClr val="FFE9BB"/>
        </a:lt1>
        <a:dk2>
          <a:srgbClr val="003198"/>
        </a:dk2>
        <a:lt2>
          <a:srgbClr val="FFCC60"/>
        </a:lt2>
        <a:accent1>
          <a:srgbClr val="E73C2B"/>
        </a:accent1>
        <a:accent2>
          <a:srgbClr val="86B238"/>
        </a:accent2>
        <a:accent3>
          <a:srgbClr val="AAADCA"/>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1_Blank Presentation 14">
        <a:dk1>
          <a:srgbClr val="001239"/>
        </a:dk1>
        <a:lt1>
          <a:srgbClr val="FFE9BB"/>
        </a:lt1>
        <a:dk2>
          <a:srgbClr val="001D57"/>
        </a:dk2>
        <a:lt2>
          <a:srgbClr val="FFCC60"/>
        </a:lt2>
        <a:accent1>
          <a:srgbClr val="E73C2B"/>
        </a:accent1>
        <a:accent2>
          <a:srgbClr val="86B238"/>
        </a:accent2>
        <a:accent3>
          <a:srgbClr val="AAABB4"/>
        </a:accent3>
        <a:accent4>
          <a:srgbClr val="DAC79F"/>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
      <a:clrScheme name="1_Blank Presentation 15">
        <a:dk1>
          <a:srgbClr val="EEA979"/>
        </a:dk1>
        <a:lt1>
          <a:srgbClr val="CAAD91"/>
        </a:lt1>
        <a:dk2>
          <a:srgbClr val="001848"/>
        </a:dk2>
        <a:lt2>
          <a:srgbClr val="711C11"/>
        </a:lt2>
        <a:accent1>
          <a:srgbClr val="CEEC94"/>
        </a:accent1>
        <a:accent2>
          <a:srgbClr val="41561A"/>
        </a:accent2>
        <a:accent3>
          <a:srgbClr val="AAABB1"/>
        </a:accent3>
        <a:accent4>
          <a:srgbClr val="AC937B"/>
        </a:accent4>
        <a:accent5>
          <a:srgbClr val="E3F4C8"/>
        </a:accent5>
        <a:accent6>
          <a:srgbClr val="3A4D16"/>
        </a:accent6>
        <a:hlink>
          <a:srgbClr val="AFB6F1"/>
        </a:hlink>
        <a:folHlink>
          <a:srgbClr val="D06500"/>
        </a:folHlink>
      </a:clrScheme>
      <a:clrMap bg1="dk2" tx1="lt1" bg2="dk1" tx2="lt2" accent1="accent1" accent2="accent2" accent3="accent3" accent4="accent4" accent5="accent5" accent6="accent6" hlink="hlink" folHlink="folHlink"/>
    </a:extraClrScheme>
    <a:extraClrScheme>
      <a:clrScheme name="1_Blank Presentation 16">
        <a:dk1>
          <a:srgbClr val="001239"/>
        </a:dk1>
        <a:lt1>
          <a:srgbClr val="FFFFFF"/>
        </a:lt1>
        <a:dk2>
          <a:srgbClr val="001D57"/>
        </a:dk2>
        <a:lt2>
          <a:srgbClr val="FFCC60"/>
        </a:lt2>
        <a:accent1>
          <a:srgbClr val="E73C2B"/>
        </a:accent1>
        <a:accent2>
          <a:srgbClr val="86B238"/>
        </a:accent2>
        <a:accent3>
          <a:srgbClr val="AAABB4"/>
        </a:accent3>
        <a:accent4>
          <a:srgbClr val="DADADA"/>
        </a:accent4>
        <a:accent5>
          <a:srgbClr val="F1AFAC"/>
        </a:accent5>
        <a:accent6>
          <a:srgbClr val="79A132"/>
        </a:accent6>
        <a:hlink>
          <a:srgbClr val="5D6CF1"/>
        </a:hlink>
        <a:folHlink>
          <a:srgbClr val="FEB7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VBWG Template">
  <a:themeElements>
    <a:clrScheme name="10_VBWG Template 1">
      <a:dk1>
        <a:srgbClr val="777777"/>
      </a:dk1>
      <a:lt1>
        <a:srgbClr val="FFFFFF"/>
      </a:lt1>
      <a:dk2>
        <a:srgbClr val="000054"/>
      </a:dk2>
      <a:lt2>
        <a:srgbClr val="FFFF00"/>
      </a:lt2>
      <a:accent1>
        <a:srgbClr val="DA6D00"/>
      </a:accent1>
      <a:accent2>
        <a:srgbClr val="B30F41"/>
      </a:accent2>
      <a:accent3>
        <a:srgbClr val="AAAAB3"/>
      </a:accent3>
      <a:accent4>
        <a:srgbClr val="DADADA"/>
      </a:accent4>
      <a:accent5>
        <a:srgbClr val="EABAAA"/>
      </a:accent5>
      <a:accent6>
        <a:srgbClr val="A20C3A"/>
      </a:accent6>
      <a:hlink>
        <a:srgbClr val="005CB8"/>
      </a:hlink>
      <a:folHlink>
        <a:srgbClr val="698E00"/>
      </a:folHlink>
    </a:clrScheme>
    <a:fontScheme name="10_VBW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137160" tIns="45720" rIns="13716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137160" tIns="45720" rIns="13716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0_VBWG Template 1">
        <a:dk1>
          <a:srgbClr val="777777"/>
        </a:dk1>
        <a:lt1>
          <a:srgbClr val="FFFFFF"/>
        </a:lt1>
        <a:dk2>
          <a:srgbClr val="000054"/>
        </a:dk2>
        <a:lt2>
          <a:srgbClr val="FFFF00"/>
        </a:lt2>
        <a:accent1>
          <a:srgbClr val="DA6D00"/>
        </a:accent1>
        <a:accent2>
          <a:srgbClr val="B30F41"/>
        </a:accent2>
        <a:accent3>
          <a:srgbClr val="AAAAB3"/>
        </a:accent3>
        <a:accent4>
          <a:srgbClr val="DADADA"/>
        </a:accent4>
        <a:accent5>
          <a:srgbClr val="EABAAA"/>
        </a:accent5>
        <a:accent6>
          <a:srgbClr val="A20C3A"/>
        </a:accent6>
        <a:hlink>
          <a:srgbClr val="005CB8"/>
        </a:hlink>
        <a:folHlink>
          <a:srgbClr val="698E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7238</TotalTime>
  <Words>3613</Words>
  <Application>Microsoft Office PowerPoint</Application>
  <PresentationFormat>On-screen Show (4:3)</PresentationFormat>
  <Paragraphs>652</Paragraphs>
  <Slides>37</Slides>
  <Notes>37</Notes>
  <HiddenSlides>0</HiddenSlides>
  <MMClips>1</MMClips>
  <ScaleCrop>false</ScaleCrop>
  <HeadingPairs>
    <vt:vector size="6" baseType="variant">
      <vt:variant>
        <vt:lpstr>Theme</vt:lpstr>
      </vt:variant>
      <vt:variant>
        <vt:i4>8</vt:i4>
      </vt:variant>
      <vt:variant>
        <vt:lpstr>Embedded OLE Servers</vt:lpstr>
      </vt:variant>
      <vt:variant>
        <vt:i4>2</vt:i4>
      </vt:variant>
      <vt:variant>
        <vt:lpstr>Slide Titles</vt:lpstr>
      </vt:variant>
      <vt:variant>
        <vt:i4>37</vt:i4>
      </vt:variant>
    </vt:vector>
  </HeadingPairs>
  <TitlesOfParts>
    <vt:vector size="47" baseType="lpstr">
      <vt:lpstr>Blank Presentation</vt:lpstr>
      <vt:lpstr>1_Blank Presentation</vt:lpstr>
      <vt:lpstr>template</vt:lpstr>
      <vt:lpstr>2_Blank Presentation</vt:lpstr>
      <vt:lpstr>3_Blank Presentation</vt:lpstr>
      <vt:lpstr>Default Design</vt:lpstr>
      <vt:lpstr>4_Blank Presentation</vt:lpstr>
      <vt:lpstr>10_VBWG Template</vt:lpstr>
      <vt:lpstr>Chart</vt:lpstr>
      <vt:lpstr>MS Org Chart</vt:lpstr>
      <vt:lpstr>Consideration for Medical Rx vs Revascularization in Stable CAD: The impact of  COURAGE and BARI-2D Trials</vt:lpstr>
      <vt:lpstr>India: The Coronary Capital of the World” Coronary Heart Disease Mortality in India</vt:lpstr>
      <vt:lpstr>Dual Goals for Management of  Stable Ischemic Heart Disease (SIHD)</vt:lpstr>
      <vt:lpstr>Stable Angina   Treatment Options</vt:lpstr>
      <vt:lpstr>Optimal Medical Therapy (OMT) Vs Revscularization  in the Management of SIHD</vt:lpstr>
      <vt:lpstr>   FACT  Number of Studies showing efficacy of revascularization with PTCA in reducing risk of MI/death</vt:lpstr>
      <vt:lpstr>   FACT  Number of Studies have shown efficacy of  Aggressive RF modification in reducing risk of MI/death</vt:lpstr>
      <vt:lpstr>Slide 8</vt:lpstr>
      <vt:lpstr>Slide 9</vt:lpstr>
      <vt:lpstr>Optimal Medical Therapy (OMT) in the Management of Stable Ischemic Heart Disease (SIHD)</vt:lpstr>
      <vt:lpstr>Medical Therapies for  Stable Ischemic Heart Disease  Associated with Survival Benefits</vt:lpstr>
      <vt:lpstr>Slide 12</vt:lpstr>
      <vt:lpstr>Slide 13</vt:lpstr>
      <vt:lpstr>Slide 14</vt:lpstr>
      <vt:lpstr>How Should We Think About CAD</vt:lpstr>
      <vt:lpstr>Stable CAD: PCI vs. Medical  Management Pre-COURAGE</vt:lpstr>
      <vt:lpstr>Slide 17</vt:lpstr>
      <vt:lpstr>What Can Be Achieved with OMT in SIHD: COURAGE Primary Endpoint Survival Free of Death or MI</vt:lpstr>
      <vt:lpstr>Freedom from Angina  CASS (1975-1983) vs. COURAGE  (2000-2006)</vt:lpstr>
      <vt:lpstr>Slide 20</vt:lpstr>
      <vt:lpstr>COURAGE Trial: Impact of Treatment by Cardiovascular and Diabetes Subgroups</vt:lpstr>
      <vt:lpstr>Slide 22</vt:lpstr>
      <vt:lpstr>Need for Subsequent Revascularization: 7 Years of F/U*</vt:lpstr>
      <vt:lpstr>COURAGE Trial: Summary</vt:lpstr>
      <vt:lpstr>Factors Impacting Worse CAD Progression or Worse PCI Outcomes in Diabetes</vt:lpstr>
      <vt:lpstr>BARI 2D Study: Type 2 Diabetes and CAD</vt:lpstr>
      <vt:lpstr>BARI 2D:  Prompt Revascularization vs.  Medical Therapy</vt:lpstr>
      <vt:lpstr>BARI 2D Study: Medical Therapy Versus Revascularization</vt:lpstr>
      <vt:lpstr>BARI 2D Study: Medical Therapy Versus Revascularization</vt:lpstr>
      <vt:lpstr>BARI 2D Study: Summary</vt:lpstr>
      <vt:lpstr>Percent of Patients With Angina at Baseline vs. 1 Year Post-PCI</vt:lpstr>
      <vt:lpstr>Summary Odds Ratio of Freedom from Angina</vt:lpstr>
      <vt:lpstr>Impact of revascularization on mortality and MI in stable CAD </vt:lpstr>
      <vt:lpstr>Percentage of Patients Achieving OMT  Before PCI by Procedural Month</vt:lpstr>
      <vt:lpstr>Percentage of Patients Achieving OMT  After PCI by Procedural Month</vt:lpstr>
      <vt:lpstr>2011 ACCF/AHA/SCAI PCI Guideline </vt:lpstr>
      <vt:lpstr>OMT vs. revasc in chronic coronary syndrome:summary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 Mannino</dc:creator>
  <cp:lastModifiedBy>user</cp:lastModifiedBy>
  <cp:revision>270</cp:revision>
  <dcterms:created xsi:type="dcterms:W3CDTF">2010-09-12T21:21:36Z</dcterms:created>
  <dcterms:modified xsi:type="dcterms:W3CDTF">2020-08-13T05:57:08Z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0x010100F0AD453C49ED99459D6C7F44C7EC4762</vt:lpwstr>
  </property>
  <property fmtid="{D5CDD505-2E9C-101B-9397-08002B2CF9AE}" pid="4" name="Category">
    <vt:lpwstr>Content and Content Development</vt:lpwstr>
  </property>
  <property fmtid="{D5CDD505-2E9C-101B-9397-08002B2CF9AE}" pid="5" name="Sub Category">
    <vt:lpwstr>Content and Content Development: Other Versions of Slide Set</vt:lpwstr>
  </property>
</Properties>
</file>