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56" r:id="rId3"/>
    <p:sldId id="276" r:id="rId4"/>
    <p:sldId id="257" r:id="rId5"/>
    <p:sldId id="275" r:id="rId6"/>
    <p:sldId id="258" r:id="rId7"/>
    <p:sldId id="283" r:id="rId8"/>
    <p:sldId id="259" r:id="rId9"/>
    <p:sldId id="260" r:id="rId10"/>
    <p:sldId id="261" r:id="rId11"/>
    <p:sldId id="262" r:id="rId12"/>
    <p:sldId id="279" r:id="rId13"/>
    <p:sldId id="263" r:id="rId14"/>
    <p:sldId id="264" r:id="rId15"/>
    <p:sldId id="277" r:id="rId16"/>
    <p:sldId id="278" r:id="rId17"/>
    <p:sldId id="265" r:id="rId18"/>
    <p:sldId id="280" r:id="rId19"/>
    <p:sldId id="281" r:id="rId20"/>
    <p:sldId id="282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86" r:id="rId29"/>
    <p:sldId id="266" r:id="rId30"/>
    <p:sldId id="285" r:id="rId31"/>
    <p:sldId id="284" r:id="rId32"/>
    <p:sldId id="287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594667-0B1D-40B3-BFA1-686C8B515786}" type="datetimeFigureOut">
              <a:rPr lang="en-IN" smtClean="0"/>
              <a:pPr/>
              <a:t>22-01-2013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08C393-814A-47E9-872F-791BFF7B10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838200"/>
            <a:ext cx="5105400" cy="3858768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Haresh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Desai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Professor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Pharmacology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S. B. K. S. Medical Institute and Research Centre 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Sumandeep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Vidyapeeth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Piparia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Gastric mucosal </a:t>
            </a:r>
            <a:r>
              <a:rPr lang="en-IN" dirty="0" smtClean="0"/>
              <a:t>damage: </a:t>
            </a:r>
            <a:r>
              <a:rPr lang="en-IN" dirty="0"/>
              <a:t>Deficiency of PGs reduces mucus </a:t>
            </a:r>
            <a:r>
              <a:rPr lang="en-IN" dirty="0" smtClean="0"/>
              <a:t>and HCO3- secretion</a:t>
            </a:r>
            <a:r>
              <a:rPr lang="en-IN" dirty="0"/>
              <a:t>, tends to enhance acid </a:t>
            </a:r>
            <a:r>
              <a:rPr lang="en-IN" dirty="0" smtClean="0"/>
              <a:t>secretion and </a:t>
            </a:r>
            <a:r>
              <a:rPr lang="en-IN" dirty="0"/>
              <a:t>may promote mucosal </a:t>
            </a:r>
            <a:r>
              <a:rPr lang="en-IN" dirty="0" smtClean="0"/>
              <a:t>ischemia.</a:t>
            </a:r>
          </a:p>
          <a:p>
            <a:endParaRPr lang="en-US" dirty="0"/>
          </a:p>
          <a:p>
            <a:r>
              <a:rPr lang="en-US" dirty="0" smtClean="0"/>
              <a:t>Renal effects: </a:t>
            </a:r>
            <a:r>
              <a:rPr lang="en-IN" dirty="0" smtClean="0"/>
              <a:t>NSAIDs </a:t>
            </a:r>
            <a:r>
              <a:rPr lang="en-IN" dirty="0"/>
              <a:t>produce renal effects by at least </a:t>
            </a:r>
            <a:r>
              <a:rPr lang="en-IN" dirty="0" smtClean="0"/>
              <a:t>3 mechanisms:</a:t>
            </a:r>
          </a:p>
          <a:p>
            <a:pPr lvl="1"/>
            <a:r>
              <a:rPr lang="en-IN" dirty="0" smtClean="0"/>
              <a:t>COX-1 </a:t>
            </a:r>
            <a:r>
              <a:rPr lang="en-IN" dirty="0"/>
              <a:t>dependent impairment </a:t>
            </a:r>
            <a:r>
              <a:rPr lang="en-IN" dirty="0" smtClean="0"/>
              <a:t>of </a:t>
            </a:r>
            <a:r>
              <a:rPr lang="en-IN" dirty="0"/>
              <a:t>renal </a:t>
            </a:r>
            <a:r>
              <a:rPr lang="en-IN" dirty="0" smtClean="0"/>
              <a:t>blood flow </a:t>
            </a:r>
            <a:r>
              <a:rPr lang="en-IN" dirty="0"/>
              <a:t>and reduction of </a:t>
            </a:r>
            <a:r>
              <a:rPr lang="en-IN" dirty="0" err="1"/>
              <a:t>g.f.r</a:t>
            </a:r>
            <a:r>
              <a:rPr lang="en-IN" dirty="0"/>
              <a:t>. </a:t>
            </a:r>
            <a:r>
              <a:rPr lang="en-IN" dirty="0" smtClean="0"/>
              <a:t>can </a:t>
            </a:r>
            <a:r>
              <a:rPr lang="en-IN" dirty="0"/>
              <a:t>worsen </a:t>
            </a:r>
            <a:r>
              <a:rPr lang="en-IN" dirty="0" smtClean="0"/>
              <a:t>renal insufficiency</a:t>
            </a:r>
            <a:r>
              <a:rPr lang="en-IN" dirty="0"/>
              <a:t>.</a:t>
            </a:r>
          </a:p>
          <a:p>
            <a:pPr lvl="1"/>
            <a:r>
              <a:rPr lang="en-IN" dirty="0" smtClean="0"/>
              <a:t>Juxtaglomerular COX-2(probably COX-1 also) dependent</a:t>
            </a:r>
            <a:r>
              <a:rPr lang="en-IN" dirty="0"/>
              <a:t> </a:t>
            </a:r>
            <a:r>
              <a:rPr lang="en-IN" dirty="0" smtClean="0"/>
              <a:t>sodium </a:t>
            </a:r>
            <a:r>
              <a:rPr lang="en-IN" dirty="0"/>
              <a:t>and water retention.</a:t>
            </a:r>
          </a:p>
          <a:p>
            <a:pPr lvl="1"/>
            <a:r>
              <a:rPr lang="en-IN" dirty="0"/>
              <a:t>A</a:t>
            </a:r>
            <a:r>
              <a:rPr lang="en-IN" dirty="0" smtClean="0"/>
              <a:t>bility </a:t>
            </a:r>
            <a:r>
              <a:rPr lang="en-IN" dirty="0"/>
              <a:t>to cause papillary necrosis on </a:t>
            </a:r>
            <a:r>
              <a:rPr lang="en-IN" dirty="0" smtClean="0"/>
              <a:t>habitual intake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582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Anaphylactoid</a:t>
            </a:r>
            <a:r>
              <a:rPr lang="en-IN" dirty="0" smtClean="0"/>
              <a:t> reactions:  </a:t>
            </a:r>
            <a:r>
              <a:rPr lang="en-IN" dirty="0"/>
              <a:t>Aspirin </a:t>
            </a:r>
            <a:r>
              <a:rPr lang="en-IN" dirty="0" smtClean="0"/>
              <a:t>precipitates asthma</a:t>
            </a:r>
            <a:r>
              <a:rPr lang="en-IN" dirty="0"/>
              <a:t>, </a:t>
            </a:r>
            <a:r>
              <a:rPr lang="en-IN" dirty="0" err="1"/>
              <a:t>angioneurotic</a:t>
            </a:r>
            <a:r>
              <a:rPr lang="en-IN" dirty="0"/>
              <a:t> swellings, </a:t>
            </a:r>
            <a:r>
              <a:rPr lang="en-IN" dirty="0" err="1"/>
              <a:t>urticaria</a:t>
            </a:r>
            <a:r>
              <a:rPr lang="en-IN" dirty="0"/>
              <a:t> </a:t>
            </a:r>
            <a:r>
              <a:rPr lang="en-IN" dirty="0" smtClean="0"/>
              <a:t>or rhinitis in </a:t>
            </a:r>
            <a:r>
              <a:rPr lang="en-IN" dirty="0"/>
              <a:t>certain </a:t>
            </a:r>
            <a:r>
              <a:rPr lang="en-IN" dirty="0" smtClean="0"/>
              <a:t>susceptible  individuals.</a:t>
            </a:r>
          </a:p>
          <a:p>
            <a:endParaRPr lang="en-US" dirty="0"/>
          </a:p>
          <a:p>
            <a:r>
              <a:rPr lang="en-IN" dirty="0" smtClean="0"/>
              <a:t>Respiration  :   in  therapeutic doses (4 to 6 </a:t>
            </a:r>
            <a:r>
              <a:rPr lang="en-IN" dirty="0" err="1" smtClean="0"/>
              <a:t>gms</a:t>
            </a:r>
            <a:r>
              <a:rPr lang="en-IN" dirty="0" smtClean="0"/>
              <a:t> / day) </a:t>
            </a:r>
            <a:r>
              <a:rPr lang="en-IN" dirty="0" err="1" smtClean="0"/>
              <a:t>salicylate</a:t>
            </a:r>
            <a:r>
              <a:rPr lang="en-IN" dirty="0" smtClean="0"/>
              <a:t> increases consumption of O2  by skeletal muscle. As a result  more CO2 production . </a:t>
            </a:r>
          </a:p>
          <a:p>
            <a:r>
              <a:rPr lang="en-IN" dirty="0" smtClean="0"/>
              <a:t>Increase CO2 = stimulates resp. Centre. </a:t>
            </a:r>
          </a:p>
          <a:p>
            <a:r>
              <a:rPr lang="en-IN" dirty="0" smtClean="0"/>
              <a:t>Rise in </a:t>
            </a:r>
            <a:r>
              <a:rPr lang="en-IN" dirty="0" err="1" smtClean="0"/>
              <a:t>salicylate</a:t>
            </a:r>
            <a:r>
              <a:rPr lang="en-IN" dirty="0" smtClean="0"/>
              <a:t> level = resp. Depression , death </a:t>
            </a:r>
            <a:r>
              <a:rPr lang="en-IN" smtClean="0"/>
              <a:t>is due to </a:t>
            </a:r>
            <a:r>
              <a:rPr lang="en-IN" dirty="0" smtClean="0"/>
              <a:t>resp. Failure.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27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Acid base &amp; electrolyte imbalance –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antiinfla</a:t>
            </a:r>
            <a:r>
              <a:rPr lang="en-US" dirty="0" smtClean="0"/>
              <a:t>. Doses – </a:t>
            </a:r>
            <a:r>
              <a:rPr lang="en-US" dirty="0" err="1" smtClean="0"/>
              <a:t>salicylate</a:t>
            </a:r>
            <a:r>
              <a:rPr lang="en-US" dirty="0" smtClean="0"/>
              <a:t> produce resp. stimulation-co2 washed out = resp. alkalosis,  PH becomes alkaline. </a:t>
            </a:r>
          </a:p>
          <a:p>
            <a:r>
              <a:rPr lang="en-US" dirty="0" smtClean="0"/>
              <a:t>Compensated by increase excretion of Hco3 in urine. PH then becomes normal ( known as compensatory  res. alkalosis )</a:t>
            </a:r>
          </a:p>
          <a:p>
            <a:endParaRPr lang="en-US" dirty="0" smtClean="0"/>
          </a:p>
          <a:p>
            <a:r>
              <a:rPr lang="en-US" dirty="0" smtClean="0"/>
              <a:t> Toxic doses    - Depresses resp. centre directly. So CO2 accumulates, as more co2 produced then is exhaled.</a:t>
            </a:r>
          </a:p>
          <a:p>
            <a:r>
              <a:rPr lang="en-US" dirty="0" smtClean="0"/>
              <a:t>So plasma co2 rises &amp; PH decreases. </a:t>
            </a:r>
          </a:p>
          <a:p>
            <a:r>
              <a:rPr lang="en-US" dirty="0" smtClean="0"/>
              <a:t>Since plasma Hco3 is low due to enhanced renal excretion  = resp. acidosis. </a:t>
            </a:r>
          </a:p>
          <a:p>
            <a:r>
              <a:rPr lang="en-US" dirty="0" smtClean="0"/>
              <a:t>Toxic doses = depress vasomotor centre= accumulation of strong acids like   lactic acids &amp; </a:t>
            </a:r>
            <a:r>
              <a:rPr lang="en-US" dirty="0" err="1" smtClean="0"/>
              <a:t>pyruvic</a:t>
            </a:r>
            <a:r>
              <a:rPr lang="en-US" smtClean="0"/>
              <a:t> acids.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Salicylates- Aspirin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Analgesic, antipyretic, </a:t>
            </a:r>
            <a:r>
              <a:rPr lang="en-IN" dirty="0" smtClean="0"/>
              <a:t>anti-inflammatory actions</a:t>
            </a:r>
          </a:p>
          <a:p>
            <a:endParaRPr lang="en-IN" dirty="0" smtClean="0"/>
          </a:p>
          <a:p>
            <a:r>
              <a:rPr lang="en-US" dirty="0" smtClean="0"/>
              <a:t>Respiration</a:t>
            </a:r>
          </a:p>
          <a:p>
            <a:endParaRPr lang="en-US" dirty="0"/>
          </a:p>
          <a:p>
            <a:r>
              <a:rPr lang="en-US" dirty="0" smtClean="0"/>
              <a:t>Acid-base and electrolyte balance</a:t>
            </a:r>
          </a:p>
          <a:p>
            <a:endParaRPr lang="en-US" dirty="0"/>
          </a:p>
          <a:p>
            <a:r>
              <a:rPr lang="en-US" dirty="0" smtClean="0"/>
              <a:t>Gastro-intestinal tract</a:t>
            </a:r>
          </a:p>
          <a:p>
            <a:endParaRPr lang="en-US" dirty="0"/>
          </a:p>
          <a:p>
            <a:r>
              <a:rPr lang="en-US" dirty="0" smtClean="0"/>
              <a:t>Blood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717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r>
              <a:rPr lang="en-US" dirty="0" smtClean="0"/>
              <a:t>Analgesic doses –well tolerated. </a:t>
            </a:r>
          </a:p>
          <a:p>
            <a:r>
              <a:rPr lang="en-US" dirty="0" err="1" smtClean="0"/>
              <a:t>Antiinflammatory</a:t>
            </a:r>
            <a:r>
              <a:rPr lang="en-US" dirty="0" smtClean="0"/>
              <a:t> doses –adv effects if given for long time.</a:t>
            </a:r>
          </a:p>
          <a:p>
            <a:r>
              <a:rPr lang="en-US" dirty="0" smtClean="0"/>
              <a:t>GIT :  N/V , </a:t>
            </a:r>
            <a:r>
              <a:rPr lang="en-US" dirty="0" err="1" smtClean="0"/>
              <a:t>epigastric</a:t>
            </a:r>
            <a:r>
              <a:rPr lang="en-US" dirty="0" smtClean="0"/>
              <a:t> distress, erosive gastritis, PU ,increase blood loss in stools . </a:t>
            </a:r>
          </a:p>
          <a:p>
            <a:r>
              <a:rPr lang="en-US" dirty="0" smtClean="0"/>
              <a:t>NEPHROTOXICITY : on long term use salt &amp; water </a:t>
            </a:r>
            <a:r>
              <a:rPr lang="en-US" dirty="0" err="1" smtClean="0"/>
              <a:t>retension</a:t>
            </a:r>
            <a:r>
              <a:rPr lang="en-US" dirty="0" smtClean="0"/>
              <a:t> &amp; impaired  renal function. </a:t>
            </a:r>
          </a:p>
          <a:p>
            <a:r>
              <a:rPr lang="en-US" dirty="0" smtClean="0"/>
              <a:t>HEPATOTOXICITY :  large doses for prolonged period. </a:t>
            </a:r>
          </a:p>
          <a:p>
            <a:r>
              <a:rPr lang="en-US" dirty="0" smtClean="0"/>
              <a:t>ALLERGIC REACTIONS :  rashes, </a:t>
            </a:r>
            <a:r>
              <a:rPr lang="en-US" dirty="0" err="1" smtClean="0"/>
              <a:t>urticaria</a:t>
            </a:r>
            <a:r>
              <a:rPr lang="en-US" dirty="0" smtClean="0"/>
              <a:t>, photosensitivity, </a:t>
            </a:r>
            <a:r>
              <a:rPr lang="en-US" dirty="0" err="1" smtClean="0"/>
              <a:t>rhinorrhoea</a:t>
            </a:r>
            <a:r>
              <a:rPr lang="en-US" dirty="0" smtClean="0"/>
              <a:t>, </a:t>
            </a:r>
            <a:r>
              <a:rPr lang="en-US" dirty="0" err="1" smtClean="0"/>
              <a:t>angioedema</a:t>
            </a:r>
            <a:r>
              <a:rPr lang="en-US" dirty="0" smtClean="0"/>
              <a:t> &amp; asthma .</a:t>
            </a:r>
          </a:p>
          <a:p>
            <a:endParaRPr lang="en-US" dirty="0"/>
          </a:p>
          <a:p>
            <a:endParaRPr lang="en-IN" dirty="0" smtClean="0"/>
          </a:p>
          <a:p>
            <a:endParaRPr lang="en-US" dirty="0"/>
          </a:p>
          <a:p>
            <a:pPr>
              <a:buNone/>
            </a:pPr>
            <a:endParaRPr lang="en-IN" dirty="0" smtClean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08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REYE’S PHENOMENON -  in children , form of  hepatic encephalopathy  ( fatal ) </a:t>
            </a:r>
          </a:p>
          <a:p>
            <a:r>
              <a:rPr lang="en-US" dirty="0" err="1" smtClean="0"/>
              <a:t>Devolops</a:t>
            </a:r>
            <a:r>
              <a:rPr lang="en-US" dirty="0" smtClean="0"/>
              <a:t>  a few days after  a viral infection like influenza &amp; </a:t>
            </a:r>
            <a:r>
              <a:rPr lang="en-US" dirty="0" err="1" smtClean="0"/>
              <a:t>varicella</a:t>
            </a:r>
            <a:r>
              <a:rPr lang="en-US" dirty="0" smtClean="0"/>
              <a:t> .  ( when aspirin is given to treat fever ) </a:t>
            </a:r>
          </a:p>
          <a:p>
            <a:r>
              <a:rPr lang="en-US" dirty="0" smtClean="0"/>
              <a:t>So aspirin –C/I   in children with viral  fever ( below 12 yrs, )</a:t>
            </a:r>
          </a:p>
          <a:p>
            <a:endParaRPr lang="en-US" dirty="0" smtClean="0"/>
          </a:p>
          <a:p>
            <a:r>
              <a:rPr lang="en-US" dirty="0" smtClean="0"/>
              <a:t>PREGNANCY &amp; INFANCY – delays  onset of </a:t>
            </a:r>
            <a:r>
              <a:rPr lang="en-US" dirty="0" err="1" smtClean="0"/>
              <a:t>labour</a:t>
            </a:r>
            <a:r>
              <a:rPr lang="en-US" dirty="0" smtClean="0"/>
              <a:t>  due to inhibition of PG synthesis. </a:t>
            </a:r>
          </a:p>
          <a:p>
            <a:r>
              <a:rPr lang="en-US" dirty="0" smtClean="0"/>
              <a:t>Premature closure  of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 may occur in </a:t>
            </a:r>
            <a:r>
              <a:rPr lang="en-US" dirty="0" err="1" smtClean="0"/>
              <a:t>foetus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Increases postpartum </a:t>
            </a:r>
            <a:r>
              <a:rPr lang="en-US" dirty="0" err="1" smtClean="0"/>
              <a:t>haemorrahage</a:t>
            </a:r>
            <a:r>
              <a:rPr lang="en-US" dirty="0" smtClean="0"/>
              <a:t>  due to </a:t>
            </a:r>
            <a:r>
              <a:rPr lang="en-US" dirty="0" err="1" smtClean="0"/>
              <a:t>inhibi</a:t>
            </a:r>
            <a:r>
              <a:rPr lang="en-US" dirty="0" smtClean="0"/>
              <a:t>. Of platelets.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SALICYLISM : higher doses for longer time = chronic </a:t>
            </a:r>
            <a:r>
              <a:rPr lang="en-US" dirty="0" err="1" smtClean="0"/>
              <a:t>salicylate</a:t>
            </a:r>
            <a:r>
              <a:rPr lang="en-US" dirty="0" smtClean="0"/>
              <a:t> intoxication  -  </a:t>
            </a:r>
            <a:r>
              <a:rPr lang="en-US" dirty="0" err="1" smtClean="0"/>
              <a:t>salicylism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Symptoms :  headache, vertigo, dizziness, tinnitus , </a:t>
            </a:r>
            <a:r>
              <a:rPr lang="en-US" dirty="0" err="1" smtClean="0"/>
              <a:t>vomitting</a:t>
            </a:r>
            <a:r>
              <a:rPr lang="en-US" dirty="0" smtClean="0"/>
              <a:t> , mental confusion , </a:t>
            </a:r>
            <a:r>
              <a:rPr lang="en-US" dirty="0" err="1" smtClean="0"/>
              <a:t>diarrhoea</a:t>
            </a:r>
            <a:r>
              <a:rPr lang="en-US" dirty="0" smtClean="0"/>
              <a:t> , sweating &amp; dehydration. </a:t>
            </a:r>
          </a:p>
          <a:p>
            <a:endParaRPr lang="en-US" dirty="0" smtClean="0"/>
          </a:p>
          <a:p>
            <a:r>
              <a:rPr lang="en-US" dirty="0" err="1" smtClean="0"/>
              <a:t>Actute</a:t>
            </a:r>
            <a:r>
              <a:rPr lang="en-US" dirty="0" smtClean="0"/>
              <a:t> </a:t>
            </a:r>
            <a:r>
              <a:rPr lang="en-US" dirty="0" err="1" smtClean="0"/>
              <a:t>salicylate</a:t>
            </a:r>
            <a:r>
              <a:rPr lang="en-US" dirty="0" smtClean="0"/>
              <a:t> poisoning :  common in children. Fatal dose in adult =  15 to 30 gm. </a:t>
            </a:r>
          </a:p>
          <a:p>
            <a:r>
              <a:rPr lang="en-US" dirty="0" smtClean="0"/>
              <a:t>Symptoms – vomiting, dehydration, </a:t>
            </a:r>
            <a:r>
              <a:rPr lang="en-US" dirty="0" err="1" smtClean="0"/>
              <a:t>elec</a:t>
            </a:r>
            <a:r>
              <a:rPr lang="en-US" dirty="0" smtClean="0"/>
              <a:t> &amp; acid base imbalance, restlessness, delirium , metabolic acidosis, tremors, convulsions coma &amp; death may occur due to res. Failure &amp; </a:t>
            </a:r>
            <a:r>
              <a:rPr lang="en-US" dirty="0" err="1" smtClean="0"/>
              <a:t>cv</a:t>
            </a:r>
            <a:r>
              <a:rPr lang="en-US" dirty="0" smtClean="0"/>
              <a:t> collapse.</a:t>
            </a:r>
          </a:p>
          <a:p>
            <a:r>
              <a:rPr lang="en-US" dirty="0" smtClean="0"/>
              <a:t>Treatment : gastric </a:t>
            </a:r>
            <a:r>
              <a:rPr lang="en-US" dirty="0" err="1" smtClean="0"/>
              <a:t>lavage</a:t>
            </a:r>
            <a:r>
              <a:rPr lang="en-US" dirty="0" smtClean="0"/>
              <a:t>, iv fluids, cooling, </a:t>
            </a:r>
            <a:r>
              <a:rPr lang="en-US" dirty="0" err="1" smtClean="0"/>
              <a:t>vit</a:t>
            </a:r>
            <a:r>
              <a:rPr lang="en-US" dirty="0" smtClean="0"/>
              <a:t> k , forced alkaline </a:t>
            </a:r>
            <a:r>
              <a:rPr lang="en-US" dirty="0" err="1" smtClean="0"/>
              <a:t>diuresis</a:t>
            </a:r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 analgesic: </a:t>
            </a:r>
            <a:r>
              <a:rPr lang="en-IN" dirty="0"/>
              <a:t>For headache (including </a:t>
            </a:r>
            <a:r>
              <a:rPr lang="en-IN" dirty="0" smtClean="0"/>
              <a:t>migraine), backache</a:t>
            </a:r>
            <a:r>
              <a:rPr lang="en-IN" dirty="0"/>
              <a:t>, myalgia, joint pain, </a:t>
            </a:r>
            <a:r>
              <a:rPr lang="en-IN" dirty="0" smtClean="0"/>
              <a:t>pulled muscle</a:t>
            </a:r>
            <a:r>
              <a:rPr lang="en-IN" dirty="0"/>
              <a:t>, toothache, neuralgias and </a:t>
            </a:r>
            <a:r>
              <a:rPr lang="en-IN" dirty="0" err="1" smtClean="0"/>
              <a:t>dysmennorhea</a:t>
            </a:r>
            <a:r>
              <a:rPr lang="en-IN" dirty="0" smtClean="0"/>
              <a:t>; </a:t>
            </a:r>
            <a:r>
              <a:rPr lang="en-IN" dirty="0"/>
              <a:t>it is effective in low doses (0.3-0 6 g </a:t>
            </a:r>
            <a:r>
              <a:rPr lang="en-IN" dirty="0" smtClean="0"/>
              <a:t>, 6-8 hourly).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antipyretic</a:t>
            </a:r>
          </a:p>
          <a:p>
            <a:endParaRPr lang="en-US" dirty="0"/>
          </a:p>
          <a:p>
            <a:r>
              <a:rPr lang="en-US" dirty="0" smtClean="0"/>
              <a:t>Acute rheumatic fever</a:t>
            </a:r>
          </a:p>
          <a:p>
            <a:endParaRPr lang="en-US" dirty="0"/>
          </a:p>
          <a:p>
            <a:r>
              <a:rPr lang="en-US" dirty="0" smtClean="0"/>
              <a:t>Rheumatoid arthritis</a:t>
            </a:r>
          </a:p>
          <a:p>
            <a:endParaRPr lang="en-US" dirty="0"/>
          </a:p>
          <a:p>
            <a:r>
              <a:rPr lang="en-US" dirty="0" smtClean="0"/>
              <a:t>Osteoarthritis </a:t>
            </a:r>
          </a:p>
          <a:p>
            <a:endParaRPr lang="en-US" dirty="0"/>
          </a:p>
          <a:p>
            <a:r>
              <a:rPr lang="en-IN" dirty="0" err="1" smtClean="0"/>
              <a:t>Postmyocardial</a:t>
            </a:r>
            <a:r>
              <a:rPr lang="en-IN" dirty="0" smtClean="0"/>
              <a:t> </a:t>
            </a:r>
            <a:r>
              <a:rPr lang="en-IN" dirty="0"/>
              <a:t>infarction and </a:t>
            </a:r>
            <a:r>
              <a:rPr lang="en-IN" dirty="0" err="1" smtClean="0"/>
              <a:t>poststroke</a:t>
            </a:r>
            <a:r>
              <a:rPr lang="en-IN" dirty="0"/>
              <a:t> </a:t>
            </a:r>
            <a:r>
              <a:rPr lang="en-IN" dirty="0" smtClean="0"/>
              <a:t>patients</a:t>
            </a:r>
          </a:p>
          <a:p>
            <a:endParaRPr lang="en-US" dirty="0"/>
          </a:p>
          <a:p>
            <a:r>
              <a:rPr lang="en-US" dirty="0" smtClean="0"/>
              <a:t>Closure of patent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188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rheumatic fever :   Aspirin 1</a:t>
            </a:r>
            <a:r>
              <a:rPr lang="en-US" baseline="30000" dirty="0" smtClean="0"/>
              <a:t>st</a:t>
            </a:r>
            <a:r>
              <a:rPr lang="en-US" dirty="0" smtClean="0"/>
              <a:t> drug to be given, other drugs  are added  only when aspirin fails  (steroids acts faster ) </a:t>
            </a:r>
          </a:p>
          <a:p>
            <a:r>
              <a:rPr lang="en-US" dirty="0" smtClean="0"/>
              <a:t>Dose – 4 to 6 gm/day. In 4 -6 divided doses.</a:t>
            </a:r>
          </a:p>
          <a:p>
            <a:r>
              <a:rPr lang="en-US" dirty="0" smtClean="0"/>
              <a:t>Aspirin brings dramatic change in signs &amp; symptoms in 24 to 48 hours.  Dose –reduced after  4-7 days </a:t>
            </a:r>
            <a:r>
              <a:rPr lang="en-US" smtClean="0"/>
              <a:t>&amp; maintenance </a:t>
            </a:r>
            <a:r>
              <a:rPr lang="en-US" dirty="0" smtClean="0"/>
              <a:t>dose is 50mg/kg  for 2 to 3 weeks.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Blood (post MI &amp; post stroke patients ) : </a:t>
            </a:r>
          </a:p>
          <a:p>
            <a:r>
              <a:rPr lang="en-US" dirty="0" smtClean="0"/>
              <a:t>Aspirin even in small doses  irreversibly inhibits TXA2 synthesis by platelets . </a:t>
            </a:r>
          </a:p>
          <a:p>
            <a:r>
              <a:rPr lang="en-US" dirty="0" smtClean="0"/>
              <a:t>It interferes with platelet aggregation &amp; bleeding time is prolonged. ( normally twice to normal value ) .</a:t>
            </a:r>
          </a:p>
          <a:p>
            <a:r>
              <a:rPr lang="en-US" dirty="0" smtClean="0"/>
              <a:t>This effect last for a week (turn over time of platelets )</a:t>
            </a:r>
          </a:p>
          <a:p>
            <a:r>
              <a:rPr lang="en-US" dirty="0" smtClean="0"/>
              <a:t>Aspirin acetylates &amp; inhibits the </a:t>
            </a:r>
            <a:r>
              <a:rPr lang="en-US" dirty="0" err="1" smtClean="0"/>
              <a:t>enz</a:t>
            </a:r>
            <a:r>
              <a:rPr lang="en-US" dirty="0" smtClean="0"/>
              <a:t> </a:t>
            </a:r>
            <a:r>
              <a:rPr lang="en-US" dirty="0" err="1" smtClean="0"/>
              <a:t>cox</a:t>
            </a:r>
            <a:r>
              <a:rPr lang="en-US" dirty="0" smtClean="0"/>
              <a:t>  &amp; TX –</a:t>
            </a:r>
            <a:r>
              <a:rPr lang="en-US" dirty="0" err="1" smtClean="0"/>
              <a:t>synthetase</a:t>
            </a:r>
            <a:r>
              <a:rPr lang="en-US" dirty="0" smtClean="0"/>
              <a:t> .</a:t>
            </a:r>
          </a:p>
          <a:p>
            <a:r>
              <a:rPr lang="en-US" dirty="0" smtClean="0"/>
              <a:t>As platelets are exposed to aspirin in the portal </a:t>
            </a:r>
            <a:r>
              <a:rPr lang="en-US" dirty="0" err="1" smtClean="0"/>
              <a:t>circu</a:t>
            </a:r>
            <a:r>
              <a:rPr lang="en-US" dirty="0" smtClean="0"/>
              <a:t>. Before it is </a:t>
            </a:r>
            <a:r>
              <a:rPr lang="en-US" dirty="0" err="1" smtClean="0"/>
              <a:t>deacetylated</a:t>
            </a:r>
            <a:r>
              <a:rPr lang="en-US" dirty="0" smtClean="0"/>
              <a:t>  during 1</a:t>
            </a:r>
            <a:r>
              <a:rPr lang="en-US" baseline="30000" dirty="0" smtClean="0"/>
              <a:t>st</a:t>
            </a:r>
            <a:r>
              <a:rPr lang="en-US" dirty="0" smtClean="0"/>
              <a:t> pass in the liver &amp; </a:t>
            </a:r>
            <a:r>
              <a:rPr lang="en-US" smtClean="0"/>
              <a:t>because platelet can </a:t>
            </a:r>
            <a:r>
              <a:rPr lang="en-US" dirty="0" smtClean="0"/>
              <a:t>not synthesize fresh </a:t>
            </a:r>
            <a:r>
              <a:rPr lang="en-US" dirty="0" err="1" smtClean="0"/>
              <a:t>enz</a:t>
            </a:r>
            <a:r>
              <a:rPr lang="en-US" dirty="0" smtClean="0"/>
              <a:t>. ( have no nuclei ) TXA2  formation suppressed. ( at very low doses &amp; till new platelets are formed. 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NON-STEROIDAL ANTI-INFLAMMATORY DRUGS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H A DESAI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118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dose 40mg.</a:t>
            </a:r>
          </a:p>
          <a:p>
            <a:r>
              <a:rPr lang="en-US" dirty="0" smtClean="0"/>
              <a:t>Maximum inhibition 160 mg/ day.</a:t>
            </a:r>
          </a:p>
          <a:p>
            <a:r>
              <a:rPr lang="en-US" dirty="0" smtClean="0"/>
              <a:t>It is possible that low doses  TXA2  formation is selectively suppressed , where higher doses ( &gt; 900 mg/day  ) may decreases  both PGI2 &amp; TXA2.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Aspirin in low doses reduces incidence of MI. </a:t>
            </a:r>
          </a:p>
          <a:p>
            <a:pPr>
              <a:buNone/>
            </a:pPr>
            <a:r>
              <a:rPr lang="en-US" dirty="0" smtClean="0"/>
              <a:t>Also lowers the incidence of </a:t>
            </a:r>
            <a:r>
              <a:rPr lang="en-US" dirty="0" err="1" smtClean="0"/>
              <a:t>reinfarction</a:t>
            </a:r>
            <a:r>
              <a:rPr lang="en-US" smtClean="0"/>
              <a:t>.                                                       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Propionic acid derivatives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Ibuprofen and all its </a:t>
            </a:r>
            <a:r>
              <a:rPr lang="en-IN" dirty="0" smtClean="0"/>
              <a:t>congeners are </a:t>
            </a:r>
            <a:r>
              <a:rPr lang="en-IN" dirty="0"/>
              <a:t>better tolerated than aspirin. Side effects </a:t>
            </a:r>
            <a:r>
              <a:rPr lang="en-IN" dirty="0" smtClean="0"/>
              <a:t>are milder </a:t>
            </a:r>
            <a:r>
              <a:rPr lang="en-IN" dirty="0"/>
              <a:t>and their incidence is  </a:t>
            </a:r>
            <a:r>
              <a:rPr lang="en-IN" dirty="0" smtClean="0"/>
              <a:t>lower.</a:t>
            </a:r>
          </a:p>
          <a:p>
            <a:endParaRPr lang="en-US" dirty="0"/>
          </a:p>
          <a:p>
            <a:r>
              <a:rPr lang="en-IN" dirty="0" err="1"/>
              <a:t>lbuprofen</a:t>
            </a:r>
            <a:r>
              <a:rPr lang="en-IN" dirty="0"/>
              <a:t> is used as a simple </a:t>
            </a:r>
            <a:r>
              <a:rPr lang="en-IN" dirty="0" smtClean="0"/>
              <a:t>analgesic  and antipyretic </a:t>
            </a:r>
            <a:r>
              <a:rPr lang="en-IN" dirty="0"/>
              <a:t>in the same </a:t>
            </a:r>
            <a:r>
              <a:rPr lang="en-IN" dirty="0" smtClean="0"/>
              <a:t>way </a:t>
            </a:r>
            <a:r>
              <a:rPr lang="en-IN" dirty="0"/>
              <a:t>as low dose of </a:t>
            </a:r>
            <a:r>
              <a:rPr lang="en-IN" dirty="0" smtClean="0"/>
              <a:t>aspirin.  It </a:t>
            </a:r>
            <a:r>
              <a:rPr lang="en-IN" dirty="0"/>
              <a:t>is </a:t>
            </a:r>
            <a:r>
              <a:rPr lang="en-IN" dirty="0" smtClean="0"/>
              <a:t>particularly </a:t>
            </a:r>
            <a:r>
              <a:rPr lang="en-IN" dirty="0"/>
              <a:t>effective </a:t>
            </a:r>
            <a:r>
              <a:rPr lang="en-IN" dirty="0" smtClean="0"/>
              <a:t>in dysmenorrhoea.</a:t>
            </a:r>
          </a:p>
          <a:p>
            <a:endParaRPr lang="en-US" dirty="0"/>
          </a:p>
          <a:p>
            <a:r>
              <a:rPr lang="en-IN" dirty="0"/>
              <a:t>I</a:t>
            </a:r>
            <a:r>
              <a:rPr lang="en-IN" dirty="0" smtClean="0"/>
              <a:t>buprofen </a:t>
            </a:r>
            <a:r>
              <a:rPr lang="en-IN" dirty="0"/>
              <a:t>and its congeners are </a:t>
            </a:r>
            <a:r>
              <a:rPr lang="en-IN" dirty="0" smtClean="0"/>
              <a:t>widely used in </a:t>
            </a:r>
            <a:r>
              <a:rPr lang="en-IN" dirty="0"/>
              <a:t>rheumatoid arthritis, osteoarthritis and </a:t>
            </a:r>
            <a:r>
              <a:rPr lang="en-IN" dirty="0" smtClean="0"/>
              <a:t>other musculoskeletal disorders, especially where pain is </a:t>
            </a:r>
            <a:r>
              <a:rPr lang="en-IN" dirty="0"/>
              <a:t>more prominent than </a:t>
            </a:r>
            <a:r>
              <a:rPr lang="en-IN" dirty="0" smtClean="0"/>
              <a:t>inflammation</a:t>
            </a:r>
          </a:p>
          <a:p>
            <a:endParaRPr lang="en-US" dirty="0"/>
          </a:p>
          <a:p>
            <a:r>
              <a:rPr lang="en-IN" dirty="0" smtClean="0"/>
              <a:t>Used in soft </a:t>
            </a:r>
            <a:r>
              <a:rPr lang="en-IN" dirty="0"/>
              <a:t>tissue injuries</a:t>
            </a:r>
            <a:r>
              <a:rPr lang="en-IN" dirty="0" smtClean="0"/>
              <a:t>, fractures, vasectomy tooth </a:t>
            </a:r>
            <a:r>
              <a:rPr lang="en-IN" dirty="0"/>
              <a:t>extraction</a:t>
            </a:r>
            <a:r>
              <a:rPr lang="en-IN" dirty="0" smtClean="0"/>
              <a:t>, postpartum and postoperatively</a:t>
            </a:r>
            <a:r>
              <a:rPr lang="en-IN" dirty="0"/>
              <a:t>: suppress swelling </a:t>
            </a:r>
            <a:r>
              <a:rPr lang="en-IN" dirty="0" smtClean="0"/>
              <a:t>and inflammation.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276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/>
              <a:t>ARYL-ACETIC ACID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err="1"/>
              <a:t>Diclofenac</a:t>
            </a:r>
            <a:r>
              <a:rPr lang="en-IN" dirty="0"/>
              <a:t> </a:t>
            </a:r>
            <a:r>
              <a:rPr lang="en-IN" dirty="0" smtClean="0"/>
              <a:t>sodium:  it has good tissue </a:t>
            </a:r>
            <a:r>
              <a:rPr lang="en-IN" dirty="0"/>
              <a:t>penetrability and concentration in </a:t>
            </a:r>
            <a:r>
              <a:rPr lang="en-IN" dirty="0" smtClean="0"/>
              <a:t>synovial fluid </a:t>
            </a:r>
            <a:r>
              <a:rPr lang="en-IN" dirty="0"/>
              <a:t>is maintained for 3 times longer period </a:t>
            </a:r>
            <a:r>
              <a:rPr lang="en-IN" dirty="0" smtClean="0"/>
              <a:t>than in </a:t>
            </a:r>
            <a:r>
              <a:rPr lang="en-IN" dirty="0"/>
              <a:t>plasma, exerting extended therapeutic </a:t>
            </a:r>
            <a:r>
              <a:rPr lang="en-IN" dirty="0" smtClean="0"/>
              <a:t>action in joints.</a:t>
            </a:r>
          </a:p>
          <a:p>
            <a:endParaRPr lang="en-US" dirty="0"/>
          </a:p>
          <a:p>
            <a:r>
              <a:rPr lang="en-IN" dirty="0" err="1"/>
              <a:t>Diclofenac</a:t>
            </a:r>
            <a:r>
              <a:rPr lang="en-IN" dirty="0"/>
              <a:t> is among the most </a:t>
            </a:r>
            <a:r>
              <a:rPr lang="en-IN" dirty="0" smtClean="0"/>
              <a:t>extensively used </a:t>
            </a:r>
            <a:r>
              <a:rPr lang="en-IN" dirty="0"/>
              <a:t>NSAID; employed in rheumatoid </a:t>
            </a:r>
            <a:r>
              <a:rPr lang="en-IN" dirty="0" smtClean="0"/>
              <a:t>and osteoarthritis</a:t>
            </a:r>
            <a:r>
              <a:rPr lang="en-IN" dirty="0"/>
              <a:t>, bursitis, </a:t>
            </a:r>
            <a:r>
              <a:rPr lang="en-IN" dirty="0" err="1"/>
              <a:t>ankylosing</a:t>
            </a:r>
            <a:r>
              <a:rPr lang="en-IN" dirty="0"/>
              <a:t> </a:t>
            </a:r>
            <a:r>
              <a:rPr lang="en-IN" dirty="0" err="1" smtClean="0"/>
              <a:t>spondylitis,toothache</a:t>
            </a:r>
            <a:r>
              <a:rPr lang="en-IN" dirty="0"/>
              <a:t>, dysmenorrhoea, post-traumatic </a:t>
            </a:r>
            <a:r>
              <a:rPr lang="en-IN" dirty="0" smtClean="0"/>
              <a:t>and postoperative </a:t>
            </a:r>
            <a:r>
              <a:rPr lang="en-IN" dirty="0"/>
              <a:t>inflammatory </a:t>
            </a:r>
            <a:r>
              <a:rPr lang="en-IN" dirty="0" smtClean="0"/>
              <a:t>conditions-affords quick </a:t>
            </a:r>
            <a:r>
              <a:rPr lang="en-IN" dirty="0"/>
              <a:t>relief of pain and wound </a:t>
            </a:r>
            <a:r>
              <a:rPr lang="en-IN" dirty="0" err="1"/>
              <a:t>edema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79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OXICAM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Piroxicam</a:t>
            </a:r>
            <a:r>
              <a:rPr lang="en-IN" dirty="0" smtClean="0"/>
              <a:t>: </a:t>
            </a:r>
            <a:r>
              <a:rPr lang="en-IN" dirty="0"/>
              <a:t>It is a l</a:t>
            </a:r>
            <a:r>
              <a:rPr lang="en-IN" dirty="0" smtClean="0"/>
              <a:t>ong-acting </a:t>
            </a:r>
            <a:r>
              <a:rPr lang="en-IN" dirty="0"/>
              <a:t>potent </a:t>
            </a:r>
            <a:r>
              <a:rPr lang="en-IN" dirty="0" smtClean="0"/>
              <a:t>NSAID with good </a:t>
            </a:r>
            <a:r>
              <a:rPr lang="en-IN" dirty="0" err="1" smtClean="0"/>
              <a:t>antiinflammatory</a:t>
            </a:r>
            <a:r>
              <a:rPr lang="en-IN" dirty="0" smtClean="0"/>
              <a:t> </a:t>
            </a:r>
            <a:r>
              <a:rPr lang="en-IN" dirty="0"/>
              <a:t>potency </a:t>
            </a:r>
            <a:r>
              <a:rPr lang="en-IN" dirty="0" smtClean="0"/>
              <a:t>and </a:t>
            </a:r>
            <a:r>
              <a:rPr lang="en-IN" dirty="0"/>
              <a:t>good analgesic-antipyretic </a:t>
            </a:r>
            <a:r>
              <a:rPr lang="en-IN" dirty="0" smtClean="0"/>
              <a:t>action</a:t>
            </a:r>
          </a:p>
          <a:p>
            <a:endParaRPr lang="en-US" dirty="0"/>
          </a:p>
          <a:p>
            <a:r>
              <a:rPr lang="en-IN" dirty="0" err="1"/>
              <a:t>Piroxicam</a:t>
            </a:r>
            <a:r>
              <a:rPr lang="en-IN" dirty="0"/>
              <a:t> is suitable for use as </a:t>
            </a:r>
            <a:r>
              <a:rPr lang="en-IN" dirty="0" smtClean="0"/>
              <a:t>short term analgesic </a:t>
            </a:r>
            <a:r>
              <a:rPr lang="en-IN" dirty="0"/>
              <a:t>as well as long-term </a:t>
            </a:r>
            <a:r>
              <a:rPr lang="en-IN" dirty="0" smtClean="0"/>
              <a:t>anti-inflammatory drug-rheumatoid </a:t>
            </a:r>
            <a:r>
              <a:rPr lang="en-IN" dirty="0"/>
              <a:t>and </a:t>
            </a:r>
            <a:r>
              <a:rPr lang="en-IN" dirty="0" smtClean="0"/>
              <a:t>osteoarthritis</a:t>
            </a:r>
            <a:r>
              <a:rPr lang="en-IN" dirty="0"/>
              <a:t>, </a:t>
            </a:r>
            <a:r>
              <a:rPr lang="en-IN" dirty="0" err="1" smtClean="0"/>
              <a:t>ankylosing</a:t>
            </a:r>
            <a:r>
              <a:rPr lang="en-IN" dirty="0" smtClean="0"/>
              <a:t> </a:t>
            </a:r>
            <a:r>
              <a:rPr lang="en-IN" dirty="0"/>
              <a:t>spondylitis, acute gout, </a:t>
            </a:r>
            <a:r>
              <a:rPr lang="en-IN" dirty="0" smtClean="0"/>
              <a:t>musculoskeletal injuries</a:t>
            </a:r>
            <a:r>
              <a:rPr lang="en-IN" dirty="0"/>
              <a:t>, dentistry, episiotomy, </a:t>
            </a:r>
            <a:r>
              <a:rPr lang="en-IN" dirty="0" smtClean="0"/>
              <a:t>dysmenorrhea etc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431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 smtClean="0"/>
              <a:t>PYRROLO-PYRROLE </a:t>
            </a:r>
            <a:r>
              <a:rPr lang="en-IN" sz="4000" dirty="0"/>
              <a:t>DERIVATIVE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Ketorolac: A novel NSAID with potent analgesic and </a:t>
            </a:r>
            <a:r>
              <a:rPr lang="en-IN" dirty="0"/>
              <a:t>modest </a:t>
            </a:r>
            <a:r>
              <a:rPr lang="en-IN" dirty="0" err="1"/>
              <a:t>antiinflammatory</a:t>
            </a:r>
            <a:r>
              <a:rPr lang="en-IN" dirty="0"/>
              <a:t> activity. </a:t>
            </a:r>
            <a:r>
              <a:rPr lang="en-IN" dirty="0" smtClean="0"/>
              <a:t>In post-operative </a:t>
            </a:r>
            <a:r>
              <a:rPr lang="en-IN" dirty="0"/>
              <a:t>pain it has equalled the </a:t>
            </a:r>
            <a:r>
              <a:rPr lang="en-IN" dirty="0" smtClean="0"/>
              <a:t>efficacy of morphine.</a:t>
            </a:r>
          </a:p>
          <a:p>
            <a:endParaRPr lang="en-US" dirty="0"/>
          </a:p>
          <a:p>
            <a:r>
              <a:rPr lang="en-IN" dirty="0"/>
              <a:t>Ketorolac is frequently used in </a:t>
            </a:r>
            <a:r>
              <a:rPr lang="en-IN" dirty="0" smtClean="0"/>
              <a:t>postoperative, </a:t>
            </a:r>
            <a:r>
              <a:rPr lang="en-IN" dirty="0"/>
              <a:t>dental and acute musculoskeletal </a:t>
            </a:r>
            <a:r>
              <a:rPr lang="en-IN" dirty="0" smtClean="0"/>
              <a:t>pain.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068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Indole</a:t>
            </a:r>
            <a:r>
              <a:rPr lang="en-US" dirty="0" smtClean="0"/>
              <a:t> derivative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Indomethacin: </a:t>
            </a:r>
            <a:r>
              <a:rPr lang="en-IN" dirty="0"/>
              <a:t>It is a potent </a:t>
            </a:r>
            <a:r>
              <a:rPr lang="en-IN" dirty="0" smtClean="0"/>
              <a:t>anti-inflammatory drug with prompt </a:t>
            </a:r>
            <a:r>
              <a:rPr lang="en-IN" dirty="0"/>
              <a:t>antipyretic action. </a:t>
            </a:r>
            <a:r>
              <a:rPr lang="en-IN" dirty="0" smtClean="0"/>
              <a:t>Indomethacin relieves only </a:t>
            </a:r>
            <a:r>
              <a:rPr lang="en-IN" dirty="0"/>
              <a:t>inflammatory or tissue </a:t>
            </a:r>
            <a:r>
              <a:rPr lang="en-IN" dirty="0" smtClean="0"/>
              <a:t>injury related pain.</a:t>
            </a:r>
          </a:p>
          <a:p>
            <a:endParaRPr lang="en-US" dirty="0"/>
          </a:p>
          <a:p>
            <a:r>
              <a:rPr lang="en-IN" dirty="0"/>
              <a:t>C</a:t>
            </a:r>
            <a:r>
              <a:rPr lang="en-IN" dirty="0" smtClean="0"/>
              <a:t>onditions </a:t>
            </a:r>
            <a:r>
              <a:rPr lang="en-IN" dirty="0"/>
              <a:t>requiring potent </a:t>
            </a:r>
            <a:r>
              <a:rPr lang="en-IN" dirty="0" smtClean="0"/>
              <a:t>anti-inflammatory action </a:t>
            </a:r>
            <a:r>
              <a:rPr lang="en-IN" dirty="0"/>
              <a:t>like </a:t>
            </a:r>
            <a:r>
              <a:rPr lang="en-IN" dirty="0" err="1"/>
              <a:t>ankylosing</a:t>
            </a:r>
            <a:r>
              <a:rPr lang="en-IN" dirty="0"/>
              <a:t> spondylitis, </a:t>
            </a:r>
            <a:r>
              <a:rPr lang="en-IN" dirty="0" smtClean="0"/>
              <a:t>acute exacerbations </a:t>
            </a:r>
            <a:r>
              <a:rPr lang="en-IN" dirty="0"/>
              <a:t>of destructive </a:t>
            </a:r>
            <a:r>
              <a:rPr lang="en-IN" dirty="0" err="1"/>
              <a:t>arthropathies</a:t>
            </a:r>
            <a:r>
              <a:rPr lang="en-IN" dirty="0" smtClean="0"/>
              <a:t>, psoriatic </a:t>
            </a:r>
            <a:r>
              <a:rPr lang="en-IN" dirty="0"/>
              <a:t>arthritis and acute gout that are </a:t>
            </a:r>
            <a:r>
              <a:rPr lang="en-IN" dirty="0" smtClean="0"/>
              <a:t>not responding </a:t>
            </a:r>
            <a:r>
              <a:rPr lang="en-IN" dirty="0"/>
              <a:t>to better tolerated </a:t>
            </a:r>
            <a:r>
              <a:rPr lang="en-IN" dirty="0" smtClean="0"/>
              <a:t>NSAIDs.</a:t>
            </a:r>
          </a:p>
          <a:p>
            <a:endParaRPr lang="en-US" dirty="0" smtClean="0"/>
          </a:p>
          <a:p>
            <a:r>
              <a:rPr lang="en-IN" dirty="0" smtClean="0"/>
              <a:t>It has been </a:t>
            </a:r>
            <a:r>
              <a:rPr lang="en-IN" dirty="0"/>
              <a:t>the most common drug used for </a:t>
            </a:r>
            <a:r>
              <a:rPr lang="en-IN" dirty="0" smtClean="0"/>
              <a:t>medical closure </a:t>
            </a:r>
            <a:r>
              <a:rPr lang="en-IN" dirty="0"/>
              <a:t>of patent </a:t>
            </a:r>
            <a:r>
              <a:rPr lang="en-IN" dirty="0" err="1" smtClean="0"/>
              <a:t>ductus</a:t>
            </a:r>
            <a:r>
              <a:rPr lang="en-IN" dirty="0" smtClean="0"/>
              <a:t> </a:t>
            </a:r>
            <a:r>
              <a:rPr lang="en-IN" dirty="0" err="1"/>
              <a:t>arteriosus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201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PREFERENTIAL COX-2 INHIBITORS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Nimesulide</a:t>
            </a:r>
            <a:r>
              <a:rPr lang="en-US" dirty="0" smtClean="0"/>
              <a:t>: </a:t>
            </a:r>
            <a:r>
              <a:rPr lang="en-IN" dirty="0"/>
              <a:t>This newer NSAID is a </a:t>
            </a:r>
            <a:r>
              <a:rPr lang="en-IN" dirty="0" smtClean="0"/>
              <a:t>relatively weak </a:t>
            </a:r>
            <a:r>
              <a:rPr lang="en-IN" dirty="0"/>
              <a:t>inhibitor of PG synthesis and there is </a:t>
            </a:r>
            <a:r>
              <a:rPr lang="en-IN" dirty="0" smtClean="0"/>
              <a:t>some evidence </a:t>
            </a:r>
            <a:r>
              <a:rPr lang="en-IN" dirty="0"/>
              <a:t>to indicate relative COX-2 selectivity.</a:t>
            </a:r>
          </a:p>
          <a:p>
            <a:r>
              <a:rPr lang="en-IN" dirty="0" err="1"/>
              <a:t>Antiinflammatory</a:t>
            </a:r>
            <a:r>
              <a:rPr lang="en-IN" dirty="0"/>
              <a:t> action </a:t>
            </a:r>
            <a:r>
              <a:rPr lang="en-IN" dirty="0" smtClean="0"/>
              <a:t>may be </a:t>
            </a:r>
            <a:r>
              <a:rPr lang="en-IN" dirty="0"/>
              <a:t>exerted by </a:t>
            </a:r>
            <a:r>
              <a:rPr lang="en-IN" dirty="0" smtClean="0"/>
              <a:t>other mechanisms </a:t>
            </a:r>
            <a:r>
              <a:rPr lang="en-IN" dirty="0"/>
              <a:t>as well, e.g. reduced generation </a:t>
            </a:r>
            <a:r>
              <a:rPr lang="en-IN" dirty="0" smtClean="0"/>
              <a:t>of superoxide </a:t>
            </a:r>
            <a:r>
              <a:rPr lang="en-IN" dirty="0"/>
              <a:t>by neutrophils, inhibition of </a:t>
            </a:r>
            <a:r>
              <a:rPr lang="en-IN" dirty="0" smtClean="0"/>
              <a:t>PAF synthesis </a:t>
            </a:r>
            <a:r>
              <a:rPr lang="en-IN" dirty="0"/>
              <a:t>and </a:t>
            </a:r>
            <a:r>
              <a:rPr lang="en-IN" dirty="0" err="1"/>
              <a:t>TNFa</a:t>
            </a:r>
            <a:r>
              <a:rPr lang="en-IN" dirty="0"/>
              <a:t> release, free </a:t>
            </a:r>
            <a:r>
              <a:rPr lang="en-IN" dirty="0" smtClean="0"/>
              <a:t>radical </a:t>
            </a:r>
            <a:r>
              <a:rPr lang="en-IN" dirty="0" err="1" smtClean="0"/>
              <a:t>scavanging</a:t>
            </a:r>
            <a:r>
              <a:rPr lang="en-IN" dirty="0"/>
              <a:t>/ inhibition of metalloproteinase </a:t>
            </a:r>
            <a:r>
              <a:rPr lang="en-IN" dirty="0" smtClean="0"/>
              <a:t>activity in </a:t>
            </a:r>
            <a:r>
              <a:rPr lang="en-IN" dirty="0"/>
              <a:t>cartilage. </a:t>
            </a:r>
          </a:p>
          <a:p>
            <a:r>
              <a:rPr lang="en-IN" dirty="0" smtClean="0"/>
              <a:t>It </a:t>
            </a:r>
            <a:r>
              <a:rPr lang="en-IN" dirty="0"/>
              <a:t>has </a:t>
            </a:r>
            <a:r>
              <a:rPr lang="en-IN" dirty="0" smtClean="0"/>
              <a:t>been used </a:t>
            </a:r>
            <a:r>
              <a:rPr lang="en-IN" dirty="0"/>
              <a:t>primarily for short-lasting painful </a:t>
            </a:r>
            <a:r>
              <a:rPr lang="en-IN" dirty="0" smtClean="0"/>
              <a:t>inflammatory conditions </a:t>
            </a:r>
            <a:r>
              <a:rPr lang="en-IN" dirty="0"/>
              <a:t>like sports injuries, </a:t>
            </a:r>
            <a:r>
              <a:rPr lang="en-IN" dirty="0" smtClean="0"/>
              <a:t>sinusitis and </a:t>
            </a:r>
            <a:r>
              <a:rPr lang="en-IN" dirty="0"/>
              <a:t>other ear-nose-throat disorders, </a:t>
            </a:r>
            <a:r>
              <a:rPr lang="en-IN" dirty="0" smtClean="0"/>
              <a:t>dental surgery</a:t>
            </a:r>
            <a:r>
              <a:rPr lang="en-IN" dirty="0"/>
              <a:t>, bursitis, low backache, </a:t>
            </a:r>
            <a:r>
              <a:rPr lang="en-IN" dirty="0" err="1" smtClean="0"/>
              <a:t>dysmenorrhoea,postoperative</a:t>
            </a:r>
            <a:r>
              <a:rPr lang="en-IN" dirty="0" smtClean="0"/>
              <a:t> </a:t>
            </a:r>
            <a:r>
              <a:rPr lang="en-IN" dirty="0"/>
              <a:t>pain, osteoarthritis and for </a:t>
            </a:r>
            <a:r>
              <a:rPr lang="en-IN" dirty="0" smtClean="0"/>
              <a:t>fever.</a:t>
            </a:r>
          </a:p>
          <a:p>
            <a:r>
              <a:rPr lang="en-US" dirty="0" smtClean="0"/>
              <a:t>Safety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004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COX-2 Inhibitors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</a:t>
            </a:r>
            <a:r>
              <a:rPr lang="en-IN" dirty="0" smtClean="0"/>
              <a:t>elective COX-2 </a:t>
            </a:r>
            <a:r>
              <a:rPr lang="en-IN" dirty="0"/>
              <a:t>inhibitors </a:t>
            </a:r>
            <a:r>
              <a:rPr lang="en-IN" dirty="0" smtClean="0"/>
              <a:t>available in India are: </a:t>
            </a:r>
            <a:r>
              <a:rPr lang="es-ES" dirty="0" err="1" smtClean="0"/>
              <a:t>Celecoxib</a:t>
            </a:r>
            <a:r>
              <a:rPr lang="es-ES" dirty="0" smtClean="0"/>
              <a:t>, </a:t>
            </a:r>
            <a:r>
              <a:rPr lang="es-ES" dirty="0" err="1" smtClean="0"/>
              <a:t>Etoricoxib</a:t>
            </a:r>
            <a:r>
              <a:rPr lang="es-ES" dirty="0" smtClean="0"/>
              <a:t> and </a:t>
            </a:r>
            <a:r>
              <a:rPr lang="es-ES" dirty="0" err="1" smtClean="0"/>
              <a:t>Parecoxib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r>
              <a:rPr lang="en-IN" dirty="0"/>
              <a:t>They do not depress </a:t>
            </a:r>
            <a:r>
              <a:rPr lang="en-IN" dirty="0" smtClean="0"/>
              <a:t>TXA2 production </a:t>
            </a:r>
            <a:r>
              <a:rPr lang="en-IN" dirty="0"/>
              <a:t>by platelets (COX-I dependent); do </a:t>
            </a:r>
            <a:r>
              <a:rPr lang="en-IN" dirty="0" smtClean="0"/>
              <a:t>not inhibit </a:t>
            </a:r>
            <a:r>
              <a:rPr lang="en-IN" dirty="0"/>
              <a:t>platelet aggregation or prolong </a:t>
            </a:r>
            <a:r>
              <a:rPr lang="en-IN" dirty="0" smtClean="0"/>
              <a:t>bleeding time but </a:t>
            </a:r>
            <a:r>
              <a:rPr lang="en-IN" dirty="0"/>
              <a:t>reduce PGI2 production by </a:t>
            </a:r>
            <a:r>
              <a:rPr lang="en-IN" dirty="0" smtClean="0"/>
              <a:t>vascular endothelium.</a:t>
            </a:r>
          </a:p>
          <a:p>
            <a:endParaRPr lang="en-US" dirty="0"/>
          </a:p>
          <a:p>
            <a:r>
              <a:rPr lang="en-IN" dirty="0"/>
              <a:t>O</a:t>
            </a:r>
            <a:r>
              <a:rPr lang="en-IN" dirty="0" smtClean="0"/>
              <a:t>nly </a:t>
            </a:r>
            <a:r>
              <a:rPr lang="en-IN" dirty="0"/>
              <a:t>in patients at </a:t>
            </a:r>
            <a:r>
              <a:rPr lang="en-IN" dirty="0" smtClean="0"/>
              <a:t>high risk </a:t>
            </a:r>
            <a:r>
              <a:rPr lang="en-IN" dirty="0"/>
              <a:t>of peptic ulcer, perforation or bleeds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519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Cox 2 inhibitors do not have  any effect on platelet aggregation &amp; so devoid of any </a:t>
            </a:r>
            <a:r>
              <a:rPr lang="en-US" dirty="0" err="1" smtClean="0"/>
              <a:t>cardioprotective</a:t>
            </a:r>
            <a:r>
              <a:rPr lang="en-US" dirty="0" smtClean="0"/>
              <a:t> effect  like aspirin. ( </a:t>
            </a:r>
            <a:r>
              <a:rPr lang="en-US" dirty="0" err="1" smtClean="0"/>
              <a:t>cox</a:t>
            </a:r>
            <a:r>
              <a:rPr lang="en-US" dirty="0" smtClean="0"/>
              <a:t> 1 dependent )</a:t>
            </a:r>
          </a:p>
          <a:p>
            <a:r>
              <a:rPr lang="en-US" dirty="0" smtClean="0"/>
              <a:t>Cox 2 inhibitors  can reduce whole body PGI2  production  without  affecting TXA2  content of platelets , thus disturb </a:t>
            </a:r>
            <a:r>
              <a:rPr lang="en-US" dirty="0" err="1" smtClean="0"/>
              <a:t>cardioprotective</a:t>
            </a:r>
            <a:r>
              <a:rPr lang="en-US" dirty="0" smtClean="0"/>
              <a:t> PGI2 : TXA2 ratio.</a:t>
            </a:r>
          </a:p>
          <a:p>
            <a:endParaRPr lang="en-US" dirty="0" smtClean="0"/>
          </a:p>
          <a:p>
            <a:r>
              <a:rPr lang="en-US" dirty="0" smtClean="0"/>
              <a:t>Increase in TXA2 =increase in cardiovascular  risk . 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rofecoxib</a:t>
            </a:r>
            <a:r>
              <a:rPr lang="en-US" dirty="0" smtClean="0"/>
              <a:t>     </a:t>
            </a:r>
            <a:r>
              <a:rPr lang="en-US" smtClean="0"/>
              <a:t>- discontinued.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PARA-AMINO PHENOL DERIVATIVE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err="1" smtClean="0"/>
              <a:t>Paracetamol</a:t>
            </a:r>
            <a:r>
              <a:rPr lang="en-IN" dirty="0" smtClean="0"/>
              <a:t>: </a:t>
            </a:r>
            <a:r>
              <a:rPr lang="en-IN" dirty="0"/>
              <a:t>The central analgesic action of </a:t>
            </a:r>
            <a:r>
              <a:rPr lang="en-IN" dirty="0" err="1" smtClean="0"/>
              <a:t>paracetamol</a:t>
            </a:r>
            <a:r>
              <a:rPr lang="en-IN" dirty="0"/>
              <a:t> </a:t>
            </a:r>
            <a:r>
              <a:rPr lang="en-IN" dirty="0" smtClean="0"/>
              <a:t>is </a:t>
            </a:r>
            <a:r>
              <a:rPr lang="en-IN" dirty="0"/>
              <a:t>like aspirin, i.e. it raises pain </a:t>
            </a:r>
            <a:r>
              <a:rPr lang="en-IN" dirty="0" smtClean="0"/>
              <a:t>threshold, but </a:t>
            </a:r>
            <a:r>
              <a:rPr lang="en-IN" dirty="0"/>
              <a:t>has weak peripheral </a:t>
            </a:r>
            <a:r>
              <a:rPr lang="en-IN" dirty="0" err="1" smtClean="0"/>
              <a:t>antiinflammatory</a:t>
            </a:r>
            <a:r>
              <a:rPr lang="en-IN" dirty="0" smtClean="0"/>
              <a:t> component.</a:t>
            </a:r>
          </a:p>
          <a:p>
            <a:r>
              <a:rPr lang="en-IN" dirty="0" err="1"/>
              <a:t>Paracetamol</a:t>
            </a:r>
            <a:r>
              <a:rPr lang="en-IN" dirty="0"/>
              <a:t> has negligible </a:t>
            </a:r>
            <a:r>
              <a:rPr lang="en-IN" dirty="0" smtClean="0"/>
              <a:t>anti-inflammatory action</a:t>
            </a:r>
            <a:r>
              <a:rPr lang="en-IN" dirty="0"/>
              <a:t>. It is a poor inhibitor of PG </a:t>
            </a:r>
            <a:r>
              <a:rPr lang="en-IN" dirty="0" smtClean="0"/>
              <a:t>synthesis in peripheral </a:t>
            </a:r>
            <a:r>
              <a:rPr lang="en-IN" dirty="0"/>
              <a:t>tissues, but more active on COX in </a:t>
            </a:r>
            <a:r>
              <a:rPr lang="en-IN" dirty="0" smtClean="0"/>
              <a:t>the brain.</a:t>
            </a:r>
          </a:p>
          <a:p>
            <a:endParaRPr lang="en-US" dirty="0"/>
          </a:p>
          <a:p>
            <a:r>
              <a:rPr lang="en-US" dirty="0" smtClean="0"/>
              <a:t>Adverse effects :  </a:t>
            </a:r>
          </a:p>
          <a:p>
            <a:r>
              <a:rPr lang="en-US" dirty="0" smtClean="0"/>
              <a:t>Safe in antipyretic doses.</a:t>
            </a:r>
          </a:p>
          <a:p>
            <a:r>
              <a:rPr lang="en-US" dirty="0" smtClean="0"/>
              <a:t>High dose = acute </a:t>
            </a:r>
            <a:r>
              <a:rPr lang="en-US" dirty="0" err="1" smtClean="0"/>
              <a:t>paracetamol</a:t>
            </a:r>
            <a:r>
              <a:rPr lang="en-US" dirty="0" smtClean="0"/>
              <a:t> poisoning.</a:t>
            </a:r>
          </a:p>
          <a:p>
            <a:r>
              <a:rPr lang="en-US" dirty="0" smtClean="0"/>
              <a:t>10 to 15 </a:t>
            </a:r>
            <a:r>
              <a:rPr lang="en-US" dirty="0" err="1" smtClean="0"/>
              <a:t>gms</a:t>
            </a:r>
            <a:r>
              <a:rPr lang="en-US" dirty="0" smtClean="0"/>
              <a:t> = serious toxicity.</a:t>
            </a:r>
          </a:p>
          <a:p>
            <a:endParaRPr lang="en-US" dirty="0" smtClean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368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steroidal </a:t>
            </a:r>
            <a:r>
              <a:rPr lang="en-US" dirty="0" err="1" smtClean="0"/>
              <a:t>antiinflammatory</a:t>
            </a:r>
            <a:r>
              <a:rPr lang="en-US" dirty="0" smtClean="0"/>
              <a:t> 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NSAIDS :  aspirin type or non </a:t>
            </a:r>
            <a:r>
              <a:rPr lang="en-US" dirty="0" err="1" smtClean="0"/>
              <a:t>opioid</a:t>
            </a:r>
            <a:r>
              <a:rPr lang="en-US" dirty="0" smtClean="0"/>
              <a:t> analgesics. </a:t>
            </a:r>
          </a:p>
          <a:p>
            <a:r>
              <a:rPr lang="en-US" dirty="0" smtClean="0"/>
              <a:t>Have analgesic, antipyretic &amp; </a:t>
            </a:r>
            <a:r>
              <a:rPr lang="en-US" dirty="0" err="1" smtClean="0"/>
              <a:t>antiinflamma</a:t>
            </a:r>
            <a:r>
              <a:rPr lang="en-US" dirty="0" smtClean="0"/>
              <a:t>. actions in different measure. </a:t>
            </a:r>
          </a:p>
          <a:p>
            <a:r>
              <a:rPr lang="en-US" dirty="0" smtClean="0"/>
              <a:t>In contrast to </a:t>
            </a:r>
            <a:r>
              <a:rPr lang="en-US" dirty="0" err="1" smtClean="0"/>
              <a:t>opioid</a:t>
            </a:r>
            <a:r>
              <a:rPr lang="en-US" dirty="0" smtClean="0"/>
              <a:t>   --- do not depress  CNS   , no dependence ,  and are weaker  analgesics.  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available from willow bark (</a:t>
            </a:r>
            <a:r>
              <a:rPr lang="en-US" dirty="0" err="1" smtClean="0"/>
              <a:t>salicin</a:t>
            </a:r>
            <a:r>
              <a:rPr lang="en-US" dirty="0" smtClean="0"/>
              <a:t> ) </a:t>
            </a:r>
          </a:p>
          <a:p>
            <a:r>
              <a:rPr lang="en-US" dirty="0" smtClean="0"/>
              <a:t>Sodium </a:t>
            </a:r>
            <a:r>
              <a:rPr lang="en-US" dirty="0" err="1" smtClean="0"/>
              <a:t>salicylate</a:t>
            </a:r>
            <a:r>
              <a:rPr lang="en-US" dirty="0" smtClean="0"/>
              <a:t> – 1</a:t>
            </a:r>
            <a:r>
              <a:rPr lang="en-US" baseline="30000" dirty="0" smtClean="0"/>
              <a:t>st</a:t>
            </a:r>
            <a:r>
              <a:rPr lang="en-US" dirty="0" smtClean="0"/>
              <a:t> used in fever &amp; pain in 1875.</a:t>
            </a:r>
          </a:p>
          <a:p>
            <a:r>
              <a:rPr lang="en-US" dirty="0" smtClean="0"/>
              <a:t>Acetyl salicylic acid ( aspirin )  ----- 1899.</a:t>
            </a:r>
          </a:p>
          <a:p>
            <a:r>
              <a:rPr lang="en-US" dirty="0" err="1" smtClean="0"/>
              <a:t>Phenylbutazone</a:t>
            </a:r>
            <a:r>
              <a:rPr lang="en-US" dirty="0" smtClean="0"/>
              <a:t>  ----------------1949.</a:t>
            </a:r>
          </a:p>
          <a:p>
            <a:r>
              <a:rPr lang="en-US" dirty="0" err="1" smtClean="0"/>
              <a:t>Indomethacin</a:t>
            </a:r>
            <a:r>
              <a:rPr lang="en-US" smtClean="0"/>
              <a:t>     -----------------1963.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Symptoms : N /V , anorexia &amp; abdominal pain  (in 1</a:t>
            </a:r>
            <a:r>
              <a:rPr lang="en-US" baseline="30000" dirty="0" smtClean="0"/>
              <a:t>st</a:t>
            </a:r>
            <a:r>
              <a:rPr lang="en-US" dirty="0" smtClean="0"/>
              <a:t> 24 hrs.)</a:t>
            </a:r>
          </a:p>
          <a:p>
            <a:r>
              <a:rPr lang="en-US" dirty="0" err="1" smtClean="0"/>
              <a:t>Hepatotoxic</a:t>
            </a:r>
            <a:r>
              <a:rPr lang="en-US" dirty="0" smtClean="0"/>
              <a:t> .</a:t>
            </a:r>
          </a:p>
          <a:p>
            <a:r>
              <a:rPr lang="en-US" dirty="0" smtClean="0"/>
              <a:t>Manifestations are =  increase </a:t>
            </a:r>
            <a:r>
              <a:rPr lang="en-US" dirty="0" err="1" smtClean="0"/>
              <a:t>transaminases</a:t>
            </a:r>
            <a:r>
              <a:rPr lang="en-US" dirty="0" smtClean="0"/>
              <a:t>, jaundice, liver tenderness &amp; prolonged </a:t>
            </a:r>
            <a:r>
              <a:rPr lang="en-US" dirty="0" err="1" smtClean="0"/>
              <a:t>prothrombin</a:t>
            </a:r>
            <a:r>
              <a:rPr lang="en-US" dirty="0" smtClean="0"/>
              <a:t> time, may progress to liver failure. </a:t>
            </a:r>
          </a:p>
          <a:p>
            <a:r>
              <a:rPr lang="en-US" dirty="0" smtClean="0"/>
              <a:t>Mechanism :  N –acetyl  P </a:t>
            </a:r>
            <a:r>
              <a:rPr lang="en-US" dirty="0" err="1" smtClean="0"/>
              <a:t>benzoquinone</a:t>
            </a:r>
            <a:r>
              <a:rPr lang="en-US" dirty="0" smtClean="0"/>
              <a:t>- </a:t>
            </a:r>
            <a:r>
              <a:rPr lang="en-US" dirty="0" err="1" smtClean="0"/>
              <a:t>imine</a:t>
            </a:r>
            <a:r>
              <a:rPr lang="en-US" dirty="0" smtClean="0"/>
              <a:t> (NABQI ) ,detoxified by  </a:t>
            </a:r>
            <a:r>
              <a:rPr lang="en-US" dirty="0" err="1" smtClean="0"/>
              <a:t>congugation</a:t>
            </a:r>
            <a:r>
              <a:rPr lang="en-US" dirty="0" smtClean="0"/>
              <a:t> with glutathione.</a:t>
            </a:r>
          </a:p>
          <a:p>
            <a:endParaRPr lang="en-US" dirty="0" smtClean="0"/>
          </a:p>
          <a:p>
            <a:r>
              <a:rPr lang="en-US" dirty="0" smtClean="0"/>
              <a:t>High doses= </a:t>
            </a:r>
            <a:r>
              <a:rPr lang="en-US" dirty="0" err="1" smtClean="0"/>
              <a:t>glutathion</a:t>
            </a:r>
            <a:r>
              <a:rPr lang="en-US" dirty="0" smtClean="0"/>
              <a:t> is depleted &amp; toxic metabolite binds to </a:t>
            </a:r>
            <a:r>
              <a:rPr lang="en-US" dirty="0" err="1" smtClean="0"/>
              <a:t>sulphhydryl</a:t>
            </a:r>
            <a:r>
              <a:rPr lang="en-US" dirty="0" smtClean="0"/>
              <a:t>  group in hepatic proteins = hepatic necrosis.</a:t>
            </a:r>
          </a:p>
          <a:p>
            <a:endParaRPr lang="en-US" dirty="0" smtClean="0"/>
          </a:p>
          <a:p>
            <a:r>
              <a:rPr lang="en-US" dirty="0" smtClean="0"/>
              <a:t>Antidote = N </a:t>
            </a:r>
            <a:r>
              <a:rPr lang="en-US" smtClean="0"/>
              <a:t>–ACETYL </a:t>
            </a:r>
            <a:r>
              <a:rPr lang="en-US" dirty="0" smtClean="0"/>
              <a:t>CYSTEINE.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&amp; contrast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ASPIRIN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PARACETAMOL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Salicylate</a:t>
            </a:r>
            <a:r>
              <a:rPr lang="en-US" dirty="0" smtClean="0"/>
              <a:t> derivative</a:t>
            </a:r>
          </a:p>
          <a:p>
            <a:r>
              <a:rPr lang="en-US" dirty="0" smtClean="0"/>
              <a:t>Anal, </a:t>
            </a:r>
            <a:r>
              <a:rPr lang="en-US" dirty="0" err="1" smtClean="0"/>
              <a:t>antipyre</a:t>
            </a:r>
            <a:r>
              <a:rPr lang="en-US" dirty="0" smtClean="0"/>
              <a:t>, &amp; potent anti </a:t>
            </a:r>
            <a:r>
              <a:rPr lang="en-US" dirty="0" err="1" smtClean="0"/>
              <a:t>infla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Gi</a:t>
            </a:r>
            <a:r>
              <a:rPr lang="en-US" dirty="0" smtClean="0"/>
              <a:t> irritation (N/V ,PU )</a:t>
            </a:r>
          </a:p>
          <a:p>
            <a:r>
              <a:rPr lang="en-US" dirty="0" smtClean="0"/>
              <a:t>Large doses-A/B &amp; electrolyte imbalance</a:t>
            </a:r>
          </a:p>
          <a:p>
            <a:r>
              <a:rPr lang="en-US" dirty="0" smtClean="0"/>
              <a:t>Affects blood clotting</a:t>
            </a:r>
          </a:p>
          <a:p>
            <a:r>
              <a:rPr lang="en-US" dirty="0" err="1" smtClean="0"/>
              <a:t>Antiplatelet</a:t>
            </a:r>
            <a:r>
              <a:rPr lang="en-US" dirty="0" smtClean="0"/>
              <a:t> activity</a:t>
            </a:r>
          </a:p>
          <a:p>
            <a:r>
              <a:rPr lang="en-US" dirty="0" smtClean="0"/>
              <a:t>NO </a:t>
            </a:r>
            <a:r>
              <a:rPr lang="en-US" smtClean="0"/>
              <a:t>SPECIFIC ANTIDOTE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 amino phenol </a:t>
            </a:r>
            <a:r>
              <a:rPr lang="en-US" dirty="0" err="1" smtClean="0"/>
              <a:t>deri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Potent anal, </a:t>
            </a:r>
            <a:r>
              <a:rPr lang="en-US" dirty="0" err="1" smtClean="0"/>
              <a:t>antipyre</a:t>
            </a:r>
            <a:r>
              <a:rPr lang="en-US" dirty="0" smtClean="0"/>
              <a:t>, but poor anti </a:t>
            </a:r>
            <a:r>
              <a:rPr lang="en-US" dirty="0" err="1" smtClean="0"/>
              <a:t>infla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 gastric irritation.</a:t>
            </a:r>
          </a:p>
          <a:p>
            <a:r>
              <a:rPr lang="en-US" dirty="0" smtClean="0"/>
              <a:t>NO imbalance</a:t>
            </a:r>
          </a:p>
          <a:p>
            <a:endParaRPr lang="en-US" dirty="0" smtClean="0"/>
          </a:p>
          <a:p>
            <a:r>
              <a:rPr lang="en-US" dirty="0" smtClean="0"/>
              <a:t>Does not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N ACETYL CYSTEINE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Source of Information</a:t>
                      </a:r>
                      <a:endParaRPr lang="en-IN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Chapter </a:t>
                      </a:r>
                      <a:endParaRPr lang="en-IN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</a:t>
                      </a:r>
                      <a:r>
                        <a:rPr lang="en-IN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  <a:endParaRPr lang="en-IN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Information </a:t>
                      </a:r>
                      <a:endParaRPr lang="en-IN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Level of evidence </a:t>
                      </a:r>
                      <a:endParaRPr lang="en-IN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en-US" dirty="0" err="1" smtClean="0"/>
                        <a:t>england</a:t>
                      </a:r>
                      <a:r>
                        <a:rPr lang="en-US" dirty="0" smtClean="0"/>
                        <a:t> journal</a:t>
                      </a:r>
                      <a:r>
                        <a:rPr lang="en-US" baseline="0" dirty="0" smtClean="0"/>
                        <a:t> of medicine 2005; March 17: 352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 events associated with </a:t>
                      </a:r>
                      <a:r>
                        <a:rPr lang="en-US" dirty="0" err="1" smtClean="0"/>
                        <a:t>rofecoxib</a:t>
                      </a:r>
                      <a:r>
                        <a:rPr lang="en-US" dirty="0" smtClean="0"/>
                        <a:t> in a colorectal adenoma chemoprevention trial.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S. </a:t>
                      </a:r>
                      <a:r>
                        <a:rPr lang="en-US" dirty="0" err="1" smtClean="0"/>
                        <a:t>Bresalier</a:t>
                      </a:r>
                      <a:r>
                        <a:rPr lang="en-US" baseline="0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1092-1102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Among patients with a history of colorectal adenomas,</a:t>
                      </a:r>
                      <a:r>
                        <a:rPr lang="en-US" baseline="0" dirty="0" smtClean="0"/>
                        <a:t> the use of </a:t>
                      </a:r>
                      <a:r>
                        <a:rPr lang="en-US" baseline="0" dirty="0" err="1" smtClean="0"/>
                        <a:t>rofecoxib</a:t>
                      </a:r>
                      <a:r>
                        <a:rPr lang="en-US" baseline="0" dirty="0" smtClean="0"/>
                        <a:t> increases cardiovascular risk.</a:t>
                      </a:r>
                    </a:p>
                    <a:p>
                      <a:r>
                        <a:rPr lang="en-US" baseline="0" smtClean="0"/>
                        <a:t>Level- 1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74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Non- selective COX inhibitors: </a:t>
            </a:r>
          </a:p>
          <a:p>
            <a:r>
              <a:rPr lang="en-US" dirty="0" smtClean="0"/>
              <a:t>Salicylates: Aspirin</a:t>
            </a:r>
          </a:p>
          <a:p>
            <a:r>
              <a:rPr lang="en-US" dirty="0" smtClean="0"/>
              <a:t>Propionic acid derivatives: Ibuprofen, </a:t>
            </a:r>
            <a:r>
              <a:rPr lang="en-US" dirty="0" err="1" smtClean="0"/>
              <a:t>Ketoprofen</a:t>
            </a:r>
            <a:r>
              <a:rPr lang="en-US" dirty="0" smtClean="0"/>
              <a:t>, Naproxen, </a:t>
            </a:r>
            <a:r>
              <a:rPr lang="en-US" dirty="0" err="1" smtClean="0"/>
              <a:t>Flurbiprofen</a:t>
            </a:r>
            <a:endParaRPr lang="en-US" dirty="0" smtClean="0"/>
          </a:p>
          <a:p>
            <a:r>
              <a:rPr lang="en-US" dirty="0" err="1" smtClean="0"/>
              <a:t>Anthranilic</a:t>
            </a:r>
            <a:r>
              <a:rPr lang="en-US" dirty="0" smtClean="0"/>
              <a:t> acid derivative: </a:t>
            </a:r>
            <a:r>
              <a:rPr lang="en-US" dirty="0" err="1" smtClean="0"/>
              <a:t>Mephenamic</a:t>
            </a:r>
            <a:r>
              <a:rPr lang="en-US" dirty="0" smtClean="0"/>
              <a:t> acid</a:t>
            </a:r>
          </a:p>
          <a:p>
            <a:r>
              <a:rPr lang="en-US" dirty="0" smtClean="0"/>
              <a:t>Aryl-acetic acid derivatives: </a:t>
            </a:r>
            <a:r>
              <a:rPr lang="en-US" dirty="0" err="1" smtClean="0"/>
              <a:t>Diclofenac</a:t>
            </a:r>
            <a:r>
              <a:rPr lang="en-US" dirty="0" smtClean="0"/>
              <a:t>, </a:t>
            </a:r>
            <a:r>
              <a:rPr lang="en-US" dirty="0" err="1" smtClean="0"/>
              <a:t>aceclofenac</a:t>
            </a:r>
            <a:endParaRPr lang="en-US" dirty="0" smtClean="0"/>
          </a:p>
          <a:p>
            <a:r>
              <a:rPr lang="en-US" dirty="0" err="1" smtClean="0"/>
              <a:t>Oxicam</a:t>
            </a:r>
            <a:r>
              <a:rPr lang="en-US" dirty="0" smtClean="0"/>
              <a:t> derivatives: </a:t>
            </a:r>
            <a:r>
              <a:rPr lang="en-US" dirty="0" err="1" smtClean="0"/>
              <a:t>piroxicam</a:t>
            </a:r>
            <a:r>
              <a:rPr lang="en-US" dirty="0" smtClean="0"/>
              <a:t>, </a:t>
            </a:r>
            <a:r>
              <a:rPr lang="en-US" dirty="0" err="1" smtClean="0"/>
              <a:t>tenoxicam</a:t>
            </a:r>
            <a:endParaRPr lang="en-US" dirty="0" smtClean="0"/>
          </a:p>
          <a:p>
            <a:r>
              <a:rPr lang="en-US" dirty="0" err="1" smtClean="0"/>
              <a:t>Pyrrolo-pyrrole</a:t>
            </a:r>
            <a:r>
              <a:rPr lang="en-US" dirty="0" smtClean="0"/>
              <a:t> derivative: Ketorolac</a:t>
            </a:r>
          </a:p>
          <a:p>
            <a:r>
              <a:rPr lang="en-US" dirty="0" err="1" smtClean="0"/>
              <a:t>Indole</a:t>
            </a:r>
            <a:r>
              <a:rPr lang="en-US" dirty="0" smtClean="0"/>
              <a:t> derivative: Indomethacin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730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Preferential COX-2 Inhibitors: </a:t>
            </a:r>
            <a:r>
              <a:rPr lang="en-US" dirty="0" err="1" smtClean="0"/>
              <a:t>Nimesulide</a:t>
            </a:r>
            <a:r>
              <a:rPr lang="en-US" dirty="0" smtClean="0"/>
              <a:t>, Meloxicam</a:t>
            </a:r>
          </a:p>
          <a:p>
            <a:endParaRPr lang="en-US" dirty="0"/>
          </a:p>
          <a:p>
            <a:r>
              <a:rPr lang="en-US" dirty="0" smtClean="0"/>
              <a:t>Selective COX-2 inhibitors: </a:t>
            </a:r>
            <a:r>
              <a:rPr lang="en-US" dirty="0" err="1" smtClean="0"/>
              <a:t>Celecoxib</a:t>
            </a:r>
            <a:r>
              <a:rPr lang="en-US" dirty="0" smtClean="0"/>
              <a:t>, </a:t>
            </a:r>
            <a:r>
              <a:rPr lang="en-US" dirty="0" err="1" smtClean="0"/>
              <a:t>Etoricoxib</a:t>
            </a:r>
            <a:r>
              <a:rPr lang="en-US" dirty="0" smtClean="0"/>
              <a:t>, </a:t>
            </a:r>
            <a:r>
              <a:rPr lang="en-US" dirty="0" err="1" smtClean="0"/>
              <a:t>Parecoxib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Analgesic-antipyretics with poor anti-inflammatory action:</a:t>
            </a:r>
          </a:p>
          <a:p>
            <a:pPr marL="114300" indent="0">
              <a:buNone/>
            </a:pPr>
            <a:r>
              <a:rPr lang="en-US" dirty="0" err="1" smtClean="0"/>
              <a:t>Paracetamol</a:t>
            </a:r>
            <a:r>
              <a:rPr lang="en-US" dirty="0" smtClean="0"/>
              <a:t>, </a:t>
            </a:r>
            <a:r>
              <a:rPr lang="en-US" dirty="0" err="1" smtClean="0"/>
              <a:t>nefopam</a:t>
            </a:r>
            <a:r>
              <a:rPr lang="en-US" dirty="0" smtClean="0"/>
              <a:t>, </a:t>
            </a:r>
            <a:r>
              <a:rPr lang="en-US" dirty="0" err="1" smtClean="0"/>
              <a:t>metamizol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599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Blocks prostaglandin synthesis</a:t>
            </a:r>
          </a:p>
          <a:p>
            <a:endParaRPr lang="en-US" dirty="0"/>
          </a:p>
          <a:p>
            <a:r>
              <a:rPr lang="en-US" dirty="0" smtClean="0"/>
              <a:t>Inhibits cyclooxygenase enzyme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371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7620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Analgesia</a:t>
            </a:r>
          </a:p>
          <a:p>
            <a:endParaRPr lang="en-US" dirty="0"/>
          </a:p>
          <a:p>
            <a:r>
              <a:rPr lang="en-US" dirty="0" err="1" smtClean="0"/>
              <a:t>Antipyresis</a:t>
            </a:r>
            <a:r>
              <a:rPr lang="en-US" dirty="0" smtClean="0"/>
              <a:t>: </a:t>
            </a:r>
            <a:r>
              <a:rPr lang="en-IN" dirty="0"/>
              <a:t>Fever during infection </a:t>
            </a:r>
            <a:r>
              <a:rPr lang="en-IN" dirty="0" smtClean="0"/>
              <a:t>is produced </a:t>
            </a:r>
            <a:r>
              <a:rPr lang="en-IN" dirty="0"/>
              <a:t>through the generation of </a:t>
            </a:r>
            <a:r>
              <a:rPr lang="en-IN" dirty="0" err="1" smtClean="0"/>
              <a:t>pyrogens</a:t>
            </a:r>
            <a:r>
              <a:rPr lang="en-IN" dirty="0" smtClean="0"/>
              <a:t> including</a:t>
            </a:r>
            <a:r>
              <a:rPr lang="en-IN" dirty="0"/>
              <a:t>, ILs, </a:t>
            </a:r>
            <a:r>
              <a:rPr lang="en-IN" dirty="0" smtClean="0"/>
              <a:t>TNF</a:t>
            </a:r>
            <a:r>
              <a:rPr lang="en-IN" dirty="0" smtClean="0">
                <a:latin typeface="Century Gothic"/>
              </a:rPr>
              <a:t></a:t>
            </a:r>
            <a:r>
              <a:rPr lang="en-IN" dirty="0" smtClean="0"/>
              <a:t>, </a:t>
            </a:r>
            <a:r>
              <a:rPr lang="en-IN" dirty="0" err="1"/>
              <a:t>interferons</a:t>
            </a:r>
            <a:r>
              <a:rPr lang="en-IN" dirty="0"/>
              <a:t> which </a:t>
            </a:r>
            <a:r>
              <a:rPr lang="en-IN" dirty="0" smtClean="0"/>
              <a:t>induce PGE2 </a:t>
            </a:r>
            <a:r>
              <a:rPr lang="en-IN" dirty="0"/>
              <a:t>production in hypothalamus-raise </a:t>
            </a:r>
            <a:r>
              <a:rPr lang="en-IN" dirty="0" smtClean="0"/>
              <a:t>its temperature </a:t>
            </a:r>
            <a:r>
              <a:rPr lang="en-IN" dirty="0"/>
              <a:t>set point.</a:t>
            </a:r>
            <a:endParaRPr lang="en-US" dirty="0" smtClean="0"/>
          </a:p>
          <a:p>
            <a:endParaRPr lang="en-US" dirty="0" smtClean="0"/>
          </a:p>
          <a:p>
            <a:r>
              <a:rPr lang="en-IN" dirty="0" smtClean="0"/>
              <a:t>Anti-inflammatory: </a:t>
            </a:r>
            <a:r>
              <a:rPr lang="en-IN" dirty="0"/>
              <a:t>The most important </a:t>
            </a:r>
            <a:r>
              <a:rPr lang="en-IN" dirty="0" smtClean="0"/>
              <a:t>mechanism of anti-inflammatory </a:t>
            </a:r>
            <a:r>
              <a:rPr lang="en-IN" dirty="0"/>
              <a:t>action of NSAIDs </a:t>
            </a:r>
            <a:r>
              <a:rPr lang="en-IN" dirty="0" smtClean="0"/>
              <a:t>is considered </a:t>
            </a:r>
            <a:r>
              <a:rPr lang="en-IN" dirty="0"/>
              <a:t>to be inhibition of PG </a:t>
            </a:r>
            <a:r>
              <a:rPr lang="en-IN" dirty="0" smtClean="0"/>
              <a:t>synthesis </a:t>
            </a:r>
            <a:r>
              <a:rPr lang="en-IN" dirty="0"/>
              <a:t>at </a:t>
            </a:r>
            <a:r>
              <a:rPr lang="en-IN" dirty="0" smtClean="0"/>
              <a:t>the site </a:t>
            </a:r>
            <a:r>
              <a:rPr lang="en-IN" dirty="0"/>
              <a:t>of injury.</a:t>
            </a:r>
            <a:endParaRPr lang="en-US" dirty="0"/>
          </a:p>
          <a:p>
            <a:pPr lvl="1"/>
            <a:r>
              <a:rPr lang="en-IN" dirty="0"/>
              <a:t>PGs are only one of </a:t>
            </a:r>
            <a:r>
              <a:rPr lang="en-IN" dirty="0" smtClean="0"/>
              <a:t>the mediators </a:t>
            </a:r>
            <a:r>
              <a:rPr lang="en-IN" dirty="0"/>
              <a:t>of inflammation; inhibition of </a:t>
            </a:r>
            <a:r>
              <a:rPr lang="en-IN" dirty="0" smtClean="0"/>
              <a:t>COX does </a:t>
            </a:r>
            <a:r>
              <a:rPr lang="en-IN" dirty="0"/>
              <a:t>not depress the production of other </a:t>
            </a:r>
            <a:r>
              <a:rPr lang="en-IN" dirty="0" smtClean="0"/>
              <a:t>mediators </a:t>
            </a:r>
            <a:r>
              <a:rPr lang="nb-NO" dirty="0" smtClean="0"/>
              <a:t>like </a:t>
            </a:r>
            <a:r>
              <a:rPr lang="nb-NO" dirty="0"/>
              <a:t>LTs, PAF, </a:t>
            </a:r>
            <a:r>
              <a:rPr lang="nb-NO" dirty="0" smtClean="0"/>
              <a:t>cytokines</a:t>
            </a:r>
            <a:r>
              <a:rPr lang="nb-NO" dirty="0"/>
              <a:t>, etc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18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Dysmenorrhoea: Involvement </a:t>
            </a:r>
            <a:r>
              <a:rPr lang="en-IN" dirty="0"/>
              <a:t>of PGs in </a:t>
            </a:r>
            <a:r>
              <a:rPr lang="en-IN" dirty="0" smtClean="0"/>
              <a:t>dysmenorrhoea has </a:t>
            </a:r>
            <a:r>
              <a:rPr lang="en-IN" dirty="0"/>
              <a:t>been clearly demonstrated: </a:t>
            </a:r>
            <a:r>
              <a:rPr lang="en-IN" dirty="0" smtClean="0"/>
              <a:t>Level of PGs </a:t>
            </a:r>
            <a:r>
              <a:rPr lang="en-IN" dirty="0"/>
              <a:t>in menstrual flow, endometrial </a:t>
            </a:r>
            <a:r>
              <a:rPr lang="en-IN" dirty="0" smtClean="0"/>
              <a:t>biopsy and that </a:t>
            </a:r>
            <a:r>
              <a:rPr lang="en-IN" dirty="0"/>
              <a:t>of </a:t>
            </a:r>
            <a:r>
              <a:rPr lang="en-IN" dirty="0" smtClean="0"/>
              <a:t>PGF2</a:t>
            </a:r>
            <a:r>
              <a:rPr lang="en-IN" dirty="0" smtClean="0">
                <a:latin typeface="Century Gothic"/>
              </a:rPr>
              <a:t></a:t>
            </a:r>
            <a:r>
              <a:rPr lang="en-IN" dirty="0" smtClean="0"/>
              <a:t> </a:t>
            </a:r>
            <a:r>
              <a:rPr lang="en-IN" dirty="0"/>
              <a:t>metabolite in circulation are </a:t>
            </a:r>
            <a:r>
              <a:rPr lang="en-IN" dirty="0" smtClean="0"/>
              <a:t>raised in </a:t>
            </a:r>
            <a:r>
              <a:rPr lang="en-IN" dirty="0" err="1"/>
              <a:t>dysmenorrhoeic</a:t>
            </a:r>
            <a:r>
              <a:rPr lang="en-IN" dirty="0"/>
              <a:t> women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r>
              <a:rPr lang="en-IN" dirty="0"/>
              <a:t>Antiplatelet </a:t>
            </a:r>
            <a:r>
              <a:rPr lang="en-IN" dirty="0" err="1" smtClean="0"/>
              <a:t>aggregatory</a:t>
            </a:r>
            <a:r>
              <a:rPr lang="en-IN" dirty="0" smtClean="0"/>
              <a:t>: NSAIDs </a:t>
            </a:r>
            <a:r>
              <a:rPr lang="en-IN" dirty="0"/>
              <a:t>inhibit </a:t>
            </a:r>
            <a:r>
              <a:rPr lang="en-IN" dirty="0" smtClean="0"/>
              <a:t>synthesis of </a:t>
            </a:r>
            <a:r>
              <a:rPr lang="en-IN" dirty="0"/>
              <a:t>both </a:t>
            </a:r>
            <a:r>
              <a:rPr lang="en-IN" dirty="0" err="1"/>
              <a:t>proaggregatory</a:t>
            </a:r>
            <a:r>
              <a:rPr lang="en-IN" dirty="0"/>
              <a:t> (</a:t>
            </a:r>
            <a:r>
              <a:rPr lang="en-IN" dirty="0" smtClean="0"/>
              <a:t>TXA2) </a:t>
            </a:r>
            <a:r>
              <a:rPr lang="en-IN" dirty="0"/>
              <a:t>and </a:t>
            </a:r>
            <a:r>
              <a:rPr lang="en-IN" dirty="0" err="1" smtClean="0"/>
              <a:t>antiaggregatory</a:t>
            </a:r>
            <a:r>
              <a:rPr lang="en-IN" dirty="0" smtClean="0"/>
              <a:t> (PGI2) </a:t>
            </a:r>
            <a:r>
              <a:rPr lang="en-IN" dirty="0" err="1"/>
              <a:t>prostanoids</a:t>
            </a:r>
            <a:r>
              <a:rPr lang="en-IN" dirty="0"/>
              <a:t>, but effect </a:t>
            </a:r>
            <a:r>
              <a:rPr lang="en-IN" dirty="0" smtClean="0"/>
              <a:t>on platelet TXA2, </a:t>
            </a:r>
            <a:r>
              <a:rPr lang="en-IN" dirty="0"/>
              <a:t>(COX-1 generated) </a:t>
            </a:r>
            <a:r>
              <a:rPr lang="en-IN" dirty="0" smtClean="0"/>
              <a:t>predominates.</a:t>
            </a:r>
          </a:p>
          <a:p>
            <a:endParaRPr lang="en-US" dirty="0"/>
          </a:p>
          <a:p>
            <a:r>
              <a:rPr lang="en-IN" dirty="0" err="1"/>
              <a:t>Ductus</a:t>
            </a:r>
            <a:r>
              <a:rPr lang="en-IN" dirty="0"/>
              <a:t> </a:t>
            </a:r>
            <a:r>
              <a:rPr lang="en-IN" dirty="0" err="1"/>
              <a:t>arteriosus</a:t>
            </a:r>
            <a:r>
              <a:rPr lang="en-IN" dirty="0"/>
              <a:t> </a:t>
            </a:r>
            <a:r>
              <a:rPr lang="en-IN" dirty="0" smtClean="0"/>
              <a:t>closure: </a:t>
            </a:r>
            <a:r>
              <a:rPr lang="en-IN" dirty="0"/>
              <a:t>During foetal </a:t>
            </a:r>
            <a:r>
              <a:rPr lang="en-IN" dirty="0" smtClean="0"/>
              <a:t>circulation </a:t>
            </a:r>
            <a:r>
              <a:rPr lang="en-IN" dirty="0" err="1"/>
              <a:t>ductus</a:t>
            </a:r>
            <a:r>
              <a:rPr lang="en-IN" dirty="0"/>
              <a:t> </a:t>
            </a:r>
            <a:r>
              <a:rPr lang="en-IN" dirty="0" err="1"/>
              <a:t>arteriosus</a:t>
            </a:r>
            <a:r>
              <a:rPr lang="en-IN" dirty="0"/>
              <a:t> is kept patent </a:t>
            </a:r>
            <a:r>
              <a:rPr lang="en-IN" dirty="0" smtClean="0"/>
              <a:t>by local elaboration </a:t>
            </a:r>
            <a:r>
              <a:rPr lang="en-IN" dirty="0"/>
              <a:t>of PGE2 and </a:t>
            </a:r>
            <a:r>
              <a:rPr lang="en-IN" dirty="0" smtClean="0"/>
              <a:t>PGI2.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15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583</TotalTime>
  <Words>2027</Words>
  <Application>Microsoft Office PowerPoint</Application>
  <PresentationFormat>On-screen Show (4:3)</PresentationFormat>
  <Paragraphs>225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  Haresh A Desai Assistant Professor Department of Pharmacology S. B. K. S. Medical Institute and Research Centre  Sumandeep Vidyapeeth, Piparia. </vt:lpstr>
      <vt:lpstr>NON-STEROIDAL ANTI-INFLAMMATORY DRUGS</vt:lpstr>
      <vt:lpstr>Non steroidal antiinflammatory drugs </vt:lpstr>
      <vt:lpstr>CLASSIFICATION </vt:lpstr>
      <vt:lpstr>CLASSIFICATION </vt:lpstr>
      <vt:lpstr>Mechanism of action</vt:lpstr>
      <vt:lpstr>Slide 7</vt:lpstr>
      <vt:lpstr>Actions </vt:lpstr>
      <vt:lpstr>Actions </vt:lpstr>
      <vt:lpstr>Actions </vt:lpstr>
      <vt:lpstr>Actions </vt:lpstr>
      <vt:lpstr>Slide 12</vt:lpstr>
      <vt:lpstr>Salicylates- Aspirin </vt:lpstr>
      <vt:lpstr>ADVERSE EFFECTS</vt:lpstr>
      <vt:lpstr>Slide 15</vt:lpstr>
      <vt:lpstr>Slide 16</vt:lpstr>
      <vt:lpstr>Uses </vt:lpstr>
      <vt:lpstr>Slide 18</vt:lpstr>
      <vt:lpstr>Slide 19</vt:lpstr>
      <vt:lpstr>Slide 20</vt:lpstr>
      <vt:lpstr>Propionic acid derivatives</vt:lpstr>
      <vt:lpstr>ARYL-ACETIC ACID DERIVATIVES</vt:lpstr>
      <vt:lpstr>OXICAM DERIVATIVES</vt:lpstr>
      <vt:lpstr>PYRROLO-PYRROLE DERIVATIVE</vt:lpstr>
      <vt:lpstr>Indole derivative</vt:lpstr>
      <vt:lpstr>PREFERENTIAL COX-2 INHIBITORS</vt:lpstr>
      <vt:lpstr>Selective COX-2 Inhibitors</vt:lpstr>
      <vt:lpstr>Slide 28</vt:lpstr>
      <vt:lpstr>PARA-AMINO PHENOL DERIVATIVE</vt:lpstr>
      <vt:lpstr>Slide 30</vt:lpstr>
      <vt:lpstr>Compare &amp; contrast </vt:lpstr>
      <vt:lpstr>Slide 32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NON-STEROIDAL ANTI-INFLAMMATORY DRUGS</dc:title>
  <dc:creator>parth</dc:creator>
  <cp:lastModifiedBy>lenovo</cp:lastModifiedBy>
  <cp:revision>58</cp:revision>
  <dcterms:created xsi:type="dcterms:W3CDTF">2011-10-09T15:17:05Z</dcterms:created>
  <dcterms:modified xsi:type="dcterms:W3CDTF">2013-01-22T09:05:30Z</dcterms:modified>
</cp:coreProperties>
</file>