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B1DDA-C3A2-4074-9164-FD919EA347C3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9F6E0-CCF5-4D5B-805E-0631F0791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AE9560-4724-458A-9122-8E516C032BFF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Mechanism of Action:  inhibit enzymatic activity of topoisomerase:  DNA gyrase and topoisomerase IV  </a:t>
            </a:r>
            <a:r>
              <a:rPr lang="en-US" smtClean="0">
                <a:latin typeface="Arial" charset="0"/>
                <a:cs typeface="Arial" charset="0"/>
                <a:sym typeface="Wingdings" pitchFamily="2" charset="2"/>
              </a:rPr>
              <a:t> cleavage of DNA</a:t>
            </a:r>
          </a:p>
          <a:p>
            <a:pPr eaLnBrk="1" hangingPunct="1"/>
            <a:endParaRPr lang="en-US" smtClean="0">
              <a:latin typeface="Arial" charset="0"/>
              <a:cs typeface="Arial" charset="0"/>
              <a:sym typeface="Wingdings" pitchFamily="2" charset="2"/>
            </a:endParaRPr>
          </a:p>
          <a:p>
            <a:pPr eaLnBrk="1" hangingPunct="1"/>
            <a:r>
              <a:rPr lang="en-US" smtClean="0">
                <a:latin typeface="Arial" charset="0"/>
                <a:cs typeface="Arial" charset="0"/>
                <a:sym typeface="Wingdings" pitchFamily="2" charset="2"/>
              </a:rPr>
              <a:t>Plasmid: plasmid – encoded gene qnr to protect DNA gyrase and topoisomerase IV</a:t>
            </a:r>
          </a:p>
          <a:p>
            <a:pPr eaLnBrk="1" hangingPunct="1"/>
            <a:endParaRPr lang="en-US" smtClean="0">
              <a:latin typeface="Arial" charset="0"/>
              <a:cs typeface="Arial" charset="0"/>
              <a:sym typeface="Wingdings" pitchFamily="2" charset="2"/>
            </a:endParaRPr>
          </a:p>
          <a:p>
            <a:pPr eaLnBrk="1" hangingPunct="1"/>
            <a:r>
              <a:rPr lang="en-US" smtClean="0">
                <a:latin typeface="Arial" charset="0"/>
                <a:cs typeface="Arial" charset="0"/>
                <a:sym typeface="Wingdings" pitchFamily="2" charset="2"/>
              </a:rPr>
              <a:t>Different alterations in genes are needed to produce resistance to staph aureus</a:t>
            </a: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A4D7EE-021B-4DAF-B044-524C6A792078}" type="slidenum">
              <a:rPr lang="en-US" smtClean="0">
                <a:latin typeface="Arial" charset="0"/>
                <a:cs typeface="Arial" charset="0"/>
              </a:rPr>
              <a:pPr/>
              <a:t>13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Resistance developing in various species (S. aureus, Pseudomonas aerg and Strep. Pyogenes) so could be a problem in the future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16225-DB49-4D74-9D3A-F552F36CEFA0}" type="slidenum">
              <a:rPr lang="en-US" smtClean="0">
                <a:latin typeface="Arial" charset="0"/>
                <a:cs typeface="Arial" charset="0"/>
              </a:rPr>
              <a:pPr/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All the antibiotics in the quinolone class are derived from the parent drug nalidixic acid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BD6673-8ACF-49A0-88B0-FF90664C5415}" type="slidenum">
              <a:rPr lang="en-US" smtClean="0">
                <a:latin typeface="Arial" charset="0"/>
                <a:cs typeface="Arial" charset="0"/>
              </a:rPr>
              <a:pPr/>
              <a:t>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Quinolones highly protein bound so best activity is in protein-free compartment (i.e. urinary tract); fluoro group attached to central ring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E9D0C2-54FF-41AB-823F-1C2AA899239E}" type="slidenum">
              <a:rPr lang="en-US" smtClean="0">
                <a:latin typeface="Arial" charset="0"/>
                <a:cs typeface="Arial" charset="0"/>
              </a:rPr>
              <a:pPr/>
              <a:t>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Trovafloxacin first designed as a novel therapeutic approach to MRSA infections but was withdrawn in 1999 due to liver toxicity and death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5BB0B-27C4-48B7-9137-3D4764482C98}" type="slidenum">
              <a:rPr lang="en-US" smtClean="0">
                <a:latin typeface="Arial" charset="0"/>
                <a:cs typeface="Arial" charset="0"/>
              </a:rPr>
              <a:pPr/>
              <a:t>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Topo IV mechanism not well understood; mostly Topo II inhibition in G-; Topo IV inhibition more in G+; Quinolones bind to the DNA-gyrase complex resulting in a new quinolone-DNA-gyrase complex. </a:t>
            </a:r>
            <a:r>
              <a:rPr lang="en-US" u="sng" smtClean="0">
                <a:latin typeface="Arial" charset="0"/>
                <a:cs typeface="Arial" charset="0"/>
              </a:rPr>
              <a:t>This conformational change results in the prevention of DNA supercoiling</a:t>
            </a:r>
            <a:r>
              <a:rPr lang="en-US" smtClean="0">
                <a:latin typeface="Arial" charset="0"/>
                <a:cs typeface="Arial" charset="0"/>
              </a:rPr>
              <a:t> which ultimately results in DNA cleavage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6480A-D3F6-4285-B9EB-641409633877}" type="slidenum">
              <a:rPr lang="en-US" smtClean="0">
                <a:latin typeface="Arial" charset="0"/>
                <a:cs typeface="Arial" charset="0"/>
              </a:rPr>
              <a:pPr/>
              <a:t>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Time-dependent - PD parameter dependent on the time the serum concentrations remain above the MIC during the dosing interval; Concentration-dependent – PD parameter dependent on what the peak/MIC ratio is (divide AUC by MIC to get the PD variable)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D9A6F-10E7-4B0E-8540-06C36D411A14}" type="slidenum">
              <a:rPr lang="en-US" smtClean="0">
                <a:latin typeface="Arial" charset="0"/>
                <a:cs typeface="Arial" charset="0"/>
              </a:rPr>
              <a:pPr/>
              <a:t>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Not inclusive list of indications; patients at risk for tendon effects (&gt;60 yo, renal failure, dialysis, concomitant corticosteroid therapy, dyslipidemia); weakest quinolone against MSSA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42D1D9-E163-4950-A3B6-4E045D5AE7AB}" type="slidenum">
              <a:rPr lang="en-US" smtClean="0">
                <a:latin typeface="Arial" charset="0"/>
                <a:cs typeface="Arial" charset="0"/>
              </a:rPr>
              <a:pPr/>
              <a:t>11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Not inclusive list of indications; patients at risk for tendon effects (&gt;60 yo, renal failure, dialysis, concomitant corticosteroid therapy, dyslipidemia)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B3C1D5-0189-429C-81AD-55523520AB21}" type="slidenum">
              <a:rPr lang="en-US" smtClean="0">
                <a:latin typeface="Arial" charset="0"/>
                <a:cs typeface="Arial" charset="0"/>
              </a:rPr>
              <a:pPr/>
              <a:t>12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Not inclusive list of indications; Chlamydia pneumonia and Mycoplasma pneumonia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96F2B-5EAB-4A30-8752-3CB48A9A2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29191-BF2D-4668-AD99-F5674F31D5A8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1D017-C747-4749-ADDB-0AA2B5AD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Quinolones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eaLnBrk="1" hangingPunct="1"/>
            <a:r>
              <a:rPr lang="en-US" sz="2400" smtClean="0"/>
              <a:t>Drugs:  norfloxacin, ciprofloxacin, ofloxacin, levofloxacin,  moxifloxacin</a:t>
            </a:r>
          </a:p>
          <a:p>
            <a:pPr eaLnBrk="1" hangingPunct="1"/>
            <a:r>
              <a:rPr lang="en-US" sz="2400" smtClean="0"/>
              <a:t>Mechanism of action:</a:t>
            </a:r>
          </a:p>
          <a:p>
            <a:pPr lvl="1" eaLnBrk="1" hangingPunct="1"/>
            <a:r>
              <a:rPr lang="en-US" sz="2100" smtClean="0"/>
              <a:t>Inhibit bacterial DNA synthesis by inhibiting DNA gyrase and topoisomerase IV  </a:t>
            </a:r>
            <a:r>
              <a:rPr lang="en-US" sz="2100" smtClean="0">
                <a:sym typeface="Wingdings" pitchFamily="2" charset="2"/>
              </a:rPr>
              <a:t> rapid cell death</a:t>
            </a:r>
          </a:p>
          <a:p>
            <a:pPr lvl="1" eaLnBrk="1" hangingPunct="1"/>
            <a:r>
              <a:rPr lang="en-US" sz="2100" smtClean="0"/>
              <a:t>Post antibiotic effect:  lasts 1 to 2 hours, increases with increasing concentration</a:t>
            </a:r>
          </a:p>
          <a:p>
            <a:pPr eaLnBrk="1" hangingPunct="1"/>
            <a:r>
              <a:rPr lang="en-US" sz="2400" smtClean="0"/>
              <a:t>Mechanism of resistance:</a:t>
            </a:r>
          </a:p>
          <a:p>
            <a:pPr lvl="1" eaLnBrk="1" hangingPunct="1"/>
            <a:r>
              <a:rPr lang="en-US" sz="2100" smtClean="0"/>
              <a:t>Chromosomal: </a:t>
            </a:r>
          </a:p>
          <a:p>
            <a:pPr lvl="2" eaLnBrk="1" hangingPunct="1"/>
            <a:r>
              <a:rPr lang="en-US" sz="1700" smtClean="0"/>
              <a:t>Alter target enzymes:  DNA gyrase and topoisomerase IV</a:t>
            </a:r>
          </a:p>
          <a:p>
            <a:pPr lvl="2" eaLnBrk="1" hangingPunct="1"/>
            <a:r>
              <a:rPr lang="en-US" sz="1700" smtClean="0"/>
              <a:t>Decreased drug penetration:  Pseudomonas, E. coli</a:t>
            </a:r>
          </a:p>
          <a:p>
            <a:pPr lvl="1" eaLnBrk="1" hangingPunct="1"/>
            <a:r>
              <a:rPr lang="en-US" sz="2100" smtClean="0"/>
              <a:t>Plasmid:  seen in some K. pneumoniae and E. coli</a:t>
            </a:r>
          </a:p>
          <a:p>
            <a:pPr lvl="1" eaLnBrk="1" hangingPunct="1"/>
            <a:r>
              <a:rPr lang="en-US" sz="2100" smtClean="0"/>
              <a:t>Mutations in both target enzymes are needed to produce significant resistance</a:t>
            </a:r>
          </a:p>
          <a:p>
            <a:pPr lvl="1" eaLnBrk="1" hangingPunct="1"/>
            <a:endParaRPr lang="en-US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Ciprofloxacin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Administration [Usual Dosage]:</a:t>
            </a:r>
            <a:r>
              <a:rPr lang="en-US" sz="1800" smtClean="0"/>
              <a:t> IV, PO [500 – 750 mg q 8-12h]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Spectrum:</a:t>
            </a:r>
            <a:r>
              <a:rPr lang="en-US" sz="1800" smtClean="0"/>
              <a:t> Gram- aerobic rods, and Legionella pneumophila, and other atypicals.  Poor activity against Strep. pneumoniae.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Indications: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--  Nosocomial pneumonia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-- Intra-abdominal infections	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Uncomplicated/complicated UTI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Anthrax exposure and prophylaxis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Unique Qualities: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Binds divalent cations (i.e. Ca &amp; Mg) which decreases absorption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--  Increased effects of warfarin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ADRs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QTC prolongation, torsades de pointes, arrhythmias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Nausea, GI upset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Interstitial nephritis</a:t>
            </a:r>
          </a:p>
          <a:p>
            <a:pPr lvl="1" eaLnBrk="1" hangingPunct="1">
              <a:lnSpc>
                <a:spcPct val="90000"/>
              </a:lnSpc>
            </a:pPr>
            <a:endParaRPr lang="en-US" sz="1600" smtClean="0"/>
          </a:p>
        </p:txBody>
      </p:sp>
      <p:pic>
        <p:nvPicPr>
          <p:cNvPr id="14340" name="Picture 4" descr="ciprofloxac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0"/>
            <a:ext cx="243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Levofloxacin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3733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800" b="1" smtClean="0"/>
              <a:t>Brand Name:</a:t>
            </a:r>
            <a:r>
              <a:rPr lang="en-US" sz="1800" smtClean="0"/>
              <a:t> Levaquin®, Quixin®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Administration [Usual Dosage]:</a:t>
            </a:r>
            <a:r>
              <a:rPr lang="en-US" sz="1800" smtClean="0"/>
              <a:t> IV, PO and ophthalmic [500-750 mg q24h]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Spectrum:</a:t>
            </a:r>
            <a:r>
              <a:rPr lang="en-US" sz="1800" smtClean="0"/>
              <a:t> Gram-, Gram+ (S. aureus including MRSA &amp; S. pneumoniae) and Legionella pneumophila, atypical resp. pathogens,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      Mycobacterium tuberculosis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Indications: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Chronic bronchitis and CAP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--  Nosocomial pneumonia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SSTIs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Intra-abdominal infections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Unique Qualities: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Binds divalent cations (i.e. Ca &amp; Mg) which decreases absorption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600" b="1" smtClean="0"/>
              <a:t>ADRs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Blood glucose disturbances in DM patients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QTC prolongation, torsades de pointes, arrhythmias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Nausea, GI upset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Interstitial nephritis</a:t>
            </a:r>
          </a:p>
        </p:txBody>
      </p:sp>
      <p:pic>
        <p:nvPicPr>
          <p:cNvPr id="15364" name="Picture 4" descr="levofloxac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0"/>
            <a:ext cx="2743200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Moxifloxacin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800" b="1" smtClean="0"/>
              <a:t>Brand Name:</a:t>
            </a:r>
            <a:r>
              <a:rPr lang="en-US" sz="1800" smtClean="0"/>
              <a:t> Avelox®, Vigamox®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Administration [Usual Dosage]:</a:t>
            </a:r>
            <a:r>
              <a:rPr lang="en-US" sz="1800" smtClean="0"/>
              <a:t> IV, PO and ophthalmic [400mg q24h]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Spectrum:</a:t>
            </a:r>
            <a:r>
              <a:rPr lang="en-US" sz="1800" smtClean="0"/>
              <a:t> Gram-, Gram+ (S. aureus including MRSA &amp; S. pneumoniae) &amp; atypicals (L. pneumophila, C pneumonia &amp; M. pneumoniae), Mycobacterium tuberculosis, gram-negative anaerobes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Indications: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Chronic bronchitis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CAP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Bacterial conjuctivitis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Sinusitis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Unique Qualities: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Binds divalent cations (i.e. Ca &amp; Mg) which decreases absorption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Safety and efficacy not established in patients &lt;18 y.o.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 smtClean="0"/>
              <a:t>ADRs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Blood glucose disturbances in DM patients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QTC prolongation, torsades de pointes, arrhythmias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Nausea, GI upset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Interstitial nephritis</a:t>
            </a:r>
          </a:p>
        </p:txBody>
      </p:sp>
      <p:pic>
        <p:nvPicPr>
          <p:cNvPr id="16388" name="Picture 4" descr="moxifloxac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0"/>
            <a:ext cx="25908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Resistance Mechanisms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Mutations that enhance antibiotic efflux capability</a:t>
            </a:r>
          </a:p>
          <a:p>
            <a:pPr eaLnBrk="1" hangingPunct="1"/>
            <a:r>
              <a:rPr lang="en-US" sz="2800" smtClean="0"/>
              <a:t>Bacterial chromosomal mutations for genes that encode for bacterial DNA gyrase and Topo IV</a:t>
            </a:r>
          </a:p>
          <a:p>
            <a:pPr eaLnBrk="1" hangingPunct="1"/>
            <a:r>
              <a:rPr lang="en-US" sz="2800" smtClean="0"/>
              <a:t>Mutations in outer membrane porins (Gram-)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ESSENTIALS</a:t>
                      </a:r>
                      <a:r>
                        <a:rPr lang="en-US" baseline="0" dirty="0" smtClean="0"/>
                        <a:t> OF MEDICAL PHARMACOLOGY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.QUINOLONES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 D TRIPATHI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EDITION </a:t>
                      </a:r>
                    </a:p>
                    <a:p>
                      <a:r>
                        <a:rPr lang="en-US" dirty="0" smtClean="0"/>
                        <a:t>MAY-2014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TENDINITIS &amp; TENDIN RUPTURE HAVE ODDURED.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Quinolones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Parent drug: nalidixic acid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6148" name="Picture 4" descr="nalidix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073400"/>
            <a:ext cx="38100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Classification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Quinolones (1</a:t>
            </a:r>
            <a:r>
              <a:rPr lang="en-US" sz="2800" baseline="30000" smtClean="0"/>
              <a:t>st</a:t>
            </a:r>
            <a:r>
              <a:rPr lang="en-US" sz="2800" smtClean="0"/>
              <a:t> generation)</a:t>
            </a:r>
          </a:p>
          <a:p>
            <a:pPr lvl="1" eaLnBrk="1" hangingPunct="1"/>
            <a:r>
              <a:rPr lang="en-US" sz="2500" smtClean="0"/>
              <a:t>Highly protein bound</a:t>
            </a:r>
          </a:p>
          <a:p>
            <a:pPr lvl="1" eaLnBrk="1" hangingPunct="1"/>
            <a:r>
              <a:rPr lang="en-US" sz="2500" smtClean="0"/>
              <a:t>Mostly used in UTIs</a:t>
            </a:r>
          </a:p>
          <a:p>
            <a:pPr eaLnBrk="1" hangingPunct="1"/>
            <a:r>
              <a:rPr lang="en-US" sz="2800" smtClean="0"/>
              <a:t>Fluoroquinolones (2</a:t>
            </a:r>
            <a:r>
              <a:rPr lang="en-US" sz="2800" baseline="30000" smtClean="0"/>
              <a:t>nd</a:t>
            </a:r>
            <a:r>
              <a:rPr lang="en-US" sz="2800" smtClean="0"/>
              <a:t>, 3</a:t>
            </a:r>
            <a:r>
              <a:rPr lang="en-US" sz="2800" baseline="30000" smtClean="0"/>
              <a:t>rd</a:t>
            </a:r>
            <a:r>
              <a:rPr lang="en-US" sz="2800" smtClean="0"/>
              <a:t> and 4</a:t>
            </a:r>
            <a:r>
              <a:rPr lang="en-US" sz="2800" baseline="30000" smtClean="0"/>
              <a:t>th</a:t>
            </a:r>
            <a:r>
              <a:rPr lang="en-US" sz="2800" smtClean="0"/>
              <a:t> generation)</a:t>
            </a:r>
          </a:p>
          <a:p>
            <a:pPr lvl="1" eaLnBrk="1" hangingPunct="1"/>
            <a:r>
              <a:rPr lang="en-US" smtClean="0"/>
              <a:t>Modified 1</a:t>
            </a:r>
            <a:r>
              <a:rPr lang="en-US" baseline="30000" smtClean="0"/>
              <a:t>st</a:t>
            </a:r>
            <a:r>
              <a:rPr lang="en-US" smtClean="0"/>
              <a:t> generation quinolones</a:t>
            </a:r>
          </a:p>
          <a:p>
            <a:pPr lvl="1" eaLnBrk="1" hangingPunct="1"/>
            <a:r>
              <a:rPr lang="en-US" sz="2500" smtClean="0"/>
              <a:t>Not highly protein bound</a:t>
            </a:r>
          </a:p>
          <a:p>
            <a:pPr lvl="1" eaLnBrk="1" hangingPunct="1"/>
            <a:r>
              <a:rPr lang="en-US" sz="2500" smtClean="0"/>
              <a:t>Wide distribution to urine and other tissues; limited CSF penetration.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*withdrawn from the market in 1999</a:t>
            </a:r>
          </a:p>
        </p:txBody>
      </p:sp>
      <p:graphicFrame>
        <p:nvGraphicFramePr>
          <p:cNvPr id="89090" name="Group 2"/>
          <p:cNvGraphicFramePr>
            <a:graphicFrameLocks noGrp="1"/>
          </p:cNvGraphicFramePr>
          <p:nvPr>
            <p:ph type="tbl" idx="1"/>
          </p:nvPr>
        </p:nvGraphicFramePr>
        <p:xfrm>
          <a:off x="533400" y="457200"/>
          <a:ext cx="8153400" cy="5534661"/>
        </p:xfrm>
        <a:graphic>
          <a:graphicData uri="http://schemas.openxmlformats.org/drawingml/2006/table">
            <a:tbl>
              <a:tblPr/>
              <a:tblGrid>
                <a:gridCol w="2362200"/>
                <a:gridCol w="2514600"/>
                <a:gridCol w="3276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Drug Names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Spectrum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1st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nalidixic acid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cinoxacin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Gram- but not Pseudomonas species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norfloxacin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ciprofloxacin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enoxacin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ofloxacin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Gram- (including Pseudomonas species), some Gram+ (S. aureus) and some atypicals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3rd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levofloxacin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sparfloxacin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moxifloxacin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gemifloxacin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Same as 2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generation with extended Gram+ and atypical coverage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4th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*trovafloxacin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Same as 3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generation with broad anaerobic coverage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Mechanism of Action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609600" indent="-609600" eaLnBrk="1" hangingPunct="1"/>
            <a:r>
              <a:rPr lang="en-US" sz="2400" smtClean="0"/>
              <a:t>Dual MOA: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100" smtClean="0"/>
              <a:t>Inhibition of bacterial DNA Gyrase (Topoisomerase II) 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z="1700" smtClean="0"/>
              <a:t>Formation of quinolone-DNA-Gyrase complex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z="1700" smtClean="0"/>
              <a:t>Induced cleavage of DNA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100" smtClean="0"/>
              <a:t>Inhibition of bacterial Topoisomerase IV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en-US" sz="1700" smtClean="0"/>
              <a:t>Mechanism poorly understood</a:t>
            </a:r>
          </a:p>
          <a:p>
            <a:pPr marL="609600" indent="-609600" eaLnBrk="1" hangingPunct="1">
              <a:buFontTx/>
              <a:buNone/>
            </a:pPr>
            <a:endParaRPr lang="en-US" sz="2000" smtClean="0"/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Mechanism of DNA Gyrase</a:t>
            </a:r>
          </a:p>
        </p:txBody>
      </p:sp>
      <p:pic>
        <p:nvPicPr>
          <p:cNvPr id="9220" name="Picture 4" descr="Fi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648200"/>
            <a:ext cx="7620000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Mechanism of Action</a:t>
            </a:r>
          </a:p>
        </p:txBody>
      </p:sp>
      <p:pic>
        <p:nvPicPr>
          <p:cNvPr id="10243" name="Picture 3" descr="quinolone mechani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8001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Quinolones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[Conc] &gt; serum: </a:t>
            </a:r>
          </a:p>
          <a:p>
            <a:pPr lvl="1" eaLnBrk="1" hangingPunct="1"/>
            <a:r>
              <a:rPr lang="en-US" smtClean="0"/>
              <a:t>Prostate tissue</a:t>
            </a:r>
          </a:p>
          <a:p>
            <a:pPr lvl="1" eaLnBrk="1" hangingPunct="1"/>
            <a:r>
              <a:rPr lang="en-US" smtClean="0"/>
              <a:t>Stool</a:t>
            </a:r>
          </a:p>
          <a:p>
            <a:pPr lvl="1" eaLnBrk="1" hangingPunct="1"/>
            <a:r>
              <a:rPr lang="en-US" smtClean="0"/>
              <a:t>Bile</a:t>
            </a:r>
          </a:p>
          <a:p>
            <a:pPr lvl="1" eaLnBrk="1" hangingPunct="1"/>
            <a:r>
              <a:rPr lang="en-US" smtClean="0"/>
              <a:t>Lung</a:t>
            </a:r>
          </a:p>
          <a:p>
            <a:pPr lvl="1" eaLnBrk="1" hangingPunct="1"/>
            <a:r>
              <a:rPr lang="en-US" smtClean="0"/>
              <a:t>Neutrophils</a:t>
            </a:r>
          </a:p>
          <a:p>
            <a:pPr lvl="1" eaLnBrk="1" hangingPunct="1"/>
            <a:r>
              <a:rPr lang="en-US" smtClean="0"/>
              <a:t>Macrophages</a:t>
            </a:r>
          </a:p>
          <a:p>
            <a:pPr lvl="1" eaLnBrk="1" hangingPunct="1"/>
            <a:r>
              <a:rPr lang="en-US" smtClean="0"/>
              <a:t>Kidneys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[Conc] &lt; serum:  </a:t>
            </a:r>
          </a:p>
          <a:p>
            <a:pPr lvl="1" eaLnBrk="1" hangingPunct="1"/>
            <a:r>
              <a:rPr lang="en-US" smtClean="0"/>
              <a:t>Prostatic tissue fluid</a:t>
            </a:r>
          </a:p>
          <a:p>
            <a:pPr lvl="1" eaLnBrk="1" hangingPunct="1"/>
            <a:r>
              <a:rPr lang="en-US" smtClean="0"/>
              <a:t>Bone</a:t>
            </a:r>
          </a:p>
          <a:p>
            <a:pPr lvl="1" eaLnBrk="1" hangingPunct="1"/>
            <a:r>
              <a:rPr lang="en-US" smtClean="0"/>
              <a:t>CSF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Quinolones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smtClean="0"/>
              <a:t>Drug interactions:  </a:t>
            </a:r>
          </a:p>
          <a:p>
            <a:pPr lvl="1" eaLnBrk="1" hangingPunct="1"/>
            <a:r>
              <a:rPr lang="en-US" sz="2100" smtClean="0"/>
              <a:t>↓ absorption:  Al3+, Mg2+, and Ca2+ antacids</a:t>
            </a:r>
          </a:p>
          <a:p>
            <a:pPr lvl="1" eaLnBrk="1" hangingPunct="1"/>
            <a:r>
              <a:rPr lang="en-US" sz="2100" smtClean="0"/>
              <a:t>CYP450 inhibition potential drug interactions for ciprofloxacin</a:t>
            </a:r>
          </a:p>
          <a:p>
            <a:pPr lvl="2" eaLnBrk="1" hangingPunct="1"/>
            <a:r>
              <a:rPr lang="en-US" sz="2200" smtClean="0"/>
              <a:t>(Ex) can increase warfarin exposure (real changes in INR are rare, but monitor)</a:t>
            </a:r>
          </a:p>
          <a:p>
            <a:pPr eaLnBrk="1" hangingPunct="1"/>
            <a:r>
              <a:rPr lang="en-US" sz="2400" smtClean="0"/>
              <a:t>Adverse effects:  </a:t>
            </a:r>
          </a:p>
          <a:p>
            <a:pPr lvl="1" eaLnBrk="1" hangingPunct="1"/>
            <a:r>
              <a:rPr lang="en-US" sz="2100" smtClean="0"/>
              <a:t>GI: Nausea, vomiting</a:t>
            </a:r>
          </a:p>
          <a:p>
            <a:pPr lvl="1" eaLnBrk="1" hangingPunct="1"/>
            <a:r>
              <a:rPr lang="en-US" sz="2100" smtClean="0"/>
              <a:t>CNS:  HA, dizziness, confusion, insomnia, delerium, hallucinations, seizure (rare)</a:t>
            </a:r>
          </a:p>
          <a:p>
            <a:pPr lvl="1" eaLnBrk="1" hangingPunct="1"/>
            <a:r>
              <a:rPr lang="en-US" sz="2100" smtClean="0"/>
              <a:t>Cardiovascular: Torsades de pointes (rare) </a:t>
            </a:r>
          </a:p>
          <a:p>
            <a:pPr lvl="1" eaLnBrk="1" hangingPunct="1"/>
            <a:r>
              <a:rPr lang="en-US" sz="2100" smtClean="0"/>
              <a:t>Musculoskeletal: Rupture of tendon (rare) </a:t>
            </a:r>
          </a:p>
          <a:p>
            <a:pPr lvl="1" eaLnBrk="1" hangingPunct="1"/>
            <a:r>
              <a:rPr lang="en-US" sz="2100" smtClean="0"/>
              <a:t>Neurologic: Polyneuropathy (rare)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Quinolones PK/PD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Bactericidal antibiotics</a:t>
            </a:r>
          </a:p>
          <a:p>
            <a:pPr eaLnBrk="1" hangingPunct="1">
              <a:defRPr/>
            </a:pPr>
            <a:r>
              <a:rPr lang="en-US" sz="2000" smtClean="0"/>
              <a:t>Show both time-dependent and a combination of time-dependent and concentration dependent killing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smtClean="0"/>
              <a:t>               Time-Dependent vs. Concentration-Dependent Killing</a:t>
            </a:r>
          </a:p>
        </p:txBody>
      </p:sp>
      <p:pic>
        <p:nvPicPr>
          <p:cNvPr id="13316" name="Picture 4" descr="time-depend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124200"/>
            <a:ext cx="3429000" cy="34401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994</Words>
  <Application>Microsoft Office PowerPoint</Application>
  <PresentationFormat>On-screen Show (4:3)</PresentationFormat>
  <Paragraphs>172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Quinolones</vt:lpstr>
      <vt:lpstr>Quinolones</vt:lpstr>
      <vt:lpstr>Classification</vt:lpstr>
      <vt:lpstr>Slide 4</vt:lpstr>
      <vt:lpstr>Mechanism of Action</vt:lpstr>
      <vt:lpstr>Mechanism of Action</vt:lpstr>
      <vt:lpstr>Quinolones</vt:lpstr>
      <vt:lpstr>Quinolones</vt:lpstr>
      <vt:lpstr>Quinolones PK/PD</vt:lpstr>
      <vt:lpstr>Ciprofloxacin</vt:lpstr>
      <vt:lpstr>Levofloxacin</vt:lpstr>
      <vt:lpstr>Moxifloxacin</vt:lpstr>
      <vt:lpstr>Resistance Mechanisms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 A Desai</dc:creator>
  <cp:lastModifiedBy>lenovo</cp:lastModifiedBy>
  <cp:revision>2</cp:revision>
  <dcterms:created xsi:type="dcterms:W3CDTF">2014-03-06T11:00:39Z</dcterms:created>
  <dcterms:modified xsi:type="dcterms:W3CDTF">2020-08-13T08:54:00Z</dcterms:modified>
</cp:coreProperties>
</file>